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 id="2147483696" r:id="rId3"/>
  </p:sldMasterIdLst>
  <p:notesMasterIdLst>
    <p:notesMasterId r:id="rId83"/>
  </p:notesMasterIdLst>
  <p:handoutMasterIdLst>
    <p:handoutMasterId r:id="rId84"/>
  </p:handoutMasterIdLst>
  <p:sldIdLst>
    <p:sldId id="256" r:id="rId4"/>
    <p:sldId id="384" r:id="rId5"/>
    <p:sldId id="316" r:id="rId6"/>
    <p:sldId id="317" r:id="rId7"/>
    <p:sldId id="318" r:id="rId8"/>
    <p:sldId id="319" r:id="rId9"/>
    <p:sldId id="320" r:id="rId10"/>
    <p:sldId id="321" r:id="rId11"/>
    <p:sldId id="324" r:id="rId12"/>
    <p:sldId id="325" r:id="rId13"/>
    <p:sldId id="326" r:id="rId14"/>
    <p:sldId id="327" r:id="rId15"/>
    <p:sldId id="328" r:id="rId16"/>
    <p:sldId id="402" r:id="rId17"/>
    <p:sldId id="395" r:id="rId18"/>
    <p:sldId id="396" r:id="rId19"/>
    <p:sldId id="397" r:id="rId20"/>
    <p:sldId id="398" r:id="rId21"/>
    <p:sldId id="399" r:id="rId22"/>
    <p:sldId id="400" r:id="rId23"/>
    <p:sldId id="401" r:id="rId24"/>
    <p:sldId id="260" r:id="rId25"/>
    <p:sldId id="258" r:id="rId26"/>
    <p:sldId id="257" r:id="rId27"/>
    <p:sldId id="261" r:id="rId28"/>
    <p:sldId id="302" r:id="rId29"/>
    <p:sldId id="303" r:id="rId30"/>
    <p:sldId id="263" r:id="rId31"/>
    <p:sldId id="267" r:id="rId32"/>
    <p:sldId id="305" r:id="rId33"/>
    <p:sldId id="269" r:id="rId34"/>
    <p:sldId id="270" r:id="rId35"/>
    <p:sldId id="273" r:id="rId36"/>
    <p:sldId id="275" r:id="rId37"/>
    <p:sldId id="383" r:id="rId38"/>
    <p:sldId id="274" r:id="rId39"/>
    <p:sldId id="287" r:id="rId40"/>
    <p:sldId id="288" r:id="rId41"/>
    <p:sldId id="289" r:id="rId42"/>
    <p:sldId id="290" r:id="rId43"/>
    <p:sldId id="291" r:id="rId44"/>
    <p:sldId id="292" r:id="rId45"/>
    <p:sldId id="293" r:id="rId46"/>
    <p:sldId id="294" r:id="rId47"/>
    <p:sldId id="295" r:id="rId48"/>
    <p:sldId id="296" r:id="rId49"/>
    <p:sldId id="297" r:id="rId50"/>
    <p:sldId id="385" r:id="rId51"/>
    <p:sldId id="386" r:id="rId52"/>
    <p:sldId id="387" r:id="rId53"/>
    <p:sldId id="388" r:id="rId54"/>
    <p:sldId id="389" r:id="rId55"/>
    <p:sldId id="390" r:id="rId56"/>
    <p:sldId id="391" r:id="rId57"/>
    <p:sldId id="392" r:id="rId58"/>
    <p:sldId id="393" r:id="rId59"/>
    <p:sldId id="343" r:id="rId60"/>
    <p:sldId id="344" r:id="rId61"/>
    <p:sldId id="345" r:id="rId62"/>
    <p:sldId id="346" r:id="rId63"/>
    <p:sldId id="347" r:id="rId64"/>
    <p:sldId id="330" r:id="rId65"/>
    <p:sldId id="331" r:id="rId66"/>
    <p:sldId id="348" r:id="rId67"/>
    <p:sldId id="334" r:id="rId68"/>
    <p:sldId id="335" r:id="rId69"/>
    <p:sldId id="336" r:id="rId70"/>
    <p:sldId id="337" r:id="rId71"/>
    <p:sldId id="338" r:id="rId72"/>
    <p:sldId id="349" r:id="rId73"/>
    <p:sldId id="350" r:id="rId74"/>
    <p:sldId id="339" r:id="rId75"/>
    <p:sldId id="340" r:id="rId76"/>
    <p:sldId id="351" r:id="rId77"/>
    <p:sldId id="382" r:id="rId78"/>
    <p:sldId id="381" r:id="rId79"/>
    <p:sldId id="353" r:id="rId80"/>
    <p:sldId id="354" r:id="rId81"/>
    <p:sldId id="380" r:id="rId8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EWALEM" initials="S" lastIdx="2"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3783" autoAdjust="0"/>
  </p:normalViewPr>
  <p:slideViewPr>
    <p:cSldViewPr>
      <p:cViewPr varScale="1">
        <p:scale>
          <a:sx n="69" d="100"/>
          <a:sy n="69" d="100"/>
        </p:scale>
        <p:origin x="-141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slide" Target="slides/slide23.xml"/><Relationship Id="rId39" Type="http://schemas.openxmlformats.org/officeDocument/2006/relationships/slide" Target="slides/slide36.xml"/><Relationship Id="rId21" Type="http://schemas.openxmlformats.org/officeDocument/2006/relationships/slide" Target="slides/slide18.xml"/><Relationship Id="rId34" Type="http://schemas.openxmlformats.org/officeDocument/2006/relationships/slide" Target="slides/slide31.xml"/><Relationship Id="rId42" Type="http://schemas.openxmlformats.org/officeDocument/2006/relationships/slide" Target="slides/slide39.xml"/><Relationship Id="rId47" Type="http://schemas.openxmlformats.org/officeDocument/2006/relationships/slide" Target="slides/slide44.xml"/><Relationship Id="rId50" Type="http://schemas.openxmlformats.org/officeDocument/2006/relationships/slide" Target="slides/slide47.xml"/><Relationship Id="rId55" Type="http://schemas.openxmlformats.org/officeDocument/2006/relationships/slide" Target="slides/slide52.xml"/><Relationship Id="rId63" Type="http://schemas.openxmlformats.org/officeDocument/2006/relationships/slide" Target="slides/slide60.xml"/><Relationship Id="rId68" Type="http://schemas.openxmlformats.org/officeDocument/2006/relationships/slide" Target="slides/slide65.xml"/><Relationship Id="rId76" Type="http://schemas.openxmlformats.org/officeDocument/2006/relationships/slide" Target="slides/slide73.xml"/><Relationship Id="rId84" Type="http://schemas.openxmlformats.org/officeDocument/2006/relationships/handoutMaster" Target="handoutMasters/handoutMaster1.xml"/><Relationship Id="rId89" Type="http://schemas.openxmlformats.org/officeDocument/2006/relationships/tableStyles" Target="tableStyles.xml"/><Relationship Id="rId7" Type="http://schemas.openxmlformats.org/officeDocument/2006/relationships/slide" Target="slides/slide4.xml"/><Relationship Id="rId71" Type="http://schemas.openxmlformats.org/officeDocument/2006/relationships/slide" Target="slides/slide68.xml"/><Relationship Id="rId2" Type="http://schemas.openxmlformats.org/officeDocument/2006/relationships/slideMaster" Target="slideMasters/slideMaster2.xml"/><Relationship Id="rId16" Type="http://schemas.openxmlformats.org/officeDocument/2006/relationships/slide" Target="slides/slide13.xml"/><Relationship Id="rId29" Type="http://schemas.openxmlformats.org/officeDocument/2006/relationships/slide" Target="slides/slide26.xml"/><Relationship Id="rId11" Type="http://schemas.openxmlformats.org/officeDocument/2006/relationships/slide" Target="slides/slide8.xml"/><Relationship Id="rId24" Type="http://schemas.openxmlformats.org/officeDocument/2006/relationships/slide" Target="slides/slide21.xml"/><Relationship Id="rId32" Type="http://schemas.openxmlformats.org/officeDocument/2006/relationships/slide" Target="slides/slide29.xml"/><Relationship Id="rId37" Type="http://schemas.openxmlformats.org/officeDocument/2006/relationships/slide" Target="slides/slide34.xml"/><Relationship Id="rId40" Type="http://schemas.openxmlformats.org/officeDocument/2006/relationships/slide" Target="slides/slide37.xml"/><Relationship Id="rId45" Type="http://schemas.openxmlformats.org/officeDocument/2006/relationships/slide" Target="slides/slide42.xml"/><Relationship Id="rId53" Type="http://schemas.openxmlformats.org/officeDocument/2006/relationships/slide" Target="slides/slide50.xml"/><Relationship Id="rId58" Type="http://schemas.openxmlformats.org/officeDocument/2006/relationships/slide" Target="slides/slide55.xml"/><Relationship Id="rId66" Type="http://schemas.openxmlformats.org/officeDocument/2006/relationships/slide" Target="slides/slide63.xml"/><Relationship Id="rId74" Type="http://schemas.openxmlformats.org/officeDocument/2006/relationships/slide" Target="slides/slide71.xml"/><Relationship Id="rId79" Type="http://schemas.openxmlformats.org/officeDocument/2006/relationships/slide" Target="slides/slide76.xml"/><Relationship Id="rId87" Type="http://schemas.openxmlformats.org/officeDocument/2006/relationships/viewProps" Target="viewProps.xml"/><Relationship Id="rId5" Type="http://schemas.openxmlformats.org/officeDocument/2006/relationships/slide" Target="slides/slide2.xml"/><Relationship Id="rId61" Type="http://schemas.openxmlformats.org/officeDocument/2006/relationships/slide" Target="slides/slide58.xml"/><Relationship Id="rId82" Type="http://schemas.openxmlformats.org/officeDocument/2006/relationships/slide" Target="slides/slide79.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slide" Target="slides/slide24.xml"/><Relationship Id="rId30" Type="http://schemas.openxmlformats.org/officeDocument/2006/relationships/slide" Target="slides/slide27.xml"/><Relationship Id="rId35" Type="http://schemas.openxmlformats.org/officeDocument/2006/relationships/slide" Target="slides/slide32.xml"/><Relationship Id="rId43" Type="http://schemas.openxmlformats.org/officeDocument/2006/relationships/slide" Target="slides/slide40.xml"/><Relationship Id="rId48" Type="http://schemas.openxmlformats.org/officeDocument/2006/relationships/slide" Target="slides/slide45.xml"/><Relationship Id="rId56" Type="http://schemas.openxmlformats.org/officeDocument/2006/relationships/slide" Target="slides/slide53.xml"/><Relationship Id="rId64" Type="http://schemas.openxmlformats.org/officeDocument/2006/relationships/slide" Target="slides/slide61.xml"/><Relationship Id="rId69" Type="http://schemas.openxmlformats.org/officeDocument/2006/relationships/slide" Target="slides/slide66.xml"/><Relationship Id="rId77" Type="http://schemas.openxmlformats.org/officeDocument/2006/relationships/slide" Target="slides/slide74.xml"/><Relationship Id="rId8" Type="http://schemas.openxmlformats.org/officeDocument/2006/relationships/slide" Target="slides/slide5.xml"/><Relationship Id="rId51" Type="http://schemas.openxmlformats.org/officeDocument/2006/relationships/slide" Target="slides/slide48.xml"/><Relationship Id="rId72" Type="http://schemas.openxmlformats.org/officeDocument/2006/relationships/slide" Target="slides/slide69.xml"/><Relationship Id="rId80" Type="http://schemas.openxmlformats.org/officeDocument/2006/relationships/slide" Target="slides/slide77.xml"/><Relationship Id="rId85" Type="http://schemas.openxmlformats.org/officeDocument/2006/relationships/commentAuthors" Target="commentAuthors.xml"/><Relationship Id="rId3" Type="http://schemas.openxmlformats.org/officeDocument/2006/relationships/slideMaster" Target="slideMasters/slideMaster3.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33" Type="http://schemas.openxmlformats.org/officeDocument/2006/relationships/slide" Target="slides/slide30.xml"/><Relationship Id="rId38" Type="http://schemas.openxmlformats.org/officeDocument/2006/relationships/slide" Target="slides/slide35.xml"/><Relationship Id="rId46" Type="http://schemas.openxmlformats.org/officeDocument/2006/relationships/slide" Target="slides/slide43.xml"/><Relationship Id="rId59" Type="http://schemas.openxmlformats.org/officeDocument/2006/relationships/slide" Target="slides/slide56.xml"/><Relationship Id="rId67" Type="http://schemas.openxmlformats.org/officeDocument/2006/relationships/slide" Target="slides/slide64.xml"/><Relationship Id="rId20" Type="http://schemas.openxmlformats.org/officeDocument/2006/relationships/slide" Target="slides/slide17.xml"/><Relationship Id="rId41" Type="http://schemas.openxmlformats.org/officeDocument/2006/relationships/slide" Target="slides/slide38.xml"/><Relationship Id="rId54" Type="http://schemas.openxmlformats.org/officeDocument/2006/relationships/slide" Target="slides/slide51.xml"/><Relationship Id="rId62" Type="http://schemas.openxmlformats.org/officeDocument/2006/relationships/slide" Target="slides/slide59.xml"/><Relationship Id="rId70" Type="http://schemas.openxmlformats.org/officeDocument/2006/relationships/slide" Target="slides/slide67.xml"/><Relationship Id="rId75" Type="http://schemas.openxmlformats.org/officeDocument/2006/relationships/slide" Target="slides/slide72.xml"/><Relationship Id="rId83" Type="http://schemas.openxmlformats.org/officeDocument/2006/relationships/notesMaster" Target="notesMasters/notesMaster1.xml"/><Relationship Id="rId88"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3.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slide" Target="slides/slide25.xml"/><Relationship Id="rId36" Type="http://schemas.openxmlformats.org/officeDocument/2006/relationships/slide" Target="slides/slide33.xml"/><Relationship Id="rId49" Type="http://schemas.openxmlformats.org/officeDocument/2006/relationships/slide" Target="slides/slide46.xml"/><Relationship Id="rId57" Type="http://schemas.openxmlformats.org/officeDocument/2006/relationships/slide" Target="slides/slide54.xml"/><Relationship Id="rId10" Type="http://schemas.openxmlformats.org/officeDocument/2006/relationships/slide" Target="slides/slide7.xml"/><Relationship Id="rId31" Type="http://schemas.openxmlformats.org/officeDocument/2006/relationships/slide" Target="slides/slide28.xml"/><Relationship Id="rId44" Type="http://schemas.openxmlformats.org/officeDocument/2006/relationships/slide" Target="slides/slide41.xml"/><Relationship Id="rId52" Type="http://schemas.openxmlformats.org/officeDocument/2006/relationships/slide" Target="slides/slide49.xml"/><Relationship Id="rId60" Type="http://schemas.openxmlformats.org/officeDocument/2006/relationships/slide" Target="slides/slide57.xml"/><Relationship Id="rId65" Type="http://schemas.openxmlformats.org/officeDocument/2006/relationships/slide" Target="slides/slide62.xml"/><Relationship Id="rId73" Type="http://schemas.openxmlformats.org/officeDocument/2006/relationships/slide" Target="slides/slide70.xml"/><Relationship Id="rId78" Type="http://schemas.openxmlformats.org/officeDocument/2006/relationships/slide" Target="slides/slide75.xml"/><Relationship Id="rId81" Type="http://schemas.openxmlformats.org/officeDocument/2006/relationships/slide" Target="slides/slide78.xml"/><Relationship Id="rId86"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0651709-2678-42A7-96BC-08E25822F045}" type="datetimeFigureOut">
              <a:rPr lang="en-US" smtClean="0"/>
              <a:t>10/29/2019</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2631ADEC-6125-4AC0-BCB5-45A90DA0035B}" type="slidenum">
              <a:rPr lang="en-US" smtClean="0"/>
              <a:t>‹#›</a:t>
            </a:fld>
            <a:endParaRPr lang="en-US"/>
          </a:p>
        </p:txBody>
      </p:sp>
    </p:spTree>
    <p:extLst>
      <p:ext uri="{BB962C8B-B14F-4D97-AF65-F5344CB8AC3E}">
        <p14:creationId xmlns:p14="http://schemas.microsoft.com/office/powerpoint/2010/main" val="39294255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2" tIns="46586" rIns="93172" bIns="46586" rtlCol="0"/>
          <a:lstStyle>
            <a:lvl1pPr algn="l">
              <a:defRPr sz="13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2" tIns="46586" rIns="93172" bIns="46586" rtlCol="0"/>
          <a:lstStyle>
            <a:lvl1pPr algn="r">
              <a:defRPr sz="1300"/>
            </a:lvl1pPr>
          </a:lstStyle>
          <a:p>
            <a:fld id="{32C9B7A0-9C36-4666-8673-023DAE5D4F4B}" type="datetimeFigureOut">
              <a:rPr lang="en-US" smtClean="0"/>
              <a:t>10/29/2019</a:t>
            </a:fld>
            <a:endParaRPr lang="en-US"/>
          </a:p>
        </p:txBody>
      </p:sp>
      <p:sp>
        <p:nvSpPr>
          <p:cNvPr id="4" name="Slide Image Placeholder 3"/>
          <p:cNvSpPr>
            <a:spLocks noGrp="1" noRot="1" noChangeAspect="1"/>
          </p:cNvSpPr>
          <p:nvPr>
            <p:ph type="sldImg" idx="2"/>
          </p:nvPr>
        </p:nvSpPr>
        <p:spPr>
          <a:xfrm>
            <a:off x="1181100" y="698500"/>
            <a:ext cx="4648200" cy="3486150"/>
          </a:xfrm>
          <a:prstGeom prst="rect">
            <a:avLst/>
          </a:prstGeom>
          <a:noFill/>
          <a:ln w="12700">
            <a:solidFill>
              <a:prstClr val="black"/>
            </a:solidFill>
          </a:ln>
        </p:spPr>
        <p:txBody>
          <a:bodyPr vert="horz" lIns="93172" tIns="46586" rIns="93172" bIns="46586"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2" tIns="46586" rIns="93172" bIns="46586"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2" tIns="46586" rIns="93172" bIns="46586" rtlCol="0" anchor="b"/>
          <a:lstStyle>
            <a:lvl1pPr algn="l">
              <a:defRPr sz="13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2" tIns="46586" rIns="93172" bIns="46586" rtlCol="0" anchor="b"/>
          <a:lstStyle>
            <a:lvl1pPr algn="r">
              <a:defRPr sz="1300"/>
            </a:lvl1pPr>
          </a:lstStyle>
          <a:p>
            <a:fld id="{F18A1B6A-112F-4733-B906-0FA025EE440A}" type="slidenum">
              <a:rPr lang="en-US" smtClean="0"/>
              <a:t>‹#›</a:t>
            </a:fld>
            <a:endParaRPr lang="en-US"/>
          </a:p>
        </p:txBody>
      </p:sp>
    </p:spTree>
    <p:extLst>
      <p:ext uri="{BB962C8B-B14F-4D97-AF65-F5344CB8AC3E}">
        <p14:creationId xmlns:p14="http://schemas.microsoft.com/office/powerpoint/2010/main" val="225618683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p:spPr>
        <p:txBody>
          <a:bodyPr/>
          <a:lstStyle/>
          <a:p>
            <a:endParaRPr lang="en-US" altLang="en-US" smtClean="0"/>
          </a:p>
        </p:txBody>
      </p:sp>
      <p:sp>
        <p:nvSpPr>
          <p:cNvPr id="66564"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C149BF32-8A45-4973-8047-35CA4CB4C900}" type="slidenum">
              <a:rPr lang="en-US" altLang="en-US" sz="1100">
                <a:latin typeface="Arial" pitchFamily="34" charset="0"/>
              </a:rPr>
              <a:pPr/>
              <a:t>15</a:t>
            </a:fld>
            <a:endParaRPr lang="en-US" altLang="en-US" sz="1100">
              <a:latin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58</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59</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60</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61</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62</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63</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65</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66</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67</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68</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p:spPr>
        <p:txBody>
          <a:bodyPr/>
          <a:lstStyle/>
          <a:p>
            <a:endParaRPr lang="en-US" altLang="en-US" smtClean="0"/>
          </a:p>
        </p:txBody>
      </p:sp>
      <p:sp>
        <p:nvSpPr>
          <p:cNvPr id="67588"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18FF3481-1DC4-49DA-A6C7-5C544DCE6D4A}" type="slidenum">
              <a:rPr lang="en-US" altLang="en-US" sz="1100">
                <a:latin typeface="Arial" pitchFamily="34" charset="0"/>
              </a:rPr>
              <a:pPr/>
              <a:t>16</a:t>
            </a:fld>
            <a:endParaRPr lang="en-US" altLang="en-US" sz="1100">
              <a:latin typeface="Arial" pitchFamily="34" charset="0"/>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69</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72</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73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Slide Image Placeholder 1"/>
          <p:cNvSpPr>
            <a:spLocks noGrp="1" noRot="1" noChangeAspect="1" noTextEdit="1"/>
          </p:cNvSpPr>
          <p:nvPr>
            <p:ph type="sldImg"/>
          </p:nvPr>
        </p:nvSpPr>
        <p:spPr>
          <a:ln/>
        </p:spPr>
      </p:sp>
      <p:sp>
        <p:nvSpPr>
          <p:cNvPr id="68611" name="Notes Placeholder 2"/>
          <p:cNvSpPr>
            <a:spLocks noGrp="1"/>
          </p:cNvSpPr>
          <p:nvPr>
            <p:ph type="body" idx="1"/>
          </p:nvPr>
        </p:nvSpPr>
        <p:spPr>
          <a:noFill/>
        </p:spPr>
        <p:txBody>
          <a:bodyPr/>
          <a:lstStyle/>
          <a:p>
            <a:endParaRPr lang="en-US" altLang="en-US" smtClean="0"/>
          </a:p>
        </p:txBody>
      </p:sp>
      <p:sp>
        <p:nvSpPr>
          <p:cNvPr id="68612"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3ED5302D-303F-412C-9D04-4D0B4218D404}" type="slidenum">
              <a:rPr lang="en-US" altLang="en-US" sz="1100">
                <a:latin typeface="Arial" pitchFamily="34" charset="0"/>
              </a:rPr>
              <a:pPr/>
              <a:t>17</a:t>
            </a:fld>
            <a:endParaRPr lang="en-US" altLang="en-US" sz="1100">
              <a:latin typeface="Arial"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Slide Image Placeholder 1"/>
          <p:cNvSpPr>
            <a:spLocks noGrp="1" noRot="1" noChangeAspect="1" noTextEdit="1"/>
          </p:cNvSpPr>
          <p:nvPr>
            <p:ph type="sldImg"/>
          </p:nvPr>
        </p:nvSpPr>
        <p:spPr>
          <a:ln/>
        </p:spPr>
      </p:sp>
      <p:sp>
        <p:nvSpPr>
          <p:cNvPr id="69635" name="Notes Placeholder 2"/>
          <p:cNvSpPr>
            <a:spLocks noGrp="1"/>
          </p:cNvSpPr>
          <p:nvPr>
            <p:ph type="body" idx="1"/>
          </p:nvPr>
        </p:nvSpPr>
        <p:spPr>
          <a:noFill/>
        </p:spPr>
        <p:txBody>
          <a:bodyPr/>
          <a:lstStyle/>
          <a:p>
            <a:endParaRPr lang="en-US" altLang="en-US" smtClean="0"/>
          </a:p>
        </p:txBody>
      </p:sp>
      <p:sp>
        <p:nvSpPr>
          <p:cNvPr id="69636"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C312B50C-61ED-4F3A-9EE9-B9CD3BD4BC2C}" type="slidenum">
              <a:rPr lang="en-US" altLang="en-US" sz="1100">
                <a:latin typeface="Arial" pitchFamily="34" charset="0"/>
              </a:rPr>
              <a:pPr/>
              <a:t>18</a:t>
            </a:fld>
            <a:endParaRPr lang="en-US" altLang="en-US" sz="1100">
              <a:latin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Slide Image Placeholder 1"/>
          <p:cNvSpPr>
            <a:spLocks noGrp="1" noRot="1" noChangeAspect="1" noTextEdit="1"/>
          </p:cNvSpPr>
          <p:nvPr>
            <p:ph type="sldImg"/>
          </p:nvPr>
        </p:nvSpPr>
        <p:spPr>
          <a:ln/>
        </p:spPr>
      </p:sp>
      <p:sp>
        <p:nvSpPr>
          <p:cNvPr id="70659" name="Notes Placeholder 2"/>
          <p:cNvSpPr>
            <a:spLocks noGrp="1"/>
          </p:cNvSpPr>
          <p:nvPr>
            <p:ph type="body" idx="1"/>
          </p:nvPr>
        </p:nvSpPr>
        <p:spPr>
          <a:noFill/>
        </p:spPr>
        <p:txBody>
          <a:bodyPr/>
          <a:lstStyle/>
          <a:p>
            <a:endParaRPr lang="en-US" altLang="en-US" smtClean="0"/>
          </a:p>
        </p:txBody>
      </p:sp>
      <p:sp>
        <p:nvSpPr>
          <p:cNvPr id="70660"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EB43D613-26E5-47A5-A002-A7F7FB902418}" type="slidenum">
              <a:rPr lang="en-US" altLang="en-US" sz="1100">
                <a:latin typeface="Arial" pitchFamily="34" charset="0"/>
              </a:rPr>
              <a:pPr/>
              <a:t>19</a:t>
            </a:fld>
            <a:endParaRPr lang="en-US" altLang="en-US" sz="1100">
              <a:latin typeface="Arial"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ln/>
        </p:spPr>
      </p:sp>
      <p:sp>
        <p:nvSpPr>
          <p:cNvPr id="71683" name="Notes Placeholder 2"/>
          <p:cNvSpPr>
            <a:spLocks noGrp="1"/>
          </p:cNvSpPr>
          <p:nvPr>
            <p:ph type="body" idx="1"/>
          </p:nvPr>
        </p:nvSpPr>
        <p:spPr>
          <a:noFill/>
        </p:spPr>
        <p:txBody>
          <a:bodyPr/>
          <a:lstStyle/>
          <a:p>
            <a:endParaRPr lang="en-US" altLang="en-US" smtClean="0"/>
          </a:p>
        </p:txBody>
      </p:sp>
      <p:sp>
        <p:nvSpPr>
          <p:cNvPr id="71684"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E65C441C-6788-4D41-BE53-3541686553B3}" type="slidenum">
              <a:rPr lang="en-US" altLang="en-US" sz="1100">
                <a:latin typeface="Arial" pitchFamily="34" charset="0"/>
              </a:rPr>
              <a:pPr/>
              <a:t>20</a:t>
            </a:fld>
            <a:endParaRPr lang="en-US" altLang="en-US" sz="1100">
              <a:latin typeface="Arial"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p:spPr>
        <p:txBody>
          <a:bodyPr/>
          <a:lstStyle/>
          <a:p>
            <a:endParaRPr lang="en-US" altLang="en-US" smtClean="0"/>
          </a:p>
        </p:txBody>
      </p:sp>
      <p:sp>
        <p:nvSpPr>
          <p:cNvPr id="72708" name="Slide Number Placeholder 3"/>
          <p:cNvSpPr>
            <a:spLocks noGrp="1"/>
          </p:cNvSpPr>
          <p:nvPr>
            <p:ph type="sldNum" sz="quarter" idx="5"/>
          </p:nvPr>
        </p:nvSpPr>
        <p:spPr>
          <a:noFill/>
        </p:spPr>
        <p:txBody>
          <a:bodyPr/>
          <a:lstStyle>
            <a:lvl1pPr>
              <a:defRPr kumimoji="1" sz="2400">
                <a:solidFill>
                  <a:schemeClr val="tx1"/>
                </a:solidFill>
                <a:latin typeface="Times New Roman" pitchFamily="18" charset="0"/>
              </a:defRPr>
            </a:lvl1pPr>
            <a:lvl2pPr marL="757020" indent="-291161">
              <a:defRPr kumimoji="1" sz="2400">
                <a:solidFill>
                  <a:schemeClr val="tx1"/>
                </a:solidFill>
                <a:latin typeface="Times New Roman" pitchFamily="18" charset="0"/>
              </a:defRPr>
            </a:lvl2pPr>
            <a:lvl3pPr marL="1164647" indent="-232929">
              <a:defRPr kumimoji="1" sz="2400">
                <a:solidFill>
                  <a:schemeClr val="tx1"/>
                </a:solidFill>
                <a:latin typeface="Times New Roman" pitchFamily="18" charset="0"/>
              </a:defRPr>
            </a:lvl3pPr>
            <a:lvl4pPr marL="1630505" indent="-232929">
              <a:defRPr kumimoji="1" sz="2400">
                <a:solidFill>
                  <a:schemeClr val="tx1"/>
                </a:solidFill>
                <a:latin typeface="Times New Roman" pitchFamily="18" charset="0"/>
              </a:defRPr>
            </a:lvl4pPr>
            <a:lvl5pPr marL="2096365" indent="-232929">
              <a:defRPr kumimoji="1" sz="2400">
                <a:solidFill>
                  <a:schemeClr val="tx1"/>
                </a:solidFill>
                <a:latin typeface="Times New Roman" pitchFamily="18" charset="0"/>
              </a:defRPr>
            </a:lvl5pPr>
            <a:lvl6pPr marL="2562224" indent="-232929" eaLnBrk="0" fontAlgn="base" hangingPunct="0">
              <a:spcBef>
                <a:spcPct val="0"/>
              </a:spcBef>
              <a:spcAft>
                <a:spcPct val="0"/>
              </a:spcAft>
              <a:defRPr kumimoji="1" sz="2400">
                <a:solidFill>
                  <a:schemeClr val="tx1"/>
                </a:solidFill>
                <a:latin typeface="Times New Roman" pitchFamily="18" charset="0"/>
              </a:defRPr>
            </a:lvl6pPr>
            <a:lvl7pPr marL="3028082" indent="-232929" eaLnBrk="0" fontAlgn="base" hangingPunct="0">
              <a:spcBef>
                <a:spcPct val="0"/>
              </a:spcBef>
              <a:spcAft>
                <a:spcPct val="0"/>
              </a:spcAft>
              <a:defRPr kumimoji="1" sz="2400">
                <a:solidFill>
                  <a:schemeClr val="tx1"/>
                </a:solidFill>
                <a:latin typeface="Times New Roman" pitchFamily="18" charset="0"/>
              </a:defRPr>
            </a:lvl7pPr>
            <a:lvl8pPr marL="3493941" indent="-232929" eaLnBrk="0" fontAlgn="base" hangingPunct="0">
              <a:spcBef>
                <a:spcPct val="0"/>
              </a:spcBef>
              <a:spcAft>
                <a:spcPct val="0"/>
              </a:spcAft>
              <a:defRPr kumimoji="1" sz="2400">
                <a:solidFill>
                  <a:schemeClr val="tx1"/>
                </a:solidFill>
                <a:latin typeface="Times New Roman" pitchFamily="18" charset="0"/>
              </a:defRPr>
            </a:lvl8pPr>
            <a:lvl9pPr marL="3959800" indent="-232929" eaLnBrk="0" fontAlgn="base" hangingPunct="0">
              <a:spcBef>
                <a:spcPct val="0"/>
              </a:spcBef>
              <a:spcAft>
                <a:spcPct val="0"/>
              </a:spcAft>
              <a:defRPr kumimoji="1" sz="2400">
                <a:solidFill>
                  <a:schemeClr val="tx1"/>
                </a:solidFill>
                <a:latin typeface="Times New Roman" pitchFamily="18" charset="0"/>
              </a:defRPr>
            </a:lvl9pPr>
          </a:lstStyle>
          <a:p>
            <a:fld id="{87A83CFF-F4A6-46CB-A375-C6A44258BA1E}" type="slidenum">
              <a:rPr lang="en-US" altLang="en-US" sz="1100">
                <a:latin typeface="Arial" pitchFamily="34" charset="0"/>
              </a:rPr>
              <a:pPr/>
              <a:t>21</a:t>
            </a:fld>
            <a:endParaRPr lang="en-US" altLang="en-US" sz="1100">
              <a:latin typeface="Arial"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18A1B6A-112F-4733-B906-0FA025EE440A}" type="slidenum">
              <a:rPr lang="en-US" smtClean="0"/>
              <a:t>56</a:t>
            </a:fld>
            <a:endParaRPr lang="en-US"/>
          </a:p>
        </p:txBody>
      </p:sp>
    </p:spTree>
    <p:extLst>
      <p:ext uri="{BB962C8B-B14F-4D97-AF65-F5344CB8AC3E}">
        <p14:creationId xmlns:p14="http://schemas.microsoft.com/office/powerpoint/2010/main" val="352720592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FAAB2E53-B6F1-4EDF-AE3E-0D6F5990DBA2}" type="slidenum">
              <a:rPr lang="en-US" smtClean="0"/>
              <a:pPr/>
              <a:t>57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28600"/>
            <a:ext cx="7772400" cy="4571999"/>
          </a:xfrm>
        </p:spPr>
        <p:txBody>
          <a:bodyPr anchor="ctr">
            <a:noAutofit/>
          </a:bodyPr>
          <a:lstStyle>
            <a:lvl1pPr>
              <a:lnSpc>
                <a:spcPct val="100000"/>
              </a:lnSpc>
              <a:defRPr sz="8800" spc="-80" baseline="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457200" y="4800600"/>
            <a:ext cx="6858000" cy="914400"/>
          </a:xfrm>
        </p:spPr>
        <p:txBody>
          <a:bodyPr/>
          <a:lstStyle>
            <a:lvl1pPr marL="0" indent="0" algn="l">
              <a:buNone/>
              <a:defRPr b="0" cap="all" spc="120" baseline="0">
                <a:solidFill>
                  <a:schemeClr val="tx2"/>
                </a:solidFill>
                <a:latin typeface="+mj-l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p:txBody>
          <a:bodyPr/>
          <a:lstStyle>
            <a:lvl1pPr>
              <a:defRPr>
                <a:solidFill>
                  <a:schemeClr val="tx1"/>
                </a:solidFill>
              </a:defRPr>
            </a:lvl1pPr>
          </a:lstStyle>
          <a:p>
            <a:fld id="{30B4FE06-9AB6-4DA3-8ECD-166599101145}"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57200" y="1447800"/>
            <a:ext cx="7772400" cy="4321175"/>
          </a:xfrm>
        </p:spPr>
        <p:txBody>
          <a:bodyPr anchor="ctr">
            <a:noAutofit/>
          </a:bodyPr>
          <a:lstStyle>
            <a:lvl1pPr algn="l">
              <a:lnSpc>
                <a:spcPct val="100000"/>
              </a:lnSpc>
              <a:defRPr sz="8800" b="0" cap="all" spc="-80" baseline="0">
                <a:solidFill>
                  <a:schemeClr val="tx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228601"/>
            <a:ext cx="7772400" cy="1066800"/>
          </a:xfrm>
        </p:spPr>
        <p:txBody>
          <a:bodyPr anchor="b"/>
          <a:lstStyle>
            <a:lvl1pPr marL="0" indent="0">
              <a:buNone/>
              <a:defRPr sz="2000" b="0" cap="all" spc="12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C792AAE0-7D59-4FEF-AA4F-DE6FF9EFAF67}" type="datetimeFigureOut">
              <a:rPr lang="en-US" smtClean="0"/>
              <a:t>10/29/2019</a:t>
            </a:fld>
            <a:endParaRPr lang="en-US"/>
          </a:p>
        </p:txBody>
      </p:sp>
      <p:sp>
        <p:nvSpPr>
          <p:cNvPr id="8" name="Slide Number Placeholder 7"/>
          <p:cNvSpPr>
            <a:spLocks noGrp="1"/>
          </p:cNvSpPr>
          <p:nvPr>
            <p:ph type="sldNum" sz="quarter" idx="11"/>
          </p:nvPr>
        </p:nvSpPr>
        <p:spPr/>
        <p:txBody>
          <a:bodyPr/>
          <a:lstStyle/>
          <a:p>
            <a:fld id="{30B4FE06-9AB6-4DA3-8ECD-166599101145}"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63068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90160" y="1574800"/>
            <a:ext cx="329184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627632" y="1572768"/>
            <a:ext cx="3291840" cy="639762"/>
          </a:xfrm>
        </p:spPr>
        <p:txBody>
          <a:bodyPr anchor="b">
            <a:noAutofit/>
          </a:bodyPr>
          <a:lstStyle>
            <a:lvl1pPr marL="0" indent="0">
              <a:buNone/>
              <a:defRPr sz="1800" b="0" cap="all" spc="100" baseline="0">
                <a:solidFill>
                  <a:schemeClr val="tx1"/>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627632"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93208" y="1572768"/>
            <a:ext cx="3291840" cy="639762"/>
          </a:xfrm>
        </p:spPr>
        <p:txBody>
          <a:bodyPr anchor="b">
            <a:noAutofit/>
          </a:bodyPr>
          <a:lstStyle>
            <a:lvl1pPr marL="0" indent="0">
              <a:buNone/>
              <a:defRPr lang="en-US" sz="1800" b="0" kern="1200" cap="all" spc="100" baseline="0" dirty="0" smtClean="0">
                <a:solidFill>
                  <a:schemeClr val="tx1"/>
                </a:solidFill>
                <a:latin typeface="+mj-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spcBef>
                <a:spcPct val="20000"/>
              </a:spcBef>
              <a:buFont typeface="Arial" pitchFamily="34" charset="0"/>
              <a:buNone/>
            </a:pPr>
            <a:r>
              <a:rPr lang="en-US" smtClean="0"/>
              <a:t>Click to edit Master text styles</a:t>
            </a:r>
          </a:p>
        </p:txBody>
      </p:sp>
      <p:sp>
        <p:nvSpPr>
          <p:cNvPr id="6" name="Content Placeholder 5"/>
          <p:cNvSpPr>
            <a:spLocks noGrp="1"/>
          </p:cNvSpPr>
          <p:nvPr>
            <p:ph sz="quarter" idx="4"/>
          </p:nvPr>
        </p:nvSpPr>
        <p:spPr>
          <a:xfrm>
            <a:off x="5093208" y="2259366"/>
            <a:ext cx="3291840" cy="384048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92AAE0-7D59-4FEF-AA4F-DE6FF9EFAF67}"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92AAE0-7D59-4FEF-AA4F-DE6FF9EFAF67}" type="datetimeFigureOut">
              <a:rPr lang="en-US" smtClean="0"/>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2AAE0-7D59-4FEF-AA4F-DE6FF9EFAF67}" type="datetimeFigureOut">
              <a:rPr lang="en-US" smtClean="0"/>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5050" y="1600200"/>
            <a:ext cx="5111750" cy="448056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600200"/>
            <a:ext cx="3008313" cy="4480560"/>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Rectangle 8"/>
          <p:cNvSpPr/>
          <p:nvPr/>
        </p:nvSpPr>
        <p:spPr>
          <a:xfrm>
            <a:off x="9001124" y="4846320"/>
            <a:ext cx="142876" cy="201168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 y="0"/>
            <a:ext cx="9000877" cy="4846320"/>
          </a:xfrm>
          <a:solidFill>
            <a:schemeClr val="bg1">
              <a:lumMod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457200" y="5715000"/>
            <a:ext cx="8153400" cy="457200"/>
          </a:xfrm>
        </p:spPr>
        <p:txBody>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lstStyle>
          <a:p>
            <a:fld id="{30B4FE06-9AB6-4DA3-8ECD-166599101145}" type="slidenum">
              <a:rPr lang="en-US" smtClean="0"/>
              <a:t>‹#›</a:t>
            </a:fld>
            <a:endParaRPr lang="en-US"/>
          </a:p>
        </p:txBody>
      </p:sp>
      <p:sp>
        <p:nvSpPr>
          <p:cNvPr id="8" name="Title 7"/>
          <p:cNvSpPr>
            <a:spLocks noGrp="1"/>
          </p:cNvSpPr>
          <p:nvPr>
            <p:ph type="title"/>
          </p:nvPr>
        </p:nvSpPr>
        <p:spPr>
          <a:xfrm>
            <a:off x="457200" y="4953000"/>
            <a:ext cx="8153400" cy="762000"/>
          </a:xfrm>
        </p:spPr>
        <p:txBody>
          <a:bodyPr anchor="t">
            <a:normAutofit/>
          </a:bodyPr>
          <a:lstStyle>
            <a:lvl1pPr>
              <a:defRPr sz="3200"/>
            </a:lvl1pPr>
          </a:lstStyle>
          <a:p>
            <a:r>
              <a:rPr lang="en-US" smtClean="0"/>
              <a:t>Click to edit Master title style</a:t>
            </a:r>
            <a:endParaRPr lang="en-US" dirty="0"/>
          </a:p>
        </p:txBody>
      </p:sp>
      <p:sp>
        <p:nvSpPr>
          <p:cNvPr id="10" name="Rectangle 9"/>
          <p:cNvSpPr/>
          <p:nvPr/>
        </p:nvSpPr>
        <p:spPr>
          <a:xfrm>
            <a:off x="9001124" y="0"/>
            <a:ext cx="142876" cy="484632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92AAE0-7D59-4FEF-AA4F-DE6FF9EFAF67}"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4FE06-9AB6-4DA3-8ECD-166599101145}" type="slidenum">
              <a:rPr lang="en-US" smtClean="0"/>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C792AAE0-7D59-4FEF-AA4F-DE6FF9EFAF67}" type="datetimeFigureOut">
              <a:rPr lang="en-US" smtClean="0"/>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92AAE0-7D59-4FEF-AA4F-DE6FF9EFAF67}" type="datetimeFigureOut">
              <a:rPr lang="en-US" smtClean="0"/>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92AAE0-7D59-4FEF-AA4F-DE6FF9EFAF67}" type="datetimeFigureOut">
              <a:rPr lang="en-US" smtClean="0"/>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92AAE0-7D59-4FEF-AA4F-DE6FF9EFAF67}" type="datetimeFigureOut">
              <a:rPr lang="en-US" smtClean="0"/>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92AAE0-7D59-4FEF-AA4F-DE6FF9EFAF67}" type="datetimeFigureOut">
              <a:rPr lang="en-US" smtClean="0"/>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C792AAE0-7D59-4FEF-AA4F-DE6FF9EFAF67}" type="datetimeFigureOut">
              <a:rPr lang="en-US" smtClean="0"/>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0B4FE06-9AB6-4DA3-8ECD-166599101145}" type="slidenum">
              <a:rPr lang="en-US" smtClean="0"/>
              <a:t>‹#›</a:t>
            </a:fld>
            <a:endParaRPr lang="en-US"/>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792AAE0-7D59-4FEF-AA4F-DE6FF9EFAF67}" type="datetimeFigureOut">
              <a:rPr lang="en-US" smtClean="0"/>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0B4FE06-9AB6-4DA3-8ECD-166599101145}" type="slidenum">
              <a:rPr lang="en-US" smtClean="0"/>
              <a:t>‹#›</a:t>
            </a:fld>
            <a:endParaRPr lang="en-US"/>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C792AAE0-7D59-4FEF-AA4F-DE6FF9EFAF67}" type="datetimeFigureOut">
              <a:rPr lang="en-US" smtClean="0"/>
              <a:t>10/29/2019</a:t>
            </a:fld>
            <a:endParaRPr lang="en-US"/>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30B4FE06-9AB6-4DA3-8ECD-166599101145}" type="slidenum">
              <a:rPr lang="en-US" smtClean="0"/>
              <a:t>‹#›</a:t>
            </a:fld>
            <a:endParaRPr lang="en-US"/>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152718"/>
            <a:ext cx="5791200" cy="1371600"/>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752600"/>
            <a:ext cx="76200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172201"/>
            <a:ext cx="3429000" cy="304800"/>
          </a:xfrm>
          <a:prstGeom prst="rect">
            <a:avLst/>
          </a:prstGeom>
        </p:spPr>
        <p:txBody>
          <a:bodyPr vert="horz" lIns="91440" tIns="45720" rIns="91440" bIns="0" rtlCol="0" anchor="b"/>
          <a:lstStyle>
            <a:lvl1pPr algn="l">
              <a:defRPr sz="1000">
                <a:solidFill>
                  <a:schemeClr val="tx1"/>
                </a:solidFill>
              </a:defRPr>
            </a:lvl1pPr>
          </a:lstStyle>
          <a:p>
            <a:fld id="{C792AAE0-7D59-4FEF-AA4F-DE6FF9EFAF67}" type="datetimeFigureOut">
              <a:rPr lang="en-US" smtClean="0"/>
              <a:t>10/29/2019</a:t>
            </a:fld>
            <a:endParaRPr lang="en-US"/>
          </a:p>
        </p:txBody>
      </p:sp>
      <p:sp>
        <p:nvSpPr>
          <p:cNvPr id="5" name="Footer Placeholder 4"/>
          <p:cNvSpPr>
            <a:spLocks noGrp="1"/>
          </p:cNvSpPr>
          <p:nvPr>
            <p:ph type="ftr" sz="quarter" idx="3"/>
          </p:nvPr>
        </p:nvSpPr>
        <p:spPr>
          <a:xfrm>
            <a:off x="457200" y="6492875"/>
            <a:ext cx="3429000" cy="283845"/>
          </a:xfrm>
          <a:prstGeom prst="rect">
            <a:avLst/>
          </a:prstGeom>
        </p:spPr>
        <p:txBody>
          <a:bodyPr vert="horz" lIns="91440" tIns="45720" rIns="91440" bIns="45720" rtlCol="0" anchor="t"/>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rot="16200000">
            <a:off x="8227377" y="5885497"/>
            <a:ext cx="1315721" cy="365125"/>
          </a:xfrm>
          <a:prstGeom prst="rect">
            <a:avLst/>
          </a:prstGeom>
        </p:spPr>
        <p:txBody>
          <a:bodyPr vert="horz" lIns="91440" tIns="45720" rIns="91440" bIns="45720" rtlCol="0" anchor="ctr"/>
          <a:lstStyle>
            <a:lvl1pPr algn="l">
              <a:defRPr sz="2400" b="1">
                <a:solidFill>
                  <a:schemeClr val="tx2"/>
                </a:solidFill>
              </a:defRPr>
            </a:lvl1pPr>
          </a:lstStyle>
          <a:p>
            <a:fld id="{30B4FE06-9AB6-4DA3-8ECD-166599101145}" type="slidenum">
              <a:rPr lang="en-US" smtClean="0"/>
              <a:t>‹#›</a:t>
            </a:fld>
            <a:endParaRPr lang="en-US"/>
          </a:p>
        </p:txBody>
      </p:sp>
      <p:sp>
        <p:nvSpPr>
          <p:cNvPr id="7" name="Rectangle 6"/>
          <p:cNvSpPr/>
          <p:nvPr/>
        </p:nvSpPr>
        <p:spPr>
          <a:xfrm>
            <a:off x="9001124" y="0"/>
            <a:ext cx="142876" cy="13716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9001124" y="1371600"/>
            <a:ext cx="142876" cy="54864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3600" kern="1200" cap="all" spc="-60" baseline="0">
          <a:solidFill>
            <a:schemeClr val="tx2"/>
          </a:solidFill>
          <a:latin typeface="+mj-lt"/>
          <a:ea typeface="+mj-ea"/>
          <a:cs typeface="+mj-cs"/>
        </a:defRPr>
      </a:lvl1pPr>
    </p:titleStyle>
    <p:bodyStyle>
      <a:lvl1pPr marL="0" indent="0" algn="l" defTabSz="914400" rtl="0" eaLnBrk="1" latinLnBrk="0" hangingPunct="1">
        <a:spcBef>
          <a:spcPct val="20000"/>
        </a:spcBef>
        <a:spcAft>
          <a:spcPts val="600"/>
        </a:spcAft>
        <a:buFont typeface="Arial" pitchFamily="34" charset="0"/>
        <a:buNone/>
        <a:defRPr sz="2000" b="1" kern="1200">
          <a:solidFill>
            <a:schemeClr val="tx1"/>
          </a:solidFill>
          <a:latin typeface="+mn-lt"/>
          <a:ea typeface="+mn-ea"/>
          <a:cs typeface="+mn-cs"/>
        </a:defRPr>
      </a:lvl1pPr>
      <a:lvl2pPr marL="457200" indent="-182880" algn="l" defTabSz="914400" rtl="0" eaLnBrk="1" latinLnBrk="0" hangingPunct="1">
        <a:spcBef>
          <a:spcPct val="20000"/>
        </a:spcBef>
        <a:buClr>
          <a:schemeClr val="tx2"/>
        </a:buClr>
        <a:buFont typeface="Arial" pitchFamily="34" charset="0"/>
        <a:buChar char="•"/>
        <a:defRPr sz="2000" kern="1200">
          <a:solidFill>
            <a:schemeClr val="tx1"/>
          </a:solidFill>
          <a:latin typeface="+mn-lt"/>
          <a:ea typeface="+mn-ea"/>
          <a:cs typeface="+mn-cs"/>
        </a:defRPr>
      </a:lvl2pPr>
      <a:lvl3pPr marL="11430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3pPr>
      <a:lvl4pPr marL="1600200" indent="-228600" algn="l" defTabSz="914400" rtl="0" eaLnBrk="1" latinLnBrk="0" hangingPunct="1">
        <a:spcBef>
          <a:spcPct val="20000"/>
        </a:spcBef>
        <a:buClr>
          <a:schemeClr val="tx2"/>
        </a:buClr>
        <a:buFont typeface="Arial" pitchFamily="34" charset="0"/>
        <a:buChar char="•"/>
        <a:defRPr sz="1800" kern="1200">
          <a:solidFill>
            <a:schemeClr val="tx1"/>
          </a:solidFill>
          <a:latin typeface="+mn-lt"/>
          <a:ea typeface="+mn-ea"/>
          <a:cs typeface="+mn-cs"/>
        </a:defRPr>
      </a:lvl4pPr>
      <a:lvl5pPr marL="2057400" indent="-228600" algn="l" defTabSz="914400" rtl="0" eaLnBrk="1" latinLnBrk="0" hangingPunct="1">
        <a:spcBef>
          <a:spcPct val="20000"/>
        </a:spcBef>
        <a:buClr>
          <a:schemeClr val="tx2"/>
        </a:buClr>
        <a:buFont typeface="Arial" pitchFamily="34" charset="0"/>
        <a:buChar char="•"/>
        <a:defRPr sz="1800" kern="1200" baseline="0">
          <a:solidFill>
            <a:schemeClr val="tx1"/>
          </a:solidFill>
          <a:latin typeface="+mn-lt"/>
          <a:ea typeface="+mn-ea"/>
          <a:cs typeface="+mn-cs"/>
        </a:defRPr>
      </a:lvl5pPr>
      <a:lvl6pPr marL="25146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6pPr>
      <a:lvl7pPr marL="29718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7pPr>
      <a:lvl8pPr marL="34290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8pPr>
      <a:lvl9pPr marL="3886200" indent="-228600" algn="l" defTabSz="914400" rtl="0" eaLnBrk="1" latinLnBrk="0" hangingPunct="1">
        <a:spcBef>
          <a:spcPct val="20000"/>
        </a:spcBef>
        <a:buClr>
          <a:schemeClr val="tx2"/>
        </a:buClr>
        <a:buFont typeface="Arial"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C792AAE0-7D59-4FEF-AA4F-DE6FF9EFAF67}" type="datetimeFigureOut">
              <a:rPr lang="en-US" smtClean="0"/>
              <a:t>10/29/2019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30B4FE06-9AB6-4DA3-8ECD-166599101145}"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57.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58.xml.rels><?xml version="1.0" encoding="UTF-8" standalone="yes"?>
<Relationships xmlns="http://schemas.openxmlformats.org/package/2006/relationships"><Relationship Id="rId3" Type="http://schemas.openxmlformats.org/officeDocument/2006/relationships/image" Target="../media/image9.gif"/><Relationship Id="rId2" Type="http://schemas.openxmlformats.org/officeDocument/2006/relationships/notesSlide" Target="../notesSlides/notesSlide10.xml"/><Relationship Id="rId1" Type="http://schemas.openxmlformats.org/officeDocument/2006/relationships/slideLayout" Target="../slideLayouts/slideLayout13.xml"/><Relationship Id="rId4" Type="http://schemas.openxmlformats.org/officeDocument/2006/relationships/image" Target="../media/image7.gif"/></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3.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1.xml.rels><?xml version="1.0" encoding="UTF-8" standalone="yes"?>
<Relationships xmlns="http://schemas.openxmlformats.org/package/2006/relationships"><Relationship Id="rId2" Type="http://schemas.openxmlformats.org/officeDocument/2006/relationships/hyperlink" Target="site%20valuation%20lecture/SiteValuation.ppt" TargetMode="External"/><Relationship Id="rId1" Type="http://schemas.openxmlformats.org/officeDocument/2006/relationships/slideLayout" Target="../slideLayouts/slideLayout13.xml"/></Relationships>
</file>

<file path=ppt/slides/_rels/slide72.xml.rels><?xml version="1.0" encoding="UTF-8" standalone="yes"?>
<Relationships xmlns="http://schemas.openxmlformats.org/package/2006/relationships"><Relationship Id="rId3" Type="http://schemas.openxmlformats.org/officeDocument/2006/relationships/hyperlink" Target="Cost%20Approach%20for%20Valuation.ppt" TargetMode="External"/><Relationship Id="rId7" Type="http://schemas.openxmlformats.org/officeDocument/2006/relationships/hyperlink" Target="simillar%20properties%20sample.pptx" TargetMode="External"/><Relationship Id="rId2" Type="http://schemas.openxmlformats.org/officeDocument/2006/relationships/notesSlide" Target="../notesSlides/notesSlide21.xml"/><Relationship Id="rId1" Type="http://schemas.openxmlformats.org/officeDocument/2006/relationships/slideLayout" Target="../slideLayouts/slideLayout13.xml"/><Relationship Id="rId6" Type="http://schemas.openxmlformats.org/officeDocument/2006/relationships/hyperlink" Target="incom%20approch%20image.pptx" TargetMode="External"/><Relationship Id="rId5" Type="http://schemas.openxmlformats.org/officeDocument/2006/relationships/hyperlink" Target="Income%20Approach%20to%20Valuation.pptx" TargetMode="External"/><Relationship Id="rId4" Type="http://schemas.openxmlformats.org/officeDocument/2006/relationships/hyperlink" Target="cost%20image.pptx" TargetMode="Externa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5.xml.rels><?xml version="1.0" encoding="UTF-8" standalone="yes"?>
<Relationships xmlns="http://schemas.openxmlformats.org/package/2006/relationships"><Relationship Id="rId3" Type="http://schemas.openxmlformats.org/officeDocument/2006/relationships/hyperlink" Target="https://www.appraisalcolorado.com/value-vault/self-contained-report/" TargetMode="External"/><Relationship Id="rId2" Type="http://schemas.openxmlformats.org/officeDocument/2006/relationships/hyperlink" Target="https://www.appraisalcolorado.com/value-vault/summary-report/" TargetMode="External"/><Relationship Id="rId1" Type="http://schemas.openxmlformats.org/officeDocument/2006/relationships/slideLayout" Target="../slideLayouts/slideLayout13.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p:nvPr/>
        </p:nvPicPr>
        <p:blipFill>
          <a:blip r:embed="rId2"/>
          <a:stretch>
            <a:fillRect/>
          </a:stretch>
        </p:blipFill>
        <p:spPr>
          <a:xfrm>
            <a:off x="0" y="609600"/>
            <a:ext cx="9144000" cy="6248400"/>
          </a:xfrm>
          <a:prstGeom prst="rect">
            <a:avLst/>
          </a:prstGeom>
        </p:spPr>
      </p:pic>
    </p:spTree>
    <p:extLst>
      <p:ext uri="{BB962C8B-B14F-4D97-AF65-F5344CB8AC3E}">
        <p14:creationId xmlns:p14="http://schemas.microsoft.com/office/powerpoint/2010/main" val="38453032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81000" y="228600"/>
            <a:ext cx="8720138" cy="914400"/>
          </a:xfrm>
        </p:spPr>
        <p:txBody>
          <a:bodyPr>
            <a:normAutofit fontScale="90000"/>
          </a:bodyPr>
          <a:lstStyle/>
          <a:p>
            <a:pPr eaLnBrk="1" fontAlgn="auto" hangingPunct="1">
              <a:spcAft>
                <a:spcPts val="0"/>
              </a:spcAft>
              <a:defRPr/>
            </a:pPr>
            <a:r>
              <a:rPr lang="en-US" altLang="en-US" sz="3600" dirty="0"/>
              <a:t>Types of Real Property, </a:t>
            </a:r>
            <a:r>
              <a:rPr lang="en-US" altLang="en-US" sz="3600" dirty="0" err="1"/>
              <a:t>con’t</a:t>
            </a:r>
            <a:r>
              <a:rPr lang="en-US" altLang="en-US" sz="3600" dirty="0"/>
              <a:t>...</a:t>
            </a:r>
          </a:p>
        </p:txBody>
      </p:sp>
      <p:sp>
        <p:nvSpPr>
          <p:cNvPr id="29699" name="Rectangle 3"/>
          <p:cNvSpPr>
            <a:spLocks noGrp="1" noChangeArrowheads="1"/>
          </p:cNvSpPr>
          <p:nvPr>
            <p:ph idx="1"/>
          </p:nvPr>
        </p:nvSpPr>
        <p:spPr>
          <a:xfrm>
            <a:off x="304800" y="1143000"/>
            <a:ext cx="8743950" cy="5181600"/>
          </a:xfrm>
        </p:spPr>
        <p:txBody>
          <a:bodyPr>
            <a:normAutofit lnSpcReduction="10000"/>
          </a:bodyPr>
          <a:lstStyle/>
          <a:p>
            <a:pPr eaLnBrk="1" hangingPunct="1"/>
            <a:r>
              <a:rPr lang="en-US" altLang="en-US" sz="3200" dirty="0" smtClean="0"/>
              <a:t>Partial Interest</a:t>
            </a:r>
          </a:p>
          <a:p>
            <a:pPr lvl="1" eaLnBrk="1" hangingPunct="1"/>
            <a:r>
              <a:rPr lang="en-US" altLang="en-US" sz="3200" dirty="0" smtClean="0"/>
              <a:t>divided or undivided rights in real estate that represent less than the whole </a:t>
            </a:r>
          </a:p>
          <a:p>
            <a:pPr eaLnBrk="1" hangingPunct="1"/>
            <a:r>
              <a:rPr lang="en-US" altLang="en-US" sz="3200" dirty="0" smtClean="0"/>
              <a:t>Specialized fractional ownership</a:t>
            </a:r>
          </a:p>
          <a:p>
            <a:pPr lvl="1" eaLnBrk="1" hangingPunct="1"/>
            <a:r>
              <a:rPr lang="en-US" altLang="en-US" sz="3200" dirty="0" smtClean="0"/>
              <a:t>Condominium</a:t>
            </a:r>
          </a:p>
          <a:p>
            <a:pPr lvl="1" eaLnBrk="1" hangingPunct="1"/>
            <a:r>
              <a:rPr lang="en-US" altLang="en-US" sz="3200" dirty="0" smtClean="0"/>
              <a:t>Cooperative</a:t>
            </a:r>
          </a:p>
          <a:p>
            <a:pPr lvl="1" eaLnBrk="1" hangingPunct="1"/>
            <a:r>
              <a:rPr lang="en-US" altLang="en-US" sz="3200" dirty="0" smtClean="0"/>
              <a:t>Timesharing</a:t>
            </a:r>
          </a:p>
          <a:p>
            <a:pPr eaLnBrk="1" hangingPunct="1"/>
            <a:r>
              <a:rPr lang="en-US" altLang="en-US" sz="3200" dirty="0" smtClean="0"/>
              <a:t>Vertical Interest</a:t>
            </a:r>
          </a:p>
          <a:p>
            <a:pPr lvl="1" eaLnBrk="1" hangingPunct="1"/>
            <a:r>
              <a:rPr lang="en-US" altLang="en-US" sz="3200" dirty="0" smtClean="0"/>
              <a:t>Subsurface and air rights</a:t>
            </a:r>
          </a:p>
        </p:txBody>
      </p:sp>
      <p:sp>
        <p:nvSpPr>
          <p:cNvPr id="2970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509EDE37-3006-4335-BFAD-A9CFC6D88F3F}" type="slidenum">
              <a:rPr lang="en-US" altLang="en-US" sz="1400" smtClean="0">
                <a:solidFill>
                  <a:srgbClr val="FFFFFF"/>
                </a:solidFill>
              </a:rPr>
              <a:pPr/>
              <a:t>10</a:t>
            </a:fld>
            <a:endParaRPr lang="en-US" altLang="en-US" sz="1400" smtClean="0">
              <a:solidFill>
                <a:srgbClr val="FFFFFF"/>
              </a:solidFill>
            </a:endParaRPr>
          </a:p>
        </p:txBody>
      </p:sp>
    </p:spTree>
    <p:extLst>
      <p:ext uri="{BB962C8B-B14F-4D97-AF65-F5344CB8AC3E}">
        <p14:creationId xmlns:p14="http://schemas.microsoft.com/office/powerpoint/2010/main" val="318201873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04800" y="228600"/>
            <a:ext cx="8796338" cy="762000"/>
          </a:xfrm>
        </p:spPr>
        <p:txBody>
          <a:bodyPr>
            <a:normAutofit/>
          </a:bodyPr>
          <a:lstStyle/>
          <a:p>
            <a:pPr eaLnBrk="1" fontAlgn="auto" hangingPunct="1">
              <a:spcAft>
                <a:spcPts val="0"/>
              </a:spcAft>
              <a:defRPr/>
            </a:pPr>
            <a:r>
              <a:rPr lang="en-US" altLang="en-US" dirty="0"/>
              <a:t>Limitations on Ownership</a:t>
            </a:r>
          </a:p>
        </p:txBody>
      </p:sp>
      <p:sp>
        <p:nvSpPr>
          <p:cNvPr id="30723" name="Rectangle 3"/>
          <p:cNvSpPr>
            <a:spLocks noGrp="1" noChangeArrowheads="1"/>
          </p:cNvSpPr>
          <p:nvPr>
            <p:ph idx="1"/>
          </p:nvPr>
        </p:nvSpPr>
        <p:spPr>
          <a:xfrm>
            <a:off x="533400" y="990600"/>
            <a:ext cx="8515350" cy="5638800"/>
          </a:xfrm>
        </p:spPr>
        <p:txBody>
          <a:bodyPr/>
          <a:lstStyle/>
          <a:p>
            <a:pPr eaLnBrk="1" hangingPunct="1"/>
            <a:r>
              <a:rPr lang="en-US" altLang="en-US" sz="2100" smtClean="0"/>
              <a:t>Public: Four Powers of Government that restrict private ownership</a:t>
            </a:r>
          </a:p>
          <a:p>
            <a:pPr lvl="1" eaLnBrk="1" hangingPunct="1"/>
            <a:r>
              <a:rPr lang="en-US" altLang="en-US" sz="2100" smtClean="0"/>
              <a:t>Police Power</a:t>
            </a:r>
          </a:p>
          <a:p>
            <a:pPr lvl="2" eaLnBrk="1" hangingPunct="1"/>
            <a:r>
              <a:rPr lang="en-US" altLang="en-US" sz="2000" smtClean="0"/>
              <a:t>the right of government under which property is regulated to protect public safety (e.g. zoning, building codes)</a:t>
            </a:r>
          </a:p>
          <a:p>
            <a:pPr lvl="1" eaLnBrk="1" hangingPunct="1"/>
            <a:r>
              <a:rPr lang="en-US" altLang="en-US" sz="2200" smtClean="0"/>
              <a:t>Escheat</a:t>
            </a:r>
          </a:p>
          <a:p>
            <a:pPr lvl="2" eaLnBrk="1" hangingPunct="1"/>
            <a:r>
              <a:rPr lang="en-US" altLang="en-US" sz="2000" smtClean="0"/>
              <a:t>Property reverts to the state when its owner dies without a will or any ascertainable heirs</a:t>
            </a:r>
          </a:p>
          <a:p>
            <a:pPr lvl="1" eaLnBrk="1" hangingPunct="1"/>
            <a:r>
              <a:rPr lang="en-US" altLang="en-US" sz="2200" smtClean="0"/>
              <a:t>Taxation</a:t>
            </a:r>
          </a:p>
          <a:p>
            <a:pPr lvl="2" eaLnBrk="1" hangingPunct="1"/>
            <a:r>
              <a:rPr lang="en-US" altLang="en-US" sz="2000" smtClean="0"/>
              <a:t>right of government to raise revenue through assessments (e.g. property tax, special assessments)</a:t>
            </a:r>
          </a:p>
          <a:p>
            <a:pPr lvl="1" eaLnBrk="1" hangingPunct="1"/>
            <a:r>
              <a:rPr lang="en-US" altLang="en-US" sz="2200" smtClean="0"/>
              <a:t>Eminent domain</a:t>
            </a:r>
          </a:p>
          <a:p>
            <a:pPr lvl="2" eaLnBrk="1" hangingPunct="1"/>
            <a:r>
              <a:rPr lang="en-US" altLang="en-US" sz="2000" smtClean="0"/>
              <a:t>right of government to take private property for public use</a:t>
            </a:r>
          </a:p>
          <a:p>
            <a:pPr lvl="1" eaLnBrk="1" hangingPunct="1"/>
            <a:endParaRPr lang="en-US" altLang="en-US" smtClean="0"/>
          </a:p>
        </p:txBody>
      </p:sp>
      <p:sp>
        <p:nvSpPr>
          <p:cNvPr id="3072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B39BB6F8-E81C-46E5-A435-92A535565033}" type="slidenum">
              <a:rPr lang="en-US" altLang="en-US" sz="1400" smtClean="0">
                <a:solidFill>
                  <a:srgbClr val="FFFFFF"/>
                </a:solidFill>
              </a:rPr>
              <a:pPr/>
              <a:t>11</a:t>
            </a:fld>
            <a:endParaRPr lang="en-US" altLang="en-US" sz="1400" smtClean="0">
              <a:solidFill>
                <a:srgbClr val="FFFFFF"/>
              </a:solidFill>
            </a:endParaRPr>
          </a:p>
        </p:txBody>
      </p:sp>
    </p:spTree>
    <p:extLst>
      <p:ext uri="{BB962C8B-B14F-4D97-AF65-F5344CB8AC3E}">
        <p14:creationId xmlns:p14="http://schemas.microsoft.com/office/powerpoint/2010/main" val="32875519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457200" y="381000"/>
            <a:ext cx="8305800" cy="762000"/>
          </a:xfrm>
        </p:spPr>
        <p:txBody>
          <a:bodyPr>
            <a:noAutofit/>
          </a:bodyPr>
          <a:lstStyle/>
          <a:p>
            <a:pPr eaLnBrk="1" fontAlgn="auto" hangingPunct="1">
              <a:spcAft>
                <a:spcPts val="0"/>
              </a:spcAft>
              <a:defRPr/>
            </a:pPr>
            <a:r>
              <a:rPr lang="en-US" altLang="en-US" dirty="0"/>
              <a:t>Limitations on Ownership</a:t>
            </a:r>
            <a:r>
              <a:rPr lang="en-US" altLang="en-US" sz="1200" dirty="0"/>
              <a:t>, </a:t>
            </a:r>
            <a:r>
              <a:rPr lang="en-US" altLang="en-US" sz="1200" dirty="0" err="1"/>
              <a:t>con’t</a:t>
            </a:r>
            <a:r>
              <a:rPr lang="en-US" altLang="en-US" sz="2400" dirty="0"/>
              <a:t>...</a:t>
            </a:r>
          </a:p>
        </p:txBody>
      </p:sp>
      <p:sp>
        <p:nvSpPr>
          <p:cNvPr id="31747" name="Rectangle 3"/>
          <p:cNvSpPr>
            <a:spLocks noGrp="1" noChangeArrowheads="1"/>
          </p:cNvSpPr>
          <p:nvPr>
            <p:ph idx="1"/>
          </p:nvPr>
        </p:nvSpPr>
        <p:spPr>
          <a:xfrm>
            <a:off x="381000" y="1066800"/>
            <a:ext cx="7677150" cy="5638800"/>
          </a:xfrm>
        </p:spPr>
        <p:txBody>
          <a:bodyPr/>
          <a:lstStyle/>
          <a:p>
            <a:pPr eaLnBrk="1" hangingPunct="1"/>
            <a:r>
              <a:rPr lang="en-US" altLang="en-US" sz="2800" dirty="0" smtClean="0"/>
              <a:t>Private</a:t>
            </a:r>
          </a:p>
          <a:p>
            <a:pPr lvl="1" eaLnBrk="1" hangingPunct="1"/>
            <a:r>
              <a:rPr lang="en-US" altLang="en-US" sz="2800" dirty="0" smtClean="0"/>
              <a:t>Deed Restriction</a:t>
            </a:r>
          </a:p>
          <a:p>
            <a:pPr lvl="2" eaLnBrk="1" hangingPunct="1"/>
            <a:r>
              <a:rPr lang="en-US" altLang="en-US" sz="2800" dirty="0" smtClean="0"/>
              <a:t>limitation that passes with the land regardless of the owner</a:t>
            </a:r>
          </a:p>
          <a:p>
            <a:pPr lvl="1" eaLnBrk="1" hangingPunct="1"/>
            <a:r>
              <a:rPr lang="en-US" altLang="en-US" sz="2800" dirty="0" smtClean="0"/>
              <a:t>Easement</a:t>
            </a:r>
          </a:p>
          <a:p>
            <a:pPr lvl="2" eaLnBrk="1" hangingPunct="1"/>
            <a:r>
              <a:rPr lang="en-US" altLang="en-US" sz="2800" dirty="0" smtClean="0"/>
              <a:t>access, drainage, view</a:t>
            </a:r>
          </a:p>
          <a:p>
            <a:pPr lvl="1" eaLnBrk="1" hangingPunct="1"/>
            <a:r>
              <a:rPr lang="en-US" altLang="en-US" sz="2800" dirty="0" smtClean="0"/>
              <a:t>Encroachment</a:t>
            </a:r>
          </a:p>
          <a:p>
            <a:pPr lvl="2" eaLnBrk="1" hangingPunct="1"/>
            <a:r>
              <a:rPr lang="en-US" altLang="en-US" sz="2800" dirty="0" smtClean="0"/>
              <a:t>trespassing on the domain of another</a:t>
            </a:r>
          </a:p>
          <a:p>
            <a:pPr lvl="1" eaLnBrk="1" hangingPunct="1"/>
            <a:r>
              <a:rPr lang="en-US" altLang="en-US" sz="2800" dirty="0" smtClean="0"/>
              <a:t>Lease</a:t>
            </a:r>
          </a:p>
          <a:p>
            <a:pPr lvl="1" eaLnBrk="1" hangingPunct="1"/>
            <a:r>
              <a:rPr lang="en-US" altLang="en-US" sz="2800" dirty="0" smtClean="0"/>
              <a:t>Mortgage</a:t>
            </a:r>
          </a:p>
          <a:p>
            <a:pPr lvl="1" eaLnBrk="1" hangingPunct="1"/>
            <a:r>
              <a:rPr lang="en-US" altLang="en-US" sz="2800" dirty="0" smtClean="0"/>
              <a:t>Lien</a:t>
            </a:r>
          </a:p>
        </p:txBody>
      </p:sp>
      <p:sp>
        <p:nvSpPr>
          <p:cNvPr id="3174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9B43A7EC-66AA-4215-AC3A-F0882588C114}" type="slidenum">
              <a:rPr lang="en-US" altLang="en-US" sz="1400" smtClean="0">
                <a:solidFill>
                  <a:srgbClr val="FFFFFF"/>
                </a:solidFill>
              </a:rPr>
              <a:pPr/>
              <a:t>12</a:t>
            </a:fld>
            <a:endParaRPr lang="en-US" altLang="en-US" sz="1400" smtClean="0">
              <a:solidFill>
                <a:srgbClr val="FFFFFF"/>
              </a:solidFill>
            </a:endParaRPr>
          </a:p>
        </p:txBody>
      </p:sp>
    </p:spTree>
    <p:extLst>
      <p:ext uri="{BB962C8B-B14F-4D97-AF65-F5344CB8AC3E}">
        <p14:creationId xmlns:p14="http://schemas.microsoft.com/office/powerpoint/2010/main" val="8834679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318655" y="152400"/>
            <a:ext cx="7239000" cy="1143000"/>
          </a:xfrm>
        </p:spPr>
        <p:txBody>
          <a:bodyPr/>
          <a:lstStyle/>
          <a:p>
            <a:pPr eaLnBrk="1" fontAlgn="auto" hangingPunct="1">
              <a:spcAft>
                <a:spcPts val="0"/>
              </a:spcAft>
              <a:defRPr/>
            </a:pPr>
            <a:r>
              <a:rPr lang="en-US" altLang="en-US" dirty="0"/>
              <a:t>Bundle of Rights</a:t>
            </a:r>
          </a:p>
        </p:txBody>
      </p:sp>
      <p:sp>
        <p:nvSpPr>
          <p:cNvPr id="32771" name="Rectangle 3"/>
          <p:cNvSpPr>
            <a:spLocks noGrp="1" noChangeArrowheads="1"/>
          </p:cNvSpPr>
          <p:nvPr>
            <p:ph idx="1"/>
          </p:nvPr>
        </p:nvSpPr>
        <p:spPr>
          <a:xfrm>
            <a:off x="533400" y="1371600"/>
            <a:ext cx="8610600" cy="4114800"/>
          </a:xfrm>
        </p:spPr>
        <p:txBody>
          <a:bodyPr/>
          <a:lstStyle/>
          <a:p>
            <a:pPr eaLnBrk="1" hangingPunct="1">
              <a:buSzPct val="75000"/>
            </a:pPr>
            <a:r>
              <a:rPr lang="en-US" altLang="en-US" dirty="0" smtClean="0"/>
              <a:t>Contains all of the interests in Real Property</a:t>
            </a:r>
          </a:p>
          <a:p>
            <a:pPr lvl="1" eaLnBrk="1" hangingPunct="1"/>
            <a:r>
              <a:rPr lang="en-US" altLang="en-US" sz="2100" dirty="0" smtClean="0"/>
              <a:t>Use and/or improve</a:t>
            </a:r>
          </a:p>
          <a:p>
            <a:pPr lvl="1" eaLnBrk="1" hangingPunct="1"/>
            <a:r>
              <a:rPr lang="en-US" altLang="en-US" sz="2100" dirty="0" smtClean="0"/>
              <a:t>Sell</a:t>
            </a:r>
          </a:p>
          <a:p>
            <a:pPr lvl="1" eaLnBrk="1" hangingPunct="1"/>
            <a:r>
              <a:rPr lang="en-US" altLang="en-US" sz="2100" dirty="0" smtClean="0"/>
              <a:t>Lease</a:t>
            </a:r>
          </a:p>
          <a:p>
            <a:pPr lvl="1" eaLnBrk="1" hangingPunct="1"/>
            <a:r>
              <a:rPr lang="en-US" altLang="en-US" sz="2100" dirty="0" smtClean="0"/>
              <a:t>Enter</a:t>
            </a:r>
          </a:p>
          <a:p>
            <a:pPr lvl="1" eaLnBrk="1" hangingPunct="1"/>
            <a:r>
              <a:rPr lang="en-US" altLang="en-US" sz="2100" dirty="0" smtClean="0"/>
              <a:t>Give it Away</a:t>
            </a:r>
          </a:p>
          <a:p>
            <a:pPr lvl="1" eaLnBrk="1" hangingPunct="1"/>
            <a:r>
              <a:rPr lang="en-US" altLang="en-US" sz="2100" dirty="0" smtClean="0"/>
              <a:t>or do nothing</a:t>
            </a:r>
            <a:endParaRPr lang="en-US" altLang="en-US" dirty="0" smtClean="0"/>
          </a:p>
          <a:p>
            <a:pPr eaLnBrk="1" hangingPunct="1"/>
            <a:endParaRPr lang="en-US" altLang="en-US" dirty="0" smtClean="0"/>
          </a:p>
        </p:txBody>
      </p:sp>
      <p:sp>
        <p:nvSpPr>
          <p:cNvPr id="3277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517A2482-516B-45F4-9321-D2E770285B25}" type="slidenum">
              <a:rPr lang="en-US" altLang="en-US" sz="1400" smtClean="0">
                <a:solidFill>
                  <a:srgbClr val="FFFFFF"/>
                </a:solidFill>
              </a:rPr>
              <a:pPr/>
              <a:t>13</a:t>
            </a:fld>
            <a:endParaRPr lang="en-US" altLang="en-US" sz="1400" smtClean="0">
              <a:solidFill>
                <a:srgbClr val="FFFFFF"/>
              </a:solidFill>
            </a:endParaRPr>
          </a:p>
        </p:txBody>
      </p:sp>
      <p:pic>
        <p:nvPicPr>
          <p:cNvPr id="32773"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22925" y="2057400"/>
            <a:ext cx="2252663" cy="3124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9223" name="Text Box 7"/>
          <p:cNvSpPr txBox="1">
            <a:spLocks noChangeArrowheads="1"/>
          </p:cNvSpPr>
          <p:nvPr/>
        </p:nvSpPr>
        <p:spPr bwMode="auto">
          <a:xfrm>
            <a:off x="304800" y="5486400"/>
            <a:ext cx="8686800" cy="461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spAutoFit/>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pPr>
              <a:spcBef>
                <a:spcPct val="50000"/>
              </a:spcBef>
              <a:buClr>
                <a:schemeClr val="hlink"/>
              </a:buClr>
              <a:buSzPct val="75000"/>
              <a:buFont typeface="Wingdings" pitchFamily="2" charset="2"/>
              <a:buChar char="l"/>
            </a:pPr>
            <a:r>
              <a:rPr lang="en-US" altLang="en-US"/>
              <a:t>Each interest can be separated and traded from the bundle</a:t>
            </a:r>
          </a:p>
        </p:txBody>
      </p:sp>
    </p:spTree>
    <p:extLst>
      <p:ext uri="{BB962C8B-B14F-4D97-AF65-F5344CB8AC3E}">
        <p14:creationId xmlns:p14="http://schemas.microsoft.com/office/powerpoint/2010/main" val="2950704861"/>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223">
                                            <p:txEl>
                                              <p:pRg st="0" end="0"/>
                                            </p:txEl>
                                          </p:spTgt>
                                        </p:tgtEl>
                                        <p:attrNameLst>
                                          <p:attrName>style.visibility</p:attrName>
                                        </p:attrNameLst>
                                      </p:cBhvr>
                                      <p:to>
                                        <p:strVal val="visible"/>
                                      </p:to>
                                    </p:set>
                                    <p:animEffect transition="in" filter="wipe(left)">
                                      <p:cBhvr>
                                        <p:cTn id="7" dur="500"/>
                                        <p:tgtEl>
                                          <p:spTgt spid="922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3" grpId="0" build="p"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ctr"/>
            <a:r>
              <a:rPr lang="en-US" sz="3600" dirty="0" smtClean="0"/>
              <a:t>List the name and  real property and personal property and submit at the end of the class????????</a:t>
            </a:r>
            <a:endParaRPr lang="en-US" sz="3600" dirty="0"/>
          </a:p>
        </p:txBody>
      </p:sp>
    </p:spTree>
    <p:extLst>
      <p:ext uri="{BB962C8B-B14F-4D97-AF65-F5344CB8AC3E}">
        <p14:creationId xmlns:p14="http://schemas.microsoft.com/office/powerpoint/2010/main" val="908133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0"/>
            <a:ext cx="8686800" cy="762000"/>
          </a:xfrm>
        </p:spPr>
        <p:txBody>
          <a:bodyPr>
            <a:normAutofit fontScale="90000"/>
          </a:bodyPr>
          <a:lstStyle/>
          <a:p>
            <a:pPr algn="ctr" eaLnBrk="1" hangingPunct="1">
              <a:defRPr/>
            </a:pPr>
            <a:r>
              <a:rPr lang="en-GB" sz="3200" b="1" dirty="0" smtClean="0">
                <a:solidFill>
                  <a:srgbClr val="00B0F0"/>
                </a:solidFill>
                <a:latin typeface="Times New Roman" pitchFamily="18" charset="0"/>
                <a:cs typeface="Times New Roman" pitchFamily="18" charset="0"/>
              </a:rPr>
              <a:t>Misconceptions About Valuation (</a:t>
            </a:r>
            <a:r>
              <a:rPr lang="en-GB" sz="3200" b="1" dirty="0" err="1" smtClean="0">
                <a:solidFill>
                  <a:srgbClr val="00B0F0"/>
                </a:solidFill>
                <a:latin typeface="Times New Roman" pitchFamily="18" charset="0"/>
                <a:cs typeface="Times New Roman" pitchFamily="18" charset="0"/>
              </a:rPr>
              <a:t>Damodaran</a:t>
            </a:r>
            <a:r>
              <a:rPr lang="en-GB" sz="3200" b="1" dirty="0" smtClean="0">
                <a:solidFill>
                  <a:srgbClr val="00B0F0"/>
                </a:solidFill>
                <a:latin typeface="Times New Roman" pitchFamily="18" charset="0"/>
                <a:cs typeface="Times New Roman" pitchFamily="18" charset="0"/>
              </a:rPr>
              <a:t>, 2002</a:t>
            </a:r>
            <a:r>
              <a:rPr lang="en-GB" sz="2800" b="1" dirty="0" smtClean="0">
                <a:solidFill>
                  <a:srgbClr val="00B0F0"/>
                </a:solidFill>
                <a:latin typeface="Times New Roman" pitchFamily="18" charset="0"/>
                <a:cs typeface="Times New Roman" pitchFamily="18" charset="0"/>
              </a:rPr>
              <a:t>)</a:t>
            </a:r>
            <a:endParaRPr lang="en-US" sz="2800" b="1" dirty="0">
              <a:solidFill>
                <a:srgbClr val="00B0F0"/>
              </a:solidFill>
              <a:latin typeface="Times New Roman" pitchFamily="18" charset="0"/>
              <a:cs typeface="Times New Roman" pitchFamily="18" charset="0"/>
            </a:endParaRPr>
          </a:p>
        </p:txBody>
      </p:sp>
      <p:sp>
        <p:nvSpPr>
          <p:cNvPr id="44035" name="Content Placeholder 2"/>
          <p:cNvSpPr>
            <a:spLocks noGrp="1"/>
          </p:cNvSpPr>
          <p:nvPr>
            <p:ph idx="1"/>
          </p:nvPr>
        </p:nvSpPr>
        <p:spPr>
          <a:xfrm>
            <a:off x="381000" y="1371600"/>
            <a:ext cx="8305800" cy="4754563"/>
          </a:xfrm>
        </p:spPr>
        <p:txBody>
          <a:bodyPr/>
          <a:lstStyle/>
          <a:p>
            <a:pPr marL="0" indent="0" algn="just" eaLnBrk="1" hangingPunct="1">
              <a:buFont typeface="Arial" pitchFamily="34" charset="0"/>
              <a:buBlip>
                <a:blip r:embed="rId3"/>
              </a:buBlip>
            </a:pPr>
            <a:r>
              <a:rPr lang="sv-SE" altLang="en-US" sz="2800" b="1" smtClean="0">
                <a:latin typeface="Times New Roman" pitchFamily="18" charset="0"/>
                <a:cs typeface="Times New Roman" pitchFamily="18" charset="0"/>
              </a:rPr>
              <a:t>Myth 1</a:t>
            </a:r>
            <a:r>
              <a:rPr lang="sv-SE" altLang="en-US" sz="2800" smtClean="0">
                <a:latin typeface="Times New Roman" pitchFamily="18" charset="0"/>
                <a:cs typeface="Times New Roman" pitchFamily="18" charset="0"/>
              </a:rPr>
              <a:t>. Since valuation models are quantitative, valuation is objective</a:t>
            </a:r>
          </a:p>
          <a:p>
            <a:pPr marL="0" indent="0" algn="just" eaLnBrk="1" hangingPunct="1"/>
            <a:r>
              <a:rPr lang="sv-SE" altLang="en-US" sz="2800" b="1" smtClean="0">
                <a:latin typeface="Times New Roman" pitchFamily="18" charset="0"/>
                <a:cs typeface="Times New Roman" pitchFamily="18" charset="0"/>
              </a:rPr>
              <a:t>Reality:</a:t>
            </a:r>
            <a:r>
              <a:rPr lang="sv-SE" altLang="en-US" sz="2800" smtClean="0">
                <a:latin typeface="Times New Roman" pitchFamily="18" charset="0"/>
                <a:cs typeface="Times New Roman" pitchFamily="18" charset="0"/>
              </a:rPr>
              <a:t>The models </a:t>
            </a:r>
            <a:r>
              <a:rPr lang="en-US" altLang="en-US" sz="2800" smtClean="0">
                <a:latin typeface="Times New Roman" pitchFamily="18" charset="0"/>
                <a:cs typeface="Times New Roman" pitchFamily="18" charset="0"/>
              </a:rPr>
              <a:t>that we use in valuation may be quantitative, but the inputs leave plenty of room for subjective judgments. Thus, the final value that we obtain from these models is colored by the bias that we bring into the process.</a:t>
            </a:r>
          </a:p>
          <a:p>
            <a:pPr marL="0" indent="0" algn="just" eaLnBrk="1" hangingPunct="1"/>
            <a:r>
              <a:rPr lang="en-US" altLang="en-US" sz="2800" smtClean="0">
                <a:latin typeface="Times New Roman" pitchFamily="18" charset="0"/>
                <a:cs typeface="Times New Roman" pitchFamily="18" charset="0"/>
              </a:rPr>
              <a:t>The obvious solution is to eliminate all bias before starting on a valuation, but this is easier said than done.</a:t>
            </a:r>
          </a:p>
        </p:txBody>
      </p:sp>
    </p:spTree>
    <p:extLst>
      <p:ext uri="{BB962C8B-B14F-4D97-AF65-F5344CB8AC3E}">
        <p14:creationId xmlns:p14="http://schemas.microsoft.com/office/powerpoint/2010/main" val="311671470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458200" cy="762000"/>
          </a:xfrm>
        </p:spPr>
        <p:txBody>
          <a:bodyPr/>
          <a:lstStyle/>
          <a:p>
            <a:pPr eaLnBrk="1" hangingPunct="1">
              <a:defRPr/>
            </a:pPr>
            <a:r>
              <a:rPr lang="sv-SE" sz="2800" b="1" dirty="0" smtClean="0">
                <a:latin typeface="Times New Roman" pitchFamily="18" charset="0"/>
                <a:cs typeface="Times New Roman" pitchFamily="18" charset="0"/>
              </a:rPr>
              <a:t>Myths about valuation</a:t>
            </a:r>
            <a:endParaRPr lang="en-US" sz="2800" b="1" dirty="0">
              <a:latin typeface="Times New Roman" pitchFamily="18" charset="0"/>
              <a:cs typeface="Times New Roman" pitchFamily="18" charset="0"/>
            </a:endParaRPr>
          </a:p>
        </p:txBody>
      </p:sp>
      <p:sp>
        <p:nvSpPr>
          <p:cNvPr id="45059" name="Content Placeholder 2"/>
          <p:cNvSpPr>
            <a:spLocks noGrp="1"/>
          </p:cNvSpPr>
          <p:nvPr>
            <p:ph idx="1"/>
          </p:nvPr>
        </p:nvSpPr>
        <p:spPr>
          <a:xfrm>
            <a:off x="381000" y="838200"/>
            <a:ext cx="8305800" cy="5287963"/>
          </a:xfrm>
        </p:spPr>
        <p:txBody>
          <a:bodyPr/>
          <a:lstStyle/>
          <a:p>
            <a:pPr marL="0" indent="0" algn="just" eaLnBrk="1" hangingPunct="1">
              <a:buFont typeface="Arial" pitchFamily="34" charset="0"/>
              <a:buBlip>
                <a:blip r:embed="rId3"/>
              </a:buBlip>
            </a:pPr>
            <a:r>
              <a:rPr lang="en-US" altLang="en-US" sz="2800" b="1" smtClean="0">
                <a:latin typeface="Times New Roman" pitchFamily="18" charset="0"/>
                <a:cs typeface="Times New Roman" pitchFamily="18" charset="0"/>
              </a:rPr>
              <a:t>Myth 2</a:t>
            </a:r>
            <a:r>
              <a:rPr lang="en-US" altLang="en-US" sz="2800" smtClean="0">
                <a:latin typeface="Times New Roman" pitchFamily="18" charset="0"/>
                <a:cs typeface="Times New Roman" pitchFamily="18" charset="0"/>
              </a:rPr>
              <a:t>. A well-researched and well-done valuation is timeless</a:t>
            </a:r>
          </a:p>
          <a:p>
            <a:pPr marL="0" indent="0" algn="just" eaLnBrk="1" hangingPunct="1">
              <a:buFont typeface="Arial" pitchFamily="34" charset="0"/>
              <a:buBlip>
                <a:blip r:embed="rId3"/>
              </a:buBlip>
            </a:pPr>
            <a:r>
              <a:rPr lang="en-US" altLang="en-US" sz="2800" b="1" smtClean="0">
                <a:latin typeface="Times New Roman" pitchFamily="18" charset="0"/>
                <a:cs typeface="Times New Roman" pitchFamily="18" charset="0"/>
              </a:rPr>
              <a:t>Reality</a:t>
            </a:r>
            <a:r>
              <a:rPr lang="en-US" altLang="en-US" sz="2800" smtClean="0">
                <a:latin typeface="Times New Roman" pitchFamily="18" charset="0"/>
                <a:cs typeface="Times New Roman" pitchFamily="18" charset="0"/>
              </a:rPr>
              <a:t>: The value obtained from any valuation model is affected by market-wide information. As a consequence, the value will change as new information is revealed. Given the constant flow change of the financial and real estate markets, a valuation done on property ages with time, and has to be updated to reflect current information</a:t>
            </a:r>
          </a:p>
        </p:txBody>
      </p:sp>
    </p:spTree>
    <p:extLst>
      <p:ext uri="{BB962C8B-B14F-4D97-AF65-F5344CB8AC3E}">
        <p14:creationId xmlns:p14="http://schemas.microsoft.com/office/powerpoint/2010/main" val="65120396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8686800" cy="868362"/>
          </a:xfrm>
        </p:spPr>
        <p:txBody>
          <a:bodyPr/>
          <a:lstStyle/>
          <a:p>
            <a:pPr eaLnBrk="1" hangingPunct="1">
              <a:defRPr/>
            </a:pPr>
            <a:r>
              <a:rPr lang="sv-SE" sz="2400" b="1" dirty="0" smtClean="0">
                <a:latin typeface="Times New Roman" pitchFamily="18" charset="0"/>
                <a:cs typeface="Times New Roman" pitchFamily="18" charset="0"/>
              </a:rPr>
              <a:t>Myths about valuation........</a:t>
            </a:r>
            <a:endParaRPr lang="en-US" sz="2400" dirty="0">
              <a:latin typeface="Times New Roman" pitchFamily="18" charset="0"/>
              <a:cs typeface="Times New Roman" pitchFamily="18" charset="0"/>
            </a:endParaRPr>
          </a:p>
        </p:txBody>
      </p:sp>
      <p:sp>
        <p:nvSpPr>
          <p:cNvPr id="46083" name="Content Placeholder 2"/>
          <p:cNvSpPr>
            <a:spLocks noGrp="1"/>
          </p:cNvSpPr>
          <p:nvPr>
            <p:ph idx="1"/>
          </p:nvPr>
        </p:nvSpPr>
        <p:spPr>
          <a:xfrm>
            <a:off x="152400" y="1066800"/>
            <a:ext cx="8534400" cy="5059363"/>
          </a:xfrm>
        </p:spPr>
        <p:txBody>
          <a:bodyPr>
            <a:noAutofit/>
          </a:bodyPr>
          <a:lstStyle/>
          <a:p>
            <a:pPr marL="0" indent="0" algn="just" eaLnBrk="1" hangingPunct="1">
              <a:buFont typeface="Arial" pitchFamily="34" charset="0"/>
              <a:buBlip>
                <a:blip r:embed="rId3"/>
              </a:buBlip>
            </a:pPr>
            <a:r>
              <a:rPr lang="en-US" altLang="en-US" sz="2800" b="1" dirty="0" smtClean="0">
                <a:latin typeface="Times New Roman" pitchFamily="18" charset="0"/>
                <a:cs typeface="Times New Roman" pitchFamily="18" charset="0"/>
              </a:rPr>
              <a:t>Myth 3</a:t>
            </a:r>
            <a:r>
              <a:rPr lang="en-US" altLang="en-US" sz="2800" dirty="0" smtClean="0">
                <a:latin typeface="Times New Roman" pitchFamily="18" charset="0"/>
                <a:cs typeface="Times New Roman" pitchFamily="18" charset="0"/>
              </a:rPr>
              <a:t>. A good valuation provides a precise estimate of value</a:t>
            </a:r>
          </a:p>
          <a:p>
            <a:pPr marL="0" indent="0" algn="just" eaLnBrk="1" hangingPunct="1">
              <a:buFont typeface="Arial" pitchFamily="34" charset="0"/>
              <a:buNone/>
            </a:pPr>
            <a:r>
              <a:rPr lang="en-US" altLang="en-US" sz="2800" b="1" dirty="0" smtClean="0">
                <a:latin typeface="Times New Roman" pitchFamily="18" charset="0"/>
                <a:cs typeface="Times New Roman" pitchFamily="18" charset="0"/>
              </a:rPr>
              <a:t>Reality</a:t>
            </a:r>
            <a:r>
              <a:rPr lang="en-US" altLang="en-US" sz="2800" dirty="0" smtClean="0">
                <a:latin typeface="Times New Roman" pitchFamily="18" charset="0"/>
                <a:cs typeface="Times New Roman" pitchFamily="18" charset="0"/>
              </a:rPr>
              <a:t>: Even at the end of the most careful and detailed valuation, there will be uncertainty about the final numbers, coming from the assumptions that we make about the future of the company and the economy. It is unrealistic to expect an absolute certainty in valuation, since there will always be a certain bias in estimation of future cash flows and discount rates. This means that you have to give yourself a reasonable margin for error in making valuations.</a:t>
            </a:r>
          </a:p>
        </p:txBody>
      </p:sp>
    </p:spTree>
    <p:extLst>
      <p:ext uri="{BB962C8B-B14F-4D97-AF65-F5344CB8AC3E}">
        <p14:creationId xmlns:p14="http://schemas.microsoft.com/office/powerpoint/2010/main" val="68723091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153400" cy="792163"/>
          </a:xfrm>
        </p:spPr>
        <p:txBody>
          <a:bodyPr/>
          <a:lstStyle/>
          <a:p>
            <a:pPr eaLnBrk="1" hangingPunct="1">
              <a:defRPr/>
            </a:pPr>
            <a:r>
              <a:rPr lang="sv-SE" sz="2000" b="1" dirty="0" smtClean="0">
                <a:latin typeface="Times New Roman" pitchFamily="18" charset="0"/>
                <a:cs typeface="Times New Roman" pitchFamily="18" charset="0"/>
              </a:rPr>
              <a:t>Myths about valuation.........</a:t>
            </a:r>
            <a:endParaRPr lang="en-US" sz="2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19200"/>
            <a:ext cx="8229600" cy="4906963"/>
          </a:xfrm>
        </p:spPr>
        <p:txBody>
          <a:bodyPr>
            <a:normAutofit lnSpcReduction="10000"/>
          </a:bodyPr>
          <a:lstStyle/>
          <a:p>
            <a:pPr marL="0" indent="0" algn="just" eaLnBrk="1" hangingPunct="1">
              <a:buFont typeface="Arial" charset="0"/>
              <a:buBlip>
                <a:blip r:embed="rId3"/>
              </a:buBlip>
              <a:defRPr/>
            </a:pPr>
            <a:r>
              <a:rPr lang="en-US" sz="2800" b="1" dirty="0" smtClean="0"/>
              <a:t>Myth 4</a:t>
            </a:r>
            <a:r>
              <a:rPr lang="en-US" sz="2800" dirty="0" smtClean="0"/>
              <a:t>. The more quantitative a model, the better the valuation</a:t>
            </a:r>
          </a:p>
          <a:p>
            <a:pPr marL="0" indent="0" algn="just" eaLnBrk="1" hangingPunct="1">
              <a:buFont typeface="Arial" charset="0"/>
              <a:buNone/>
              <a:defRPr/>
            </a:pPr>
            <a:r>
              <a:rPr lang="en-US" sz="2800" b="1" dirty="0" smtClean="0"/>
              <a:t>Reality</a:t>
            </a:r>
            <a:r>
              <a:rPr lang="en-US" sz="2800" dirty="0" smtClean="0"/>
              <a:t>: As models become more complex, the number of inputs needed to value a property increases, bringing with it the potential for input errors. These problems are compounded when models become so complex that they become ‘black boxes’. </a:t>
            </a:r>
          </a:p>
          <a:p>
            <a:pPr marL="0" indent="0" algn="just" eaLnBrk="1" hangingPunct="1">
              <a:buFont typeface="Arial" charset="0"/>
              <a:buChar char="•"/>
              <a:defRPr/>
            </a:pPr>
            <a:r>
              <a:rPr lang="en-US" sz="2800" dirty="0" smtClean="0"/>
              <a:t>Often the blame gets attached to the model rather than the analyst when a valuation fails: “It was not my fault. The model did it.”</a:t>
            </a:r>
          </a:p>
          <a:p>
            <a:pPr eaLnBrk="1" hangingPunct="1">
              <a:buFont typeface="Arial" charset="0"/>
              <a:buChar char="•"/>
              <a:defRPr/>
            </a:pPr>
            <a:endParaRPr lang="en-US" dirty="0"/>
          </a:p>
        </p:txBody>
      </p:sp>
    </p:spTree>
    <p:extLst>
      <p:ext uri="{BB962C8B-B14F-4D97-AF65-F5344CB8AC3E}">
        <p14:creationId xmlns:p14="http://schemas.microsoft.com/office/powerpoint/2010/main" val="232409252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0"/>
            <a:ext cx="8153400" cy="715963"/>
          </a:xfrm>
        </p:spPr>
        <p:txBody>
          <a:bodyPr>
            <a:normAutofit fontScale="90000"/>
          </a:bodyPr>
          <a:lstStyle/>
          <a:p>
            <a:pPr eaLnBrk="1" hangingPunct="1">
              <a:defRPr/>
            </a:pPr>
            <a:r>
              <a:rPr lang="sv-SE" sz="2400" b="1" dirty="0" smtClean="0">
                <a:latin typeface="Times New Roman" pitchFamily="18" charset="0"/>
                <a:cs typeface="Times New Roman" pitchFamily="18" charset="0"/>
              </a:rPr>
              <a:t/>
            </a:r>
            <a:br>
              <a:rPr lang="sv-SE" sz="2400" b="1" dirty="0" smtClean="0">
                <a:latin typeface="Times New Roman" pitchFamily="18" charset="0"/>
                <a:cs typeface="Times New Roman" pitchFamily="18" charset="0"/>
              </a:rPr>
            </a:br>
            <a:r>
              <a:rPr lang="sv-SE" sz="2400" b="1" dirty="0" smtClean="0">
                <a:latin typeface="Times New Roman" pitchFamily="18" charset="0"/>
                <a:cs typeface="Times New Roman" pitchFamily="18" charset="0"/>
              </a:rPr>
              <a:t>Myths about valuation.......</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838200"/>
            <a:ext cx="8686800" cy="5791200"/>
          </a:xfrm>
        </p:spPr>
        <p:txBody>
          <a:bodyPr>
            <a:normAutofit fontScale="62500" lnSpcReduction="20000"/>
          </a:bodyPr>
          <a:lstStyle/>
          <a:p>
            <a:pPr marL="0" indent="0" algn="just" eaLnBrk="1" hangingPunct="1">
              <a:spcBef>
                <a:spcPct val="0"/>
              </a:spcBef>
              <a:buFont typeface="Arial" charset="0"/>
              <a:buBlip>
                <a:blip r:embed="rId3"/>
              </a:buBlip>
              <a:defRPr/>
            </a:pPr>
            <a:r>
              <a:rPr lang="en-US" sz="4000" b="1" dirty="0" smtClean="0">
                <a:latin typeface="Times New Roman" pitchFamily="18" charset="0"/>
                <a:ea typeface="Times New Roman" pitchFamily="18" charset="0"/>
                <a:cs typeface="Times New Roman" pitchFamily="18" charset="0"/>
              </a:rPr>
              <a:t>Myth5:</a:t>
            </a:r>
            <a:r>
              <a:rPr lang="en-US" sz="4000" dirty="0" smtClean="0">
                <a:latin typeface="Times New Roman" pitchFamily="18" charset="0"/>
                <a:ea typeface="Times New Roman" pitchFamily="18" charset="0"/>
                <a:cs typeface="Times New Roman" pitchFamily="18" charset="0"/>
              </a:rPr>
              <a:t> The appraised value of a property will vary, depending upon whether the appraisal is conducted for the buyer or the seller</a:t>
            </a:r>
            <a:r>
              <a:rPr lang="en-US" sz="4000" dirty="0" smtClean="0">
                <a:solidFill>
                  <a:srgbClr val="FF0000"/>
                </a:solidFill>
                <a:latin typeface="Times New Roman" pitchFamily="18" charset="0"/>
                <a:ea typeface="Times New Roman" pitchFamily="18" charset="0"/>
                <a:cs typeface="Times New Roman" pitchFamily="18" charset="0"/>
              </a:rPr>
              <a:t>.</a:t>
            </a:r>
          </a:p>
          <a:p>
            <a:pPr algn="just" eaLnBrk="1" hangingPunct="1">
              <a:spcBef>
                <a:spcPct val="0"/>
              </a:spcBef>
              <a:buFont typeface="Arial" charset="0"/>
              <a:buNone/>
              <a:defRPr/>
            </a:pPr>
            <a:r>
              <a:rPr lang="en-US" sz="4000" b="1" dirty="0" smtClean="0">
                <a:latin typeface="Times New Roman" pitchFamily="18" charset="0"/>
                <a:cs typeface="Times New Roman" pitchFamily="18" charset="0"/>
              </a:rPr>
              <a:t>Reality </a:t>
            </a:r>
          </a:p>
          <a:p>
            <a:pPr lvl="1" algn="just" eaLnBrk="1" hangingPunct="1">
              <a:spcBef>
                <a:spcPct val="0"/>
              </a:spcBef>
              <a:buFont typeface="Arial" charset="0"/>
              <a:buNone/>
              <a:defRPr/>
            </a:pPr>
            <a:r>
              <a:rPr lang="en-US" sz="4000" dirty="0" smtClean="0">
                <a:latin typeface="Times New Roman" pitchFamily="18" charset="0"/>
                <a:ea typeface="Times New Roman" pitchFamily="18" charset="0"/>
                <a:cs typeface="Times New Roman" pitchFamily="18" charset="0"/>
              </a:rPr>
              <a:t> The appraiser has no vested interest in the outcome of the appraisal and should render services with independence, objectivity and impartiality - no matter for whom the appraisal is conducted.</a:t>
            </a:r>
          </a:p>
          <a:p>
            <a:pPr marL="0" indent="0" algn="just" eaLnBrk="1" hangingPunct="1">
              <a:spcBef>
                <a:spcPct val="0"/>
              </a:spcBef>
              <a:buFont typeface="Arial" charset="0"/>
              <a:buBlip>
                <a:blip r:embed="rId3"/>
              </a:buBlip>
              <a:defRPr/>
            </a:pPr>
            <a:endParaRPr lang="en-US" sz="4000" dirty="0" smtClean="0">
              <a:latin typeface="Times New Roman" pitchFamily="18" charset="0"/>
              <a:ea typeface="Times New Roman" pitchFamily="18" charset="0"/>
              <a:cs typeface="Times New Roman" pitchFamily="18" charset="0"/>
            </a:endParaRPr>
          </a:p>
          <a:p>
            <a:pPr marL="0" indent="0" algn="just">
              <a:spcBef>
                <a:spcPct val="0"/>
              </a:spcBef>
              <a:buFont typeface="Arial" charset="0"/>
              <a:buBlip>
                <a:blip r:embed="rId3"/>
              </a:buBlip>
              <a:defRPr/>
            </a:pPr>
            <a:r>
              <a:rPr lang="en-US" sz="4000" b="1" dirty="0" smtClean="0">
                <a:latin typeface="Times New Roman" pitchFamily="18" charset="0"/>
                <a:ea typeface="Times New Roman" pitchFamily="18" charset="0"/>
                <a:cs typeface="Times New Roman" pitchFamily="18" charset="0"/>
              </a:rPr>
              <a:t>Myth6:</a:t>
            </a:r>
            <a:r>
              <a:rPr lang="en-US" sz="4000" dirty="0" smtClean="0">
                <a:latin typeface="Times New Roman" pitchFamily="18" charset="0"/>
                <a:ea typeface="Times New Roman" pitchFamily="18" charset="0"/>
                <a:cs typeface="Times New Roman" pitchFamily="18" charset="0"/>
              </a:rPr>
              <a:t> Market value should approximate replacement cost.</a:t>
            </a:r>
            <a:br>
              <a:rPr lang="en-US" sz="4000" dirty="0" smtClean="0">
                <a:latin typeface="Times New Roman" pitchFamily="18" charset="0"/>
                <a:ea typeface="Times New Roman" pitchFamily="18" charset="0"/>
                <a:cs typeface="Times New Roman" pitchFamily="18" charset="0"/>
              </a:rPr>
            </a:br>
            <a:r>
              <a:rPr lang="en-US" sz="4000" b="1" dirty="0" smtClean="0">
                <a:latin typeface="Times New Roman" pitchFamily="18" charset="0"/>
                <a:ea typeface="Times New Roman" pitchFamily="18" charset="0"/>
                <a:cs typeface="Times New Roman" pitchFamily="18" charset="0"/>
              </a:rPr>
              <a:t>Reality:</a:t>
            </a:r>
            <a:r>
              <a:rPr lang="en-US" sz="4000" dirty="0" smtClean="0">
                <a:latin typeface="Times New Roman" pitchFamily="18" charset="0"/>
                <a:ea typeface="Times New Roman" pitchFamily="18" charset="0"/>
                <a:cs typeface="Times New Roman" pitchFamily="18" charset="0"/>
              </a:rPr>
              <a:t> </a:t>
            </a:r>
          </a:p>
          <a:p>
            <a:pPr lvl="1" algn="just">
              <a:spcBef>
                <a:spcPct val="0"/>
              </a:spcBef>
              <a:defRPr/>
            </a:pPr>
            <a:r>
              <a:rPr lang="en-US" sz="4000" dirty="0" smtClean="0">
                <a:latin typeface="Times New Roman" pitchFamily="18" charset="0"/>
                <a:ea typeface="Times New Roman" pitchFamily="18" charset="0"/>
                <a:cs typeface="Times New Roman" pitchFamily="18" charset="0"/>
              </a:rPr>
              <a:t>Market value is based on what a willing buyer likely would pay a willing seller for a particular property, with neither being under pressure to buy or sell. Replacement cost is the money amount required to reconstruct a property in-kind</a:t>
            </a:r>
            <a:r>
              <a:rPr lang="en-US" sz="3600" dirty="0" smtClean="0">
                <a:latin typeface="Times New Roman" pitchFamily="18" charset="0"/>
                <a:ea typeface="Times New Roman" pitchFamily="18" charset="0"/>
                <a:cs typeface="Times New Roman" pitchFamily="18" charset="0"/>
              </a:rPr>
              <a:t>.</a:t>
            </a:r>
          </a:p>
          <a:p>
            <a:pPr lvl="1">
              <a:spcBef>
                <a:spcPct val="0"/>
              </a:spcBef>
              <a:buFont typeface="Arial" charset="0"/>
              <a:buChar char="•"/>
              <a:defRPr/>
            </a:pPr>
            <a:endParaRPr lang="en-US" dirty="0" smtClean="0">
              <a:latin typeface="Times New Roman" pitchFamily="18" charset="0"/>
              <a:ea typeface="Times New Roman" pitchFamily="18" charset="0"/>
              <a:cs typeface="Times New Roman" pitchFamily="18" charset="0"/>
            </a:endParaRPr>
          </a:p>
        </p:txBody>
      </p:sp>
    </p:spTree>
    <p:extLst>
      <p:ext uri="{BB962C8B-B14F-4D97-AF65-F5344CB8AC3E}">
        <p14:creationId xmlns:p14="http://schemas.microsoft.com/office/powerpoint/2010/main" val="37829259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566678"/>
            <a:ext cx="8763000" cy="5816977"/>
          </a:xfrm>
          <a:prstGeom prst="rect">
            <a:avLst/>
          </a:prstGeom>
        </p:spPr>
        <p:txBody>
          <a:bodyPr wrap="square">
            <a:spAutoFit/>
          </a:bodyPr>
          <a:lstStyle/>
          <a:p>
            <a:pPr marL="285750" indent="-285750" algn="just">
              <a:buFont typeface="Wingdings" panose="05000000000000000000" pitchFamily="2" charset="2"/>
              <a:buChar char="Ø"/>
            </a:pPr>
            <a:r>
              <a:rPr lang="en-US" sz="2800" b="1" dirty="0">
                <a:solidFill>
                  <a:srgbClr val="FF0000"/>
                </a:solidFill>
              </a:rPr>
              <a:t>Real estate </a:t>
            </a:r>
            <a:r>
              <a:rPr lang="en-US" sz="2400" dirty="0"/>
              <a:t>is defined as the physical land and those human-made items, which attach to the land. It is the physical, tangible “thing” which can be seen and touched, together with all additions on, above, or below the ground. </a:t>
            </a:r>
            <a:endParaRPr lang="en-US" sz="2400" dirty="0" smtClean="0"/>
          </a:p>
          <a:p>
            <a:pPr marL="285750" indent="-285750" algn="just">
              <a:buFont typeface="Wingdings" panose="05000000000000000000" pitchFamily="2" charset="2"/>
              <a:buChar char="Ø"/>
            </a:pPr>
            <a:endParaRPr lang="en-US" sz="2400" dirty="0"/>
          </a:p>
          <a:p>
            <a:pPr marL="285750" indent="-285750" algn="just">
              <a:buFont typeface="Wingdings" panose="05000000000000000000" pitchFamily="2" charset="2"/>
              <a:buChar char="Ø"/>
            </a:pPr>
            <a:r>
              <a:rPr lang="en-US" sz="2800" b="1" dirty="0">
                <a:solidFill>
                  <a:srgbClr val="FF0000"/>
                </a:solidFill>
              </a:rPr>
              <a:t>Real property </a:t>
            </a:r>
            <a:r>
              <a:rPr lang="en-US" sz="2400" dirty="0"/>
              <a:t>includes all the rights, interest and benefits related to the ownership of real estate. An interest or interest in real property is normally demonstrated by some evidence of ownership (e.g. a title deed) separate from the physical real estate. </a:t>
            </a:r>
            <a:endParaRPr lang="en-US" sz="2400" dirty="0" smtClean="0"/>
          </a:p>
          <a:p>
            <a:pPr marL="285750" indent="-285750" algn="just">
              <a:buFont typeface="Wingdings" panose="05000000000000000000" pitchFamily="2" charset="2"/>
              <a:buChar char="Ø"/>
            </a:pPr>
            <a:endParaRPr lang="en-US" sz="2400" dirty="0"/>
          </a:p>
          <a:p>
            <a:pPr marL="285750" indent="-285750" algn="just">
              <a:buFont typeface="Wingdings" panose="05000000000000000000" pitchFamily="2" charset="2"/>
              <a:buChar char="Ø"/>
            </a:pPr>
            <a:r>
              <a:rPr lang="en-US" sz="2800" b="1" dirty="0">
                <a:solidFill>
                  <a:srgbClr val="FF0000"/>
                </a:solidFill>
              </a:rPr>
              <a:t>Personal property </a:t>
            </a:r>
            <a:r>
              <a:rPr lang="en-US" sz="2400" dirty="0"/>
              <a:t>includes interests in tangible and intangible items which are not real estate. Items of tangible personal property are not permanently affixed to real estate and are generally characterized by their move-ability. </a:t>
            </a:r>
            <a:endParaRPr lang="en-US" sz="2400" dirty="0"/>
          </a:p>
        </p:txBody>
      </p:sp>
    </p:spTree>
    <p:extLst>
      <p:ext uri="{BB962C8B-B14F-4D97-AF65-F5344CB8AC3E}">
        <p14:creationId xmlns:p14="http://schemas.microsoft.com/office/powerpoint/2010/main" val="18485723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8534400" cy="1143000"/>
          </a:xfrm>
        </p:spPr>
        <p:txBody>
          <a:bodyPr/>
          <a:lstStyle/>
          <a:p>
            <a:pPr eaLnBrk="1" hangingPunct="1">
              <a:defRPr/>
            </a:pPr>
            <a:r>
              <a:rPr lang="sv-SE" sz="2400" b="1" dirty="0" smtClean="0">
                <a:latin typeface="Times New Roman" pitchFamily="18" charset="0"/>
                <a:cs typeface="Times New Roman" pitchFamily="18" charset="0"/>
              </a:rPr>
              <a:t>Myths about valuation.......</a:t>
            </a:r>
            <a:endParaRPr lang="en-US" sz="2400" dirty="0">
              <a:latin typeface="Times New Roman" pitchFamily="18" charset="0"/>
              <a:cs typeface="Times New Roman" pitchFamily="18" charset="0"/>
            </a:endParaRPr>
          </a:p>
        </p:txBody>
      </p:sp>
      <p:sp>
        <p:nvSpPr>
          <p:cNvPr id="49155" name="Content Placeholder 2"/>
          <p:cNvSpPr>
            <a:spLocks noGrp="1"/>
          </p:cNvSpPr>
          <p:nvPr>
            <p:ph idx="1"/>
          </p:nvPr>
        </p:nvSpPr>
        <p:spPr>
          <a:xfrm>
            <a:off x="457200" y="1219200"/>
            <a:ext cx="8382000" cy="5105400"/>
          </a:xfrm>
        </p:spPr>
        <p:txBody>
          <a:bodyPr/>
          <a:lstStyle/>
          <a:p>
            <a:pPr algn="just" eaLnBrk="1" hangingPunct="1">
              <a:buFont typeface="Arial" pitchFamily="34" charset="0"/>
              <a:buBlip>
                <a:blip r:embed="rId3"/>
              </a:buBlip>
            </a:pPr>
            <a:r>
              <a:rPr lang="en-US" altLang="en-US" sz="2800" b="1" smtClean="0">
                <a:latin typeface="Times New Roman" pitchFamily="18" charset="0"/>
                <a:cs typeface="Times New Roman" pitchFamily="18" charset="0"/>
              </a:rPr>
              <a:t>Myth7:</a:t>
            </a:r>
            <a:r>
              <a:rPr lang="en-US" altLang="en-US" sz="2800" smtClean="0">
                <a:latin typeface="Times New Roman" pitchFamily="18" charset="0"/>
                <a:cs typeface="Times New Roman" pitchFamily="18" charset="0"/>
              </a:rPr>
              <a:t> In a robust economy - when the sales prices of homes in a given area are reported to be rising by a particular percentage - the value of individual properties in the area can be expected to appreciate by that same percentage.</a:t>
            </a:r>
            <a:br>
              <a:rPr lang="en-US" altLang="en-US" sz="2800" smtClean="0">
                <a:latin typeface="Times New Roman" pitchFamily="18" charset="0"/>
                <a:cs typeface="Times New Roman" pitchFamily="18" charset="0"/>
              </a:rPr>
            </a:br>
            <a:r>
              <a:rPr lang="en-US" altLang="en-US" sz="2800" b="1" smtClean="0">
                <a:latin typeface="Times New Roman" pitchFamily="18" charset="0"/>
                <a:cs typeface="Times New Roman" pitchFamily="18" charset="0"/>
              </a:rPr>
              <a:t>Reality:</a:t>
            </a:r>
            <a:r>
              <a:rPr lang="en-US" altLang="en-US" sz="2800" smtClean="0">
                <a:latin typeface="Times New Roman" pitchFamily="18" charset="0"/>
                <a:cs typeface="Times New Roman" pitchFamily="18" charset="0"/>
              </a:rPr>
              <a:t> </a:t>
            </a:r>
          </a:p>
          <a:p>
            <a:pPr lvl="1" algn="just" eaLnBrk="1" hangingPunct="1"/>
            <a:r>
              <a:rPr lang="en-US" altLang="en-US" sz="2800" smtClean="0">
                <a:latin typeface="Times New Roman" pitchFamily="18" charset="0"/>
                <a:cs typeface="Times New Roman" pitchFamily="18" charset="0"/>
              </a:rPr>
              <a:t>Value appreciation of a specific property must be determined on an individualized basis, factoring in data on comparable properties and other relevant considerations. This is true in good times as well as bad.</a:t>
            </a:r>
            <a:endParaRPr lang="en-US" altLang="en-US" sz="2800" smtClean="0"/>
          </a:p>
          <a:p>
            <a:pPr eaLnBrk="1" hangingPunct="1"/>
            <a:endParaRPr lang="en-US" altLang="en-US" smtClean="0"/>
          </a:p>
        </p:txBody>
      </p:sp>
    </p:spTree>
    <p:extLst>
      <p:ext uri="{BB962C8B-B14F-4D97-AF65-F5344CB8AC3E}">
        <p14:creationId xmlns:p14="http://schemas.microsoft.com/office/powerpoint/2010/main" val="5869435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077200" cy="762000"/>
          </a:xfrm>
        </p:spPr>
        <p:txBody>
          <a:bodyPr/>
          <a:lstStyle/>
          <a:p>
            <a:pPr eaLnBrk="1" hangingPunct="1">
              <a:defRPr/>
            </a:pPr>
            <a:r>
              <a:rPr lang="sv-SE" sz="2400" b="1" dirty="0" smtClean="0">
                <a:latin typeface="Times New Roman" pitchFamily="18" charset="0"/>
                <a:cs typeface="Times New Roman" pitchFamily="18" charset="0"/>
              </a:rPr>
              <a:t>Myths about valuation .......</a:t>
            </a:r>
            <a:endParaRPr lang="en-US" sz="2400" dirty="0">
              <a:latin typeface="Times New Roman" pitchFamily="18" charset="0"/>
              <a:cs typeface="Times New Roman" pitchFamily="18" charset="0"/>
            </a:endParaRPr>
          </a:p>
        </p:txBody>
      </p:sp>
      <p:sp>
        <p:nvSpPr>
          <p:cNvPr id="3" name="Content Placeholder 2"/>
          <p:cNvSpPr>
            <a:spLocks noGrp="1"/>
          </p:cNvSpPr>
          <p:nvPr>
            <p:ph idx="1"/>
          </p:nvPr>
        </p:nvSpPr>
        <p:spPr>
          <a:xfrm>
            <a:off x="228600" y="990600"/>
            <a:ext cx="8686800" cy="5638800"/>
          </a:xfrm>
        </p:spPr>
        <p:txBody>
          <a:bodyPr>
            <a:normAutofit fontScale="92500"/>
          </a:bodyPr>
          <a:lstStyle/>
          <a:p>
            <a:pPr eaLnBrk="1" hangingPunct="1">
              <a:buFont typeface="Arial" charset="0"/>
              <a:buBlip>
                <a:blip r:embed="rId3"/>
              </a:buBlip>
              <a:defRPr/>
            </a:pPr>
            <a:r>
              <a:rPr lang="en-US" sz="2800" b="1" dirty="0" smtClean="0">
                <a:latin typeface="Times New Roman" pitchFamily="18" charset="0"/>
                <a:cs typeface="Times New Roman" pitchFamily="18" charset="0"/>
              </a:rPr>
              <a:t>Myth8:</a:t>
            </a:r>
            <a:r>
              <a:rPr lang="en-US" sz="2800" dirty="0" smtClean="0">
                <a:latin typeface="Times New Roman" pitchFamily="18" charset="0"/>
                <a:cs typeface="Times New Roman" pitchFamily="18" charset="0"/>
              </a:rPr>
              <a:t> You generally can tell what a property is worth simply by looking at the outside.</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Reality:</a:t>
            </a:r>
            <a:r>
              <a:rPr lang="en-US" sz="2800" dirty="0" smtClean="0">
                <a:latin typeface="Times New Roman" pitchFamily="18" charset="0"/>
                <a:cs typeface="Times New Roman" pitchFamily="18" charset="0"/>
              </a:rPr>
              <a:t> </a:t>
            </a:r>
          </a:p>
          <a:p>
            <a:pPr lvl="1" eaLnBrk="1" hangingPunct="1">
              <a:buFont typeface="Arial" charset="0"/>
              <a:buNone/>
              <a:defRPr/>
            </a:pPr>
            <a:r>
              <a:rPr lang="en-US" sz="2800" dirty="0" smtClean="0">
                <a:latin typeface="Times New Roman" pitchFamily="18" charset="0"/>
                <a:cs typeface="Times New Roman" pitchFamily="18" charset="0"/>
              </a:rPr>
              <a:t>Property value is determined by a number of factors, including location, condition, improvements, amenities, and market trends</a:t>
            </a:r>
          </a:p>
          <a:p>
            <a:pPr eaLnBrk="1" hangingPunct="1">
              <a:buFont typeface="Arial" charset="0"/>
              <a:buBlip>
                <a:blip r:embed="rId3"/>
              </a:buBlip>
              <a:defRPr/>
            </a:pPr>
            <a:r>
              <a:rPr lang="en-US" sz="2800" b="1" dirty="0" smtClean="0">
                <a:latin typeface="Times New Roman" pitchFamily="18" charset="0"/>
                <a:cs typeface="Times New Roman" pitchFamily="18" charset="0"/>
              </a:rPr>
              <a:t>Myth9:</a:t>
            </a:r>
            <a:r>
              <a:rPr lang="en-US" sz="2800" dirty="0" smtClean="0">
                <a:latin typeface="Times New Roman" pitchFamily="18" charset="0"/>
                <a:cs typeface="Times New Roman" pitchFamily="18" charset="0"/>
              </a:rPr>
              <a:t> An Appraisal is the same as a home inspection.</a:t>
            </a:r>
            <a:br>
              <a:rPr lang="en-US" sz="2800" dirty="0" smtClean="0">
                <a:latin typeface="Times New Roman" pitchFamily="18" charset="0"/>
                <a:cs typeface="Times New Roman" pitchFamily="18" charset="0"/>
              </a:rPr>
            </a:br>
            <a:r>
              <a:rPr lang="en-US" sz="2800" b="1" dirty="0" smtClean="0">
                <a:latin typeface="Times New Roman" pitchFamily="18" charset="0"/>
                <a:cs typeface="Times New Roman" pitchFamily="18" charset="0"/>
              </a:rPr>
              <a:t>Reality:</a:t>
            </a:r>
            <a:r>
              <a:rPr lang="en-US" sz="2800" dirty="0" smtClean="0">
                <a:latin typeface="Times New Roman" pitchFamily="18" charset="0"/>
                <a:cs typeface="Times New Roman" pitchFamily="18" charset="0"/>
              </a:rPr>
              <a:t> </a:t>
            </a:r>
          </a:p>
          <a:p>
            <a:pPr lvl="1" eaLnBrk="1" hangingPunct="1">
              <a:defRPr/>
            </a:pPr>
            <a:r>
              <a:rPr lang="en-US" sz="2800" dirty="0" smtClean="0">
                <a:latin typeface="Times New Roman" pitchFamily="18" charset="0"/>
                <a:cs typeface="Times New Roman" pitchFamily="18" charset="0"/>
              </a:rPr>
              <a:t>An Appraisal does not serve the same purpose as an inspection. The Appraiser forms an opinion of value in the Appraisal process and resulting report. A home inspector determines the condition of the home and its major components and reports these findings.</a:t>
            </a:r>
          </a:p>
          <a:p>
            <a:pPr lvl="1" eaLnBrk="1" hangingPunct="1">
              <a:defRPr/>
            </a:pPr>
            <a:endParaRPr lang="en-US" dirty="0"/>
          </a:p>
        </p:txBody>
      </p:sp>
    </p:spTree>
    <p:extLst>
      <p:ext uri="{BB962C8B-B14F-4D97-AF65-F5344CB8AC3E}">
        <p14:creationId xmlns:p14="http://schemas.microsoft.com/office/powerpoint/2010/main" val="358246558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8686800" cy="6781800"/>
          </a:xfrm>
        </p:spPr>
        <p:txBody>
          <a:bodyPr>
            <a:noAutofit/>
          </a:bodyPr>
          <a:lstStyle/>
          <a:p>
            <a:pPr marL="0" indent="0" algn="just">
              <a:buNone/>
            </a:pPr>
            <a:r>
              <a:rPr lang="en-US" sz="3600" dirty="0" smtClean="0"/>
              <a:t>Valuation;</a:t>
            </a:r>
          </a:p>
          <a:p>
            <a:pPr marL="342900" indent="-342900" algn="just">
              <a:buFont typeface="Wingdings" panose="05000000000000000000" pitchFamily="2" charset="2"/>
              <a:buChar char="q"/>
            </a:pPr>
            <a:r>
              <a:rPr lang="en-US" sz="2400" dirty="0" smtClean="0"/>
              <a:t>Valuation can be defined as : " the art,  or science,  of  estimating </a:t>
            </a:r>
            <a:r>
              <a:rPr lang="en-US" sz="2400" dirty="0" smtClean="0"/>
              <a:t>opinion  </a:t>
            </a:r>
            <a:r>
              <a:rPr lang="en-US" sz="2400" dirty="0" smtClean="0"/>
              <a:t>value, for  a specific  purpose, of  a particular   interest  in property  at a particular  moment in time, taking  into  account all the features  of the property and  also considering all the underlying   economic   factors    of   the market,  including  the   range  of   alternative investments". </a:t>
            </a:r>
          </a:p>
          <a:p>
            <a:pPr marL="342900" indent="-342900" algn="just">
              <a:buFont typeface="Wingdings" panose="05000000000000000000" pitchFamily="2" charset="2"/>
              <a:buChar char="q"/>
            </a:pPr>
            <a:r>
              <a:rPr lang="en-US" sz="2400" dirty="0" smtClean="0"/>
              <a:t>Real estate valuation is also known as real estate analysis or real estate appraisal, defined as: “an </a:t>
            </a:r>
            <a:r>
              <a:rPr lang="en-US" sz="2400" dirty="0" smtClean="0">
                <a:solidFill>
                  <a:srgbClr val="00B050"/>
                </a:solidFill>
              </a:rPr>
              <a:t>estimate of value of an adequately described property interest as of a specific date” (</a:t>
            </a:r>
            <a:r>
              <a:rPr lang="en-US" sz="2400" dirty="0" err="1" smtClean="0">
                <a:solidFill>
                  <a:srgbClr val="00B050"/>
                </a:solidFill>
              </a:rPr>
              <a:t>wiedemer</a:t>
            </a:r>
            <a:r>
              <a:rPr lang="en-US" sz="2400" dirty="0" smtClean="0">
                <a:solidFill>
                  <a:srgbClr val="00B050"/>
                </a:solidFill>
              </a:rPr>
              <a:t>, 2002</a:t>
            </a:r>
            <a:r>
              <a:rPr lang="en-US" sz="2400" dirty="0" smtClean="0"/>
              <a:t>). </a:t>
            </a:r>
            <a:r>
              <a:rPr lang="en-US" sz="3200" b="1" dirty="0" smtClean="0"/>
              <a:t>Basically</a:t>
            </a:r>
            <a:r>
              <a:rPr lang="en-US" sz="2400" dirty="0" smtClean="0"/>
              <a:t>, </a:t>
            </a:r>
            <a:r>
              <a:rPr lang="en-US" sz="2400" dirty="0" smtClean="0">
                <a:solidFill>
                  <a:srgbClr val="FF0000"/>
                </a:solidFill>
              </a:rPr>
              <a:t>in any valuation exercise, the ultimate objective of </a:t>
            </a:r>
            <a:r>
              <a:rPr lang="en-US" sz="2400" dirty="0" smtClean="0">
                <a:solidFill>
                  <a:srgbClr val="FF0000"/>
                </a:solidFill>
              </a:rPr>
              <a:t>value </a:t>
            </a:r>
            <a:r>
              <a:rPr lang="en-US" sz="2400" dirty="0" smtClean="0">
                <a:solidFill>
                  <a:srgbClr val="FF0000"/>
                </a:solidFill>
              </a:rPr>
              <a:t>is to determine the "market value" of a subject property given all the facts</a:t>
            </a:r>
            <a:r>
              <a:rPr lang="en-US" sz="2400" dirty="0" smtClean="0"/>
              <a:t>.</a:t>
            </a:r>
            <a:endParaRPr lang="en-US" sz="2800" dirty="0"/>
          </a:p>
        </p:txBody>
      </p:sp>
    </p:spTree>
    <p:extLst>
      <p:ext uri="{BB962C8B-B14F-4D97-AF65-F5344CB8AC3E}">
        <p14:creationId xmlns:p14="http://schemas.microsoft.com/office/powerpoint/2010/main" val="2574259625"/>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839200" cy="6400800"/>
          </a:xfrm>
        </p:spPr>
        <p:txBody>
          <a:bodyPr>
            <a:normAutofit fontScale="92500" lnSpcReduction="20000"/>
          </a:bodyPr>
          <a:lstStyle/>
          <a:p>
            <a:pPr algn="just">
              <a:lnSpc>
                <a:spcPct val="150000"/>
              </a:lnSpc>
              <a:buClr>
                <a:srgbClr val="00B050"/>
              </a:buClr>
              <a:buFont typeface="Wingdings" panose="05000000000000000000" pitchFamily="2" charset="2"/>
              <a:buChar char="Ø"/>
            </a:pPr>
            <a:r>
              <a:rPr lang="en-US" sz="2800" b="1" dirty="0" smtClean="0"/>
              <a:t>Valuation is not simply a mathematical process although opinions are expressed in mathematical form.</a:t>
            </a:r>
          </a:p>
          <a:p>
            <a:pPr algn="just">
              <a:lnSpc>
                <a:spcPct val="150000"/>
              </a:lnSpc>
              <a:buClr>
                <a:srgbClr val="00B050"/>
              </a:buClr>
              <a:buFont typeface="Wingdings" panose="05000000000000000000" pitchFamily="2" charset="2"/>
              <a:buChar char="Ø"/>
            </a:pPr>
            <a:r>
              <a:rPr lang="en-US" sz="2800" b="1" dirty="0" smtClean="0"/>
              <a:t> It is much more than that, and probably the larger part of valuation process depends upon the </a:t>
            </a:r>
            <a:r>
              <a:rPr lang="en-US" sz="2800" b="1" dirty="0" err="1" smtClean="0"/>
              <a:t>valuer</a:t>
            </a:r>
            <a:r>
              <a:rPr lang="en-US" sz="2800" b="1" dirty="0" smtClean="0"/>
              <a:t> </a:t>
            </a:r>
            <a:r>
              <a:rPr lang="en-US" sz="2800" b="1" dirty="0" smtClean="0">
                <a:solidFill>
                  <a:srgbClr val="FF0000"/>
                </a:solidFill>
              </a:rPr>
              <a:t>forming opinions</a:t>
            </a:r>
            <a:r>
              <a:rPr lang="en-US" sz="2800" b="1" dirty="0" smtClean="0"/>
              <a:t>. </a:t>
            </a:r>
          </a:p>
          <a:p>
            <a:pPr algn="just">
              <a:lnSpc>
                <a:spcPct val="150000"/>
              </a:lnSpc>
              <a:buClr>
                <a:srgbClr val="00B050"/>
              </a:buClr>
              <a:buFont typeface="Wingdings" panose="05000000000000000000" pitchFamily="2" charset="2"/>
              <a:buChar char="Ø"/>
            </a:pPr>
            <a:r>
              <a:rPr lang="en-US" sz="2800" b="1" dirty="0" err="1" smtClean="0"/>
              <a:t>Valuer</a:t>
            </a:r>
            <a:r>
              <a:rPr lang="en-US" sz="2800" b="1" dirty="0" smtClean="0"/>
              <a:t> has to look at a  range of facts and try to predict  the future. </a:t>
            </a:r>
          </a:p>
          <a:p>
            <a:pPr algn="just">
              <a:lnSpc>
                <a:spcPct val="150000"/>
              </a:lnSpc>
              <a:buClr>
                <a:srgbClr val="00B050"/>
              </a:buClr>
              <a:buFont typeface="Wingdings" panose="05000000000000000000" pitchFamily="2" charset="2"/>
              <a:buChar char="Ø"/>
            </a:pPr>
            <a:r>
              <a:rPr lang="en-US" sz="2800" b="1" dirty="0" err="1" smtClean="0"/>
              <a:t>Valuer</a:t>
            </a:r>
            <a:r>
              <a:rPr lang="en-US" sz="2800" b="1" dirty="0" smtClean="0"/>
              <a:t> has to weigh up all the facts particular situation , and having done so, then </a:t>
            </a:r>
            <a:r>
              <a:rPr lang="en-US" sz="2800" b="1" dirty="0" smtClean="0">
                <a:solidFill>
                  <a:srgbClr val="7030A0"/>
                </a:solidFill>
              </a:rPr>
              <a:t>form opinions upon which his value will be based. </a:t>
            </a:r>
          </a:p>
          <a:p>
            <a:endParaRPr lang="en-US" dirty="0" smtClean="0"/>
          </a:p>
        </p:txBody>
      </p:sp>
    </p:spTree>
    <p:extLst>
      <p:ext uri="{BB962C8B-B14F-4D97-AF65-F5344CB8AC3E}">
        <p14:creationId xmlns:p14="http://schemas.microsoft.com/office/powerpoint/2010/main" val="3013019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609600"/>
            <a:ext cx="8229600" cy="5943600"/>
          </a:xfrm>
        </p:spPr>
        <p:txBody>
          <a:bodyPr>
            <a:normAutofit/>
          </a:bodyPr>
          <a:lstStyle/>
          <a:p>
            <a:pPr algn="just">
              <a:lnSpc>
                <a:spcPct val="150000"/>
              </a:lnSpc>
              <a:buFont typeface="Wingdings" panose="05000000000000000000" pitchFamily="2" charset="2"/>
              <a:buChar char="v"/>
            </a:pPr>
            <a:r>
              <a:rPr lang="en-US" b="1" dirty="0" smtClean="0">
                <a:solidFill>
                  <a:srgbClr val="002060"/>
                </a:solidFill>
              </a:rPr>
              <a:t>The  </a:t>
            </a:r>
            <a:r>
              <a:rPr lang="en-US" b="1" dirty="0" smtClean="0">
                <a:solidFill>
                  <a:srgbClr val="002060"/>
                </a:solidFill>
              </a:rPr>
              <a:t>valuation  of  property   becomes a  more  and  more  complex  and sophisticated procedure. </a:t>
            </a:r>
          </a:p>
          <a:p>
            <a:pPr algn="just">
              <a:lnSpc>
                <a:spcPct val="150000"/>
              </a:lnSpc>
              <a:buFont typeface="Wingdings" panose="05000000000000000000" pitchFamily="2" charset="2"/>
              <a:buChar char="v"/>
            </a:pPr>
            <a:r>
              <a:rPr lang="en-US" b="1" dirty="0" smtClean="0">
                <a:solidFill>
                  <a:srgbClr val="002060"/>
                </a:solidFill>
              </a:rPr>
              <a:t>Valuation </a:t>
            </a:r>
            <a:r>
              <a:rPr lang="en-US" b="1" dirty="0" smtClean="0">
                <a:solidFill>
                  <a:srgbClr val="002060"/>
                </a:solidFill>
              </a:rPr>
              <a:t>is an art  as it  requires an ability  to analyze the  relevant  data and make the necessary assumptions  in  order  to form  a reasoned judgment on the problem. </a:t>
            </a:r>
          </a:p>
          <a:p>
            <a:pPr algn="just">
              <a:lnSpc>
                <a:spcPct val="150000"/>
              </a:lnSpc>
              <a:buFont typeface="Wingdings" panose="05000000000000000000" pitchFamily="2" charset="2"/>
              <a:buChar char="v"/>
            </a:pPr>
            <a:r>
              <a:rPr lang="en-US" b="1" dirty="0" smtClean="0">
                <a:solidFill>
                  <a:srgbClr val="002060"/>
                </a:solidFill>
              </a:rPr>
              <a:t>This </a:t>
            </a:r>
            <a:r>
              <a:rPr lang="en-US" b="1" dirty="0" smtClean="0">
                <a:solidFill>
                  <a:srgbClr val="002060"/>
                </a:solidFill>
              </a:rPr>
              <a:t>is scientifically converted into a value estimate by the use of appropriate and precise mathematical methodology.</a:t>
            </a:r>
          </a:p>
          <a:p>
            <a:pPr algn="just">
              <a:lnSpc>
                <a:spcPct val="150000"/>
              </a:lnSpc>
              <a:buFont typeface="Wingdings" panose="05000000000000000000" pitchFamily="2" charset="2"/>
              <a:buChar char="v"/>
            </a:pPr>
            <a:r>
              <a:rPr lang="en-US" b="1" dirty="0" smtClean="0">
                <a:solidFill>
                  <a:srgbClr val="002060"/>
                </a:solidFill>
              </a:rPr>
              <a:t> </a:t>
            </a:r>
            <a:r>
              <a:rPr lang="en-US" b="1" dirty="0" smtClean="0">
                <a:solidFill>
                  <a:srgbClr val="002060"/>
                </a:solidFill>
              </a:rPr>
              <a:t>Valuation as such is a problem solving   process consisting of many inter-related steps of varying complexities requiring the competence and integrity of a trained </a:t>
            </a:r>
            <a:r>
              <a:rPr lang="en-US" b="1" dirty="0" err="1" smtClean="0">
                <a:solidFill>
                  <a:srgbClr val="002060"/>
                </a:solidFill>
              </a:rPr>
              <a:t>valuer</a:t>
            </a:r>
            <a:r>
              <a:rPr lang="en-US" b="1" dirty="0" smtClean="0">
                <a:solidFill>
                  <a:srgbClr val="002060"/>
                </a:solidFill>
              </a:rPr>
              <a:t>. </a:t>
            </a:r>
            <a:endParaRPr lang="en-US" b="1" dirty="0">
              <a:solidFill>
                <a:srgbClr val="002060"/>
              </a:solidFill>
            </a:endParaRPr>
          </a:p>
        </p:txBody>
      </p:sp>
    </p:spTree>
    <p:extLst>
      <p:ext uri="{BB962C8B-B14F-4D97-AF65-F5344CB8AC3E}">
        <p14:creationId xmlns:p14="http://schemas.microsoft.com/office/powerpoint/2010/main" val="123438396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152400"/>
            <a:ext cx="8229600" cy="990600"/>
          </a:xfrm>
        </p:spPr>
        <p:txBody>
          <a:bodyPr/>
          <a:lstStyle/>
          <a:p>
            <a:r>
              <a:rPr lang="en-US" dirty="0" smtClean="0"/>
              <a:t>"market value"</a:t>
            </a:r>
            <a:endParaRPr lang="en-US" dirty="0"/>
          </a:p>
        </p:txBody>
      </p:sp>
      <p:sp>
        <p:nvSpPr>
          <p:cNvPr id="3" name="Content Placeholder 2"/>
          <p:cNvSpPr>
            <a:spLocks noGrp="1"/>
          </p:cNvSpPr>
          <p:nvPr>
            <p:ph idx="1"/>
          </p:nvPr>
        </p:nvSpPr>
        <p:spPr>
          <a:xfrm>
            <a:off x="76200" y="1066800"/>
            <a:ext cx="8839200" cy="5638800"/>
          </a:xfrm>
        </p:spPr>
        <p:txBody>
          <a:bodyPr>
            <a:normAutofit/>
          </a:bodyPr>
          <a:lstStyle/>
          <a:p>
            <a:pPr marL="342900" indent="-342900" algn="just">
              <a:buFont typeface="Wingdings" pitchFamily="2" charset="2"/>
              <a:buChar char="ü"/>
            </a:pPr>
            <a:r>
              <a:rPr lang="en-US" sz="2400" dirty="0" smtClean="0"/>
              <a:t>"Market Value " in valuation can be defined as "money or money worth obtained from a person or persons willing and able to purchase an article when it is offered for sale by a willing seller". </a:t>
            </a:r>
          </a:p>
          <a:p>
            <a:pPr marL="342900" indent="-342900" algn="just">
              <a:buFont typeface="Wingdings" pitchFamily="2" charset="2"/>
              <a:buChar char="ü"/>
            </a:pPr>
            <a:r>
              <a:rPr lang="en-US" sz="2400" dirty="0" smtClean="0"/>
              <a:t>There is no compulsion on either the vendor/seller or purchaser to enter into a transaction. </a:t>
            </a:r>
          </a:p>
          <a:p>
            <a:pPr marL="342900" indent="-342900" algn="just">
              <a:buFont typeface="Wingdings" pitchFamily="2" charset="2"/>
              <a:buChar char="ü"/>
            </a:pPr>
            <a:r>
              <a:rPr lang="en-US" sz="2400" dirty="0" smtClean="0"/>
              <a:t>The seller/vendor will only sell if he obtains what He requires and the purchaser will only buy if he can do so at what he consider Satisfactory price. </a:t>
            </a:r>
          </a:p>
          <a:p>
            <a:pPr marL="342900" indent="-342900" algn="just">
              <a:buFont typeface="Wingdings" pitchFamily="2" charset="2"/>
              <a:buChar char="ü"/>
            </a:pPr>
            <a:r>
              <a:rPr lang="en-US" sz="2400" dirty="0" smtClean="0"/>
              <a:t>They are both willing parties to the transaction because they both consider the deal to be to their own  personal advantage. </a:t>
            </a:r>
            <a:endParaRPr lang="en-US" sz="2400" dirty="0"/>
          </a:p>
        </p:txBody>
      </p:sp>
    </p:spTree>
    <p:extLst>
      <p:ext uri="{BB962C8B-B14F-4D97-AF65-F5344CB8AC3E}">
        <p14:creationId xmlns:p14="http://schemas.microsoft.com/office/powerpoint/2010/main" val="389336783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610600" cy="1295400"/>
          </a:xfrm>
        </p:spPr>
        <p:txBody>
          <a:bodyPr/>
          <a:lstStyle/>
          <a:p>
            <a:pPr algn="ctr"/>
            <a:r>
              <a:rPr lang="en-US" dirty="0"/>
              <a:t> </a:t>
            </a:r>
            <a:r>
              <a:rPr lang="en-US" sz="3200" dirty="0"/>
              <a:t>Basis of Valuation other than market value </a:t>
            </a:r>
            <a:endParaRPr lang="en-US" dirty="0"/>
          </a:p>
        </p:txBody>
      </p:sp>
      <p:sp>
        <p:nvSpPr>
          <p:cNvPr id="3" name="Content Placeholder 2"/>
          <p:cNvSpPr>
            <a:spLocks noGrp="1"/>
          </p:cNvSpPr>
          <p:nvPr>
            <p:ph sz="quarter" idx="13"/>
          </p:nvPr>
        </p:nvSpPr>
        <p:spPr>
          <a:xfrm>
            <a:off x="152400" y="1371600"/>
            <a:ext cx="8915400" cy="5334000"/>
          </a:xfrm>
        </p:spPr>
        <p:txBody>
          <a:bodyPr/>
          <a:lstStyle/>
          <a:p>
            <a:r>
              <a:rPr lang="en-US" sz="2400" b="1" dirty="0">
                <a:solidFill>
                  <a:srgbClr val="FF0000"/>
                </a:solidFill>
              </a:rPr>
              <a:t>Value in Use</a:t>
            </a:r>
            <a:r>
              <a:rPr lang="en-US" dirty="0"/>
              <a:t>. The value a specific property has for a specific </a:t>
            </a:r>
            <a:r>
              <a:rPr lang="en-US" dirty="0" smtClean="0"/>
              <a:t>use</a:t>
            </a:r>
          </a:p>
          <a:p>
            <a:pPr marL="45720" indent="0">
              <a:buNone/>
            </a:pPr>
            <a:r>
              <a:rPr lang="en-US" dirty="0"/>
              <a:t> </a:t>
            </a:r>
            <a:r>
              <a:rPr lang="en-US" dirty="0" smtClean="0"/>
              <a:t>  to </a:t>
            </a:r>
            <a:r>
              <a:rPr lang="en-US" dirty="0"/>
              <a:t>a specific user and therefore non-market related</a:t>
            </a:r>
            <a:r>
              <a:rPr lang="en-US" dirty="0" smtClean="0"/>
              <a:t>.</a:t>
            </a:r>
          </a:p>
          <a:p>
            <a:pPr marL="45720" indent="0" algn="just">
              <a:buNone/>
            </a:pPr>
            <a:r>
              <a:rPr lang="en-US" dirty="0" smtClean="0"/>
              <a:t>The accounting </a:t>
            </a:r>
            <a:r>
              <a:rPr lang="en-US" dirty="0"/>
              <a:t>definition of Value in Use is the present value of estimated </a:t>
            </a:r>
            <a:r>
              <a:rPr lang="en-US" dirty="0" smtClean="0"/>
              <a:t>future </a:t>
            </a:r>
            <a:r>
              <a:rPr lang="en-US" dirty="0"/>
              <a:t>cash flows expected to arise from the continuing use of an asset </a:t>
            </a:r>
            <a:r>
              <a:rPr lang="en-US" dirty="0" smtClean="0"/>
              <a:t>and </a:t>
            </a:r>
            <a:r>
              <a:rPr lang="en-US" dirty="0"/>
              <a:t>from its disposal at the end of its useful life</a:t>
            </a:r>
            <a:r>
              <a:rPr lang="en-US" dirty="0" smtClean="0"/>
              <a:t>.</a:t>
            </a:r>
          </a:p>
          <a:p>
            <a:r>
              <a:rPr lang="en-US" dirty="0"/>
              <a:t> </a:t>
            </a:r>
            <a:r>
              <a:rPr lang="en-US" sz="2400" b="1" dirty="0">
                <a:solidFill>
                  <a:srgbClr val="FF0000"/>
                </a:solidFill>
              </a:rPr>
              <a:t>Investment Value or Worth</a:t>
            </a:r>
            <a:r>
              <a:rPr lang="en-US" dirty="0"/>
              <a:t>. The value of property to a particular </a:t>
            </a:r>
            <a:r>
              <a:rPr lang="en-US" dirty="0" smtClean="0"/>
              <a:t>investor</a:t>
            </a:r>
            <a:r>
              <a:rPr lang="en-US" dirty="0"/>
              <a:t>, or a class of investors, for identified investment objectives. The investment value or worth of a property asset may be higher </a:t>
            </a:r>
            <a:r>
              <a:rPr lang="en-US" dirty="0" smtClean="0"/>
              <a:t>or </a:t>
            </a:r>
            <a:r>
              <a:rPr lang="en-US" dirty="0"/>
              <a:t>lower than the Market Value of the property asset</a:t>
            </a:r>
            <a:r>
              <a:rPr lang="en-US" dirty="0" smtClean="0"/>
              <a:t>.</a:t>
            </a:r>
          </a:p>
          <a:p>
            <a:r>
              <a:rPr lang="en-US" sz="2400" dirty="0">
                <a:solidFill>
                  <a:srgbClr val="FF0000"/>
                </a:solidFill>
              </a:rPr>
              <a:t>Going Concern Value</a:t>
            </a:r>
            <a:r>
              <a:rPr lang="en-US" dirty="0"/>
              <a:t>. The value of a business as a whole. Going Concern Value can apply only to a </a:t>
            </a:r>
            <a:r>
              <a:rPr lang="en-US" dirty="0" smtClean="0"/>
              <a:t>property </a:t>
            </a:r>
            <a:r>
              <a:rPr lang="en-US" dirty="0"/>
              <a:t>that is a constituent part of a business or entity.</a:t>
            </a:r>
          </a:p>
          <a:p>
            <a:endParaRPr lang="en-US" dirty="0"/>
          </a:p>
        </p:txBody>
      </p:sp>
    </p:spTree>
    <p:extLst>
      <p:ext uri="{BB962C8B-B14F-4D97-AF65-F5344CB8AC3E}">
        <p14:creationId xmlns:p14="http://schemas.microsoft.com/office/powerpoint/2010/main" val="19281025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3"/>
          </p:nvPr>
        </p:nvSpPr>
        <p:spPr>
          <a:xfrm>
            <a:off x="0" y="533400"/>
            <a:ext cx="8991600" cy="6248400"/>
          </a:xfrm>
        </p:spPr>
        <p:txBody>
          <a:bodyPr>
            <a:normAutofit/>
          </a:bodyPr>
          <a:lstStyle/>
          <a:p>
            <a:pPr algn="just"/>
            <a:r>
              <a:rPr lang="en-US" sz="2400" b="1" dirty="0" smtClean="0">
                <a:solidFill>
                  <a:srgbClr val="FF0000"/>
                </a:solidFill>
              </a:rPr>
              <a:t>Insurable </a:t>
            </a:r>
            <a:r>
              <a:rPr lang="en-US" sz="2400" b="1" dirty="0">
                <a:solidFill>
                  <a:srgbClr val="FF0000"/>
                </a:solidFill>
              </a:rPr>
              <a:t>Value</a:t>
            </a:r>
            <a:r>
              <a:rPr lang="en-US" dirty="0"/>
              <a:t>. The value of property by definitions contained in </a:t>
            </a:r>
            <a:r>
              <a:rPr lang="en-US" dirty="0" smtClean="0"/>
              <a:t>an </a:t>
            </a:r>
            <a:r>
              <a:rPr lang="en-US" dirty="0"/>
              <a:t>insurance contract or policy. </a:t>
            </a:r>
          </a:p>
          <a:p>
            <a:pPr algn="just"/>
            <a:r>
              <a:rPr lang="en-US" sz="2400" b="1" dirty="0" smtClean="0">
                <a:solidFill>
                  <a:srgbClr val="FF0000"/>
                </a:solidFill>
              </a:rPr>
              <a:t>Assessed or </a:t>
            </a:r>
            <a:r>
              <a:rPr lang="en-US" sz="2400" b="1" dirty="0">
                <a:solidFill>
                  <a:srgbClr val="FF0000"/>
                </a:solidFill>
              </a:rPr>
              <a:t>Taxable Value </a:t>
            </a:r>
            <a:r>
              <a:rPr lang="en-US" dirty="0"/>
              <a:t>is a value that is based on </a:t>
            </a:r>
            <a:r>
              <a:rPr lang="en-US" dirty="0" smtClean="0"/>
              <a:t>definitions </a:t>
            </a:r>
            <a:r>
              <a:rPr lang="en-US" dirty="0"/>
              <a:t>contained within applicable laws relating to the </a:t>
            </a:r>
            <a:r>
              <a:rPr lang="en-US" dirty="0" smtClean="0"/>
              <a:t>assessment and/or </a:t>
            </a:r>
            <a:r>
              <a:rPr lang="en-US" dirty="0"/>
              <a:t>taxation of property</a:t>
            </a:r>
            <a:r>
              <a:rPr lang="en-US" dirty="0" smtClean="0"/>
              <a:t>.</a:t>
            </a:r>
          </a:p>
          <a:p>
            <a:pPr algn="just"/>
            <a:r>
              <a:rPr lang="en-US" sz="2400" b="1" dirty="0">
                <a:solidFill>
                  <a:srgbClr val="FF0000"/>
                </a:solidFill>
              </a:rPr>
              <a:t>Liquidation or Forced Sale Value</a:t>
            </a:r>
            <a:r>
              <a:rPr lang="en-US" dirty="0"/>
              <a:t>. The amount that may </a:t>
            </a:r>
            <a:r>
              <a:rPr lang="en-US" dirty="0" smtClean="0"/>
              <a:t>reasonably </a:t>
            </a:r>
            <a:r>
              <a:rPr lang="en-US" dirty="0"/>
              <a:t>be received from the sale of a property within a time frame </a:t>
            </a:r>
            <a:r>
              <a:rPr lang="en-US" dirty="0" smtClean="0"/>
              <a:t>too </a:t>
            </a:r>
            <a:r>
              <a:rPr lang="en-US" dirty="0"/>
              <a:t>short to meet the marketing time frame required by the Market Value </a:t>
            </a:r>
            <a:r>
              <a:rPr lang="en-US" dirty="0" smtClean="0"/>
              <a:t>definition.</a:t>
            </a:r>
          </a:p>
          <a:p>
            <a:pPr algn="just"/>
            <a:r>
              <a:rPr lang="en-US" sz="2400" b="1" dirty="0">
                <a:solidFill>
                  <a:srgbClr val="FF0000"/>
                </a:solidFill>
              </a:rPr>
              <a:t>Mortgage Lending Value. </a:t>
            </a:r>
            <a:r>
              <a:rPr lang="en-US" dirty="0"/>
              <a:t>The value of the property as determined </a:t>
            </a:r>
            <a:r>
              <a:rPr lang="en-US" dirty="0" smtClean="0"/>
              <a:t>by </a:t>
            </a:r>
            <a:r>
              <a:rPr lang="en-US" dirty="0"/>
              <a:t>the </a:t>
            </a:r>
            <a:r>
              <a:rPr lang="en-US" dirty="0" err="1"/>
              <a:t>Valuer</a:t>
            </a:r>
            <a:r>
              <a:rPr lang="en-US" dirty="0"/>
              <a:t> making a prudent assessment of the future </a:t>
            </a:r>
            <a:r>
              <a:rPr lang="en-US" dirty="0" smtClean="0"/>
              <a:t>marketability of </a:t>
            </a:r>
            <a:r>
              <a:rPr lang="en-US" dirty="0"/>
              <a:t>the property by taking into account long-term sustainable aspect of </a:t>
            </a:r>
            <a:r>
              <a:rPr lang="en-US" dirty="0" smtClean="0"/>
              <a:t>the </a:t>
            </a:r>
            <a:r>
              <a:rPr lang="en-US" dirty="0"/>
              <a:t>property, the normal and local market conditions and the current use </a:t>
            </a:r>
            <a:r>
              <a:rPr lang="en-US" dirty="0" smtClean="0"/>
              <a:t>and </a:t>
            </a:r>
            <a:r>
              <a:rPr lang="en-US" dirty="0"/>
              <a:t>alternative appropriate uses of the property.</a:t>
            </a:r>
          </a:p>
        </p:txBody>
      </p:sp>
    </p:spTree>
    <p:extLst>
      <p:ext uri="{BB962C8B-B14F-4D97-AF65-F5344CB8AC3E}">
        <p14:creationId xmlns:p14="http://schemas.microsoft.com/office/powerpoint/2010/main" val="405550813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709"/>
            <a:ext cx="8229600" cy="734291"/>
          </a:xfrm>
        </p:spPr>
        <p:txBody>
          <a:bodyPr>
            <a:normAutofit fontScale="90000"/>
          </a:bodyPr>
          <a:lstStyle/>
          <a:p>
            <a:r>
              <a:rPr lang="en-US" dirty="0" smtClean="0">
                <a:solidFill>
                  <a:srgbClr val="FF0000"/>
                </a:solidFill>
              </a:rPr>
              <a:t/>
            </a:r>
            <a:br>
              <a:rPr lang="en-US" dirty="0" smtClean="0">
                <a:solidFill>
                  <a:srgbClr val="FF0000"/>
                </a:solidFill>
              </a:rPr>
            </a:br>
            <a:r>
              <a:rPr lang="en-US" dirty="0">
                <a:solidFill>
                  <a:srgbClr val="FF0000"/>
                </a:solidFill>
              </a:rPr>
              <a:t/>
            </a:r>
            <a:br>
              <a:rPr lang="en-US" dirty="0">
                <a:solidFill>
                  <a:srgbClr val="FF0000"/>
                </a:solidFill>
              </a:rPr>
            </a:br>
            <a:r>
              <a:rPr lang="en-US" sz="4900" dirty="0">
                <a:solidFill>
                  <a:srgbClr val="FF0000"/>
                </a:solidFill>
              </a:rPr>
              <a:t>The Valuer’s Role </a:t>
            </a:r>
            <a:endParaRPr lang="en-US" dirty="0">
              <a:solidFill>
                <a:srgbClr val="FF0000"/>
              </a:solidFill>
            </a:endParaRPr>
          </a:p>
        </p:txBody>
      </p:sp>
      <p:sp>
        <p:nvSpPr>
          <p:cNvPr id="3" name="Content Placeholder 2"/>
          <p:cNvSpPr>
            <a:spLocks noGrp="1"/>
          </p:cNvSpPr>
          <p:nvPr>
            <p:ph idx="1"/>
          </p:nvPr>
        </p:nvSpPr>
        <p:spPr>
          <a:xfrm>
            <a:off x="152400" y="609600"/>
            <a:ext cx="8839200" cy="6096000"/>
          </a:xfrm>
        </p:spPr>
        <p:txBody>
          <a:bodyPr>
            <a:normAutofit/>
          </a:bodyPr>
          <a:lstStyle/>
          <a:p>
            <a:pPr marL="0" indent="0">
              <a:buNone/>
            </a:pPr>
            <a:r>
              <a:rPr lang="en-US" sz="2400" dirty="0" smtClean="0"/>
              <a:t>A </a:t>
            </a:r>
            <a:r>
              <a:rPr lang="en-US" sz="2400" dirty="0" err="1"/>
              <a:t>valuer</a:t>
            </a:r>
            <a:r>
              <a:rPr lang="en-US" sz="2400" dirty="0"/>
              <a:t> </a:t>
            </a:r>
            <a:r>
              <a:rPr lang="en-US" sz="2400" dirty="0" smtClean="0"/>
              <a:t>may </a:t>
            </a:r>
            <a:r>
              <a:rPr lang="en-US" sz="2400" dirty="0"/>
              <a:t>be </a:t>
            </a:r>
            <a:r>
              <a:rPr lang="en-US" sz="2400" dirty="0" smtClean="0"/>
              <a:t>required;</a:t>
            </a:r>
            <a:endParaRPr lang="en-US" sz="2400" dirty="0" smtClean="0"/>
          </a:p>
          <a:p>
            <a:pPr>
              <a:buFont typeface="Wingdings" panose="05000000000000000000" pitchFamily="2" charset="2"/>
              <a:buChar char="Ø"/>
            </a:pPr>
            <a:r>
              <a:rPr lang="en-US" sz="2400" dirty="0" smtClean="0">
                <a:solidFill>
                  <a:srgbClr val="0070C0"/>
                </a:solidFill>
              </a:rPr>
              <a:t>To </a:t>
            </a:r>
            <a:r>
              <a:rPr lang="en-US" sz="2400" dirty="0">
                <a:solidFill>
                  <a:srgbClr val="0070C0"/>
                </a:solidFill>
              </a:rPr>
              <a:t>advise a </a:t>
            </a:r>
            <a:r>
              <a:rPr lang="en-US" sz="2400" dirty="0" smtClean="0">
                <a:solidFill>
                  <a:srgbClr val="0070C0"/>
                </a:solidFill>
              </a:rPr>
              <a:t>vendor/seller </a:t>
            </a:r>
            <a:r>
              <a:rPr lang="en-US" sz="2400" dirty="0">
                <a:solidFill>
                  <a:srgbClr val="0070C0"/>
                </a:solidFill>
              </a:rPr>
              <a:t>on the price he should ask for his property</a:t>
            </a:r>
            <a:r>
              <a:rPr lang="en-US" sz="2400" dirty="0" smtClean="0">
                <a:solidFill>
                  <a:srgbClr val="0070C0"/>
                </a:solidFill>
              </a:rPr>
              <a:t>, </a:t>
            </a:r>
          </a:p>
          <a:p>
            <a:pPr>
              <a:buFont typeface="Wingdings" panose="05000000000000000000" pitchFamily="2" charset="2"/>
              <a:buChar char="Ø"/>
            </a:pPr>
            <a:r>
              <a:rPr lang="en-US" sz="2400" dirty="0" smtClean="0">
                <a:solidFill>
                  <a:srgbClr val="0070C0"/>
                </a:solidFill>
              </a:rPr>
              <a:t>A </a:t>
            </a:r>
            <a:r>
              <a:rPr lang="en-US" sz="2400" dirty="0">
                <a:solidFill>
                  <a:srgbClr val="0070C0"/>
                </a:solidFill>
              </a:rPr>
              <a:t>prospective tenant on the annual rent he should pay, </a:t>
            </a:r>
            <a:endParaRPr lang="en-US" sz="2400" dirty="0" smtClean="0">
              <a:solidFill>
                <a:srgbClr val="0070C0"/>
              </a:solidFill>
            </a:endParaRPr>
          </a:p>
          <a:p>
            <a:pPr>
              <a:buFont typeface="Wingdings" panose="05000000000000000000" pitchFamily="2" charset="2"/>
              <a:buChar char="Ø"/>
            </a:pPr>
            <a:r>
              <a:rPr lang="en-US" sz="2400" dirty="0" smtClean="0">
                <a:solidFill>
                  <a:srgbClr val="0070C0"/>
                </a:solidFill>
              </a:rPr>
              <a:t>A </a:t>
            </a:r>
            <a:r>
              <a:rPr lang="en-US" sz="2400" dirty="0">
                <a:solidFill>
                  <a:srgbClr val="0070C0"/>
                </a:solidFill>
              </a:rPr>
              <a:t>mortgagee on the value </a:t>
            </a:r>
            <a:r>
              <a:rPr lang="en-US" sz="2400" dirty="0" smtClean="0">
                <a:solidFill>
                  <a:srgbClr val="0070C0"/>
                </a:solidFill>
              </a:rPr>
              <a:t>of </a:t>
            </a:r>
            <a:r>
              <a:rPr lang="en-US" sz="2400" dirty="0">
                <a:solidFill>
                  <a:srgbClr val="0070C0"/>
                </a:solidFill>
              </a:rPr>
              <a:t>the security, and </a:t>
            </a:r>
            <a:endParaRPr lang="en-US" sz="2400" dirty="0" smtClean="0">
              <a:solidFill>
                <a:srgbClr val="0070C0"/>
              </a:solidFill>
            </a:endParaRPr>
          </a:p>
          <a:p>
            <a:pPr>
              <a:buFont typeface="Wingdings" panose="05000000000000000000" pitchFamily="2" charset="2"/>
              <a:buChar char="Ø"/>
            </a:pPr>
            <a:r>
              <a:rPr lang="en-US" sz="2400" dirty="0" smtClean="0">
                <a:solidFill>
                  <a:srgbClr val="0070C0"/>
                </a:solidFill>
              </a:rPr>
              <a:t>A </a:t>
            </a:r>
            <a:r>
              <a:rPr lang="en-US" sz="2400" dirty="0">
                <a:solidFill>
                  <a:srgbClr val="0070C0"/>
                </a:solidFill>
              </a:rPr>
              <a:t>person disposed under compulsory powers on the </a:t>
            </a:r>
          </a:p>
          <a:p>
            <a:pPr marL="0" indent="0">
              <a:buNone/>
            </a:pPr>
            <a:r>
              <a:rPr lang="en-US" sz="2400" dirty="0">
                <a:solidFill>
                  <a:srgbClr val="0070C0"/>
                </a:solidFill>
              </a:rPr>
              <a:t>compensation he can claim</a:t>
            </a:r>
            <a:r>
              <a:rPr lang="en-US" dirty="0"/>
              <a:t>. </a:t>
            </a:r>
            <a:endParaRPr lang="en-US" dirty="0" smtClean="0"/>
          </a:p>
          <a:p>
            <a:pPr marL="0" indent="0">
              <a:buNone/>
            </a:pPr>
            <a:r>
              <a:rPr lang="en-US" dirty="0" smtClean="0"/>
              <a:t>Moreover; </a:t>
            </a:r>
            <a:endParaRPr lang="en-US" dirty="0" smtClean="0"/>
          </a:p>
          <a:p>
            <a:pPr algn="just">
              <a:buFont typeface="Wingdings" panose="05000000000000000000" pitchFamily="2" charset="2"/>
              <a:buChar char="Ø"/>
            </a:pPr>
            <a:r>
              <a:rPr lang="en-US" sz="2400" dirty="0">
                <a:solidFill>
                  <a:srgbClr val="00B0F0"/>
                </a:solidFill>
              </a:rPr>
              <a:t>Good decision-making requires that the decision maker know the value of the assets involved in a transaction. </a:t>
            </a:r>
          </a:p>
          <a:p>
            <a:pPr algn="just">
              <a:buFont typeface="Wingdings" panose="05000000000000000000" pitchFamily="2" charset="2"/>
              <a:buChar char="Ø"/>
            </a:pPr>
            <a:r>
              <a:rPr lang="en-US" sz="2400" dirty="0">
                <a:solidFill>
                  <a:srgbClr val="00B0F0"/>
                </a:solidFill>
              </a:rPr>
              <a:t>This problem can be reduced in real estate transactions by using the services of a professional </a:t>
            </a:r>
            <a:r>
              <a:rPr lang="en-US" sz="2400" dirty="0" err="1">
                <a:solidFill>
                  <a:srgbClr val="00B0F0"/>
                </a:solidFill>
              </a:rPr>
              <a:t>valuer</a:t>
            </a:r>
            <a:r>
              <a:rPr lang="en-US" sz="2400" dirty="0">
                <a:solidFill>
                  <a:srgbClr val="00B0F0"/>
                </a:solidFill>
              </a:rPr>
              <a:t>/appraiser who is trained in estimating real estate value. </a:t>
            </a:r>
          </a:p>
          <a:p>
            <a:pPr marL="0" indent="0">
              <a:buNone/>
            </a:pPr>
            <a:endParaRPr lang="en-US" dirty="0"/>
          </a:p>
        </p:txBody>
      </p:sp>
    </p:spTree>
    <p:extLst>
      <p:ext uri="{BB962C8B-B14F-4D97-AF65-F5344CB8AC3E}">
        <p14:creationId xmlns:p14="http://schemas.microsoft.com/office/powerpoint/2010/main" val="157319569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228600"/>
            <a:ext cx="8610600" cy="6124754"/>
          </a:xfrm>
          <a:prstGeom prst="rect">
            <a:avLst/>
          </a:prstGeom>
        </p:spPr>
        <p:txBody>
          <a:bodyPr wrap="square">
            <a:spAutoFit/>
          </a:bodyPr>
          <a:lstStyle/>
          <a:p>
            <a:pPr marL="571500" indent="-571500">
              <a:buFont typeface="Wingdings" pitchFamily="2" charset="2"/>
              <a:buChar char="q"/>
            </a:pPr>
            <a:r>
              <a:rPr lang="en-US" sz="3600" b="1" dirty="0" smtClean="0">
                <a:solidFill>
                  <a:srgbClr val="00B050"/>
                </a:solidFill>
              </a:rPr>
              <a:t>REASONS FOR VALUING PROPERTY</a:t>
            </a:r>
            <a:r>
              <a:rPr lang="en-US" sz="2400" b="1" dirty="0" smtClean="0">
                <a:solidFill>
                  <a:srgbClr val="00B050"/>
                </a:solidFill>
              </a:rPr>
              <a:t>,</a:t>
            </a:r>
            <a:r>
              <a:rPr lang="en-US" sz="2400" b="1" dirty="0">
                <a:solidFill>
                  <a:srgbClr val="FF0000"/>
                </a:solidFill>
              </a:rPr>
              <a:t> such as</a:t>
            </a:r>
            <a:r>
              <a:rPr lang="en-US" sz="2400" dirty="0"/>
              <a:t>: </a:t>
            </a:r>
            <a:endParaRPr lang="en-US" sz="2400" b="1" dirty="0" smtClean="0">
              <a:solidFill>
                <a:srgbClr val="00B050"/>
              </a:solidFill>
            </a:endParaRPr>
          </a:p>
          <a:p>
            <a:pPr marL="342900" indent="-342900">
              <a:buFont typeface="Wingdings" pitchFamily="2" charset="2"/>
              <a:buChar char="q"/>
            </a:pPr>
            <a:r>
              <a:rPr lang="en-US" sz="2400" dirty="0" smtClean="0"/>
              <a:t> </a:t>
            </a:r>
            <a:r>
              <a:rPr lang="en-US" sz="3200" dirty="0" smtClean="0"/>
              <a:t>To </a:t>
            </a:r>
            <a:r>
              <a:rPr lang="en-US" sz="3200" dirty="0"/>
              <a:t>buy or sell; </a:t>
            </a:r>
          </a:p>
          <a:p>
            <a:pPr marL="457200" indent="-457200">
              <a:buFont typeface="Wingdings" pitchFamily="2" charset="2"/>
              <a:buChar char="q"/>
            </a:pPr>
            <a:r>
              <a:rPr lang="en-US" sz="3200" dirty="0" smtClean="0"/>
              <a:t>To </a:t>
            </a:r>
            <a:r>
              <a:rPr lang="en-US" sz="3200" dirty="0"/>
              <a:t>let or take a lease or agree a rent review </a:t>
            </a:r>
          </a:p>
          <a:p>
            <a:pPr marL="457200" indent="-457200">
              <a:buFont typeface="Wingdings" pitchFamily="2" charset="2"/>
              <a:buChar char="q"/>
            </a:pPr>
            <a:r>
              <a:rPr lang="en-US" sz="3200" dirty="0" smtClean="0"/>
              <a:t>To </a:t>
            </a:r>
            <a:r>
              <a:rPr lang="en-US" sz="3200" dirty="0"/>
              <a:t>assess tax or business rates payable </a:t>
            </a:r>
          </a:p>
          <a:p>
            <a:pPr marL="457200" indent="-457200">
              <a:buFont typeface="Wingdings" pitchFamily="2" charset="2"/>
              <a:buChar char="q"/>
            </a:pPr>
            <a:r>
              <a:rPr lang="en-US" sz="3200" dirty="0" smtClean="0"/>
              <a:t>For </a:t>
            </a:r>
            <a:r>
              <a:rPr lang="en-US" sz="3200" dirty="0"/>
              <a:t>insurance </a:t>
            </a:r>
          </a:p>
          <a:p>
            <a:pPr marL="457200" indent="-457200">
              <a:buFont typeface="Wingdings" pitchFamily="2" charset="2"/>
              <a:buChar char="q"/>
            </a:pPr>
            <a:r>
              <a:rPr lang="en-US" sz="3200" dirty="0" smtClean="0"/>
              <a:t>To </a:t>
            </a:r>
            <a:r>
              <a:rPr lang="en-US" sz="3200" dirty="0"/>
              <a:t>obtain a compensation payment </a:t>
            </a:r>
          </a:p>
          <a:p>
            <a:pPr marL="457200" indent="-457200">
              <a:buFont typeface="Wingdings" pitchFamily="2" charset="2"/>
              <a:buChar char="q"/>
            </a:pPr>
            <a:r>
              <a:rPr lang="en-US" sz="3200" dirty="0" smtClean="0"/>
              <a:t>To </a:t>
            </a:r>
            <a:r>
              <a:rPr lang="en-US" sz="3200" dirty="0"/>
              <a:t>borrow money using the property as ‘security’; </a:t>
            </a:r>
          </a:p>
          <a:p>
            <a:pPr marL="457200" indent="-457200">
              <a:buFont typeface="Wingdings" pitchFamily="2" charset="2"/>
              <a:buChar char="q"/>
            </a:pPr>
            <a:r>
              <a:rPr lang="en-US" sz="3200" dirty="0" smtClean="0"/>
              <a:t>To </a:t>
            </a:r>
            <a:r>
              <a:rPr lang="en-US" sz="3200" dirty="0"/>
              <a:t>show its value as a fixed asset on a company balance sheet; </a:t>
            </a:r>
          </a:p>
          <a:p>
            <a:pPr marL="457200" indent="-457200">
              <a:buFont typeface="Wingdings" pitchFamily="2" charset="2"/>
              <a:buChar char="q"/>
            </a:pPr>
            <a:r>
              <a:rPr lang="en-US" sz="3200" dirty="0" smtClean="0"/>
              <a:t>To </a:t>
            </a:r>
            <a:r>
              <a:rPr lang="en-US" sz="3200" dirty="0"/>
              <a:t>develop or redevelop. </a:t>
            </a:r>
            <a:endParaRPr lang="en-US" sz="2400" dirty="0"/>
          </a:p>
        </p:txBody>
      </p:sp>
    </p:spTree>
    <p:extLst>
      <p:ext uri="{BB962C8B-B14F-4D97-AF65-F5344CB8AC3E}">
        <p14:creationId xmlns:p14="http://schemas.microsoft.com/office/powerpoint/2010/main" val="2740953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457200" y="304800"/>
            <a:ext cx="7239000" cy="1143000"/>
          </a:xfrm>
        </p:spPr>
        <p:txBody>
          <a:bodyPr/>
          <a:lstStyle/>
          <a:p>
            <a:pPr eaLnBrk="1" fontAlgn="auto" hangingPunct="1">
              <a:spcAft>
                <a:spcPts val="0"/>
              </a:spcAft>
              <a:defRPr/>
            </a:pPr>
            <a:r>
              <a:rPr lang="en-US" altLang="en-US" dirty="0"/>
              <a:t>Land is Unique</a:t>
            </a:r>
          </a:p>
        </p:txBody>
      </p:sp>
      <p:sp>
        <p:nvSpPr>
          <p:cNvPr id="20483" name="Rectangle 3"/>
          <p:cNvSpPr>
            <a:spLocks noGrp="1" noChangeArrowheads="1"/>
          </p:cNvSpPr>
          <p:nvPr>
            <p:ph idx="1"/>
          </p:nvPr>
        </p:nvSpPr>
        <p:spPr>
          <a:xfrm>
            <a:off x="685800" y="1905000"/>
            <a:ext cx="8024813" cy="4038600"/>
          </a:xfrm>
        </p:spPr>
        <p:txBody>
          <a:bodyPr/>
          <a:lstStyle/>
          <a:p>
            <a:pPr eaLnBrk="1" hangingPunct="1"/>
            <a:r>
              <a:rPr lang="en-US" altLang="en-US" dirty="0" smtClean="0"/>
              <a:t>In Location and it’s Composition</a:t>
            </a:r>
          </a:p>
          <a:p>
            <a:pPr eaLnBrk="1" hangingPunct="1"/>
            <a:r>
              <a:rPr lang="en-US" altLang="en-US" dirty="0" smtClean="0"/>
              <a:t>Physically Immobile</a:t>
            </a:r>
          </a:p>
          <a:p>
            <a:pPr eaLnBrk="1" hangingPunct="1"/>
            <a:r>
              <a:rPr lang="en-US" altLang="en-US" dirty="0" smtClean="0"/>
              <a:t>Durable</a:t>
            </a:r>
          </a:p>
          <a:p>
            <a:pPr eaLnBrk="1" hangingPunct="1"/>
            <a:r>
              <a:rPr lang="en-US" altLang="en-US" dirty="0" smtClean="0"/>
              <a:t>Supply is finite</a:t>
            </a:r>
          </a:p>
          <a:p>
            <a:pPr eaLnBrk="1" hangingPunct="1"/>
            <a:r>
              <a:rPr lang="en-US" altLang="en-US" dirty="0" smtClean="0"/>
              <a:t>Useful to People</a:t>
            </a:r>
          </a:p>
        </p:txBody>
      </p:sp>
      <p:sp>
        <p:nvSpPr>
          <p:cNvPr id="2048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D579C37B-CD55-4F5F-A14A-A131A439DDA9}" type="slidenum">
              <a:rPr lang="en-US" altLang="en-US" sz="1400" smtClean="0">
                <a:solidFill>
                  <a:srgbClr val="FFFFFF"/>
                </a:solidFill>
              </a:rPr>
              <a:pPr/>
              <a:t>3</a:t>
            </a:fld>
            <a:endParaRPr lang="en-US" altLang="en-US" sz="1400" smtClean="0">
              <a:solidFill>
                <a:srgbClr val="FFFFFF"/>
              </a:solidFill>
            </a:endParaRPr>
          </a:p>
        </p:txBody>
      </p:sp>
    </p:spTree>
    <p:extLst>
      <p:ext uri="{BB962C8B-B14F-4D97-AF65-F5344CB8AC3E}">
        <p14:creationId xmlns:p14="http://schemas.microsoft.com/office/powerpoint/2010/main" val="899482543"/>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7239000" cy="1066800"/>
          </a:xfrm>
        </p:spPr>
        <p:txBody>
          <a:bodyPr>
            <a:noAutofit/>
          </a:bodyPr>
          <a:lstStyle/>
          <a:p>
            <a:r>
              <a:rPr lang="en-US" sz="3200" b="0" dirty="0">
                <a:solidFill>
                  <a:schemeClr val="tx1"/>
                </a:solidFill>
              </a:rPr>
              <a:t>Types of Property Value</a:t>
            </a:r>
            <a:endParaRPr lang="en-US" sz="2000" b="0" dirty="0">
              <a:solidFill>
                <a:schemeClr val="tx1"/>
              </a:solidFill>
            </a:endParaRPr>
          </a:p>
        </p:txBody>
      </p:sp>
      <p:sp>
        <p:nvSpPr>
          <p:cNvPr id="3" name="Content Placeholder 2"/>
          <p:cNvSpPr>
            <a:spLocks noGrp="1"/>
          </p:cNvSpPr>
          <p:nvPr>
            <p:ph idx="1"/>
          </p:nvPr>
        </p:nvSpPr>
        <p:spPr>
          <a:xfrm>
            <a:off x="457200" y="1371600"/>
            <a:ext cx="4267200" cy="5257800"/>
          </a:xfrm>
        </p:spPr>
        <p:txBody>
          <a:bodyPr>
            <a:normAutofit lnSpcReduction="10000"/>
          </a:bodyPr>
          <a:lstStyle/>
          <a:p>
            <a:pPr marL="0" indent="0">
              <a:lnSpc>
                <a:spcPct val="150000"/>
              </a:lnSpc>
              <a:buNone/>
            </a:pPr>
            <a:r>
              <a:rPr lang="en-US" sz="2800" dirty="0"/>
              <a:t>Market value </a:t>
            </a:r>
          </a:p>
          <a:p>
            <a:pPr marL="0" indent="0">
              <a:lnSpc>
                <a:spcPct val="150000"/>
              </a:lnSpc>
              <a:buNone/>
            </a:pPr>
            <a:r>
              <a:rPr lang="en-US" sz="2800" dirty="0"/>
              <a:t>Going concern value </a:t>
            </a:r>
          </a:p>
          <a:p>
            <a:pPr marL="0" indent="0">
              <a:lnSpc>
                <a:spcPct val="150000"/>
              </a:lnSpc>
              <a:buNone/>
            </a:pPr>
            <a:r>
              <a:rPr lang="en-US" sz="2800" dirty="0"/>
              <a:t>Mortgage value </a:t>
            </a:r>
          </a:p>
          <a:p>
            <a:pPr marL="0" indent="0">
              <a:lnSpc>
                <a:spcPct val="150000"/>
              </a:lnSpc>
              <a:buNone/>
            </a:pPr>
            <a:r>
              <a:rPr lang="en-US" sz="2800" dirty="0" smtClean="0"/>
              <a:t>Rental </a:t>
            </a:r>
            <a:r>
              <a:rPr lang="en-US" sz="2800" dirty="0"/>
              <a:t>value </a:t>
            </a:r>
          </a:p>
          <a:p>
            <a:pPr marL="0" indent="0">
              <a:lnSpc>
                <a:spcPct val="150000"/>
              </a:lnSpc>
              <a:buNone/>
            </a:pPr>
            <a:r>
              <a:rPr lang="en-US" sz="2800" dirty="0" smtClean="0"/>
              <a:t>Fair </a:t>
            </a:r>
            <a:r>
              <a:rPr lang="en-US" sz="2800" dirty="0"/>
              <a:t>value </a:t>
            </a:r>
          </a:p>
          <a:p>
            <a:pPr marL="0" indent="0">
              <a:lnSpc>
                <a:spcPct val="150000"/>
              </a:lnSpc>
              <a:buNone/>
            </a:pPr>
            <a:r>
              <a:rPr lang="en-US" sz="2800" dirty="0" smtClean="0"/>
              <a:t>Leasehold </a:t>
            </a:r>
            <a:r>
              <a:rPr lang="en-US" sz="2800" dirty="0"/>
              <a:t>value </a:t>
            </a:r>
          </a:p>
          <a:p>
            <a:pPr marL="0" indent="0">
              <a:buNone/>
            </a:pPr>
            <a:r>
              <a:rPr lang="en-US" sz="2800" dirty="0" smtClean="0"/>
              <a:t> </a:t>
            </a:r>
          </a:p>
          <a:p>
            <a:pPr marL="0" indent="0">
              <a:buNone/>
            </a:pPr>
            <a:endParaRPr lang="en-US" dirty="0"/>
          </a:p>
        </p:txBody>
      </p:sp>
      <p:sp>
        <p:nvSpPr>
          <p:cNvPr id="4" name="TextBox 3"/>
          <p:cNvSpPr txBox="1"/>
          <p:nvPr/>
        </p:nvSpPr>
        <p:spPr>
          <a:xfrm>
            <a:off x="4343400" y="1219200"/>
            <a:ext cx="4343400" cy="3877985"/>
          </a:xfrm>
          <a:prstGeom prst="rect">
            <a:avLst/>
          </a:prstGeom>
          <a:noFill/>
        </p:spPr>
        <p:txBody>
          <a:bodyPr wrap="square" rtlCol="0">
            <a:spAutoFit/>
          </a:bodyPr>
          <a:lstStyle/>
          <a:p>
            <a:pPr>
              <a:lnSpc>
                <a:spcPct val="150000"/>
              </a:lnSpc>
            </a:pPr>
            <a:r>
              <a:rPr lang="en-US" sz="2800" b="1" dirty="0" smtClean="0"/>
              <a:t>Insurable  value</a:t>
            </a:r>
          </a:p>
          <a:p>
            <a:pPr>
              <a:lnSpc>
                <a:spcPct val="150000"/>
              </a:lnSpc>
            </a:pPr>
            <a:r>
              <a:rPr lang="en-US" sz="2800" b="1" dirty="0"/>
              <a:t>Alternative use value </a:t>
            </a:r>
          </a:p>
          <a:p>
            <a:pPr>
              <a:lnSpc>
                <a:spcPct val="150000"/>
              </a:lnSpc>
            </a:pPr>
            <a:r>
              <a:rPr lang="en-US" sz="2800" b="1" dirty="0"/>
              <a:t>Existing use value </a:t>
            </a:r>
          </a:p>
          <a:p>
            <a:pPr>
              <a:lnSpc>
                <a:spcPct val="150000"/>
              </a:lnSpc>
            </a:pPr>
            <a:r>
              <a:rPr lang="en-US" sz="2800" b="1" dirty="0"/>
              <a:t>Forced sale value </a:t>
            </a:r>
          </a:p>
          <a:p>
            <a:pPr>
              <a:lnSpc>
                <a:spcPct val="150000"/>
              </a:lnSpc>
            </a:pPr>
            <a:r>
              <a:rPr lang="en-US" sz="2800" b="1" dirty="0"/>
              <a:t>Asset value</a:t>
            </a:r>
            <a:endParaRPr lang="en-US" sz="2800" b="1" dirty="0" smtClean="0"/>
          </a:p>
          <a:p>
            <a:endParaRPr lang="en-US" dirty="0" smtClean="0"/>
          </a:p>
          <a:p>
            <a:endParaRPr lang="en-US" dirty="0"/>
          </a:p>
        </p:txBody>
      </p:sp>
    </p:spTree>
    <p:extLst>
      <p:ext uri="{BB962C8B-B14F-4D97-AF65-F5344CB8AC3E}">
        <p14:creationId xmlns:p14="http://schemas.microsoft.com/office/powerpoint/2010/main" val="946838844"/>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67145" y="381000"/>
            <a:ext cx="8548255" cy="6096000"/>
          </a:xfrm>
        </p:spPr>
        <p:txBody>
          <a:bodyPr>
            <a:normAutofit lnSpcReduction="10000"/>
          </a:bodyPr>
          <a:lstStyle/>
          <a:p>
            <a:pPr algn="just">
              <a:buFont typeface="Wingdings" panose="05000000000000000000" pitchFamily="2" charset="2"/>
              <a:buChar char="Ø"/>
            </a:pPr>
            <a:endParaRPr lang="en-US" dirty="0" smtClean="0"/>
          </a:p>
          <a:p>
            <a:pPr algn="just">
              <a:buFont typeface="Wingdings" panose="05000000000000000000" pitchFamily="2" charset="2"/>
              <a:buChar char="Ø"/>
            </a:pPr>
            <a:r>
              <a:rPr lang="en-US" sz="3200" dirty="0" smtClean="0">
                <a:solidFill>
                  <a:srgbClr val="00B050"/>
                </a:solidFill>
              </a:rPr>
              <a:t>Many </a:t>
            </a:r>
            <a:r>
              <a:rPr lang="en-US" sz="3200" dirty="0">
                <a:solidFill>
                  <a:srgbClr val="00B050"/>
                </a:solidFill>
              </a:rPr>
              <a:t>of these </a:t>
            </a:r>
            <a:r>
              <a:rPr lang="en-US" sz="3200" dirty="0" smtClean="0">
                <a:solidFill>
                  <a:srgbClr val="00B050"/>
                </a:solidFill>
              </a:rPr>
              <a:t>value type could </a:t>
            </a:r>
            <a:r>
              <a:rPr lang="en-US" sz="3200" dirty="0">
                <a:solidFill>
                  <a:srgbClr val="00B050"/>
                </a:solidFill>
              </a:rPr>
              <a:t>apply to a specific property at a time- and all are likely to </a:t>
            </a:r>
            <a:r>
              <a:rPr lang="en-US" sz="3200" dirty="0" smtClean="0">
                <a:solidFill>
                  <a:srgbClr val="00B050"/>
                </a:solidFill>
              </a:rPr>
              <a:t>be </a:t>
            </a:r>
            <a:r>
              <a:rPr lang="en-US" sz="3200" dirty="0">
                <a:solidFill>
                  <a:srgbClr val="00B050"/>
                </a:solidFill>
              </a:rPr>
              <a:t>different figures. </a:t>
            </a:r>
            <a:endParaRPr lang="en-US" sz="3200" dirty="0" smtClean="0">
              <a:solidFill>
                <a:srgbClr val="00B050"/>
              </a:solidFill>
            </a:endParaRPr>
          </a:p>
          <a:p>
            <a:pPr algn="just">
              <a:buFont typeface="Wingdings" panose="05000000000000000000" pitchFamily="2" charset="2"/>
              <a:buChar char="Ø"/>
            </a:pPr>
            <a:r>
              <a:rPr lang="en-US" sz="3200" dirty="0" smtClean="0">
                <a:solidFill>
                  <a:srgbClr val="00B050"/>
                </a:solidFill>
              </a:rPr>
              <a:t>Therefore</a:t>
            </a:r>
            <a:r>
              <a:rPr lang="en-US" sz="3200" dirty="0">
                <a:solidFill>
                  <a:srgbClr val="00B050"/>
                </a:solidFill>
              </a:rPr>
              <a:t>, to ask ‘</a:t>
            </a:r>
            <a:r>
              <a:rPr lang="en-US" sz="4400" b="1" dirty="0">
                <a:solidFill>
                  <a:srgbClr val="00B050"/>
                </a:solidFill>
              </a:rPr>
              <a:t>what is the value of this building</a:t>
            </a:r>
            <a:r>
              <a:rPr lang="en-US" sz="4400" b="1" dirty="0">
                <a:solidFill>
                  <a:srgbClr val="FF0000"/>
                </a:solidFill>
              </a:rPr>
              <a:t>?</a:t>
            </a:r>
            <a:r>
              <a:rPr lang="en-US" sz="4400" b="1" dirty="0">
                <a:solidFill>
                  <a:srgbClr val="00B050"/>
                </a:solidFill>
              </a:rPr>
              <a:t>’ </a:t>
            </a:r>
            <a:r>
              <a:rPr lang="en-US" sz="3200" dirty="0">
                <a:solidFill>
                  <a:srgbClr val="00B050"/>
                </a:solidFill>
              </a:rPr>
              <a:t>is </a:t>
            </a:r>
            <a:r>
              <a:rPr lang="en-US" sz="3200" dirty="0">
                <a:solidFill>
                  <a:srgbClr val="FF0000"/>
                </a:solidFill>
              </a:rPr>
              <a:t>a </a:t>
            </a:r>
            <a:r>
              <a:rPr lang="en-US" sz="3200" dirty="0" smtClean="0">
                <a:solidFill>
                  <a:srgbClr val="FF0000"/>
                </a:solidFill>
              </a:rPr>
              <a:t>meaningless </a:t>
            </a:r>
            <a:r>
              <a:rPr lang="en-US" sz="3200" dirty="0">
                <a:solidFill>
                  <a:srgbClr val="FF0000"/>
                </a:solidFill>
              </a:rPr>
              <a:t>question. </a:t>
            </a:r>
            <a:endParaRPr lang="en-US" sz="3200" dirty="0" smtClean="0">
              <a:solidFill>
                <a:srgbClr val="FF0000"/>
              </a:solidFill>
            </a:endParaRPr>
          </a:p>
          <a:p>
            <a:pPr algn="just">
              <a:buFont typeface="Wingdings" panose="05000000000000000000" pitchFamily="2" charset="2"/>
              <a:buChar char="Ø"/>
            </a:pPr>
            <a:r>
              <a:rPr lang="en-US" sz="3200" dirty="0" smtClean="0">
                <a:solidFill>
                  <a:srgbClr val="00B050"/>
                </a:solidFill>
              </a:rPr>
              <a:t>A </a:t>
            </a:r>
            <a:r>
              <a:rPr lang="en-US" sz="3200" dirty="0" err="1">
                <a:solidFill>
                  <a:srgbClr val="00B050"/>
                </a:solidFill>
              </a:rPr>
              <a:t>valuer</a:t>
            </a:r>
            <a:r>
              <a:rPr lang="en-US" sz="3200" dirty="0">
                <a:solidFill>
                  <a:srgbClr val="00B050"/>
                </a:solidFill>
              </a:rPr>
              <a:t> must know which </a:t>
            </a:r>
            <a:r>
              <a:rPr lang="en-US" sz="3200" b="1" dirty="0">
                <a:solidFill>
                  <a:srgbClr val="00B050"/>
                </a:solidFill>
              </a:rPr>
              <a:t>specific value or values </a:t>
            </a:r>
            <a:r>
              <a:rPr lang="en-US" sz="3200" b="1" dirty="0" err="1" smtClean="0">
                <a:solidFill>
                  <a:srgbClr val="00B050"/>
                </a:solidFill>
              </a:rPr>
              <a:t>valuer</a:t>
            </a:r>
            <a:r>
              <a:rPr lang="en-US" sz="3200" dirty="0" smtClean="0">
                <a:solidFill>
                  <a:srgbClr val="00B050"/>
                </a:solidFill>
              </a:rPr>
              <a:t> </a:t>
            </a:r>
            <a:r>
              <a:rPr lang="en-US" sz="3200" dirty="0">
                <a:solidFill>
                  <a:srgbClr val="00B050"/>
                </a:solidFill>
              </a:rPr>
              <a:t>is required to find; and before proceeding must clearly define and firmly </a:t>
            </a:r>
            <a:r>
              <a:rPr lang="en-US" sz="3200" dirty="0" smtClean="0">
                <a:solidFill>
                  <a:srgbClr val="00B050"/>
                </a:solidFill>
              </a:rPr>
              <a:t>agree </a:t>
            </a:r>
            <a:r>
              <a:rPr lang="en-US" sz="3200" dirty="0">
                <a:solidFill>
                  <a:srgbClr val="00B050"/>
                </a:solidFill>
              </a:rPr>
              <a:t>this in writing with a client. </a:t>
            </a:r>
          </a:p>
        </p:txBody>
      </p:sp>
    </p:spTree>
    <p:extLst>
      <p:ext uri="{BB962C8B-B14F-4D97-AF65-F5344CB8AC3E}">
        <p14:creationId xmlns:p14="http://schemas.microsoft.com/office/powerpoint/2010/main" val="222937488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927"/>
            <a:ext cx="8763000" cy="1143000"/>
          </a:xfrm>
        </p:spPr>
        <p:txBody>
          <a:bodyPr>
            <a:normAutofit/>
          </a:bodyPr>
          <a:lstStyle/>
          <a:p>
            <a:r>
              <a:rPr lang="en-US" sz="2800" b="0" dirty="0">
                <a:solidFill>
                  <a:srgbClr val="FF0000"/>
                </a:solidFill>
              </a:rPr>
              <a:t>General Valuation Concepts and Principles</a:t>
            </a:r>
          </a:p>
        </p:txBody>
      </p:sp>
      <p:sp>
        <p:nvSpPr>
          <p:cNvPr id="3" name="Content Placeholder 2"/>
          <p:cNvSpPr>
            <a:spLocks noGrp="1"/>
          </p:cNvSpPr>
          <p:nvPr>
            <p:ph idx="1"/>
          </p:nvPr>
        </p:nvSpPr>
        <p:spPr>
          <a:xfrm>
            <a:off x="152400" y="1219200"/>
            <a:ext cx="8839200" cy="5486400"/>
          </a:xfrm>
        </p:spPr>
        <p:txBody>
          <a:bodyPr>
            <a:normAutofit lnSpcReduction="10000"/>
          </a:bodyPr>
          <a:lstStyle/>
          <a:p>
            <a:pPr algn="just">
              <a:lnSpc>
                <a:spcPct val="150000"/>
              </a:lnSpc>
              <a:buFont typeface="Wingdings" panose="05000000000000000000" pitchFamily="2" charset="2"/>
              <a:buChar char="q"/>
            </a:pPr>
            <a:r>
              <a:rPr lang="en-US" dirty="0" smtClean="0"/>
              <a:t> </a:t>
            </a:r>
            <a:r>
              <a:rPr lang="en-US" sz="2400" dirty="0" smtClean="0"/>
              <a:t>An </a:t>
            </a:r>
            <a:r>
              <a:rPr lang="en-US" sz="2400" dirty="0"/>
              <a:t>explanation of valuation concepts and principles where partly extracted from </a:t>
            </a:r>
            <a:r>
              <a:rPr lang="en-US" sz="2400" dirty="0" smtClean="0"/>
              <a:t>the </a:t>
            </a:r>
            <a:r>
              <a:rPr lang="en-US" sz="2400" dirty="0"/>
              <a:t>International Valuation Standards (</a:t>
            </a:r>
            <a:r>
              <a:rPr lang="en-US" sz="2400" dirty="0" smtClean="0"/>
              <a:t>IVS)</a:t>
            </a:r>
          </a:p>
          <a:p>
            <a:pPr algn="just">
              <a:lnSpc>
                <a:spcPct val="120000"/>
              </a:lnSpc>
              <a:buFont typeface="Wingdings" panose="05000000000000000000" pitchFamily="2" charset="2"/>
              <a:buChar char="q"/>
            </a:pPr>
            <a:r>
              <a:rPr lang="en-US" sz="3600" dirty="0">
                <a:solidFill>
                  <a:srgbClr val="FF0000"/>
                </a:solidFill>
              </a:rPr>
              <a:t>Land</a:t>
            </a:r>
            <a:r>
              <a:rPr lang="en-US" sz="2800" dirty="0"/>
              <a:t> is essential to our lives and our existence. Its importance </a:t>
            </a:r>
            <a:r>
              <a:rPr lang="en-US" sz="2800" dirty="0" smtClean="0"/>
              <a:t>brings </a:t>
            </a:r>
            <a:r>
              <a:rPr lang="en-US" sz="2800" dirty="0"/>
              <a:t>land into focus for consideration by l</a:t>
            </a:r>
            <a:r>
              <a:rPr lang="en-US" sz="2800" dirty="0">
                <a:solidFill>
                  <a:srgbClr val="FF0000"/>
                </a:solidFill>
              </a:rPr>
              <a:t>awyers</a:t>
            </a:r>
            <a:r>
              <a:rPr lang="en-US" sz="2800" dirty="0"/>
              <a:t>, </a:t>
            </a:r>
            <a:r>
              <a:rPr lang="en-US" sz="2800" dirty="0">
                <a:solidFill>
                  <a:srgbClr val="FF0000"/>
                </a:solidFill>
              </a:rPr>
              <a:t>geographers</a:t>
            </a:r>
            <a:r>
              <a:rPr lang="en-US" sz="2800" dirty="0"/>
              <a:t>, </a:t>
            </a:r>
            <a:r>
              <a:rPr lang="en-US" sz="2800" dirty="0" smtClean="0">
                <a:solidFill>
                  <a:srgbClr val="FF0000"/>
                </a:solidFill>
              </a:rPr>
              <a:t>sociologist</a:t>
            </a:r>
            <a:r>
              <a:rPr lang="en-US" sz="2800" dirty="0" smtClean="0"/>
              <a:t> </a:t>
            </a:r>
            <a:r>
              <a:rPr lang="en-US" sz="2800" dirty="0"/>
              <a:t>and </a:t>
            </a:r>
            <a:r>
              <a:rPr lang="en-US" sz="2800" dirty="0" smtClean="0">
                <a:solidFill>
                  <a:srgbClr val="FF0000"/>
                </a:solidFill>
              </a:rPr>
              <a:t>economist(</a:t>
            </a:r>
            <a:r>
              <a:rPr lang="en-US" sz="2800" dirty="0" err="1" smtClean="0">
                <a:solidFill>
                  <a:srgbClr val="FF0000"/>
                </a:solidFill>
              </a:rPr>
              <a:t>valuers</a:t>
            </a:r>
            <a:r>
              <a:rPr lang="en-US" sz="2800" dirty="0" smtClean="0">
                <a:solidFill>
                  <a:srgbClr val="FF0000"/>
                </a:solidFill>
              </a:rPr>
              <a:t>)</a:t>
            </a:r>
            <a:r>
              <a:rPr lang="en-US" sz="2800" dirty="0" smtClean="0"/>
              <a:t>. </a:t>
            </a:r>
            <a:endParaRPr lang="en-US" sz="2800" dirty="0"/>
          </a:p>
          <a:p>
            <a:pPr algn="just">
              <a:lnSpc>
                <a:spcPct val="120000"/>
              </a:lnSpc>
              <a:buFont typeface="Wingdings" panose="05000000000000000000" pitchFamily="2" charset="2"/>
              <a:buChar char="q"/>
            </a:pPr>
            <a:r>
              <a:rPr lang="en-US" sz="2800" dirty="0"/>
              <a:t>As each of these disciplines relates to land and to uses of land, the societies and nations of our world are affected</a:t>
            </a:r>
            <a:r>
              <a:rPr lang="en-US" sz="2400" dirty="0"/>
              <a:t>.</a:t>
            </a:r>
            <a:endParaRPr lang="en-US" sz="2400" dirty="0"/>
          </a:p>
        </p:txBody>
      </p:sp>
    </p:spTree>
    <p:extLst>
      <p:ext uri="{BB962C8B-B14F-4D97-AF65-F5344CB8AC3E}">
        <p14:creationId xmlns:p14="http://schemas.microsoft.com/office/powerpoint/2010/main" val="225302350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52400"/>
            <a:ext cx="8077200" cy="762000"/>
          </a:xfrm>
        </p:spPr>
        <p:txBody>
          <a:bodyPr>
            <a:normAutofit fontScale="90000"/>
          </a:bodyPr>
          <a:lstStyle/>
          <a:p>
            <a:r>
              <a:rPr lang="en-US" sz="4000" dirty="0" smtClean="0"/>
              <a:t/>
            </a:r>
            <a:br>
              <a:rPr lang="en-US" sz="4000" dirty="0" smtClean="0"/>
            </a:br>
            <a:r>
              <a:rPr lang="en-US" sz="4000" dirty="0"/>
              <a:t/>
            </a:r>
            <a:br>
              <a:rPr lang="en-US" sz="4000" dirty="0"/>
            </a:br>
            <a:r>
              <a:rPr lang="en-US" sz="4000" dirty="0"/>
              <a:t/>
            </a:r>
            <a:br>
              <a:rPr lang="en-US" sz="4000" dirty="0"/>
            </a:br>
            <a:r>
              <a:rPr lang="en-US" sz="3100" dirty="0">
                <a:solidFill>
                  <a:srgbClr val="FF0000"/>
                </a:solidFill>
              </a:rPr>
              <a:t>Land and property concepts </a:t>
            </a:r>
            <a:endParaRPr lang="en-US" dirty="0">
              <a:solidFill>
                <a:srgbClr val="FF0000"/>
              </a:solidFill>
            </a:endParaRPr>
          </a:p>
        </p:txBody>
      </p:sp>
      <p:sp>
        <p:nvSpPr>
          <p:cNvPr id="3" name="Content Placeholder 2"/>
          <p:cNvSpPr>
            <a:spLocks noGrp="1"/>
          </p:cNvSpPr>
          <p:nvPr>
            <p:ph idx="1"/>
          </p:nvPr>
        </p:nvSpPr>
        <p:spPr>
          <a:xfrm>
            <a:off x="152400" y="838200"/>
            <a:ext cx="8534400" cy="5867400"/>
          </a:xfrm>
        </p:spPr>
        <p:txBody>
          <a:bodyPr>
            <a:normAutofit fontScale="92500" lnSpcReduction="20000"/>
          </a:bodyPr>
          <a:lstStyle/>
          <a:p>
            <a:pPr algn="just">
              <a:lnSpc>
                <a:spcPct val="120000"/>
              </a:lnSpc>
              <a:buFont typeface="Wingdings" panose="05000000000000000000" pitchFamily="2" charset="2"/>
              <a:buChar char="q"/>
            </a:pPr>
            <a:r>
              <a:rPr lang="en-US" sz="3500" dirty="0" smtClean="0">
                <a:solidFill>
                  <a:srgbClr val="00B0F0"/>
                </a:solidFill>
              </a:rPr>
              <a:t>land</a:t>
            </a:r>
          </a:p>
          <a:p>
            <a:pPr marL="457200" indent="-457200" algn="just">
              <a:lnSpc>
                <a:spcPct val="120000"/>
              </a:lnSpc>
              <a:buFont typeface="Wingdings" pitchFamily="2" charset="2"/>
              <a:buChar char="ü"/>
            </a:pPr>
            <a:r>
              <a:rPr lang="en-US" sz="2600" dirty="0" smtClean="0"/>
              <a:t> </a:t>
            </a:r>
            <a:r>
              <a:rPr lang="en-US" sz="2600" dirty="0"/>
              <a:t>as if vacant </a:t>
            </a:r>
            <a:endParaRPr lang="en-US" sz="2600" dirty="0" smtClean="0"/>
          </a:p>
          <a:p>
            <a:pPr marL="457200" indent="-457200" algn="just">
              <a:lnSpc>
                <a:spcPct val="120000"/>
              </a:lnSpc>
              <a:buFont typeface="Wingdings" pitchFamily="2" charset="2"/>
              <a:buChar char="ü"/>
            </a:pPr>
            <a:r>
              <a:rPr lang="en-US" sz="2600" dirty="0" smtClean="0"/>
              <a:t>or </a:t>
            </a:r>
            <a:r>
              <a:rPr lang="en-US" sz="2600" dirty="0"/>
              <a:t>of land and </a:t>
            </a:r>
            <a:r>
              <a:rPr lang="en-US" sz="2600" dirty="0" smtClean="0"/>
              <a:t>improvements, </a:t>
            </a:r>
          </a:p>
          <a:p>
            <a:pPr algn="just">
              <a:lnSpc>
                <a:spcPct val="120000"/>
              </a:lnSpc>
            </a:pPr>
            <a:r>
              <a:rPr lang="en-US" sz="2600" dirty="0"/>
              <a:t> </a:t>
            </a:r>
            <a:r>
              <a:rPr lang="en-US" sz="2600" dirty="0" smtClean="0"/>
              <a:t>is </a:t>
            </a:r>
            <a:r>
              <a:rPr lang="en-US" sz="2600" dirty="0"/>
              <a:t>an </a:t>
            </a:r>
            <a:r>
              <a:rPr lang="en-US" sz="2600" dirty="0">
                <a:solidFill>
                  <a:srgbClr val="FF0000"/>
                </a:solidFill>
              </a:rPr>
              <a:t>economic concept</a:t>
            </a:r>
            <a:r>
              <a:rPr lang="en-US" sz="2600" dirty="0"/>
              <a:t>. </a:t>
            </a:r>
            <a:r>
              <a:rPr lang="en-US" sz="2600" dirty="0" smtClean="0"/>
              <a:t>Whether </a:t>
            </a:r>
            <a:r>
              <a:rPr lang="en-US" sz="2600" dirty="0"/>
              <a:t>vacant or improved, land is </a:t>
            </a:r>
            <a:r>
              <a:rPr lang="en-US" sz="2600" dirty="0" smtClean="0"/>
              <a:t>also </a:t>
            </a:r>
            <a:r>
              <a:rPr lang="en-US" sz="2600" dirty="0"/>
              <a:t>referred to as </a:t>
            </a:r>
            <a:r>
              <a:rPr lang="en-US" sz="2600" b="1" dirty="0">
                <a:solidFill>
                  <a:srgbClr val="FF0000"/>
                </a:solidFill>
              </a:rPr>
              <a:t>real estate</a:t>
            </a:r>
            <a:r>
              <a:rPr lang="en-US" sz="2600" dirty="0"/>
              <a:t>. </a:t>
            </a:r>
            <a:endParaRPr lang="en-US" sz="2600" dirty="0" smtClean="0"/>
          </a:p>
          <a:p>
            <a:pPr algn="just">
              <a:lnSpc>
                <a:spcPct val="120000"/>
              </a:lnSpc>
              <a:buFont typeface="Wingdings" panose="05000000000000000000" pitchFamily="2" charset="2"/>
              <a:buChar char="q"/>
            </a:pPr>
            <a:r>
              <a:rPr lang="en-US" sz="3500" dirty="0" smtClean="0">
                <a:solidFill>
                  <a:srgbClr val="FF0000"/>
                </a:solidFill>
              </a:rPr>
              <a:t>Value</a:t>
            </a:r>
            <a:r>
              <a:rPr lang="en-US" sz="2600" dirty="0" smtClean="0"/>
              <a:t> </a:t>
            </a:r>
            <a:r>
              <a:rPr lang="en-US" sz="2600" dirty="0"/>
              <a:t>is created by real estate’s </a:t>
            </a:r>
            <a:r>
              <a:rPr lang="en-US" sz="2600" dirty="0">
                <a:solidFill>
                  <a:srgbClr val="00B0F0"/>
                </a:solidFill>
              </a:rPr>
              <a:t>utility</a:t>
            </a:r>
            <a:r>
              <a:rPr lang="en-US" sz="2600" dirty="0"/>
              <a:t> or </a:t>
            </a:r>
            <a:r>
              <a:rPr lang="en-US" sz="2600" dirty="0" smtClean="0">
                <a:solidFill>
                  <a:srgbClr val="00B0F0"/>
                </a:solidFill>
              </a:rPr>
              <a:t>capacity </a:t>
            </a:r>
            <a:r>
              <a:rPr lang="en-US" sz="2600" dirty="0">
                <a:solidFill>
                  <a:srgbClr val="00B0F0"/>
                </a:solidFill>
              </a:rPr>
              <a:t>to satisfy </a:t>
            </a:r>
            <a:r>
              <a:rPr lang="en-US" sz="2600" dirty="0"/>
              <a:t>the needs and wants of human societies</a:t>
            </a:r>
            <a:r>
              <a:rPr lang="en-US" sz="2600" dirty="0" smtClean="0"/>
              <a:t>. </a:t>
            </a:r>
            <a:endParaRPr lang="en-US" sz="2600" dirty="0" smtClean="0"/>
          </a:p>
          <a:p>
            <a:pPr algn="just">
              <a:lnSpc>
                <a:spcPct val="120000"/>
              </a:lnSpc>
              <a:buFont typeface="Wingdings" panose="05000000000000000000" pitchFamily="2" charset="2"/>
              <a:buChar char="q"/>
            </a:pPr>
            <a:r>
              <a:rPr lang="en-US" sz="2600" dirty="0" smtClean="0">
                <a:solidFill>
                  <a:srgbClr val="00B0F0"/>
                </a:solidFill>
              </a:rPr>
              <a:t>Characteristics</a:t>
            </a:r>
            <a:r>
              <a:rPr lang="en-US" sz="2600" dirty="0" smtClean="0"/>
              <a:t> those</a:t>
            </a:r>
            <a:r>
              <a:rPr lang="en-US" sz="2600" dirty="0" smtClean="0"/>
              <a:t> contributing  </a:t>
            </a:r>
            <a:r>
              <a:rPr lang="en-US" sz="2600" dirty="0" smtClean="0"/>
              <a:t>to </a:t>
            </a:r>
            <a:r>
              <a:rPr lang="en-US" sz="2600" dirty="0" smtClean="0">
                <a:solidFill>
                  <a:srgbClr val="00B0F0"/>
                </a:solidFill>
              </a:rPr>
              <a:t>value</a:t>
            </a:r>
            <a:r>
              <a:rPr lang="en-US" sz="2600" dirty="0" smtClean="0"/>
              <a:t> </a:t>
            </a:r>
            <a:r>
              <a:rPr lang="en-US" sz="2600" dirty="0"/>
              <a:t>are real estate’s general </a:t>
            </a:r>
            <a:r>
              <a:rPr lang="en-US" sz="2600" dirty="0">
                <a:solidFill>
                  <a:srgbClr val="FF0000"/>
                </a:solidFill>
              </a:rPr>
              <a:t>uniqueness</a:t>
            </a:r>
            <a:r>
              <a:rPr lang="en-US" sz="2600" dirty="0"/>
              <a:t>, </a:t>
            </a:r>
            <a:r>
              <a:rPr lang="en-US" sz="2600" dirty="0">
                <a:solidFill>
                  <a:srgbClr val="FF0000"/>
                </a:solidFill>
              </a:rPr>
              <a:t>durability,</a:t>
            </a:r>
            <a:r>
              <a:rPr lang="en-US" sz="2600" dirty="0"/>
              <a:t> </a:t>
            </a:r>
            <a:r>
              <a:rPr lang="en-US" sz="2600" dirty="0">
                <a:solidFill>
                  <a:srgbClr val="FF0000"/>
                </a:solidFill>
              </a:rPr>
              <a:t>fixity of location</a:t>
            </a:r>
            <a:r>
              <a:rPr lang="en-US" sz="2600" dirty="0"/>
              <a:t>, </a:t>
            </a:r>
            <a:r>
              <a:rPr lang="en-US" sz="2600" dirty="0" smtClean="0">
                <a:solidFill>
                  <a:srgbClr val="FF0000"/>
                </a:solidFill>
              </a:rPr>
              <a:t>relatively </a:t>
            </a:r>
            <a:r>
              <a:rPr lang="en-US" sz="2600" dirty="0">
                <a:solidFill>
                  <a:srgbClr val="FF0000"/>
                </a:solidFill>
              </a:rPr>
              <a:t>limited supply,</a:t>
            </a:r>
            <a:r>
              <a:rPr lang="en-US" sz="2600" dirty="0"/>
              <a:t> and the </a:t>
            </a:r>
            <a:r>
              <a:rPr lang="en-US" sz="2600" dirty="0">
                <a:solidFill>
                  <a:srgbClr val="FF0000"/>
                </a:solidFill>
              </a:rPr>
              <a:t>specific utility of a given site</a:t>
            </a:r>
            <a:r>
              <a:rPr lang="en-US" sz="2600" dirty="0"/>
              <a:t>. </a:t>
            </a:r>
          </a:p>
          <a:p>
            <a:endParaRPr lang="en-US" dirty="0"/>
          </a:p>
          <a:p>
            <a:r>
              <a:rPr lang="en-US" dirty="0"/>
              <a:t> </a:t>
            </a:r>
          </a:p>
        </p:txBody>
      </p:sp>
    </p:spTree>
    <p:extLst>
      <p:ext uri="{BB962C8B-B14F-4D97-AF65-F5344CB8AC3E}">
        <p14:creationId xmlns:p14="http://schemas.microsoft.com/office/powerpoint/2010/main" val="95570287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149959"/>
            <a:ext cx="8839200" cy="6709529"/>
          </a:xfrm>
          <a:prstGeom prst="rect">
            <a:avLst/>
          </a:prstGeom>
        </p:spPr>
        <p:txBody>
          <a:bodyPr wrap="square">
            <a:spAutoFit/>
          </a:bodyPr>
          <a:lstStyle/>
          <a:p>
            <a:pPr marL="342900" indent="-342900" algn="just">
              <a:buFont typeface="Wingdings" panose="05000000000000000000" pitchFamily="2" charset="2"/>
              <a:buChar char="q"/>
            </a:pPr>
            <a:r>
              <a:rPr lang="en-US" sz="3600" b="1" dirty="0" smtClean="0">
                <a:solidFill>
                  <a:srgbClr val="00B0F0"/>
                </a:solidFill>
              </a:rPr>
              <a:t>Property;</a:t>
            </a:r>
            <a:r>
              <a:rPr lang="en-US" sz="3600" b="1" dirty="0" smtClean="0">
                <a:solidFill>
                  <a:srgbClr val="FF0000"/>
                </a:solidFill>
              </a:rPr>
              <a:t> </a:t>
            </a:r>
          </a:p>
          <a:p>
            <a:pPr algn="just"/>
            <a:endParaRPr lang="en-US" b="1" dirty="0" smtClean="0">
              <a:solidFill>
                <a:srgbClr val="FF0000"/>
              </a:solidFill>
            </a:endParaRPr>
          </a:p>
          <a:p>
            <a:pPr marL="342900" indent="-342900" algn="just">
              <a:buFont typeface="Wingdings" panose="05000000000000000000" pitchFamily="2" charset="2"/>
              <a:buChar char="q"/>
            </a:pPr>
            <a:r>
              <a:rPr lang="en-US" sz="2800" b="1" dirty="0" smtClean="0">
                <a:solidFill>
                  <a:srgbClr val="FF0000"/>
                </a:solidFill>
              </a:rPr>
              <a:t>P</a:t>
            </a:r>
            <a:r>
              <a:rPr lang="en-US" sz="3200" b="1" dirty="0" smtClean="0">
                <a:solidFill>
                  <a:srgbClr val="FF0000"/>
                </a:solidFill>
              </a:rPr>
              <a:t>roperty</a:t>
            </a:r>
            <a:r>
              <a:rPr lang="en-US" sz="3200" dirty="0" smtClean="0"/>
              <a:t> </a:t>
            </a:r>
            <a:r>
              <a:rPr lang="en-US" sz="3200" dirty="0"/>
              <a:t>is a legal concept encompassing all the </a:t>
            </a:r>
            <a:r>
              <a:rPr lang="en-US" sz="3200" dirty="0">
                <a:solidFill>
                  <a:srgbClr val="92D050"/>
                </a:solidFill>
              </a:rPr>
              <a:t>interests</a:t>
            </a:r>
            <a:r>
              <a:rPr lang="en-US" sz="3200" dirty="0">
                <a:solidFill>
                  <a:srgbClr val="FF0000"/>
                </a:solidFill>
              </a:rPr>
              <a:t>,</a:t>
            </a:r>
            <a:r>
              <a:rPr lang="en-US" sz="3200" dirty="0"/>
              <a:t> </a:t>
            </a:r>
            <a:r>
              <a:rPr lang="en-US" sz="3200" dirty="0">
                <a:solidFill>
                  <a:srgbClr val="FFFF00"/>
                </a:solidFill>
              </a:rPr>
              <a:t>rights</a:t>
            </a:r>
            <a:r>
              <a:rPr lang="en-US" sz="3200" dirty="0"/>
              <a:t> </a:t>
            </a:r>
            <a:r>
              <a:rPr lang="en-US" sz="3200" dirty="0" smtClean="0"/>
              <a:t>and </a:t>
            </a:r>
            <a:r>
              <a:rPr lang="en-US" sz="3200" dirty="0">
                <a:solidFill>
                  <a:srgbClr val="FF0000"/>
                </a:solidFill>
              </a:rPr>
              <a:t>benefit related </a:t>
            </a:r>
            <a:r>
              <a:rPr lang="en-US" sz="3200" dirty="0"/>
              <a:t>to ownership. </a:t>
            </a:r>
            <a:endParaRPr lang="en-US" sz="3200" dirty="0" smtClean="0"/>
          </a:p>
          <a:p>
            <a:pPr marL="342900" indent="-342900" algn="just">
              <a:buFont typeface="Wingdings" panose="05000000000000000000" pitchFamily="2" charset="2"/>
              <a:buChar char="q"/>
            </a:pPr>
            <a:endParaRPr lang="en-US" sz="2400" dirty="0" smtClean="0"/>
          </a:p>
          <a:p>
            <a:pPr marL="342900" indent="-342900" algn="just">
              <a:buFont typeface="Wingdings" panose="05000000000000000000" pitchFamily="2" charset="2"/>
              <a:buChar char="q"/>
            </a:pPr>
            <a:r>
              <a:rPr lang="en-US" sz="3200" dirty="0" smtClean="0"/>
              <a:t>Property </a:t>
            </a:r>
            <a:r>
              <a:rPr lang="en-US" sz="3200" dirty="0"/>
              <a:t>consists of the rights </a:t>
            </a:r>
            <a:r>
              <a:rPr lang="en-US" sz="3200" dirty="0" smtClean="0"/>
              <a:t>of ownership</a:t>
            </a:r>
            <a:r>
              <a:rPr lang="en-US" sz="3200" dirty="0"/>
              <a:t>, which entitle the owner to a specific interest or interests </a:t>
            </a:r>
            <a:r>
              <a:rPr lang="en-US" sz="3200" dirty="0" smtClean="0"/>
              <a:t> </a:t>
            </a:r>
            <a:r>
              <a:rPr lang="en-US" sz="3200" dirty="0" smtClean="0"/>
              <a:t>in </a:t>
            </a:r>
            <a:r>
              <a:rPr lang="en-US" sz="3200" dirty="0"/>
              <a:t>what </a:t>
            </a:r>
            <a:r>
              <a:rPr lang="en-US" sz="3200" dirty="0" smtClean="0"/>
              <a:t> is </a:t>
            </a:r>
            <a:r>
              <a:rPr lang="en-US" sz="3200" dirty="0"/>
              <a:t>owned. </a:t>
            </a:r>
            <a:endParaRPr lang="en-US" sz="3200" dirty="0" smtClean="0"/>
          </a:p>
          <a:p>
            <a:pPr marL="342900" indent="-342900" algn="just">
              <a:buFont typeface="Wingdings" panose="05000000000000000000" pitchFamily="2" charset="2"/>
              <a:buChar char="q"/>
            </a:pPr>
            <a:endParaRPr lang="en-US" sz="2400" dirty="0" smtClean="0"/>
          </a:p>
          <a:p>
            <a:pPr marL="342900" indent="-342900" algn="just">
              <a:buFont typeface="Wingdings" panose="05000000000000000000" pitchFamily="2" charset="2"/>
              <a:buChar char="q"/>
            </a:pPr>
            <a:r>
              <a:rPr lang="en-US" sz="3200" dirty="0" smtClean="0"/>
              <a:t>To </a:t>
            </a:r>
            <a:r>
              <a:rPr lang="en-US" sz="3200" dirty="0"/>
              <a:t>distinguish between real estate, which is a </a:t>
            </a:r>
            <a:r>
              <a:rPr lang="en-US" sz="3200" b="1" dirty="0">
                <a:solidFill>
                  <a:srgbClr val="FF0000"/>
                </a:solidFill>
              </a:rPr>
              <a:t>physical entity</a:t>
            </a:r>
            <a:r>
              <a:rPr lang="en-US" sz="3200" dirty="0"/>
              <a:t>, </a:t>
            </a:r>
            <a:r>
              <a:rPr lang="en-US" sz="3200" dirty="0" smtClean="0"/>
              <a:t>and </a:t>
            </a:r>
            <a:r>
              <a:rPr lang="en-US" sz="3200" dirty="0"/>
              <a:t>its ownership which is a </a:t>
            </a:r>
            <a:r>
              <a:rPr lang="en-US" sz="3200" b="1" dirty="0">
                <a:solidFill>
                  <a:srgbClr val="FF0000"/>
                </a:solidFill>
              </a:rPr>
              <a:t>legal concept</a:t>
            </a:r>
            <a:r>
              <a:rPr lang="en-US" sz="3200" dirty="0"/>
              <a:t>, the ownership of real estate is </a:t>
            </a:r>
            <a:r>
              <a:rPr lang="en-US" sz="3200" dirty="0" smtClean="0"/>
              <a:t>called </a:t>
            </a:r>
            <a:r>
              <a:rPr lang="en-US" sz="3200" dirty="0"/>
              <a:t>real property. </a:t>
            </a:r>
            <a:endParaRPr lang="en-US" sz="3200" dirty="0" smtClean="0"/>
          </a:p>
        </p:txBody>
      </p:sp>
    </p:spTree>
    <p:extLst>
      <p:ext uri="{BB962C8B-B14F-4D97-AF65-F5344CB8AC3E}">
        <p14:creationId xmlns:p14="http://schemas.microsoft.com/office/powerpoint/2010/main" val="305608365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53400" cy="5745163"/>
          </a:xfrm>
        </p:spPr>
        <p:txBody>
          <a:bodyPr>
            <a:normAutofit/>
          </a:bodyPr>
          <a:lstStyle/>
          <a:p>
            <a:pPr marL="342900" indent="-342900" algn="just">
              <a:buFont typeface="Wingdings" panose="05000000000000000000" pitchFamily="2" charset="2"/>
              <a:buChar char="q"/>
            </a:pPr>
            <a:endParaRPr lang="en-US" sz="2800" dirty="0" smtClean="0"/>
          </a:p>
          <a:p>
            <a:pPr marL="342900" indent="-342900" algn="just">
              <a:buFont typeface="Wingdings" panose="05000000000000000000" pitchFamily="2" charset="2"/>
              <a:buChar char="q"/>
            </a:pPr>
            <a:r>
              <a:rPr lang="en-US" sz="2800" dirty="0" smtClean="0"/>
              <a:t>The </a:t>
            </a:r>
            <a:r>
              <a:rPr lang="en-US" sz="2800" dirty="0"/>
              <a:t>combination of rights associated with the ownership of real property is, in some States, referred to as the </a:t>
            </a:r>
            <a:r>
              <a:rPr lang="en-US" sz="2800" dirty="0">
                <a:solidFill>
                  <a:srgbClr val="FF0000"/>
                </a:solidFill>
              </a:rPr>
              <a:t>bundle of  rights</a:t>
            </a:r>
            <a:r>
              <a:rPr lang="en-US" sz="2800" dirty="0" smtClean="0"/>
              <a:t>.</a:t>
            </a:r>
          </a:p>
          <a:p>
            <a:pPr marL="342900" indent="-342900" algn="just">
              <a:buFont typeface="Wingdings" panose="05000000000000000000" pitchFamily="2" charset="2"/>
              <a:buChar char="q"/>
            </a:pPr>
            <a:r>
              <a:rPr lang="en-US" sz="2800" dirty="0" smtClean="0"/>
              <a:t> </a:t>
            </a:r>
            <a:r>
              <a:rPr lang="en-US" sz="2800" dirty="0"/>
              <a:t>The </a:t>
            </a:r>
            <a:r>
              <a:rPr lang="en-US" sz="2800" dirty="0">
                <a:solidFill>
                  <a:srgbClr val="FF0000"/>
                </a:solidFill>
              </a:rPr>
              <a:t>bundle of rights concept </a:t>
            </a:r>
            <a:r>
              <a:rPr lang="en-US" sz="2800" dirty="0" smtClean="0"/>
              <a:t>relates </a:t>
            </a:r>
            <a:r>
              <a:rPr lang="en-US" sz="2800" dirty="0"/>
              <a:t>property ownership to a bundle of sticks with each stick representing a distinct and separate right of the property owner, </a:t>
            </a:r>
            <a:endParaRPr lang="en-US" sz="2800" dirty="0" smtClean="0"/>
          </a:p>
          <a:p>
            <a:pPr marL="342900" indent="-342900" algn="just">
              <a:buFont typeface="Wingdings" panose="05000000000000000000" pitchFamily="2" charset="2"/>
              <a:buChar char="q"/>
            </a:pPr>
            <a:r>
              <a:rPr lang="en-US" sz="2800" dirty="0" smtClean="0"/>
              <a:t>e.g</a:t>
            </a:r>
            <a:r>
              <a:rPr lang="en-US" sz="2800" dirty="0"/>
              <a:t>. the </a:t>
            </a:r>
            <a:r>
              <a:rPr lang="en-US" sz="2800" dirty="0">
                <a:solidFill>
                  <a:srgbClr val="00B0F0"/>
                </a:solidFill>
              </a:rPr>
              <a:t>right to use</a:t>
            </a:r>
            <a:r>
              <a:rPr lang="en-US" sz="2800" dirty="0"/>
              <a:t>, </a:t>
            </a:r>
            <a:r>
              <a:rPr lang="en-US" sz="2800" dirty="0">
                <a:solidFill>
                  <a:srgbClr val="00B0F0"/>
                </a:solidFill>
              </a:rPr>
              <a:t>to sell</a:t>
            </a:r>
            <a:r>
              <a:rPr lang="en-US" sz="2800" dirty="0"/>
              <a:t>, </a:t>
            </a:r>
            <a:r>
              <a:rPr lang="en-US" sz="2800" dirty="0">
                <a:solidFill>
                  <a:srgbClr val="00B0F0"/>
                </a:solidFill>
              </a:rPr>
              <a:t>to lease</a:t>
            </a:r>
            <a:r>
              <a:rPr lang="en-US" sz="2800" dirty="0"/>
              <a:t>, </a:t>
            </a:r>
            <a:r>
              <a:rPr lang="en-US" sz="2800" dirty="0">
                <a:solidFill>
                  <a:srgbClr val="00B0F0"/>
                </a:solidFill>
              </a:rPr>
              <a:t>to give away</a:t>
            </a:r>
            <a:r>
              <a:rPr lang="en-US" sz="2800" dirty="0"/>
              <a:t>, or to </a:t>
            </a:r>
            <a:r>
              <a:rPr lang="en-US" sz="2800" dirty="0">
                <a:solidFill>
                  <a:srgbClr val="00B0F0"/>
                </a:solidFill>
              </a:rPr>
              <a:t>choose to exercise all </a:t>
            </a:r>
            <a:r>
              <a:rPr lang="en-US" sz="2800" dirty="0"/>
              <a:t>or </a:t>
            </a:r>
            <a:r>
              <a:rPr lang="en-US" sz="2800" dirty="0">
                <a:solidFill>
                  <a:srgbClr val="00B0F0"/>
                </a:solidFill>
              </a:rPr>
              <a:t>none of these rights. </a:t>
            </a:r>
          </a:p>
          <a:p>
            <a:endParaRPr lang="en-US" dirty="0"/>
          </a:p>
        </p:txBody>
      </p:sp>
    </p:spTree>
    <p:extLst>
      <p:ext uri="{BB962C8B-B14F-4D97-AF65-F5344CB8AC3E}">
        <p14:creationId xmlns:p14="http://schemas.microsoft.com/office/powerpoint/2010/main" val="275949545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0782" y="228600"/>
            <a:ext cx="8763000" cy="6278642"/>
          </a:xfrm>
          <a:prstGeom prst="rect">
            <a:avLst/>
          </a:prstGeom>
        </p:spPr>
        <p:txBody>
          <a:bodyPr wrap="square">
            <a:spAutoFit/>
          </a:bodyPr>
          <a:lstStyle/>
          <a:p>
            <a:pPr marL="457200" indent="-457200">
              <a:lnSpc>
                <a:spcPct val="150000"/>
              </a:lnSpc>
              <a:buFont typeface="Wingdings" panose="05000000000000000000" pitchFamily="2" charset="2"/>
              <a:buChar char="q"/>
            </a:pPr>
            <a:r>
              <a:rPr lang="en-US" sz="2800" b="1" dirty="0">
                <a:solidFill>
                  <a:srgbClr val="00B0F0"/>
                </a:solidFill>
              </a:rPr>
              <a:t>Property Valuers</a:t>
            </a:r>
            <a:r>
              <a:rPr lang="en-US" sz="2800" dirty="0"/>
              <a:t>, </a:t>
            </a:r>
            <a:r>
              <a:rPr lang="en-US" sz="2800" b="1" dirty="0">
                <a:solidFill>
                  <a:srgbClr val="00B050"/>
                </a:solidFill>
              </a:rPr>
              <a:t>Asset Valuers </a:t>
            </a:r>
            <a:r>
              <a:rPr lang="en-US" sz="2800" dirty="0"/>
              <a:t>and </a:t>
            </a:r>
            <a:r>
              <a:rPr lang="en-US" sz="2800" b="1" dirty="0" smtClean="0">
                <a:solidFill>
                  <a:srgbClr val="0070C0"/>
                </a:solidFill>
              </a:rPr>
              <a:t>Appraisers</a:t>
            </a:r>
            <a:r>
              <a:rPr lang="en-US" sz="2400" b="1" dirty="0" smtClean="0">
                <a:solidFill>
                  <a:srgbClr val="0070C0"/>
                </a:solidFill>
              </a:rPr>
              <a:t>;</a:t>
            </a:r>
            <a:r>
              <a:rPr lang="en-US" sz="2400" dirty="0" smtClean="0"/>
              <a:t> </a:t>
            </a:r>
          </a:p>
          <a:p>
            <a:pPr>
              <a:lnSpc>
                <a:spcPct val="150000"/>
              </a:lnSpc>
            </a:pPr>
            <a:r>
              <a:rPr lang="en-US" sz="2400" dirty="0" smtClean="0"/>
              <a:t>are </a:t>
            </a:r>
            <a:r>
              <a:rPr lang="en-US" sz="2400" dirty="0"/>
              <a:t>those who </a:t>
            </a:r>
            <a:r>
              <a:rPr lang="en-US" sz="2400" dirty="0" smtClean="0"/>
              <a:t>deal </a:t>
            </a:r>
            <a:r>
              <a:rPr lang="en-US" sz="2400" dirty="0"/>
              <a:t>with the special discipline of economics associated with the preparing </a:t>
            </a:r>
            <a:r>
              <a:rPr lang="en-US" sz="2400" dirty="0" smtClean="0"/>
              <a:t> and </a:t>
            </a:r>
            <a:r>
              <a:rPr lang="en-US" sz="2400" dirty="0"/>
              <a:t>reporting valuations</a:t>
            </a:r>
            <a:r>
              <a:rPr lang="en-US" sz="2400" dirty="0" smtClean="0"/>
              <a:t>. </a:t>
            </a:r>
            <a:endParaRPr lang="en-US" sz="2400" dirty="0" smtClean="0"/>
          </a:p>
          <a:p>
            <a:pPr marL="457200" indent="-457200" algn="just">
              <a:lnSpc>
                <a:spcPct val="200000"/>
              </a:lnSpc>
              <a:buFont typeface="Wingdings" panose="05000000000000000000" pitchFamily="2" charset="2"/>
              <a:buChar char="q"/>
            </a:pPr>
            <a:r>
              <a:rPr lang="en-US" sz="2400" b="1" dirty="0" smtClean="0">
                <a:solidFill>
                  <a:srgbClr val="FF0000"/>
                </a:solidFill>
              </a:rPr>
              <a:t>As </a:t>
            </a:r>
            <a:r>
              <a:rPr lang="en-US" sz="2400" b="1" dirty="0">
                <a:solidFill>
                  <a:srgbClr val="FF0000"/>
                </a:solidFill>
              </a:rPr>
              <a:t>professionals</a:t>
            </a:r>
            <a:r>
              <a:rPr lang="en-US" sz="2400" dirty="0"/>
              <a:t>, Valuers must meet </a:t>
            </a:r>
            <a:r>
              <a:rPr lang="en-US" sz="2400" dirty="0" smtClean="0"/>
              <a:t>rigorous(demanding) </a:t>
            </a:r>
            <a:r>
              <a:rPr lang="en-US" sz="2400" dirty="0"/>
              <a:t>tests </a:t>
            </a:r>
            <a:r>
              <a:rPr lang="en-US" sz="2400" dirty="0" smtClean="0"/>
              <a:t>of </a:t>
            </a:r>
            <a:r>
              <a:rPr lang="en-US" sz="2400" dirty="0"/>
              <a:t>education, training, competence and demonstrated skills. </a:t>
            </a:r>
            <a:endParaRPr lang="en-US" sz="2400" dirty="0" smtClean="0"/>
          </a:p>
          <a:p>
            <a:pPr marL="457200" indent="-457200" algn="just">
              <a:lnSpc>
                <a:spcPct val="150000"/>
              </a:lnSpc>
              <a:buFont typeface="Wingdings" panose="05000000000000000000" pitchFamily="2" charset="2"/>
              <a:buChar char="q"/>
            </a:pPr>
            <a:r>
              <a:rPr lang="en-US" sz="2400" dirty="0" smtClean="0"/>
              <a:t>They </a:t>
            </a:r>
            <a:r>
              <a:rPr lang="en-US" sz="2400" dirty="0"/>
              <a:t>must also </a:t>
            </a:r>
            <a:r>
              <a:rPr lang="en-US" sz="2400" dirty="0" smtClean="0"/>
              <a:t>exhibit </a:t>
            </a:r>
            <a:r>
              <a:rPr lang="en-US" sz="2400" dirty="0"/>
              <a:t>and maintain a code of conduct (ethics and competency) and </a:t>
            </a:r>
            <a:r>
              <a:rPr lang="en-US" sz="2400" dirty="0" smtClean="0"/>
              <a:t>Standards </a:t>
            </a:r>
            <a:r>
              <a:rPr lang="en-US" sz="2400" dirty="0"/>
              <a:t>of Professional Practice and follow Generally Accepted </a:t>
            </a:r>
            <a:r>
              <a:rPr lang="en-US" sz="2400" b="1" dirty="0">
                <a:solidFill>
                  <a:srgbClr val="00B0F0"/>
                </a:solidFill>
              </a:rPr>
              <a:t>Valuation </a:t>
            </a:r>
            <a:r>
              <a:rPr lang="en-US" sz="2400" b="1" dirty="0" smtClean="0">
                <a:solidFill>
                  <a:srgbClr val="00B0F0"/>
                </a:solidFill>
              </a:rPr>
              <a:t>Principles</a:t>
            </a:r>
            <a:r>
              <a:rPr lang="en-US" sz="2400" dirty="0"/>
              <a:t>. </a:t>
            </a:r>
            <a:endParaRPr lang="en-US" sz="2400" dirty="0" smtClean="0"/>
          </a:p>
        </p:txBody>
      </p:sp>
    </p:spTree>
    <p:extLst>
      <p:ext uri="{BB962C8B-B14F-4D97-AF65-F5344CB8AC3E}">
        <p14:creationId xmlns:p14="http://schemas.microsoft.com/office/powerpoint/2010/main" val="134224875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1371600"/>
            <a:ext cx="8762999" cy="5410200"/>
          </a:xfrm>
        </p:spPr>
        <p:txBody>
          <a:bodyPr>
            <a:normAutofit fontScale="85000" lnSpcReduction="10000"/>
          </a:bodyPr>
          <a:lstStyle/>
          <a:p>
            <a:pPr algn="just"/>
            <a:r>
              <a:rPr lang="en-US" altLang="en-US" sz="2800" b="1" dirty="0" smtClean="0"/>
              <a:t>Value</a:t>
            </a:r>
            <a:endParaRPr lang="en-US" altLang="en-US" sz="2800" b="1" dirty="0"/>
          </a:p>
          <a:p>
            <a:pPr lvl="1" algn="just"/>
            <a:r>
              <a:rPr lang="en-US" altLang="en-US" sz="2400" b="1" dirty="0"/>
              <a:t>The monetary worth of a property, good or service to buyers and sellers at a given time. The present worth of future benefits that accrue to real property ownership</a:t>
            </a:r>
            <a:r>
              <a:rPr lang="en-US" altLang="en-US" sz="2400" b="1" dirty="0" smtClean="0"/>
              <a:t>.</a:t>
            </a:r>
          </a:p>
          <a:p>
            <a:pPr lvl="1" algn="just"/>
            <a:r>
              <a:rPr lang="en-US" altLang="en-US" sz="2400" b="1" dirty="0"/>
              <a:t>Value is an economic concept referring to the price most likely to be </a:t>
            </a:r>
            <a:r>
              <a:rPr lang="en-US" altLang="en-US" sz="2400" b="1" dirty="0" smtClean="0"/>
              <a:t>concluded </a:t>
            </a:r>
            <a:r>
              <a:rPr lang="en-US" altLang="en-US" sz="2400" b="1" dirty="0"/>
              <a:t>by the buyers and sellers of a good or service that is available </a:t>
            </a:r>
            <a:r>
              <a:rPr lang="en-US" altLang="en-US" sz="2400" b="1" dirty="0" smtClean="0"/>
              <a:t>for </a:t>
            </a:r>
            <a:r>
              <a:rPr lang="en-US" altLang="en-US" sz="2400" b="1" dirty="0"/>
              <a:t>purchase</a:t>
            </a:r>
          </a:p>
          <a:p>
            <a:pPr algn="just"/>
            <a:r>
              <a:rPr lang="en-US" altLang="en-US" sz="2800" b="1" dirty="0"/>
              <a:t>Price</a:t>
            </a:r>
          </a:p>
          <a:p>
            <a:pPr lvl="1" algn="just"/>
            <a:r>
              <a:rPr lang="en-US" altLang="en-US" sz="2400" b="1" dirty="0"/>
              <a:t>The amount a particular purchaser agrees to pay and a particular seller agrees to accept under the circumstances surrounding their transaction</a:t>
            </a:r>
            <a:r>
              <a:rPr lang="en-US" altLang="en-US" sz="2400" b="1" dirty="0" smtClean="0"/>
              <a:t>.</a:t>
            </a:r>
          </a:p>
          <a:p>
            <a:pPr lvl="1" algn="just"/>
            <a:r>
              <a:rPr lang="en-US" altLang="en-US" sz="2400" b="1" dirty="0" smtClean="0"/>
              <a:t> </a:t>
            </a:r>
            <a:r>
              <a:rPr lang="en-US" altLang="en-US" sz="2400" b="1" dirty="0"/>
              <a:t>Price is </a:t>
            </a:r>
            <a:r>
              <a:rPr lang="en-US" altLang="en-US" sz="2400" b="1" dirty="0" smtClean="0"/>
              <a:t>an </a:t>
            </a:r>
            <a:r>
              <a:rPr lang="en-US" altLang="en-US" sz="2400" b="1" dirty="0"/>
              <a:t>indication of a relative value placed upon the goods or services by the </a:t>
            </a:r>
            <a:r>
              <a:rPr lang="en-US" altLang="en-US" sz="2400" b="1" dirty="0" smtClean="0"/>
              <a:t>particular </a:t>
            </a:r>
            <a:r>
              <a:rPr lang="en-US" altLang="en-US" sz="2400" b="1" dirty="0"/>
              <a:t>buyer and/or seller under particular circumstances.</a:t>
            </a:r>
          </a:p>
          <a:p>
            <a:pPr algn="just"/>
            <a:r>
              <a:rPr lang="en-US" altLang="en-US" sz="2800" b="1" dirty="0"/>
              <a:t>Cost</a:t>
            </a:r>
          </a:p>
          <a:p>
            <a:pPr lvl="1" algn="just"/>
            <a:r>
              <a:rPr lang="en-US" altLang="en-US" sz="2400" b="1" dirty="0"/>
              <a:t>The total dollar expenditure for an improvement (structure). Cost is usually an expression of what has been paid for a commodity or </a:t>
            </a:r>
            <a:r>
              <a:rPr lang="en-US" altLang="en-US" sz="2400" b="1" dirty="0" smtClean="0"/>
              <a:t>the </a:t>
            </a:r>
            <a:r>
              <a:rPr lang="en-US" altLang="en-US" sz="2400" b="1" dirty="0"/>
              <a:t>amount required to create or produce the good or service</a:t>
            </a:r>
            <a:endParaRPr lang="en-US" altLang="en-US" sz="2400" dirty="0"/>
          </a:p>
          <a:p>
            <a:endParaRPr lang="en-US" dirty="0"/>
          </a:p>
        </p:txBody>
      </p:sp>
      <p:sp>
        <p:nvSpPr>
          <p:cNvPr id="3" name="Title 2"/>
          <p:cNvSpPr>
            <a:spLocks noGrp="1"/>
          </p:cNvSpPr>
          <p:nvPr>
            <p:ph type="title"/>
          </p:nvPr>
        </p:nvSpPr>
        <p:spPr/>
        <p:txBody>
          <a:bodyPr>
            <a:normAutofit fontScale="90000"/>
          </a:bodyPr>
          <a:lstStyle/>
          <a:p>
            <a:r>
              <a:rPr lang="en-US" altLang="en-US" dirty="0" smtClean="0"/>
              <a:t/>
            </a:r>
            <a:br>
              <a:rPr lang="en-US" altLang="en-US" dirty="0" smtClean="0"/>
            </a:br>
            <a:r>
              <a:rPr lang="en-US" altLang="en-US" dirty="0" smtClean="0"/>
              <a:t>Value</a:t>
            </a:r>
            <a:r>
              <a:rPr lang="en-US" altLang="en-US" dirty="0"/>
              <a:t>, Price and Cost</a:t>
            </a:r>
            <a:br>
              <a:rPr lang="en-US" altLang="en-US" dirty="0"/>
            </a:br>
            <a:endParaRPr lang="en-US" dirty="0"/>
          </a:p>
        </p:txBody>
      </p:sp>
    </p:spTree>
    <p:extLst>
      <p:ext uri="{BB962C8B-B14F-4D97-AF65-F5344CB8AC3E}">
        <p14:creationId xmlns:p14="http://schemas.microsoft.com/office/powerpoint/2010/main" val="3110099138"/>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143000"/>
            <a:ext cx="8610599" cy="5334000"/>
          </a:xfrm>
        </p:spPr>
        <p:txBody>
          <a:bodyPr>
            <a:normAutofit lnSpcReduction="10000"/>
          </a:bodyPr>
          <a:lstStyle/>
          <a:p>
            <a:r>
              <a:rPr lang="en-US" altLang="en-US" sz="3600" b="1" dirty="0" smtClean="0"/>
              <a:t>Utility</a:t>
            </a:r>
            <a:endParaRPr lang="en-US" altLang="en-US" sz="3600" b="1" dirty="0"/>
          </a:p>
          <a:p>
            <a:pPr lvl="1"/>
            <a:r>
              <a:rPr lang="en-US" altLang="en-US" sz="3200" b="1" dirty="0"/>
              <a:t>ability of a product to satisfy a human want, need or desire</a:t>
            </a:r>
          </a:p>
          <a:p>
            <a:r>
              <a:rPr lang="en-US" altLang="en-US" sz="3600" b="1" dirty="0"/>
              <a:t>Scarcity</a:t>
            </a:r>
          </a:p>
          <a:p>
            <a:pPr lvl="1"/>
            <a:r>
              <a:rPr lang="en-US" altLang="en-US" sz="3200" b="1" dirty="0"/>
              <a:t>supply relative to demand</a:t>
            </a:r>
          </a:p>
          <a:p>
            <a:r>
              <a:rPr lang="en-US" altLang="en-US" sz="3600" b="1" dirty="0"/>
              <a:t>Desire</a:t>
            </a:r>
          </a:p>
          <a:p>
            <a:pPr lvl="1"/>
            <a:r>
              <a:rPr lang="en-US" altLang="en-US" sz="3200" b="1" dirty="0"/>
              <a:t>wish to satisfy a human need</a:t>
            </a:r>
          </a:p>
          <a:p>
            <a:r>
              <a:rPr lang="en-US" altLang="en-US" sz="3600" b="1" dirty="0"/>
              <a:t>Effective Purchasing Power</a:t>
            </a:r>
          </a:p>
          <a:p>
            <a:pPr lvl="1"/>
            <a:r>
              <a:rPr lang="en-US" altLang="en-US" sz="3200" b="1" dirty="0"/>
              <a:t>ability of an individual or group to purchase</a:t>
            </a:r>
            <a:endParaRPr lang="en-US" altLang="en-US" sz="3200" dirty="0"/>
          </a:p>
          <a:p>
            <a:endParaRPr lang="en-US" dirty="0"/>
          </a:p>
        </p:txBody>
      </p:sp>
      <p:sp>
        <p:nvSpPr>
          <p:cNvPr id="3" name="Title 2"/>
          <p:cNvSpPr>
            <a:spLocks noGrp="1"/>
          </p:cNvSpPr>
          <p:nvPr>
            <p:ph type="title"/>
          </p:nvPr>
        </p:nvSpPr>
        <p:spPr>
          <a:xfrm>
            <a:off x="457200" y="338328"/>
            <a:ext cx="8229600" cy="804672"/>
          </a:xfrm>
        </p:spPr>
        <p:txBody>
          <a:bodyPr>
            <a:normAutofit fontScale="90000"/>
          </a:bodyPr>
          <a:lstStyle/>
          <a:p>
            <a:r>
              <a:rPr lang="en-US" altLang="en-US" dirty="0" smtClean="0"/>
              <a:t/>
            </a:r>
            <a:br>
              <a:rPr lang="en-US" altLang="en-US" dirty="0" smtClean="0"/>
            </a:br>
            <a:r>
              <a:rPr lang="en-US" altLang="en-US" dirty="0" smtClean="0"/>
              <a:t>Factors </a:t>
            </a:r>
            <a:r>
              <a:rPr lang="en-US" altLang="en-US" dirty="0"/>
              <a:t>of Value</a:t>
            </a:r>
            <a:br>
              <a:rPr lang="en-US" altLang="en-US" dirty="0"/>
            </a:br>
            <a:endParaRPr lang="en-US" dirty="0"/>
          </a:p>
        </p:txBody>
      </p:sp>
    </p:spTree>
    <p:extLst>
      <p:ext uri="{BB962C8B-B14F-4D97-AF65-F5344CB8AC3E}">
        <p14:creationId xmlns:p14="http://schemas.microsoft.com/office/powerpoint/2010/main" val="1983308221"/>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1676400"/>
            <a:ext cx="8839199" cy="5029200"/>
          </a:xfrm>
        </p:spPr>
        <p:txBody>
          <a:bodyPr>
            <a:normAutofit/>
          </a:bodyPr>
          <a:lstStyle/>
          <a:p>
            <a:r>
              <a:rPr lang="en-US" dirty="0" smtClean="0">
                <a:solidFill>
                  <a:srgbClr val="FF0000"/>
                </a:solidFill>
              </a:rPr>
              <a:t>As </a:t>
            </a:r>
            <a:r>
              <a:rPr lang="en-US" dirty="0">
                <a:solidFill>
                  <a:srgbClr val="FF0000"/>
                </a:solidFill>
              </a:rPr>
              <a:t>value is a function of supply and demand</a:t>
            </a:r>
            <a:r>
              <a:rPr lang="en-US" dirty="0"/>
              <a:t>, a consideration of the </a:t>
            </a:r>
            <a:r>
              <a:rPr lang="en-US" dirty="0" smtClean="0"/>
              <a:t>factors </a:t>
            </a:r>
            <a:r>
              <a:rPr lang="en-US" dirty="0"/>
              <a:t>which are likely to affect either the supply of or the demand </a:t>
            </a:r>
            <a:r>
              <a:rPr lang="en-US" dirty="0" smtClean="0"/>
              <a:t>for property.</a:t>
            </a:r>
          </a:p>
          <a:p>
            <a:pPr algn="just">
              <a:buFont typeface="Wingdings" panose="05000000000000000000" pitchFamily="2" charset="2"/>
              <a:buChar char="Ø"/>
            </a:pPr>
            <a:r>
              <a:rPr lang="en-US" dirty="0">
                <a:solidFill>
                  <a:srgbClr val="FF0000"/>
                </a:solidFill>
              </a:rPr>
              <a:t>Any increases or decreases in population</a:t>
            </a:r>
            <a:r>
              <a:rPr lang="en-US" dirty="0"/>
              <a:t> will obviously </a:t>
            </a:r>
            <a:r>
              <a:rPr lang="en-US" dirty="0" smtClean="0"/>
              <a:t>affect </a:t>
            </a:r>
            <a:r>
              <a:rPr lang="en-US" dirty="0"/>
              <a:t>property values. If there is an increase, all other things </a:t>
            </a:r>
            <a:r>
              <a:rPr lang="en-US" dirty="0" smtClean="0"/>
              <a:t>being </a:t>
            </a:r>
            <a:r>
              <a:rPr lang="en-US" dirty="0"/>
              <a:t>equal, demand will increase. A larger population will require  </a:t>
            </a:r>
            <a:r>
              <a:rPr lang="en-US" dirty="0" smtClean="0"/>
              <a:t>more </a:t>
            </a:r>
            <a:r>
              <a:rPr lang="en-US" dirty="0"/>
              <a:t>housing in which to live, more buildings in which to </a:t>
            </a:r>
            <a:r>
              <a:rPr lang="en-US" dirty="0" smtClean="0"/>
              <a:t>work</a:t>
            </a:r>
            <a:r>
              <a:rPr lang="en-US" dirty="0"/>
              <a:t>, and more buildings .</a:t>
            </a:r>
            <a:r>
              <a:rPr lang="en-US" dirty="0" smtClean="0"/>
              <a:t> </a:t>
            </a:r>
          </a:p>
          <a:p>
            <a:pPr algn="just">
              <a:buFont typeface="Wingdings" panose="05000000000000000000" pitchFamily="2" charset="2"/>
              <a:buChar char="Ø"/>
            </a:pPr>
            <a:r>
              <a:rPr lang="en-US" dirty="0">
                <a:solidFill>
                  <a:srgbClr val="FF0000"/>
                </a:solidFill>
              </a:rPr>
              <a:t>Changes in the age distribution o f the population </a:t>
            </a:r>
            <a:r>
              <a:rPr lang="en-US" dirty="0"/>
              <a:t>may </a:t>
            </a:r>
            <a:r>
              <a:rPr lang="en-US" dirty="0" smtClean="0"/>
              <a:t>a </a:t>
            </a:r>
            <a:r>
              <a:rPr lang="en-US" dirty="0"/>
              <a:t>f </a:t>
            </a:r>
            <a:r>
              <a:rPr lang="en-US" dirty="0" err="1"/>
              <a:t>f</a:t>
            </a:r>
            <a:r>
              <a:rPr lang="en-US" dirty="0"/>
              <a:t> e c t property values. For example, in one period a large </a:t>
            </a:r>
            <a:r>
              <a:rPr lang="en-US" dirty="0" smtClean="0"/>
              <a:t>proportion </a:t>
            </a:r>
            <a:r>
              <a:rPr lang="en-US" dirty="0"/>
              <a:t>of the population may be aged under 40, and in </a:t>
            </a:r>
            <a:r>
              <a:rPr lang="en-US" dirty="0" smtClean="0"/>
              <a:t>another </a:t>
            </a:r>
            <a:r>
              <a:rPr lang="en-US" dirty="0"/>
              <a:t>period the majority of the population may be over 40. </a:t>
            </a:r>
            <a:endParaRPr lang="en-US" dirty="0" smtClean="0"/>
          </a:p>
          <a:p>
            <a:pPr algn="just">
              <a:buFont typeface="Wingdings" panose="05000000000000000000" pitchFamily="2" charset="2"/>
              <a:buChar char="Ø"/>
            </a:pPr>
            <a:endParaRPr lang="en-US" dirty="0"/>
          </a:p>
        </p:txBody>
      </p:sp>
      <p:sp>
        <p:nvSpPr>
          <p:cNvPr id="3" name="Title 2"/>
          <p:cNvSpPr>
            <a:spLocks noGrp="1"/>
          </p:cNvSpPr>
          <p:nvPr>
            <p:ph type="title"/>
          </p:nvPr>
        </p:nvSpPr>
        <p:spPr/>
        <p:txBody>
          <a:bodyPr>
            <a:normAutofit fontScale="90000"/>
          </a:bodyPr>
          <a:lstStyle/>
          <a:p>
            <a:r>
              <a:rPr lang="en-US" sz="3600" dirty="0" smtClean="0"/>
              <a:t/>
            </a:r>
            <a:br>
              <a:rPr lang="en-US" sz="3600" dirty="0" smtClean="0"/>
            </a:br>
            <a:r>
              <a:rPr lang="en-US" sz="3600" b="1" dirty="0" smtClean="0">
                <a:solidFill>
                  <a:schemeClr val="bg1"/>
                </a:solidFill>
              </a:rPr>
              <a:t>Factors </a:t>
            </a:r>
            <a:r>
              <a:rPr lang="en-US" sz="3600" b="1" dirty="0">
                <a:solidFill>
                  <a:schemeClr val="bg1"/>
                </a:solidFill>
              </a:rPr>
              <a:t>which Causes Changes in the Value of Property </a:t>
            </a:r>
            <a:br>
              <a:rPr lang="en-US" sz="3600" b="1" dirty="0">
                <a:solidFill>
                  <a:schemeClr val="bg1"/>
                </a:solidFill>
              </a:rPr>
            </a:br>
            <a:endParaRPr lang="en-US" b="1" dirty="0">
              <a:solidFill>
                <a:schemeClr val="bg1"/>
              </a:solidFill>
            </a:endParaRPr>
          </a:p>
        </p:txBody>
      </p:sp>
    </p:spTree>
    <p:extLst>
      <p:ext uri="{BB962C8B-B14F-4D97-AF65-F5344CB8AC3E}">
        <p14:creationId xmlns:p14="http://schemas.microsoft.com/office/powerpoint/2010/main" val="23922475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pPr eaLnBrk="1" fontAlgn="auto" hangingPunct="1">
              <a:spcAft>
                <a:spcPts val="0"/>
              </a:spcAft>
              <a:defRPr/>
            </a:pPr>
            <a:r>
              <a:rPr lang="en-US" altLang="en-US"/>
              <a:t>Concepts</a:t>
            </a:r>
          </a:p>
        </p:txBody>
      </p:sp>
      <p:sp>
        <p:nvSpPr>
          <p:cNvPr id="21507" name="Rectangle 3"/>
          <p:cNvSpPr>
            <a:spLocks noGrp="1" noChangeArrowheads="1"/>
          </p:cNvSpPr>
          <p:nvPr>
            <p:ph idx="1"/>
          </p:nvPr>
        </p:nvSpPr>
        <p:spPr/>
        <p:txBody>
          <a:bodyPr/>
          <a:lstStyle/>
          <a:p>
            <a:pPr eaLnBrk="1" hangingPunct="1"/>
            <a:r>
              <a:rPr lang="en-US" altLang="en-US" smtClean="0"/>
              <a:t>Governmental and Legal</a:t>
            </a:r>
          </a:p>
          <a:p>
            <a:pPr lvl="1" eaLnBrk="1" hangingPunct="1"/>
            <a:r>
              <a:rPr lang="en-US" altLang="en-US" smtClean="0"/>
              <a:t>the focus of law is on ownership rights</a:t>
            </a:r>
          </a:p>
          <a:p>
            <a:pPr eaLnBrk="1" hangingPunct="1"/>
            <a:r>
              <a:rPr lang="en-US" altLang="en-US" smtClean="0"/>
              <a:t>Legal Definition</a:t>
            </a:r>
          </a:p>
          <a:p>
            <a:pPr lvl="1" eaLnBrk="1" hangingPunct="1"/>
            <a:r>
              <a:rPr lang="en-US" altLang="en-US" smtClean="0"/>
              <a:t>Land… includes not only the ground, or soil, but everything that is attached to the earth, whether by course of nature, as are trees and herbage, or by the hand of man, as are houses and other buildings. It includes not only the surface of the earth but everything under it and over it. Thus in legal theory, the surface of the earth is just part of an inverted pyramid having its tip, or apex at the center of the earth, extending outward through the surface of the earth at the boundary lines of the tract, and continuing upward to the heavens.</a:t>
            </a:r>
          </a:p>
        </p:txBody>
      </p:sp>
      <p:sp>
        <p:nvSpPr>
          <p:cNvPr id="21508"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5F53E7D5-71B9-495B-A547-98D51C659425}" type="slidenum">
              <a:rPr lang="en-US" altLang="en-US" sz="1400" smtClean="0">
                <a:solidFill>
                  <a:srgbClr val="FFFFFF"/>
                </a:solidFill>
              </a:rPr>
              <a:pPr/>
              <a:t>4</a:t>
            </a:fld>
            <a:endParaRPr lang="en-US" altLang="en-US" sz="1400" smtClean="0">
              <a:solidFill>
                <a:srgbClr val="FFFFFF"/>
              </a:solidFill>
            </a:endParaRPr>
          </a:p>
        </p:txBody>
      </p:sp>
      <p:pic>
        <p:nvPicPr>
          <p:cNvPr id="21509" name="Picture 4"/>
          <p:cNvPicPr>
            <a:picLocks noChangeAspect="1" noChangeArrowheads="1"/>
          </p:cNvPicPr>
          <p:nvPr/>
        </p:nvPicPr>
        <p:blipFill>
          <a:blip r:embed="rId2" cstate="print">
            <a:lum bright="50000" contrast="52000"/>
            <a:grayscl/>
            <a:biLevel thresh="50000"/>
            <a:extLst>
              <a:ext uri="{28A0092B-C50C-407E-A947-70E740481C1C}">
                <a14:useLocalDpi xmlns:a14="http://schemas.microsoft.com/office/drawing/2010/main" val="0"/>
              </a:ext>
            </a:extLst>
          </a:blip>
          <a:srcRect/>
          <a:stretch>
            <a:fillRect/>
          </a:stretch>
        </p:blipFill>
        <p:spPr bwMode="auto">
          <a:xfrm>
            <a:off x="6096000" y="152400"/>
            <a:ext cx="2474913" cy="2667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986001992"/>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295400"/>
            <a:ext cx="8686799" cy="5486400"/>
          </a:xfrm>
        </p:spPr>
        <p:txBody>
          <a:bodyPr>
            <a:normAutofit lnSpcReduction="10000"/>
          </a:bodyPr>
          <a:lstStyle/>
          <a:p>
            <a:pPr algn="just"/>
            <a:r>
              <a:rPr lang="en-US" dirty="0">
                <a:solidFill>
                  <a:srgbClr val="FF0000"/>
                </a:solidFill>
              </a:rPr>
              <a:t>Any change in the proportion of married people </a:t>
            </a:r>
            <a:r>
              <a:rPr lang="en-US" dirty="0"/>
              <a:t>to single people will also be reflected in the demand for different t y p e s of properties, and hence </a:t>
            </a:r>
            <a:r>
              <a:rPr lang="en-US" dirty="0" err="1"/>
              <a:t>i</a:t>
            </a:r>
            <a:r>
              <a:rPr lang="en-US" dirty="0"/>
              <a:t> n property values. Single people are more likely to be satisfied with one-room bedsitters than are married couples, who, even if they are extremely happily married, will sometimes wish to have the privacy of a room to themselves. </a:t>
            </a:r>
            <a:endParaRPr lang="en-US" dirty="0" smtClean="0"/>
          </a:p>
          <a:p>
            <a:pPr algn="just"/>
            <a:r>
              <a:rPr lang="en-US" dirty="0">
                <a:solidFill>
                  <a:srgbClr val="FF0000"/>
                </a:solidFill>
              </a:rPr>
              <a:t>Changes in the age distribution of the population </a:t>
            </a:r>
            <a:r>
              <a:rPr lang="en-US" dirty="0"/>
              <a:t>and </a:t>
            </a:r>
            <a:r>
              <a:rPr lang="en-US" dirty="0" smtClean="0"/>
              <a:t>changes </a:t>
            </a:r>
            <a:r>
              <a:rPr lang="en-US" dirty="0"/>
              <a:t>in the proportion of married to single people may also </a:t>
            </a:r>
            <a:r>
              <a:rPr lang="en-US" dirty="0" smtClean="0"/>
              <a:t>affect </a:t>
            </a:r>
            <a:r>
              <a:rPr lang="en-US" dirty="0"/>
              <a:t>the size of average disposable income, which  in tum  is likely  </a:t>
            </a:r>
            <a:r>
              <a:rPr lang="en-US" dirty="0" smtClean="0"/>
              <a:t>to </a:t>
            </a:r>
            <a:r>
              <a:rPr lang="en-US" dirty="0"/>
              <a:t>affect the amount    of  money   which   individuals    have   available </a:t>
            </a:r>
            <a:r>
              <a:rPr lang="en-US" dirty="0" smtClean="0"/>
              <a:t>for  </a:t>
            </a:r>
            <a:r>
              <a:rPr lang="en-US" dirty="0"/>
              <a:t>house purchase. Population    trends     are   therefore     very   </a:t>
            </a:r>
            <a:r>
              <a:rPr lang="en-US" dirty="0" smtClean="0"/>
              <a:t>important </a:t>
            </a:r>
            <a:r>
              <a:rPr lang="en-US" dirty="0"/>
              <a:t>indicators of possible future changes in demand which </a:t>
            </a:r>
            <a:r>
              <a:rPr lang="en-US" dirty="0" smtClean="0"/>
              <a:t>might </a:t>
            </a:r>
            <a:r>
              <a:rPr lang="en-US" dirty="0"/>
              <a:t>result from variations o f this type</a:t>
            </a:r>
            <a:r>
              <a:rPr lang="en-US" dirty="0" smtClean="0"/>
              <a:t>.</a:t>
            </a:r>
          </a:p>
          <a:p>
            <a:pPr algn="just"/>
            <a:endParaRPr lang="en-US" dirty="0"/>
          </a:p>
          <a:p>
            <a:pPr algn="just"/>
            <a:endParaRPr lang="en-US" dirty="0"/>
          </a:p>
          <a:p>
            <a:endParaRPr lang="en-US" dirty="0"/>
          </a:p>
        </p:txBody>
      </p:sp>
      <p:sp>
        <p:nvSpPr>
          <p:cNvPr id="4" name="Rectangle 3"/>
          <p:cNvSpPr/>
          <p:nvPr/>
        </p:nvSpPr>
        <p:spPr>
          <a:xfrm>
            <a:off x="533400" y="152400"/>
            <a:ext cx="8382000" cy="954107"/>
          </a:xfrm>
          <a:prstGeom prst="rect">
            <a:avLst/>
          </a:prstGeom>
        </p:spPr>
        <p:txBody>
          <a:bodyPr wrap="square">
            <a:spAutoFit/>
          </a:bodyPr>
          <a:lstStyle/>
          <a:p>
            <a:pPr algn="ctr"/>
            <a:r>
              <a:rPr lang="en-US" sz="2800" b="1" dirty="0">
                <a:solidFill>
                  <a:schemeClr val="bg1"/>
                </a:solidFill>
              </a:rPr>
              <a:t>Factors which Causes Changes in the Value of Property </a:t>
            </a:r>
            <a:endParaRPr lang="en-US" sz="2800" dirty="0"/>
          </a:p>
        </p:txBody>
      </p:sp>
    </p:spTree>
    <p:extLst>
      <p:ext uri="{BB962C8B-B14F-4D97-AF65-F5344CB8AC3E}">
        <p14:creationId xmlns:p14="http://schemas.microsoft.com/office/powerpoint/2010/main" val="89737998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828800"/>
            <a:ext cx="8762999" cy="4800600"/>
          </a:xfrm>
        </p:spPr>
        <p:txBody>
          <a:bodyPr>
            <a:normAutofit fontScale="70000" lnSpcReduction="20000"/>
          </a:bodyPr>
          <a:lstStyle/>
          <a:p>
            <a:pPr algn="just">
              <a:lnSpc>
                <a:spcPct val="120000"/>
              </a:lnSpc>
            </a:pPr>
            <a:r>
              <a:rPr lang="en-US" sz="3600" b="1" dirty="0">
                <a:solidFill>
                  <a:srgbClr val="FF0000"/>
                </a:solidFill>
              </a:rPr>
              <a:t>Changes in fashion an d taste also affect </a:t>
            </a:r>
            <a:r>
              <a:rPr lang="en-US" sz="3600" b="1" dirty="0"/>
              <a:t>property values.</a:t>
            </a:r>
          </a:p>
          <a:p>
            <a:pPr algn="just">
              <a:lnSpc>
                <a:spcPct val="120000"/>
              </a:lnSpc>
            </a:pPr>
            <a:r>
              <a:rPr lang="en-US" sz="3600" b="1" dirty="0">
                <a:solidFill>
                  <a:srgbClr val="FF0000"/>
                </a:solidFill>
              </a:rPr>
              <a:t>The fashionableness of areas can change</a:t>
            </a:r>
            <a:r>
              <a:rPr lang="en-US" sz="3600" b="1" dirty="0"/>
              <a:t>, places   which   at  one   time   were   not  particularly fashionable as places in which to live, but which later became so, with the consequence that the prices of houses in those areas rose</a:t>
            </a:r>
            <a:r>
              <a:rPr lang="en-US" sz="3600" b="1" dirty="0" smtClean="0"/>
              <a:t>.</a:t>
            </a:r>
          </a:p>
          <a:p>
            <a:pPr algn="just">
              <a:lnSpc>
                <a:spcPct val="120000"/>
              </a:lnSpc>
            </a:pPr>
            <a:r>
              <a:rPr lang="en-US" sz="3600" b="1" dirty="0">
                <a:solidFill>
                  <a:srgbClr val="FF0000"/>
                </a:solidFill>
              </a:rPr>
              <a:t>Changes in the type of society </a:t>
            </a:r>
            <a:r>
              <a:rPr lang="en-US" sz="3600" b="1" dirty="0" smtClean="0">
                <a:solidFill>
                  <a:srgbClr val="FF0000"/>
                </a:solidFill>
              </a:rPr>
              <a:t>! </a:t>
            </a:r>
            <a:r>
              <a:rPr lang="en-US" sz="3600" b="1" dirty="0"/>
              <a:t>The change from an agrarian society to an </a:t>
            </a:r>
            <a:r>
              <a:rPr lang="en-US" sz="3600" b="1" dirty="0" smtClean="0"/>
              <a:t>industrial </a:t>
            </a:r>
            <a:r>
              <a:rPr lang="en-US" sz="3600" b="1" dirty="0"/>
              <a:t>society is probably the most obvious example, and to </a:t>
            </a:r>
            <a:r>
              <a:rPr lang="en-US" sz="3600" b="1" dirty="0" smtClean="0"/>
              <a:t>a </a:t>
            </a:r>
            <a:r>
              <a:rPr lang="en-US" sz="3600" b="1" dirty="0"/>
              <a:t>limited extent this change is still taking place today in that </a:t>
            </a:r>
            <a:r>
              <a:rPr lang="en-US" sz="3600" b="1" dirty="0" smtClean="0"/>
              <a:t>people  </a:t>
            </a:r>
            <a:r>
              <a:rPr lang="en-US" sz="3600" b="1" dirty="0"/>
              <a:t>are  still  moving from  jobs  on  the  land  to work  in  industrial  </a:t>
            </a:r>
            <a:r>
              <a:rPr lang="en-US" sz="3600" b="1" dirty="0" smtClean="0"/>
              <a:t>areas.</a:t>
            </a:r>
          </a:p>
          <a:p>
            <a:pPr algn="just"/>
            <a:endParaRPr lang="en-US" dirty="0"/>
          </a:p>
        </p:txBody>
      </p:sp>
    </p:spTree>
    <p:extLst>
      <p:ext uri="{BB962C8B-B14F-4D97-AF65-F5344CB8AC3E}">
        <p14:creationId xmlns:p14="http://schemas.microsoft.com/office/powerpoint/2010/main" val="2908862033"/>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905000"/>
            <a:ext cx="8686799" cy="4221163"/>
          </a:xfrm>
        </p:spPr>
        <p:txBody>
          <a:bodyPr>
            <a:normAutofit lnSpcReduction="10000"/>
          </a:bodyPr>
          <a:lstStyle/>
          <a:p>
            <a:pPr algn="just"/>
            <a:r>
              <a:rPr lang="en-US" b="1" dirty="0">
                <a:solidFill>
                  <a:srgbClr val="FF0000"/>
                </a:solidFill>
              </a:rPr>
              <a:t>Changes in technology </a:t>
            </a:r>
            <a:r>
              <a:rPr lang="en-US" b="1" dirty="0"/>
              <a:t>may also affect property values. In colder climates a house with central heating is invariably more valuable than  a similar  house  which  does  not  have  central  heating.</a:t>
            </a:r>
          </a:p>
          <a:p>
            <a:pPr algn="just"/>
            <a:r>
              <a:rPr lang="en-US" b="1" dirty="0">
                <a:solidFill>
                  <a:srgbClr val="FF0000"/>
                </a:solidFill>
              </a:rPr>
              <a:t>Changes in </a:t>
            </a:r>
            <a:r>
              <a:rPr lang="en-US" b="1" dirty="0" smtClean="0">
                <a:solidFill>
                  <a:srgbClr val="FF0000"/>
                </a:solidFill>
              </a:rPr>
              <a:t>building method </a:t>
            </a:r>
            <a:r>
              <a:rPr lang="en-US" b="1" dirty="0">
                <a:solidFill>
                  <a:srgbClr val="FF0000"/>
                </a:solidFill>
              </a:rPr>
              <a:t>s </a:t>
            </a:r>
            <a:r>
              <a:rPr lang="en-US" b="1" dirty="0"/>
              <a:t>may affect property values. the new techniques  do result  in an increased  supply  of new buildings.</a:t>
            </a:r>
          </a:p>
          <a:p>
            <a:pPr algn="just"/>
            <a:r>
              <a:rPr lang="en-US" b="1" dirty="0"/>
              <a:t> </a:t>
            </a:r>
            <a:r>
              <a:rPr lang="en-US" b="1" dirty="0">
                <a:solidFill>
                  <a:srgbClr val="FF0000"/>
                </a:solidFill>
              </a:rPr>
              <a:t>Not only does the ease or difficulty of obtaining finance </a:t>
            </a:r>
            <a:r>
              <a:rPr lang="en-US" b="1" dirty="0"/>
              <a:t>affect property prices, the cost of such finance is also very important. Even   though    plentiful   funds    may   be   available    for   property purchase, if the cost of borrowing is high potential p u r c h a s e r s may be deterred from entering the market</a:t>
            </a:r>
          </a:p>
          <a:p>
            <a:endParaRPr lang="en-US" dirty="0"/>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329902108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2514600"/>
            <a:ext cx="8686799" cy="3611563"/>
          </a:xfrm>
        </p:spPr>
        <p:txBody>
          <a:bodyPr/>
          <a:lstStyle/>
          <a:p>
            <a:r>
              <a:rPr lang="en-US" dirty="0"/>
              <a:t> </a:t>
            </a:r>
            <a:r>
              <a:rPr lang="en-US" sz="3200" b="1" dirty="0">
                <a:solidFill>
                  <a:srgbClr val="FF0000"/>
                </a:solidFill>
              </a:rPr>
              <a:t>Proximity to good means of communication </a:t>
            </a:r>
            <a:r>
              <a:rPr lang="en-US" sz="3200" dirty="0"/>
              <a:t>is a great </a:t>
            </a:r>
            <a:r>
              <a:rPr lang="en-US" sz="3200" dirty="0" smtClean="0"/>
              <a:t>advantage </a:t>
            </a:r>
            <a:r>
              <a:rPr lang="en-US" sz="3200" dirty="0"/>
              <a:t>with virtually any </a:t>
            </a:r>
            <a:r>
              <a:rPr lang="en-US" sz="3200" dirty="0" smtClean="0"/>
              <a:t>property.</a:t>
            </a:r>
          </a:p>
          <a:p>
            <a:r>
              <a:rPr lang="en-US" sz="3200" dirty="0"/>
              <a:t> </a:t>
            </a:r>
            <a:r>
              <a:rPr lang="en-US" sz="3200" b="1" dirty="0">
                <a:solidFill>
                  <a:srgbClr val="FF0000"/>
                </a:solidFill>
              </a:rPr>
              <a:t>Planning control probably </a:t>
            </a:r>
            <a:r>
              <a:rPr lang="en-US" sz="3200" dirty="0"/>
              <a:t>has a greater effect on property </a:t>
            </a:r>
            <a:r>
              <a:rPr lang="en-US" sz="3200" dirty="0" smtClean="0"/>
              <a:t>values </a:t>
            </a:r>
            <a:r>
              <a:rPr lang="en-US" sz="3200" dirty="0"/>
              <a:t>than any other single factor, possibly even greater than </a:t>
            </a:r>
            <a:r>
              <a:rPr lang="en-US" sz="3200" dirty="0" smtClean="0"/>
              <a:t>all </a:t>
            </a:r>
            <a:r>
              <a:rPr lang="en-US" sz="3200" dirty="0"/>
              <a:t>other factors combined</a:t>
            </a:r>
            <a:r>
              <a:rPr lang="en-US" sz="3200" dirty="0" smtClean="0"/>
              <a:t>.</a:t>
            </a:r>
          </a:p>
          <a:p>
            <a:endParaRPr lang="en-US" dirty="0"/>
          </a:p>
        </p:txBody>
      </p:sp>
    </p:spTree>
    <p:extLst>
      <p:ext uri="{BB962C8B-B14F-4D97-AF65-F5344CB8AC3E}">
        <p14:creationId xmlns:p14="http://schemas.microsoft.com/office/powerpoint/2010/main" val="375608063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2209800"/>
            <a:ext cx="8763000" cy="4343400"/>
          </a:xfrm>
        </p:spPr>
        <p:txBody>
          <a:bodyPr>
            <a:normAutofit/>
          </a:bodyPr>
          <a:lstStyle/>
          <a:p>
            <a:pPr algn="just"/>
            <a:r>
              <a:rPr lang="en-US" sz="2800" dirty="0"/>
              <a:t>There are many factors which will cause variations in value </a:t>
            </a:r>
            <a:r>
              <a:rPr lang="en-US" sz="2800" dirty="0" smtClean="0"/>
              <a:t>between </a:t>
            </a:r>
            <a:r>
              <a:rPr lang="en-US" sz="2800" dirty="0"/>
              <a:t>what might otherwise appear to be similar blocks of land or </a:t>
            </a:r>
            <a:r>
              <a:rPr lang="en-US" sz="2800" dirty="0" smtClean="0"/>
              <a:t>similar  properties.</a:t>
            </a:r>
          </a:p>
          <a:p>
            <a:pPr algn="just"/>
            <a:endParaRPr lang="en-US" sz="2800" dirty="0" smtClean="0"/>
          </a:p>
          <a:p>
            <a:pPr algn="just"/>
            <a:r>
              <a:rPr lang="en-US" sz="2800" dirty="0" smtClean="0"/>
              <a:t>Apart </a:t>
            </a:r>
            <a:r>
              <a:rPr lang="en-US" sz="2800" dirty="0"/>
              <a:t>from the </a:t>
            </a:r>
            <a:r>
              <a:rPr lang="en-US" sz="2800" dirty="0" smtClean="0"/>
              <a:t>individual </a:t>
            </a:r>
            <a:r>
              <a:rPr lang="en-US" sz="2800" dirty="0"/>
              <a:t>features of properties, there is a range of specific </a:t>
            </a:r>
            <a:r>
              <a:rPr lang="en-US" sz="2800" dirty="0" smtClean="0"/>
              <a:t>considerations </a:t>
            </a:r>
            <a:r>
              <a:rPr lang="en-US" sz="2800" dirty="0"/>
              <a:t>which are likely to be relevant to the value of any </a:t>
            </a:r>
            <a:r>
              <a:rPr lang="en-US" sz="2800" dirty="0" smtClean="0"/>
              <a:t>particular </a:t>
            </a:r>
            <a:r>
              <a:rPr lang="en-US" sz="2800" dirty="0"/>
              <a:t>property. </a:t>
            </a:r>
          </a:p>
        </p:txBody>
      </p:sp>
      <p:sp>
        <p:nvSpPr>
          <p:cNvPr id="3" name="Title 2"/>
          <p:cNvSpPr>
            <a:spLocks noGrp="1"/>
          </p:cNvSpPr>
          <p:nvPr>
            <p:ph type="title"/>
          </p:nvPr>
        </p:nvSpPr>
        <p:spPr/>
        <p:txBody>
          <a:bodyPr>
            <a:normAutofit fontScale="90000"/>
          </a:bodyPr>
          <a:lstStyle/>
          <a:p>
            <a:r>
              <a:rPr lang="en-US" dirty="0"/>
              <a:t>Variations in Value between Properties </a:t>
            </a:r>
          </a:p>
        </p:txBody>
      </p:sp>
    </p:spTree>
    <p:extLst>
      <p:ext uri="{BB962C8B-B14F-4D97-AF65-F5344CB8AC3E}">
        <p14:creationId xmlns:p14="http://schemas.microsoft.com/office/powerpoint/2010/main" val="3146059403"/>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304800"/>
            <a:ext cx="8534400" cy="6324600"/>
          </a:xfrm>
        </p:spPr>
        <p:txBody>
          <a:bodyPr>
            <a:normAutofit lnSpcReduction="10000"/>
          </a:bodyPr>
          <a:lstStyle/>
          <a:p>
            <a:pPr algn="just">
              <a:buFont typeface="Wingdings" panose="05000000000000000000" pitchFamily="2" charset="2"/>
              <a:buChar char="q"/>
            </a:pPr>
            <a:r>
              <a:rPr lang="en-US" dirty="0" smtClean="0"/>
              <a:t> 1. </a:t>
            </a:r>
            <a:r>
              <a:rPr lang="en-US" sz="2400" dirty="0" smtClean="0">
                <a:solidFill>
                  <a:srgbClr val="FF0000"/>
                </a:solidFill>
              </a:rPr>
              <a:t>The </a:t>
            </a:r>
            <a:r>
              <a:rPr lang="en-US" sz="2400" dirty="0">
                <a:solidFill>
                  <a:srgbClr val="FF0000"/>
                </a:solidFill>
              </a:rPr>
              <a:t>situation of a property within a particular locality </a:t>
            </a:r>
            <a:r>
              <a:rPr lang="en-US" sz="2400" dirty="0"/>
              <a:t>may </a:t>
            </a:r>
            <a:r>
              <a:rPr lang="en-US" sz="2400" dirty="0" smtClean="0"/>
              <a:t>be </a:t>
            </a:r>
            <a:r>
              <a:rPr lang="en-US" sz="2400" dirty="0"/>
              <a:t>very important particularly if there are variations in the quality </a:t>
            </a:r>
            <a:r>
              <a:rPr lang="en-US" sz="2400" dirty="0" smtClean="0"/>
              <a:t>of </a:t>
            </a:r>
            <a:r>
              <a:rPr lang="en-US" sz="2400" dirty="0"/>
              <a:t>the environment within t h e locality. </a:t>
            </a:r>
          </a:p>
          <a:p>
            <a:pPr marL="342900" indent="-342900" algn="just">
              <a:buFont typeface="Wingdings" panose="05000000000000000000" pitchFamily="2" charset="2"/>
              <a:buChar char="q"/>
            </a:pPr>
            <a:r>
              <a:rPr lang="en-US" sz="2400" dirty="0" smtClean="0"/>
              <a:t>2. </a:t>
            </a:r>
            <a:r>
              <a:rPr lang="en-US" sz="2400" dirty="0" smtClean="0">
                <a:solidFill>
                  <a:srgbClr val="FF0000"/>
                </a:solidFill>
              </a:rPr>
              <a:t>Proximity </a:t>
            </a:r>
            <a:r>
              <a:rPr lang="en-US" sz="2400" dirty="0">
                <a:solidFill>
                  <a:srgbClr val="FF0000"/>
                </a:solidFill>
              </a:rPr>
              <a:t>to local amenities </a:t>
            </a:r>
            <a:r>
              <a:rPr lang="en-US" sz="2400" dirty="0"/>
              <a:t>can be a positive benefit unless </a:t>
            </a:r>
            <a:r>
              <a:rPr lang="en-US" sz="2400" dirty="0" smtClean="0"/>
              <a:t> a </a:t>
            </a:r>
            <a:r>
              <a:rPr lang="en-US" sz="2400" dirty="0"/>
              <a:t>property is so close that it suffers disadvantages, for example </a:t>
            </a:r>
            <a:r>
              <a:rPr lang="en-US" sz="2400" dirty="0" smtClean="0"/>
              <a:t>from </a:t>
            </a:r>
            <a:r>
              <a:rPr lang="en-US" sz="2400" dirty="0"/>
              <a:t>excessive traffic loads generated by a nearby shopping </a:t>
            </a:r>
            <a:r>
              <a:rPr lang="en-US" sz="2400" dirty="0" smtClean="0"/>
              <a:t>center </a:t>
            </a:r>
            <a:r>
              <a:rPr lang="en-US" sz="2400" dirty="0"/>
              <a:t>or from the periodic noise emanating from and </a:t>
            </a:r>
            <a:r>
              <a:rPr lang="en-US" sz="2400" dirty="0" smtClean="0"/>
              <a:t>occasional </a:t>
            </a:r>
            <a:r>
              <a:rPr lang="en-US" sz="2400" dirty="0"/>
              <a:t>traffic congestion caused by a local school. </a:t>
            </a:r>
          </a:p>
          <a:p>
            <a:pPr marL="342900" indent="-342900" algn="just">
              <a:buFont typeface="Wingdings" panose="05000000000000000000" pitchFamily="2" charset="2"/>
              <a:buChar char="q"/>
            </a:pPr>
            <a:r>
              <a:rPr lang="en-US" sz="2400" dirty="0" smtClean="0">
                <a:solidFill>
                  <a:srgbClr val="FF0000"/>
                </a:solidFill>
              </a:rPr>
              <a:t>3. The </a:t>
            </a:r>
            <a:r>
              <a:rPr lang="en-US" sz="2400" dirty="0">
                <a:solidFill>
                  <a:srgbClr val="FF0000"/>
                </a:solidFill>
              </a:rPr>
              <a:t>adequacy of access on to a site and the length of </a:t>
            </a:r>
            <a:r>
              <a:rPr lang="en-US" sz="2400" dirty="0" smtClean="0">
                <a:solidFill>
                  <a:srgbClr val="FF0000"/>
                </a:solidFill>
              </a:rPr>
              <a:t>road </a:t>
            </a:r>
            <a:r>
              <a:rPr lang="en-US" sz="2400" dirty="0">
                <a:solidFill>
                  <a:srgbClr val="FF0000"/>
                </a:solidFill>
              </a:rPr>
              <a:t>frontage </a:t>
            </a:r>
            <a:r>
              <a:rPr lang="en-US" sz="2400" dirty="0"/>
              <a:t>can be important factors in determining value. A </a:t>
            </a:r>
            <a:r>
              <a:rPr lang="en-US" sz="2400" dirty="0" smtClean="0"/>
              <a:t>property </a:t>
            </a:r>
            <a:r>
              <a:rPr lang="en-US" sz="2400" dirty="0"/>
              <a:t>with inadequate road frontage can be disadvantaged </a:t>
            </a:r>
            <a:r>
              <a:rPr lang="en-US" sz="2400" dirty="0" smtClean="0"/>
              <a:t>while </a:t>
            </a:r>
            <a:r>
              <a:rPr lang="en-US" sz="2400" dirty="0"/>
              <a:t>at the other extreme excessively long road frontages </a:t>
            </a:r>
            <a:r>
              <a:rPr lang="en-US" sz="2400" dirty="0" smtClean="0"/>
              <a:t>can </a:t>
            </a:r>
            <a:r>
              <a:rPr lang="en-US" sz="2400" dirty="0"/>
              <a:t>result in excessively high fencing costs and possibly also </a:t>
            </a:r>
            <a:r>
              <a:rPr lang="en-US" sz="2400" dirty="0" smtClean="0"/>
              <a:t>security  </a:t>
            </a:r>
            <a:r>
              <a:rPr lang="en-US" sz="2400" dirty="0"/>
              <a:t>problems which  may  in fact adversely   affect market  </a:t>
            </a:r>
            <a:r>
              <a:rPr lang="en-US" sz="2400" dirty="0" smtClean="0"/>
              <a:t>value.</a:t>
            </a:r>
            <a:endParaRPr lang="en-US" sz="2400" dirty="0"/>
          </a:p>
        </p:txBody>
      </p:sp>
    </p:spTree>
    <p:extLst>
      <p:ext uri="{BB962C8B-B14F-4D97-AF65-F5344CB8AC3E}">
        <p14:creationId xmlns:p14="http://schemas.microsoft.com/office/powerpoint/2010/main" val="301902328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304800"/>
            <a:ext cx="8610600" cy="6553200"/>
          </a:xfrm>
        </p:spPr>
        <p:txBody>
          <a:bodyPr>
            <a:normAutofit fontScale="92500" lnSpcReduction="20000"/>
          </a:bodyPr>
          <a:lstStyle/>
          <a:p>
            <a:pPr marL="342900" indent="-342900" algn="just">
              <a:buFont typeface="Wingdings" panose="05000000000000000000" pitchFamily="2" charset="2"/>
              <a:buChar char="Ø"/>
            </a:pPr>
            <a:r>
              <a:rPr lang="en-US" sz="2400" dirty="0" smtClean="0">
                <a:solidFill>
                  <a:srgbClr val="FF0000"/>
                </a:solidFill>
              </a:rPr>
              <a:t>4. Site </a:t>
            </a:r>
            <a:r>
              <a:rPr lang="en-US" sz="2400" dirty="0">
                <a:solidFill>
                  <a:srgbClr val="FF0000"/>
                </a:solidFill>
              </a:rPr>
              <a:t>area is an important consideration </a:t>
            </a:r>
            <a:r>
              <a:rPr lang="en-US" sz="2400" dirty="0"/>
              <a:t>as unless site size is sufficiently large for the current or intended use of a property market value is likely to be depreciated. At the other extreme, value is likely to be enhanced if the size of a site is sufficiently large to offer potential for the extension of existing uses or for the further subdivision of the site and the subsequent sale of part  of it. </a:t>
            </a:r>
          </a:p>
          <a:p>
            <a:pPr marL="342900" indent="-342900" algn="just">
              <a:buFont typeface="Wingdings" panose="05000000000000000000" pitchFamily="2" charset="2"/>
              <a:buChar char="Ø"/>
            </a:pPr>
            <a:r>
              <a:rPr lang="en-US" sz="2400" dirty="0" smtClean="0">
                <a:solidFill>
                  <a:srgbClr val="FF0000"/>
                </a:solidFill>
              </a:rPr>
              <a:t>5. The </a:t>
            </a:r>
            <a:r>
              <a:rPr lang="en-US" sz="2400" dirty="0">
                <a:solidFill>
                  <a:srgbClr val="FF0000"/>
                </a:solidFill>
              </a:rPr>
              <a:t>overall shape of a site and the relationship between its width and depth </a:t>
            </a:r>
            <a:r>
              <a:rPr lang="en-US" sz="2400" dirty="0"/>
              <a:t>may affect both site value and the value of any property placed on it. Awkwardly shaped sites can result in the use of parts of them being severely restricted, while where sites are either too narrow or too wide in relation to their overall area there may be serious design constraints which reduce total value below that which would apply to a more appropriately shaped site of the same area. </a:t>
            </a:r>
          </a:p>
          <a:p>
            <a:pPr marL="342900" indent="-342900" algn="just">
              <a:buFont typeface="Wingdings" panose="05000000000000000000" pitchFamily="2" charset="2"/>
              <a:buChar char="Ø"/>
            </a:pPr>
            <a:r>
              <a:rPr lang="en-US" sz="2400" dirty="0" smtClean="0">
                <a:solidFill>
                  <a:srgbClr val="FF0000"/>
                </a:solidFill>
              </a:rPr>
              <a:t>6. The </a:t>
            </a:r>
            <a:r>
              <a:rPr lang="en-US" sz="2400" dirty="0">
                <a:solidFill>
                  <a:srgbClr val="FF0000"/>
                </a:solidFill>
              </a:rPr>
              <a:t>slope of a site or the relative position of a site </a:t>
            </a:r>
            <a:r>
              <a:rPr lang="en-US" sz="2400" dirty="0"/>
              <a:t>on sloping land can be an important determinant of value. If there is an excessive slope to a site it could substantially increase initial development costs, while it could subsequently put off potential purchasers of a completed property</a:t>
            </a:r>
            <a:r>
              <a:rPr lang="en-US" sz="2400" dirty="0" smtClean="0"/>
              <a:t>..</a:t>
            </a:r>
            <a:endParaRPr lang="en-US" sz="2400" dirty="0"/>
          </a:p>
          <a:p>
            <a:endParaRPr lang="en-US" dirty="0"/>
          </a:p>
        </p:txBody>
      </p:sp>
    </p:spTree>
    <p:extLst>
      <p:ext uri="{BB962C8B-B14F-4D97-AF65-F5344CB8AC3E}">
        <p14:creationId xmlns:p14="http://schemas.microsoft.com/office/powerpoint/2010/main" val="3521040854"/>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153400" cy="6019800"/>
          </a:xfrm>
        </p:spPr>
        <p:txBody>
          <a:bodyPr>
            <a:normAutofit fontScale="92500" lnSpcReduction="10000"/>
          </a:bodyPr>
          <a:lstStyle/>
          <a:p>
            <a:pPr marL="342900" indent="-342900" algn="just">
              <a:buFont typeface="Wingdings" panose="05000000000000000000" pitchFamily="2" charset="2"/>
              <a:buChar char="Ø"/>
            </a:pPr>
            <a:r>
              <a:rPr lang="en-US" sz="2400" dirty="0" smtClean="0">
                <a:solidFill>
                  <a:srgbClr val="FF0000"/>
                </a:solidFill>
              </a:rPr>
              <a:t>7.With </a:t>
            </a:r>
            <a:r>
              <a:rPr lang="en-US" sz="2400" dirty="0">
                <a:solidFill>
                  <a:srgbClr val="FF0000"/>
                </a:solidFill>
              </a:rPr>
              <a:t>residential properties in particular the existence or non-existence of a good view may</a:t>
            </a:r>
            <a:r>
              <a:rPr lang="en-US" sz="2400" dirty="0"/>
              <a:t>, as hinted above, result in substantial variations in value between otherwise similar properties, and as example north aspect in Bahir Dar may be desirable features with resultant bonuses in value. </a:t>
            </a:r>
          </a:p>
          <a:p>
            <a:pPr marL="342900" indent="-342900" algn="just">
              <a:buFont typeface="Wingdings" panose="05000000000000000000" pitchFamily="2" charset="2"/>
              <a:buChar char="Ø"/>
            </a:pPr>
            <a:r>
              <a:rPr lang="en-US" sz="2400" dirty="0" smtClean="0">
                <a:solidFill>
                  <a:srgbClr val="FF0000"/>
                </a:solidFill>
              </a:rPr>
              <a:t>8.The </a:t>
            </a:r>
            <a:r>
              <a:rPr lang="en-US" sz="2400" dirty="0">
                <a:solidFill>
                  <a:srgbClr val="FF0000"/>
                </a:solidFill>
              </a:rPr>
              <a:t>possible e x p o s u r e of any type of property to such things as flooding, subsidence </a:t>
            </a:r>
            <a:r>
              <a:rPr lang="en-US" sz="2400" dirty="0"/>
              <a:t>or problems from soil erosion is likely to have a considerable effect on value. </a:t>
            </a:r>
          </a:p>
          <a:p>
            <a:pPr marL="342900" indent="-342900" algn="just">
              <a:buFont typeface="Wingdings" panose="05000000000000000000" pitchFamily="2" charset="2"/>
              <a:buChar char="v"/>
            </a:pPr>
            <a:r>
              <a:rPr lang="en-US" sz="2400" smtClean="0"/>
              <a:t>9.There </a:t>
            </a:r>
            <a:r>
              <a:rPr lang="en-US" sz="2400" dirty="0"/>
              <a:t>will often be </a:t>
            </a:r>
            <a:r>
              <a:rPr lang="en-US" sz="2400" dirty="0">
                <a:solidFill>
                  <a:srgbClr val="FF0000"/>
                </a:solidFill>
              </a:rPr>
              <a:t>a range of features </a:t>
            </a:r>
            <a:r>
              <a:rPr lang="en-US" sz="2400" dirty="0"/>
              <a:t>of the above type </a:t>
            </a:r>
            <a:r>
              <a:rPr lang="en-US" sz="2400" dirty="0">
                <a:solidFill>
                  <a:srgbClr val="FF0000"/>
                </a:solidFill>
              </a:rPr>
              <a:t>which cause variations </a:t>
            </a:r>
            <a:r>
              <a:rPr lang="en-US" sz="2400" dirty="0"/>
              <a:t>in value between otherwise similar properties in a particular locality, and an important part of the </a:t>
            </a:r>
            <a:r>
              <a:rPr lang="en-US" sz="3000" dirty="0" err="1" smtClean="0">
                <a:solidFill>
                  <a:srgbClr val="00B0F0"/>
                </a:solidFill>
              </a:rPr>
              <a:t>valuer’s</a:t>
            </a:r>
            <a:r>
              <a:rPr lang="en-US" sz="3000" dirty="0" smtClean="0">
                <a:solidFill>
                  <a:srgbClr val="00B0F0"/>
                </a:solidFill>
              </a:rPr>
              <a:t> </a:t>
            </a:r>
            <a:r>
              <a:rPr lang="en-US" sz="3000" dirty="0">
                <a:solidFill>
                  <a:srgbClr val="00B0F0"/>
                </a:solidFill>
              </a:rPr>
              <a:t>job will be to identify such features and subsequently to take them into account in the valuation process.</a:t>
            </a:r>
            <a:endParaRPr lang="en-US" sz="2400" dirty="0">
              <a:solidFill>
                <a:srgbClr val="00B0F0"/>
              </a:solidFill>
            </a:endParaRPr>
          </a:p>
          <a:p>
            <a:endParaRPr lang="en-US" dirty="0"/>
          </a:p>
        </p:txBody>
      </p:sp>
    </p:spTree>
    <p:extLst>
      <p:ext uri="{BB962C8B-B14F-4D97-AF65-F5344CB8AC3E}">
        <p14:creationId xmlns:p14="http://schemas.microsoft.com/office/powerpoint/2010/main" val="4173760305"/>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817894468"/>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52400" y="940252"/>
            <a:ext cx="8582891" cy="5509200"/>
          </a:xfrm>
          <a:prstGeom prst="rect">
            <a:avLst/>
          </a:prstGeom>
        </p:spPr>
        <p:txBody>
          <a:bodyPr wrap="square">
            <a:spAutoFit/>
          </a:bodyPr>
          <a:lstStyle/>
          <a:p>
            <a:pPr marL="285750" indent="-285750" algn="just">
              <a:buFont typeface="Wingdings" panose="05000000000000000000" pitchFamily="2" charset="2"/>
              <a:buChar char="q"/>
            </a:pPr>
            <a:r>
              <a:rPr lang="en-US" sz="2800" dirty="0"/>
              <a:t>Many applied principles are applied in valuing real estate. </a:t>
            </a:r>
            <a:endParaRPr lang="en-US" sz="2800" dirty="0" smtClean="0"/>
          </a:p>
          <a:p>
            <a:pPr marL="285750" indent="-285750" algn="just">
              <a:buFont typeface="Wingdings" panose="05000000000000000000" pitchFamily="2" charset="2"/>
              <a:buChar char="q"/>
            </a:pPr>
            <a:r>
              <a:rPr lang="en-US" sz="2800" dirty="0" smtClean="0"/>
              <a:t>They </a:t>
            </a:r>
            <a:r>
              <a:rPr lang="en-US" sz="2800" dirty="0" smtClean="0"/>
              <a:t>include </a:t>
            </a:r>
            <a:r>
              <a:rPr lang="en-US" sz="2800" b="1" dirty="0">
                <a:solidFill>
                  <a:srgbClr val="FF0000"/>
                </a:solidFill>
              </a:rPr>
              <a:t>the principles </a:t>
            </a:r>
            <a:r>
              <a:rPr lang="en-US" sz="2800" dirty="0"/>
              <a:t>of </a:t>
            </a:r>
            <a:r>
              <a:rPr lang="en-US" sz="2800" b="1" dirty="0">
                <a:solidFill>
                  <a:srgbClr val="FF0000"/>
                </a:solidFill>
              </a:rPr>
              <a:t>supply and demand</a:t>
            </a:r>
            <a:r>
              <a:rPr lang="en-US" sz="2800" dirty="0"/>
              <a:t>; </a:t>
            </a:r>
            <a:r>
              <a:rPr lang="en-US" sz="2800" b="1" dirty="0">
                <a:solidFill>
                  <a:srgbClr val="FF0000"/>
                </a:solidFill>
              </a:rPr>
              <a:t>competition</a:t>
            </a:r>
            <a:r>
              <a:rPr lang="en-US" sz="2800" dirty="0"/>
              <a:t>; </a:t>
            </a:r>
            <a:r>
              <a:rPr lang="en-US" sz="2800" b="1" dirty="0">
                <a:solidFill>
                  <a:srgbClr val="FF0000"/>
                </a:solidFill>
              </a:rPr>
              <a:t>substitution</a:t>
            </a:r>
            <a:r>
              <a:rPr lang="en-US" sz="2800" dirty="0"/>
              <a:t>; </a:t>
            </a:r>
            <a:r>
              <a:rPr lang="en-US" sz="2800" b="1" dirty="0" smtClean="0">
                <a:solidFill>
                  <a:srgbClr val="FF0000"/>
                </a:solidFill>
              </a:rPr>
              <a:t>anticipation</a:t>
            </a:r>
            <a:r>
              <a:rPr lang="en-US" sz="2800" dirty="0"/>
              <a:t>, or </a:t>
            </a:r>
            <a:r>
              <a:rPr lang="en-US" sz="2800" b="1" dirty="0">
                <a:solidFill>
                  <a:srgbClr val="FF0000"/>
                </a:solidFill>
              </a:rPr>
              <a:t>expectation</a:t>
            </a:r>
            <a:r>
              <a:rPr lang="en-US" sz="2800" dirty="0"/>
              <a:t>; </a:t>
            </a:r>
            <a:r>
              <a:rPr lang="en-US" sz="2800" b="1" dirty="0">
                <a:solidFill>
                  <a:srgbClr val="FF0000"/>
                </a:solidFill>
              </a:rPr>
              <a:t>change</a:t>
            </a:r>
            <a:r>
              <a:rPr lang="en-US" sz="2800" b="1" dirty="0"/>
              <a:t>;</a:t>
            </a:r>
            <a:r>
              <a:rPr lang="en-US" sz="2800" dirty="0"/>
              <a:t> and others. </a:t>
            </a:r>
            <a:endParaRPr lang="en-US" sz="2800" dirty="0" smtClean="0"/>
          </a:p>
          <a:p>
            <a:pPr marL="285750" indent="-285750" algn="just">
              <a:buFont typeface="Wingdings" panose="05000000000000000000" pitchFamily="2" charset="2"/>
              <a:buChar char="q"/>
            </a:pPr>
            <a:r>
              <a:rPr lang="en-US" sz="2800" dirty="0" smtClean="0"/>
              <a:t>Common </a:t>
            </a:r>
            <a:r>
              <a:rPr lang="en-US" sz="2800" dirty="0"/>
              <a:t>to all these </a:t>
            </a:r>
            <a:r>
              <a:rPr lang="en-US" sz="2800" dirty="0" smtClean="0"/>
              <a:t>principles </a:t>
            </a:r>
            <a:r>
              <a:rPr lang="en-US" sz="2800" dirty="0"/>
              <a:t>is their direct or indirect effect </a:t>
            </a:r>
            <a:r>
              <a:rPr lang="en-US" sz="2800" b="1" dirty="0">
                <a:solidFill>
                  <a:srgbClr val="FF0000"/>
                </a:solidFill>
              </a:rPr>
              <a:t>on the degree of utility and </a:t>
            </a:r>
            <a:r>
              <a:rPr lang="en-US" sz="2800" b="1" dirty="0" smtClean="0">
                <a:solidFill>
                  <a:srgbClr val="FF0000"/>
                </a:solidFill>
              </a:rPr>
              <a:t>productivity </a:t>
            </a:r>
            <a:r>
              <a:rPr lang="en-US" sz="2800" b="1" dirty="0">
                <a:solidFill>
                  <a:srgbClr val="FF0000"/>
                </a:solidFill>
              </a:rPr>
              <a:t>of a property. </a:t>
            </a:r>
            <a:endParaRPr lang="en-US" sz="2800" b="1" dirty="0" smtClean="0">
              <a:solidFill>
                <a:srgbClr val="FF0000"/>
              </a:solidFill>
            </a:endParaRPr>
          </a:p>
          <a:p>
            <a:pPr marL="285750" indent="-285750" algn="just">
              <a:buFont typeface="Wingdings" panose="05000000000000000000" pitchFamily="2" charset="2"/>
              <a:buChar char="q"/>
            </a:pPr>
            <a:r>
              <a:rPr lang="en-US" sz="3200" b="1" dirty="0" smtClean="0">
                <a:solidFill>
                  <a:srgbClr val="00B0F0"/>
                </a:solidFill>
              </a:rPr>
              <a:t>Therefore</a:t>
            </a:r>
            <a:r>
              <a:rPr lang="en-US" sz="2800" dirty="0" smtClean="0"/>
              <a:t>, </a:t>
            </a:r>
            <a:r>
              <a:rPr lang="en-US" sz="2800" dirty="0"/>
              <a:t>it may be stated that the utility of </a:t>
            </a:r>
            <a:r>
              <a:rPr lang="en-US" sz="2800" dirty="0" smtClean="0"/>
              <a:t>real </a:t>
            </a:r>
            <a:r>
              <a:rPr lang="en-US" sz="2800" dirty="0"/>
              <a:t>estate reflects the </a:t>
            </a:r>
            <a:r>
              <a:rPr lang="en-US" sz="3200" b="1" dirty="0">
                <a:solidFill>
                  <a:srgbClr val="00B0F0"/>
                </a:solidFill>
              </a:rPr>
              <a:t>combined influence of all market forces</a:t>
            </a:r>
            <a:r>
              <a:rPr lang="en-US" sz="2800" dirty="0"/>
              <a:t> that come </a:t>
            </a:r>
            <a:r>
              <a:rPr lang="en-US" sz="2800" dirty="0" smtClean="0"/>
              <a:t>to </a:t>
            </a:r>
            <a:r>
              <a:rPr lang="en-US" sz="2800" dirty="0"/>
              <a:t>bear upon the </a:t>
            </a:r>
            <a:r>
              <a:rPr lang="en-US" sz="3200" b="1" dirty="0">
                <a:solidFill>
                  <a:srgbClr val="7030A0"/>
                </a:solidFill>
              </a:rPr>
              <a:t>value of property. </a:t>
            </a:r>
          </a:p>
        </p:txBody>
      </p:sp>
      <p:sp>
        <p:nvSpPr>
          <p:cNvPr id="2" name="TextBox 1"/>
          <p:cNvSpPr txBox="1"/>
          <p:nvPr/>
        </p:nvSpPr>
        <p:spPr>
          <a:xfrm>
            <a:off x="381000" y="355477"/>
            <a:ext cx="8305800" cy="584775"/>
          </a:xfrm>
          <a:prstGeom prst="rect">
            <a:avLst/>
          </a:prstGeom>
          <a:noFill/>
        </p:spPr>
        <p:txBody>
          <a:bodyPr wrap="square" rtlCol="0">
            <a:spAutoFit/>
          </a:bodyPr>
          <a:lstStyle/>
          <a:p>
            <a:r>
              <a:rPr lang="en-US" sz="3200" b="1" dirty="0" smtClean="0"/>
              <a:t>Principles of valuation </a:t>
            </a:r>
            <a:endParaRPr lang="en-US" sz="3200" dirty="0"/>
          </a:p>
        </p:txBody>
      </p:sp>
    </p:spTree>
    <p:extLst>
      <p:ext uri="{BB962C8B-B14F-4D97-AF65-F5344CB8AC3E}">
        <p14:creationId xmlns:p14="http://schemas.microsoft.com/office/powerpoint/2010/main" val="289163638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fontAlgn="auto" hangingPunct="1">
              <a:spcAft>
                <a:spcPts val="0"/>
              </a:spcAft>
              <a:defRPr/>
            </a:pPr>
            <a:r>
              <a:rPr lang="en-US" altLang="en-US"/>
              <a:t>Concepts, </a:t>
            </a:r>
            <a:r>
              <a:rPr lang="en-US" altLang="en-US" sz="3200"/>
              <a:t>con’t...</a:t>
            </a:r>
            <a:endParaRPr lang="en-US" altLang="en-US"/>
          </a:p>
        </p:txBody>
      </p:sp>
      <p:sp>
        <p:nvSpPr>
          <p:cNvPr id="22531" name="Rectangle 3"/>
          <p:cNvSpPr>
            <a:spLocks noGrp="1" noChangeArrowheads="1"/>
          </p:cNvSpPr>
          <p:nvPr>
            <p:ph idx="1"/>
          </p:nvPr>
        </p:nvSpPr>
        <p:spPr/>
        <p:txBody>
          <a:bodyPr/>
          <a:lstStyle/>
          <a:p>
            <a:pPr eaLnBrk="1" hangingPunct="1">
              <a:lnSpc>
                <a:spcPct val="90000"/>
              </a:lnSpc>
            </a:pPr>
            <a:r>
              <a:rPr lang="en-US" altLang="en-US" smtClean="0"/>
              <a:t>Geographic</a:t>
            </a:r>
          </a:p>
          <a:p>
            <a:pPr lvl="1" eaLnBrk="1" hangingPunct="1">
              <a:lnSpc>
                <a:spcPct val="90000"/>
              </a:lnSpc>
            </a:pPr>
            <a:r>
              <a:rPr lang="en-US" altLang="en-US" smtClean="0"/>
              <a:t>Diverse physical characteristics</a:t>
            </a:r>
          </a:p>
          <a:p>
            <a:pPr lvl="1" eaLnBrk="1" hangingPunct="1">
              <a:lnSpc>
                <a:spcPct val="90000"/>
              </a:lnSpc>
            </a:pPr>
            <a:r>
              <a:rPr lang="en-US" altLang="en-US" smtClean="0"/>
              <a:t>May be used for many purposes</a:t>
            </a:r>
          </a:p>
          <a:p>
            <a:pPr lvl="1" eaLnBrk="1" hangingPunct="1">
              <a:lnSpc>
                <a:spcPct val="90000"/>
              </a:lnSpc>
            </a:pPr>
            <a:r>
              <a:rPr lang="en-US" altLang="en-US" smtClean="0"/>
              <a:t>Use influenced by geographic considerations</a:t>
            </a:r>
          </a:p>
          <a:p>
            <a:pPr eaLnBrk="1" hangingPunct="1">
              <a:lnSpc>
                <a:spcPct val="90000"/>
              </a:lnSpc>
            </a:pPr>
            <a:r>
              <a:rPr lang="en-US" altLang="en-US" smtClean="0"/>
              <a:t>Legal</a:t>
            </a:r>
          </a:p>
          <a:p>
            <a:pPr lvl="1" eaLnBrk="1" hangingPunct="1">
              <a:lnSpc>
                <a:spcPct val="90000"/>
              </a:lnSpc>
            </a:pPr>
            <a:r>
              <a:rPr lang="en-US" altLang="en-US" smtClean="0"/>
              <a:t>Individuals hold private rights to own and use land</a:t>
            </a:r>
          </a:p>
          <a:p>
            <a:pPr lvl="1" eaLnBrk="1" hangingPunct="1">
              <a:lnSpc>
                <a:spcPct val="90000"/>
              </a:lnSpc>
            </a:pPr>
            <a:r>
              <a:rPr lang="en-US" altLang="en-US" smtClean="0"/>
              <a:t>public rights to shared use</a:t>
            </a:r>
          </a:p>
          <a:p>
            <a:pPr lvl="1" eaLnBrk="1" hangingPunct="1">
              <a:lnSpc>
                <a:spcPct val="90000"/>
              </a:lnSpc>
            </a:pPr>
            <a:r>
              <a:rPr lang="en-US" altLang="en-US" smtClean="0"/>
              <a:t>Land: “The earth’s surface, both land and water, and anything that is attached to it whether by the course of nature of human hands.”</a:t>
            </a:r>
          </a:p>
          <a:p>
            <a:pPr lvl="2" eaLnBrk="1" hangingPunct="1">
              <a:lnSpc>
                <a:spcPct val="90000"/>
              </a:lnSpc>
            </a:pPr>
            <a:r>
              <a:rPr lang="en-US" altLang="en-US" smtClean="0"/>
              <a:t>Subsurface rights</a:t>
            </a:r>
          </a:p>
          <a:p>
            <a:pPr lvl="2" eaLnBrk="1" hangingPunct="1">
              <a:lnSpc>
                <a:spcPct val="90000"/>
              </a:lnSpc>
            </a:pPr>
            <a:r>
              <a:rPr lang="en-US" altLang="en-US" smtClean="0"/>
              <a:t>Surface rights</a:t>
            </a:r>
          </a:p>
          <a:p>
            <a:pPr lvl="2" eaLnBrk="1" hangingPunct="1">
              <a:lnSpc>
                <a:spcPct val="90000"/>
              </a:lnSpc>
            </a:pPr>
            <a:r>
              <a:rPr lang="en-US" altLang="en-US" smtClean="0"/>
              <a:t>Suprasurface rights</a:t>
            </a:r>
            <a:endParaRPr lang="en-US" altLang="en-US" sz="2400" smtClean="0"/>
          </a:p>
        </p:txBody>
      </p:sp>
      <p:sp>
        <p:nvSpPr>
          <p:cNvPr id="22532"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11361FB6-9F4E-46A6-B121-93604EC97D9A}" type="slidenum">
              <a:rPr lang="en-US" altLang="en-US" sz="1400" smtClean="0">
                <a:solidFill>
                  <a:srgbClr val="FFFFFF"/>
                </a:solidFill>
              </a:rPr>
              <a:pPr/>
              <a:t>5</a:t>
            </a:fld>
            <a:endParaRPr lang="en-US" altLang="en-US" sz="1400" smtClean="0">
              <a:solidFill>
                <a:srgbClr val="FFFFFF"/>
              </a:solidFill>
            </a:endParaRPr>
          </a:p>
        </p:txBody>
      </p:sp>
      <p:pic>
        <p:nvPicPr>
          <p:cNvPr id="22533"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096000" y="228600"/>
            <a:ext cx="2589213" cy="24749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5828015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1676400"/>
            <a:ext cx="4419600" cy="5029200"/>
          </a:xfrm>
        </p:spPr>
        <p:txBody>
          <a:bodyPr>
            <a:noAutofit/>
          </a:bodyPr>
          <a:lstStyle/>
          <a:p>
            <a:pPr marL="0" indent="0">
              <a:buNone/>
            </a:pPr>
            <a:r>
              <a:rPr lang="en-US" sz="2800" b="1" dirty="0" smtClean="0"/>
              <a:t>1.The </a:t>
            </a:r>
            <a:r>
              <a:rPr lang="en-US" sz="2800" b="1" dirty="0"/>
              <a:t>Principle of Supply and Demand </a:t>
            </a:r>
          </a:p>
          <a:p>
            <a:pPr algn="just"/>
            <a:r>
              <a:rPr lang="en-US" dirty="0" smtClean="0"/>
              <a:t> </a:t>
            </a:r>
            <a:r>
              <a:rPr lang="en-US" b="1" dirty="0" smtClean="0"/>
              <a:t>The </a:t>
            </a:r>
            <a:r>
              <a:rPr lang="en-US" b="1" dirty="0"/>
              <a:t>same theory underlying all economic practice is that scarcity </a:t>
            </a:r>
            <a:r>
              <a:rPr lang="en-US" b="1" dirty="0" smtClean="0"/>
              <a:t>influences </a:t>
            </a:r>
            <a:r>
              <a:rPr lang="en-US" b="1" dirty="0"/>
              <a:t>supply and that what people want and can purchase </a:t>
            </a:r>
            <a:r>
              <a:rPr lang="en-US" b="1" dirty="0" smtClean="0"/>
              <a:t>controls the </a:t>
            </a:r>
            <a:r>
              <a:rPr lang="en-US" b="1" dirty="0"/>
              <a:t>demand. </a:t>
            </a:r>
            <a:endParaRPr lang="en-US" b="1" dirty="0" smtClean="0"/>
          </a:p>
          <a:p>
            <a:pPr algn="just"/>
            <a:r>
              <a:rPr lang="en-US" b="1" dirty="0" smtClean="0"/>
              <a:t> The interaction </a:t>
            </a:r>
            <a:r>
              <a:rPr lang="en-US" b="1" dirty="0"/>
              <a:t>between the supply of and demand for a </a:t>
            </a:r>
            <a:r>
              <a:rPr lang="en-US" b="1" dirty="0" smtClean="0"/>
              <a:t>particular </a:t>
            </a:r>
            <a:r>
              <a:rPr lang="en-US" b="1" dirty="0"/>
              <a:t>property will influence the value of the property</a:t>
            </a:r>
            <a:r>
              <a:rPr lang="en-US" sz="2800" b="1" dirty="0"/>
              <a:t>. </a:t>
            </a:r>
          </a:p>
        </p:txBody>
      </p:sp>
      <p:sp>
        <p:nvSpPr>
          <p:cNvPr id="2" name="Title 1"/>
          <p:cNvSpPr>
            <a:spLocks noGrp="1"/>
          </p:cNvSpPr>
          <p:nvPr>
            <p:ph type="title"/>
          </p:nvPr>
        </p:nvSpPr>
        <p:spPr/>
        <p:txBody>
          <a:bodyPr>
            <a:normAutofit fontScale="90000"/>
          </a:bodyPr>
          <a:lstStyle/>
          <a:p>
            <a:r>
              <a:rPr lang="en-US" sz="3600" b="1" dirty="0"/>
              <a:t> </a:t>
            </a:r>
            <a:br>
              <a:rPr lang="en-US" sz="3600" b="1" dirty="0"/>
            </a:br>
            <a:r>
              <a:rPr lang="en-US" sz="4900" b="1" dirty="0" smtClean="0"/>
              <a:t>principles of valuation </a:t>
            </a:r>
            <a:r>
              <a:rPr lang="en-US" dirty="0" smtClean="0"/>
              <a:t>. </a:t>
            </a:r>
            <a:endParaRPr lang="en-US" dirty="0"/>
          </a:p>
        </p:txBody>
      </p:sp>
      <p:sp>
        <p:nvSpPr>
          <p:cNvPr id="4" name="Rectangle 3"/>
          <p:cNvSpPr/>
          <p:nvPr/>
        </p:nvSpPr>
        <p:spPr>
          <a:xfrm>
            <a:off x="4648200" y="1981200"/>
            <a:ext cx="4343400" cy="3600986"/>
          </a:xfrm>
          <a:prstGeom prst="rect">
            <a:avLst/>
          </a:prstGeom>
        </p:spPr>
        <p:txBody>
          <a:bodyPr wrap="square">
            <a:spAutoFit/>
          </a:bodyPr>
          <a:lstStyle/>
          <a:p>
            <a:pPr algn="ctr"/>
            <a:r>
              <a:rPr lang="en-US" sz="2800" b="1" dirty="0" smtClean="0"/>
              <a:t>2.The </a:t>
            </a:r>
            <a:r>
              <a:rPr lang="en-US" sz="2800" b="1" dirty="0"/>
              <a:t>Principle of Substitution </a:t>
            </a:r>
          </a:p>
          <a:p>
            <a:pPr marL="342900" indent="-342900" algn="just">
              <a:buFont typeface="Wingdings" panose="05000000000000000000" pitchFamily="2" charset="2"/>
              <a:buChar char="q"/>
            </a:pPr>
            <a:r>
              <a:rPr lang="en-US" sz="2400" dirty="0"/>
              <a:t> </a:t>
            </a:r>
            <a:r>
              <a:rPr lang="en-US" sz="2800" dirty="0"/>
              <a:t>A prudent buyer will pay no more for a property than </a:t>
            </a:r>
            <a:r>
              <a:rPr lang="en-US" sz="2800" dirty="0" smtClean="0"/>
              <a:t>the </a:t>
            </a:r>
            <a:r>
              <a:rPr lang="en-US" sz="2800" dirty="0"/>
              <a:t>cost of a </a:t>
            </a:r>
            <a:r>
              <a:rPr lang="en-US" sz="2800" dirty="0" smtClean="0"/>
              <a:t>substitute </a:t>
            </a:r>
            <a:r>
              <a:rPr lang="en-US" sz="2800" dirty="0"/>
              <a:t>property that will provide equivalent </a:t>
            </a:r>
            <a:r>
              <a:rPr lang="en-US" sz="2800" dirty="0" smtClean="0"/>
              <a:t>usefulness</a:t>
            </a:r>
            <a:r>
              <a:rPr lang="en-US" sz="3200" dirty="0" smtClean="0"/>
              <a:t>.</a:t>
            </a:r>
            <a:endParaRPr lang="en-US" sz="3200" dirty="0"/>
          </a:p>
        </p:txBody>
      </p:sp>
    </p:spTree>
    <p:extLst>
      <p:ext uri="{BB962C8B-B14F-4D97-AF65-F5344CB8AC3E}">
        <p14:creationId xmlns:p14="http://schemas.microsoft.com/office/powerpoint/2010/main" val="127941522"/>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14746" y="733246"/>
            <a:ext cx="8534400" cy="6247864"/>
          </a:xfrm>
          <a:prstGeom prst="rect">
            <a:avLst/>
          </a:prstGeom>
        </p:spPr>
        <p:txBody>
          <a:bodyPr wrap="square">
            <a:spAutoFit/>
          </a:bodyPr>
          <a:lstStyle/>
          <a:p>
            <a:pPr algn="ctr"/>
            <a:r>
              <a:rPr lang="en-US" sz="2000" dirty="0"/>
              <a:t>3. </a:t>
            </a:r>
            <a:r>
              <a:rPr lang="en-US" sz="3200" b="1" dirty="0">
                <a:solidFill>
                  <a:srgbClr val="002060"/>
                </a:solidFill>
              </a:rPr>
              <a:t>The Principle of Profit </a:t>
            </a:r>
            <a:r>
              <a:rPr lang="en-US" sz="3200" b="1" dirty="0" smtClean="0">
                <a:solidFill>
                  <a:srgbClr val="002060"/>
                </a:solidFill>
              </a:rPr>
              <a:t>Maximization </a:t>
            </a:r>
            <a:r>
              <a:rPr lang="en-US" sz="3200" b="1" dirty="0">
                <a:solidFill>
                  <a:srgbClr val="002060"/>
                </a:solidFill>
              </a:rPr>
              <a:t>and Highest and Best </a:t>
            </a:r>
            <a:r>
              <a:rPr lang="en-US" sz="3200" b="1" dirty="0" smtClean="0">
                <a:solidFill>
                  <a:srgbClr val="002060"/>
                </a:solidFill>
              </a:rPr>
              <a:t>Use</a:t>
            </a:r>
            <a:endParaRPr lang="en-US" sz="2800" b="1" dirty="0" smtClean="0">
              <a:solidFill>
                <a:srgbClr val="002060"/>
              </a:solidFill>
            </a:endParaRPr>
          </a:p>
          <a:p>
            <a:pPr marL="285750" indent="-285750" algn="just">
              <a:buFont typeface="Wingdings" panose="05000000000000000000" pitchFamily="2" charset="2"/>
              <a:buChar char="q"/>
            </a:pPr>
            <a:r>
              <a:rPr lang="en-US" sz="2400" dirty="0" smtClean="0"/>
              <a:t>The </a:t>
            </a:r>
            <a:r>
              <a:rPr lang="en-US" sz="2400" dirty="0"/>
              <a:t>highest and best use of a property is the use that will be bringing the owner the highest economic benefit over the long run. </a:t>
            </a:r>
            <a:endParaRPr lang="en-US" sz="2400" dirty="0" smtClean="0"/>
          </a:p>
          <a:p>
            <a:pPr marL="285750" indent="-285750" algn="just">
              <a:buFont typeface="Wingdings" panose="05000000000000000000" pitchFamily="2" charset="2"/>
              <a:buChar char="q"/>
            </a:pPr>
            <a:r>
              <a:rPr lang="en-US" sz="2400" dirty="0" smtClean="0"/>
              <a:t>Under </a:t>
            </a:r>
            <a:r>
              <a:rPr lang="en-US" sz="2400" dirty="0"/>
              <a:t>our economic system, land is largely allocated according to market. Given the public restriction imposed on property owners, the profit maximization principle refers to the tendency of the market to allocate land to uses that earn the highest income. </a:t>
            </a:r>
            <a:endParaRPr lang="en-US" sz="2400" dirty="0" smtClean="0"/>
          </a:p>
          <a:p>
            <a:pPr marL="285750" indent="-285750" algn="just">
              <a:buFont typeface="Wingdings" panose="05000000000000000000" pitchFamily="2" charset="2"/>
              <a:buChar char="q"/>
            </a:pPr>
            <a:r>
              <a:rPr lang="en-US" sz="2400" dirty="0" smtClean="0"/>
              <a:t>Determining </a:t>
            </a:r>
            <a:r>
              <a:rPr lang="en-US" sz="2400" dirty="0"/>
              <a:t>the highest and best use is central to estimating market value because the use of a property for other than the current (or proposed) use may yield higher benefits to both the investor (owner of the property) and the lender regarding greater investment returns and/or less risk than originally anticipated.</a:t>
            </a:r>
          </a:p>
        </p:txBody>
      </p:sp>
    </p:spTree>
    <p:extLst>
      <p:ext uri="{BB962C8B-B14F-4D97-AF65-F5344CB8AC3E}">
        <p14:creationId xmlns:p14="http://schemas.microsoft.com/office/powerpoint/2010/main" val="2719640530"/>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1981200"/>
            <a:ext cx="4495800" cy="4648200"/>
          </a:xfrm>
        </p:spPr>
        <p:txBody>
          <a:bodyPr>
            <a:normAutofit fontScale="92500" lnSpcReduction="10000"/>
          </a:bodyPr>
          <a:lstStyle/>
          <a:p>
            <a:pPr algn="just"/>
            <a:r>
              <a:rPr lang="en-US" sz="2800" dirty="0" smtClean="0"/>
              <a:t>Component </a:t>
            </a:r>
            <a:r>
              <a:rPr lang="en-US" sz="2800" dirty="0"/>
              <a:t>parts of real estate assume value according to how much they contribute to market value; this is the principle of contribution. </a:t>
            </a:r>
            <a:endParaRPr lang="en-US" sz="2800" dirty="0" smtClean="0"/>
          </a:p>
          <a:p>
            <a:pPr algn="just"/>
            <a:r>
              <a:rPr lang="en-US" sz="2800" dirty="0" smtClean="0"/>
              <a:t>The </a:t>
            </a:r>
            <a:r>
              <a:rPr lang="en-US" sz="2800" dirty="0"/>
              <a:t>value of given feature of a property is worth only as much as the amount of money it contributes to the value of the property as a whole.</a:t>
            </a:r>
          </a:p>
          <a:p>
            <a:endParaRPr lang="en-US" dirty="0"/>
          </a:p>
        </p:txBody>
      </p:sp>
      <p:sp>
        <p:nvSpPr>
          <p:cNvPr id="2" name="Title 1"/>
          <p:cNvSpPr>
            <a:spLocks noGrp="1"/>
          </p:cNvSpPr>
          <p:nvPr>
            <p:ph type="title"/>
          </p:nvPr>
        </p:nvSpPr>
        <p:spPr>
          <a:xfrm>
            <a:off x="152400" y="304800"/>
            <a:ext cx="4724400" cy="1252728"/>
          </a:xfrm>
        </p:spPr>
        <p:txBody>
          <a:bodyPr>
            <a:normAutofit fontScale="90000"/>
          </a:bodyPr>
          <a:lstStyle/>
          <a:p>
            <a:r>
              <a:rPr lang="en-US" dirty="0" smtClean="0"/>
              <a:t/>
            </a:r>
            <a:br>
              <a:rPr lang="en-US" dirty="0" smtClean="0"/>
            </a:br>
            <a:r>
              <a:rPr lang="en-US" sz="3600" b="1" dirty="0" smtClean="0"/>
              <a:t>4.The </a:t>
            </a:r>
            <a:r>
              <a:rPr lang="en-US" sz="3600" b="1" dirty="0"/>
              <a:t>Principle of Contribution </a:t>
            </a:r>
            <a:r>
              <a:rPr lang="en-US" dirty="0"/>
              <a:t/>
            </a:r>
            <a:br>
              <a:rPr lang="en-US" dirty="0"/>
            </a:br>
            <a:endParaRPr lang="en-US" dirty="0"/>
          </a:p>
        </p:txBody>
      </p:sp>
      <p:sp>
        <p:nvSpPr>
          <p:cNvPr id="4" name="Rectangle 3"/>
          <p:cNvSpPr/>
          <p:nvPr/>
        </p:nvSpPr>
        <p:spPr>
          <a:xfrm>
            <a:off x="4876800" y="533400"/>
            <a:ext cx="4191000" cy="5755422"/>
          </a:xfrm>
          <a:prstGeom prst="rect">
            <a:avLst/>
          </a:prstGeom>
        </p:spPr>
        <p:txBody>
          <a:bodyPr wrap="square">
            <a:spAutoFit/>
          </a:bodyPr>
          <a:lstStyle/>
          <a:p>
            <a:pPr algn="ctr"/>
            <a:r>
              <a:rPr lang="en-US" dirty="0"/>
              <a:t> </a:t>
            </a:r>
            <a:r>
              <a:rPr lang="en-US" sz="3200" b="1" dirty="0" smtClean="0"/>
              <a:t>5. </a:t>
            </a:r>
            <a:r>
              <a:rPr lang="en-US" sz="3200" b="1" dirty="0" smtClean="0">
                <a:solidFill>
                  <a:schemeClr val="bg1"/>
                </a:solidFill>
              </a:rPr>
              <a:t>The </a:t>
            </a:r>
            <a:r>
              <a:rPr lang="en-US" sz="3200" b="1" dirty="0">
                <a:solidFill>
                  <a:schemeClr val="bg1"/>
                </a:solidFill>
              </a:rPr>
              <a:t>Principle of Conformity </a:t>
            </a:r>
          </a:p>
          <a:p>
            <a:endParaRPr lang="en-US" dirty="0"/>
          </a:p>
          <a:p>
            <a:pPr marL="285750" indent="-285750" algn="just">
              <a:buFont typeface="Arial" panose="020B0604020202020204" pitchFamily="34" charset="0"/>
              <a:buChar char="•"/>
            </a:pPr>
            <a:r>
              <a:rPr lang="en-US" dirty="0"/>
              <a:t> </a:t>
            </a:r>
            <a:r>
              <a:rPr lang="en-US" sz="2600" dirty="0" smtClean="0"/>
              <a:t>To </a:t>
            </a:r>
            <a:r>
              <a:rPr lang="en-US" sz="2600" dirty="0"/>
              <a:t>achieve maximum value, land use must conform to the surrounding </a:t>
            </a:r>
            <a:r>
              <a:rPr lang="en-US" sz="2600" dirty="0" smtClean="0"/>
              <a:t>area</a:t>
            </a:r>
            <a:r>
              <a:rPr lang="en-US" sz="2600" dirty="0"/>
              <a:t>. </a:t>
            </a:r>
            <a:endParaRPr lang="en-US" sz="2600" dirty="0" smtClean="0"/>
          </a:p>
          <a:p>
            <a:pPr marL="285750" indent="-285750" algn="just">
              <a:buFont typeface="Arial" panose="020B0604020202020204" pitchFamily="34" charset="0"/>
              <a:buChar char="•"/>
            </a:pPr>
            <a:r>
              <a:rPr lang="en-US" sz="2600" dirty="0" smtClean="0"/>
              <a:t>An </a:t>
            </a:r>
            <a:r>
              <a:rPr lang="en-US" sz="2600" dirty="0"/>
              <a:t>over-improvement house priced at </a:t>
            </a:r>
            <a:r>
              <a:rPr lang="en-US" sz="2600" dirty="0" smtClean="0"/>
              <a:t>5000, 000birr </a:t>
            </a:r>
            <a:r>
              <a:rPr lang="en-US" sz="2600" dirty="0"/>
              <a:t>built in a </a:t>
            </a:r>
            <a:r>
              <a:rPr lang="en-US" sz="2600" dirty="0" smtClean="0"/>
              <a:t>neighborhood </a:t>
            </a:r>
            <a:r>
              <a:rPr lang="en-US" sz="2600" dirty="0"/>
              <a:t>of low cost house i.e. priced at </a:t>
            </a:r>
            <a:r>
              <a:rPr lang="en-US" sz="2600" dirty="0" smtClean="0"/>
              <a:t>10, 000birr </a:t>
            </a:r>
            <a:r>
              <a:rPr lang="en-US" sz="2600" dirty="0"/>
              <a:t>will lower the </a:t>
            </a:r>
            <a:r>
              <a:rPr lang="en-US" sz="2600" dirty="0" smtClean="0"/>
              <a:t>value </a:t>
            </a:r>
            <a:r>
              <a:rPr lang="en-US" sz="2600" dirty="0"/>
              <a:t>of the larger house. </a:t>
            </a:r>
          </a:p>
        </p:txBody>
      </p:sp>
    </p:spTree>
    <p:extLst>
      <p:ext uri="{BB962C8B-B14F-4D97-AF65-F5344CB8AC3E}">
        <p14:creationId xmlns:p14="http://schemas.microsoft.com/office/powerpoint/2010/main" val="283398147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447800"/>
            <a:ext cx="8610600" cy="5257800"/>
          </a:xfrm>
        </p:spPr>
        <p:txBody>
          <a:bodyPr>
            <a:normAutofit fontScale="85000" lnSpcReduction="20000"/>
          </a:bodyPr>
          <a:lstStyle/>
          <a:p>
            <a:pPr algn="just">
              <a:buFont typeface="Wingdings" panose="05000000000000000000" pitchFamily="2" charset="2"/>
              <a:buChar char="q"/>
            </a:pPr>
            <a:r>
              <a:rPr lang="en-US" dirty="0" smtClean="0"/>
              <a:t> </a:t>
            </a:r>
            <a:r>
              <a:rPr lang="en-US" sz="3200" dirty="0" smtClean="0"/>
              <a:t>Anticipation </a:t>
            </a:r>
            <a:r>
              <a:rPr lang="en-US" sz="3200" dirty="0"/>
              <a:t>means that the prices are an expression of present worth of </a:t>
            </a:r>
            <a:r>
              <a:rPr lang="en-US" sz="3200" dirty="0" smtClean="0"/>
              <a:t>future </a:t>
            </a:r>
            <a:r>
              <a:rPr lang="en-US" sz="3200" dirty="0"/>
              <a:t>benefit of ownership</a:t>
            </a:r>
            <a:r>
              <a:rPr lang="en-US" sz="3200" dirty="0" smtClean="0"/>
              <a:t>.</a:t>
            </a:r>
          </a:p>
          <a:p>
            <a:pPr algn="just">
              <a:buFont typeface="Wingdings" panose="05000000000000000000" pitchFamily="2" charset="2"/>
              <a:buChar char="v"/>
            </a:pPr>
            <a:r>
              <a:rPr lang="en-US" sz="3200" dirty="0" smtClean="0"/>
              <a:t>Since,  </a:t>
            </a:r>
            <a:r>
              <a:rPr lang="en-US" sz="3200" dirty="0"/>
              <a:t>value is considered to be the </a:t>
            </a:r>
            <a:r>
              <a:rPr lang="en-US" sz="3200" dirty="0" smtClean="0"/>
              <a:t>worth </a:t>
            </a:r>
            <a:r>
              <a:rPr lang="en-US" sz="3200" dirty="0"/>
              <a:t>of all present and future benefits resulting from property </a:t>
            </a:r>
            <a:r>
              <a:rPr lang="en-US" sz="3200" dirty="0" smtClean="0"/>
              <a:t>ownership, the </a:t>
            </a:r>
            <a:r>
              <a:rPr lang="en-US" sz="3200" dirty="0"/>
              <a:t>owner’s anticipation about the future benefits the property will provide </a:t>
            </a:r>
            <a:r>
              <a:rPr lang="en-US" sz="3200" dirty="0" smtClean="0"/>
              <a:t>and </a:t>
            </a:r>
            <a:r>
              <a:rPr lang="en-US" sz="3200" dirty="0"/>
              <a:t>the present worth of those benefits have to be evaluated. </a:t>
            </a:r>
            <a:endParaRPr lang="en-US" sz="3200" dirty="0" smtClean="0"/>
          </a:p>
          <a:p>
            <a:pPr algn="just">
              <a:buFont typeface="Wingdings" panose="05000000000000000000" pitchFamily="2" charset="2"/>
              <a:buChar char="v"/>
            </a:pPr>
            <a:r>
              <a:rPr lang="en-US" sz="3200" dirty="0"/>
              <a:t>This concept is particularly important in valuing income property that </a:t>
            </a:r>
            <a:r>
              <a:rPr lang="en-US" sz="3200" dirty="0" smtClean="0"/>
              <a:t>requires </a:t>
            </a:r>
            <a:r>
              <a:rPr lang="en-US" sz="3200" dirty="0"/>
              <a:t>a projection of future income over early years of investment. The </a:t>
            </a:r>
            <a:r>
              <a:rPr lang="en-US" sz="3200" dirty="0" smtClean="0"/>
              <a:t>principle </a:t>
            </a:r>
            <a:r>
              <a:rPr lang="en-US" sz="3200" dirty="0"/>
              <a:t>of anticipation means the market value follows from </a:t>
            </a:r>
            <a:r>
              <a:rPr lang="en-US" sz="3200" dirty="0" smtClean="0"/>
              <a:t>future benefits </a:t>
            </a:r>
            <a:r>
              <a:rPr lang="en-US" sz="3200" dirty="0"/>
              <a:t>of ownership. </a:t>
            </a:r>
          </a:p>
        </p:txBody>
      </p:sp>
      <p:sp>
        <p:nvSpPr>
          <p:cNvPr id="3" name="Title 2"/>
          <p:cNvSpPr>
            <a:spLocks noGrp="1"/>
          </p:cNvSpPr>
          <p:nvPr>
            <p:ph type="title"/>
          </p:nvPr>
        </p:nvSpPr>
        <p:spPr/>
        <p:txBody>
          <a:bodyPr/>
          <a:lstStyle/>
          <a:p>
            <a:r>
              <a:rPr lang="en-US" dirty="0" smtClean="0"/>
              <a:t>6.Anticipation</a:t>
            </a:r>
            <a:endParaRPr lang="en-US" dirty="0"/>
          </a:p>
        </p:txBody>
      </p:sp>
    </p:spTree>
    <p:extLst>
      <p:ext uri="{BB962C8B-B14F-4D97-AF65-F5344CB8AC3E}">
        <p14:creationId xmlns:p14="http://schemas.microsoft.com/office/powerpoint/2010/main" val="460962818"/>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228600" y="1524000"/>
            <a:ext cx="8839199" cy="5181600"/>
          </a:xfrm>
        </p:spPr>
        <p:txBody>
          <a:bodyPr>
            <a:noAutofit/>
          </a:bodyPr>
          <a:lstStyle/>
          <a:p>
            <a:pPr algn="just"/>
            <a:r>
              <a:rPr lang="en-US" sz="2800" dirty="0" smtClean="0"/>
              <a:t> </a:t>
            </a:r>
          </a:p>
          <a:p>
            <a:pPr algn="just"/>
            <a:r>
              <a:rPr lang="en-US" sz="2800" dirty="0" smtClean="0"/>
              <a:t>It </a:t>
            </a:r>
            <a:r>
              <a:rPr lang="en-US" sz="2800" dirty="0"/>
              <a:t>must not be assumed that real estate and real estate markets </a:t>
            </a:r>
            <a:r>
              <a:rPr lang="en-US" sz="2800" dirty="0" smtClean="0"/>
              <a:t>function under </a:t>
            </a:r>
            <a:r>
              <a:rPr lang="en-US" sz="2800" dirty="0"/>
              <a:t>static condition. </a:t>
            </a:r>
            <a:endParaRPr lang="en-US" sz="2800" dirty="0" smtClean="0"/>
          </a:p>
          <a:p>
            <a:pPr algn="just"/>
            <a:r>
              <a:rPr lang="en-US" sz="2800" dirty="0" smtClean="0"/>
              <a:t>The </a:t>
            </a:r>
            <a:r>
              <a:rPr lang="en-US" sz="2800" dirty="0"/>
              <a:t>real estate market is dynamic rather than </a:t>
            </a:r>
            <a:r>
              <a:rPr lang="en-US" sz="2800" dirty="0" smtClean="0"/>
              <a:t>static</a:t>
            </a:r>
            <a:r>
              <a:rPr lang="en-US" sz="2800" dirty="0"/>
              <a:t>. </a:t>
            </a:r>
            <a:endParaRPr lang="en-US" sz="2800" dirty="0" smtClean="0"/>
          </a:p>
          <a:p>
            <a:pPr algn="just"/>
            <a:r>
              <a:rPr lang="en-US" sz="2800" dirty="0" smtClean="0"/>
              <a:t>Government </a:t>
            </a:r>
            <a:r>
              <a:rPr lang="en-US" sz="2800" dirty="0"/>
              <a:t>policies, economic trends </a:t>
            </a:r>
            <a:r>
              <a:rPr lang="en-US" sz="2800" dirty="0" smtClean="0"/>
              <a:t>changes and the  real estate </a:t>
            </a:r>
            <a:r>
              <a:rPr lang="en-US" sz="2800" dirty="0"/>
              <a:t>markets </a:t>
            </a:r>
            <a:r>
              <a:rPr lang="en-US" sz="2800" dirty="0" smtClean="0"/>
              <a:t>changes accordingly.</a:t>
            </a:r>
          </a:p>
          <a:p>
            <a:pPr algn="just"/>
            <a:r>
              <a:rPr lang="en-US" sz="2800" dirty="0" smtClean="0"/>
              <a:t> </a:t>
            </a:r>
            <a:r>
              <a:rPr lang="en-US" sz="2800" dirty="0"/>
              <a:t>Socioeconomic forces are </a:t>
            </a:r>
            <a:r>
              <a:rPr lang="en-US" sz="2800" dirty="0" smtClean="0"/>
              <a:t>constantly </a:t>
            </a:r>
            <a:r>
              <a:rPr lang="en-US" sz="2800" dirty="0"/>
              <a:t>changing, causing constant changes in value. </a:t>
            </a:r>
            <a:endParaRPr lang="en-US" sz="2800" dirty="0" smtClean="0"/>
          </a:p>
          <a:p>
            <a:pPr algn="just"/>
            <a:r>
              <a:rPr lang="en-US" sz="2800" dirty="0" smtClean="0"/>
              <a:t> </a:t>
            </a:r>
            <a:r>
              <a:rPr lang="en-US" sz="2800" dirty="0"/>
              <a:t>Thus, market </a:t>
            </a:r>
            <a:r>
              <a:rPr lang="en-US" sz="2800" dirty="0" smtClean="0"/>
              <a:t>value </a:t>
            </a:r>
            <a:r>
              <a:rPr lang="en-US" sz="2800" dirty="0"/>
              <a:t>today may not be the same as market value yesterday or tomorrow.</a:t>
            </a:r>
          </a:p>
        </p:txBody>
      </p:sp>
      <p:sp>
        <p:nvSpPr>
          <p:cNvPr id="3" name="Title 2"/>
          <p:cNvSpPr>
            <a:spLocks noGrp="1"/>
          </p:cNvSpPr>
          <p:nvPr>
            <p:ph type="title"/>
          </p:nvPr>
        </p:nvSpPr>
        <p:spPr/>
        <p:txBody>
          <a:bodyPr>
            <a:normAutofit fontScale="90000"/>
          </a:bodyPr>
          <a:lstStyle/>
          <a:p>
            <a:r>
              <a:rPr lang="en-US" dirty="0" smtClean="0"/>
              <a:t/>
            </a:r>
            <a:br>
              <a:rPr lang="en-US" dirty="0" smtClean="0"/>
            </a:br>
            <a:r>
              <a:rPr lang="en-US" dirty="0" smtClean="0"/>
              <a:t>7.Change </a:t>
            </a:r>
            <a:r>
              <a:rPr lang="en-US" dirty="0"/>
              <a:t/>
            </a:r>
            <a:br>
              <a:rPr lang="en-US" dirty="0"/>
            </a:br>
            <a:endParaRPr lang="en-US" dirty="0"/>
          </a:p>
        </p:txBody>
      </p:sp>
    </p:spTree>
    <p:extLst>
      <p:ext uri="{BB962C8B-B14F-4D97-AF65-F5344CB8AC3E}">
        <p14:creationId xmlns:p14="http://schemas.microsoft.com/office/powerpoint/2010/main" val="3775929026"/>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 y="0"/>
            <a:ext cx="8991600" cy="6781800"/>
          </a:xfrm>
        </p:spPr>
        <p:txBody>
          <a:bodyPr>
            <a:normAutofit fontScale="92500" lnSpcReduction="10000"/>
          </a:bodyPr>
          <a:lstStyle/>
          <a:p>
            <a:pPr marL="0" indent="0" algn="just">
              <a:buNone/>
              <a:defRPr/>
            </a:pPr>
            <a:r>
              <a:rPr lang="en-US" sz="2800" b="1" dirty="0" smtClean="0">
                <a:latin typeface="Times New Roman" pitchFamily="18" charset="0"/>
                <a:ea typeface="Calibri" pitchFamily="34" charset="0"/>
                <a:cs typeface="Times New Roman" pitchFamily="18" charset="0"/>
              </a:rPr>
              <a:t>8 .Principle </a:t>
            </a:r>
            <a:r>
              <a:rPr lang="en-US" sz="2800" b="1" dirty="0">
                <a:latin typeface="Times New Roman" pitchFamily="18" charset="0"/>
                <a:ea typeface="Calibri" pitchFamily="34" charset="0"/>
                <a:cs typeface="Times New Roman" pitchFamily="18" charset="0"/>
              </a:rPr>
              <a:t>of progression</a:t>
            </a:r>
          </a:p>
          <a:p>
            <a:pPr marL="342900" lvl="1" indent="-342900" algn="just">
              <a:buNone/>
              <a:defRPr/>
            </a:pPr>
            <a:r>
              <a:rPr lang="en-US" sz="2800" b="1" dirty="0">
                <a:latin typeface="Times New Roman" pitchFamily="18" charset="0"/>
                <a:ea typeface="Calibri" pitchFamily="34" charset="0"/>
                <a:cs typeface="Times New Roman" pitchFamily="18" charset="0"/>
              </a:rPr>
              <a:t>   </a:t>
            </a:r>
            <a:r>
              <a:rPr lang="en-US" sz="2800" dirty="0">
                <a:latin typeface="Times New Roman" pitchFamily="18" charset="0"/>
                <a:ea typeface="Calibri" pitchFamily="34" charset="0"/>
                <a:cs typeface="Times New Roman" pitchFamily="18" charset="0"/>
              </a:rPr>
              <a:t>The worth of a lesser-valued object tends to be enhanced by association with many similar objects of greater value (inadequacy or under improvement).</a:t>
            </a:r>
          </a:p>
          <a:p>
            <a:pPr marL="0" indent="0" algn="just">
              <a:spcBef>
                <a:spcPct val="0"/>
              </a:spcBef>
              <a:buNone/>
              <a:defRPr/>
            </a:pPr>
            <a:r>
              <a:rPr lang="en-US" sz="2800" b="1" dirty="0" smtClean="0">
                <a:latin typeface="Times New Roman" pitchFamily="18" charset="0"/>
                <a:ea typeface="Calibri" pitchFamily="34" charset="0"/>
                <a:cs typeface="Times New Roman" pitchFamily="18" charset="0"/>
              </a:rPr>
              <a:t>9. Principle </a:t>
            </a:r>
            <a:r>
              <a:rPr lang="en-US" sz="2800" b="1" dirty="0">
                <a:latin typeface="Times New Roman" pitchFamily="18" charset="0"/>
                <a:ea typeface="Calibri" pitchFamily="34" charset="0"/>
                <a:cs typeface="Times New Roman" pitchFamily="18" charset="0"/>
              </a:rPr>
              <a:t>of regression </a:t>
            </a:r>
            <a:endParaRPr lang="en-US" sz="2800" dirty="0">
              <a:latin typeface="Times New Roman" pitchFamily="18" charset="0"/>
              <a:cs typeface="Times New Roman" pitchFamily="18" charset="0"/>
            </a:endParaRPr>
          </a:p>
          <a:p>
            <a:pPr lvl="1" algn="just">
              <a:spcBef>
                <a:spcPct val="0"/>
              </a:spcBef>
              <a:buFont typeface="Arial" charset="0"/>
              <a:buNone/>
              <a:defRPr/>
            </a:pPr>
            <a:r>
              <a:rPr lang="en-US" sz="2800" dirty="0">
                <a:latin typeface="Times New Roman" pitchFamily="18" charset="0"/>
                <a:ea typeface="Calibri" pitchFamily="34" charset="0"/>
                <a:cs typeface="Times New Roman" pitchFamily="18" charset="0"/>
              </a:rPr>
              <a:t>The worth of a greater-valued object is reduced by association with many lesser-valued objects of the same type (super adequacy or over-improvement</a:t>
            </a:r>
            <a:r>
              <a:rPr lang="en-US" sz="2800" dirty="0" smtClean="0">
                <a:latin typeface="Times New Roman" pitchFamily="18" charset="0"/>
                <a:ea typeface="Calibri" pitchFamily="34" charset="0"/>
                <a:cs typeface="Times New Roman" pitchFamily="18" charset="0"/>
              </a:rPr>
              <a:t>).</a:t>
            </a:r>
          </a:p>
          <a:p>
            <a:pPr marL="0" indent="0" algn="just">
              <a:spcBef>
                <a:spcPct val="0"/>
              </a:spcBef>
              <a:buNone/>
            </a:pPr>
            <a:r>
              <a:rPr lang="en-US" altLang="en-US" sz="2800" b="1" dirty="0" smtClean="0">
                <a:latin typeface="Times New Roman" pitchFamily="18" charset="0"/>
                <a:ea typeface="Calibri" pitchFamily="34" charset="0"/>
                <a:cs typeface="Times New Roman" pitchFamily="18" charset="0"/>
              </a:rPr>
              <a:t>10. Principle </a:t>
            </a:r>
            <a:r>
              <a:rPr lang="en-US" altLang="en-US" sz="2800" b="1" dirty="0">
                <a:latin typeface="Times New Roman" pitchFamily="18" charset="0"/>
                <a:ea typeface="Calibri" pitchFamily="34" charset="0"/>
                <a:cs typeface="Times New Roman" pitchFamily="18" charset="0"/>
              </a:rPr>
              <a:t>of </a:t>
            </a:r>
            <a:r>
              <a:rPr lang="en-US" altLang="en-US" sz="2800" b="1" dirty="0" smtClean="0">
                <a:latin typeface="Times New Roman" pitchFamily="18" charset="0"/>
                <a:ea typeface="Calibri" pitchFamily="34" charset="0"/>
                <a:cs typeface="Times New Roman" pitchFamily="18" charset="0"/>
              </a:rPr>
              <a:t>competition</a:t>
            </a:r>
            <a:endParaRPr lang="en-US" altLang="en-US" sz="2800" dirty="0" smtClean="0">
              <a:latin typeface="Times New Roman" pitchFamily="18" charset="0"/>
              <a:ea typeface="Calibri" pitchFamily="34" charset="0"/>
              <a:cs typeface="Times New Roman" pitchFamily="18" charset="0"/>
            </a:endParaRPr>
          </a:p>
          <a:p>
            <a:pPr marL="0" indent="0" algn="just">
              <a:spcBef>
                <a:spcPct val="0"/>
              </a:spcBef>
              <a:buNone/>
            </a:pPr>
            <a:r>
              <a:rPr lang="en-US" altLang="en-US" sz="2800" dirty="0" smtClean="0">
                <a:latin typeface="Times New Roman" pitchFamily="18" charset="0"/>
                <a:ea typeface="Calibri" pitchFamily="34" charset="0"/>
                <a:cs typeface="Times New Roman" pitchFamily="18" charset="0"/>
              </a:rPr>
              <a:t>Competition </a:t>
            </a:r>
            <a:r>
              <a:rPr lang="en-US" altLang="en-US" sz="2800" dirty="0">
                <a:latin typeface="Times New Roman" pitchFamily="18" charset="0"/>
                <a:ea typeface="Calibri" pitchFamily="34" charset="0"/>
                <a:cs typeface="Times New Roman" pitchFamily="18" charset="0"/>
              </a:rPr>
              <a:t>is created where substantial profits are being </a:t>
            </a:r>
            <a:r>
              <a:rPr lang="en-US" altLang="en-US" sz="2800" dirty="0" smtClean="0">
                <a:latin typeface="Times New Roman" pitchFamily="18" charset="0"/>
                <a:ea typeface="Calibri" pitchFamily="34" charset="0"/>
                <a:cs typeface="Times New Roman" pitchFamily="18" charset="0"/>
              </a:rPr>
              <a:t>made. </a:t>
            </a:r>
          </a:p>
          <a:p>
            <a:pPr marL="0" indent="0" algn="just">
              <a:spcBef>
                <a:spcPct val="0"/>
              </a:spcBef>
              <a:buNone/>
            </a:pPr>
            <a:r>
              <a:rPr lang="en-US" altLang="en-US" sz="2800" dirty="0" smtClean="0">
                <a:latin typeface="Times New Roman" pitchFamily="18" charset="0"/>
                <a:ea typeface="Calibri" pitchFamily="34" charset="0"/>
                <a:cs typeface="Times New Roman" pitchFamily="18" charset="0"/>
              </a:rPr>
              <a:t>If</a:t>
            </a:r>
            <a:r>
              <a:rPr lang="en-US" altLang="en-US" sz="2800" dirty="0" smtClean="0">
                <a:latin typeface="Times New Roman" pitchFamily="18" charset="0"/>
                <a:ea typeface="Calibri" pitchFamily="34" charset="0"/>
                <a:cs typeface="Calibri" pitchFamily="34" charset="0"/>
              </a:rPr>
              <a:t> </a:t>
            </a:r>
            <a:r>
              <a:rPr lang="en-US" altLang="en-US" sz="2800" dirty="0">
                <a:latin typeface="Times New Roman" pitchFamily="18" charset="0"/>
                <a:ea typeface="Calibri" pitchFamily="34" charset="0"/>
                <a:cs typeface="Calibri" pitchFamily="34" charset="0"/>
              </a:rPr>
              <a:t>there is a profitable demand for residential construction, competition among builders will become very apparent. </a:t>
            </a:r>
            <a:r>
              <a:rPr lang="en-US" altLang="en-US" sz="2800" dirty="0" smtClean="0">
                <a:latin typeface="Times New Roman" pitchFamily="18" charset="0"/>
                <a:ea typeface="Calibri" pitchFamily="34" charset="0"/>
                <a:cs typeface="Calibri" pitchFamily="34" charset="0"/>
              </a:rPr>
              <a:t>This </a:t>
            </a:r>
            <a:r>
              <a:rPr lang="en-US" altLang="en-US" sz="2800" dirty="0">
                <a:latin typeface="Times New Roman" pitchFamily="18" charset="0"/>
                <a:ea typeface="Calibri" pitchFamily="34" charset="0"/>
                <a:cs typeface="Calibri" pitchFamily="34" charset="0"/>
              </a:rPr>
              <a:t>could lead to an increase in supply in relation to the demand, resulting in lower selling prices and unprofitable competition, leading to renewed decline in supply.</a:t>
            </a:r>
            <a:endParaRPr lang="en-US" altLang="en-US" sz="2800" dirty="0"/>
          </a:p>
          <a:p>
            <a:pPr lvl="1" algn="just">
              <a:spcBef>
                <a:spcPct val="0"/>
              </a:spcBef>
              <a:buFont typeface="Arial" charset="0"/>
              <a:buNone/>
              <a:defRPr/>
            </a:pPr>
            <a:endParaRPr lang="en-US" sz="2800" dirty="0"/>
          </a:p>
          <a:p>
            <a:endParaRPr lang="en-US" dirty="0"/>
          </a:p>
        </p:txBody>
      </p:sp>
    </p:spTree>
    <p:extLst>
      <p:ext uri="{BB962C8B-B14F-4D97-AF65-F5344CB8AC3E}">
        <p14:creationId xmlns:p14="http://schemas.microsoft.com/office/powerpoint/2010/main" val="3562098139"/>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4800" y="1600200"/>
            <a:ext cx="8534399" cy="4648200"/>
          </a:xfrm>
        </p:spPr>
        <p:txBody>
          <a:bodyPr>
            <a:normAutofit/>
          </a:bodyPr>
          <a:lstStyle/>
          <a:p>
            <a:pPr algn="just">
              <a:spcBef>
                <a:spcPct val="0"/>
              </a:spcBef>
              <a:buFont typeface="Wingdings" panose="05000000000000000000" pitchFamily="2" charset="2"/>
              <a:buChar char="v"/>
            </a:pPr>
            <a:r>
              <a:rPr lang="en-US" altLang="en-US" sz="3200" dirty="0" smtClean="0">
                <a:latin typeface="Times New Roman" pitchFamily="18" charset="0"/>
                <a:ea typeface="Calibri" pitchFamily="34" charset="0"/>
                <a:cs typeface="Times New Roman" pitchFamily="18" charset="0"/>
              </a:rPr>
              <a:t>Value </a:t>
            </a:r>
            <a:r>
              <a:rPr lang="en-US" altLang="en-US" sz="3200" dirty="0">
                <a:latin typeface="Times New Roman" pitchFamily="18" charset="0"/>
                <a:ea typeface="Calibri" pitchFamily="34" charset="0"/>
                <a:cs typeface="Times New Roman" pitchFamily="18" charset="0"/>
              </a:rPr>
              <a:t>is created and sustained when contrasting, opposing, or interacting elements are in equilibrium, or balance. </a:t>
            </a:r>
          </a:p>
          <a:p>
            <a:pPr marL="301943" lvl="1" indent="0" algn="just">
              <a:spcBef>
                <a:spcPct val="0"/>
              </a:spcBef>
              <a:buNone/>
            </a:pPr>
            <a:endParaRPr lang="en-US" altLang="en-US" dirty="0" smtClean="0">
              <a:latin typeface="Times New Roman" pitchFamily="18" charset="0"/>
              <a:cs typeface="Times New Roman" pitchFamily="18" charset="0"/>
            </a:endParaRPr>
          </a:p>
          <a:p>
            <a:pPr lvl="1" algn="just">
              <a:spcBef>
                <a:spcPct val="0"/>
              </a:spcBef>
              <a:buFont typeface="Wingdings" panose="05000000000000000000" pitchFamily="2" charset="2"/>
              <a:buChar char="Ø"/>
            </a:pPr>
            <a:r>
              <a:rPr lang="en-US" altLang="en-US" sz="3200" dirty="0" smtClean="0">
                <a:latin typeface="Times New Roman" pitchFamily="18" charset="0"/>
                <a:ea typeface="Calibri" pitchFamily="34" charset="0"/>
                <a:cs typeface="Calibri" pitchFamily="34" charset="0"/>
              </a:rPr>
              <a:t>Proper </a:t>
            </a:r>
            <a:r>
              <a:rPr lang="en-US" altLang="en-US" sz="3200" dirty="0">
                <a:latin typeface="Times New Roman" pitchFamily="18" charset="0"/>
                <a:ea typeface="Calibri" pitchFamily="34" charset="0"/>
                <a:cs typeface="Calibri" pitchFamily="34" charset="0"/>
              </a:rPr>
              <a:t>mix of varying land uses creates value. </a:t>
            </a:r>
          </a:p>
          <a:p>
            <a:pPr lvl="1" algn="just">
              <a:spcBef>
                <a:spcPct val="0"/>
              </a:spcBef>
              <a:buFont typeface="Wingdings" panose="05000000000000000000" pitchFamily="2" charset="2"/>
              <a:buChar char="Ø"/>
            </a:pPr>
            <a:r>
              <a:rPr lang="en-US" altLang="en-US" sz="3200" dirty="0" smtClean="0">
                <a:latin typeface="Times New Roman" pitchFamily="18" charset="0"/>
                <a:ea typeface="Calibri" pitchFamily="34" charset="0"/>
                <a:cs typeface="Calibri" pitchFamily="34" charset="0"/>
              </a:rPr>
              <a:t>Imbalance </a:t>
            </a:r>
            <a:r>
              <a:rPr lang="en-US" altLang="en-US" sz="3200" dirty="0">
                <a:latin typeface="Times New Roman" pitchFamily="18" charset="0"/>
                <a:ea typeface="Calibri" pitchFamily="34" charset="0"/>
                <a:cs typeface="Calibri" pitchFamily="34" charset="0"/>
              </a:rPr>
              <a:t>is created by an </a:t>
            </a:r>
            <a:r>
              <a:rPr lang="en-US" altLang="en-US" sz="3200" i="1" dirty="0">
                <a:latin typeface="Times New Roman" pitchFamily="18" charset="0"/>
                <a:ea typeface="Calibri" pitchFamily="34" charset="0"/>
                <a:cs typeface="Calibri" pitchFamily="34" charset="0"/>
              </a:rPr>
              <a:t>over-improvement </a:t>
            </a:r>
            <a:r>
              <a:rPr lang="en-US" altLang="en-US" sz="3200" dirty="0">
                <a:latin typeface="Times New Roman" pitchFamily="18" charset="0"/>
                <a:ea typeface="Calibri" pitchFamily="34" charset="0"/>
                <a:cs typeface="Calibri" pitchFamily="34" charset="0"/>
              </a:rPr>
              <a:t>or an </a:t>
            </a:r>
            <a:r>
              <a:rPr lang="en-US" altLang="en-US" sz="3200" i="1" dirty="0">
                <a:latin typeface="Times New Roman" pitchFamily="18" charset="0"/>
                <a:ea typeface="Calibri" pitchFamily="34" charset="0"/>
                <a:cs typeface="Calibri" pitchFamily="34" charset="0"/>
              </a:rPr>
              <a:t>under-improvement</a:t>
            </a:r>
            <a:r>
              <a:rPr lang="en-US" altLang="en-US" sz="3200" dirty="0">
                <a:latin typeface="Times New Roman" pitchFamily="18" charset="0"/>
                <a:ea typeface="Calibri" pitchFamily="34" charset="0"/>
                <a:cs typeface="Calibri" pitchFamily="34" charset="0"/>
              </a:rPr>
              <a:t>.</a:t>
            </a:r>
          </a:p>
          <a:p>
            <a:pPr lvl="1" algn="just">
              <a:spcBef>
                <a:spcPct val="0"/>
              </a:spcBef>
              <a:buFont typeface="Wingdings" panose="05000000000000000000" pitchFamily="2" charset="2"/>
              <a:buChar char="Ø"/>
            </a:pPr>
            <a:r>
              <a:rPr lang="en-US" altLang="en-US" sz="3200" dirty="0" smtClean="0">
                <a:latin typeface="Times New Roman" pitchFamily="18" charset="0"/>
                <a:ea typeface="Calibri" pitchFamily="34" charset="0"/>
                <a:cs typeface="Calibri" pitchFamily="34" charset="0"/>
              </a:rPr>
              <a:t>Balance </a:t>
            </a:r>
            <a:r>
              <a:rPr lang="en-US" altLang="en-US" sz="3200" dirty="0">
                <a:latin typeface="Times New Roman" pitchFamily="18" charset="0"/>
                <a:ea typeface="Calibri" pitchFamily="34" charset="0"/>
                <a:cs typeface="Calibri" pitchFamily="34" charset="0"/>
              </a:rPr>
              <a:t>is created by developing the site to its highest and best use.</a:t>
            </a:r>
            <a:endParaRPr lang="en-US" altLang="en-US" sz="3200" dirty="0">
              <a:latin typeface="Times New Roman" pitchFamily="18" charset="0"/>
              <a:cs typeface="Times New Roman" pitchFamily="18" charset="0"/>
            </a:endParaRPr>
          </a:p>
          <a:p>
            <a:endParaRPr lang="en-US" dirty="0"/>
          </a:p>
        </p:txBody>
      </p:sp>
      <p:sp>
        <p:nvSpPr>
          <p:cNvPr id="3" name="Title 2"/>
          <p:cNvSpPr>
            <a:spLocks noGrp="1"/>
          </p:cNvSpPr>
          <p:nvPr>
            <p:ph type="title"/>
          </p:nvPr>
        </p:nvSpPr>
        <p:spPr/>
        <p:txBody>
          <a:bodyPr>
            <a:normAutofit fontScale="90000"/>
          </a:bodyPr>
          <a:lstStyle/>
          <a:p>
            <a:r>
              <a:rPr lang="en-US" altLang="en-US" b="1" dirty="0" smtClean="0">
                <a:latin typeface="Times New Roman" pitchFamily="18" charset="0"/>
                <a:ea typeface="Calibri" pitchFamily="34" charset="0"/>
                <a:cs typeface="Times New Roman" pitchFamily="18" charset="0"/>
              </a:rPr>
              <a:t>11.Principle </a:t>
            </a:r>
            <a:r>
              <a:rPr lang="en-US" altLang="en-US" b="1" dirty="0">
                <a:latin typeface="Times New Roman" pitchFamily="18" charset="0"/>
                <a:ea typeface="Calibri" pitchFamily="34" charset="0"/>
                <a:cs typeface="Times New Roman" pitchFamily="18" charset="0"/>
              </a:rPr>
              <a:t>of balance</a:t>
            </a:r>
            <a:r>
              <a:rPr lang="en-US" altLang="en-US" dirty="0">
                <a:latin typeface="Times New Roman" pitchFamily="18" charset="0"/>
                <a:ea typeface="Calibri" pitchFamily="34" charset="0"/>
                <a:cs typeface="Times New Roman" pitchFamily="18" charset="0"/>
              </a:rPr>
              <a:t/>
            </a:r>
            <a:br>
              <a:rPr lang="en-US" altLang="en-US" dirty="0">
                <a:latin typeface="Times New Roman" pitchFamily="18" charset="0"/>
                <a:ea typeface="Calibri" pitchFamily="34" charset="0"/>
                <a:cs typeface="Times New Roman" pitchFamily="18" charset="0"/>
              </a:rPr>
            </a:br>
            <a:endParaRPr lang="en-US" dirty="0"/>
          </a:p>
        </p:txBody>
      </p:sp>
    </p:spTree>
    <p:extLst>
      <p:ext uri="{BB962C8B-B14F-4D97-AF65-F5344CB8AC3E}">
        <p14:creationId xmlns:p14="http://schemas.microsoft.com/office/powerpoint/2010/main" val="4138964584"/>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274638"/>
            <a:ext cx="7391400" cy="1143000"/>
          </a:xfrm>
        </p:spPr>
        <p:txBody>
          <a:bodyPr>
            <a:noAutofit/>
          </a:bodyPr>
          <a:lstStyle/>
          <a:p>
            <a:r>
              <a:rPr lang="en-US" sz="3200" b="1" dirty="0" smtClean="0">
                <a:latin typeface="Times New Roman" pitchFamily="18" charset="0"/>
                <a:cs typeface="Times New Roman" pitchFamily="18" charset="0"/>
              </a:rPr>
              <a:t>Forces that Influence Real Property Values</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92500"/>
          </a:bodyPr>
          <a:lstStyle/>
          <a:p>
            <a:pPr>
              <a:lnSpc>
                <a:spcPct val="200000"/>
              </a:lnSpc>
              <a:buBlip>
                <a:blip r:embed="rId3"/>
              </a:buBlip>
            </a:pPr>
            <a:r>
              <a:rPr lang="en-US" sz="3200" dirty="0" smtClean="0">
                <a:latin typeface="Times New Roman" pitchFamily="18" charset="0"/>
                <a:cs typeface="Times New Roman" pitchFamily="18" charset="0"/>
              </a:rPr>
              <a:t>Social trends</a:t>
            </a:r>
          </a:p>
          <a:p>
            <a:pPr>
              <a:lnSpc>
                <a:spcPct val="200000"/>
              </a:lnSpc>
              <a:buBlip>
                <a:blip r:embed="rId3"/>
              </a:buBlip>
            </a:pPr>
            <a:r>
              <a:rPr lang="en-US" sz="3200" dirty="0" smtClean="0">
                <a:latin typeface="Times New Roman" pitchFamily="18" charset="0"/>
                <a:cs typeface="Times New Roman" pitchFamily="18" charset="0"/>
              </a:rPr>
              <a:t>Economic circumstances</a:t>
            </a:r>
          </a:p>
          <a:p>
            <a:pPr>
              <a:lnSpc>
                <a:spcPct val="200000"/>
              </a:lnSpc>
              <a:buBlip>
                <a:blip r:embed="rId3"/>
              </a:buBlip>
            </a:pPr>
            <a:r>
              <a:rPr lang="en-US" sz="3200" dirty="0" smtClean="0">
                <a:latin typeface="Times New Roman" pitchFamily="18" charset="0"/>
                <a:cs typeface="Times New Roman" pitchFamily="18" charset="0"/>
              </a:rPr>
              <a:t>Governmental controls</a:t>
            </a:r>
          </a:p>
          <a:p>
            <a:pPr>
              <a:lnSpc>
                <a:spcPct val="200000"/>
              </a:lnSpc>
              <a:buBlip>
                <a:blip r:embed="rId3"/>
              </a:buBlip>
            </a:pPr>
            <a:r>
              <a:rPr lang="en-US" sz="3200" dirty="0" smtClean="0">
                <a:latin typeface="Times New Roman" pitchFamily="18" charset="0"/>
                <a:cs typeface="Times New Roman" pitchFamily="18" charset="0"/>
              </a:rPr>
              <a:t>Environmental conditions</a:t>
            </a:r>
          </a:p>
          <a:p>
            <a:endParaRPr lang="en-US" dirty="0"/>
          </a:p>
        </p:txBody>
      </p:sp>
    </p:spTree>
    <p:extLst>
      <p:ext uri="{BB962C8B-B14F-4D97-AF65-F5344CB8AC3E}">
        <p14:creationId xmlns:p14="http://schemas.microsoft.com/office/powerpoint/2010/main" val="2531379730"/>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0"/>
            <a:ext cx="7391400" cy="1143000"/>
          </a:xfrm>
        </p:spPr>
        <p:txBody>
          <a:bodyPr>
            <a:normAutofit/>
          </a:bodyPr>
          <a:lstStyle/>
          <a:p>
            <a:r>
              <a:rPr lang="en-US" sz="3600" b="1" dirty="0" smtClean="0"/>
              <a:t>SOCIAL TRENDS</a:t>
            </a:r>
            <a:endParaRPr lang="en-US" sz="3600" b="1" dirty="0"/>
          </a:p>
        </p:txBody>
      </p:sp>
      <p:sp>
        <p:nvSpPr>
          <p:cNvPr id="3" name="Content Placeholder 2"/>
          <p:cNvSpPr>
            <a:spLocks noGrp="1"/>
          </p:cNvSpPr>
          <p:nvPr>
            <p:ph idx="1"/>
          </p:nvPr>
        </p:nvSpPr>
        <p:spPr>
          <a:xfrm>
            <a:off x="0" y="1066800"/>
            <a:ext cx="9144000" cy="5059363"/>
          </a:xfrm>
        </p:spPr>
        <p:txBody>
          <a:bodyPr>
            <a:normAutofit fontScale="77500" lnSpcReduction="20000"/>
          </a:bodyPr>
          <a:lstStyle/>
          <a:p>
            <a:pPr>
              <a:buBlip>
                <a:blip r:embed="rId3"/>
              </a:buBlip>
            </a:pPr>
            <a:r>
              <a:rPr lang="sv-SE" sz="3500" dirty="0" smtClean="0"/>
              <a:t>Attitudes towards ownership</a:t>
            </a:r>
          </a:p>
          <a:p>
            <a:pPr>
              <a:buBlip>
                <a:blip r:embed="rId3"/>
              </a:buBlip>
            </a:pPr>
            <a:r>
              <a:rPr lang="sv-SE" sz="3500" dirty="0" smtClean="0"/>
              <a:t>Lifestyle options</a:t>
            </a:r>
          </a:p>
          <a:p>
            <a:pPr>
              <a:buBlip>
                <a:blip r:embed="rId3"/>
              </a:buBlip>
            </a:pPr>
            <a:r>
              <a:rPr lang="sv-SE" sz="3500" dirty="0" smtClean="0"/>
              <a:t>Educational levels</a:t>
            </a:r>
          </a:p>
          <a:p>
            <a:pPr>
              <a:buBlip>
                <a:blip r:embed="rId3"/>
              </a:buBlip>
            </a:pPr>
            <a:r>
              <a:rPr lang="sv-SE" sz="3500" dirty="0" smtClean="0"/>
              <a:t>Typical family size</a:t>
            </a:r>
          </a:p>
          <a:p>
            <a:pPr>
              <a:buBlip>
                <a:blip r:embed="rId3"/>
              </a:buBlip>
            </a:pPr>
            <a:r>
              <a:rPr lang="sv-SE" sz="3500" dirty="0" smtClean="0"/>
              <a:t>Cultural origin</a:t>
            </a:r>
          </a:p>
          <a:p>
            <a:pPr>
              <a:buFontTx/>
              <a:buNone/>
            </a:pPr>
            <a:r>
              <a:rPr lang="sv-SE" sz="3900" b="1" dirty="0" smtClean="0">
                <a:latin typeface="Times New Roman" pitchFamily="18" charset="0"/>
                <a:cs typeface="Times New Roman" pitchFamily="18" charset="0"/>
              </a:rPr>
              <a:t>Observable effects:</a:t>
            </a:r>
          </a:p>
          <a:p>
            <a:pPr>
              <a:buBlip>
                <a:blip r:embed="rId4"/>
              </a:buBlip>
            </a:pPr>
            <a:r>
              <a:rPr lang="sv-SE" sz="3000" i="1" dirty="0" smtClean="0"/>
              <a:t>Occupancy levels</a:t>
            </a:r>
          </a:p>
          <a:p>
            <a:pPr>
              <a:buBlip>
                <a:blip r:embed="rId4"/>
              </a:buBlip>
            </a:pPr>
            <a:r>
              <a:rPr lang="sv-SE" sz="3000" i="1" dirty="0" smtClean="0"/>
              <a:t>Tenant turnover</a:t>
            </a:r>
          </a:p>
          <a:p>
            <a:pPr>
              <a:buBlip>
                <a:blip r:embed="rId4"/>
              </a:buBlip>
            </a:pPr>
            <a:r>
              <a:rPr lang="sv-SE" sz="3000" i="1" dirty="0" smtClean="0"/>
              <a:t>Rent levels</a:t>
            </a:r>
          </a:p>
          <a:p>
            <a:pPr>
              <a:buBlip>
                <a:blip r:embed="rId4"/>
              </a:buBlip>
            </a:pPr>
            <a:r>
              <a:rPr lang="sv-SE" sz="3000" i="1" dirty="0" smtClean="0"/>
              <a:t>Neighbourhood appearance</a:t>
            </a:r>
            <a:endParaRPr lang="sv-SE" sz="3000" dirty="0" smtClean="0"/>
          </a:p>
          <a:p>
            <a:endParaRPr lang="en-US" dirty="0"/>
          </a:p>
        </p:txBody>
      </p:sp>
    </p:spTree>
    <p:extLst>
      <p:ext uri="{BB962C8B-B14F-4D97-AF65-F5344CB8AC3E}">
        <p14:creationId xmlns:p14="http://schemas.microsoft.com/office/powerpoint/2010/main" val="322116316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0"/>
            <a:ext cx="5791200" cy="838518"/>
          </a:xfrm>
        </p:spPr>
        <p:txBody>
          <a:bodyPr>
            <a:normAutofit fontScale="90000"/>
          </a:bodyPr>
          <a:lstStyle/>
          <a:p>
            <a:r>
              <a:rPr lang="en-US" sz="3200" b="1" dirty="0" smtClean="0">
                <a:solidFill>
                  <a:schemeClr val="tx1"/>
                </a:solidFill>
                <a:latin typeface="Times New Roman" pitchFamily="18" charset="0"/>
                <a:cs typeface="Times New Roman" pitchFamily="18" charset="0"/>
              </a:rPr>
              <a:t>Economic Circumstances</a:t>
            </a:r>
            <a:endParaRPr lang="en-US" sz="3200" b="1"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077200" cy="5638800"/>
          </a:xfrm>
        </p:spPr>
        <p:txBody>
          <a:bodyPr>
            <a:normAutofit fontScale="92500" lnSpcReduction="20000"/>
          </a:bodyPr>
          <a:lstStyle/>
          <a:p>
            <a:pPr marL="0" indent="0">
              <a:buFontTx/>
              <a:buNone/>
            </a:pPr>
            <a:r>
              <a:rPr lang="en-US" sz="3300" b="1" dirty="0" smtClean="0">
                <a:solidFill>
                  <a:schemeClr val="tx2"/>
                </a:solidFill>
                <a:latin typeface="Times New Roman" pitchFamily="18" charset="0"/>
                <a:cs typeface="Times New Roman" pitchFamily="18" charset="0"/>
              </a:rPr>
              <a:t>Demand factors</a:t>
            </a:r>
          </a:p>
          <a:p>
            <a:pPr marL="0" indent="0">
              <a:buFont typeface="Wingdings" pitchFamily="2" charset="2"/>
              <a:buChar char="ü"/>
            </a:pPr>
            <a:r>
              <a:rPr lang="en-US" sz="3300" dirty="0" smtClean="0">
                <a:latin typeface="Times New Roman" pitchFamily="18" charset="0"/>
                <a:cs typeface="Times New Roman" pitchFamily="18" charset="0"/>
              </a:rPr>
              <a:t>Purchasing power</a:t>
            </a:r>
          </a:p>
          <a:p>
            <a:pPr marL="0" indent="0">
              <a:buFont typeface="Wingdings" pitchFamily="2" charset="2"/>
              <a:buChar char="ü"/>
            </a:pPr>
            <a:r>
              <a:rPr lang="en-US" sz="3300" dirty="0" smtClean="0">
                <a:latin typeface="Times New Roman" pitchFamily="18" charset="0"/>
                <a:cs typeface="Times New Roman" pitchFamily="18" charset="0"/>
              </a:rPr>
              <a:t>Employment</a:t>
            </a:r>
          </a:p>
          <a:p>
            <a:pPr marL="0" indent="0">
              <a:buFont typeface="Wingdings" pitchFamily="2" charset="2"/>
              <a:buChar char="ü"/>
            </a:pPr>
            <a:r>
              <a:rPr lang="en-US" sz="3300" dirty="0" smtClean="0">
                <a:latin typeface="Times New Roman" pitchFamily="18" charset="0"/>
                <a:cs typeface="Times New Roman" pitchFamily="18" charset="0"/>
              </a:rPr>
              <a:t>Wage levels</a:t>
            </a:r>
          </a:p>
          <a:p>
            <a:pPr marL="0" indent="0">
              <a:buFont typeface="Wingdings" pitchFamily="2" charset="2"/>
              <a:buChar char="ü"/>
            </a:pPr>
            <a:r>
              <a:rPr lang="en-US" sz="3300" dirty="0" smtClean="0">
                <a:latin typeface="Times New Roman" pitchFamily="18" charset="0"/>
                <a:cs typeface="Times New Roman" pitchFamily="18" charset="0"/>
              </a:rPr>
              <a:t>Industrial expansion</a:t>
            </a:r>
          </a:p>
          <a:p>
            <a:pPr marL="0" indent="0">
              <a:buFont typeface="Wingdings" pitchFamily="2" charset="2"/>
              <a:buChar char="ü"/>
            </a:pPr>
            <a:r>
              <a:rPr lang="en-US" sz="3300" dirty="0" smtClean="0">
                <a:latin typeface="Times New Roman" pitchFamily="18" charset="0"/>
                <a:cs typeface="Times New Roman" pitchFamily="18" charset="0"/>
              </a:rPr>
              <a:t>Price levels</a:t>
            </a:r>
          </a:p>
          <a:p>
            <a:pPr marL="0" indent="0">
              <a:buFont typeface="Wingdings" pitchFamily="2" charset="2"/>
              <a:buChar char="ü"/>
            </a:pPr>
            <a:r>
              <a:rPr lang="en-US" sz="3300" dirty="0" smtClean="0">
                <a:latin typeface="Times New Roman" pitchFamily="18" charset="0"/>
                <a:cs typeface="Times New Roman" pitchFamily="18" charset="0"/>
              </a:rPr>
              <a:t>Availability of mortgage credit</a:t>
            </a:r>
          </a:p>
          <a:p>
            <a:pPr marL="0" indent="0">
              <a:buFontTx/>
              <a:buNone/>
            </a:pPr>
            <a:r>
              <a:rPr lang="en-US" sz="3000" b="1" dirty="0" smtClean="0">
                <a:solidFill>
                  <a:schemeClr val="tx2"/>
                </a:solidFill>
              </a:rPr>
              <a:t>Supply factors</a:t>
            </a:r>
          </a:p>
          <a:p>
            <a:pPr marL="0" indent="0">
              <a:buFont typeface="Wingdings" pitchFamily="2" charset="2"/>
              <a:buChar char="ü"/>
            </a:pPr>
            <a:r>
              <a:rPr lang="en-US" dirty="0" smtClean="0"/>
              <a:t>The stock of vacant and improved properties</a:t>
            </a:r>
          </a:p>
          <a:p>
            <a:pPr marL="0" indent="0">
              <a:buFont typeface="Wingdings" pitchFamily="2" charset="2"/>
              <a:buChar char="ü"/>
            </a:pPr>
            <a:r>
              <a:rPr lang="en-US" dirty="0" smtClean="0"/>
              <a:t>New </a:t>
            </a:r>
            <a:r>
              <a:rPr lang="sv-SE" dirty="0" smtClean="0"/>
              <a:t>development</a:t>
            </a:r>
          </a:p>
          <a:p>
            <a:pPr marL="0" indent="0">
              <a:buFont typeface="Wingdings" pitchFamily="2" charset="2"/>
              <a:buChar char="ü"/>
            </a:pPr>
            <a:r>
              <a:rPr lang="sv-SE" dirty="0" smtClean="0"/>
              <a:t>Construction costs</a:t>
            </a:r>
          </a:p>
          <a:p>
            <a:endParaRPr lang="en-US" dirty="0"/>
          </a:p>
        </p:txBody>
      </p:sp>
    </p:spTree>
    <p:extLst>
      <p:ext uri="{BB962C8B-B14F-4D97-AF65-F5344CB8AC3E}">
        <p14:creationId xmlns:p14="http://schemas.microsoft.com/office/powerpoint/2010/main" val="258802062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fontAlgn="auto" hangingPunct="1">
              <a:spcAft>
                <a:spcPts val="0"/>
              </a:spcAft>
              <a:defRPr/>
            </a:pPr>
            <a:r>
              <a:rPr lang="en-US" altLang="en-US"/>
              <a:t>Concepts, </a:t>
            </a:r>
            <a:r>
              <a:rPr lang="en-US" altLang="en-US" sz="3200"/>
              <a:t>con’t...</a:t>
            </a:r>
            <a:endParaRPr lang="en-US" altLang="en-US"/>
          </a:p>
        </p:txBody>
      </p:sp>
      <p:sp>
        <p:nvSpPr>
          <p:cNvPr id="23555" name="Rectangle 3"/>
          <p:cNvSpPr>
            <a:spLocks noGrp="1" noChangeArrowheads="1"/>
          </p:cNvSpPr>
          <p:nvPr>
            <p:ph idx="1"/>
          </p:nvPr>
        </p:nvSpPr>
        <p:spPr/>
        <p:txBody>
          <a:bodyPr/>
          <a:lstStyle/>
          <a:p>
            <a:pPr eaLnBrk="1" hangingPunct="1"/>
            <a:r>
              <a:rPr lang="en-US" altLang="en-US" sz="2800" smtClean="0"/>
              <a:t>Social</a:t>
            </a:r>
          </a:p>
          <a:p>
            <a:pPr lvl="1" eaLnBrk="1" hangingPunct="1"/>
            <a:r>
              <a:rPr lang="en-US" altLang="en-US" sz="3200" smtClean="0"/>
              <a:t>resource that all individuals share</a:t>
            </a:r>
          </a:p>
          <a:p>
            <a:pPr lvl="1" eaLnBrk="1" hangingPunct="1"/>
            <a:r>
              <a:rPr lang="en-US" altLang="en-US" sz="3200" smtClean="0"/>
              <a:t>marketable commodity</a:t>
            </a:r>
          </a:p>
          <a:p>
            <a:pPr lvl="1" eaLnBrk="1" hangingPunct="1"/>
            <a:r>
              <a:rPr lang="en-US" altLang="en-US" sz="3200" smtClean="0"/>
              <a:t>Conflicts between groups with different views on land use</a:t>
            </a:r>
          </a:p>
          <a:p>
            <a:pPr lvl="1" eaLnBrk="1" hangingPunct="1"/>
            <a:r>
              <a:rPr lang="en-US" altLang="en-US" sz="3200" smtClean="0"/>
              <a:t>Environmental and Historic preservation concerns</a:t>
            </a:r>
          </a:p>
        </p:txBody>
      </p:sp>
      <p:sp>
        <p:nvSpPr>
          <p:cNvPr id="2355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3EF376E3-FAE3-486F-AA8A-08C290A4FD93}" type="slidenum">
              <a:rPr lang="en-US" altLang="en-US" sz="1400" smtClean="0">
                <a:solidFill>
                  <a:srgbClr val="FFFFFF"/>
                </a:solidFill>
              </a:rPr>
              <a:pPr/>
              <a:t>6</a:t>
            </a:fld>
            <a:endParaRPr lang="en-US" altLang="en-US" sz="1400" smtClean="0">
              <a:solidFill>
                <a:srgbClr val="FFFFFF"/>
              </a:solidFill>
            </a:endParaRPr>
          </a:p>
        </p:txBody>
      </p:sp>
    </p:spTree>
    <p:extLst>
      <p:ext uri="{BB962C8B-B14F-4D97-AF65-F5344CB8AC3E}">
        <p14:creationId xmlns:p14="http://schemas.microsoft.com/office/powerpoint/2010/main" val="1636629390"/>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05800" cy="761682"/>
          </a:xfrm>
        </p:spPr>
        <p:txBody>
          <a:bodyPr/>
          <a:lstStyle/>
          <a:p>
            <a:r>
              <a:rPr lang="en-US" dirty="0" smtClean="0"/>
              <a:t>Governmental controls</a:t>
            </a:r>
            <a:endParaRPr lang="en-US" dirty="0"/>
          </a:p>
        </p:txBody>
      </p:sp>
      <p:sp>
        <p:nvSpPr>
          <p:cNvPr id="3" name="Content Placeholder 2"/>
          <p:cNvSpPr>
            <a:spLocks noGrp="1"/>
          </p:cNvSpPr>
          <p:nvPr>
            <p:ph idx="1"/>
          </p:nvPr>
        </p:nvSpPr>
        <p:spPr>
          <a:xfrm>
            <a:off x="152400" y="838200"/>
            <a:ext cx="8534400" cy="6019800"/>
          </a:xfrm>
        </p:spPr>
        <p:txBody>
          <a:bodyPr>
            <a:normAutofit/>
          </a:bodyPr>
          <a:lstStyle/>
          <a:p>
            <a:pPr marL="0" indent="0">
              <a:buFontTx/>
              <a:buNone/>
            </a:pPr>
            <a:r>
              <a:rPr lang="en-US" sz="2400" b="1" dirty="0" smtClean="0"/>
              <a:t>Public services</a:t>
            </a:r>
          </a:p>
          <a:p>
            <a:pPr marL="0" indent="0"/>
            <a:r>
              <a:rPr lang="en-US" sz="2400" dirty="0" smtClean="0"/>
              <a:t>Police and fire protection</a:t>
            </a:r>
          </a:p>
          <a:p>
            <a:pPr marL="0" indent="0"/>
            <a:r>
              <a:rPr lang="sv-SE" sz="2400" dirty="0" smtClean="0"/>
              <a:t>Transportation networks</a:t>
            </a:r>
          </a:p>
          <a:p>
            <a:pPr marL="0" indent="0">
              <a:buFontTx/>
              <a:buNone/>
            </a:pPr>
            <a:r>
              <a:rPr lang="sv-SE" sz="2400" dirty="0" smtClean="0"/>
              <a:t>Local zoning, building codes</a:t>
            </a:r>
          </a:p>
          <a:p>
            <a:pPr marL="0" indent="0"/>
            <a:r>
              <a:rPr lang="en-US" sz="2400" dirty="0" smtClean="0"/>
              <a:t>Property use</a:t>
            </a:r>
          </a:p>
          <a:p>
            <a:pPr marL="0" indent="0"/>
            <a:r>
              <a:rPr lang="en-US" sz="2400" dirty="0" smtClean="0"/>
              <a:t>Development density</a:t>
            </a:r>
          </a:p>
          <a:p>
            <a:pPr marL="0" indent="0"/>
            <a:r>
              <a:rPr lang="en-US" sz="2400" dirty="0" smtClean="0"/>
              <a:t>Building height </a:t>
            </a:r>
            <a:r>
              <a:rPr lang="sv-SE" sz="2400" dirty="0" smtClean="0"/>
              <a:t>etc</a:t>
            </a:r>
          </a:p>
          <a:p>
            <a:pPr marL="0" indent="0">
              <a:buFontTx/>
              <a:buNone/>
            </a:pPr>
            <a:r>
              <a:rPr lang="sv-SE" sz="2400" b="1" dirty="0" smtClean="0"/>
              <a:t>Special legislation</a:t>
            </a:r>
          </a:p>
          <a:p>
            <a:pPr marL="0" indent="0"/>
            <a:r>
              <a:rPr lang="sv-SE" sz="2400" dirty="0" smtClean="0"/>
              <a:t>Rent control</a:t>
            </a:r>
          </a:p>
          <a:p>
            <a:pPr marL="0" indent="0"/>
            <a:r>
              <a:rPr lang="sv-SE" sz="2400" dirty="0" smtClean="0"/>
              <a:t>Restrictions </a:t>
            </a:r>
            <a:r>
              <a:rPr lang="en-US" sz="2400" dirty="0" smtClean="0"/>
              <a:t>on forms of ownership</a:t>
            </a:r>
          </a:p>
          <a:p>
            <a:pPr marL="0" indent="0"/>
            <a:r>
              <a:rPr lang="en-US" sz="2400" dirty="0" smtClean="0"/>
              <a:t>Environmental </a:t>
            </a:r>
            <a:r>
              <a:rPr lang="sv-SE" sz="2400" dirty="0" smtClean="0"/>
              <a:t>legislation regulating new development</a:t>
            </a:r>
            <a:endParaRPr lang="en-US" sz="2400" dirty="0"/>
          </a:p>
        </p:txBody>
      </p:sp>
    </p:spTree>
    <p:extLst>
      <p:ext uri="{BB962C8B-B14F-4D97-AF65-F5344CB8AC3E}">
        <p14:creationId xmlns:p14="http://schemas.microsoft.com/office/powerpoint/2010/main" val="4291123940"/>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0"/>
            <a:ext cx="7543800" cy="1143000"/>
          </a:xfrm>
        </p:spPr>
        <p:txBody>
          <a:bodyPr>
            <a:normAutofit fontScale="90000"/>
          </a:bodyPr>
          <a:lstStyle/>
          <a:p>
            <a:r>
              <a:rPr lang="en-US" b="1" dirty="0" smtClean="0"/>
              <a:t>Environmental conditions</a:t>
            </a:r>
            <a:endParaRPr lang="en-US" b="1" dirty="0"/>
          </a:p>
        </p:txBody>
      </p:sp>
      <p:sp>
        <p:nvSpPr>
          <p:cNvPr id="3" name="Content Placeholder 2"/>
          <p:cNvSpPr>
            <a:spLocks noGrp="1"/>
          </p:cNvSpPr>
          <p:nvPr>
            <p:ph idx="1"/>
          </p:nvPr>
        </p:nvSpPr>
        <p:spPr>
          <a:xfrm>
            <a:off x="381000" y="1143000"/>
            <a:ext cx="8077200" cy="5410200"/>
          </a:xfrm>
        </p:spPr>
        <p:txBody>
          <a:bodyPr>
            <a:normAutofit/>
          </a:bodyPr>
          <a:lstStyle/>
          <a:p>
            <a:pPr marL="0" indent="0" algn="just">
              <a:buFontTx/>
              <a:buNone/>
            </a:pPr>
            <a:r>
              <a:rPr lang="sv-SE" sz="2800" dirty="0" smtClean="0">
                <a:solidFill>
                  <a:schemeClr val="tx2"/>
                </a:solidFill>
              </a:rPr>
              <a:t>Natural resources</a:t>
            </a:r>
          </a:p>
          <a:p>
            <a:pPr marL="0" indent="0" algn="just">
              <a:buFont typeface="Wingdings" pitchFamily="2" charset="2"/>
              <a:buChar char="v"/>
            </a:pPr>
            <a:r>
              <a:rPr lang="en-US" sz="2400" dirty="0" smtClean="0"/>
              <a:t>Climate: snowfall, rainfall, temperature and </a:t>
            </a:r>
            <a:r>
              <a:rPr lang="sv-SE" sz="2400" dirty="0" smtClean="0"/>
              <a:t>humidity in the area</a:t>
            </a:r>
          </a:p>
          <a:p>
            <a:pPr marL="0" indent="0" algn="just">
              <a:buFont typeface="Wingdings" pitchFamily="2" charset="2"/>
              <a:buChar char="v"/>
            </a:pPr>
            <a:r>
              <a:rPr lang="sv-SE" sz="2400" dirty="0" smtClean="0"/>
              <a:t>Toxic contaminants</a:t>
            </a:r>
          </a:p>
          <a:p>
            <a:pPr marL="0" indent="0" algn="just">
              <a:buFont typeface="Wingdings" pitchFamily="2" charset="2"/>
              <a:buChar char="v"/>
            </a:pPr>
            <a:r>
              <a:rPr lang="sv-SE" sz="2400" dirty="0" smtClean="0"/>
              <a:t>Natural barriers: rivers, mountains, lakes</a:t>
            </a:r>
            <a:endParaRPr lang="sv-SE" dirty="0" smtClean="0"/>
          </a:p>
          <a:p>
            <a:pPr marL="0" indent="0" algn="just">
              <a:buFontTx/>
              <a:buNone/>
            </a:pPr>
            <a:r>
              <a:rPr lang="sv-SE" sz="2400" b="1" dirty="0" smtClean="0">
                <a:solidFill>
                  <a:schemeClr val="tx2"/>
                </a:solidFill>
              </a:rPr>
              <a:t>Man-made resources</a:t>
            </a:r>
          </a:p>
          <a:p>
            <a:pPr marL="0" indent="0" algn="just">
              <a:buFont typeface="Wingdings" pitchFamily="2" charset="2"/>
              <a:buChar char="ü"/>
            </a:pPr>
            <a:r>
              <a:rPr lang="sv-SE" sz="2800" dirty="0" smtClean="0"/>
              <a:t>Transportation systems: highway systems, railroads, access to airports</a:t>
            </a:r>
          </a:p>
          <a:p>
            <a:pPr marL="0" indent="0" algn="just">
              <a:buFont typeface="Wingdings" pitchFamily="2" charset="2"/>
              <a:buChar char="ü"/>
            </a:pPr>
            <a:r>
              <a:rPr lang="en-US" sz="2800" dirty="0" smtClean="0"/>
              <a:t>Location: access to public transport, parks, </a:t>
            </a:r>
            <a:r>
              <a:rPr lang="sv-SE" sz="2800" dirty="0" smtClean="0"/>
              <a:t>schools, shopping areas etc.</a:t>
            </a:r>
            <a:endParaRPr lang="en-US" sz="2800" dirty="0" smtClean="0"/>
          </a:p>
          <a:p>
            <a:pPr marL="0" indent="0"/>
            <a:endParaRPr lang="sv-SE" dirty="0" smtClean="0"/>
          </a:p>
          <a:p>
            <a:endParaRPr lang="en-US" dirty="0"/>
          </a:p>
        </p:txBody>
      </p:sp>
    </p:spTree>
    <p:extLst>
      <p:ext uri="{BB962C8B-B14F-4D97-AF65-F5344CB8AC3E}">
        <p14:creationId xmlns:p14="http://schemas.microsoft.com/office/powerpoint/2010/main" val="168241939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467600" cy="914400"/>
          </a:xfrm>
        </p:spPr>
        <p:txBody>
          <a:bodyPr/>
          <a:lstStyle/>
          <a:p>
            <a:r>
              <a:rPr lang="en-US" dirty="0" smtClean="0">
                <a:latin typeface="Walbaum Book Regular"/>
              </a:rPr>
              <a:t>3. The Valuation Process</a:t>
            </a:r>
            <a:endParaRPr lang="en-US" dirty="0"/>
          </a:p>
        </p:txBody>
      </p:sp>
      <p:sp>
        <p:nvSpPr>
          <p:cNvPr id="3" name="Content Placeholder 2"/>
          <p:cNvSpPr>
            <a:spLocks noGrp="1"/>
          </p:cNvSpPr>
          <p:nvPr>
            <p:ph idx="1"/>
          </p:nvPr>
        </p:nvSpPr>
        <p:spPr>
          <a:xfrm>
            <a:off x="228600" y="1295400"/>
            <a:ext cx="8686800" cy="4495800"/>
          </a:xfrm>
        </p:spPr>
        <p:txBody>
          <a:bodyPr>
            <a:normAutofit/>
          </a:bodyPr>
          <a:lstStyle/>
          <a:p>
            <a:pPr algn="just">
              <a:buFont typeface="Wingdings" pitchFamily="2" charset="2"/>
              <a:buChar char="v"/>
            </a:pPr>
            <a:r>
              <a:rPr lang="sv-SE" sz="2800" dirty="0" smtClean="0">
                <a:solidFill>
                  <a:srgbClr val="00B0F0"/>
                </a:solidFill>
              </a:rPr>
              <a:t>The valuation process is a systematic set of procedures an appraiser follows to provide answers to a client’s questions about the real property value</a:t>
            </a:r>
          </a:p>
          <a:p>
            <a:pPr algn="just">
              <a:buFont typeface="Wingdings" pitchFamily="2" charset="2"/>
              <a:buChar char="v"/>
            </a:pPr>
            <a:endParaRPr lang="sv-SE" sz="2800" dirty="0" smtClean="0">
              <a:solidFill>
                <a:srgbClr val="00B0F0"/>
              </a:solidFill>
            </a:endParaRPr>
          </a:p>
          <a:p>
            <a:pPr algn="just">
              <a:buFont typeface="Wingdings" pitchFamily="2" charset="2"/>
              <a:buChar char="v"/>
            </a:pPr>
            <a:r>
              <a:rPr lang="en-US" sz="2800" dirty="0" smtClean="0">
                <a:solidFill>
                  <a:srgbClr val="00B0F0"/>
                </a:solidFill>
              </a:rPr>
              <a:t>The valuation process begins when the valuer agrees to take an assignment and ends when the conclusions of the appraisal are reported to the client </a:t>
            </a:r>
            <a:endParaRPr lang="en-US" dirty="0">
              <a:solidFill>
                <a:srgbClr val="00B0F0"/>
              </a:solidFill>
            </a:endParaRPr>
          </a:p>
        </p:txBody>
      </p:sp>
    </p:spTree>
    <p:extLst>
      <p:ext uri="{BB962C8B-B14F-4D97-AF65-F5344CB8AC3E}">
        <p14:creationId xmlns:p14="http://schemas.microsoft.com/office/powerpoint/2010/main" val="177499705"/>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0"/>
            <a:ext cx="8001000" cy="1143000"/>
          </a:xfrm>
        </p:spPr>
        <p:txBody>
          <a:bodyPr/>
          <a:lstStyle/>
          <a:p>
            <a:r>
              <a:rPr lang="en-US" dirty="0" smtClean="0">
                <a:solidFill>
                  <a:srgbClr val="006633"/>
                </a:solidFill>
                <a:latin typeface="Walbaum Book Regular"/>
              </a:rPr>
              <a:t>The Valuation Process…</a:t>
            </a:r>
            <a:endParaRPr lang="en-US" dirty="0"/>
          </a:p>
        </p:txBody>
      </p:sp>
      <p:sp>
        <p:nvSpPr>
          <p:cNvPr id="3" name="Content Placeholder 2"/>
          <p:cNvSpPr>
            <a:spLocks noGrp="1"/>
          </p:cNvSpPr>
          <p:nvPr>
            <p:ph idx="1"/>
          </p:nvPr>
        </p:nvSpPr>
        <p:spPr>
          <a:xfrm>
            <a:off x="228600" y="990600"/>
            <a:ext cx="8610600" cy="5486400"/>
          </a:xfrm>
        </p:spPr>
        <p:txBody>
          <a:bodyPr>
            <a:normAutofit/>
          </a:bodyPr>
          <a:lstStyle/>
          <a:p>
            <a:pPr marL="0" indent="0" algn="just">
              <a:buFontTx/>
              <a:buNone/>
            </a:pPr>
            <a:r>
              <a:rPr lang="sv-SE" sz="2800" dirty="0" smtClean="0"/>
              <a:t>Step 1. Identification Of The Problem</a:t>
            </a:r>
          </a:p>
          <a:p>
            <a:pPr marL="0" indent="0" algn="just">
              <a:buFontTx/>
              <a:buNone/>
            </a:pPr>
            <a:r>
              <a:rPr lang="sv-SE" sz="2800" dirty="0" smtClean="0"/>
              <a:t>Step 2. Scope Of Work Determination</a:t>
            </a:r>
          </a:p>
          <a:p>
            <a:pPr marL="0" indent="0" algn="just">
              <a:buFontTx/>
              <a:buNone/>
            </a:pPr>
            <a:r>
              <a:rPr lang="sv-SE" sz="2800" dirty="0" smtClean="0"/>
              <a:t>Step 3. Data Collection And Property Description</a:t>
            </a:r>
          </a:p>
          <a:p>
            <a:pPr marL="0" indent="0" algn="just">
              <a:buFontTx/>
              <a:buNone/>
            </a:pPr>
            <a:r>
              <a:rPr lang="sv-SE" sz="2800" dirty="0" smtClean="0"/>
              <a:t>Step 4. Data Analysis</a:t>
            </a:r>
          </a:p>
          <a:p>
            <a:pPr marL="0" indent="0" algn="just">
              <a:buFontTx/>
              <a:buNone/>
            </a:pPr>
            <a:r>
              <a:rPr lang="sv-SE" sz="2800" dirty="0" smtClean="0"/>
              <a:t>Step 5. Site Value Opinion</a:t>
            </a:r>
          </a:p>
          <a:p>
            <a:pPr marL="0" indent="0" algn="just">
              <a:buFontTx/>
              <a:buNone/>
            </a:pPr>
            <a:r>
              <a:rPr lang="sv-SE" sz="2800" dirty="0" smtClean="0"/>
              <a:t>Step 6. Applications Of The Approaches To Value</a:t>
            </a:r>
          </a:p>
          <a:p>
            <a:pPr marL="0" indent="0" algn="just">
              <a:buFontTx/>
              <a:buNone/>
            </a:pPr>
            <a:r>
              <a:rPr lang="sv-SE" sz="2800" dirty="0" smtClean="0"/>
              <a:t>Step 7. Reconciliation Of Value Indications And Final Opinion Of Value</a:t>
            </a:r>
          </a:p>
          <a:p>
            <a:pPr marL="0" indent="0" algn="just">
              <a:buFontTx/>
              <a:buNone/>
            </a:pPr>
            <a:r>
              <a:rPr lang="sv-SE" sz="2800" dirty="0" smtClean="0"/>
              <a:t>Step 8. Report Of Defined Value</a:t>
            </a:r>
          </a:p>
          <a:p>
            <a:endParaRPr lang="en-US" dirty="0"/>
          </a:p>
        </p:txBody>
      </p:sp>
    </p:spTree>
    <p:extLst>
      <p:ext uri="{BB962C8B-B14F-4D97-AF65-F5344CB8AC3E}">
        <p14:creationId xmlns:p14="http://schemas.microsoft.com/office/powerpoint/2010/main" val="311711652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152400"/>
            <a:ext cx="8915400" cy="5262979"/>
          </a:xfrm>
          <a:prstGeom prst="rect">
            <a:avLst/>
          </a:prstGeom>
        </p:spPr>
        <p:txBody>
          <a:bodyPr wrap="square">
            <a:spAutoFit/>
          </a:bodyPr>
          <a:lstStyle/>
          <a:p>
            <a:pPr marL="571500" indent="-571500">
              <a:buFont typeface="+mj-lt"/>
              <a:buAutoNum type="romanUcPeriod"/>
              <a:defRPr/>
            </a:pPr>
            <a:r>
              <a:rPr lang="en-US" sz="2800" dirty="0"/>
              <a:t>Defining the problem</a:t>
            </a:r>
          </a:p>
          <a:p>
            <a:pPr marL="971550" lvl="1" indent="-571500">
              <a:buFont typeface="+mj-lt"/>
              <a:buAutoNum type="romanLcPeriod"/>
              <a:defRPr/>
            </a:pPr>
            <a:r>
              <a:rPr lang="en-US" sz="2800" dirty="0"/>
              <a:t>Identification of the real estate to be appraised</a:t>
            </a:r>
          </a:p>
          <a:p>
            <a:pPr marL="1371600" lvl="2" indent="-571500">
              <a:defRPr/>
            </a:pPr>
            <a:r>
              <a:rPr lang="en-US" sz="2800" dirty="0"/>
              <a:t>Address, common name, legal description</a:t>
            </a:r>
          </a:p>
          <a:p>
            <a:pPr marL="971550" lvl="1" indent="-571500">
              <a:buFont typeface="+mj-lt"/>
              <a:buAutoNum type="romanLcPeriod"/>
              <a:defRPr/>
            </a:pPr>
            <a:r>
              <a:rPr lang="en-US" sz="2800" dirty="0"/>
              <a:t>Identification of the property rights to be valued</a:t>
            </a:r>
          </a:p>
          <a:p>
            <a:pPr marL="1371600" lvl="2" indent="-571500">
              <a:buFont typeface="+mj-lt"/>
              <a:buAutoNum type="romanLcPeriod"/>
              <a:defRPr/>
            </a:pPr>
            <a:r>
              <a:rPr lang="en-US" sz="2800" dirty="0"/>
              <a:t>Fee simple</a:t>
            </a:r>
          </a:p>
          <a:p>
            <a:pPr marL="1371600" lvl="2" indent="-571500">
              <a:buFont typeface="+mj-lt"/>
              <a:buAutoNum type="romanLcPeriod"/>
              <a:defRPr/>
            </a:pPr>
            <a:r>
              <a:rPr lang="en-US" sz="2800" dirty="0"/>
              <a:t>Partial interests;  lease, life estate, undivided interests</a:t>
            </a:r>
          </a:p>
          <a:p>
            <a:pPr marL="971550" lvl="1" indent="-571500">
              <a:buFont typeface="+mj-lt"/>
              <a:buAutoNum type="romanLcPeriod"/>
              <a:defRPr/>
            </a:pPr>
            <a:r>
              <a:rPr lang="en-US" sz="2800" dirty="0"/>
              <a:t>Use of the appraisal</a:t>
            </a:r>
          </a:p>
          <a:p>
            <a:pPr marL="1371600" lvl="2" indent="-571500">
              <a:buFont typeface="+mj-lt"/>
              <a:buAutoNum type="romanLcPeriod"/>
              <a:defRPr/>
            </a:pPr>
            <a:r>
              <a:rPr lang="en-US" sz="2800" dirty="0"/>
              <a:t>Value for purchase or sale, loan, tax, lease, other</a:t>
            </a:r>
          </a:p>
          <a:p>
            <a:pPr marL="971550" lvl="1" indent="-571500">
              <a:buFont typeface="+mj-lt"/>
              <a:buAutoNum type="romanLcPeriod"/>
              <a:defRPr/>
            </a:pPr>
            <a:r>
              <a:rPr lang="en-US" sz="2800" dirty="0"/>
              <a:t>Definition of value; market, use, investment, </a:t>
            </a:r>
            <a:r>
              <a:rPr lang="en-US" sz="2800" dirty="0" err="1"/>
              <a:t>etc</a:t>
            </a:r>
            <a:endParaRPr lang="en-US" sz="2800" dirty="0"/>
          </a:p>
          <a:p>
            <a:pPr marL="971550" lvl="1" indent="-571500">
              <a:buFont typeface="+mj-lt"/>
              <a:buAutoNum type="romanLcPeriod"/>
              <a:defRPr/>
            </a:pPr>
            <a:r>
              <a:rPr lang="en-US" sz="2800" dirty="0" smtClean="0"/>
              <a:t>Date , other </a:t>
            </a:r>
            <a:r>
              <a:rPr lang="en-US" sz="2800" dirty="0"/>
              <a:t>limiting factors to the appraisal</a:t>
            </a:r>
          </a:p>
        </p:txBody>
      </p:sp>
    </p:spTree>
    <p:extLst>
      <p:ext uri="{BB962C8B-B14F-4D97-AF65-F5344CB8AC3E}">
        <p14:creationId xmlns:p14="http://schemas.microsoft.com/office/powerpoint/2010/main" val="334625366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0"/>
            <a:ext cx="7924800" cy="1143000"/>
          </a:xfrm>
        </p:spPr>
        <p:txBody>
          <a:bodyPr>
            <a:normAutofit/>
          </a:bodyPr>
          <a:lstStyle/>
          <a:p>
            <a:r>
              <a:rPr lang="en-US" sz="3200" dirty="0" smtClean="0">
                <a:latin typeface="Times New Roman" pitchFamily="18" charset="0"/>
                <a:cs typeface="Times New Roman" pitchFamily="18" charset="0"/>
              </a:rPr>
              <a:t>2.SCOPE OF WORK</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059363"/>
          </a:xfrm>
        </p:spPr>
        <p:txBody>
          <a:bodyPr>
            <a:normAutofit lnSpcReduction="10000"/>
          </a:bodyPr>
          <a:lstStyle/>
          <a:p>
            <a:pPr marL="457200" indent="-457200" algn="just">
              <a:buFont typeface="Wingdings" panose="05000000000000000000" pitchFamily="2" charset="2"/>
              <a:buChar char="q"/>
            </a:pPr>
            <a:r>
              <a:rPr lang="en-US" sz="2800" dirty="0" smtClean="0"/>
              <a:t>The scope of work is the amount and type of information researched and the analysis applied in an assignment. </a:t>
            </a:r>
          </a:p>
          <a:p>
            <a:pPr marL="457200" indent="-457200" algn="just">
              <a:buFont typeface="Wingdings" panose="05000000000000000000" pitchFamily="2" charset="2"/>
              <a:buChar char="q"/>
            </a:pPr>
            <a:r>
              <a:rPr lang="en-US" sz="2800" dirty="0" smtClean="0"/>
              <a:t>The appraiser is responsible for determining the appropriate scope of work in the appraisal assignment, given the client’s intended use and the nature of the problem to be solved.</a:t>
            </a:r>
          </a:p>
          <a:p>
            <a:pPr marL="457200" indent="-457200" algn="just">
              <a:buFont typeface="Wingdings" panose="05000000000000000000" pitchFamily="2" charset="2"/>
              <a:buChar char="q"/>
            </a:pPr>
            <a:r>
              <a:rPr lang="en-US" sz="2800" dirty="0" smtClean="0"/>
              <a:t>Defining the scope of work helps the appraiser identify resources and data that will be needed in the assignment</a:t>
            </a:r>
            <a:endParaRPr lang="en-US" sz="2800" dirty="0"/>
          </a:p>
        </p:txBody>
      </p:sp>
    </p:spTree>
    <p:extLst>
      <p:ext uri="{BB962C8B-B14F-4D97-AF65-F5344CB8AC3E}">
        <p14:creationId xmlns:p14="http://schemas.microsoft.com/office/powerpoint/2010/main" val="3972183545"/>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lstStyle/>
          <a:p>
            <a:r>
              <a:rPr lang="en-US" dirty="0" smtClean="0">
                <a:latin typeface="Times New Roman" pitchFamily="18" charset="0"/>
                <a:cs typeface="Times New Roman" pitchFamily="18" charset="0"/>
              </a:rPr>
              <a:t>Scope of work…</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4754563"/>
          </a:xfrm>
        </p:spPr>
        <p:txBody>
          <a:bodyPr>
            <a:normAutofit lnSpcReduction="10000"/>
          </a:bodyPr>
          <a:lstStyle/>
          <a:p>
            <a:pPr>
              <a:lnSpc>
                <a:spcPct val="150000"/>
              </a:lnSpc>
              <a:buFont typeface="Wingdings" pitchFamily="2" charset="2"/>
              <a:buChar char="Ø"/>
            </a:pPr>
            <a:r>
              <a:rPr lang="en-US" sz="2800" dirty="0" smtClean="0">
                <a:latin typeface="Times New Roman" pitchFamily="18" charset="0"/>
                <a:cs typeface="Times New Roman" pitchFamily="18" charset="0"/>
              </a:rPr>
              <a:t>The level of detail?</a:t>
            </a:r>
          </a:p>
          <a:p>
            <a:pPr>
              <a:lnSpc>
                <a:spcPct val="150000"/>
              </a:lnSpc>
              <a:buFont typeface="Wingdings" pitchFamily="2" charset="2"/>
              <a:buChar char="Ø"/>
            </a:pPr>
            <a:r>
              <a:rPr lang="en-US" sz="2800" dirty="0" smtClean="0">
                <a:latin typeface="Times New Roman" pitchFamily="18" charset="0"/>
                <a:cs typeface="Times New Roman" pitchFamily="18" charset="0"/>
              </a:rPr>
              <a:t>What are you asked to do?</a:t>
            </a:r>
          </a:p>
          <a:p>
            <a:pPr>
              <a:lnSpc>
                <a:spcPct val="150000"/>
              </a:lnSpc>
              <a:buFont typeface="Wingdings" pitchFamily="2" charset="2"/>
              <a:buChar char="Ø"/>
            </a:pPr>
            <a:r>
              <a:rPr lang="en-US" sz="2800" dirty="0" smtClean="0">
                <a:latin typeface="Times New Roman" pitchFamily="18" charset="0"/>
                <a:cs typeface="Times New Roman" pitchFamily="18" charset="0"/>
              </a:rPr>
              <a:t>What should you do?</a:t>
            </a:r>
          </a:p>
          <a:p>
            <a:pPr>
              <a:lnSpc>
                <a:spcPct val="150000"/>
              </a:lnSpc>
              <a:buFont typeface="Wingdings" pitchFamily="2" charset="2"/>
              <a:buChar char="Ø"/>
            </a:pPr>
            <a:r>
              <a:rPr lang="en-US" sz="2800" dirty="0" smtClean="0">
                <a:latin typeface="Times New Roman" pitchFamily="18" charset="0"/>
                <a:cs typeface="Times New Roman" pitchFamily="18" charset="0"/>
              </a:rPr>
              <a:t>How deep should you dig?</a:t>
            </a:r>
          </a:p>
          <a:p>
            <a:pPr>
              <a:lnSpc>
                <a:spcPct val="150000"/>
              </a:lnSpc>
              <a:buFont typeface="Wingdings" pitchFamily="2" charset="2"/>
              <a:buChar char="Ø"/>
            </a:pPr>
            <a:r>
              <a:rPr lang="en-US" sz="2800" dirty="0" smtClean="0">
                <a:latin typeface="Times New Roman" pitchFamily="18" charset="0"/>
                <a:cs typeface="Times New Roman" pitchFamily="18" charset="0"/>
              </a:rPr>
              <a:t>How well should you inspect?</a:t>
            </a:r>
          </a:p>
          <a:p>
            <a:pPr>
              <a:lnSpc>
                <a:spcPct val="150000"/>
              </a:lnSpc>
              <a:buFont typeface="Wingdings" pitchFamily="2" charset="2"/>
              <a:buChar char="Ø"/>
            </a:pPr>
            <a:r>
              <a:rPr lang="en-US" sz="2800" dirty="0" smtClean="0">
                <a:latin typeface="Times New Roman" pitchFamily="18" charset="0"/>
                <a:cs typeface="Times New Roman" pitchFamily="18" charset="0"/>
              </a:rPr>
              <a:t>Planning the appraisal</a:t>
            </a:r>
          </a:p>
          <a:p>
            <a:endParaRPr lang="en-US" dirty="0"/>
          </a:p>
        </p:txBody>
      </p:sp>
    </p:spTree>
    <p:extLst>
      <p:ext uri="{BB962C8B-B14F-4D97-AF65-F5344CB8AC3E}">
        <p14:creationId xmlns:p14="http://schemas.microsoft.com/office/powerpoint/2010/main" val="177300674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a:bodyPr>
          <a:lstStyle/>
          <a:p>
            <a:r>
              <a:rPr lang="en-US" sz="3200" b="1" dirty="0" smtClean="0">
                <a:latin typeface="Times New Roman" pitchFamily="18" charset="0"/>
                <a:cs typeface="Times New Roman" pitchFamily="18" charset="0"/>
              </a:rPr>
              <a:t>3.Data Collection and Property Description</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152400" y="1447800"/>
            <a:ext cx="8763000" cy="5257800"/>
          </a:xfrm>
        </p:spPr>
        <p:txBody>
          <a:bodyPr>
            <a:normAutofit/>
          </a:bodyPr>
          <a:lstStyle/>
          <a:p>
            <a:pPr algn="just">
              <a:buFont typeface="Wingdings" pitchFamily="2" charset="2"/>
              <a:buChar char="Ø"/>
            </a:pPr>
            <a:r>
              <a:rPr lang="en-US" sz="3200" b="0" dirty="0" smtClean="0">
                <a:latin typeface="Times New Roman" pitchFamily="18" charset="0"/>
                <a:cs typeface="Times New Roman" pitchFamily="18" charset="0"/>
              </a:rPr>
              <a:t>Market area data</a:t>
            </a:r>
          </a:p>
          <a:p>
            <a:pPr algn="just">
              <a:buFont typeface="Wingdings" pitchFamily="2" charset="2"/>
              <a:buChar char="Ø"/>
            </a:pPr>
            <a:r>
              <a:rPr lang="en-US" sz="3200" b="0" dirty="0" smtClean="0">
                <a:latin typeface="Times New Roman" pitchFamily="18" charset="0"/>
                <a:cs typeface="Times New Roman" pitchFamily="18" charset="0"/>
              </a:rPr>
              <a:t>General characteristics of the region, city, and neighborhood</a:t>
            </a:r>
          </a:p>
          <a:p>
            <a:pPr algn="just">
              <a:buFont typeface="Wingdings" pitchFamily="2" charset="2"/>
              <a:buChar char="Ø"/>
            </a:pPr>
            <a:r>
              <a:rPr lang="en-US" sz="3200" b="0" dirty="0" smtClean="0">
                <a:latin typeface="Times New Roman" pitchFamily="18" charset="0"/>
                <a:cs typeface="Times New Roman" pitchFamily="18" charset="0"/>
              </a:rPr>
              <a:t>Subject property data (income and expense data etc, property </a:t>
            </a:r>
            <a:r>
              <a:rPr lang="en-US" sz="3200" b="0" dirty="0" err="1" smtClean="0">
                <a:latin typeface="Times New Roman" pitchFamily="18" charset="0"/>
                <a:cs typeface="Times New Roman" pitchFamily="18" charset="0"/>
              </a:rPr>
              <a:t>i</a:t>
            </a:r>
            <a:r>
              <a:rPr lang="sv-SE" sz="3200" b="0" dirty="0" smtClean="0">
                <a:latin typeface="Times New Roman" pitchFamily="18" charset="0"/>
                <a:cs typeface="Times New Roman" pitchFamily="18" charset="0"/>
              </a:rPr>
              <a:t>n spection)</a:t>
            </a:r>
            <a:endParaRPr lang="en-US" sz="3200" b="0" dirty="0" smtClean="0">
              <a:latin typeface="Times New Roman" pitchFamily="18" charset="0"/>
              <a:cs typeface="Times New Roman" pitchFamily="18" charset="0"/>
            </a:endParaRPr>
          </a:p>
          <a:p>
            <a:pPr algn="just">
              <a:buFont typeface="Wingdings" pitchFamily="2" charset="2"/>
              <a:buChar char="Ø"/>
            </a:pPr>
            <a:r>
              <a:rPr lang="en-US" sz="3200" b="0" dirty="0" smtClean="0">
                <a:latin typeface="Times New Roman" pitchFamily="18" charset="0"/>
                <a:cs typeface="Times New Roman" pitchFamily="18" charset="0"/>
              </a:rPr>
              <a:t>Specific characteristics of land and improvements</a:t>
            </a:r>
          </a:p>
          <a:p>
            <a:pPr marL="0" lvl="1" indent="0" algn="just">
              <a:spcAft>
                <a:spcPts val="600"/>
              </a:spcAft>
              <a:buClrTx/>
              <a:buFont typeface="Wingdings" pitchFamily="2" charset="2"/>
              <a:buChar char="Ø"/>
            </a:pPr>
            <a:r>
              <a:rPr lang="en-US" altLang="en-US" sz="2800" dirty="0"/>
              <a:t>Supply and demand; other properties around, demand studies, how long have they been on the </a:t>
            </a:r>
            <a:r>
              <a:rPr lang="en-US" altLang="en-US" sz="2800" dirty="0" smtClean="0"/>
              <a:t>market. </a:t>
            </a:r>
            <a:endParaRPr lang="en-US" altLang="en-US" sz="2800" dirty="0"/>
          </a:p>
          <a:p>
            <a:pPr algn="just">
              <a:buFont typeface="Wingdings" pitchFamily="2" charset="2"/>
              <a:buChar char="Ø"/>
            </a:pP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88311182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1143000"/>
          </a:xfrm>
        </p:spPr>
        <p:txBody>
          <a:bodyPr>
            <a:normAutofit fontScale="90000"/>
          </a:bodyPr>
          <a:lstStyle/>
          <a:p>
            <a:r>
              <a:rPr lang="en-US" sz="3600" dirty="0" smtClean="0">
                <a:latin typeface="Times New Roman" pitchFamily="18" charset="0"/>
                <a:cs typeface="Times New Roman" pitchFamily="18" charset="0"/>
              </a:rPr>
              <a:t>Data Collection and Property Description</a:t>
            </a:r>
            <a:r>
              <a:rPr lang="en-US" dirty="0" smtClean="0">
                <a:solidFill>
                  <a:srgbClr val="006633"/>
                </a:solidFill>
                <a:latin typeface="Walbaum Book Regular"/>
              </a:rPr>
              <a:t>…</a:t>
            </a:r>
            <a:endParaRPr lang="en-US" dirty="0"/>
          </a:p>
        </p:txBody>
      </p:sp>
      <p:sp>
        <p:nvSpPr>
          <p:cNvPr id="3" name="Content Placeholder 2"/>
          <p:cNvSpPr>
            <a:spLocks noGrp="1"/>
          </p:cNvSpPr>
          <p:nvPr>
            <p:ph idx="1"/>
          </p:nvPr>
        </p:nvSpPr>
        <p:spPr>
          <a:xfrm>
            <a:off x="457200" y="1524000"/>
            <a:ext cx="8305800" cy="4602163"/>
          </a:xfrm>
        </p:spPr>
        <p:txBody>
          <a:bodyPr>
            <a:normAutofit/>
          </a:bodyPr>
          <a:lstStyle/>
          <a:p>
            <a:r>
              <a:rPr lang="en-US" dirty="0" smtClean="0">
                <a:latin typeface="Times New Roman" pitchFamily="18" charset="0"/>
                <a:cs typeface="Times New Roman" pitchFamily="18" charset="0"/>
              </a:rPr>
              <a:t>Comparable property data</a:t>
            </a:r>
          </a:p>
          <a:p>
            <a:pPr lvl="1"/>
            <a:r>
              <a:rPr lang="en-US" sz="3200" dirty="0" smtClean="0">
                <a:latin typeface="Times New Roman" pitchFamily="18" charset="0"/>
                <a:cs typeface="Times New Roman" pitchFamily="18" charset="0"/>
              </a:rPr>
              <a:t>Comparable sales</a:t>
            </a:r>
          </a:p>
          <a:p>
            <a:pPr lvl="1"/>
            <a:r>
              <a:rPr lang="en-US" sz="3200" dirty="0" smtClean="0">
                <a:latin typeface="Times New Roman" pitchFamily="18" charset="0"/>
                <a:cs typeface="Times New Roman" pitchFamily="18" charset="0"/>
              </a:rPr>
              <a:t>Comparable listings (offerings)</a:t>
            </a:r>
          </a:p>
          <a:p>
            <a:pPr lvl="1"/>
            <a:r>
              <a:rPr lang="en-US" sz="3200" dirty="0" smtClean="0">
                <a:latin typeface="Times New Roman" pitchFamily="18" charset="0"/>
                <a:cs typeface="Times New Roman" pitchFamily="18" charset="0"/>
              </a:rPr>
              <a:t>Vacancy rates</a:t>
            </a:r>
          </a:p>
          <a:p>
            <a:pPr lvl="1"/>
            <a:r>
              <a:rPr lang="en-US" sz="3200" dirty="0" smtClean="0">
                <a:latin typeface="Times New Roman" pitchFamily="18" charset="0"/>
                <a:cs typeface="Times New Roman" pitchFamily="18" charset="0"/>
              </a:rPr>
              <a:t>Cost and depreciation comparables</a:t>
            </a:r>
          </a:p>
          <a:p>
            <a:pPr lvl="1"/>
            <a:r>
              <a:rPr lang="en-US" sz="3200" dirty="0" smtClean="0">
                <a:latin typeface="Times New Roman" pitchFamily="18" charset="0"/>
                <a:cs typeface="Times New Roman" pitchFamily="18" charset="0"/>
              </a:rPr>
              <a:t>Income and expense comparables</a:t>
            </a:r>
          </a:p>
          <a:p>
            <a:pPr lvl="1"/>
            <a:r>
              <a:rPr lang="en-US" sz="3200" dirty="0" smtClean="0">
                <a:latin typeface="Times New Roman" pitchFamily="18" charset="0"/>
                <a:cs typeface="Times New Roman" pitchFamily="18" charset="0"/>
              </a:rPr>
              <a:t>Capitalization rates (</a:t>
            </a:r>
            <a:r>
              <a:rPr lang="en-US" sz="3200" i="1" dirty="0" smtClean="0">
                <a:latin typeface="Times New Roman" pitchFamily="18" charset="0"/>
                <a:cs typeface="Times New Roman" pitchFamily="18" charset="0"/>
              </a:rPr>
              <a:t>R</a:t>
            </a:r>
            <a:r>
              <a:rPr lang="en-US" sz="3200" i="1" baseline="-25000" dirty="0" smtClean="0">
                <a:latin typeface="Times New Roman" pitchFamily="18" charset="0"/>
                <a:cs typeface="Times New Roman" pitchFamily="18" charset="0"/>
              </a:rPr>
              <a:t>O</a:t>
            </a:r>
            <a:r>
              <a:rPr lang="en-US" sz="3200" dirty="0" smtClean="0">
                <a:latin typeface="Times New Roman" pitchFamily="18" charset="0"/>
                <a:cs typeface="Times New Roman" pitchFamily="18" charset="0"/>
              </a:rPr>
              <a:t>,</a:t>
            </a:r>
            <a:r>
              <a:rPr lang="en-US" sz="3200" i="1" dirty="0" smtClean="0">
                <a:latin typeface="Times New Roman" pitchFamily="18" charset="0"/>
                <a:cs typeface="Times New Roman" pitchFamily="18" charset="0"/>
              </a:rPr>
              <a:t> GIM</a:t>
            </a:r>
            <a:r>
              <a:rPr lang="en-US" sz="3200" dirty="0" smtClean="0">
                <a:latin typeface="Times New Roman" pitchFamily="18" charset="0"/>
                <a:cs typeface="Times New Roman" pitchFamily="18" charset="0"/>
              </a:rPr>
              <a:t>, </a:t>
            </a:r>
            <a:r>
              <a:rPr lang="en-US" sz="3200" i="1" dirty="0" smtClean="0">
                <a:latin typeface="Times New Roman" pitchFamily="18" charset="0"/>
                <a:cs typeface="Times New Roman" pitchFamily="18" charset="0"/>
              </a:rPr>
              <a:t>NIM </a:t>
            </a:r>
            <a:r>
              <a:rPr lang="en-US" sz="3200" dirty="0" smtClean="0">
                <a:latin typeface="Times New Roman" pitchFamily="18" charset="0"/>
                <a:cs typeface="Times New Roman" pitchFamily="18" charset="0"/>
              </a:rPr>
              <a:t>etc.)</a:t>
            </a:r>
            <a:endParaRPr lang="en-US" sz="3200" dirty="0">
              <a:latin typeface="Times New Roman" pitchFamily="18" charset="0"/>
              <a:cs typeface="Times New Roman" pitchFamily="18" charset="0"/>
            </a:endParaRPr>
          </a:p>
        </p:txBody>
      </p:sp>
    </p:spTree>
    <p:extLst>
      <p:ext uri="{BB962C8B-B14F-4D97-AF65-F5344CB8AC3E}">
        <p14:creationId xmlns:p14="http://schemas.microsoft.com/office/powerpoint/2010/main" val="2757744956"/>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74638"/>
            <a:ext cx="6934200" cy="1143000"/>
          </a:xfrm>
        </p:spPr>
        <p:txBody>
          <a:bodyPr/>
          <a:lstStyle/>
          <a:p>
            <a:r>
              <a:rPr lang="en-US" dirty="0" smtClean="0"/>
              <a:t>4. </a:t>
            </a:r>
            <a:r>
              <a:rPr lang="en-US" sz="3600" dirty="0" smtClean="0">
                <a:latin typeface="Times New Roman" pitchFamily="18" charset="0"/>
                <a:cs typeface="Times New Roman" pitchFamily="18" charset="0"/>
              </a:rPr>
              <a:t>Data Analysis</a:t>
            </a:r>
            <a:endParaRPr lang="en-US" sz="3600" dirty="0">
              <a:latin typeface="Times New Roman" pitchFamily="18" charset="0"/>
              <a:cs typeface="Times New Roman" pitchFamily="18" charset="0"/>
            </a:endParaRPr>
          </a:p>
        </p:txBody>
      </p:sp>
      <p:sp>
        <p:nvSpPr>
          <p:cNvPr id="3" name="Content Placeholder 2"/>
          <p:cNvSpPr>
            <a:spLocks noGrp="1"/>
          </p:cNvSpPr>
          <p:nvPr>
            <p:ph idx="1"/>
          </p:nvPr>
        </p:nvSpPr>
        <p:spPr>
          <a:xfrm>
            <a:off x="304800" y="1295400"/>
            <a:ext cx="8686800" cy="4953000"/>
          </a:xfrm>
        </p:spPr>
        <p:txBody>
          <a:bodyPr>
            <a:normAutofit/>
          </a:bodyPr>
          <a:lstStyle/>
          <a:p>
            <a:pPr marL="457200" indent="-457200">
              <a:lnSpc>
                <a:spcPct val="150000"/>
              </a:lnSpc>
              <a:buFont typeface="Wingdings" panose="05000000000000000000" pitchFamily="2" charset="2"/>
              <a:buChar char="v"/>
            </a:pPr>
            <a:r>
              <a:rPr lang="en-US" sz="3200" dirty="0" smtClean="0">
                <a:latin typeface="Times New Roman" pitchFamily="18" charset="0"/>
                <a:cs typeface="Times New Roman" pitchFamily="18" charset="0"/>
              </a:rPr>
              <a:t>Market analysis</a:t>
            </a:r>
          </a:p>
          <a:p>
            <a:pPr lvl="1">
              <a:lnSpc>
                <a:spcPct val="150000"/>
              </a:lnSpc>
              <a:buFont typeface="Wingdings" panose="05000000000000000000" pitchFamily="2" charset="2"/>
              <a:buChar char="v"/>
            </a:pPr>
            <a:r>
              <a:rPr lang="en-US" sz="2400" dirty="0" smtClean="0">
                <a:latin typeface="Times New Roman" pitchFamily="18" charset="0"/>
                <a:cs typeface="Times New Roman" pitchFamily="18" charset="0"/>
              </a:rPr>
              <a:t>Demand studies</a:t>
            </a:r>
          </a:p>
          <a:p>
            <a:pPr lvl="1">
              <a:lnSpc>
                <a:spcPct val="150000"/>
              </a:lnSpc>
              <a:buFont typeface="Wingdings" panose="05000000000000000000" pitchFamily="2" charset="2"/>
              <a:buChar char="v"/>
            </a:pPr>
            <a:r>
              <a:rPr lang="en-US" sz="2400" dirty="0" smtClean="0">
                <a:latin typeface="Times New Roman" pitchFamily="18" charset="0"/>
                <a:cs typeface="Times New Roman" pitchFamily="18" charset="0"/>
              </a:rPr>
              <a:t>Supply studies</a:t>
            </a:r>
          </a:p>
          <a:p>
            <a:pPr lvl="1">
              <a:lnSpc>
                <a:spcPct val="150000"/>
              </a:lnSpc>
              <a:buFont typeface="Wingdings" panose="05000000000000000000" pitchFamily="2" charset="2"/>
              <a:buChar char="v"/>
            </a:pPr>
            <a:r>
              <a:rPr lang="en-US" sz="2400" dirty="0" smtClean="0">
                <a:latin typeface="Times New Roman" pitchFamily="18" charset="0"/>
                <a:cs typeface="Times New Roman" pitchFamily="18" charset="0"/>
              </a:rPr>
              <a:t>Marketability studies</a:t>
            </a:r>
          </a:p>
          <a:p>
            <a:pPr marL="457200" indent="-457200">
              <a:lnSpc>
                <a:spcPct val="150000"/>
              </a:lnSpc>
              <a:buFont typeface="Wingdings" panose="05000000000000000000" pitchFamily="2" charset="2"/>
              <a:buChar char="v"/>
            </a:pPr>
            <a:r>
              <a:rPr lang="en-US" sz="3200" dirty="0" smtClean="0">
                <a:latin typeface="Times New Roman" pitchFamily="18" charset="0"/>
                <a:cs typeface="Times New Roman" pitchFamily="18" charset="0"/>
              </a:rPr>
              <a:t>Highest and best use analysis</a:t>
            </a:r>
          </a:p>
          <a:p>
            <a:pPr lvl="1">
              <a:lnSpc>
                <a:spcPct val="150000"/>
              </a:lnSpc>
              <a:buFont typeface="Wingdings" panose="05000000000000000000" pitchFamily="2" charset="2"/>
              <a:buChar char="v"/>
            </a:pPr>
            <a:r>
              <a:rPr lang="en-US" sz="2400" dirty="0" smtClean="0">
                <a:latin typeface="Times New Roman" pitchFamily="18" charset="0"/>
                <a:cs typeface="Times New Roman" pitchFamily="18" charset="0"/>
              </a:rPr>
              <a:t>Site as though vacant</a:t>
            </a:r>
          </a:p>
          <a:p>
            <a:pPr lvl="1">
              <a:lnSpc>
                <a:spcPct val="150000"/>
              </a:lnSpc>
              <a:buFont typeface="Wingdings" panose="05000000000000000000" pitchFamily="2" charset="2"/>
              <a:buChar char="v"/>
            </a:pPr>
            <a:r>
              <a:rPr lang="en-US" sz="2400" dirty="0" smtClean="0">
                <a:latin typeface="Times New Roman" pitchFamily="18" charset="0"/>
                <a:cs typeface="Times New Roman" pitchFamily="18" charset="0"/>
              </a:rPr>
              <a:t>Property as improved</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390483401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fontAlgn="auto" hangingPunct="1">
              <a:spcAft>
                <a:spcPts val="0"/>
              </a:spcAft>
              <a:defRPr/>
            </a:pPr>
            <a:r>
              <a:rPr lang="en-US" altLang="en-US"/>
              <a:t>Concepts </a:t>
            </a:r>
            <a:r>
              <a:rPr lang="en-US" altLang="en-US" sz="3200"/>
              <a:t>con’t...</a:t>
            </a:r>
            <a:endParaRPr lang="en-US" altLang="en-US"/>
          </a:p>
        </p:txBody>
      </p:sp>
      <p:sp>
        <p:nvSpPr>
          <p:cNvPr id="24579" name="Rectangle 3"/>
          <p:cNvSpPr>
            <a:spLocks noGrp="1" noChangeArrowheads="1"/>
          </p:cNvSpPr>
          <p:nvPr>
            <p:ph idx="1"/>
          </p:nvPr>
        </p:nvSpPr>
        <p:spPr/>
        <p:txBody>
          <a:bodyPr>
            <a:normAutofit lnSpcReduction="10000"/>
          </a:bodyPr>
          <a:lstStyle/>
          <a:p>
            <a:pPr eaLnBrk="1" hangingPunct="1"/>
            <a:r>
              <a:rPr lang="en-US" altLang="en-US" sz="3200" smtClean="0"/>
              <a:t>Economic</a:t>
            </a:r>
          </a:p>
          <a:p>
            <a:pPr lvl="1" eaLnBrk="1" hangingPunct="1"/>
            <a:r>
              <a:rPr lang="en-US" altLang="en-US" sz="2800" smtClean="0"/>
              <a:t>Major source of wealth</a:t>
            </a:r>
          </a:p>
          <a:p>
            <a:pPr lvl="1" eaLnBrk="1" hangingPunct="1"/>
            <a:r>
              <a:rPr lang="en-US" altLang="en-US" sz="2800" smtClean="0"/>
              <a:t>Can be used for multiple purposes</a:t>
            </a:r>
          </a:p>
          <a:p>
            <a:pPr eaLnBrk="1" hangingPunct="1"/>
            <a:r>
              <a:rPr lang="en-US" altLang="en-US" sz="3200" smtClean="0"/>
              <a:t>Restrictions</a:t>
            </a:r>
          </a:p>
          <a:p>
            <a:pPr lvl="1" eaLnBrk="1" hangingPunct="1"/>
            <a:r>
              <a:rPr lang="en-US" altLang="en-US" sz="2800" smtClean="0"/>
              <a:t>Public right to use of the nation’s airspace</a:t>
            </a:r>
          </a:p>
          <a:p>
            <a:pPr eaLnBrk="1" hangingPunct="1"/>
            <a:r>
              <a:rPr lang="en-US" altLang="en-US" sz="3200" smtClean="0"/>
              <a:t>Highest and Best Use</a:t>
            </a:r>
          </a:p>
          <a:p>
            <a:pPr lvl="1" eaLnBrk="1" hangingPunct="1"/>
            <a:r>
              <a:rPr lang="en-US" altLang="en-US" sz="2800" smtClean="0"/>
              <a:t>Physical Characteristics</a:t>
            </a:r>
          </a:p>
          <a:p>
            <a:pPr lvl="1" eaLnBrk="1" hangingPunct="1"/>
            <a:r>
              <a:rPr lang="en-US" altLang="en-US" sz="2800" smtClean="0"/>
              <a:t>Locational Characteristics</a:t>
            </a:r>
          </a:p>
        </p:txBody>
      </p:sp>
      <p:sp>
        <p:nvSpPr>
          <p:cNvPr id="24580"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133CA1D5-FC78-4333-B6F0-20AF08B413BF}" type="slidenum">
              <a:rPr lang="en-US" altLang="en-US" sz="1400" smtClean="0">
                <a:solidFill>
                  <a:srgbClr val="FFFFFF"/>
                </a:solidFill>
              </a:rPr>
              <a:pPr/>
              <a:t>7</a:t>
            </a:fld>
            <a:endParaRPr lang="en-US" altLang="en-US" sz="1400" smtClean="0">
              <a:solidFill>
                <a:srgbClr val="FFFFFF"/>
              </a:solidFill>
            </a:endParaRPr>
          </a:p>
        </p:txBody>
      </p:sp>
    </p:spTree>
    <p:extLst>
      <p:ext uri="{BB962C8B-B14F-4D97-AF65-F5344CB8AC3E}">
        <p14:creationId xmlns:p14="http://schemas.microsoft.com/office/powerpoint/2010/main" val="1193984952"/>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28600" y="228600"/>
            <a:ext cx="8534400" cy="6477000"/>
          </a:xfrm>
        </p:spPr>
        <p:txBody>
          <a:bodyPr>
            <a:normAutofit lnSpcReduction="10000"/>
          </a:bodyPr>
          <a:lstStyle/>
          <a:p>
            <a:r>
              <a:rPr lang="en-US" altLang="en-US" sz="4400" dirty="0"/>
              <a:t>Highest and best use</a:t>
            </a:r>
          </a:p>
          <a:p>
            <a:pPr lvl="1">
              <a:buFont typeface="Wingdings" panose="05000000000000000000" pitchFamily="2" charset="2"/>
              <a:buChar char="Ø"/>
            </a:pPr>
            <a:r>
              <a:rPr lang="en-US" altLang="en-US" sz="3200" dirty="0"/>
              <a:t>Vacant land</a:t>
            </a:r>
          </a:p>
          <a:p>
            <a:pPr lvl="1">
              <a:buFont typeface="Wingdings" panose="05000000000000000000" pitchFamily="2" charset="2"/>
              <a:buChar char="Ø"/>
            </a:pPr>
            <a:r>
              <a:rPr lang="en-US" altLang="en-US" sz="3200" dirty="0"/>
              <a:t>With </a:t>
            </a:r>
            <a:r>
              <a:rPr lang="en-US" altLang="en-US" sz="3200" dirty="0" smtClean="0"/>
              <a:t>improvements</a:t>
            </a:r>
          </a:p>
          <a:p>
            <a:pPr marL="274320" lvl="1" indent="0">
              <a:buNone/>
            </a:pPr>
            <a:endParaRPr lang="en-US" altLang="en-US" sz="3200" dirty="0"/>
          </a:p>
          <a:p>
            <a:pPr marL="274320" lvl="1" indent="0">
              <a:buNone/>
            </a:pPr>
            <a:r>
              <a:rPr lang="en-US" altLang="en-US" sz="3200" dirty="0" smtClean="0"/>
              <a:t>1. Criteria's for HBU</a:t>
            </a:r>
          </a:p>
          <a:p>
            <a:r>
              <a:rPr lang="en-US" altLang="en-US" sz="3600" dirty="0"/>
              <a:t>A Four Step Process</a:t>
            </a:r>
          </a:p>
          <a:p>
            <a:pPr lvl="1"/>
            <a:r>
              <a:rPr lang="en-US" altLang="en-US" sz="3600" dirty="0"/>
              <a:t>Legal Use</a:t>
            </a:r>
          </a:p>
          <a:p>
            <a:pPr lvl="1"/>
            <a:r>
              <a:rPr lang="en-US" altLang="en-US" sz="3600" dirty="0"/>
              <a:t>Physically Possible</a:t>
            </a:r>
          </a:p>
          <a:p>
            <a:pPr lvl="1"/>
            <a:r>
              <a:rPr lang="en-US" altLang="en-US" sz="3600" dirty="0"/>
              <a:t>Financially Feasible</a:t>
            </a:r>
          </a:p>
          <a:p>
            <a:pPr lvl="1"/>
            <a:r>
              <a:rPr lang="en-US" altLang="en-US" sz="3600" dirty="0"/>
              <a:t>Maximally Productive</a:t>
            </a:r>
          </a:p>
          <a:p>
            <a:endParaRPr lang="en-US" dirty="0"/>
          </a:p>
        </p:txBody>
      </p:sp>
    </p:spTree>
    <p:extLst>
      <p:ext uri="{BB962C8B-B14F-4D97-AF65-F5344CB8AC3E}">
        <p14:creationId xmlns:p14="http://schemas.microsoft.com/office/powerpoint/2010/main" val="3196272193"/>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718"/>
            <a:ext cx="8382000" cy="1371600"/>
          </a:xfrm>
        </p:spPr>
        <p:txBody>
          <a:bodyPr/>
          <a:lstStyle/>
          <a:p>
            <a:pPr algn="ctr"/>
            <a:r>
              <a:rPr lang="en-US" dirty="0"/>
              <a:t>5</a:t>
            </a:r>
            <a:r>
              <a:rPr lang="en-US" dirty="0" smtClean="0"/>
              <a:t>. </a:t>
            </a:r>
            <a:r>
              <a:rPr lang="en-US" dirty="0" smtClean="0">
                <a:solidFill>
                  <a:schemeClr val="tx1"/>
                </a:solidFill>
                <a:latin typeface="Arial Black" panose="020B0A04020102020204" pitchFamily="34" charset="0"/>
              </a:rPr>
              <a:t>Determination of land value</a:t>
            </a:r>
            <a:endParaRPr lang="en-US" dirty="0">
              <a:solidFill>
                <a:schemeClr val="tx1"/>
              </a:solidFill>
              <a:latin typeface="Arial Black" panose="020B0A04020102020204" pitchFamily="34" charset="0"/>
            </a:endParaRPr>
          </a:p>
        </p:txBody>
      </p:sp>
      <p:sp>
        <p:nvSpPr>
          <p:cNvPr id="3" name="Content Placeholder 2"/>
          <p:cNvSpPr>
            <a:spLocks noGrp="1"/>
          </p:cNvSpPr>
          <p:nvPr>
            <p:ph idx="1"/>
          </p:nvPr>
        </p:nvSpPr>
        <p:spPr>
          <a:xfrm>
            <a:off x="457200" y="1447800"/>
            <a:ext cx="8305800" cy="5257800"/>
          </a:xfrm>
        </p:spPr>
        <p:txBody>
          <a:bodyPr>
            <a:normAutofit lnSpcReduction="10000"/>
          </a:bodyPr>
          <a:lstStyle/>
          <a:p>
            <a:r>
              <a:rPr lang="en-US" altLang="en-US" sz="3600" dirty="0"/>
              <a:t>Land Value Estimate</a:t>
            </a:r>
          </a:p>
          <a:p>
            <a:pPr lvl="2"/>
            <a:r>
              <a:rPr lang="en-US" altLang="en-US" sz="2400" dirty="0" smtClean="0"/>
              <a:t>The </a:t>
            </a:r>
            <a:r>
              <a:rPr lang="en-US" altLang="en-US" sz="2400" dirty="0"/>
              <a:t>Cost Approach</a:t>
            </a:r>
          </a:p>
          <a:p>
            <a:pPr lvl="2"/>
            <a:r>
              <a:rPr lang="en-US" altLang="en-US" sz="2400" dirty="0"/>
              <a:t>Income </a:t>
            </a:r>
            <a:r>
              <a:rPr lang="en-US" altLang="en-US" sz="2400" dirty="0" smtClean="0"/>
              <a:t>Capitalization</a:t>
            </a:r>
            <a:endParaRPr lang="en-US" altLang="en-US" sz="2400" dirty="0"/>
          </a:p>
          <a:p>
            <a:pPr lvl="2"/>
            <a:r>
              <a:rPr lang="en-US" altLang="en-US" sz="2400" dirty="0" smtClean="0"/>
              <a:t>Sale comparable </a:t>
            </a:r>
            <a:endParaRPr lang="en-US" altLang="en-US" sz="2400" dirty="0"/>
          </a:p>
          <a:p>
            <a:r>
              <a:rPr lang="en-US" altLang="en-US" sz="2800" dirty="0" smtClean="0"/>
              <a:t>Procedures </a:t>
            </a:r>
            <a:r>
              <a:rPr lang="en-US" altLang="en-US" sz="2800" dirty="0"/>
              <a:t>to estimate Land Value</a:t>
            </a:r>
          </a:p>
          <a:p>
            <a:pPr lvl="1"/>
            <a:r>
              <a:rPr lang="en-US" altLang="en-US" sz="2800" dirty="0"/>
              <a:t>Sales Comparison</a:t>
            </a:r>
          </a:p>
          <a:p>
            <a:pPr lvl="1"/>
            <a:r>
              <a:rPr lang="en-US" altLang="en-US" sz="2800" dirty="0"/>
              <a:t>Allocation</a:t>
            </a:r>
          </a:p>
          <a:p>
            <a:pPr lvl="1"/>
            <a:r>
              <a:rPr lang="en-US" altLang="en-US" sz="2800" dirty="0"/>
              <a:t>Extraction</a:t>
            </a:r>
          </a:p>
          <a:p>
            <a:pPr lvl="1"/>
            <a:r>
              <a:rPr lang="en-US" altLang="en-US" sz="2800" dirty="0"/>
              <a:t>Subdivision Development</a:t>
            </a:r>
          </a:p>
          <a:p>
            <a:pPr lvl="1"/>
            <a:r>
              <a:rPr lang="en-US" altLang="en-US" sz="2800" dirty="0"/>
              <a:t>Land Residual Technique</a:t>
            </a:r>
          </a:p>
          <a:p>
            <a:pPr lvl="1"/>
            <a:r>
              <a:rPr lang="en-US" altLang="en-US" sz="2800" dirty="0"/>
              <a:t>Ground Rent </a:t>
            </a:r>
            <a:r>
              <a:rPr lang="en-US" altLang="en-US" sz="2800" dirty="0" smtClean="0"/>
              <a:t>Capitalization      </a:t>
            </a:r>
            <a:r>
              <a:rPr lang="en-US" altLang="en-US" sz="2800" dirty="0" smtClean="0">
                <a:hlinkClick r:id="rId2" action="ppaction://hlinkpres?slideindex=1&amp;slidetitle="/>
              </a:rPr>
              <a:t>LAND VALUE</a:t>
            </a:r>
            <a:endParaRPr lang="en-US" altLang="en-US" sz="2800" dirty="0"/>
          </a:p>
          <a:p>
            <a:endParaRPr lang="en-US" dirty="0"/>
          </a:p>
        </p:txBody>
      </p:sp>
    </p:spTree>
    <p:extLst>
      <p:ext uri="{BB962C8B-B14F-4D97-AF65-F5344CB8AC3E}">
        <p14:creationId xmlns:p14="http://schemas.microsoft.com/office/powerpoint/2010/main" val="807735535"/>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274638"/>
            <a:ext cx="7543800" cy="1143000"/>
          </a:xfrm>
        </p:spPr>
        <p:txBody>
          <a:bodyPr>
            <a:normAutofit fontScale="90000"/>
          </a:bodyPr>
          <a:lstStyle/>
          <a:p>
            <a:r>
              <a:rPr lang="en-US" b="1" dirty="0">
                <a:latin typeface="Times New Roman" pitchFamily="18" charset="0"/>
                <a:cs typeface="Times New Roman" pitchFamily="18" charset="0"/>
              </a:rPr>
              <a:t>6</a:t>
            </a:r>
            <a:r>
              <a:rPr lang="en-US" sz="3600" b="1" dirty="0" smtClean="0">
                <a:latin typeface="Times New Roman" pitchFamily="18" charset="0"/>
                <a:cs typeface="Times New Roman" pitchFamily="18" charset="0"/>
              </a:rPr>
              <a:t>. Application of the Three Approaches</a:t>
            </a:r>
            <a:endParaRPr lang="en-US" sz="3600" b="1" dirty="0">
              <a:latin typeface="Times New Roman" pitchFamily="18" charset="0"/>
              <a:cs typeface="Times New Roman" pitchFamily="18" charset="0"/>
            </a:endParaRPr>
          </a:p>
        </p:txBody>
      </p:sp>
      <p:sp>
        <p:nvSpPr>
          <p:cNvPr id="3" name="Content Placeholder 2"/>
          <p:cNvSpPr>
            <a:spLocks noGrp="1"/>
          </p:cNvSpPr>
          <p:nvPr>
            <p:ph idx="1"/>
          </p:nvPr>
        </p:nvSpPr>
        <p:spPr>
          <a:xfrm>
            <a:off x="381000" y="1295400"/>
            <a:ext cx="8534400" cy="5257800"/>
          </a:xfrm>
        </p:spPr>
        <p:txBody>
          <a:bodyPr>
            <a:noAutofit/>
          </a:bodyPr>
          <a:lstStyle/>
          <a:p>
            <a:pPr marL="514350" indent="-514350" algn="just">
              <a:lnSpc>
                <a:spcPct val="200000"/>
              </a:lnSpc>
              <a:buFont typeface="+mj-lt"/>
              <a:buAutoNum type="arabicPeriod"/>
            </a:pPr>
            <a:r>
              <a:rPr lang="en-US" sz="3600" dirty="0" smtClean="0">
                <a:latin typeface="Times New Roman" pitchFamily="18" charset="0"/>
                <a:cs typeface="Times New Roman" pitchFamily="18" charset="0"/>
                <a:hlinkClick r:id="rId3" action="ppaction://hlinkpres?slideindex=1&amp;slidetitle="/>
              </a:rPr>
              <a:t>COST APPROACH </a:t>
            </a:r>
            <a:r>
              <a:rPr lang="en-US" sz="3600" dirty="0" smtClean="0">
                <a:latin typeface="Times New Roman" pitchFamily="18" charset="0"/>
                <a:cs typeface="Times New Roman" pitchFamily="18" charset="0"/>
                <a:hlinkClick r:id="rId4" action="ppaction://hlinkpres?slideindex=1&amp;slidetitle="/>
              </a:rPr>
              <a:t>image</a:t>
            </a:r>
            <a:r>
              <a:rPr lang="en-US" sz="3600" dirty="0" smtClean="0">
                <a:latin typeface="Times New Roman" pitchFamily="18" charset="0"/>
                <a:cs typeface="Times New Roman" pitchFamily="18" charset="0"/>
              </a:rPr>
              <a:t>   </a:t>
            </a:r>
          </a:p>
          <a:p>
            <a:pPr marL="514350" indent="-514350" algn="just">
              <a:buFont typeface="+mj-lt"/>
              <a:buAutoNum type="arabicPeriod"/>
            </a:pPr>
            <a:r>
              <a:rPr lang="en-US" sz="3200" dirty="0" smtClean="0">
                <a:solidFill>
                  <a:schemeClr val="tx2"/>
                </a:solidFill>
                <a:latin typeface="Times New Roman" pitchFamily="18" charset="0"/>
                <a:cs typeface="Times New Roman" pitchFamily="18" charset="0"/>
                <a:hlinkClick r:id="rId5" action="ppaction://hlinkpres?slideindex=1&amp;slidetitle="/>
              </a:rPr>
              <a:t>INCOME CAPITALIZATION </a:t>
            </a:r>
            <a:r>
              <a:rPr lang="en-US" sz="3200" dirty="0" smtClean="0">
                <a:latin typeface="Times New Roman" pitchFamily="18" charset="0"/>
                <a:cs typeface="Times New Roman" pitchFamily="18" charset="0"/>
                <a:hlinkClick r:id="rId6" action="ppaction://hlinkpres?slideindex=1&amp;slidetitle="/>
              </a:rPr>
              <a:t>Approach</a:t>
            </a:r>
            <a:r>
              <a:rPr lang="en-US" sz="3200" dirty="0" smtClean="0">
                <a:latin typeface="Times New Roman" pitchFamily="18" charset="0"/>
                <a:cs typeface="Times New Roman" pitchFamily="18" charset="0"/>
              </a:rPr>
              <a:t> (Not usually applicable to single family homes</a:t>
            </a:r>
            <a:r>
              <a:rPr lang="en-US" sz="24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marL="514350" indent="-514350" algn="just">
              <a:buFont typeface="+mj-lt"/>
              <a:buAutoNum type="arabicPeriod"/>
            </a:pPr>
            <a:r>
              <a:rPr lang="en-US" sz="2800" dirty="0" smtClean="0">
                <a:solidFill>
                  <a:schemeClr val="tx2"/>
                </a:solidFill>
                <a:latin typeface="Times New Roman" pitchFamily="18" charset="0"/>
                <a:cs typeface="Times New Roman" pitchFamily="18" charset="0"/>
                <a:hlinkClick r:id="rId7" action="ppaction://hlinkpres?slideindex=1&amp;slidetitle="/>
              </a:rPr>
              <a:t>SALES COMPARISON APPROACH </a:t>
            </a:r>
            <a:r>
              <a:rPr lang="en-US" sz="2800" dirty="0" smtClean="0">
                <a:latin typeface="Times New Roman" pitchFamily="18" charset="0"/>
                <a:cs typeface="Times New Roman" pitchFamily="18" charset="0"/>
              </a:rPr>
              <a:t>(</a:t>
            </a:r>
            <a:r>
              <a:rPr lang="en-US" sz="2800" dirty="0">
                <a:latin typeface="Times New Roman" pitchFamily="18" charset="0"/>
                <a:cs typeface="Times New Roman" pitchFamily="18" charset="0"/>
              </a:rPr>
              <a:t>Not usually applicable to specialized property e.g. garbage disposal plant, church building)</a:t>
            </a:r>
          </a:p>
          <a:p>
            <a:pPr marL="514350" indent="-514350" algn="just">
              <a:lnSpc>
                <a:spcPct val="200000"/>
              </a:lnSpc>
              <a:buFont typeface="+mj-lt"/>
              <a:buAutoNum type="arabicPeriod"/>
            </a:pPr>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256534908"/>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normAutofit/>
          </a:bodyPr>
          <a:lstStyle/>
          <a:p>
            <a:r>
              <a:rPr lang="en-US" sz="3200" b="1" dirty="0" smtClean="0">
                <a:latin typeface="Times New Roman" pitchFamily="18" charset="0"/>
                <a:cs typeface="Times New Roman" pitchFamily="18" charset="0"/>
              </a:rPr>
              <a:t>7. </a:t>
            </a:r>
            <a:r>
              <a:rPr lang="en-US" sz="3200" b="1" dirty="0" err="1" smtClean="0">
                <a:latin typeface="Times New Roman" pitchFamily="18" charset="0"/>
                <a:cs typeface="Times New Roman" pitchFamily="18" charset="0"/>
              </a:rPr>
              <a:t>Reconcillation</a:t>
            </a:r>
            <a:r>
              <a:rPr lang="en-US" sz="3200" b="1" dirty="0" smtClean="0">
                <a:latin typeface="Times New Roman" pitchFamily="18" charset="0"/>
                <a:cs typeface="Times New Roman" pitchFamily="18" charset="0"/>
              </a:rPr>
              <a:t> the value</a:t>
            </a:r>
            <a:endParaRPr lang="en-US" sz="3200" b="1" dirty="0">
              <a:latin typeface="Times New Roman" pitchFamily="18" charset="0"/>
              <a:cs typeface="Times New Roman" pitchFamily="18" charset="0"/>
            </a:endParaRPr>
          </a:p>
        </p:txBody>
      </p:sp>
      <p:sp>
        <p:nvSpPr>
          <p:cNvPr id="3" name="Content Placeholder 2"/>
          <p:cNvSpPr>
            <a:spLocks noGrp="1"/>
          </p:cNvSpPr>
          <p:nvPr>
            <p:ph idx="1"/>
          </p:nvPr>
        </p:nvSpPr>
        <p:spPr>
          <a:xfrm>
            <a:off x="0" y="990600"/>
            <a:ext cx="9144000" cy="5867400"/>
          </a:xfrm>
        </p:spPr>
        <p:txBody>
          <a:bodyPr>
            <a:normAutofit/>
          </a:bodyPr>
          <a:lstStyle/>
          <a:p>
            <a:pPr marL="514350" indent="-514350">
              <a:buFont typeface="+mj-lt"/>
              <a:buAutoNum type="arabicPeriod"/>
            </a:pPr>
            <a:r>
              <a:rPr lang="en-US" sz="3200" dirty="0" smtClean="0">
                <a:latin typeface="Times New Roman" pitchFamily="18" charset="0"/>
                <a:cs typeface="Times New Roman" pitchFamily="18" charset="0"/>
              </a:rPr>
              <a:t>Final reconciliation of value indications</a:t>
            </a:r>
          </a:p>
          <a:p>
            <a:pPr marL="514350" indent="-514350">
              <a:buNone/>
            </a:pPr>
            <a:r>
              <a:rPr lang="en-US" sz="3200" dirty="0" smtClean="0">
                <a:latin typeface="Times New Roman" pitchFamily="18" charset="0"/>
                <a:cs typeface="Times New Roman" pitchFamily="18" charset="0"/>
              </a:rPr>
              <a:t>– Single value or range of values</a:t>
            </a:r>
          </a:p>
          <a:p>
            <a:pPr marL="514350" indent="-514350">
              <a:lnSpc>
                <a:spcPct val="150000"/>
              </a:lnSpc>
              <a:buFont typeface="Wingdings" pitchFamily="2" charset="2"/>
              <a:buChar char="v"/>
            </a:pPr>
            <a:r>
              <a:rPr lang="en-US" sz="3200" dirty="0" smtClean="0">
                <a:latin typeface="Times New Roman" pitchFamily="18" charset="0"/>
                <a:cs typeface="Times New Roman" pitchFamily="18" charset="0"/>
              </a:rPr>
              <a:t>Report Of Defined Value - </a:t>
            </a:r>
            <a:r>
              <a:rPr lang="sv-SE" sz="3200" dirty="0" smtClean="0">
                <a:latin typeface="Times New Roman" pitchFamily="18" charset="0"/>
                <a:cs typeface="Times New Roman" pitchFamily="18" charset="0"/>
              </a:rPr>
              <a:t>Appraisal Report</a:t>
            </a:r>
          </a:p>
          <a:p>
            <a:pPr marL="514350" indent="-514350">
              <a:buNone/>
            </a:pPr>
            <a:r>
              <a:rPr lang="en-US" sz="3200" dirty="0" smtClean="0"/>
              <a:t>– </a:t>
            </a:r>
            <a:r>
              <a:rPr lang="en-US" sz="3200" dirty="0" smtClean="0">
                <a:latin typeface="Times New Roman" pitchFamily="18" charset="0"/>
                <a:cs typeface="Times New Roman" pitchFamily="18" charset="0"/>
              </a:rPr>
              <a:t>Last step in the process</a:t>
            </a:r>
          </a:p>
          <a:p>
            <a:pPr marL="514350" indent="-514350">
              <a:buFont typeface="+mj-lt"/>
              <a:buAutoNum type="arabicPeriod"/>
            </a:pPr>
            <a:r>
              <a:rPr lang="en-US" sz="3200" dirty="0" smtClean="0">
                <a:latin typeface="Times New Roman" pitchFamily="18" charset="0"/>
                <a:cs typeface="Times New Roman" pitchFamily="18" charset="0"/>
              </a:rPr>
              <a:t>– End product of experience and judgment of </a:t>
            </a:r>
            <a:r>
              <a:rPr lang="sv-SE" sz="3200" dirty="0" smtClean="0">
                <a:latin typeface="Times New Roman" pitchFamily="18" charset="0"/>
                <a:cs typeface="Times New Roman" pitchFamily="18" charset="0"/>
              </a:rPr>
              <a:t>appraiser</a:t>
            </a:r>
          </a:p>
          <a:p>
            <a:pPr marL="514350" indent="-514350">
              <a:buFont typeface="+mj-lt"/>
              <a:buAutoNum type="arabicPeriod"/>
            </a:pPr>
            <a:r>
              <a:rPr lang="en-US" sz="3200" dirty="0" smtClean="0">
                <a:latin typeface="Times New Roman" pitchFamily="18" charset="0"/>
                <a:cs typeface="Times New Roman" pitchFamily="18" charset="0"/>
              </a:rPr>
              <a:t>– Summarizes data, methods and reasoning </a:t>
            </a:r>
            <a:r>
              <a:rPr lang="sv-SE" sz="3200" dirty="0" smtClean="0">
                <a:latin typeface="Times New Roman" pitchFamily="18" charset="0"/>
                <a:cs typeface="Times New Roman" pitchFamily="18" charset="0"/>
              </a:rPr>
              <a:t>leading to value conclusion</a:t>
            </a:r>
            <a:endParaRPr lang="en-US" sz="3200" dirty="0" smtClean="0">
              <a:latin typeface="Times New Roman" pitchFamily="18" charset="0"/>
              <a:cs typeface="Times New Roman" pitchFamily="18" charset="0"/>
            </a:endParaRPr>
          </a:p>
          <a:p>
            <a:endParaRPr lang="en-US" sz="3200" dirty="0"/>
          </a:p>
        </p:txBody>
      </p:sp>
    </p:spTree>
    <p:extLst>
      <p:ext uri="{BB962C8B-B14F-4D97-AF65-F5344CB8AC3E}">
        <p14:creationId xmlns:p14="http://schemas.microsoft.com/office/powerpoint/2010/main" val="3398021965"/>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0782"/>
            <a:ext cx="4800600" cy="533400"/>
          </a:xfrm>
        </p:spPr>
        <p:txBody>
          <a:bodyPr>
            <a:noAutofit/>
          </a:bodyPr>
          <a:lstStyle/>
          <a:p>
            <a:r>
              <a:rPr lang="en-US" sz="3200" dirty="0" smtClean="0"/>
              <a:t>8.reporting</a:t>
            </a:r>
            <a:endParaRPr lang="en-US" sz="3200" dirty="0"/>
          </a:p>
        </p:txBody>
      </p:sp>
      <p:sp>
        <p:nvSpPr>
          <p:cNvPr id="3" name="Content Placeholder 2"/>
          <p:cNvSpPr>
            <a:spLocks noGrp="1"/>
          </p:cNvSpPr>
          <p:nvPr>
            <p:ph idx="1"/>
          </p:nvPr>
        </p:nvSpPr>
        <p:spPr>
          <a:xfrm>
            <a:off x="0" y="533400"/>
            <a:ext cx="8839200" cy="6248400"/>
          </a:xfrm>
        </p:spPr>
        <p:txBody>
          <a:bodyPr>
            <a:normAutofit fontScale="85000" lnSpcReduction="20000"/>
          </a:bodyPr>
          <a:lstStyle/>
          <a:p>
            <a:pPr>
              <a:lnSpc>
                <a:spcPct val="120000"/>
              </a:lnSpc>
            </a:pPr>
            <a:r>
              <a:rPr lang="en-US" altLang="en-US" sz="2800" dirty="0" smtClean="0">
                <a:solidFill>
                  <a:schemeClr val="tx2"/>
                </a:solidFill>
              </a:rPr>
              <a:t>Type of Report </a:t>
            </a:r>
          </a:p>
          <a:p>
            <a:pPr>
              <a:lnSpc>
                <a:spcPct val="120000"/>
              </a:lnSpc>
            </a:pPr>
            <a:r>
              <a:rPr lang="en-US" altLang="en-US" sz="2800" b="1" dirty="0" smtClean="0"/>
              <a:t>Uniform </a:t>
            </a:r>
            <a:r>
              <a:rPr lang="en-US" altLang="en-US" sz="2800" b="1" dirty="0"/>
              <a:t>Standards of Professional Appraisal </a:t>
            </a:r>
            <a:r>
              <a:rPr lang="en-US" altLang="en-US" sz="2800" b="1" dirty="0" smtClean="0"/>
              <a:t>Practice</a:t>
            </a:r>
          </a:p>
          <a:p>
            <a:pPr>
              <a:lnSpc>
                <a:spcPct val="120000"/>
              </a:lnSpc>
            </a:pPr>
            <a:r>
              <a:rPr lang="en-US" altLang="en-US" sz="2800" dirty="0" smtClean="0"/>
              <a:t>(USPAP)</a:t>
            </a:r>
            <a:endParaRPr lang="en-US" altLang="en-US" sz="2800" dirty="0"/>
          </a:p>
          <a:p>
            <a:pPr marL="457200" indent="-457200">
              <a:lnSpc>
                <a:spcPct val="120000"/>
              </a:lnSpc>
              <a:buFont typeface="Wingdings" panose="05000000000000000000" pitchFamily="2" charset="2"/>
              <a:buChar char="v"/>
            </a:pPr>
            <a:r>
              <a:rPr lang="en-US" altLang="en-US" sz="2800" b="1" dirty="0" smtClean="0"/>
              <a:t>Three </a:t>
            </a:r>
            <a:r>
              <a:rPr lang="en-US" altLang="en-US" sz="2800" b="1" dirty="0"/>
              <a:t>Types of Report Formats</a:t>
            </a:r>
          </a:p>
          <a:p>
            <a:pPr marL="914400" lvl="2" indent="0" algn="just">
              <a:lnSpc>
                <a:spcPct val="120000"/>
              </a:lnSpc>
              <a:buNone/>
            </a:pPr>
            <a:r>
              <a:rPr lang="en-US" altLang="en-US" sz="3600" b="1" dirty="0" smtClean="0"/>
              <a:t>1.Self-Contained</a:t>
            </a:r>
          </a:p>
          <a:p>
            <a:pPr lvl="2" algn="just">
              <a:lnSpc>
                <a:spcPct val="120000"/>
              </a:lnSpc>
            </a:pPr>
            <a:r>
              <a:rPr lang="en-US" sz="2600" b="1" dirty="0"/>
              <a:t>Self</a:t>
            </a:r>
            <a:r>
              <a:rPr lang="en-US" sz="2600" dirty="0"/>
              <a:t>-</a:t>
            </a:r>
            <a:r>
              <a:rPr lang="en-US" sz="2600" b="1" dirty="0"/>
              <a:t>Contained Appraisal Reports</a:t>
            </a:r>
            <a:r>
              <a:rPr lang="en-US" sz="2600" dirty="0"/>
              <a:t> can have one, two, or three approaches to value, depending on the situation of the property and use of the </a:t>
            </a:r>
            <a:r>
              <a:rPr lang="en-US" sz="2600" b="1" dirty="0"/>
              <a:t>appraisal</a:t>
            </a:r>
            <a:r>
              <a:rPr lang="en-US" sz="2600" dirty="0"/>
              <a:t>. Typically, </a:t>
            </a:r>
            <a:r>
              <a:rPr lang="en-US" sz="2600" b="1" dirty="0"/>
              <a:t>Self</a:t>
            </a:r>
            <a:r>
              <a:rPr lang="en-US" sz="2600" dirty="0"/>
              <a:t>-</a:t>
            </a:r>
            <a:r>
              <a:rPr lang="en-US" sz="2600" b="1" dirty="0"/>
              <a:t>Contained Reports</a:t>
            </a:r>
            <a:r>
              <a:rPr lang="en-US" sz="2600" dirty="0"/>
              <a:t> are only used in </a:t>
            </a:r>
            <a:r>
              <a:rPr lang="en-US" sz="2600" dirty="0">
                <a:solidFill>
                  <a:schemeClr val="tx2"/>
                </a:solidFill>
              </a:rPr>
              <a:t>commercial </a:t>
            </a:r>
            <a:r>
              <a:rPr lang="en-US" sz="2600" b="1" dirty="0">
                <a:solidFill>
                  <a:schemeClr val="tx2"/>
                </a:solidFill>
              </a:rPr>
              <a:t>valuation</a:t>
            </a:r>
            <a:r>
              <a:rPr lang="en-US" sz="2600" dirty="0">
                <a:solidFill>
                  <a:schemeClr val="tx2"/>
                </a:solidFill>
              </a:rPr>
              <a:t> settings due to the amount of information </a:t>
            </a:r>
            <a:r>
              <a:rPr lang="en-US" sz="2600" dirty="0" smtClean="0">
                <a:solidFill>
                  <a:schemeClr val="tx2"/>
                </a:solidFill>
              </a:rPr>
              <a:t>presented</a:t>
            </a:r>
          </a:p>
          <a:p>
            <a:pPr lvl="2" algn="just">
              <a:lnSpc>
                <a:spcPct val="120000"/>
              </a:lnSpc>
            </a:pPr>
            <a:r>
              <a:rPr lang="en-US" sz="2600" dirty="0"/>
              <a:t>The advantage of this report is that if you are looking for details, this has it. A Self-Contained Report will contain a significant amount of data to which the client can analyze on their own accord</a:t>
            </a:r>
            <a:endParaRPr lang="en-US" altLang="en-US" sz="2600" b="1" dirty="0"/>
          </a:p>
          <a:p>
            <a:pPr algn="just"/>
            <a:endParaRPr lang="en-US" sz="2800" dirty="0"/>
          </a:p>
        </p:txBody>
      </p:sp>
    </p:spTree>
    <p:extLst>
      <p:ext uri="{BB962C8B-B14F-4D97-AF65-F5344CB8AC3E}">
        <p14:creationId xmlns:p14="http://schemas.microsoft.com/office/powerpoint/2010/main" val="4092014811"/>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81000"/>
            <a:ext cx="8153400" cy="6248400"/>
          </a:xfrm>
        </p:spPr>
        <p:txBody>
          <a:bodyPr>
            <a:normAutofit fontScale="77500" lnSpcReduction="20000"/>
          </a:bodyPr>
          <a:lstStyle/>
          <a:p>
            <a:pPr lvl="2">
              <a:lnSpc>
                <a:spcPct val="120000"/>
              </a:lnSpc>
              <a:buFont typeface="Wingdings" panose="05000000000000000000" pitchFamily="2" charset="2"/>
              <a:buChar char="q"/>
            </a:pPr>
            <a:r>
              <a:rPr lang="en-US" altLang="en-US" sz="3600" b="1" dirty="0" smtClean="0"/>
              <a:t>Summary</a:t>
            </a:r>
          </a:p>
          <a:p>
            <a:pPr lvl="2">
              <a:lnSpc>
                <a:spcPct val="120000"/>
              </a:lnSpc>
            </a:pPr>
            <a:r>
              <a:rPr lang="en-US" sz="3100" dirty="0" smtClean="0"/>
              <a:t>This </a:t>
            </a:r>
            <a:r>
              <a:rPr lang="en-US" sz="3100" dirty="0"/>
              <a:t>is the most common appraisal report within the industry because it satisfies the needs of lenders and large institutions, without getting into a high level of detail. Summary Appraisal Reports can have one, two, or three approaches to value, depending on the situation of the property and use of the </a:t>
            </a:r>
            <a:r>
              <a:rPr lang="en-US" sz="3100" dirty="0" smtClean="0"/>
              <a:t>appraisal.</a:t>
            </a:r>
            <a:endParaRPr lang="en-US" sz="6200" b="1" dirty="0" smtClean="0"/>
          </a:p>
          <a:p>
            <a:pPr lvl="2" algn="just">
              <a:lnSpc>
                <a:spcPct val="120000"/>
              </a:lnSpc>
            </a:pPr>
            <a:r>
              <a:rPr lang="en-US" altLang="en-US" sz="3600" b="1" dirty="0" smtClean="0"/>
              <a:t>Restricted    </a:t>
            </a:r>
            <a:endParaRPr lang="en-US" altLang="en-US" sz="3600" b="1" dirty="0"/>
          </a:p>
          <a:p>
            <a:pPr algn="just" fontAlgn="base"/>
            <a:r>
              <a:rPr lang="en-US" sz="2800" b="0" dirty="0" smtClean="0"/>
              <a:t>	</a:t>
            </a:r>
            <a:r>
              <a:rPr lang="en-US" sz="3100" b="0" dirty="0" smtClean="0"/>
              <a:t>A </a:t>
            </a:r>
            <a:r>
              <a:rPr lang="en-US" sz="3100" b="0" dirty="0"/>
              <a:t>Restricted Use Appraisal presents the most </a:t>
            </a:r>
            <a:r>
              <a:rPr lang="en-US" sz="3100" b="0" dirty="0" smtClean="0"/>
              <a:t>	minimal 	level </a:t>
            </a:r>
            <a:r>
              <a:rPr lang="en-US" sz="3100" b="0" dirty="0"/>
              <a:t>of detail out of all the report </a:t>
            </a:r>
            <a:r>
              <a:rPr lang="en-US" sz="3100" b="0" dirty="0" smtClean="0"/>
              <a:t>	types</a:t>
            </a:r>
            <a:r>
              <a:rPr lang="en-US" sz="3100" b="0" dirty="0"/>
              <a:t>. This is the least </a:t>
            </a:r>
            <a:r>
              <a:rPr lang="en-US" sz="3100" b="0" dirty="0" smtClean="0"/>
              <a:t>	common </a:t>
            </a:r>
            <a:r>
              <a:rPr lang="en-US" sz="3100" b="0" dirty="0"/>
              <a:t>appraisal report </a:t>
            </a:r>
            <a:r>
              <a:rPr lang="en-US" sz="3100" b="0" dirty="0" smtClean="0"/>
              <a:t>	type </a:t>
            </a:r>
            <a:r>
              <a:rPr lang="en-US" sz="3100" b="0" dirty="0"/>
              <a:t>because it does not </a:t>
            </a:r>
            <a:r>
              <a:rPr lang="en-US" sz="3100" b="0" dirty="0" smtClean="0"/>
              <a:t>	satisfy 	the </a:t>
            </a:r>
            <a:r>
              <a:rPr lang="en-US" sz="3100" b="0" dirty="0"/>
              <a:t>needs </a:t>
            </a:r>
            <a:r>
              <a:rPr lang="en-US" sz="3100" b="0" dirty="0" smtClean="0"/>
              <a:t>	of </a:t>
            </a:r>
            <a:r>
              <a:rPr lang="en-US" sz="3100" b="0" dirty="0"/>
              <a:t>most lenders and intended uses.</a:t>
            </a:r>
          </a:p>
          <a:p>
            <a:pPr algn="just" fontAlgn="base"/>
            <a:r>
              <a:rPr lang="en-US" sz="3100" b="0" dirty="0" smtClean="0"/>
              <a:t>	A </a:t>
            </a:r>
            <a:r>
              <a:rPr lang="en-US" sz="3100" b="0" dirty="0"/>
              <a:t>Restricted Use report has less detail than both </a:t>
            </a:r>
            <a:r>
              <a:rPr lang="en-US" sz="3100" b="0" dirty="0" smtClean="0"/>
              <a:t>	a</a:t>
            </a:r>
            <a:r>
              <a:rPr lang="en-US" sz="3100" b="0" dirty="0"/>
              <a:t> </a:t>
            </a:r>
            <a:r>
              <a:rPr lang="en-US" sz="3100" b="0" dirty="0">
                <a:hlinkClick r:id="rId2"/>
              </a:rPr>
              <a:t>Summary Report</a:t>
            </a:r>
            <a:r>
              <a:rPr lang="en-US" sz="3100" b="0" dirty="0"/>
              <a:t>, and </a:t>
            </a:r>
            <a:r>
              <a:rPr lang="en-US" sz="3100" b="0" dirty="0">
                <a:hlinkClick r:id="rId3"/>
              </a:rPr>
              <a:t>Self-Contained Report</a:t>
            </a:r>
            <a:r>
              <a:rPr lang="en-US" sz="2800" b="0" dirty="0"/>
              <a:t>.</a:t>
            </a:r>
          </a:p>
          <a:p>
            <a:endParaRPr lang="en-US" dirty="0"/>
          </a:p>
        </p:txBody>
      </p:sp>
    </p:spTree>
    <p:extLst>
      <p:ext uri="{BB962C8B-B14F-4D97-AF65-F5344CB8AC3E}">
        <p14:creationId xmlns:p14="http://schemas.microsoft.com/office/powerpoint/2010/main" val="2994442338"/>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305800" cy="5943600"/>
          </a:xfrm>
        </p:spPr>
        <p:txBody>
          <a:bodyPr>
            <a:normAutofit fontScale="85000" lnSpcReduction="20000"/>
          </a:bodyPr>
          <a:lstStyle/>
          <a:p>
            <a:pPr lvl="2">
              <a:lnSpc>
                <a:spcPct val="70000"/>
              </a:lnSpc>
            </a:pPr>
            <a:endParaRPr lang="en-US" altLang="en-US" sz="2800" b="1" dirty="0"/>
          </a:p>
          <a:p>
            <a:pPr>
              <a:lnSpc>
                <a:spcPct val="70000"/>
              </a:lnSpc>
            </a:pPr>
            <a:r>
              <a:rPr lang="en-US" altLang="en-US" sz="2800" dirty="0">
                <a:solidFill>
                  <a:schemeClr val="tx2"/>
                </a:solidFill>
              </a:rPr>
              <a:t>Supplemental Standards</a:t>
            </a:r>
          </a:p>
          <a:p>
            <a:pPr lvl="1">
              <a:lnSpc>
                <a:spcPct val="120000"/>
              </a:lnSpc>
            </a:pPr>
            <a:r>
              <a:rPr lang="en-US" altLang="en-US" sz="2800" b="1" dirty="0"/>
              <a:t>Code of Professional Ethics &amp; Standards of </a:t>
            </a:r>
          </a:p>
          <a:p>
            <a:pPr lvl="1">
              <a:lnSpc>
                <a:spcPct val="120000"/>
              </a:lnSpc>
            </a:pPr>
            <a:r>
              <a:rPr lang="en-US" altLang="en-US" sz="2800" b="1" dirty="0"/>
              <a:t>Professional Appraisal Practice of the Appraisal Institute</a:t>
            </a:r>
          </a:p>
          <a:p>
            <a:pPr lvl="1">
              <a:lnSpc>
                <a:spcPct val="120000"/>
              </a:lnSpc>
            </a:pPr>
            <a:r>
              <a:rPr lang="en-US" altLang="en-US" sz="2800" b="1" dirty="0"/>
              <a:t>Other Appraisal Organizations</a:t>
            </a:r>
          </a:p>
          <a:p>
            <a:pPr lvl="2">
              <a:lnSpc>
                <a:spcPct val="120000"/>
              </a:lnSpc>
            </a:pPr>
            <a:r>
              <a:rPr lang="en-US" altLang="en-US" sz="2800" b="1" dirty="0"/>
              <a:t>American Society of Appraisers</a:t>
            </a:r>
          </a:p>
          <a:p>
            <a:pPr lvl="2">
              <a:lnSpc>
                <a:spcPct val="120000"/>
              </a:lnSpc>
            </a:pPr>
            <a:r>
              <a:rPr lang="en-US" altLang="en-US" sz="2800" b="1" dirty="0"/>
              <a:t>American Society of Farm Managers &amp; Rural Appraisers</a:t>
            </a:r>
          </a:p>
          <a:p>
            <a:pPr lvl="2">
              <a:lnSpc>
                <a:spcPct val="120000"/>
              </a:lnSpc>
            </a:pPr>
            <a:r>
              <a:rPr lang="en-US" altLang="en-US" sz="2800" b="1" dirty="0"/>
              <a:t>International Association of Assessing Officers</a:t>
            </a:r>
          </a:p>
          <a:p>
            <a:pPr lvl="2">
              <a:lnSpc>
                <a:spcPct val="120000"/>
              </a:lnSpc>
            </a:pPr>
            <a:r>
              <a:rPr lang="en-US" altLang="en-US" sz="2800" b="1" dirty="0"/>
              <a:t>International Right of Way Association</a:t>
            </a:r>
          </a:p>
          <a:p>
            <a:pPr lvl="2">
              <a:lnSpc>
                <a:spcPct val="120000"/>
              </a:lnSpc>
            </a:pPr>
            <a:r>
              <a:rPr lang="en-US" altLang="en-US" sz="2800" b="1" dirty="0"/>
              <a:t>National Association of Independent Fee Appraisers</a:t>
            </a:r>
          </a:p>
          <a:p>
            <a:pPr lvl="2">
              <a:lnSpc>
                <a:spcPct val="120000"/>
              </a:lnSpc>
            </a:pPr>
            <a:r>
              <a:rPr lang="en-US" altLang="en-US" sz="2800" b="1" dirty="0"/>
              <a:t>National Association of master Appraisers</a:t>
            </a:r>
            <a:endParaRPr lang="en-US" dirty="0"/>
          </a:p>
        </p:txBody>
      </p:sp>
    </p:spTree>
    <p:extLst>
      <p:ext uri="{BB962C8B-B14F-4D97-AF65-F5344CB8AC3E}">
        <p14:creationId xmlns:p14="http://schemas.microsoft.com/office/powerpoint/2010/main" val="2285491118"/>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368DAB8F-7800-4691-9AC3-2585B1585DE1}" type="slidenum">
              <a:rPr lang="en-US"/>
              <a:pPr>
                <a:defRPr/>
              </a:pPr>
              <a:t>77</a:t>
            </a:fld>
            <a:endParaRPr lang="en-US" sz="1400" b="0">
              <a:latin typeface="Times New Roman" charset="0"/>
            </a:endParaRPr>
          </a:p>
        </p:txBody>
      </p:sp>
      <p:sp>
        <p:nvSpPr>
          <p:cNvPr id="50178" name="Rectangle 2"/>
          <p:cNvSpPr>
            <a:spLocks noGrp="1" noChangeArrowheads="1"/>
          </p:cNvSpPr>
          <p:nvPr>
            <p:ph type="title"/>
          </p:nvPr>
        </p:nvSpPr>
        <p:spPr>
          <a:xfrm>
            <a:off x="457200" y="152718"/>
            <a:ext cx="5791200" cy="685482"/>
          </a:xfrm>
        </p:spPr>
        <p:txBody>
          <a:bodyPr/>
          <a:lstStyle/>
          <a:p>
            <a:pPr>
              <a:defRPr/>
            </a:pPr>
            <a:r>
              <a:rPr lang="en-US" dirty="0" smtClean="0"/>
              <a:t>Reporting</a:t>
            </a:r>
          </a:p>
        </p:txBody>
      </p:sp>
      <p:sp>
        <p:nvSpPr>
          <p:cNvPr id="33796" name="Rectangle 3"/>
          <p:cNvSpPr>
            <a:spLocks noGrp="1" noChangeArrowheads="1"/>
          </p:cNvSpPr>
          <p:nvPr>
            <p:ph type="body" idx="1"/>
          </p:nvPr>
        </p:nvSpPr>
        <p:spPr>
          <a:xfrm>
            <a:off x="228600" y="914400"/>
            <a:ext cx="8610600" cy="5791200"/>
          </a:xfrm>
        </p:spPr>
        <p:txBody>
          <a:bodyPr>
            <a:noAutofit/>
          </a:bodyPr>
          <a:lstStyle/>
          <a:p>
            <a:r>
              <a:rPr lang="en-US" altLang="en-US" sz="2400" dirty="0" smtClean="0"/>
              <a:t>USPAP Standards Rule 2-1</a:t>
            </a:r>
          </a:p>
          <a:p>
            <a:pPr lvl="1"/>
            <a:r>
              <a:rPr lang="en-US" altLang="en-US" sz="2800" dirty="0" smtClean="0"/>
              <a:t>Each written or oral real property appraisal report must</a:t>
            </a:r>
          </a:p>
          <a:p>
            <a:pPr lvl="2"/>
            <a:r>
              <a:rPr lang="en-US" altLang="en-US" sz="2400" dirty="0" smtClean="0"/>
              <a:t>Clearly and accurately set forth the appraisal in a manner that will not be misleading;</a:t>
            </a:r>
          </a:p>
          <a:p>
            <a:pPr lvl="2"/>
            <a:r>
              <a:rPr lang="en-US" altLang="en-US" sz="2400" dirty="0" smtClean="0"/>
              <a:t>Contain sufficient information to enable the intended users of the appraisal to understand the report properly; and</a:t>
            </a:r>
          </a:p>
          <a:p>
            <a:pPr lvl="2"/>
            <a:r>
              <a:rPr lang="en-US" altLang="en-US" sz="2400" dirty="0" smtClean="0"/>
              <a:t>Clearly and accurately disclose all assumptions, extraordinary assumptions, hypothetical conditions, and limiting conditions used in the assignment</a:t>
            </a:r>
            <a:r>
              <a:rPr lang="en-US" altLang="en-US" sz="2000" dirty="0" smtClean="0"/>
              <a:t>.</a:t>
            </a:r>
          </a:p>
        </p:txBody>
      </p:sp>
    </p:spTree>
    <p:extLst>
      <p:ext uri="{BB962C8B-B14F-4D97-AF65-F5344CB8AC3E}">
        <p14:creationId xmlns:p14="http://schemas.microsoft.com/office/powerpoint/2010/main" val="1482800090"/>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a:defRPr/>
            </a:pPr>
            <a:fld id="{98555F3D-B562-4C15-9875-292ECDBD9E02}" type="slidenum">
              <a:rPr lang="en-US"/>
              <a:pPr>
                <a:defRPr/>
              </a:pPr>
              <a:t>78</a:t>
            </a:fld>
            <a:endParaRPr lang="en-US" sz="1400" b="0">
              <a:latin typeface="Times New Roman" charset="0"/>
            </a:endParaRPr>
          </a:p>
        </p:txBody>
      </p:sp>
      <p:sp>
        <p:nvSpPr>
          <p:cNvPr id="51202" name="Rectangle 2"/>
          <p:cNvSpPr>
            <a:spLocks noGrp="1" noChangeArrowheads="1"/>
          </p:cNvSpPr>
          <p:nvPr>
            <p:ph type="title"/>
          </p:nvPr>
        </p:nvSpPr>
        <p:spPr>
          <a:xfrm>
            <a:off x="0" y="0"/>
            <a:ext cx="7010400" cy="686118"/>
          </a:xfrm>
        </p:spPr>
        <p:txBody>
          <a:bodyPr/>
          <a:lstStyle/>
          <a:p>
            <a:pPr>
              <a:defRPr/>
            </a:pPr>
            <a:r>
              <a:rPr lang="en-US" dirty="0" smtClean="0"/>
              <a:t>Report Content</a:t>
            </a:r>
          </a:p>
        </p:txBody>
      </p:sp>
      <p:sp>
        <p:nvSpPr>
          <p:cNvPr id="34820" name="Rectangle 3"/>
          <p:cNvSpPr>
            <a:spLocks noGrp="1" noChangeArrowheads="1"/>
          </p:cNvSpPr>
          <p:nvPr>
            <p:ph type="body" idx="1"/>
          </p:nvPr>
        </p:nvSpPr>
        <p:spPr>
          <a:xfrm>
            <a:off x="152400" y="685800"/>
            <a:ext cx="8686800" cy="6096000"/>
          </a:xfrm>
        </p:spPr>
        <p:txBody>
          <a:bodyPr>
            <a:normAutofit/>
          </a:bodyPr>
          <a:lstStyle/>
          <a:p>
            <a:r>
              <a:rPr lang="en-US" altLang="en-US" sz="2000" dirty="0" smtClean="0"/>
              <a:t>USPAP Standards Rule 2-2</a:t>
            </a:r>
          </a:p>
          <a:p>
            <a:pPr lvl="1"/>
            <a:r>
              <a:rPr lang="en-US" altLang="en-US" sz="2400" dirty="0" smtClean="0"/>
              <a:t>State the identity of the client and any intended users, by name or type</a:t>
            </a:r>
          </a:p>
          <a:p>
            <a:pPr lvl="1"/>
            <a:r>
              <a:rPr lang="en-US" altLang="en-US" sz="2400" dirty="0" smtClean="0"/>
              <a:t>State the intended use of the appraisal</a:t>
            </a:r>
          </a:p>
          <a:p>
            <a:pPr lvl="1"/>
            <a:r>
              <a:rPr lang="en-US" altLang="en-US" sz="2400" dirty="0" smtClean="0"/>
              <a:t>Describe information sufficient to identify the real estate involved in the appraisal, including the physical and economic property characteristics relevant to the assignment</a:t>
            </a:r>
          </a:p>
          <a:p>
            <a:pPr lvl="1"/>
            <a:r>
              <a:rPr lang="en-US" altLang="en-US" sz="2400" dirty="0" smtClean="0"/>
              <a:t>State the real property interest appraised</a:t>
            </a:r>
          </a:p>
          <a:p>
            <a:pPr lvl="1"/>
            <a:r>
              <a:rPr lang="en-US" altLang="en-US" sz="2400" dirty="0" smtClean="0"/>
              <a:t>State the type and definition of value and city the source of the definition</a:t>
            </a:r>
          </a:p>
          <a:p>
            <a:pPr lvl="1"/>
            <a:r>
              <a:rPr lang="en-US" altLang="en-US" sz="2400" dirty="0" smtClean="0"/>
              <a:t>State the effective date of the appraisal and the date of the report</a:t>
            </a:r>
          </a:p>
          <a:p>
            <a:pPr lvl="1"/>
            <a:r>
              <a:rPr lang="en-US" altLang="en-US" sz="2400" dirty="0" smtClean="0"/>
              <a:t>Describe the scope of work used to develop the appraisal</a:t>
            </a:r>
          </a:p>
          <a:p>
            <a:pPr lvl="1"/>
            <a:endParaRPr lang="en-US" altLang="en-US" sz="1800" dirty="0" smtClean="0"/>
          </a:p>
        </p:txBody>
      </p:sp>
    </p:spTree>
    <p:extLst>
      <p:ext uri="{BB962C8B-B14F-4D97-AF65-F5344CB8AC3E}">
        <p14:creationId xmlns:p14="http://schemas.microsoft.com/office/powerpoint/2010/main" val="233898975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2400"/>
            <a:ext cx="8305800" cy="5973763"/>
          </a:xfrm>
        </p:spPr>
        <p:txBody>
          <a:bodyPr>
            <a:noAutofit/>
          </a:bodyPr>
          <a:lstStyle/>
          <a:p>
            <a:pPr lvl="1"/>
            <a:r>
              <a:rPr lang="en-US" altLang="en-US" sz="2400" dirty="0"/>
              <a:t>Describe the information analyzed, the appraisal methods and techniques employed, and the reasoning that supports the analyses, opinions, and conclusions; exclusion of the sales comparison approach, cost approach, or income approach must be explained;</a:t>
            </a:r>
          </a:p>
          <a:p>
            <a:pPr lvl="1"/>
            <a:r>
              <a:rPr lang="en-US" altLang="en-US" sz="2400" dirty="0"/>
              <a:t>State the use of the real estate existing as of the date of value and the use of the real estate reflected in the appraisal; and, when an opinion of highest and best use was developed by the appraiser, describe the support and rationale for that opinion;</a:t>
            </a:r>
          </a:p>
          <a:p>
            <a:pPr lvl="1"/>
            <a:r>
              <a:rPr lang="en-US" altLang="en-US" sz="2400" dirty="0"/>
              <a:t>Clearly and conspicuously:</a:t>
            </a:r>
          </a:p>
          <a:p>
            <a:pPr lvl="2"/>
            <a:r>
              <a:rPr lang="en-US" altLang="en-US" sz="2000" dirty="0"/>
              <a:t>State all extraordinary assumptions and hypothetical conditions; and</a:t>
            </a:r>
          </a:p>
          <a:p>
            <a:pPr lvl="2"/>
            <a:r>
              <a:rPr lang="en-US" altLang="en-US" sz="2000" dirty="0"/>
              <a:t>State that their use might have affected the assignment results; and</a:t>
            </a:r>
          </a:p>
          <a:p>
            <a:pPr lvl="1"/>
            <a:r>
              <a:rPr lang="en-US" altLang="en-US" sz="2400" dirty="0"/>
              <a:t>Include a signed certification in accordance with Standards Rule 2-3</a:t>
            </a:r>
            <a:endParaRPr lang="en-US" sz="2800" dirty="0"/>
          </a:p>
        </p:txBody>
      </p:sp>
    </p:spTree>
    <p:extLst>
      <p:ext uri="{BB962C8B-B14F-4D97-AF65-F5344CB8AC3E}">
        <p14:creationId xmlns:p14="http://schemas.microsoft.com/office/powerpoint/2010/main" val="4174573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500188" y="228600"/>
            <a:ext cx="7600950" cy="914400"/>
          </a:xfrm>
        </p:spPr>
        <p:txBody>
          <a:bodyPr/>
          <a:lstStyle/>
          <a:p>
            <a:pPr eaLnBrk="1" fontAlgn="auto" hangingPunct="1">
              <a:spcAft>
                <a:spcPts val="0"/>
              </a:spcAft>
              <a:defRPr/>
            </a:pPr>
            <a:r>
              <a:rPr lang="en-US" altLang="en-US"/>
              <a:t>Definitions</a:t>
            </a:r>
          </a:p>
        </p:txBody>
      </p:sp>
      <p:sp>
        <p:nvSpPr>
          <p:cNvPr id="25603" name="Rectangle 3"/>
          <p:cNvSpPr>
            <a:spLocks noGrp="1" noChangeArrowheads="1"/>
          </p:cNvSpPr>
          <p:nvPr>
            <p:ph idx="1"/>
          </p:nvPr>
        </p:nvSpPr>
        <p:spPr>
          <a:xfrm>
            <a:off x="381000" y="1219200"/>
            <a:ext cx="8667750" cy="5257800"/>
          </a:xfrm>
        </p:spPr>
        <p:txBody>
          <a:bodyPr>
            <a:normAutofit lnSpcReduction="10000"/>
          </a:bodyPr>
          <a:lstStyle/>
          <a:p>
            <a:pPr eaLnBrk="1" hangingPunct="1"/>
            <a:r>
              <a:rPr lang="en-US" altLang="en-US" sz="3200" smtClean="0"/>
              <a:t>Real Estate</a:t>
            </a:r>
          </a:p>
          <a:p>
            <a:pPr lvl="1" eaLnBrk="1" hangingPunct="1"/>
            <a:r>
              <a:rPr lang="en-US" altLang="en-US" sz="2800" smtClean="0"/>
              <a:t>Physical Land and Appurtenances affixed to the land (e.g., structures) </a:t>
            </a:r>
          </a:p>
          <a:p>
            <a:pPr eaLnBrk="1" hangingPunct="1"/>
            <a:r>
              <a:rPr lang="en-US" altLang="en-US" sz="3200" smtClean="0"/>
              <a:t>Real Property</a:t>
            </a:r>
          </a:p>
          <a:p>
            <a:pPr lvl="1" eaLnBrk="1" hangingPunct="1"/>
            <a:r>
              <a:rPr lang="en-US" altLang="en-US" sz="2800" smtClean="0"/>
              <a:t>all interests, benefits and rights inherent in the ownership of real estate</a:t>
            </a:r>
          </a:p>
          <a:p>
            <a:pPr lvl="1" eaLnBrk="1" hangingPunct="1"/>
            <a:r>
              <a:rPr lang="en-US" altLang="en-US" sz="2800" smtClean="0"/>
              <a:t>bundle of rights</a:t>
            </a:r>
          </a:p>
          <a:p>
            <a:pPr eaLnBrk="1" hangingPunct="1"/>
            <a:r>
              <a:rPr lang="en-US" altLang="en-US" sz="3200" smtClean="0"/>
              <a:t>Personal Property</a:t>
            </a:r>
          </a:p>
          <a:p>
            <a:pPr lvl="1" eaLnBrk="1" hangingPunct="1"/>
            <a:r>
              <a:rPr lang="en-US" altLang="en-US" sz="2800" smtClean="0"/>
              <a:t>Moveable items not permanently affixed to, or part of, the real estate</a:t>
            </a:r>
          </a:p>
          <a:p>
            <a:pPr lvl="1" eaLnBrk="1" hangingPunct="1"/>
            <a:endParaRPr lang="en-US" altLang="en-US" smtClean="0"/>
          </a:p>
        </p:txBody>
      </p:sp>
      <p:sp>
        <p:nvSpPr>
          <p:cNvPr id="25604"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F3CAB658-1BBE-446A-B637-4BCB6155FEDA}" type="slidenum">
              <a:rPr lang="en-US" altLang="en-US" sz="1400" smtClean="0">
                <a:solidFill>
                  <a:srgbClr val="FFFFFF"/>
                </a:solidFill>
              </a:rPr>
              <a:pPr/>
              <a:t>8</a:t>
            </a:fld>
            <a:endParaRPr lang="en-US" altLang="en-US" sz="1400" smtClean="0">
              <a:solidFill>
                <a:srgbClr val="FFFFFF"/>
              </a:solidFill>
            </a:endParaRPr>
          </a:p>
        </p:txBody>
      </p:sp>
    </p:spTree>
    <p:extLst>
      <p:ext uri="{BB962C8B-B14F-4D97-AF65-F5344CB8AC3E}">
        <p14:creationId xmlns:p14="http://schemas.microsoft.com/office/powerpoint/2010/main" val="33340498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304800" y="228600"/>
            <a:ext cx="8796338" cy="914400"/>
          </a:xfrm>
        </p:spPr>
        <p:txBody>
          <a:bodyPr>
            <a:noAutofit/>
          </a:bodyPr>
          <a:lstStyle/>
          <a:p>
            <a:pPr eaLnBrk="1" fontAlgn="auto" hangingPunct="1">
              <a:spcAft>
                <a:spcPts val="0"/>
              </a:spcAft>
              <a:defRPr/>
            </a:pPr>
            <a:r>
              <a:rPr lang="en-US" altLang="en-US" sz="4000" dirty="0"/>
              <a:t>Types of Real Property</a:t>
            </a:r>
          </a:p>
        </p:txBody>
      </p:sp>
      <p:sp>
        <p:nvSpPr>
          <p:cNvPr id="28675" name="Rectangle 3"/>
          <p:cNvSpPr>
            <a:spLocks noGrp="1" noChangeArrowheads="1"/>
          </p:cNvSpPr>
          <p:nvPr>
            <p:ph idx="1"/>
          </p:nvPr>
        </p:nvSpPr>
        <p:spPr>
          <a:xfrm>
            <a:off x="1371600" y="1219200"/>
            <a:ext cx="7677150" cy="5105400"/>
          </a:xfrm>
        </p:spPr>
        <p:txBody>
          <a:bodyPr/>
          <a:lstStyle/>
          <a:p>
            <a:pPr eaLnBrk="1" hangingPunct="1"/>
            <a:r>
              <a:rPr lang="en-US" altLang="en-US" sz="2100" smtClean="0"/>
              <a:t>Fee Simple Estate</a:t>
            </a:r>
          </a:p>
          <a:p>
            <a:pPr lvl="1" eaLnBrk="1" hangingPunct="1"/>
            <a:r>
              <a:rPr lang="en-US" altLang="en-US" sz="2100" smtClean="0"/>
              <a:t>all interests, benefits, and rights inherent in the ownership</a:t>
            </a:r>
            <a:r>
              <a:rPr lang="en-US" altLang="en-US" sz="2200" smtClean="0"/>
              <a:t> </a:t>
            </a:r>
          </a:p>
          <a:p>
            <a:pPr eaLnBrk="1" hangingPunct="1"/>
            <a:r>
              <a:rPr lang="en-US" altLang="en-US" sz="2100" smtClean="0"/>
              <a:t>Leased Fee Estate</a:t>
            </a:r>
          </a:p>
          <a:p>
            <a:pPr lvl="1" eaLnBrk="1" hangingPunct="1"/>
            <a:r>
              <a:rPr lang="en-US" altLang="en-US" sz="2100" smtClean="0"/>
              <a:t>an ownership interest held by a landlord</a:t>
            </a:r>
            <a:endParaRPr lang="en-US" altLang="en-US" sz="2200" smtClean="0"/>
          </a:p>
          <a:p>
            <a:pPr eaLnBrk="1" hangingPunct="1"/>
            <a:r>
              <a:rPr lang="en-US" altLang="en-US" sz="2100" smtClean="0"/>
              <a:t>Leasehold Estate</a:t>
            </a:r>
          </a:p>
          <a:p>
            <a:pPr lvl="1" eaLnBrk="1" hangingPunct="1"/>
            <a:r>
              <a:rPr lang="en-US" altLang="en-US" sz="2100" smtClean="0"/>
              <a:t>an ownership interest held by the lessee</a:t>
            </a:r>
            <a:endParaRPr lang="en-US" altLang="en-US" sz="2200" smtClean="0"/>
          </a:p>
          <a:p>
            <a:pPr eaLnBrk="1" hangingPunct="1"/>
            <a:r>
              <a:rPr lang="en-US" altLang="en-US" sz="2100" smtClean="0"/>
              <a:t>Life Estate</a:t>
            </a:r>
          </a:p>
          <a:p>
            <a:pPr lvl="1" eaLnBrk="1" hangingPunct="1"/>
            <a:r>
              <a:rPr lang="en-US" altLang="en-US" sz="2100" smtClean="0"/>
              <a:t>Total rights of use, occupancy and control limited to the lifetime of a designated party.</a:t>
            </a:r>
          </a:p>
          <a:p>
            <a:pPr eaLnBrk="1" hangingPunct="1"/>
            <a:r>
              <a:rPr lang="en-US" altLang="en-US" sz="2100" smtClean="0"/>
              <a:t>Easement</a:t>
            </a:r>
          </a:p>
          <a:p>
            <a:pPr lvl="1" eaLnBrk="1" hangingPunct="1"/>
            <a:r>
              <a:rPr lang="en-US" altLang="en-US" sz="2100" smtClean="0"/>
              <a:t>A conveyance of use, but not ownership</a:t>
            </a:r>
          </a:p>
          <a:p>
            <a:pPr lvl="1" eaLnBrk="1" hangingPunct="1"/>
            <a:endParaRPr lang="en-US" altLang="en-US" smtClean="0"/>
          </a:p>
        </p:txBody>
      </p:sp>
      <p:sp>
        <p:nvSpPr>
          <p:cNvPr id="28676" name="Slide Number Placeholder 5"/>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kumimoji="1" sz="2400">
                <a:solidFill>
                  <a:schemeClr val="tx1"/>
                </a:solidFill>
                <a:latin typeface="Times New Roman" pitchFamily="18" charset="0"/>
              </a:defRPr>
            </a:lvl1pPr>
            <a:lvl2pPr marL="742950" indent="-285750">
              <a:defRPr kumimoji="1" sz="2400">
                <a:solidFill>
                  <a:schemeClr val="tx1"/>
                </a:solidFill>
                <a:latin typeface="Times New Roman" pitchFamily="18" charset="0"/>
              </a:defRPr>
            </a:lvl2pPr>
            <a:lvl3pPr marL="1143000" indent="-228600">
              <a:defRPr kumimoji="1" sz="2400">
                <a:solidFill>
                  <a:schemeClr val="tx1"/>
                </a:solidFill>
                <a:latin typeface="Times New Roman" pitchFamily="18" charset="0"/>
              </a:defRPr>
            </a:lvl3pPr>
            <a:lvl4pPr marL="1600200" indent="-228600">
              <a:defRPr kumimoji="1" sz="2400">
                <a:solidFill>
                  <a:schemeClr val="tx1"/>
                </a:solidFill>
                <a:latin typeface="Times New Roman" pitchFamily="18" charset="0"/>
              </a:defRPr>
            </a:lvl4pPr>
            <a:lvl5pPr marL="2057400" indent="-228600">
              <a:defRPr kumimoji="1" sz="2400">
                <a:solidFill>
                  <a:schemeClr val="tx1"/>
                </a:solidFill>
                <a:latin typeface="Times New Roman" pitchFamily="18" charset="0"/>
              </a:defRPr>
            </a:lvl5pPr>
            <a:lvl6pPr marL="2514600" indent="-228600" eaLnBrk="0" fontAlgn="base" hangingPunct="0">
              <a:spcBef>
                <a:spcPct val="0"/>
              </a:spcBef>
              <a:spcAft>
                <a:spcPct val="0"/>
              </a:spcAft>
              <a:defRPr kumimoji="1" sz="2400">
                <a:solidFill>
                  <a:schemeClr val="tx1"/>
                </a:solidFill>
                <a:latin typeface="Times New Roman" pitchFamily="18" charset="0"/>
              </a:defRPr>
            </a:lvl6pPr>
            <a:lvl7pPr marL="2971800" indent="-228600" eaLnBrk="0" fontAlgn="base" hangingPunct="0">
              <a:spcBef>
                <a:spcPct val="0"/>
              </a:spcBef>
              <a:spcAft>
                <a:spcPct val="0"/>
              </a:spcAft>
              <a:defRPr kumimoji="1" sz="2400">
                <a:solidFill>
                  <a:schemeClr val="tx1"/>
                </a:solidFill>
                <a:latin typeface="Times New Roman" pitchFamily="18" charset="0"/>
              </a:defRPr>
            </a:lvl7pPr>
            <a:lvl8pPr marL="3429000" indent="-228600" eaLnBrk="0" fontAlgn="base" hangingPunct="0">
              <a:spcBef>
                <a:spcPct val="0"/>
              </a:spcBef>
              <a:spcAft>
                <a:spcPct val="0"/>
              </a:spcAft>
              <a:defRPr kumimoji="1" sz="2400">
                <a:solidFill>
                  <a:schemeClr val="tx1"/>
                </a:solidFill>
                <a:latin typeface="Times New Roman" pitchFamily="18" charset="0"/>
              </a:defRPr>
            </a:lvl8pPr>
            <a:lvl9pPr marL="3886200" indent="-228600" eaLnBrk="0" fontAlgn="base" hangingPunct="0">
              <a:spcBef>
                <a:spcPct val="0"/>
              </a:spcBef>
              <a:spcAft>
                <a:spcPct val="0"/>
              </a:spcAft>
              <a:defRPr kumimoji="1" sz="2400">
                <a:solidFill>
                  <a:schemeClr val="tx1"/>
                </a:solidFill>
                <a:latin typeface="Times New Roman" pitchFamily="18" charset="0"/>
              </a:defRPr>
            </a:lvl9pPr>
          </a:lstStyle>
          <a:p>
            <a:fld id="{AA309FE0-0EBD-4D04-8E6B-157A2CD8DA51}" type="slidenum">
              <a:rPr lang="en-US" altLang="en-US" sz="1400" smtClean="0">
                <a:solidFill>
                  <a:srgbClr val="FFFFFF"/>
                </a:solidFill>
              </a:rPr>
              <a:pPr/>
              <a:t>9</a:t>
            </a:fld>
            <a:endParaRPr lang="en-US" altLang="en-US" sz="1400" smtClean="0">
              <a:solidFill>
                <a:srgbClr val="FFFFFF"/>
              </a:solidFill>
            </a:endParaRPr>
          </a:p>
        </p:txBody>
      </p:sp>
    </p:spTree>
    <p:extLst>
      <p:ext uri="{BB962C8B-B14F-4D97-AF65-F5344CB8AC3E}">
        <p14:creationId xmlns:p14="http://schemas.microsoft.com/office/powerpoint/2010/main" val="159574300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2.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ppt/theme/theme2.xml><?xml version="1.0" encoding="utf-8"?>
<a:theme xmlns:a="http://schemas.openxmlformats.org/drawingml/2006/main" name="Essential">
  <a:themeElements>
    <a:clrScheme name="Essential">
      <a:dk1>
        <a:srgbClr val="000000"/>
      </a:dk1>
      <a:lt1>
        <a:srgbClr val="FFFFFF"/>
      </a:lt1>
      <a:dk2>
        <a:srgbClr val="D1282E"/>
      </a:dk2>
      <a:lt2>
        <a:srgbClr val="C8C8B1"/>
      </a:lt2>
      <a:accent1>
        <a:srgbClr val="7A7A7A"/>
      </a:accent1>
      <a:accent2>
        <a:srgbClr val="F5C201"/>
      </a:accent2>
      <a:accent3>
        <a:srgbClr val="526DB0"/>
      </a:accent3>
      <a:accent4>
        <a:srgbClr val="989AAC"/>
      </a:accent4>
      <a:accent5>
        <a:srgbClr val="DC5924"/>
      </a:accent5>
      <a:accent6>
        <a:srgbClr val="B4B392"/>
      </a:accent6>
      <a:hlink>
        <a:srgbClr val="CC9900"/>
      </a:hlink>
      <a:folHlink>
        <a:srgbClr val="969696"/>
      </a:folHlink>
    </a:clrScheme>
    <a:fontScheme name="Essential">
      <a:majorFont>
        <a:latin typeface="Arial Black"/>
        <a:ea typeface=""/>
        <a:cs typeface=""/>
        <a:font script="Jpan" typeface="ＭＳ Ｐゴシック"/>
        <a:font script="Hang" typeface="HY견고딕"/>
        <a:font script="Hans" typeface="微软雅黑"/>
        <a:font script="Hant" typeface="微軟正黑體"/>
        <a:font script="Arab" typeface="Tahoma"/>
        <a:font script="Hebr" typeface="Ta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Essential">
      <a:fillStyleLst>
        <a:solidFill>
          <a:schemeClr val="phClr"/>
        </a:solidFill>
        <a:gradFill rotWithShape="1">
          <a:gsLst>
            <a:gs pos="0">
              <a:schemeClr val="phClr">
                <a:tint val="60000"/>
                <a:satMod val="250000"/>
              </a:schemeClr>
            </a:gs>
            <a:gs pos="35000">
              <a:schemeClr val="phClr">
                <a:tint val="47000"/>
                <a:satMod val="275000"/>
              </a:schemeClr>
            </a:gs>
            <a:gs pos="100000">
              <a:schemeClr val="phClr">
                <a:tint val="25000"/>
                <a:satMod val="300000"/>
              </a:schemeClr>
            </a:gs>
          </a:gsLst>
          <a:lin ang="16200000" scaled="1"/>
        </a:gradFill>
        <a:solidFill>
          <a:schemeClr val="phClr">
            <a:satMod val="110000"/>
          </a:schemeClr>
        </a:solidFill>
      </a:fillStyleLst>
      <a:lnStyleLst>
        <a:ln w="12700" cap="flat" cmpd="sng" algn="ctr">
          <a:solidFill>
            <a:schemeClr val="phClr">
              <a:shade val="95000"/>
              <a:satMod val="105000"/>
            </a:schemeClr>
          </a:solidFill>
          <a:prstDash val="solid"/>
        </a:ln>
        <a:ln w="28575" cap="flat" cmpd="sng" algn="ctr">
          <a:solidFill>
            <a:schemeClr val="phClr"/>
          </a:solidFill>
          <a:prstDash val="solid"/>
        </a:ln>
        <a:ln w="41275" cap="flat" cmpd="sng" algn="ctr">
          <a:solidFill>
            <a:schemeClr val="phClr"/>
          </a:solidFill>
          <a:prstDash val="solid"/>
        </a:ln>
      </a:lnStyleLst>
      <a:effectStyleLst>
        <a:effectStyle>
          <a:effectLst/>
        </a:effectStyle>
        <a:effectStyle>
          <a:effectLst>
            <a:outerShdw blurRad="39999" dist="23000" algn="bl" rotWithShape="0">
              <a:srgbClr val="000000">
                <a:alpha val="40000"/>
              </a:srgbClr>
            </a:outerShdw>
          </a:effectLst>
        </a:effectStyle>
        <a:effectStyle>
          <a:effectLst>
            <a:outerShdw blurRad="38100" dist="19050" algn="bl" rotWithShape="0">
              <a:srgbClr val="000000">
                <a:alpha val="60000"/>
              </a:srgbClr>
            </a:outerShdw>
          </a:effectLst>
          <a:scene3d>
            <a:camera prst="orthographicFront">
              <a:rot lat="0" lon="0" rev="0"/>
            </a:camera>
            <a:lightRig rig="balanced" dir="l"/>
          </a:scene3d>
          <a:sp3d prstMaterial="plastic">
            <a:bevelT w="38100" h="31750"/>
          </a:sp3d>
        </a:effectStyle>
      </a:effectStyleLst>
      <a:bgFillStyleLst>
        <a:solidFill>
          <a:schemeClr val="phClr"/>
        </a:solidFill>
        <a:blipFill rotWithShape="1">
          <a:blip xmlns:r="http://schemas.openxmlformats.org/officeDocument/2006/relationships" r:embed="rId1">
            <a:duotone>
              <a:schemeClr val="phClr">
                <a:tint val="96000"/>
              </a:schemeClr>
              <a:schemeClr val="phClr">
                <a:shade val="94000"/>
              </a:schemeClr>
            </a:duotone>
          </a:blip>
          <a:tile tx="0" ty="0" sx="100000" sy="100000" flip="none" algn="tl"/>
        </a:blipFill>
        <a:gradFill rotWithShape="1">
          <a:gsLst>
            <a:gs pos="0">
              <a:schemeClr val="phClr">
                <a:tint val="84000"/>
                <a:satMod val="110000"/>
              </a:schemeClr>
            </a:gs>
            <a:gs pos="44000">
              <a:schemeClr val="phClr">
                <a:tint val="93000"/>
                <a:satMod val="115000"/>
              </a:schemeClr>
            </a:gs>
            <a:gs pos="100000">
              <a:schemeClr val="phClr">
                <a:tint val="100000"/>
                <a:shade val="59000"/>
                <a:satMod val="120000"/>
              </a:schemeClr>
            </a:gs>
          </a:gsLst>
          <a:path path="circle">
            <a:fillToRect l="40000" t="60000" r="60000" b="40000"/>
          </a:path>
        </a:gradFill>
      </a:bgFillStyleLst>
    </a:fmtScheme>
  </a:themeElements>
  <a:objectDefaults/>
  <a:extraClrSchemeLst/>
</a:theme>
</file>

<file path=ppt/theme/theme3.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TM01859868[[fn=Thermal]]</Template>
  <TotalTime>874</TotalTime>
  <Words>5822</Words>
  <Application>Microsoft Office PowerPoint</Application>
  <PresentationFormat>On-screen Show (4:3)</PresentationFormat>
  <Paragraphs>531</Paragraphs>
  <Slides>79</Slides>
  <Notes>22</Notes>
  <HiddenSlides>0</HiddenSlides>
  <MMClips>0</MMClips>
  <ScaleCrop>false</ScaleCrop>
  <HeadingPairs>
    <vt:vector size="4" baseType="variant">
      <vt:variant>
        <vt:lpstr>Theme</vt:lpstr>
      </vt:variant>
      <vt:variant>
        <vt:i4>3</vt:i4>
      </vt:variant>
      <vt:variant>
        <vt:lpstr>Slide Titles</vt:lpstr>
      </vt:variant>
      <vt:variant>
        <vt:i4>79</vt:i4>
      </vt:variant>
    </vt:vector>
  </HeadingPairs>
  <TitlesOfParts>
    <vt:vector size="82" baseType="lpstr">
      <vt:lpstr>Waveform</vt:lpstr>
      <vt:lpstr>Essential</vt:lpstr>
      <vt:lpstr>Slipstream</vt:lpstr>
      <vt:lpstr>PowerPoint Presentation</vt:lpstr>
      <vt:lpstr>PowerPoint Presentation</vt:lpstr>
      <vt:lpstr>Land is Unique</vt:lpstr>
      <vt:lpstr>Concepts</vt:lpstr>
      <vt:lpstr>Concepts, con’t...</vt:lpstr>
      <vt:lpstr>Concepts, con’t...</vt:lpstr>
      <vt:lpstr>Concepts con’t...</vt:lpstr>
      <vt:lpstr>Definitions</vt:lpstr>
      <vt:lpstr>Types of Real Property</vt:lpstr>
      <vt:lpstr>Types of Real Property, con’t...</vt:lpstr>
      <vt:lpstr>Limitations on Ownership</vt:lpstr>
      <vt:lpstr>Limitations on Ownership, con’t...</vt:lpstr>
      <vt:lpstr>Bundle of Rights</vt:lpstr>
      <vt:lpstr>PowerPoint Presentation</vt:lpstr>
      <vt:lpstr>Misconceptions About Valuation (Damodaran, 2002)</vt:lpstr>
      <vt:lpstr>Myths about valuation</vt:lpstr>
      <vt:lpstr>Myths about valuation........</vt:lpstr>
      <vt:lpstr>Myths about valuation.........</vt:lpstr>
      <vt:lpstr> Myths about valuation.......</vt:lpstr>
      <vt:lpstr>Myths about valuation.......</vt:lpstr>
      <vt:lpstr>Myths about valuation .......</vt:lpstr>
      <vt:lpstr>PowerPoint Presentation</vt:lpstr>
      <vt:lpstr>PowerPoint Presentation</vt:lpstr>
      <vt:lpstr>PowerPoint Presentation</vt:lpstr>
      <vt:lpstr>"market value"</vt:lpstr>
      <vt:lpstr> Basis of Valuation other than market value </vt:lpstr>
      <vt:lpstr>PowerPoint Presentation</vt:lpstr>
      <vt:lpstr>  The Valuer’s Role </vt:lpstr>
      <vt:lpstr>PowerPoint Presentation</vt:lpstr>
      <vt:lpstr>Types of Property Value</vt:lpstr>
      <vt:lpstr>PowerPoint Presentation</vt:lpstr>
      <vt:lpstr>General Valuation Concepts and Principles</vt:lpstr>
      <vt:lpstr>   Land and property concepts </vt:lpstr>
      <vt:lpstr>PowerPoint Presentation</vt:lpstr>
      <vt:lpstr>PowerPoint Presentation</vt:lpstr>
      <vt:lpstr>PowerPoint Presentation</vt:lpstr>
      <vt:lpstr> Value, Price and Cost </vt:lpstr>
      <vt:lpstr> Factors of Value </vt:lpstr>
      <vt:lpstr> Factors which Causes Changes in the Value of Property  </vt:lpstr>
      <vt:lpstr>PowerPoint Presentation</vt:lpstr>
      <vt:lpstr>PowerPoint Presentation</vt:lpstr>
      <vt:lpstr>PowerPoint Presentation</vt:lpstr>
      <vt:lpstr>PowerPoint Presentation</vt:lpstr>
      <vt:lpstr>Variations in Value between Properties </vt:lpstr>
      <vt:lpstr>PowerPoint Presentation</vt:lpstr>
      <vt:lpstr>PowerPoint Presentation</vt:lpstr>
      <vt:lpstr>PowerPoint Presentation</vt:lpstr>
      <vt:lpstr>PowerPoint Presentation</vt:lpstr>
      <vt:lpstr>PowerPoint Presentation</vt:lpstr>
      <vt:lpstr>  principles of valuation . </vt:lpstr>
      <vt:lpstr>PowerPoint Presentation</vt:lpstr>
      <vt:lpstr> 4.The Principle of Contribution  </vt:lpstr>
      <vt:lpstr>6.Anticipation</vt:lpstr>
      <vt:lpstr> 7.Change  </vt:lpstr>
      <vt:lpstr>PowerPoint Presentation</vt:lpstr>
      <vt:lpstr>11.Principle of balance </vt:lpstr>
      <vt:lpstr>Forces that Influence Real Property Values</vt:lpstr>
      <vt:lpstr>SOCIAL TRENDS</vt:lpstr>
      <vt:lpstr>Economic Circumstances</vt:lpstr>
      <vt:lpstr>Governmental controls</vt:lpstr>
      <vt:lpstr>Environmental conditions</vt:lpstr>
      <vt:lpstr>3. The Valuation Process</vt:lpstr>
      <vt:lpstr>The Valuation Process…</vt:lpstr>
      <vt:lpstr>PowerPoint Presentation</vt:lpstr>
      <vt:lpstr>2.SCOPE OF WORK</vt:lpstr>
      <vt:lpstr>Scope of work…</vt:lpstr>
      <vt:lpstr>3.Data Collection and Property Description</vt:lpstr>
      <vt:lpstr>Data Collection and Property Description…</vt:lpstr>
      <vt:lpstr>4. Data Analysis</vt:lpstr>
      <vt:lpstr>PowerPoint Presentation</vt:lpstr>
      <vt:lpstr>5. Determination of land value</vt:lpstr>
      <vt:lpstr>6. Application of the Three Approaches</vt:lpstr>
      <vt:lpstr>7. Reconcillation the value</vt:lpstr>
      <vt:lpstr>8.reporting</vt:lpstr>
      <vt:lpstr>PowerPoint Presentation</vt:lpstr>
      <vt:lpstr>PowerPoint Presentation</vt:lpstr>
      <vt:lpstr>Reporting</vt:lpstr>
      <vt:lpstr>Report Content</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hailemariam</dc:creator>
  <cp:lastModifiedBy>ICT</cp:lastModifiedBy>
  <cp:revision>46</cp:revision>
  <cp:lastPrinted>2018-11-15T04:30:11Z</cp:lastPrinted>
  <dcterms:created xsi:type="dcterms:W3CDTF">2018-11-07T07:18:43Z</dcterms:created>
  <dcterms:modified xsi:type="dcterms:W3CDTF">2019-10-29T06:46:05Z</dcterms:modified>
</cp:coreProperties>
</file>