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4"/>
  </p:notesMasterIdLst>
  <p:handoutMasterIdLst>
    <p:handoutMasterId r:id="rId175"/>
  </p:handoutMasterIdLst>
  <p:sldIdLst>
    <p:sldId id="273" r:id="rId2"/>
    <p:sldId id="274" r:id="rId3"/>
    <p:sldId id="275" r:id="rId4"/>
    <p:sldId id="281" r:id="rId5"/>
    <p:sldId id="277" r:id="rId6"/>
    <p:sldId id="280" r:id="rId7"/>
    <p:sldId id="279" r:id="rId8"/>
    <p:sldId id="282" r:id="rId9"/>
    <p:sldId id="283" r:id="rId10"/>
    <p:sldId id="284" r:id="rId11"/>
    <p:sldId id="303" r:id="rId12"/>
    <p:sldId id="304" r:id="rId13"/>
    <p:sldId id="305" r:id="rId14"/>
    <p:sldId id="306" r:id="rId15"/>
    <p:sldId id="307" r:id="rId16"/>
    <p:sldId id="302" r:id="rId17"/>
    <p:sldId id="285" r:id="rId18"/>
    <p:sldId id="292" r:id="rId19"/>
    <p:sldId id="291" r:id="rId20"/>
    <p:sldId id="309" r:id="rId21"/>
    <p:sldId id="310" r:id="rId22"/>
    <p:sldId id="311" r:id="rId23"/>
    <p:sldId id="312" r:id="rId24"/>
    <p:sldId id="313" r:id="rId25"/>
    <p:sldId id="314" r:id="rId26"/>
    <p:sldId id="298" r:id="rId27"/>
    <p:sldId id="299" r:id="rId28"/>
    <p:sldId id="289" r:id="rId29"/>
    <p:sldId id="290" r:id="rId30"/>
    <p:sldId id="300" r:id="rId31"/>
    <p:sldId id="293" r:id="rId32"/>
    <p:sldId id="294" r:id="rId33"/>
    <p:sldId id="295" r:id="rId34"/>
    <p:sldId id="297" r:id="rId35"/>
    <p:sldId id="296" r:id="rId36"/>
    <p:sldId id="301" r:id="rId37"/>
    <p:sldId id="287" r:id="rId38"/>
    <p:sldId id="308" r:id="rId39"/>
    <p:sldId id="315"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424" r:id="rId77"/>
    <p:sldId id="354" r:id="rId78"/>
    <p:sldId id="355" r:id="rId79"/>
    <p:sldId id="356" r:id="rId80"/>
    <p:sldId id="357" r:id="rId81"/>
    <p:sldId id="358" r:id="rId82"/>
    <p:sldId id="359" r:id="rId83"/>
    <p:sldId id="363" r:id="rId84"/>
    <p:sldId id="360" r:id="rId85"/>
    <p:sldId id="361" r:id="rId86"/>
    <p:sldId id="362" r:id="rId87"/>
    <p:sldId id="353" r:id="rId88"/>
    <p:sldId id="36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414" r:id="rId108"/>
    <p:sldId id="415" r:id="rId109"/>
    <p:sldId id="416" r:id="rId110"/>
    <p:sldId id="417" r:id="rId111"/>
    <p:sldId id="418" r:id="rId112"/>
    <p:sldId id="419" r:id="rId113"/>
    <p:sldId id="420" r:id="rId114"/>
    <p:sldId id="421" r:id="rId115"/>
    <p:sldId id="422" r:id="rId116"/>
    <p:sldId id="423" r:id="rId117"/>
    <p:sldId id="425" r:id="rId118"/>
    <p:sldId id="426" r:id="rId119"/>
    <p:sldId id="427" r:id="rId120"/>
    <p:sldId id="428" r:id="rId121"/>
    <p:sldId id="429" r:id="rId122"/>
    <p:sldId id="430" r:id="rId123"/>
    <p:sldId id="431" r:id="rId124"/>
    <p:sldId id="432" r:id="rId125"/>
    <p:sldId id="433" r:id="rId126"/>
    <p:sldId id="434" r:id="rId127"/>
    <p:sldId id="435" r:id="rId128"/>
    <p:sldId id="436" r:id="rId129"/>
    <p:sldId id="437" r:id="rId130"/>
    <p:sldId id="438" r:id="rId131"/>
    <p:sldId id="439" r:id="rId132"/>
    <p:sldId id="440" r:id="rId133"/>
    <p:sldId id="441" r:id="rId134"/>
    <p:sldId id="442" r:id="rId135"/>
    <p:sldId id="443" r:id="rId136"/>
    <p:sldId id="444" r:id="rId137"/>
    <p:sldId id="445" r:id="rId138"/>
    <p:sldId id="446" r:id="rId139"/>
    <p:sldId id="447" r:id="rId140"/>
    <p:sldId id="448" r:id="rId141"/>
    <p:sldId id="449" r:id="rId142"/>
    <p:sldId id="450" r:id="rId143"/>
    <p:sldId id="451" r:id="rId144"/>
    <p:sldId id="452" r:id="rId145"/>
    <p:sldId id="453" r:id="rId146"/>
    <p:sldId id="455" r:id="rId147"/>
    <p:sldId id="454" r:id="rId148"/>
    <p:sldId id="456" r:id="rId149"/>
    <p:sldId id="457" r:id="rId150"/>
    <p:sldId id="458" r:id="rId151"/>
    <p:sldId id="459" r:id="rId152"/>
    <p:sldId id="460" r:id="rId153"/>
    <p:sldId id="461" r:id="rId154"/>
    <p:sldId id="462" r:id="rId155"/>
    <p:sldId id="464" r:id="rId156"/>
    <p:sldId id="463" r:id="rId157"/>
    <p:sldId id="465" r:id="rId158"/>
    <p:sldId id="472" r:id="rId159"/>
    <p:sldId id="473" r:id="rId160"/>
    <p:sldId id="475" r:id="rId161"/>
    <p:sldId id="477" r:id="rId162"/>
    <p:sldId id="471" r:id="rId163"/>
    <p:sldId id="480" r:id="rId164"/>
    <p:sldId id="478" r:id="rId165"/>
    <p:sldId id="466" r:id="rId166"/>
    <p:sldId id="467" r:id="rId167"/>
    <p:sldId id="468" r:id="rId168"/>
    <p:sldId id="469" r:id="rId169"/>
    <p:sldId id="470" r:id="rId170"/>
    <p:sldId id="474" r:id="rId171"/>
    <p:sldId id="481" r:id="rId172"/>
    <p:sldId id="482" r:id="rId173"/>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1103" autoAdjust="0"/>
  </p:normalViewPr>
  <p:slideViewPr>
    <p:cSldViewPr>
      <p:cViewPr>
        <p:scale>
          <a:sx n="68" d="100"/>
          <a:sy n="68" d="100"/>
        </p:scale>
        <p:origin x="-1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D0EA6A1-E8FC-468F-922D-DC2FAAB3303E}" type="datetimeFigureOut">
              <a:rPr lang="en-US" smtClean="0"/>
              <a:t>2/11/2020</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E95827FB-2214-4CC9-B18D-2DCB2D473211}" type="slidenum">
              <a:rPr lang="en-US" smtClean="0"/>
              <a:t>‹#›</a:t>
            </a:fld>
            <a:endParaRPr lang="en-US"/>
          </a:p>
        </p:txBody>
      </p:sp>
    </p:spTree>
    <p:extLst>
      <p:ext uri="{BB962C8B-B14F-4D97-AF65-F5344CB8AC3E}">
        <p14:creationId xmlns:p14="http://schemas.microsoft.com/office/powerpoint/2010/main" val="326138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464820"/>
          </a:xfrm>
          <a:prstGeom prst="rect">
            <a:avLst/>
          </a:prstGeom>
        </p:spPr>
        <p:txBody>
          <a:bodyPr vert="horz" lIns="92446" tIns="46223" rIns="92446" bIns="46223" rtlCol="0"/>
          <a:lstStyle>
            <a:lvl1pPr algn="l" eaLnBrk="0" hangingPunct="0">
              <a:defRPr sz="1200">
                <a:latin typeface="Times New Roman" charset="0"/>
              </a:defRPr>
            </a:lvl1pPr>
          </a:lstStyle>
          <a:p>
            <a:pPr>
              <a:defRPr/>
            </a:pPr>
            <a:endParaRPr lang="ru-RU"/>
          </a:p>
        </p:txBody>
      </p:sp>
      <p:sp>
        <p:nvSpPr>
          <p:cNvPr id="3" name="Дата 2"/>
          <p:cNvSpPr>
            <a:spLocks noGrp="1"/>
          </p:cNvSpPr>
          <p:nvPr>
            <p:ph type="dt" idx="1"/>
          </p:nvPr>
        </p:nvSpPr>
        <p:spPr>
          <a:xfrm>
            <a:off x="3898102" y="0"/>
            <a:ext cx="2982119" cy="464820"/>
          </a:xfrm>
          <a:prstGeom prst="rect">
            <a:avLst/>
          </a:prstGeom>
        </p:spPr>
        <p:txBody>
          <a:bodyPr vert="horz" lIns="92446" tIns="46223" rIns="92446" bIns="46223" rtlCol="0"/>
          <a:lstStyle>
            <a:lvl1pPr algn="r" eaLnBrk="0" hangingPunct="0">
              <a:defRPr sz="1200">
                <a:latin typeface="Times New Roman" charset="0"/>
              </a:defRPr>
            </a:lvl1pPr>
          </a:lstStyle>
          <a:p>
            <a:pPr>
              <a:defRPr/>
            </a:pPr>
            <a:fld id="{1C3A3307-FD3A-4A93-82D7-BF7E3E90F3D2}" type="datetimeFigureOut">
              <a:rPr lang="ru-RU"/>
              <a:pPr>
                <a:defRPr/>
              </a:pPr>
              <a:t>11.02.2020</a:t>
            </a:fld>
            <a:endParaRPr lang="ru-RU"/>
          </a:p>
        </p:txBody>
      </p:sp>
      <p:sp>
        <p:nvSpPr>
          <p:cNvPr id="4" name="Образ слайда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ru-RU" noProof="0"/>
          </a:p>
        </p:txBody>
      </p:sp>
      <p:sp>
        <p:nvSpPr>
          <p:cNvPr id="5" name="Заметки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eaLnBrk="0" hangingPunct="0">
              <a:defRPr sz="1200">
                <a:latin typeface="Times New Roman" charset="0"/>
              </a:defRPr>
            </a:lvl1pPr>
          </a:lstStyle>
          <a:p>
            <a:pPr>
              <a:defRPr/>
            </a:pPr>
            <a:endParaRPr lang="ru-RU"/>
          </a:p>
        </p:txBody>
      </p:sp>
      <p:sp>
        <p:nvSpPr>
          <p:cNvPr id="7" name="Номер слайда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eaLnBrk="0" hangingPunct="0">
              <a:defRPr sz="1200">
                <a:latin typeface="Times New Roman" charset="0"/>
              </a:defRPr>
            </a:lvl1pPr>
          </a:lstStyle>
          <a:p>
            <a:pPr>
              <a:defRPr/>
            </a:pPr>
            <a:fld id="{5BA1A487-7D4C-4DEE-9862-325E673730D6}" type="slidenum">
              <a:rPr lang="ru-RU"/>
              <a:pPr>
                <a:defRPr/>
              </a:pPr>
              <a:t>‹#›</a:t>
            </a:fld>
            <a:endParaRPr lang="ru-RU"/>
          </a:p>
        </p:txBody>
      </p:sp>
    </p:spTree>
    <p:extLst>
      <p:ext uri="{BB962C8B-B14F-4D97-AF65-F5344CB8AC3E}">
        <p14:creationId xmlns:p14="http://schemas.microsoft.com/office/powerpoint/2010/main" val="1017794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Aggregate_demand" TargetMode="External"/><Relationship Id="rId7" Type="http://schemas.openxmlformats.org/officeDocument/2006/relationships/hyperlink" Target="http://www.intelligenteconomist.com/monetary-policy/" TargetMode="External"/><Relationship Id="rId2" Type="http://schemas.openxmlformats.org/officeDocument/2006/relationships/slide" Target="../slides/slide157.xml"/><Relationship Id="rId1" Type="http://schemas.openxmlformats.org/officeDocument/2006/relationships/notesMaster" Target="../notesMasters/notesMaster1.xml"/><Relationship Id="rId6" Type="http://schemas.openxmlformats.org/officeDocument/2006/relationships/hyperlink" Target="http://www.intelligenteconomist.com/fiscal-policy/" TargetMode="External"/><Relationship Id="rId5" Type="http://schemas.openxmlformats.org/officeDocument/2006/relationships/hyperlink" Target="https://www.intelligenteconomist.com/inflation-measuring-inflation/" TargetMode="External"/><Relationship Id="rId4" Type="http://schemas.openxmlformats.org/officeDocument/2006/relationships/hyperlink" Target="https://www.intelligenteconomist.com/costs-of-unemploym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vs. trees. Macroeconomics is study of the forest. Microeconomics is study of individual trees.</a:t>
            </a:r>
          </a:p>
          <a:p>
            <a:endParaRPr lang="en-US" dirty="0" smtClean="0"/>
          </a:p>
          <a:p>
            <a:r>
              <a:rPr lang="en-US" dirty="0" smtClean="0"/>
              <a:t>Aggregate - (n) a total, a mass or amount, brought together. (v) to collect or form into an aggregate.</a:t>
            </a:r>
          </a:p>
          <a:p>
            <a:endParaRPr lang="en-US" dirty="0" smtClean="0"/>
          </a:p>
          <a:p>
            <a:r>
              <a:rPr lang="en-US" dirty="0" smtClean="0"/>
              <a:t>Aggregate demand represents the total spending on all final goods and services in an economy by all consumers.</a:t>
            </a:r>
          </a:p>
          <a:p>
            <a:endParaRPr lang="en-US" dirty="0" smtClean="0"/>
          </a:p>
          <a:p>
            <a:r>
              <a:rPr lang="en-US" dirty="0" smtClean="0"/>
              <a:t>Problem with aggregation of preferences. Could add pro-con votes as in an election.  But, how do you account for differences in intensity of preferences?</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10</a:t>
            </a:fld>
            <a:endParaRPr lang="ru-RU"/>
          </a:p>
        </p:txBody>
      </p:sp>
    </p:spTree>
    <p:extLst>
      <p:ext uri="{BB962C8B-B14F-4D97-AF65-F5344CB8AC3E}">
        <p14:creationId xmlns:p14="http://schemas.microsoft.com/office/powerpoint/2010/main" val="385978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kern="1200" dirty="0" smtClean="0">
                <a:solidFill>
                  <a:prstClr val="black"/>
                </a:solidFill>
                <a:latin typeface="Arial" pitchFamily="34" charset="0"/>
                <a:ea typeface="+mn-ea"/>
                <a:cs typeface="Arial" pitchFamily="34" charset="0"/>
              </a:rPr>
              <a:t>Retained earnings :</a:t>
            </a:r>
            <a:r>
              <a:rPr kumimoji="0" lang="en-US" sz="1200" kern="1200" baseline="0" dirty="0" smtClean="0">
                <a:solidFill>
                  <a:prstClr val="black"/>
                </a:solidFill>
                <a:latin typeface="Arial" pitchFamily="34" charset="0"/>
                <a:ea typeface="+mn-ea"/>
                <a:cs typeface="Arial" pitchFamily="34" charset="0"/>
              </a:rPr>
              <a:t> </a:t>
            </a:r>
            <a:r>
              <a:rPr lang="en-US" sz="1200" b="0" i="0" kern="1200" dirty="0" smtClean="0">
                <a:solidFill>
                  <a:schemeClr val="tx1"/>
                </a:solidFill>
                <a:effectLst/>
                <a:latin typeface="+mn-lt"/>
                <a:ea typeface="+mn-ea"/>
                <a:cs typeface="+mn-cs"/>
              </a:rPr>
              <a:t>Profits generated by a company that are not distributed to stockholders (shareholders) as dividends but are either reinvested in the business or kept as a reserve for specific objectives (such as to pay off a debt or purchase a capital asset).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Read more: http://www.businessdictionary.com/definition/retained-earnings.html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Corporate Income Tax: An assessment levied by a government on the profits of a company.</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Read more: http://www.businessdictionary.com/definition/corporate-income-tax.html</a:t>
            </a:r>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74</a:t>
            </a:fld>
            <a:endParaRPr lang="ru-RU"/>
          </a:p>
        </p:txBody>
      </p:sp>
    </p:spTree>
    <p:extLst>
      <p:ext uri="{BB962C8B-B14F-4D97-AF65-F5344CB8AC3E}">
        <p14:creationId xmlns:p14="http://schemas.microsoft.com/office/powerpoint/2010/main" val="138998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 is not the same as wealth. </a:t>
            </a:r>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125</a:t>
            </a:fld>
            <a:endParaRPr lang="ru-RU"/>
          </a:p>
        </p:txBody>
      </p:sp>
    </p:spTree>
    <p:extLst>
      <p:ext uri="{BB962C8B-B14F-4D97-AF65-F5344CB8AC3E}">
        <p14:creationId xmlns:p14="http://schemas.microsoft.com/office/powerpoint/2010/main" val="311182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135</a:t>
            </a:fld>
            <a:endParaRPr lang="ru-RU"/>
          </a:p>
        </p:txBody>
      </p:sp>
    </p:spTree>
    <p:extLst>
      <p:ext uri="{BB962C8B-B14F-4D97-AF65-F5344CB8AC3E}">
        <p14:creationId xmlns:p14="http://schemas.microsoft.com/office/powerpoint/2010/main" val="390697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Demand Side Policies are attempts to increase or decrease </a:t>
            </a:r>
            <a:r>
              <a:rPr lang="en-US" sz="1200" b="0" i="0" u="none" strike="noStrike" kern="1200" dirty="0" smtClean="0">
                <a:solidFill>
                  <a:schemeClr val="tx1"/>
                </a:solidFill>
                <a:effectLst/>
                <a:latin typeface="+mn-lt"/>
                <a:ea typeface="+mn-ea"/>
                <a:cs typeface="+mn-cs"/>
                <a:hlinkClick r:id="rId3" tooltip="Aggregate demand"/>
              </a:rPr>
              <a:t>aggregate demand</a:t>
            </a:r>
            <a:r>
              <a:rPr lang="en-US" sz="1200" b="0" i="0" kern="1200" dirty="0" smtClean="0">
                <a:solidFill>
                  <a:schemeClr val="tx1"/>
                </a:solidFill>
                <a:effectLst/>
                <a:latin typeface="+mn-lt"/>
                <a:ea typeface="+mn-ea"/>
                <a:cs typeface="+mn-cs"/>
              </a:rPr>
              <a:t> in order to affect output, </a:t>
            </a:r>
            <a:r>
              <a:rPr lang="en-US" sz="1200" b="0" i="0" u="none" strike="noStrike" kern="1200" dirty="0" smtClean="0">
                <a:solidFill>
                  <a:schemeClr val="tx1"/>
                </a:solidFill>
                <a:effectLst/>
                <a:latin typeface="+mn-lt"/>
                <a:ea typeface="+mn-ea"/>
                <a:cs typeface="+mn-cs"/>
                <a:hlinkClick r:id="rId4"/>
              </a:rPr>
              <a:t>employment</a:t>
            </a:r>
            <a:r>
              <a:rPr lang="en-US" sz="1200" b="0" i="0"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hlinkClick r:id="rId5"/>
              </a:rPr>
              <a:t>inflation</a:t>
            </a:r>
            <a:r>
              <a:rPr lang="en-US" sz="1200" b="0" i="0" kern="1200" dirty="0" err="1" smtClean="0">
                <a:solidFill>
                  <a:schemeClr val="tx1"/>
                </a:solidFill>
                <a:effectLst/>
                <a:latin typeface="+mn-lt"/>
                <a:ea typeface="+mn-ea"/>
                <a:cs typeface="+mn-cs"/>
              </a:rPr>
              <a:t>.Demand</a:t>
            </a:r>
            <a:r>
              <a:rPr lang="en-US" sz="1200" b="0" i="0" kern="1200" dirty="0" smtClean="0">
                <a:solidFill>
                  <a:schemeClr val="tx1"/>
                </a:solidFill>
                <a:effectLst/>
                <a:latin typeface="+mn-lt"/>
                <a:ea typeface="+mn-ea"/>
                <a:cs typeface="+mn-cs"/>
              </a:rPr>
              <a:t> Side Policies can be classified into </a:t>
            </a:r>
            <a:r>
              <a:rPr lang="en-US" sz="1200" b="0" i="0" u="none" strike="noStrike" kern="1200" dirty="0" smtClean="0">
                <a:solidFill>
                  <a:schemeClr val="tx1"/>
                </a:solidFill>
                <a:effectLst/>
                <a:latin typeface="+mn-lt"/>
                <a:ea typeface="+mn-ea"/>
                <a:cs typeface="+mn-cs"/>
                <a:hlinkClick r:id="rId6" tooltip="Fiscal Policy"/>
              </a:rPr>
              <a:t>fiscal policy</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7" tooltip="Monetary Policy"/>
              </a:rPr>
              <a:t>monetary policy</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157</a:t>
            </a:fld>
            <a:endParaRPr lang="ru-RU"/>
          </a:p>
        </p:txBody>
      </p:sp>
    </p:spTree>
    <p:extLst>
      <p:ext uri="{BB962C8B-B14F-4D97-AF65-F5344CB8AC3E}">
        <p14:creationId xmlns:p14="http://schemas.microsoft.com/office/powerpoint/2010/main" val="156142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B7D22-ECC5-4774-989C-901AF2E27B30}" type="slidenum">
              <a:rPr lang="en-US"/>
              <a:pPr/>
              <a:t>161</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83B0E-3011-4DA0-824D-950209B8C2B0}" type="slidenum">
              <a:rPr lang="en-US"/>
              <a:pPr/>
              <a:t>163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What is an expansionary fiscal policy?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An increase in government purchases, decrease in net taxes, or  some combination of the two aimed at increasing aggregate demand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When would the government use  expansionary fiscal policies?</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 stimulate the economy when unemployment is greater than the natural rate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166</a:t>
            </a:fld>
            <a:endParaRPr lang="ru-RU"/>
          </a:p>
        </p:txBody>
      </p:sp>
    </p:spTree>
    <p:extLst>
      <p:ext uri="{BB962C8B-B14F-4D97-AF65-F5344CB8AC3E}">
        <p14:creationId xmlns:p14="http://schemas.microsoft.com/office/powerpoint/2010/main" val="420305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What is a </a:t>
            </a:r>
            <a:r>
              <a:rPr lang="en-US" altLang="en-US" sz="1200" dirty="0" err="1" smtClean="0"/>
              <a:t>contractionary</a:t>
            </a:r>
            <a:r>
              <a:rPr lang="en-US" altLang="en-US" sz="1200" dirty="0" smtClean="0"/>
              <a:t> fiscal policy?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A decrease in government purchases, increase in net taxes, or  some combination of the two aimed at reducing aggregate demand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When would the government use  </a:t>
            </a:r>
            <a:r>
              <a:rPr lang="en-US" altLang="en-US" sz="1200" dirty="0" err="1" smtClean="0"/>
              <a:t>contractionary</a:t>
            </a:r>
            <a:r>
              <a:rPr lang="en-US" altLang="en-US" sz="1200" dirty="0" smtClean="0"/>
              <a:t> fiscal policies?</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 slow down the economy when inflation is more than desired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168</a:t>
            </a:fld>
            <a:endParaRPr lang="ru-RU"/>
          </a:p>
        </p:txBody>
      </p:sp>
    </p:spTree>
    <p:extLst>
      <p:ext uri="{BB962C8B-B14F-4D97-AF65-F5344CB8AC3E}">
        <p14:creationId xmlns:p14="http://schemas.microsoft.com/office/powerpoint/2010/main" val="309263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1936, John Maynard Keynes published </a:t>
            </a:r>
            <a:r>
              <a:rPr lang="en-US" i="1" dirty="0"/>
              <a:t>The General Theory of Employment, Interest, and Money</a:t>
            </a:r>
            <a:r>
              <a:rPr lang="en-US" dirty="0"/>
              <a:t>.</a:t>
            </a:r>
          </a:p>
          <a:p>
            <a:pPr eaLnBrk="1" hangingPunct="1"/>
            <a:r>
              <a:rPr lang="en-US" dirty="0"/>
              <a:t>Keynes believed governments could intervene in the economy and affect the level of output and employment.</a:t>
            </a:r>
          </a:p>
          <a:p>
            <a:pPr eaLnBrk="1" hangingPunct="1"/>
            <a:r>
              <a:rPr lang="en-US" dirty="0"/>
              <a:t>During periods of low private demand, the government can stimulate aggregate demand to lift the economy out of recession.</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16</a:t>
            </a:fld>
            <a:endParaRPr lang="ru-RU"/>
          </a:p>
        </p:txBody>
      </p:sp>
    </p:spTree>
    <p:extLst>
      <p:ext uri="{BB962C8B-B14F-4D97-AF65-F5344CB8AC3E}">
        <p14:creationId xmlns:p14="http://schemas.microsoft.com/office/powerpoint/2010/main" val="82863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List of goals is not exhaustive. Many other economic goals such as:</a:t>
            </a:r>
          </a:p>
          <a:p>
            <a:pPr>
              <a:buFontTx/>
              <a:buChar char="•"/>
            </a:pPr>
            <a:r>
              <a:rPr lang="en-US" dirty="0" smtClean="0">
                <a:latin typeface="Times New Roman" pitchFamily="18" charset="0"/>
              </a:rPr>
              <a:t> equitable distribution of income</a:t>
            </a:r>
          </a:p>
          <a:p>
            <a:pPr>
              <a:buFontTx/>
              <a:buChar char="•"/>
            </a:pPr>
            <a:r>
              <a:rPr lang="en-US" dirty="0" smtClean="0">
                <a:latin typeface="Times New Roman" pitchFamily="18" charset="0"/>
              </a:rPr>
              <a:t> balanced government budget</a:t>
            </a:r>
          </a:p>
          <a:p>
            <a:pPr>
              <a:buFontTx/>
              <a:buChar char="•"/>
            </a:pPr>
            <a:r>
              <a:rPr lang="en-US" dirty="0" smtClean="0">
                <a:latin typeface="Times New Roman" pitchFamily="18" charset="0"/>
              </a:rPr>
              <a:t> balanced international trade</a:t>
            </a:r>
          </a:p>
          <a:p>
            <a:pPr>
              <a:buFontTx/>
              <a:buChar char="•"/>
            </a:pPr>
            <a:r>
              <a:rPr lang="en-US" dirty="0" smtClean="0">
                <a:latin typeface="Times New Roman" pitchFamily="18" charset="0"/>
              </a:rPr>
              <a:t>low real interest rates</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17</a:t>
            </a:fld>
            <a:endParaRPr lang="ru-RU"/>
          </a:p>
        </p:txBody>
      </p:sp>
    </p:spTree>
    <p:extLst>
      <p:ext uri="{BB962C8B-B14F-4D97-AF65-F5344CB8AC3E}">
        <p14:creationId xmlns:p14="http://schemas.microsoft.com/office/powerpoint/2010/main" val="93648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Growth</a:t>
            </a:r>
          </a:p>
          <a:p>
            <a:r>
              <a:rPr lang="en-US" dirty="0" smtClean="0"/>
              <a:t>The percentage rate of increase of real GDP</a:t>
            </a:r>
          </a:p>
          <a:p>
            <a:r>
              <a:rPr lang="en-US" dirty="0" smtClean="0"/>
              <a:t>Inflation</a:t>
            </a:r>
          </a:p>
          <a:p>
            <a:r>
              <a:rPr lang="en-US" dirty="0" smtClean="0"/>
              <a:t>The annual percentage rate of change of the general price level</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18</a:t>
            </a:fld>
            <a:endParaRPr lang="ru-RU"/>
          </a:p>
        </p:txBody>
      </p:sp>
    </p:spTree>
    <p:extLst>
      <p:ext uri="{BB962C8B-B14F-4D97-AF65-F5344CB8AC3E}">
        <p14:creationId xmlns:p14="http://schemas.microsoft.com/office/powerpoint/2010/main" val="167480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r>
              <a:rPr lang="en-US" sz="2400" dirty="0"/>
              <a:t>Hyperinflations are rare, but have been used to study the costs and consequences of even moderate inflation.</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19</a:t>
            </a:fld>
            <a:endParaRPr lang="ru-RU"/>
          </a:p>
        </p:txBody>
      </p:sp>
    </p:spTree>
    <p:extLst>
      <p:ext uri="{BB962C8B-B14F-4D97-AF65-F5344CB8AC3E}">
        <p14:creationId xmlns:p14="http://schemas.microsoft.com/office/powerpoint/2010/main" val="235586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i="1" dirty="0"/>
              <a:t>labour force</a:t>
            </a:r>
            <a:r>
              <a:rPr lang="en-GB" dirty="0"/>
              <a:t> is defined as the sum of the employed and unemployed, and the unemployment rate is defined as the percentage of the labour force that is unemployed.</a:t>
            </a:r>
            <a:endParaRPr lang="en-US" dirty="0"/>
          </a:p>
          <a:p>
            <a:r>
              <a:rPr lang="en-GB"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28</a:t>
            </a:fld>
            <a:endParaRPr lang="ru-RU"/>
          </a:p>
        </p:txBody>
      </p:sp>
    </p:spTree>
    <p:extLst>
      <p:ext uri="{BB962C8B-B14F-4D97-AF65-F5344CB8AC3E}">
        <p14:creationId xmlns:p14="http://schemas.microsoft.com/office/powerpoint/2010/main" val="81415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unemployment rate is the percentage of the labor force that is unemployed.</a:t>
            </a:r>
          </a:p>
          <a:p>
            <a:r>
              <a:rPr lang="en-US" dirty="0" smtClean="0"/>
              <a:t>The unemployment rate is a key indicator of the economy’s health.</a:t>
            </a:r>
          </a:p>
          <a:p>
            <a:r>
              <a:rPr lang="en-US" dirty="0" smtClean="0"/>
              <a:t>The existence of unemployment seems to imply that the aggregate labor market is not in equilibrium.  </a:t>
            </a:r>
          </a:p>
          <a:p>
            <a:r>
              <a:rPr lang="en-US" dirty="0" smtClean="0"/>
              <a:t>The </a:t>
            </a:r>
            <a:r>
              <a:rPr lang="en-US" dirty="0" err="1" smtClean="0"/>
              <a:t>labour</a:t>
            </a:r>
            <a:r>
              <a:rPr lang="en-US" dirty="0" smtClean="0"/>
              <a:t> force is defined as the sum of the employed and unemployed, and the unemployment rate is defined as the percentage of the </a:t>
            </a:r>
            <a:r>
              <a:rPr lang="en-US" dirty="0" err="1" smtClean="0"/>
              <a:t>labour</a:t>
            </a:r>
            <a:r>
              <a:rPr lang="en-US" dirty="0" smtClean="0"/>
              <a:t> force that is unemployed.</a:t>
            </a:r>
          </a:p>
          <a:p>
            <a:r>
              <a:rPr lang="en-US" dirty="0" err="1" smtClean="0"/>
              <a:t>Labour</a:t>
            </a:r>
            <a:r>
              <a:rPr lang="en-US" dirty="0" smtClean="0"/>
              <a:t> </a:t>
            </a:r>
            <a:r>
              <a:rPr lang="en-US" dirty="0" err="1" smtClean="0"/>
              <a:t>fource</a:t>
            </a:r>
            <a:r>
              <a:rPr lang="en-US" dirty="0" smtClean="0"/>
              <a:t>= Number of Employed + Number of Unemployed </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30</a:t>
            </a:fld>
            <a:endParaRPr lang="ru-RU"/>
          </a:p>
        </p:txBody>
      </p:sp>
    </p:spTree>
    <p:extLst>
      <p:ext uri="{BB962C8B-B14F-4D97-AF65-F5344CB8AC3E}">
        <p14:creationId xmlns:p14="http://schemas.microsoft.com/office/powerpoint/2010/main" val="24580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Frictional unemployment is the normal movement of workers from one job to another.</a:t>
            </a:r>
          </a:p>
          <a:p>
            <a:r>
              <a:rPr lang="en-US" dirty="0" smtClean="0"/>
              <a:t>Structural unemployment exists when workers’ characteristics do not fit with employers’ requirements.</a:t>
            </a:r>
          </a:p>
          <a:p>
            <a:r>
              <a:rPr lang="en-US" dirty="0" smtClean="0"/>
              <a:t>Cyclical unemployment occurs when the level of economic activity declines</a:t>
            </a:r>
          </a:p>
          <a:p>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36</a:t>
            </a:fld>
            <a:endParaRPr lang="ru-RU"/>
          </a:p>
        </p:txBody>
      </p:sp>
    </p:spTree>
    <p:extLst>
      <p:ext uri="{BB962C8B-B14F-4D97-AF65-F5344CB8AC3E}">
        <p14:creationId xmlns:p14="http://schemas.microsoft.com/office/powerpoint/2010/main" val="83181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GDP DEFLATOR </a:t>
            </a:r>
            <a:r>
              <a:rPr lang="en-US" baseline="0" dirty="0" smtClean="0"/>
              <a:t> in 2007 is equals 102.8. This means that the aggregate level of prices increased by 2.8 percent from the base year to the current year.</a:t>
            </a:r>
            <a:endParaRPr lang="en-US" dirty="0"/>
          </a:p>
        </p:txBody>
      </p:sp>
      <p:sp>
        <p:nvSpPr>
          <p:cNvPr id="4" name="Slide Number Placeholder 3"/>
          <p:cNvSpPr>
            <a:spLocks noGrp="1"/>
          </p:cNvSpPr>
          <p:nvPr>
            <p:ph type="sldNum" sz="quarter" idx="10"/>
          </p:nvPr>
        </p:nvSpPr>
        <p:spPr/>
        <p:txBody>
          <a:bodyPr/>
          <a:lstStyle/>
          <a:p>
            <a:pPr>
              <a:defRPr/>
            </a:pPr>
            <a:fld id="{5BA1A487-7D4C-4DEE-9862-325E673730D6}" type="slidenum">
              <a:rPr lang="ru-RU" smtClean="0"/>
              <a:pPr>
                <a:defRPr/>
              </a:pPr>
              <a:t>73</a:t>
            </a:fld>
            <a:endParaRPr lang="ru-RU"/>
          </a:p>
        </p:txBody>
      </p:sp>
    </p:spTree>
    <p:extLst>
      <p:ext uri="{BB962C8B-B14F-4D97-AF65-F5344CB8AC3E}">
        <p14:creationId xmlns:p14="http://schemas.microsoft.com/office/powerpoint/2010/main" val="207251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7"/>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2"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935 h 385"/>
                <a:gd name="T2" fmla="*/ 5762 w 5762"/>
                <a:gd name="T3" fmla="*/ 894 h 385"/>
                <a:gd name="T4" fmla="*/ 5762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3097"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3098"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096017AA-5A2F-46E3-BCC7-0DCEA3E0A97C}" type="slidenum">
              <a:rPr lang="en-US"/>
              <a:pPr>
                <a:defRPr/>
              </a:pPr>
              <a:t>‹#›</a:t>
            </a:fld>
            <a:endParaRPr lang="en-US" dirty="0"/>
          </a:p>
        </p:txBody>
      </p:sp>
    </p:spTree>
    <p:extLst>
      <p:ext uri="{BB962C8B-B14F-4D97-AF65-F5344CB8AC3E}">
        <p14:creationId xmlns:p14="http://schemas.microsoft.com/office/powerpoint/2010/main" val="375042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70076AD-931A-4645-9511-8BD0FC403426}" type="slidenum">
              <a:rPr lang="en-US"/>
              <a:pPr>
                <a:defRPr/>
              </a:pPr>
              <a:t>‹#›</a:t>
            </a:fld>
            <a:endParaRPr lang="en-US" dirty="0"/>
          </a:p>
        </p:txBody>
      </p:sp>
    </p:spTree>
    <p:extLst>
      <p:ext uri="{BB962C8B-B14F-4D97-AF65-F5344CB8AC3E}">
        <p14:creationId xmlns:p14="http://schemas.microsoft.com/office/powerpoint/2010/main" val="29130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2463" y="457200"/>
            <a:ext cx="19431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163" y="457200"/>
            <a:ext cx="56769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C030400-F50F-499A-A4CE-236947B48CEA}" type="slidenum">
              <a:rPr lang="en-US"/>
              <a:pPr>
                <a:defRPr/>
              </a:pPr>
              <a:t>‹#›</a:t>
            </a:fld>
            <a:endParaRPr lang="en-US" dirty="0"/>
          </a:p>
        </p:txBody>
      </p:sp>
    </p:spTree>
    <p:extLst>
      <p:ext uri="{BB962C8B-B14F-4D97-AF65-F5344CB8AC3E}">
        <p14:creationId xmlns:p14="http://schemas.microsoft.com/office/powerpoint/2010/main" val="56477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9AEF258-C5BA-42EC-B01F-B0879963B158}" type="slidenum">
              <a:rPr lang="en-US"/>
              <a:pPr>
                <a:defRPr/>
              </a:pPr>
              <a:t>‹#›</a:t>
            </a:fld>
            <a:endParaRPr lang="en-US" dirty="0"/>
          </a:p>
        </p:txBody>
      </p:sp>
    </p:spTree>
    <p:extLst>
      <p:ext uri="{BB962C8B-B14F-4D97-AF65-F5344CB8AC3E}">
        <p14:creationId xmlns:p14="http://schemas.microsoft.com/office/powerpoint/2010/main" val="275322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DE013332-A973-46AA-ABA9-9C34C477EEDE}" type="slidenum">
              <a:rPr lang="en-US"/>
              <a:pPr>
                <a:defRPr/>
              </a:pPr>
              <a:t>‹#›</a:t>
            </a:fld>
            <a:endParaRPr lang="en-US" dirty="0"/>
          </a:p>
        </p:txBody>
      </p:sp>
    </p:spTree>
    <p:extLst>
      <p:ext uri="{BB962C8B-B14F-4D97-AF65-F5344CB8AC3E}">
        <p14:creationId xmlns:p14="http://schemas.microsoft.com/office/powerpoint/2010/main" val="419623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B3CB40E2-FBD6-4764-956E-4C09A926831F}" type="slidenum">
              <a:rPr lang="en-US"/>
              <a:pPr>
                <a:defRPr/>
              </a:pPr>
              <a:t>‹#›</a:t>
            </a:fld>
            <a:endParaRPr lang="en-US" dirty="0"/>
          </a:p>
        </p:txBody>
      </p:sp>
    </p:spTree>
    <p:extLst>
      <p:ext uri="{BB962C8B-B14F-4D97-AF65-F5344CB8AC3E}">
        <p14:creationId xmlns:p14="http://schemas.microsoft.com/office/powerpoint/2010/main" val="73160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B33168F-791A-4B52-A237-66920477DEA5}" type="slidenum">
              <a:rPr lang="en-US"/>
              <a:pPr>
                <a:defRPr/>
              </a:pPr>
              <a:t>‹#›</a:t>
            </a:fld>
            <a:endParaRPr lang="en-US" dirty="0"/>
          </a:p>
        </p:txBody>
      </p:sp>
    </p:spTree>
    <p:extLst>
      <p:ext uri="{BB962C8B-B14F-4D97-AF65-F5344CB8AC3E}">
        <p14:creationId xmlns:p14="http://schemas.microsoft.com/office/powerpoint/2010/main" val="332051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191534C0-608A-499B-8343-1A720F747A16}" type="slidenum">
              <a:rPr lang="en-US"/>
              <a:pPr>
                <a:defRPr/>
              </a:pPr>
              <a:t>‹#›</a:t>
            </a:fld>
            <a:endParaRPr lang="en-US" dirty="0"/>
          </a:p>
        </p:txBody>
      </p:sp>
    </p:spTree>
    <p:extLst>
      <p:ext uri="{BB962C8B-B14F-4D97-AF65-F5344CB8AC3E}">
        <p14:creationId xmlns:p14="http://schemas.microsoft.com/office/powerpoint/2010/main" val="345502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EBE25E48-8D11-4B62-BCD4-7D9B7D17C850}" type="slidenum">
              <a:rPr lang="en-US"/>
              <a:pPr>
                <a:defRPr/>
              </a:pPr>
              <a:t>‹#›</a:t>
            </a:fld>
            <a:endParaRPr lang="en-US" dirty="0"/>
          </a:p>
        </p:txBody>
      </p:sp>
    </p:spTree>
    <p:extLst>
      <p:ext uri="{BB962C8B-B14F-4D97-AF65-F5344CB8AC3E}">
        <p14:creationId xmlns:p14="http://schemas.microsoft.com/office/powerpoint/2010/main" val="197289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E48E59D0-9F29-4883-ADB9-9BEC3972ECEC}" type="slidenum">
              <a:rPr lang="en-US"/>
              <a:pPr>
                <a:defRPr/>
              </a:pPr>
              <a:t>‹#›</a:t>
            </a:fld>
            <a:endParaRPr lang="en-US" dirty="0"/>
          </a:p>
        </p:txBody>
      </p:sp>
    </p:spTree>
    <p:extLst>
      <p:ext uri="{BB962C8B-B14F-4D97-AF65-F5344CB8AC3E}">
        <p14:creationId xmlns:p14="http://schemas.microsoft.com/office/powerpoint/2010/main" val="128623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5E429891-59CC-4221-B24E-016EBED8418D}" type="slidenum">
              <a:rPr lang="en-US"/>
              <a:pPr>
                <a:defRPr/>
              </a:pPr>
              <a:t>‹#›</a:t>
            </a:fld>
            <a:endParaRPr lang="en-US" dirty="0"/>
          </a:p>
        </p:txBody>
      </p:sp>
    </p:spTree>
    <p:extLst>
      <p:ext uri="{BB962C8B-B14F-4D97-AF65-F5344CB8AC3E}">
        <p14:creationId xmlns:p14="http://schemas.microsoft.com/office/powerpoint/2010/main" val="64338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6" y="-991"/>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p:cNvSpPr>
                <a:spLocks/>
              </p:cNvSpPr>
              <p:nvPr/>
            </p:nvSpPr>
            <p:spPr bwMode="ltGray">
              <a:xfrm rot="-5400000">
                <a:off x="978" y="1670"/>
                <a:ext cx="624" cy="423"/>
              </a:xfrm>
              <a:custGeom>
                <a:avLst/>
                <a:gdLst>
                  <a:gd name="T0" fmla="*/ 0 w 624"/>
                  <a:gd name="T1" fmla="*/ 0 h 317"/>
                  <a:gd name="T2" fmla="*/ 0 w 624"/>
                  <a:gd name="T3" fmla="*/ 206942 h 317"/>
                  <a:gd name="T4" fmla="*/ 624 w 624"/>
                  <a:gd name="T5" fmla="*/ 2069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p:cNvSpPr>
                <a:spLocks/>
              </p:cNvSpPr>
              <p:nvPr/>
            </p:nvSpPr>
            <p:spPr bwMode="ltGray">
              <a:xfrm rot="-5400000">
                <a:off x="-61" y="1754"/>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3"/>
              </a:xfrm>
              <a:custGeom>
                <a:avLst/>
                <a:gdLst>
                  <a:gd name="T0" fmla="*/ 0 w 624"/>
                  <a:gd name="T1" fmla="*/ 0 h 317"/>
                  <a:gd name="T2" fmla="*/ 0 w 624"/>
                  <a:gd name="T3" fmla="*/ 44 h 317"/>
                  <a:gd name="T4" fmla="*/ 624 w 624"/>
                  <a:gd name="T5" fmla="*/ 4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0" y="1699"/>
                <a:ext cx="624" cy="364"/>
              </a:xfrm>
              <a:custGeom>
                <a:avLst/>
                <a:gdLst>
                  <a:gd name="T0" fmla="*/ 0 w 624"/>
                  <a:gd name="T1" fmla="*/ 0 h 272"/>
                  <a:gd name="T2" fmla="*/ 0 w 624"/>
                  <a:gd name="T3" fmla="*/ 221383 h 272"/>
                  <a:gd name="T4" fmla="*/ 240 w 624"/>
                  <a:gd name="T5" fmla="*/ 194976 h 272"/>
                  <a:gd name="T6" fmla="*/ 624 w 624"/>
                  <a:gd name="T7" fmla="*/ 22138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4" y="1728"/>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05" y="1663"/>
                <a:ext cx="624" cy="420"/>
              </a:xfrm>
              <a:custGeom>
                <a:avLst/>
                <a:gdLst>
                  <a:gd name="T0" fmla="*/ 0 w 624"/>
                  <a:gd name="T1" fmla="*/ 0 h 317"/>
                  <a:gd name="T2" fmla="*/ 0 w 624"/>
                  <a:gd name="T3" fmla="*/ 175487 h 317"/>
                  <a:gd name="T4" fmla="*/ 624 w 624"/>
                  <a:gd name="T5" fmla="*/ 17548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49" y="1729"/>
                <a:ext cx="624" cy="292"/>
              </a:xfrm>
              <a:custGeom>
                <a:avLst/>
                <a:gdLst>
                  <a:gd name="T0" fmla="*/ 0 w 624"/>
                  <a:gd name="T1" fmla="*/ 0 h 317"/>
                  <a:gd name="T2" fmla="*/ 0 w 624"/>
                  <a:gd name="T3" fmla="*/ 41 h 317"/>
                  <a:gd name="T4" fmla="*/ 624 w 624"/>
                  <a:gd name="T5" fmla="*/ 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5"/>
                <a:ext cx="624" cy="360"/>
              </a:xfrm>
              <a:custGeom>
                <a:avLst/>
                <a:gdLst>
                  <a:gd name="T0" fmla="*/ 0 w 624"/>
                  <a:gd name="T1" fmla="*/ 0 h 272"/>
                  <a:gd name="T2" fmla="*/ 0 w 624"/>
                  <a:gd name="T3" fmla="*/ 171463 h 272"/>
                  <a:gd name="T4" fmla="*/ 240 w 624"/>
                  <a:gd name="T5" fmla="*/ 151307 h 272"/>
                  <a:gd name="T6" fmla="*/ 624 w 624"/>
                  <a:gd name="T7" fmla="*/ 17146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1"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4" y="1665"/>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29" y="1666"/>
                <a:ext cx="624" cy="423"/>
              </a:xfrm>
              <a:custGeom>
                <a:avLst/>
                <a:gdLst>
                  <a:gd name="T0" fmla="*/ 0 w 624"/>
                  <a:gd name="T1" fmla="*/ 0 h 317"/>
                  <a:gd name="T2" fmla="*/ 0 w 624"/>
                  <a:gd name="T3" fmla="*/ 206942 h 317"/>
                  <a:gd name="T4" fmla="*/ 624 w 624"/>
                  <a:gd name="T5" fmla="*/ 2069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76" y="174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78" y="1690"/>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1" y="1717"/>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935 h 385"/>
                <a:gd name="T2" fmla="*/ 7 w 5762"/>
                <a:gd name="T3" fmla="*/ 894 h 385"/>
                <a:gd name="T4" fmla="*/ 7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7 w 5761"/>
                <a:gd name="T3" fmla="*/ 0 h 189"/>
                <a:gd name="T4" fmla="*/ 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defRPr>
            </a:lvl1pPr>
          </a:lstStyle>
          <a:p>
            <a:pPr>
              <a:defRPr/>
            </a:pPr>
            <a:endParaRPr lang="en-US"/>
          </a:p>
        </p:txBody>
      </p:sp>
      <p:sp>
        <p:nvSpPr>
          <p:cNvPr id="207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defRPr>
            </a:lvl1pPr>
          </a:lstStyle>
          <a:p>
            <a:pPr>
              <a:defRPr/>
            </a:pPr>
            <a:endParaRPr lang="en-US"/>
          </a:p>
        </p:txBody>
      </p:sp>
      <p:sp>
        <p:nvSpPr>
          <p:cNvPr id="207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defRPr>
            </a:lvl1pPr>
          </a:lstStyle>
          <a:p>
            <a:pPr>
              <a:defRPr/>
            </a:pPr>
            <a:fld id="{8A7D953A-CB11-48ED-8371-3BBFA6A5A8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s://2012books.lardbucket.org/books/macroeconomics-principles-v2.0/s13-02-demand-supply-and-equilibrium-.html#rittenmacro-ch10_s02_s03_f01"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8" Type="http://schemas.openxmlformats.org/officeDocument/2006/relationships/hyperlink" Target="https://en.wikipedia.org/wiki/Business_cycle" TargetMode="External"/><Relationship Id="rId3" Type="http://schemas.openxmlformats.org/officeDocument/2006/relationships/hyperlink" Target="https://en.wikipedia.org/wiki/Government_revenue" TargetMode="External"/><Relationship Id="rId7" Type="http://schemas.openxmlformats.org/officeDocument/2006/relationships/hyperlink" Target="https://en.wikipedia.org/wiki/Aggregate_demand" TargetMode="External"/><Relationship Id="rId2" Type="http://schemas.openxmlformats.org/officeDocument/2006/relationships/hyperlink" Target="https://en.wikipedia.org/wiki/Economics" TargetMode="External"/><Relationship Id="rId1" Type="http://schemas.openxmlformats.org/officeDocument/2006/relationships/slideLayout" Target="../slideLayouts/slideLayout2.xml"/><Relationship Id="rId6" Type="http://schemas.openxmlformats.org/officeDocument/2006/relationships/hyperlink" Target="https://en.wikipedia.org/wiki/Keynesian_economics" TargetMode="External"/><Relationship Id="rId5" Type="http://schemas.openxmlformats.org/officeDocument/2006/relationships/hyperlink" Target="https://en.wikipedia.org/wiki/Government_spending" TargetMode="External"/><Relationship Id="rId4" Type="http://schemas.openxmlformats.org/officeDocument/2006/relationships/hyperlink" Target="https://en.wikipedia.org/wiki/Tax"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en.wikipedia.org/wiki/Aggregate_demand" TargetMode="External"/><Relationship Id="rId2" Type="http://schemas.openxmlformats.org/officeDocument/2006/relationships/hyperlink" Target="https://en.wikipedia.org/wiki/Macroeconomic" TargetMode="External"/><Relationship Id="rId1" Type="http://schemas.openxmlformats.org/officeDocument/2006/relationships/slideLayout" Target="../slideLayouts/slideLayout2.xml"/><Relationship Id="rId6" Type="http://schemas.openxmlformats.org/officeDocument/2006/relationships/hyperlink" Target="https://en.wikipedia.org/wiki/Income_distribution" TargetMode="External"/><Relationship Id="rId5" Type="http://schemas.openxmlformats.org/officeDocument/2006/relationships/hyperlink" Target="https://en.wikipedia.org/wiki/Investment_(macroeconomics)" TargetMode="External"/><Relationship Id="rId4" Type="http://schemas.openxmlformats.org/officeDocument/2006/relationships/hyperlink" Target="https://en.wikipedia.org/wiki/Sav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hyperlink" Target="http://www.intelligenteconomist.com/monetary-policy/"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hyperlink" Target="https://en.wikipedia.org/wiki/Unemploy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n.wikipedia.org/wiki/Interest_rate_targeting" TargetMode="External"/><Relationship Id="rId4" Type="http://schemas.openxmlformats.org/officeDocument/2006/relationships/hyperlink" Target="https://en.wikipedia.org/wiki/Recession" TargetMode="External"/></Relationships>
</file>

<file path=ppt/slides/_rels/slide167.xml.rels><?xml version="1.0" encoding="UTF-8" standalone="yes"?>
<Relationships xmlns="http://schemas.openxmlformats.org/package/2006/relationships"><Relationship Id="rId3" Type="http://schemas.openxmlformats.org/officeDocument/2006/relationships/hyperlink" Target="https://en.wikipedia.org/wiki/Gross_domestic_product" TargetMode="External"/><Relationship Id="rId2" Type="http://schemas.openxmlformats.org/officeDocument/2006/relationships/hyperlink" Target="https://en.wikipedia.org/wiki/Aggregate_demand" TargetMode="External"/><Relationship Id="rId1" Type="http://schemas.openxmlformats.org/officeDocument/2006/relationships/slideLayout" Target="../slideLayouts/slideLayout2.xml"/><Relationship Id="rId4" Type="http://schemas.openxmlformats.org/officeDocument/2006/relationships/hyperlink" Target="https://en.wikipedia.org/wiki/Exchange_rate"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s://en.wikipedia.org/wiki/Infl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en.wikipedia.org/wiki/Cash_reserve_ratio" TargetMode="External"/><Relationship Id="rId2" Type="http://schemas.openxmlformats.org/officeDocument/2006/relationships/hyperlink" Target="https://www.diffen.com/difference/APR_vs_Interest_Rate"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2.doc"/></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676400"/>
          </a:xfrm>
        </p:spPr>
        <p:txBody>
          <a:bodyPr/>
          <a:lstStyle/>
          <a:p>
            <a:pPr algn="ctr"/>
            <a:r>
              <a:rPr lang="en-US" sz="2800" b="1" dirty="0" err="1">
                <a:solidFill>
                  <a:srgbClr val="003366"/>
                </a:solidFill>
                <a:latin typeface="+mn-lt"/>
              </a:rPr>
              <a:t>Bahir</a:t>
            </a:r>
            <a:r>
              <a:rPr lang="en-US" sz="2800" b="1" dirty="0">
                <a:solidFill>
                  <a:srgbClr val="003366"/>
                </a:solidFill>
                <a:latin typeface="+mn-lt"/>
              </a:rPr>
              <a:t> Dar University</a:t>
            </a:r>
            <a:br>
              <a:rPr lang="en-US" sz="2800" b="1" dirty="0">
                <a:solidFill>
                  <a:srgbClr val="003366"/>
                </a:solidFill>
                <a:latin typeface="+mn-lt"/>
              </a:rPr>
            </a:br>
            <a:r>
              <a:rPr lang="en-US" sz="2800" b="1" dirty="0">
                <a:solidFill>
                  <a:srgbClr val="003366"/>
                </a:solidFill>
                <a:latin typeface="+mn-lt"/>
              </a:rPr>
              <a:t>Institute of Land Administration</a:t>
            </a:r>
            <a:br>
              <a:rPr lang="en-US" sz="2800" b="1" dirty="0">
                <a:solidFill>
                  <a:srgbClr val="003366"/>
                </a:solidFill>
                <a:latin typeface="+mn-lt"/>
              </a:rPr>
            </a:br>
            <a:r>
              <a:rPr lang="en-US" sz="2800" b="1" dirty="0">
                <a:solidFill>
                  <a:srgbClr val="003366"/>
                </a:solidFill>
                <a:latin typeface="+mn-lt"/>
              </a:rPr>
              <a:t>BSC degree in Land  </a:t>
            </a:r>
            <a:r>
              <a:rPr lang="en-US" sz="2800" b="1" dirty="0" smtClean="0">
                <a:solidFill>
                  <a:srgbClr val="003366"/>
                </a:solidFill>
                <a:latin typeface="+mn-lt"/>
              </a:rPr>
              <a:t>Administration and Surveying Program </a:t>
            </a:r>
            <a:endParaRPr lang="en-US" sz="2800" b="1" dirty="0">
              <a:latin typeface="+mn-lt"/>
            </a:endParaRPr>
          </a:p>
        </p:txBody>
      </p:sp>
      <p:sp>
        <p:nvSpPr>
          <p:cNvPr id="3" name="Content Placeholder 2"/>
          <p:cNvSpPr>
            <a:spLocks noGrp="1"/>
          </p:cNvSpPr>
          <p:nvPr>
            <p:ph idx="1"/>
          </p:nvPr>
        </p:nvSpPr>
        <p:spPr>
          <a:xfrm>
            <a:off x="1173163" y="2438400"/>
            <a:ext cx="7772400" cy="3048000"/>
          </a:xfrm>
        </p:spPr>
        <p:txBody>
          <a:bodyPr/>
          <a:lstStyle/>
          <a:p>
            <a:pPr marL="0" lvl="0" indent="0" eaLnBrk="1" fontAlgn="auto" hangingPunct="1">
              <a:spcAft>
                <a:spcPts val="0"/>
              </a:spcAft>
              <a:buClr>
                <a:srgbClr val="873624"/>
              </a:buClr>
              <a:buSzTx/>
              <a:buNone/>
              <a:defRPr/>
            </a:pPr>
            <a:r>
              <a:rPr kumimoji="0" lang="en-US" sz="2600" kern="1200" dirty="0" smtClean="0">
                <a:solidFill>
                  <a:prstClr val="black">
                    <a:lumMod val="85000"/>
                    <a:lumOff val="15000"/>
                  </a:prstClr>
                </a:solidFill>
                <a:cs typeface="Times New Roman" pitchFamily="18" charset="0"/>
              </a:rPr>
              <a:t>Course </a:t>
            </a:r>
            <a:r>
              <a:rPr kumimoji="0" lang="en-US" sz="2600" kern="1200" dirty="0">
                <a:solidFill>
                  <a:prstClr val="black">
                    <a:lumMod val="85000"/>
                    <a:lumOff val="15000"/>
                  </a:prstClr>
                </a:solidFill>
                <a:cs typeface="Times New Roman" pitchFamily="18" charset="0"/>
              </a:rPr>
              <a:t>Title: Macro-economics for land </a:t>
            </a:r>
            <a:r>
              <a:rPr kumimoji="0" lang="en-US" sz="2600" kern="1200" dirty="0" smtClean="0">
                <a:solidFill>
                  <a:prstClr val="black">
                    <a:lumMod val="85000"/>
                    <a:lumOff val="15000"/>
                  </a:prstClr>
                </a:solidFill>
                <a:cs typeface="Times New Roman" pitchFamily="18" charset="0"/>
              </a:rPr>
              <a:t>administration</a:t>
            </a:r>
          </a:p>
          <a:p>
            <a:pPr marL="0" lvl="0" indent="0" eaLnBrk="1" fontAlgn="auto" hangingPunct="1">
              <a:spcAft>
                <a:spcPts val="0"/>
              </a:spcAft>
              <a:buClr>
                <a:srgbClr val="873624"/>
              </a:buClr>
              <a:buSzTx/>
              <a:buNone/>
              <a:defRPr/>
            </a:pPr>
            <a:r>
              <a:rPr kumimoji="0" lang="en-US" sz="2600" kern="1200" dirty="0" smtClean="0">
                <a:solidFill>
                  <a:prstClr val="black">
                    <a:lumMod val="85000"/>
                    <a:lumOff val="15000"/>
                  </a:prstClr>
                </a:solidFill>
                <a:cs typeface="Times New Roman" pitchFamily="18" charset="0"/>
              </a:rPr>
              <a:t>Course </a:t>
            </a:r>
            <a:r>
              <a:rPr kumimoji="0" lang="en-US" sz="2600" kern="1200" dirty="0">
                <a:solidFill>
                  <a:prstClr val="black">
                    <a:lumMod val="85000"/>
                    <a:lumOff val="15000"/>
                  </a:prstClr>
                </a:solidFill>
                <a:cs typeface="Times New Roman" pitchFamily="18" charset="0"/>
              </a:rPr>
              <a:t>Code: </a:t>
            </a:r>
            <a:r>
              <a:rPr kumimoji="0" lang="en-US" sz="2600" kern="1200" dirty="0" smtClean="0">
                <a:solidFill>
                  <a:prstClr val="black">
                    <a:lumMod val="85000"/>
                    <a:lumOff val="15000"/>
                  </a:prstClr>
                </a:solidFill>
                <a:cs typeface="Times New Roman" pitchFamily="18" charset="0"/>
              </a:rPr>
              <a:t>LaAd3073</a:t>
            </a:r>
          </a:p>
          <a:p>
            <a:pPr marL="0" lvl="0" indent="0" eaLnBrk="1" fontAlgn="auto" hangingPunct="1">
              <a:spcAft>
                <a:spcPts val="0"/>
              </a:spcAft>
              <a:buClr>
                <a:srgbClr val="873624"/>
              </a:buClr>
              <a:buSzTx/>
              <a:buNone/>
              <a:defRPr/>
            </a:pPr>
            <a:r>
              <a:rPr kumimoji="0" lang="en-US" sz="2600" kern="1200" dirty="0" smtClean="0">
                <a:solidFill>
                  <a:prstClr val="black">
                    <a:lumMod val="85000"/>
                    <a:lumOff val="15000"/>
                  </a:prstClr>
                </a:solidFill>
                <a:cs typeface="Times New Roman" pitchFamily="18" charset="0"/>
              </a:rPr>
              <a:t>Instructor </a:t>
            </a:r>
            <a:r>
              <a:rPr kumimoji="0" lang="en-US" sz="2600" kern="1200" dirty="0">
                <a:solidFill>
                  <a:prstClr val="black">
                    <a:lumMod val="85000"/>
                    <a:lumOff val="15000"/>
                  </a:prstClr>
                </a:solidFill>
                <a:cs typeface="Times New Roman" pitchFamily="18" charset="0"/>
              </a:rPr>
              <a:t>Name : </a:t>
            </a:r>
            <a:r>
              <a:rPr kumimoji="0" lang="en-US" sz="2600" kern="1200" dirty="0" err="1">
                <a:solidFill>
                  <a:prstClr val="black">
                    <a:lumMod val="85000"/>
                    <a:lumOff val="15000"/>
                  </a:prstClr>
                </a:solidFill>
                <a:cs typeface="Times New Roman" pitchFamily="18" charset="0"/>
              </a:rPr>
              <a:t>Wudu</a:t>
            </a:r>
            <a:r>
              <a:rPr kumimoji="0" lang="en-US" sz="2600" kern="1200" dirty="0">
                <a:solidFill>
                  <a:prstClr val="black">
                    <a:lumMod val="85000"/>
                    <a:lumOff val="15000"/>
                  </a:prstClr>
                </a:solidFill>
                <a:cs typeface="Times New Roman" pitchFamily="18" charset="0"/>
              </a:rPr>
              <a:t> </a:t>
            </a:r>
            <a:r>
              <a:rPr kumimoji="0" lang="en-US" sz="2600" kern="1200" dirty="0" err="1">
                <a:solidFill>
                  <a:prstClr val="black">
                    <a:lumMod val="85000"/>
                    <a:lumOff val="15000"/>
                  </a:prstClr>
                </a:solidFill>
                <a:cs typeface="Times New Roman" pitchFamily="18" charset="0"/>
              </a:rPr>
              <a:t>Muluneh</a:t>
            </a:r>
            <a:endParaRPr kumimoji="0" lang="en-US" sz="2600" kern="1200" dirty="0">
              <a:solidFill>
                <a:prstClr val="black">
                  <a:lumMod val="85000"/>
                  <a:lumOff val="15000"/>
                </a:prstClr>
              </a:solidFill>
              <a:cs typeface="Times New Roman" pitchFamily="18" charset="0"/>
            </a:endParaRPr>
          </a:p>
          <a:p>
            <a:pPr marL="0" lvl="0" indent="0" eaLnBrk="1" fontAlgn="auto" hangingPunct="1">
              <a:spcAft>
                <a:spcPts val="0"/>
              </a:spcAft>
              <a:buClr>
                <a:srgbClr val="873624"/>
              </a:buClr>
              <a:buSzTx/>
              <a:buNone/>
              <a:defRPr/>
            </a:pPr>
            <a:r>
              <a:rPr kumimoji="0" lang="en-US" sz="2600" kern="1200" dirty="0">
                <a:solidFill>
                  <a:prstClr val="black">
                    <a:lumMod val="85000"/>
                    <a:lumOff val="15000"/>
                  </a:prstClr>
                </a:solidFill>
                <a:cs typeface="Times New Roman" pitchFamily="18" charset="0"/>
              </a:rPr>
              <a:t>Target group: Third  Year Land </a:t>
            </a:r>
            <a:r>
              <a:rPr kumimoji="0" lang="en-US" sz="2600" kern="1200" dirty="0" smtClean="0">
                <a:solidFill>
                  <a:prstClr val="black">
                    <a:lumMod val="85000"/>
                    <a:lumOff val="15000"/>
                  </a:prstClr>
                </a:solidFill>
                <a:cs typeface="Times New Roman" pitchFamily="18" charset="0"/>
              </a:rPr>
              <a:t>Administration Students</a:t>
            </a:r>
            <a:endParaRPr kumimoji="0" lang="en-US" sz="2600" kern="1200" dirty="0">
              <a:solidFill>
                <a:prstClr val="black">
                  <a:lumMod val="85000"/>
                  <a:lumOff val="15000"/>
                </a:prstClr>
              </a:solidFill>
              <a:cs typeface="Times New Roman" pitchFamily="18" charset="0"/>
            </a:endParaRPr>
          </a:p>
          <a:p>
            <a:pPr marL="0" lvl="0" indent="0" eaLnBrk="1" fontAlgn="auto" hangingPunct="1">
              <a:spcAft>
                <a:spcPts val="0"/>
              </a:spcAft>
              <a:buClr>
                <a:srgbClr val="873624"/>
              </a:buClr>
              <a:buSzTx/>
              <a:buNone/>
              <a:defRPr/>
            </a:pPr>
            <a:r>
              <a:rPr kumimoji="0" lang="en-US" sz="2600" kern="1200" dirty="0">
                <a:solidFill>
                  <a:prstClr val="black">
                    <a:lumMod val="85000"/>
                    <a:lumOff val="15000"/>
                  </a:prstClr>
                </a:solidFill>
                <a:cs typeface="Times New Roman" pitchFamily="18" charset="0"/>
              </a:rPr>
              <a:t>Total contact hour: </a:t>
            </a:r>
            <a:r>
              <a:rPr lang="en-US" sz="2600" dirty="0" smtClean="0">
                <a:solidFill>
                  <a:srgbClr val="000000"/>
                </a:solidFill>
              </a:rPr>
              <a:t>135</a:t>
            </a:r>
            <a:r>
              <a:rPr kumimoji="0" lang="en-US" sz="2600" kern="1200" dirty="0" smtClean="0">
                <a:solidFill>
                  <a:prstClr val="black">
                    <a:lumMod val="85000"/>
                    <a:lumOff val="15000"/>
                  </a:prstClr>
                </a:solidFill>
                <a:cs typeface="Times New Roman" pitchFamily="18" charset="0"/>
              </a:rPr>
              <a:t>                          </a:t>
            </a:r>
            <a:endParaRPr kumimoji="0" lang="en-US" sz="2600" kern="1200" dirty="0">
              <a:solidFill>
                <a:prstClr val="black">
                  <a:lumMod val="85000"/>
                  <a:lumOff val="15000"/>
                </a:prstClr>
              </a:solidFill>
              <a:cs typeface="Times New Roman"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a:t>
            </a:fld>
            <a:endParaRPr lang="en-US" dirty="0"/>
          </a:p>
        </p:txBody>
      </p:sp>
    </p:spTree>
    <p:extLst>
      <p:ext uri="{BB962C8B-B14F-4D97-AF65-F5344CB8AC3E}">
        <p14:creationId xmlns:p14="http://schemas.microsoft.com/office/powerpoint/2010/main" val="282172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533400"/>
          </a:xfrm>
        </p:spPr>
        <p:txBody>
          <a:bodyPr/>
          <a:lstStyle/>
          <a:p>
            <a:r>
              <a:rPr kumimoji="0" lang="en-US" sz="2800" dirty="0">
                <a:solidFill>
                  <a:srgbClr val="3333CC"/>
                </a:solidFill>
                <a:latin typeface="Arial"/>
              </a:rPr>
              <a:t>1.  What Is Macroeconomics?</a:t>
            </a:r>
            <a:endParaRPr lang="en-US" dirty="0"/>
          </a:p>
        </p:txBody>
      </p:sp>
      <p:sp>
        <p:nvSpPr>
          <p:cNvPr id="3" name="Content Placeholder 2"/>
          <p:cNvSpPr>
            <a:spLocks noGrp="1"/>
          </p:cNvSpPr>
          <p:nvPr>
            <p:ph idx="1"/>
          </p:nvPr>
        </p:nvSpPr>
        <p:spPr>
          <a:xfrm>
            <a:off x="1173163" y="838200"/>
            <a:ext cx="7772400" cy="5410200"/>
          </a:xfrm>
        </p:spPr>
        <p:txBody>
          <a:bodyPr/>
          <a:lstStyle/>
          <a:p>
            <a:pPr>
              <a:buFont typeface="Arial" pitchFamily="34" charset="0"/>
              <a:buChar char="•"/>
            </a:pPr>
            <a:r>
              <a:rPr lang="en-US" sz="2800" dirty="0"/>
              <a:t>Economics as a subject is mainly studied under two major Branches, namely </a:t>
            </a:r>
            <a:r>
              <a:rPr lang="en-US" sz="2800" b="1" i="1" dirty="0"/>
              <a:t>microeconomics</a:t>
            </a:r>
            <a:r>
              <a:rPr lang="en-US" sz="2800" dirty="0"/>
              <a:t> and </a:t>
            </a:r>
            <a:r>
              <a:rPr lang="en-US" sz="2800" b="1" i="1" dirty="0"/>
              <a:t>macroeconomics</a:t>
            </a:r>
            <a:r>
              <a:rPr lang="en-US" sz="2800" dirty="0"/>
              <a:t>.</a:t>
            </a:r>
            <a:r>
              <a:rPr lang="en-US" dirty="0"/>
              <a:t> </a:t>
            </a:r>
            <a:endParaRPr lang="en-US" dirty="0" smtClean="0"/>
          </a:p>
          <a:p>
            <a:pPr>
              <a:buFont typeface="Arial" pitchFamily="34" charset="0"/>
              <a:buChar char="•"/>
            </a:pPr>
            <a:r>
              <a:rPr lang="en-US" sz="2800" dirty="0">
                <a:solidFill>
                  <a:srgbClr val="FF0000"/>
                </a:solidFill>
              </a:rPr>
              <a:t>Microeconomics</a:t>
            </a:r>
            <a:r>
              <a:rPr lang="en-US" sz="2800" dirty="0"/>
              <a:t> examines the behavior of basic elements in the economy, including individual agents (such as households and firms or as buyers and sellers) and markets, and their interactions. </a:t>
            </a:r>
            <a:endParaRPr lang="en-US" sz="2800" dirty="0" smtClean="0"/>
          </a:p>
          <a:p>
            <a:pPr>
              <a:buFont typeface="Arial" pitchFamily="34" charset="0"/>
              <a:buChar char="•"/>
            </a:pPr>
            <a:r>
              <a:rPr lang="en-US" sz="2800" dirty="0" smtClean="0">
                <a:solidFill>
                  <a:srgbClr val="C00000"/>
                </a:solidFill>
              </a:rPr>
              <a:t>Macroeconomics</a:t>
            </a:r>
            <a:r>
              <a:rPr lang="en-US" sz="2800" dirty="0" smtClean="0"/>
              <a:t> </a:t>
            </a:r>
            <a:r>
              <a:rPr lang="en-US" sz="2800" dirty="0"/>
              <a:t>analyzes the entire economy and issues affecting it, such as unemployment, inflation, economic growth, and monetary and fiscal policy.</a:t>
            </a:r>
            <a:endParaRPr lang="en-US" sz="2800" dirty="0" smtClean="0"/>
          </a:p>
          <a:p>
            <a:pPr>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a:t>
            </a:fld>
            <a:endParaRPr lang="en-US" dirty="0"/>
          </a:p>
        </p:txBody>
      </p:sp>
    </p:spTree>
    <p:extLst>
      <p:ext uri="{BB962C8B-B14F-4D97-AF65-F5344CB8AC3E}">
        <p14:creationId xmlns:p14="http://schemas.microsoft.com/office/powerpoint/2010/main" val="39764838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Cont’d</a:t>
            </a:r>
          </a:p>
        </p:txBody>
      </p:sp>
      <p:sp>
        <p:nvSpPr>
          <p:cNvPr id="3" name="Content Placeholder 2"/>
          <p:cNvSpPr>
            <a:spLocks noGrp="1"/>
          </p:cNvSpPr>
          <p:nvPr>
            <p:ph idx="1"/>
          </p:nvPr>
        </p:nvSpPr>
        <p:spPr>
          <a:xfrm>
            <a:off x="1173163" y="1524000"/>
            <a:ext cx="7772400" cy="4572000"/>
          </a:xfrm>
        </p:spPr>
        <p:txBody>
          <a:bodyPr/>
          <a:lstStyle/>
          <a:p>
            <a:pPr>
              <a:buFont typeface="Arial" pitchFamily="34" charset="0"/>
              <a:buChar char="•"/>
            </a:pPr>
            <a:r>
              <a:rPr lang="en-US" sz="2800" dirty="0"/>
              <a:t>Second, the slope of the chart is the rise/run, or the change in C divided by the change in DI. Notice that this is exactly the same thing as the </a:t>
            </a:r>
            <a:r>
              <a:rPr lang="en-US" sz="2800" dirty="0" smtClean="0"/>
              <a:t>MPC.</a:t>
            </a:r>
          </a:p>
          <a:p>
            <a:pPr>
              <a:buFont typeface="Arial" pitchFamily="34" charset="0"/>
              <a:buChar char="•"/>
            </a:pPr>
            <a:r>
              <a:rPr lang="en-US" sz="2800" dirty="0" smtClean="0"/>
              <a:t>Therefore</a:t>
            </a:r>
            <a:r>
              <a:rPr lang="en-US" sz="2800" dirty="0"/>
              <a:t>, the slope of the consumption is equal to the MPC. </a:t>
            </a:r>
            <a:endParaRPr lang="en-US" sz="2800" dirty="0" smtClean="0"/>
          </a:p>
          <a:p>
            <a:pPr>
              <a:buFont typeface="Arial" pitchFamily="34" charset="0"/>
              <a:buChar char="•"/>
            </a:pPr>
            <a:r>
              <a:rPr lang="en-US" sz="2800" dirty="0" smtClean="0"/>
              <a:t>The </a:t>
            </a:r>
            <a:r>
              <a:rPr lang="en-US" sz="2800" dirty="0"/>
              <a:t>slope of the line in the same figure is 0.80.</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100</a:t>
            </a:fld>
            <a:endParaRPr lang="en-US" dirty="0"/>
          </a:p>
        </p:txBody>
      </p:sp>
    </p:spTree>
    <p:extLst>
      <p:ext uri="{BB962C8B-B14F-4D97-AF65-F5344CB8AC3E}">
        <p14:creationId xmlns:p14="http://schemas.microsoft.com/office/powerpoint/2010/main" val="34083435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lang="en-US" sz="2800" b="1" dirty="0" smtClean="0">
                <a:latin typeface="+mn-lt"/>
              </a:rPr>
              <a:t/>
            </a:r>
            <a:br>
              <a:rPr lang="en-US" sz="2800" b="1" dirty="0" smtClean="0">
                <a:latin typeface="+mn-lt"/>
              </a:rPr>
            </a:br>
            <a:r>
              <a:rPr lang="en-US" sz="2800" b="1" dirty="0" smtClean="0">
                <a:latin typeface="+mn-lt"/>
              </a:rPr>
              <a:t>The </a:t>
            </a:r>
            <a:r>
              <a:rPr lang="en-US" sz="2800" b="1" dirty="0">
                <a:latin typeface="+mn-lt"/>
              </a:rPr>
              <a:t>Marginal Propensity to Save</a:t>
            </a:r>
            <a:r>
              <a:rPr lang="en-US" dirty="0"/>
              <a:t/>
            </a:r>
            <a:br>
              <a:rPr lang="en-US" dirty="0"/>
            </a:br>
            <a:endParaRPr lang="en-US" dirty="0"/>
          </a:p>
        </p:txBody>
      </p:sp>
      <p:sp>
        <p:nvSpPr>
          <p:cNvPr id="3" name="Content Placeholder 2"/>
          <p:cNvSpPr>
            <a:spLocks noGrp="1"/>
          </p:cNvSpPr>
          <p:nvPr>
            <p:ph idx="1"/>
          </p:nvPr>
        </p:nvSpPr>
        <p:spPr>
          <a:xfrm>
            <a:off x="1173163" y="1219200"/>
            <a:ext cx="7772400" cy="5334000"/>
          </a:xfrm>
        </p:spPr>
        <p:txBody>
          <a:bodyPr/>
          <a:lstStyle/>
          <a:p>
            <a:pPr>
              <a:buFont typeface="Wingdings" pitchFamily="2" charset="2"/>
              <a:buChar char="§"/>
            </a:pPr>
            <a:r>
              <a:rPr lang="en-US" sz="2800" dirty="0"/>
              <a:t>The Marginal Propensity to Save (MPS) is the complement to the Marginal Propensity to Consume. The MPS is defined as the change in saving divided by the change in disposable income. Since all Disposable Income is either consumed or saved, then the portion of additional disposable income not consumed must be saved. </a:t>
            </a:r>
            <a:endParaRPr lang="en-US" sz="2800" dirty="0" smtClean="0"/>
          </a:p>
          <a:p>
            <a:pPr>
              <a:buFont typeface="Wingdings" pitchFamily="2" charset="2"/>
              <a:buChar char="§"/>
            </a:pPr>
            <a:r>
              <a:rPr lang="en-US" sz="2800" dirty="0" smtClean="0"/>
              <a:t>Therefore, MPC </a:t>
            </a:r>
            <a:r>
              <a:rPr lang="en-US" sz="2800" dirty="0"/>
              <a:t>+ MPS = 1, </a:t>
            </a:r>
            <a:r>
              <a:rPr lang="en-US" sz="2800" dirty="0" smtClean="0"/>
              <a:t>or</a:t>
            </a:r>
          </a:p>
          <a:p>
            <a:pPr>
              <a:buFont typeface="Wingdings" pitchFamily="2" charset="2"/>
              <a:buChar char="§"/>
            </a:pPr>
            <a:r>
              <a:rPr lang="en-US" sz="2800" dirty="0" smtClean="0"/>
              <a:t>MPS </a:t>
            </a:r>
            <a:r>
              <a:rPr lang="en-US" sz="2800" dirty="0"/>
              <a:t>= 1 - </a:t>
            </a:r>
            <a:r>
              <a:rPr lang="en-US" sz="2800" dirty="0" smtClean="0"/>
              <a:t>MPC.</a:t>
            </a:r>
          </a:p>
          <a:p>
            <a:pPr>
              <a:buFont typeface="Wingdings" pitchFamily="2" charset="2"/>
              <a:buChar char="§"/>
            </a:pPr>
            <a:r>
              <a:rPr lang="en-US" sz="2800" dirty="0" smtClean="0"/>
              <a:t>For </a:t>
            </a:r>
            <a:r>
              <a:rPr lang="en-US" sz="2800" dirty="0"/>
              <a:t>example, if the MPC = 0.75 then the MPS = 0.25.</a:t>
            </a:r>
          </a:p>
          <a:p>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101</a:t>
            </a:fld>
            <a:endParaRPr lang="en-US" dirty="0"/>
          </a:p>
        </p:txBody>
      </p:sp>
    </p:spTree>
    <p:extLst>
      <p:ext uri="{BB962C8B-B14F-4D97-AF65-F5344CB8AC3E}">
        <p14:creationId xmlns:p14="http://schemas.microsoft.com/office/powerpoint/2010/main" val="1902856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pPr>
              <a:buFont typeface="Wingdings" pitchFamily="2" charset="2"/>
              <a:buChar char="§"/>
            </a:pPr>
            <a:r>
              <a:rPr lang="en-US" sz="2800" b="1" dirty="0"/>
              <a:t>Determining Investment in the Income-Expenditure Model</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102</a:t>
            </a:fld>
            <a:endParaRPr lang="en-US" dirty="0"/>
          </a:p>
        </p:txBody>
      </p:sp>
      <p:pic>
        <p:nvPicPr>
          <p:cNvPr id="5" name="Picture 4" descr="Investment Demand Curve"/>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00400"/>
            <a:ext cx="4095750" cy="2466975"/>
          </a:xfrm>
          <a:prstGeom prst="rect">
            <a:avLst/>
          </a:prstGeom>
          <a:noFill/>
          <a:ln>
            <a:noFill/>
          </a:ln>
        </p:spPr>
      </p:pic>
    </p:spTree>
    <p:extLst>
      <p:ext uri="{BB962C8B-B14F-4D97-AF65-F5344CB8AC3E}">
        <p14:creationId xmlns:p14="http://schemas.microsoft.com/office/powerpoint/2010/main" val="14664630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228600"/>
          </a:xfrm>
        </p:spPr>
        <p:txBody>
          <a:bodyPr/>
          <a:lstStyle/>
          <a:p>
            <a:r>
              <a:rPr lang="en-US" sz="2800" dirty="0">
                <a:latin typeface="+mn-lt"/>
              </a:rPr>
              <a:t>Cont’d</a:t>
            </a:r>
          </a:p>
        </p:txBody>
      </p:sp>
      <p:sp>
        <p:nvSpPr>
          <p:cNvPr id="3" name="Content Placeholder 2"/>
          <p:cNvSpPr>
            <a:spLocks noGrp="1"/>
          </p:cNvSpPr>
          <p:nvPr>
            <p:ph idx="1"/>
          </p:nvPr>
        </p:nvSpPr>
        <p:spPr>
          <a:xfrm>
            <a:off x="1173163" y="609600"/>
            <a:ext cx="7772400" cy="5715000"/>
          </a:xfrm>
        </p:spPr>
        <p:txBody>
          <a:bodyPr/>
          <a:lstStyle/>
          <a:p>
            <a:pPr>
              <a:buFont typeface="Wingdings" pitchFamily="2" charset="2"/>
              <a:buChar char="§"/>
            </a:pPr>
            <a:r>
              <a:rPr lang="en-US" sz="2800" dirty="0"/>
              <a:t>Investment is the most volatile component of GDP. It accounts for approximately 17% of GDP. Investment is determined by interest rates, business confidence, taxes, and capacity utilization</a:t>
            </a:r>
            <a:r>
              <a:rPr lang="en-US" sz="2800" dirty="0" smtClean="0"/>
              <a:t>.</a:t>
            </a:r>
          </a:p>
          <a:p>
            <a:pPr>
              <a:buFont typeface="Wingdings" pitchFamily="2" charset="2"/>
              <a:buChar char="§"/>
            </a:pPr>
            <a:r>
              <a:rPr lang="en-US" sz="2800" dirty="0">
                <a:solidFill>
                  <a:srgbClr val="FF0000"/>
                </a:solidFill>
              </a:rPr>
              <a:t>In our simplified model, we assume that interest rates are already determined, and we assume that all other determinants of investment (such as business confidence) remain unchanged. </a:t>
            </a:r>
            <a:endParaRPr lang="en-US" sz="2800" dirty="0" smtClean="0">
              <a:solidFill>
                <a:srgbClr val="FF0000"/>
              </a:solidFill>
            </a:endParaRPr>
          </a:p>
          <a:p>
            <a:pPr>
              <a:buFont typeface="Wingdings" pitchFamily="2" charset="2"/>
              <a:buChar char="§"/>
            </a:pPr>
            <a:r>
              <a:rPr lang="en-US" sz="2800" dirty="0" smtClean="0"/>
              <a:t>Given </a:t>
            </a:r>
            <a:r>
              <a:rPr lang="en-US" sz="2800" dirty="0"/>
              <a:t>a particular interest rate, we can determine the level of investment that will take place in the economy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103</a:t>
            </a:fld>
            <a:endParaRPr lang="en-US" dirty="0"/>
          </a:p>
        </p:txBody>
      </p:sp>
    </p:spTree>
    <p:extLst>
      <p:ext uri="{BB962C8B-B14F-4D97-AF65-F5344CB8AC3E}">
        <p14:creationId xmlns:p14="http://schemas.microsoft.com/office/powerpoint/2010/main" val="27902476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85800"/>
          </a:xfrm>
        </p:spPr>
        <p:txBody>
          <a:bodyPr/>
          <a:lstStyle/>
          <a:p>
            <a:r>
              <a:rPr lang="en-US" dirty="0"/>
              <a:t>Cont’d</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104</a:t>
            </a:fld>
            <a:endParaRPr lang="en-US" dirty="0"/>
          </a:p>
        </p:txBody>
      </p:sp>
      <p:sp>
        <p:nvSpPr>
          <p:cNvPr id="5" name="TextBox 4"/>
          <p:cNvSpPr txBox="1"/>
          <p:nvPr/>
        </p:nvSpPr>
        <p:spPr>
          <a:xfrm>
            <a:off x="990600" y="1219200"/>
            <a:ext cx="5105400" cy="4893647"/>
          </a:xfrm>
          <a:prstGeom prst="rect">
            <a:avLst/>
          </a:prstGeom>
          <a:noFill/>
        </p:spPr>
        <p:txBody>
          <a:bodyPr wrap="square" rtlCol="0">
            <a:spAutoFit/>
          </a:bodyPr>
          <a:lstStyle/>
          <a:p>
            <a:r>
              <a:rPr lang="en-US" dirty="0"/>
              <a:t>For example, suppose that the interest rate is 8.0 percent, and that rate corresponds to $600 of investment. We plot the level of investment in the figure titled "Investment Level." Aggregate expenditures go on the vertical axis while the level of income or GDP (Y) goes on the horizontal axis. The investment line is simply a horizontal line at $600. It has a slope of zero because we assume that investment does not vary with the level of income in the economy.</a:t>
            </a:r>
          </a:p>
        </p:txBody>
      </p:sp>
      <p:pic>
        <p:nvPicPr>
          <p:cNvPr id="6" name="Picture 5" descr="Investment level"/>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2762250" cy="3200400"/>
          </a:xfrm>
          <a:prstGeom prst="rect">
            <a:avLst/>
          </a:prstGeom>
          <a:noFill/>
          <a:ln>
            <a:noFill/>
          </a:ln>
        </p:spPr>
      </p:pic>
    </p:spTree>
    <p:extLst>
      <p:ext uri="{BB962C8B-B14F-4D97-AF65-F5344CB8AC3E}">
        <p14:creationId xmlns:p14="http://schemas.microsoft.com/office/powerpoint/2010/main" val="19249072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Aggregate Expenditures in the Income-Expenditure Diagram</a:t>
            </a:r>
            <a:r>
              <a:rPr lang="en-US" dirty="0"/>
              <a:t/>
            </a:r>
            <a:br>
              <a:rPr lang="en-US" dirty="0"/>
            </a:br>
            <a:endParaRPr lang="en-US" dirty="0"/>
          </a:p>
        </p:txBody>
      </p:sp>
      <p:sp>
        <p:nvSpPr>
          <p:cNvPr id="3" name="Content Placeholder 2"/>
          <p:cNvSpPr>
            <a:spLocks noGrp="1"/>
          </p:cNvSpPr>
          <p:nvPr>
            <p:ph idx="1"/>
          </p:nvPr>
        </p:nvSpPr>
        <p:spPr>
          <a:xfrm>
            <a:off x="1173163" y="1447800"/>
            <a:ext cx="7772400" cy="4648200"/>
          </a:xfrm>
        </p:spPr>
        <p:txBody>
          <a:bodyPr/>
          <a:lstStyle/>
          <a:p>
            <a:pPr>
              <a:buFont typeface="Arial" pitchFamily="34" charset="0"/>
              <a:buChar char="•"/>
            </a:pPr>
            <a:r>
              <a:rPr lang="en-US" sz="2800" dirty="0"/>
              <a:t>We have all the components necessary to plot the level of Aggregate Expenditures as a function of the level of income in the economy</a:t>
            </a:r>
            <a:r>
              <a:rPr lang="en-US" sz="2800" dirty="0" smtClean="0"/>
              <a:t>.</a:t>
            </a:r>
          </a:p>
          <a:p>
            <a:pPr>
              <a:buFont typeface="Arial" pitchFamily="34" charset="0"/>
              <a:buChar char="•"/>
            </a:pPr>
            <a:r>
              <a:rPr lang="en-US" sz="2800" dirty="0" smtClean="0"/>
              <a:t> </a:t>
            </a:r>
            <a:r>
              <a:rPr lang="en-US" sz="2800" dirty="0"/>
              <a:t>Recall that the two components of Aggregate Expenditures are Consumption and Investment. </a:t>
            </a:r>
            <a:endParaRPr lang="en-US" sz="2800" dirty="0" smtClean="0"/>
          </a:p>
          <a:p>
            <a:pPr>
              <a:buFont typeface="Arial" pitchFamily="34" charset="0"/>
              <a:buChar char="•"/>
            </a:pPr>
            <a:r>
              <a:rPr lang="en-US" sz="2800" dirty="0" smtClean="0"/>
              <a:t>Consumption </a:t>
            </a:r>
            <a:r>
              <a:rPr lang="en-US" sz="2800" dirty="0"/>
              <a:t>depends upon the level of disposable income while investment and income are independent.</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105</a:t>
            </a:fld>
            <a:endParaRPr lang="en-US" dirty="0"/>
          </a:p>
        </p:txBody>
      </p:sp>
    </p:spTree>
    <p:extLst>
      <p:ext uri="{BB962C8B-B14F-4D97-AF65-F5344CB8AC3E}">
        <p14:creationId xmlns:p14="http://schemas.microsoft.com/office/powerpoint/2010/main" val="13230699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lang="en-US" dirty="0"/>
              <a:t>Cont’d</a:t>
            </a:r>
          </a:p>
        </p:txBody>
      </p:sp>
      <p:sp>
        <p:nvSpPr>
          <p:cNvPr id="3" name="Content Placeholder 2"/>
          <p:cNvSpPr>
            <a:spLocks noGrp="1"/>
          </p:cNvSpPr>
          <p:nvPr>
            <p:ph idx="1"/>
          </p:nvPr>
        </p:nvSpPr>
        <p:spPr>
          <a:xfrm>
            <a:off x="1173163" y="914400"/>
            <a:ext cx="7772400" cy="5181600"/>
          </a:xfrm>
        </p:spPr>
        <p:txBody>
          <a:bodyPr/>
          <a:lstStyle/>
          <a:p>
            <a:pPr>
              <a:buFont typeface="Wingdings" pitchFamily="2" charset="2"/>
              <a:buChar char="§"/>
            </a:pPr>
            <a:r>
              <a:rPr lang="en-US" sz="2800" dirty="0"/>
              <a:t>If there are no taxes (which we assumed above), then disposable income (DI) and national income (Y) are equal to one another. So we can </a:t>
            </a:r>
            <a:r>
              <a:rPr lang="en-US" sz="2800" dirty="0" smtClean="0"/>
              <a:t>write:</a:t>
            </a:r>
          </a:p>
          <a:p>
            <a:pPr>
              <a:buFont typeface="Wingdings" pitchFamily="2" charset="2"/>
              <a:buChar char="§"/>
            </a:pPr>
            <a:r>
              <a:rPr lang="en-US" sz="2800" dirty="0" smtClean="0"/>
              <a:t>C </a:t>
            </a:r>
            <a:r>
              <a:rPr lang="en-US" sz="2800" dirty="0"/>
              <a:t>= CA + MPC (DI) = CA + MPC (Y), </a:t>
            </a:r>
            <a:r>
              <a:rPr lang="en-US" sz="2800" dirty="0" smtClean="0"/>
              <a:t>and</a:t>
            </a:r>
          </a:p>
          <a:p>
            <a:pPr>
              <a:buFont typeface="Wingdings" pitchFamily="2" charset="2"/>
              <a:buChar char="§"/>
            </a:pPr>
            <a:r>
              <a:rPr lang="en-US" sz="2800" dirty="0" smtClean="0"/>
              <a:t>I </a:t>
            </a:r>
            <a:r>
              <a:rPr lang="en-US" sz="2800" dirty="0"/>
              <a:t>= </a:t>
            </a:r>
            <a:r>
              <a:rPr lang="en-US" sz="2800" dirty="0" err="1" smtClean="0"/>
              <a:t>IA,where</a:t>
            </a:r>
            <a:r>
              <a:rPr lang="en-US" sz="2800" dirty="0" smtClean="0"/>
              <a:t> </a:t>
            </a:r>
            <a:r>
              <a:rPr lang="en-US" sz="2800" dirty="0"/>
              <a:t>IA is autonomous investment, or the level of investment independent of the level of income. We sum the two together to calculate Aggregate </a:t>
            </a:r>
            <a:r>
              <a:rPr lang="en-US" sz="2800" dirty="0" smtClean="0"/>
              <a:t>Expenditures:</a:t>
            </a:r>
          </a:p>
          <a:p>
            <a:pPr>
              <a:buFont typeface="Wingdings" pitchFamily="2" charset="2"/>
              <a:buChar char="§"/>
            </a:pPr>
            <a:r>
              <a:rPr lang="en-US" sz="2800" dirty="0" smtClean="0"/>
              <a:t>AE </a:t>
            </a:r>
            <a:r>
              <a:rPr lang="en-US" sz="2800" dirty="0"/>
              <a:t>= C + I = CA + MPC (Y) + IA</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106</a:t>
            </a:fld>
            <a:endParaRPr lang="en-US" dirty="0"/>
          </a:p>
        </p:txBody>
      </p:sp>
    </p:spTree>
    <p:extLst>
      <p:ext uri="{BB962C8B-B14F-4D97-AF65-F5344CB8AC3E}">
        <p14:creationId xmlns:p14="http://schemas.microsoft.com/office/powerpoint/2010/main" val="32963898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954963" cy="685800"/>
          </a:xfrm>
        </p:spPr>
        <p:txBody>
          <a:bodyPr/>
          <a:lstStyle/>
          <a:p>
            <a:r>
              <a:rPr lang="en-US" sz="2800" dirty="0">
                <a:latin typeface="+mn-lt"/>
              </a:rPr>
              <a:t>Cont’d</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107</a:t>
            </a:fld>
            <a:endParaRPr lang="en-US" dirty="0"/>
          </a:p>
        </p:txBody>
      </p:sp>
      <p:sp>
        <p:nvSpPr>
          <p:cNvPr id="5" name="TextBox 4"/>
          <p:cNvSpPr txBox="1"/>
          <p:nvPr/>
        </p:nvSpPr>
        <p:spPr>
          <a:xfrm>
            <a:off x="990600" y="1219200"/>
            <a:ext cx="5105400" cy="4154984"/>
          </a:xfrm>
          <a:prstGeom prst="rect">
            <a:avLst/>
          </a:prstGeom>
          <a:noFill/>
        </p:spPr>
        <p:txBody>
          <a:bodyPr wrap="square" rtlCol="0">
            <a:spAutoFit/>
          </a:bodyPr>
          <a:lstStyle/>
          <a:p>
            <a:r>
              <a:rPr lang="en-US" dirty="0"/>
              <a:t>The level of Aggregate Expenditures depends upon the level of national income. As Y rises, so does AE. Therefore the Aggregate Expenditure schedule slopes upwards.</a:t>
            </a:r>
          </a:p>
          <a:p>
            <a:r>
              <a:rPr lang="en-US" dirty="0"/>
              <a:t>In the figure labeled "The AE Schedule," the consumption function has the following form:</a:t>
            </a:r>
            <a:br>
              <a:rPr lang="en-US" dirty="0"/>
            </a:br>
            <a:r>
              <a:rPr lang="en-US" dirty="0"/>
              <a:t>C = 800 + 0.8(Y), and</a:t>
            </a:r>
            <a:br>
              <a:rPr lang="en-US" dirty="0"/>
            </a:br>
            <a:r>
              <a:rPr lang="en-US" dirty="0"/>
              <a:t>I = 600, so</a:t>
            </a:r>
            <a:br>
              <a:rPr lang="en-US" dirty="0"/>
            </a:br>
            <a:r>
              <a:rPr lang="en-US" dirty="0"/>
              <a:t>AE = 1400 + 0.8(Y).</a:t>
            </a:r>
          </a:p>
        </p:txBody>
      </p:sp>
      <p:pic>
        <p:nvPicPr>
          <p:cNvPr id="7" name="Picture 6" descr="Aggregate Expenditures Function"/>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3276600" cy="4002584"/>
          </a:xfrm>
          <a:prstGeom prst="rect">
            <a:avLst/>
          </a:prstGeom>
          <a:noFill/>
          <a:ln>
            <a:noFill/>
          </a:ln>
        </p:spPr>
      </p:pic>
    </p:spTree>
    <p:extLst>
      <p:ext uri="{BB962C8B-B14F-4D97-AF65-F5344CB8AC3E}">
        <p14:creationId xmlns:p14="http://schemas.microsoft.com/office/powerpoint/2010/main" val="38051172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Cont’d</a:t>
            </a:r>
          </a:p>
        </p:txBody>
      </p:sp>
      <p:sp>
        <p:nvSpPr>
          <p:cNvPr id="3" name="Content Placeholder 2"/>
          <p:cNvSpPr>
            <a:spLocks noGrp="1"/>
          </p:cNvSpPr>
          <p:nvPr>
            <p:ph idx="1"/>
          </p:nvPr>
        </p:nvSpPr>
        <p:spPr/>
        <p:txBody>
          <a:bodyPr/>
          <a:lstStyle/>
          <a:p>
            <a:pPr>
              <a:buFont typeface="Arial" pitchFamily="34" charset="0"/>
              <a:buChar char="•"/>
            </a:pPr>
            <a:r>
              <a:rPr lang="en-US" sz="2800" dirty="0"/>
              <a:t>Notice that when Y=0, AE = 800 + 0.8(0) + 600 = 1400. But when Y = 100, AE = 800 + 0.8(100) + 600 = 1480. </a:t>
            </a:r>
            <a:endParaRPr lang="en-US" sz="2800" dirty="0" smtClean="0"/>
          </a:p>
          <a:p>
            <a:pPr>
              <a:buFont typeface="Arial" pitchFamily="34" charset="0"/>
              <a:buChar char="•"/>
            </a:pPr>
            <a:r>
              <a:rPr lang="en-US" sz="2800" dirty="0" smtClean="0"/>
              <a:t>On </a:t>
            </a:r>
            <a:r>
              <a:rPr lang="en-US" sz="2800" dirty="0"/>
              <a:t>the chart, the Aggregate Expenditure schedule is simply the vertical summation of the consumption function and the investment schedule at each level of output.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108</a:t>
            </a:fld>
            <a:endParaRPr lang="en-US" dirty="0"/>
          </a:p>
        </p:txBody>
      </p:sp>
    </p:spTree>
    <p:extLst>
      <p:ext uri="{BB962C8B-B14F-4D97-AF65-F5344CB8AC3E}">
        <p14:creationId xmlns:p14="http://schemas.microsoft.com/office/powerpoint/2010/main" val="41419973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Equilibrium in the Income-Expenditure Model</a:t>
            </a:r>
            <a:r>
              <a:rPr lang="en-US" dirty="0"/>
              <a:t/>
            </a:r>
            <a:br>
              <a:rPr lang="en-US" dirty="0"/>
            </a:br>
            <a:endParaRPr lang="en-US" dirty="0"/>
          </a:p>
        </p:txBody>
      </p:sp>
      <p:sp>
        <p:nvSpPr>
          <p:cNvPr id="3" name="Content Placeholder 2"/>
          <p:cNvSpPr>
            <a:spLocks noGrp="1"/>
          </p:cNvSpPr>
          <p:nvPr>
            <p:ph idx="1"/>
          </p:nvPr>
        </p:nvSpPr>
        <p:spPr>
          <a:xfrm>
            <a:off x="1173163" y="1143000"/>
            <a:ext cx="7772400" cy="4953000"/>
          </a:xfrm>
        </p:spPr>
        <p:txBody>
          <a:bodyPr/>
          <a:lstStyle/>
          <a:p>
            <a:pPr>
              <a:buFont typeface="Arial" pitchFamily="34" charset="0"/>
              <a:buChar char="•"/>
            </a:pPr>
            <a:r>
              <a:rPr lang="en-US" sz="2400" dirty="0"/>
              <a:t>We have to add one more piece to complete the model. We have seen how Aggregate Expenditures are calculated, summing the components of consumption and investment. </a:t>
            </a:r>
            <a:r>
              <a:rPr lang="en-US" sz="2400" dirty="0">
                <a:solidFill>
                  <a:srgbClr val="FF0000"/>
                </a:solidFill>
              </a:rPr>
              <a:t>But we don't know at which level of output and aggregate expenditures the economy will settle at. </a:t>
            </a:r>
            <a:endParaRPr lang="en-US" sz="2400" dirty="0" smtClean="0">
              <a:solidFill>
                <a:srgbClr val="FF0000"/>
              </a:solidFill>
            </a:endParaRPr>
          </a:p>
          <a:p>
            <a:pPr>
              <a:buFont typeface="Arial" pitchFamily="34" charset="0"/>
              <a:buChar char="•"/>
            </a:pPr>
            <a:r>
              <a:rPr lang="en-US" sz="2400" dirty="0" smtClean="0"/>
              <a:t>To </a:t>
            </a:r>
            <a:r>
              <a:rPr lang="en-US" sz="2400" dirty="0"/>
              <a:t>do so, we need to understand what is meant by equilibrium in this </a:t>
            </a:r>
            <a:r>
              <a:rPr lang="en-US" sz="2400" dirty="0" smtClean="0"/>
              <a:t>model.</a:t>
            </a:r>
          </a:p>
          <a:p>
            <a:pPr>
              <a:buFont typeface="Arial" pitchFamily="34" charset="0"/>
              <a:buChar char="•"/>
            </a:pPr>
            <a:r>
              <a:rPr lang="en-US" sz="2400" dirty="0" smtClean="0"/>
              <a:t>As </a:t>
            </a:r>
            <a:r>
              <a:rPr lang="en-US" sz="2400" dirty="0"/>
              <a:t>we saw from the Aggregate Demand/Aggregate Supply model, equilibrium is the point where the quantity produced (Y) is equal to the quantity demanded (AE), or </a:t>
            </a:r>
            <a:br>
              <a:rPr lang="en-US" sz="2400" dirty="0"/>
            </a:br>
            <a:r>
              <a:rPr lang="en-US" sz="2400" dirty="0"/>
              <a:t>Y = AE.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109</a:t>
            </a:fld>
            <a:endParaRPr lang="en-US" dirty="0"/>
          </a:p>
        </p:txBody>
      </p:sp>
    </p:spTree>
    <p:extLst>
      <p:ext uri="{BB962C8B-B14F-4D97-AF65-F5344CB8AC3E}">
        <p14:creationId xmlns:p14="http://schemas.microsoft.com/office/powerpoint/2010/main" val="414363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3810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990600"/>
            <a:ext cx="7772400" cy="5105400"/>
          </a:xfrm>
        </p:spPr>
        <p:txBody>
          <a:bodyPr/>
          <a:lstStyle/>
          <a:p>
            <a:pPr>
              <a:buFont typeface="Arial" pitchFamily="34" charset="0"/>
              <a:buChar char="•"/>
            </a:pPr>
            <a:r>
              <a:rPr lang="en-US" sz="2800" b="1" i="1" dirty="0">
                <a:solidFill>
                  <a:srgbClr val="FF0000"/>
                </a:solidFill>
              </a:rPr>
              <a:t>Microeconomics</a:t>
            </a:r>
            <a:r>
              <a:rPr lang="en-US" sz="2800" b="1" i="1" dirty="0"/>
              <a:t> </a:t>
            </a:r>
            <a:r>
              <a:rPr lang="en-US" sz="2800" i="1" dirty="0"/>
              <a:t>(“small” economics)</a:t>
            </a:r>
            <a:r>
              <a:rPr lang="en-US" sz="2800" dirty="0"/>
              <a:t> and </a:t>
            </a:r>
            <a:r>
              <a:rPr lang="en-US" sz="2800" b="1" i="1" dirty="0">
                <a:solidFill>
                  <a:srgbClr val="C00000"/>
                </a:solidFill>
              </a:rPr>
              <a:t>Macroeconomics</a:t>
            </a:r>
            <a:r>
              <a:rPr lang="en-US" sz="2800" b="1" i="1" dirty="0"/>
              <a:t> </a:t>
            </a:r>
            <a:r>
              <a:rPr lang="en-US" sz="2800" i="1" dirty="0"/>
              <a:t>(“big” economics)</a:t>
            </a:r>
            <a:r>
              <a:rPr lang="en-US" sz="2800" dirty="0"/>
              <a:t>. </a:t>
            </a:r>
            <a:endParaRPr lang="en-US" sz="2800" dirty="0" smtClean="0"/>
          </a:p>
          <a:p>
            <a:pPr lvl="0">
              <a:buFont typeface="Arial" pitchFamily="34" charset="0"/>
              <a:buChar char="•"/>
            </a:pPr>
            <a:r>
              <a:rPr lang="en-US" sz="2800" b="1" u="sng" dirty="0">
                <a:solidFill>
                  <a:srgbClr val="FF0000"/>
                </a:solidFill>
              </a:rPr>
              <a:t>Microeconomics </a:t>
            </a:r>
            <a:r>
              <a:rPr lang="en-US" sz="2800" dirty="0"/>
              <a:t>- deals with the economic behavior of </a:t>
            </a:r>
            <a:r>
              <a:rPr lang="en-US" sz="2800" b="1" i="1" dirty="0"/>
              <a:t>individual </a:t>
            </a:r>
            <a:r>
              <a:rPr lang="en-US" sz="2800" dirty="0"/>
              <a:t>decision-making units such as consumers, resource owners, business firms and individual markets, industries, organizations etc. </a:t>
            </a:r>
            <a:endParaRPr lang="en-US" sz="2800" dirty="0" smtClean="0"/>
          </a:p>
          <a:p>
            <a:pPr lvl="0">
              <a:buFont typeface="Arial" pitchFamily="34" charset="0"/>
              <a:buChar char="•"/>
            </a:pPr>
            <a:r>
              <a:rPr lang="en-US" sz="2800" dirty="0" smtClean="0"/>
              <a:t>For </a:t>
            </a:r>
            <a:r>
              <a:rPr lang="en-US" sz="2800" dirty="0"/>
              <a:t>instance, we measure the price of a specific product, the number of workers employed by a single firm, the revenue or expenditures of a particular firm or government entity, etc.  </a:t>
            </a:r>
          </a:p>
          <a:p>
            <a:pPr>
              <a:buFont typeface="Arial" pitchFamily="34" charset="0"/>
              <a:buChar char="•"/>
            </a:pP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a:t>
            </a:fld>
            <a:endParaRPr lang="en-US" dirty="0"/>
          </a:p>
        </p:txBody>
      </p:sp>
    </p:spTree>
    <p:extLst>
      <p:ext uri="{BB962C8B-B14F-4D97-AF65-F5344CB8AC3E}">
        <p14:creationId xmlns:p14="http://schemas.microsoft.com/office/powerpoint/2010/main" val="18538576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The 45 degree line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110</a:t>
            </a:fld>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2926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457200"/>
          </a:xfrm>
        </p:spPr>
        <p:txBody>
          <a:bodyPr/>
          <a:lstStyle/>
          <a:p>
            <a:r>
              <a:rPr lang="en-US" sz="2800" b="1" dirty="0" smtClean="0">
                <a:latin typeface="+mn-lt"/>
              </a:rPr>
              <a:t/>
            </a:r>
            <a:br>
              <a:rPr lang="en-US" sz="2800" b="1" dirty="0" smtClean="0">
                <a:latin typeface="+mn-lt"/>
              </a:rPr>
            </a:br>
            <a:r>
              <a:rPr lang="en-US" sz="2800" b="1" dirty="0" smtClean="0">
                <a:latin typeface="+mn-lt"/>
              </a:rPr>
              <a:t>Bringing </a:t>
            </a:r>
            <a:r>
              <a:rPr lang="en-US" sz="2800" b="1" dirty="0">
                <a:latin typeface="+mn-lt"/>
              </a:rPr>
              <a:t>it all together</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111</a:t>
            </a:fld>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304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71600" y="1600200"/>
            <a:ext cx="4267200" cy="4524315"/>
          </a:xfrm>
          <a:prstGeom prst="rect">
            <a:avLst/>
          </a:prstGeom>
        </p:spPr>
        <p:txBody>
          <a:bodyPr wrap="square">
            <a:spAutoFit/>
          </a:bodyPr>
          <a:lstStyle/>
          <a:p>
            <a:r>
              <a:rPr lang="en-US" dirty="0"/>
              <a:t>The figure titled "Equilibrium" puts all the elements together to determine the equilibrium level of income and Aggregate Expenditures in the economy. Notice that the AE line crosses the 45 degree line at $7,000. This is the only point on the chart where output (Y) is equal to expenditures (AE). Thus, the equilibrium level of output is $7,000.</a:t>
            </a:r>
          </a:p>
        </p:txBody>
      </p:sp>
    </p:spTree>
    <p:extLst>
      <p:ext uri="{BB962C8B-B14F-4D97-AF65-F5344CB8AC3E}">
        <p14:creationId xmlns:p14="http://schemas.microsoft.com/office/powerpoint/2010/main" val="28846309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381000"/>
          </a:xfrm>
        </p:spPr>
        <p:txBody>
          <a:bodyPr/>
          <a:lstStyle/>
          <a:p>
            <a:r>
              <a:rPr lang="en-US" sz="2800" dirty="0">
                <a:latin typeface="+mn-lt"/>
              </a:rPr>
              <a:t>Cont’d</a:t>
            </a:r>
          </a:p>
        </p:txBody>
      </p:sp>
      <p:sp>
        <p:nvSpPr>
          <p:cNvPr id="3" name="Content Placeholder 2"/>
          <p:cNvSpPr>
            <a:spLocks noGrp="1"/>
          </p:cNvSpPr>
          <p:nvPr>
            <p:ph idx="1"/>
          </p:nvPr>
        </p:nvSpPr>
        <p:spPr>
          <a:xfrm>
            <a:off x="1173163" y="1295400"/>
            <a:ext cx="7772400" cy="4800600"/>
          </a:xfrm>
        </p:spPr>
        <p:txBody>
          <a:bodyPr/>
          <a:lstStyle/>
          <a:p>
            <a:pPr>
              <a:buFont typeface="Arial" pitchFamily="34" charset="0"/>
              <a:buChar char="•"/>
            </a:pPr>
            <a:r>
              <a:rPr lang="en-US" sz="2800" dirty="0"/>
              <a:t>If income (Y) were less than $7,000, say $6,000, then Aggregate Expenditures would exceed income, demand would be greater than output, and inventories would begin unexpectedly to shrink. </a:t>
            </a:r>
          </a:p>
          <a:p>
            <a:pPr>
              <a:buFont typeface="Arial" pitchFamily="34" charset="0"/>
              <a:buChar char="•"/>
            </a:pPr>
            <a:r>
              <a:rPr lang="en-US" sz="2800" dirty="0" smtClean="0"/>
              <a:t>If </a:t>
            </a:r>
            <a:r>
              <a:rPr lang="en-US" sz="2800" dirty="0"/>
              <a:t>income (Y) were greater than $7,000, then Aggregate Expenditures would be less than output, and unwanted inventories would build. Only at $7,000 does production of final goods and services equal demand for final goods and services.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112</a:t>
            </a:fld>
            <a:endParaRPr lang="en-US" dirty="0"/>
          </a:p>
        </p:txBody>
      </p:sp>
    </p:spTree>
    <p:extLst>
      <p:ext uri="{BB962C8B-B14F-4D97-AF65-F5344CB8AC3E}">
        <p14:creationId xmlns:p14="http://schemas.microsoft.com/office/powerpoint/2010/main" val="16668822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The Algebra of the Income-Expenditure Model</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dirty="0"/>
              <a:t>Recall that the equilibrium occurs when Y = AE. </a:t>
            </a:r>
            <a:endParaRPr lang="en-US" sz="2800" dirty="0" smtClean="0"/>
          </a:p>
          <a:p>
            <a:pPr marL="0" indent="0">
              <a:buNone/>
            </a:pPr>
            <a:r>
              <a:rPr lang="en-US" sz="2800" dirty="0" smtClean="0"/>
              <a:t>Since </a:t>
            </a:r>
            <a:r>
              <a:rPr lang="en-US" sz="2800" dirty="0"/>
              <a:t>AE = C + I, then the equilibrium condition reduces to</a:t>
            </a:r>
          </a:p>
          <a:p>
            <a:pPr marL="0" indent="0">
              <a:buNone/>
            </a:pPr>
            <a:r>
              <a:rPr lang="en-US" sz="2800" dirty="0"/>
              <a:t>Y = C + I.</a:t>
            </a:r>
          </a:p>
          <a:p>
            <a:pPr marL="0" indent="0">
              <a:buNone/>
            </a:pPr>
            <a:r>
              <a:rPr lang="en-US" sz="2800" dirty="0"/>
              <a:t>And since</a:t>
            </a:r>
          </a:p>
          <a:p>
            <a:pPr marL="0" indent="0">
              <a:buNone/>
            </a:pPr>
            <a:r>
              <a:rPr lang="en-US" sz="2800" dirty="0"/>
              <a:t>C = CA + MPC(Y), and </a:t>
            </a:r>
          </a:p>
          <a:p>
            <a:pPr marL="0" indent="0">
              <a:buNone/>
            </a:pPr>
            <a:r>
              <a:rPr lang="en-US" sz="2800" dirty="0"/>
              <a:t>I = IA, then </a:t>
            </a:r>
          </a:p>
          <a:p>
            <a:pPr marL="0" indent="0">
              <a:buNone/>
            </a:pPr>
            <a:r>
              <a:rPr lang="en-US" sz="2800" dirty="0"/>
              <a:t>Y = CA + MPC(Y) + IA.</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113</a:t>
            </a:fld>
            <a:endParaRPr lang="en-US" dirty="0"/>
          </a:p>
        </p:txBody>
      </p:sp>
    </p:spTree>
    <p:extLst>
      <p:ext uri="{BB962C8B-B14F-4D97-AF65-F5344CB8AC3E}">
        <p14:creationId xmlns:p14="http://schemas.microsoft.com/office/powerpoint/2010/main" val="23409740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7620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524000"/>
            <a:ext cx="7772400" cy="4572000"/>
          </a:xfrm>
        </p:spPr>
        <p:txBody>
          <a:bodyPr/>
          <a:lstStyle/>
          <a:p>
            <a:pPr>
              <a:buFont typeface="Arial" pitchFamily="34" charset="0"/>
              <a:buChar char="•"/>
            </a:pPr>
            <a:r>
              <a:rPr lang="en-US" sz="2800" dirty="0"/>
              <a:t>We wish to solve for Y, but we must get all the Y's on the left-hand side. To do so, we subtract MPC(Y) from both sides, and we get </a:t>
            </a:r>
            <a:br>
              <a:rPr lang="en-US" sz="2800" dirty="0"/>
            </a:br>
            <a:r>
              <a:rPr lang="en-US" sz="2800" dirty="0"/>
              <a:t>Y - MPC(Y) = C</a:t>
            </a:r>
            <a:r>
              <a:rPr lang="en-US" sz="2800" baseline="-25000" dirty="0"/>
              <a:t>A</a:t>
            </a:r>
            <a:r>
              <a:rPr lang="en-US" sz="2800" dirty="0"/>
              <a:t> + </a:t>
            </a:r>
            <a:r>
              <a:rPr lang="en-US" sz="2800" dirty="0" smtClean="0"/>
              <a:t>I</a:t>
            </a:r>
            <a:r>
              <a:rPr lang="en-US" sz="2800" baseline="-25000" dirty="0" smtClean="0"/>
              <a:t>A</a:t>
            </a:r>
            <a:endParaRPr lang="en-US" sz="2800" dirty="0" smtClean="0"/>
          </a:p>
          <a:p>
            <a:pPr>
              <a:buFont typeface="Arial" pitchFamily="34" charset="0"/>
              <a:buChar char="•"/>
            </a:pPr>
            <a:r>
              <a:rPr lang="en-US" sz="2800" dirty="0" smtClean="0"/>
              <a:t>We </a:t>
            </a:r>
            <a:r>
              <a:rPr lang="en-US" sz="2800" dirty="0"/>
              <a:t>distribute the Y term this way:</a:t>
            </a:r>
            <a:br>
              <a:rPr lang="en-US" sz="2800" dirty="0"/>
            </a:br>
            <a:r>
              <a:rPr lang="en-US" sz="2800" dirty="0"/>
              <a:t>(1 - MPC)Y = C</a:t>
            </a:r>
            <a:r>
              <a:rPr lang="en-US" sz="2800" baseline="-25000" dirty="0"/>
              <a:t>A</a:t>
            </a:r>
            <a:r>
              <a:rPr lang="en-US" sz="2800" dirty="0"/>
              <a:t> + </a:t>
            </a:r>
            <a:r>
              <a:rPr lang="en-US" sz="2800" dirty="0" smtClean="0"/>
              <a:t>I</a:t>
            </a:r>
            <a:r>
              <a:rPr lang="en-US" sz="2800" baseline="-25000" dirty="0" smtClean="0"/>
              <a:t>A</a:t>
            </a:r>
            <a:r>
              <a:rPr lang="en-US" sz="2800" dirty="0"/>
              <a:t> </a:t>
            </a:r>
            <a:br>
              <a:rPr lang="en-US" sz="2800" dirty="0"/>
            </a:br>
            <a:r>
              <a:rPr lang="en-US" sz="2800" dirty="0"/>
              <a:t>and then we divide both sides by (1 - MPC) to obtain</a:t>
            </a:r>
            <a:br>
              <a:rPr lang="en-US" sz="2800" dirty="0"/>
            </a:br>
            <a:r>
              <a:rPr lang="en-US" sz="2800" dirty="0">
                <a:solidFill>
                  <a:srgbClr val="FF0000"/>
                </a:solidFill>
              </a:rPr>
              <a:t>Y = (C</a:t>
            </a:r>
            <a:r>
              <a:rPr lang="en-US" sz="2800" baseline="-25000" dirty="0">
                <a:solidFill>
                  <a:srgbClr val="FF0000"/>
                </a:solidFill>
              </a:rPr>
              <a:t>A</a:t>
            </a:r>
            <a:r>
              <a:rPr lang="en-US" sz="2800" dirty="0">
                <a:solidFill>
                  <a:srgbClr val="FF0000"/>
                </a:solidFill>
              </a:rPr>
              <a:t> + I</a:t>
            </a:r>
            <a:r>
              <a:rPr lang="en-US" sz="2800" baseline="-25000" dirty="0">
                <a:solidFill>
                  <a:srgbClr val="FF0000"/>
                </a:solidFill>
              </a:rPr>
              <a:t>A</a:t>
            </a:r>
            <a:r>
              <a:rPr lang="en-US" sz="2800" dirty="0">
                <a:solidFill>
                  <a:srgbClr val="FF0000"/>
                </a:solidFill>
              </a:rPr>
              <a:t>)/(1 - MPC)</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114</a:t>
            </a:fld>
            <a:endParaRPr lang="en-US" dirty="0"/>
          </a:p>
        </p:txBody>
      </p:sp>
    </p:spTree>
    <p:extLst>
      <p:ext uri="{BB962C8B-B14F-4D97-AF65-F5344CB8AC3E}">
        <p14:creationId xmlns:p14="http://schemas.microsoft.com/office/powerpoint/2010/main" val="5974144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a:xfrm>
            <a:off x="1173163" y="1524000"/>
            <a:ext cx="7772400" cy="4572000"/>
          </a:xfrm>
        </p:spPr>
        <p:txBody>
          <a:bodyPr/>
          <a:lstStyle/>
          <a:p>
            <a:pPr>
              <a:buFont typeface="Arial" pitchFamily="34" charset="0"/>
              <a:buChar char="•"/>
            </a:pPr>
            <a:r>
              <a:rPr lang="en-US" sz="2800" dirty="0"/>
              <a:t>In our example above, we had the following equations:</a:t>
            </a:r>
            <a:br>
              <a:rPr lang="en-US" sz="2800" dirty="0"/>
            </a:br>
            <a:r>
              <a:rPr lang="en-US" sz="2800" dirty="0"/>
              <a:t>C = 800 + 0.8 (Y), and</a:t>
            </a:r>
            <a:br>
              <a:rPr lang="en-US" sz="2800" dirty="0"/>
            </a:br>
            <a:r>
              <a:rPr lang="en-US" sz="2800" dirty="0"/>
              <a:t>I = 600, so </a:t>
            </a:r>
            <a:br>
              <a:rPr lang="en-US" sz="2800" dirty="0"/>
            </a:br>
            <a:r>
              <a:rPr lang="en-US" sz="2800" dirty="0"/>
              <a:t>Y = 800 + 0.8 (Y) + 600 </a:t>
            </a:r>
            <a:br>
              <a:rPr lang="en-US" sz="2800" dirty="0"/>
            </a:br>
            <a:r>
              <a:rPr lang="en-US" sz="2800" dirty="0"/>
              <a:t>Y - 0.8(Y) = 1400 </a:t>
            </a:r>
            <a:br>
              <a:rPr lang="en-US" sz="2800" dirty="0"/>
            </a:br>
            <a:r>
              <a:rPr lang="en-US" sz="2800" dirty="0"/>
              <a:t>(1- 0.8)Y = 1400 </a:t>
            </a:r>
            <a:br>
              <a:rPr lang="en-US" sz="2800" dirty="0"/>
            </a:br>
            <a:r>
              <a:rPr lang="en-US" sz="2800" dirty="0"/>
              <a:t>Y = 1400/(1 - 0.8) </a:t>
            </a:r>
            <a:br>
              <a:rPr lang="en-US" sz="2800" dirty="0"/>
            </a:br>
            <a:r>
              <a:rPr lang="en-US" sz="2800" dirty="0"/>
              <a:t>Y = 1400/(0.2) </a:t>
            </a:r>
            <a:br>
              <a:rPr lang="en-US" sz="2800" dirty="0"/>
            </a:br>
            <a:r>
              <a:rPr lang="en-US" sz="2800" b="1" dirty="0">
                <a:solidFill>
                  <a:srgbClr val="FF0000"/>
                </a:solidFill>
              </a:rPr>
              <a:t>Y = 7,000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115</a:t>
            </a:fld>
            <a:endParaRPr lang="en-US" dirty="0"/>
          </a:p>
        </p:txBody>
      </p:sp>
    </p:spTree>
    <p:extLst>
      <p:ext uri="{BB962C8B-B14F-4D97-AF65-F5344CB8AC3E}">
        <p14:creationId xmlns:p14="http://schemas.microsoft.com/office/powerpoint/2010/main" val="20556914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Further questions</a:t>
            </a:r>
          </a:p>
          <a:p>
            <a:pPr>
              <a:buFont typeface="Arial" pitchFamily="34" charset="0"/>
              <a:buChar char="•"/>
            </a:pPr>
            <a:r>
              <a:rPr lang="en-US" dirty="0" smtClean="0"/>
              <a:t>Comments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116</a:t>
            </a:fld>
            <a:endParaRPr lang="en-US" dirty="0"/>
          </a:p>
        </p:txBody>
      </p:sp>
    </p:spTree>
    <p:extLst>
      <p:ext uri="{BB962C8B-B14F-4D97-AF65-F5344CB8AC3E}">
        <p14:creationId xmlns:p14="http://schemas.microsoft.com/office/powerpoint/2010/main" val="16555880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lang="en-US" sz="2800" b="1" dirty="0" smtClean="0">
                <a:latin typeface="+mn-lt"/>
              </a:rPr>
              <a:t>Chapter Four: </a:t>
            </a:r>
            <a:r>
              <a:rPr lang="en-US" sz="2800" b="1" dirty="0" smtClean="0">
                <a:solidFill>
                  <a:srgbClr val="000000"/>
                </a:solidFill>
                <a:latin typeface="+mn-lt"/>
                <a:ea typeface="+mn-ea"/>
                <a:cs typeface="+mn-cs"/>
              </a:rPr>
              <a:t>Theory </a:t>
            </a:r>
            <a:r>
              <a:rPr lang="en-US" sz="2800" b="1" dirty="0">
                <a:solidFill>
                  <a:srgbClr val="000000"/>
                </a:solidFill>
                <a:latin typeface="+mn-lt"/>
                <a:ea typeface="+mn-ea"/>
                <a:cs typeface="+mn-cs"/>
              </a:rPr>
              <a:t>of Money Demand and Supply</a:t>
            </a:r>
            <a:r>
              <a:rPr lang="en-US" sz="3200" dirty="0">
                <a:solidFill>
                  <a:srgbClr val="000000"/>
                </a:solidFill>
                <a:latin typeface="Arial"/>
                <a:ea typeface="+mn-ea"/>
                <a:cs typeface="+mn-cs"/>
              </a:rPr>
              <a:t/>
            </a:r>
            <a:br>
              <a:rPr lang="en-US" sz="3200" dirty="0">
                <a:solidFill>
                  <a:srgbClr val="000000"/>
                </a:solidFill>
                <a:latin typeface="Arial"/>
                <a:ea typeface="+mn-ea"/>
                <a:cs typeface="+mn-cs"/>
              </a:rPr>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 </a:t>
            </a:r>
            <a:r>
              <a:rPr lang="en-US" dirty="0" smtClean="0"/>
              <a:t>Introduction</a:t>
            </a:r>
            <a:endParaRPr lang="en-US" dirty="0"/>
          </a:p>
          <a:p>
            <a:pPr>
              <a:buFont typeface="Wingdings" pitchFamily="2" charset="2"/>
              <a:buChar char="§"/>
            </a:pPr>
            <a:r>
              <a:rPr lang="en-US" dirty="0" smtClean="0"/>
              <a:t>Money Demand</a:t>
            </a:r>
          </a:p>
          <a:p>
            <a:pPr>
              <a:buFont typeface="Wingdings" pitchFamily="2" charset="2"/>
              <a:buChar char="§"/>
            </a:pPr>
            <a:r>
              <a:rPr lang="en-US" dirty="0" smtClean="0"/>
              <a:t>Money supply</a:t>
            </a:r>
          </a:p>
          <a:p>
            <a:pPr>
              <a:buFont typeface="Wingdings" pitchFamily="2" charset="2"/>
              <a:buChar char="§"/>
            </a:pPr>
            <a:r>
              <a:rPr lang="en-US" dirty="0" smtClean="0"/>
              <a:t>Equilibrium </a:t>
            </a:r>
            <a:r>
              <a:rPr lang="en-US" dirty="0"/>
              <a:t>in the money market</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117</a:t>
            </a:fld>
            <a:endParaRPr lang="en-US" dirty="0"/>
          </a:p>
        </p:txBody>
      </p:sp>
    </p:spTree>
    <p:extLst>
      <p:ext uri="{BB962C8B-B14F-4D97-AF65-F5344CB8AC3E}">
        <p14:creationId xmlns:p14="http://schemas.microsoft.com/office/powerpoint/2010/main" val="31431348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828800"/>
          </a:xfrm>
        </p:spPr>
        <p:txBody>
          <a:bodyPr/>
          <a:lstStyle/>
          <a:p>
            <a:r>
              <a:rPr lang="en-US" sz="2800" b="1" dirty="0" smtClean="0">
                <a:latin typeface="+mn-lt"/>
              </a:rPr>
              <a:t/>
            </a:r>
            <a:br>
              <a:rPr lang="en-US" sz="2800" b="1" dirty="0" smtClean="0">
                <a:latin typeface="+mn-lt"/>
              </a:rPr>
            </a:br>
            <a:r>
              <a:rPr lang="en-US" sz="2800" b="1" dirty="0" smtClean="0">
                <a:latin typeface="+mn-lt"/>
              </a:rPr>
              <a:t>Keynote speech 3: </a:t>
            </a:r>
            <a:r>
              <a:rPr lang="en-US" sz="2800" b="1" dirty="0">
                <a:latin typeface="+mn-lt"/>
              </a:rPr>
              <a:t/>
            </a:r>
            <a:br>
              <a:rPr lang="en-US" sz="2800" b="1" dirty="0">
                <a:latin typeface="+mn-lt"/>
              </a:rPr>
            </a:br>
            <a:r>
              <a:rPr lang="en-US" sz="2800" b="1" dirty="0" smtClean="0">
                <a:latin typeface="+mn-lt"/>
              </a:rPr>
              <a:t>Introduction :What </a:t>
            </a:r>
            <a:r>
              <a:rPr lang="en-US" sz="2800" b="1" dirty="0">
                <a:latin typeface="+mn-lt"/>
              </a:rPr>
              <a:t>Is Money?</a:t>
            </a:r>
            <a:endParaRPr lang="en-US" sz="2800" dirty="0">
              <a:latin typeface="+mn-lt"/>
            </a:endParaRPr>
          </a:p>
        </p:txBody>
      </p:sp>
      <p:sp>
        <p:nvSpPr>
          <p:cNvPr id="3" name="Content Placeholder 2"/>
          <p:cNvSpPr>
            <a:spLocks noGrp="1"/>
          </p:cNvSpPr>
          <p:nvPr>
            <p:ph idx="1"/>
          </p:nvPr>
        </p:nvSpPr>
        <p:spPr>
          <a:xfrm>
            <a:off x="1173163" y="2819400"/>
            <a:ext cx="7772400" cy="3276600"/>
          </a:xfrm>
        </p:spPr>
        <p:txBody>
          <a:bodyPr/>
          <a:lstStyle/>
          <a:p>
            <a:pPr>
              <a:buFont typeface="Wingdings" pitchFamily="2" charset="2"/>
              <a:buChar char="§"/>
            </a:pPr>
            <a:r>
              <a:rPr lang="en-US" sz="2800" dirty="0"/>
              <a:t>Money is anything that serves as a medium of exchange</a:t>
            </a:r>
            <a:r>
              <a:rPr lang="en-US" sz="2800" dirty="0" smtClean="0"/>
              <a:t>.</a:t>
            </a:r>
          </a:p>
          <a:p>
            <a:pPr>
              <a:buFont typeface="Wingdings" pitchFamily="2" charset="2"/>
              <a:buChar char="§"/>
            </a:pPr>
            <a:r>
              <a:rPr lang="en-US" sz="2800" dirty="0" smtClean="0"/>
              <a:t> </a:t>
            </a:r>
            <a:r>
              <a:rPr lang="en-US" sz="2800" dirty="0"/>
              <a:t>A medium of exchange is anything that is widely accepted as a means of payment.</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118</a:t>
            </a:fld>
            <a:endParaRPr lang="en-US" dirty="0"/>
          </a:p>
        </p:txBody>
      </p:sp>
    </p:spTree>
    <p:extLst>
      <p:ext uri="{BB962C8B-B14F-4D97-AF65-F5344CB8AC3E}">
        <p14:creationId xmlns:p14="http://schemas.microsoft.com/office/powerpoint/2010/main" val="42161889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The Functions of Money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dirty="0"/>
              <a:t>Money serves three basic functions</a:t>
            </a:r>
            <a:r>
              <a:rPr lang="en-US" sz="2800" dirty="0" smtClean="0"/>
              <a:t>.</a:t>
            </a:r>
          </a:p>
          <a:p>
            <a:pPr>
              <a:buFont typeface="Wingdings" pitchFamily="2" charset="2"/>
              <a:buChar char="§"/>
            </a:pPr>
            <a:r>
              <a:rPr lang="en-US" sz="2800" dirty="0"/>
              <a:t>A Medium of </a:t>
            </a:r>
            <a:r>
              <a:rPr lang="en-US" sz="2800" dirty="0" smtClean="0"/>
              <a:t>Exchange</a:t>
            </a:r>
            <a:endParaRPr lang="en-US" sz="2800" dirty="0"/>
          </a:p>
          <a:p>
            <a:pPr>
              <a:buFont typeface="Wingdings" pitchFamily="2" charset="2"/>
              <a:buChar char="§"/>
            </a:pPr>
            <a:r>
              <a:rPr lang="en-US" sz="2800" dirty="0" smtClean="0"/>
              <a:t>A </a:t>
            </a:r>
            <a:r>
              <a:rPr lang="en-US" sz="2800" dirty="0"/>
              <a:t>Unit of </a:t>
            </a:r>
            <a:r>
              <a:rPr lang="en-US" sz="2800" dirty="0" smtClean="0"/>
              <a:t>Account(A means </a:t>
            </a:r>
            <a:r>
              <a:rPr lang="en-US" sz="2800" dirty="0"/>
              <a:t>of measuring the value of </a:t>
            </a:r>
            <a:r>
              <a:rPr lang="en-US" sz="2800" dirty="0" smtClean="0"/>
              <a:t>things)</a:t>
            </a:r>
          </a:p>
          <a:p>
            <a:pPr>
              <a:buFont typeface="Wingdings" pitchFamily="2" charset="2"/>
              <a:buChar char="§"/>
            </a:pPr>
            <a:r>
              <a:rPr lang="en-US" sz="2800" dirty="0"/>
              <a:t>A Store of Value</a:t>
            </a:r>
          </a:p>
          <a:p>
            <a:pPr>
              <a:buFont typeface="Wingdings" pitchFamily="2" charset="2"/>
              <a:buChar char="§"/>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119</a:t>
            </a:fld>
            <a:endParaRPr lang="en-US" dirty="0"/>
          </a:p>
        </p:txBody>
      </p:sp>
    </p:spTree>
    <p:extLst>
      <p:ext uri="{BB962C8B-B14F-4D97-AF65-F5344CB8AC3E}">
        <p14:creationId xmlns:p14="http://schemas.microsoft.com/office/powerpoint/2010/main" val="381069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5334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219200"/>
            <a:ext cx="7772400" cy="4876800"/>
          </a:xfrm>
        </p:spPr>
        <p:txBody>
          <a:bodyPr/>
          <a:lstStyle/>
          <a:p>
            <a:pPr lvl="0">
              <a:buFont typeface="Arial" pitchFamily="34" charset="0"/>
              <a:buChar char="•"/>
            </a:pPr>
            <a:r>
              <a:rPr lang="en-US" sz="2800" dirty="0"/>
              <a:t>The major goal of microeconomics is to understand how the prices of particular commodities influence decisions.  </a:t>
            </a:r>
            <a:endParaRPr lang="en-US" sz="2800" dirty="0" smtClean="0"/>
          </a:p>
          <a:p>
            <a:pPr lvl="0">
              <a:buFont typeface="Arial" pitchFamily="34" charset="0"/>
              <a:buChar char="•"/>
            </a:pPr>
            <a:r>
              <a:rPr lang="en-US" sz="2800" dirty="0" smtClean="0"/>
              <a:t>Because </a:t>
            </a:r>
            <a:r>
              <a:rPr lang="en-US" sz="2800" dirty="0"/>
              <a:t>of its preoccupation with prices and trading of goods and services, microeconomics is sometimes called </a:t>
            </a:r>
            <a:r>
              <a:rPr lang="en-US" sz="2800" b="1" dirty="0"/>
              <a:t>price theory</a:t>
            </a:r>
            <a:r>
              <a:rPr lang="en-US" sz="2800" dirty="0"/>
              <a:t>.  </a:t>
            </a:r>
            <a:endParaRPr lang="en-US" sz="2800" dirty="0" smtClean="0"/>
          </a:p>
          <a:p>
            <a:pPr>
              <a:buFont typeface="Arial" pitchFamily="34" charset="0"/>
              <a:buChar char="•"/>
            </a:pPr>
            <a:r>
              <a:rPr lang="en-US" sz="2800" b="1" u="sng" dirty="0">
                <a:solidFill>
                  <a:srgbClr val="C00000"/>
                </a:solidFill>
              </a:rPr>
              <a:t>Macroeconomics</a:t>
            </a:r>
            <a:r>
              <a:rPr lang="en-US" sz="2800" dirty="0">
                <a:solidFill>
                  <a:srgbClr val="C00000"/>
                </a:solidFill>
              </a:rPr>
              <a:t>-</a:t>
            </a:r>
            <a:r>
              <a:rPr lang="en-US" sz="2800" dirty="0"/>
              <a:t> examines the economy as a whole or its basic sub-divisions or aggregates such as the government, household and business sector.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a:t>
            </a:fld>
            <a:endParaRPr lang="en-US" dirty="0"/>
          </a:p>
        </p:txBody>
      </p:sp>
    </p:spTree>
    <p:extLst>
      <p:ext uri="{BB962C8B-B14F-4D97-AF65-F5344CB8AC3E}">
        <p14:creationId xmlns:p14="http://schemas.microsoft.com/office/powerpoint/2010/main" val="23640682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762000"/>
          </a:xfrm>
        </p:spPr>
        <p:txBody>
          <a:bodyPr/>
          <a:lstStyle/>
          <a:p>
            <a:r>
              <a:rPr lang="en-US" b="1" dirty="0" smtClean="0"/>
              <a:t/>
            </a:r>
            <a:br>
              <a:rPr lang="en-US" b="1" dirty="0" smtClean="0"/>
            </a:br>
            <a:r>
              <a:rPr lang="en-US" sz="2800" b="1" dirty="0" smtClean="0">
                <a:latin typeface="+mn-lt"/>
              </a:rPr>
              <a:t>Types </a:t>
            </a:r>
            <a:r>
              <a:rPr lang="en-US" sz="2800" b="1" dirty="0">
                <a:latin typeface="+mn-lt"/>
              </a:rPr>
              <a:t>of Money</a:t>
            </a:r>
            <a:r>
              <a:rPr lang="en-US" dirty="0"/>
              <a:t/>
            </a:r>
            <a:br>
              <a:rPr lang="en-US" dirty="0"/>
            </a:br>
            <a:endParaRPr lang="en-US" dirty="0"/>
          </a:p>
        </p:txBody>
      </p:sp>
      <p:sp>
        <p:nvSpPr>
          <p:cNvPr id="3" name="Content Placeholder 2"/>
          <p:cNvSpPr>
            <a:spLocks noGrp="1"/>
          </p:cNvSpPr>
          <p:nvPr>
            <p:ph idx="1"/>
          </p:nvPr>
        </p:nvSpPr>
        <p:spPr>
          <a:xfrm>
            <a:off x="1173163" y="914400"/>
            <a:ext cx="7772400" cy="5181600"/>
          </a:xfrm>
        </p:spPr>
        <p:txBody>
          <a:bodyPr/>
          <a:lstStyle/>
          <a:p>
            <a:pPr>
              <a:buFont typeface="Wingdings" pitchFamily="2" charset="2"/>
              <a:buChar char="§"/>
            </a:pPr>
            <a:r>
              <a:rPr lang="en-US" sz="2800" dirty="0"/>
              <a:t>Although money can take an extraordinary variety of forms, there are really only two types of money</a:t>
            </a:r>
            <a:r>
              <a:rPr lang="en-US" sz="2800" dirty="0" smtClean="0"/>
              <a:t>:</a:t>
            </a:r>
          </a:p>
          <a:p>
            <a:pPr lvl="2">
              <a:buFont typeface="Wingdings" pitchFamily="2" charset="2"/>
              <a:buChar char="ü"/>
            </a:pPr>
            <a:r>
              <a:rPr lang="en-US" dirty="0" smtClean="0"/>
              <a:t> </a:t>
            </a:r>
            <a:r>
              <a:rPr lang="en-US" dirty="0"/>
              <a:t>money that has intrinsic value </a:t>
            </a:r>
            <a:r>
              <a:rPr lang="en-US" dirty="0" smtClean="0"/>
              <a:t>(</a:t>
            </a:r>
            <a:r>
              <a:rPr lang="en-US" dirty="0"/>
              <a:t>Commodity money </a:t>
            </a:r>
            <a:r>
              <a:rPr lang="en-US" dirty="0" smtClean="0"/>
              <a:t>)</a:t>
            </a:r>
          </a:p>
          <a:p>
            <a:pPr lvl="4">
              <a:buFont typeface="Arial" pitchFamily="34" charset="0"/>
              <a:buChar char="•"/>
            </a:pPr>
            <a:r>
              <a:rPr lang="en-US" dirty="0"/>
              <a:t> </a:t>
            </a:r>
            <a:r>
              <a:rPr lang="en-US" dirty="0" smtClean="0"/>
              <a:t> </a:t>
            </a:r>
            <a:r>
              <a:rPr lang="en-US" dirty="0"/>
              <a:t>Gold and silver are the most widely used forms of commodity money</a:t>
            </a:r>
            <a:r>
              <a:rPr lang="en-US" dirty="0" smtClean="0"/>
              <a:t>          </a:t>
            </a:r>
          </a:p>
          <a:p>
            <a:pPr lvl="2">
              <a:buFont typeface="Wingdings" pitchFamily="2" charset="2"/>
              <a:buChar char="ü"/>
            </a:pPr>
            <a:r>
              <a:rPr lang="en-US" dirty="0" smtClean="0"/>
              <a:t>and </a:t>
            </a:r>
            <a:r>
              <a:rPr lang="en-US" dirty="0"/>
              <a:t>money that does not have intrinsic </a:t>
            </a:r>
            <a:r>
              <a:rPr lang="en-US" dirty="0" smtClean="0"/>
              <a:t>value(</a:t>
            </a:r>
            <a:r>
              <a:rPr lang="en-US" dirty="0"/>
              <a:t>Fiat money is money that some authority, generally a government, has ordered to be accepted as a medium of </a:t>
            </a:r>
            <a:r>
              <a:rPr lang="en-US" dirty="0" smtClean="0"/>
              <a:t>exchange)</a:t>
            </a:r>
          </a:p>
          <a:p>
            <a:pPr lvl="4">
              <a:buFont typeface="Arial" pitchFamily="34" charset="0"/>
              <a:buChar char="•"/>
            </a:pPr>
            <a:r>
              <a:rPr lang="en-US" dirty="0"/>
              <a:t> </a:t>
            </a:r>
            <a:r>
              <a:rPr lang="en-US" dirty="0" smtClean="0"/>
              <a:t>The</a:t>
            </a:r>
            <a:r>
              <a:rPr lang="en-US" dirty="0"/>
              <a:t> </a:t>
            </a:r>
            <a:r>
              <a:rPr lang="en-US" dirty="0" smtClean="0"/>
              <a:t>currency (paper </a:t>
            </a:r>
            <a:r>
              <a:rPr lang="en-US" dirty="0"/>
              <a:t>money and </a:t>
            </a:r>
            <a:r>
              <a:rPr lang="en-US" dirty="0" smtClean="0"/>
              <a:t>coins ), checkable deposits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120</a:t>
            </a:fld>
            <a:endParaRPr lang="en-US" dirty="0"/>
          </a:p>
        </p:txBody>
      </p:sp>
    </p:spTree>
    <p:extLst>
      <p:ext uri="{BB962C8B-B14F-4D97-AF65-F5344CB8AC3E}">
        <p14:creationId xmlns:p14="http://schemas.microsoft.com/office/powerpoint/2010/main" val="8331277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a:t>To qualify as “money,” something must be widely accepted as a medium of exchange.</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121</a:t>
            </a:fld>
            <a:endParaRPr lang="en-US" dirty="0"/>
          </a:p>
        </p:txBody>
      </p:sp>
    </p:spTree>
    <p:extLst>
      <p:ext uri="{BB962C8B-B14F-4D97-AF65-F5344CB8AC3E}">
        <p14:creationId xmlns:p14="http://schemas.microsoft.com/office/powerpoint/2010/main" val="23501389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304800"/>
            <a:ext cx="7772400" cy="838200"/>
          </a:xfrm>
        </p:spPr>
        <p:txBody>
          <a:bodyPr/>
          <a:lstStyle/>
          <a:p>
            <a:r>
              <a:rPr lang="en-US" sz="2800" b="1" dirty="0" smtClean="0">
                <a:latin typeface="+mn-lt"/>
              </a:rPr>
              <a:t/>
            </a:r>
            <a:br>
              <a:rPr lang="en-US" sz="2800" b="1" dirty="0" smtClean="0">
                <a:latin typeface="+mn-lt"/>
              </a:rPr>
            </a:br>
            <a:r>
              <a:rPr lang="en-US" sz="2800" b="1" dirty="0" smtClean="0">
                <a:latin typeface="+mn-lt"/>
              </a:rPr>
              <a:t>Measuring </a:t>
            </a:r>
            <a:r>
              <a:rPr lang="en-US" sz="2800" b="1" dirty="0">
                <a:latin typeface="+mn-lt"/>
              </a:rPr>
              <a:t>Money</a:t>
            </a:r>
            <a:r>
              <a:rPr lang="en-US" dirty="0"/>
              <a:t/>
            </a:r>
            <a:br>
              <a:rPr lang="en-US" dirty="0"/>
            </a:br>
            <a:endParaRPr lang="en-US" dirty="0"/>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dirty="0"/>
              <a:t>The total quantity of money in the economy at any one time is called the </a:t>
            </a:r>
            <a:r>
              <a:rPr lang="en-US" sz="2800" u="sng" dirty="0"/>
              <a:t>money supply</a:t>
            </a:r>
            <a:r>
              <a:rPr lang="en-US" sz="2800" dirty="0"/>
              <a:t>. Economists measure the money supply because it affects economic activity. </a:t>
            </a:r>
            <a:endParaRPr lang="en-US" sz="2800" dirty="0" smtClean="0"/>
          </a:p>
          <a:p>
            <a:pPr>
              <a:buFont typeface="Wingdings" pitchFamily="2" charset="2"/>
              <a:buChar char="§"/>
            </a:pPr>
            <a:r>
              <a:rPr lang="en-US" sz="2800" dirty="0" smtClean="0"/>
              <a:t>What </a:t>
            </a:r>
            <a:r>
              <a:rPr lang="en-US" sz="2800" dirty="0"/>
              <a:t>should be included in the money supply? </a:t>
            </a:r>
            <a:endParaRPr lang="en-US" sz="2800" dirty="0" smtClean="0"/>
          </a:p>
          <a:p>
            <a:pPr>
              <a:buFont typeface="Wingdings" pitchFamily="2" charset="2"/>
              <a:buChar char="§"/>
            </a:pPr>
            <a:r>
              <a:rPr lang="en-US" sz="2800" dirty="0" smtClean="0"/>
              <a:t>We </a:t>
            </a:r>
            <a:r>
              <a:rPr lang="en-US" sz="2800" dirty="0"/>
              <a:t>want to include as part of the money supply those things that serve as media of exchange.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122</a:t>
            </a:fld>
            <a:endParaRPr lang="en-US" dirty="0"/>
          </a:p>
        </p:txBody>
      </p:sp>
    </p:spTree>
    <p:extLst>
      <p:ext uri="{BB962C8B-B14F-4D97-AF65-F5344CB8AC3E}">
        <p14:creationId xmlns:p14="http://schemas.microsoft.com/office/powerpoint/2010/main" val="12551699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457200"/>
          </a:xfrm>
        </p:spPr>
        <p:txBody>
          <a:bodyPr/>
          <a:lstStyle/>
          <a:p>
            <a:r>
              <a:rPr lang="en-US" sz="2800" dirty="0" smtClean="0"/>
              <a:t>Cont’d </a:t>
            </a:r>
            <a:endParaRPr lang="en-US" sz="2800" dirty="0"/>
          </a:p>
        </p:txBody>
      </p:sp>
      <p:sp>
        <p:nvSpPr>
          <p:cNvPr id="3" name="Content Placeholder 2"/>
          <p:cNvSpPr>
            <a:spLocks noGrp="1"/>
          </p:cNvSpPr>
          <p:nvPr>
            <p:ph idx="1"/>
          </p:nvPr>
        </p:nvSpPr>
        <p:spPr>
          <a:xfrm>
            <a:off x="1173163" y="1371600"/>
            <a:ext cx="7772400" cy="4724400"/>
          </a:xfrm>
        </p:spPr>
        <p:txBody>
          <a:bodyPr/>
          <a:lstStyle/>
          <a:p>
            <a:pPr>
              <a:buFont typeface="Wingdings" pitchFamily="2" charset="2"/>
              <a:buChar char="§"/>
            </a:pPr>
            <a:r>
              <a:rPr lang="en-US" sz="2800" dirty="0"/>
              <a:t>T</a:t>
            </a:r>
            <a:r>
              <a:rPr lang="en-US" sz="2800" dirty="0" smtClean="0"/>
              <a:t>he </a:t>
            </a:r>
            <a:r>
              <a:rPr lang="en-US" sz="2800" dirty="0"/>
              <a:t>basic money supply was measured as the sum of currency in circulation, traveler’s checks, and </a:t>
            </a:r>
            <a:r>
              <a:rPr lang="en-US" sz="2800" dirty="0" smtClean="0"/>
              <a:t>checkable </a:t>
            </a:r>
            <a:r>
              <a:rPr lang="en-US" sz="2800" dirty="0"/>
              <a:t>deposits. </a:t>
            </a:r>
            <a:endParaRPr lang="en-US" sz="2800" dirty="0" smtClean="0"/>
          </a:p>
          <a:p>
            <a:pPr>
              <a:buFont typeface="Wingdings" pitchFamily="2" charset="2"/>
              <a:buChar char="§"/>
            </a:pPr>
            <a:r>
              <a:rPr lang="en-US" sz="2800" dirty="0"/>
              <a:t>Currency serves the medium-of-exchange function very nicely but denies people any interest earnings. (Checking accounts did not earn interest before 1980</a:t>
            </a:r>
            <a:r>
              <a:rPr lang="en-US" sz="2800" dirty="0" smtClean="0"/>
              <a:t>.)</a:t>
            </a:r>
          </a:p>
          <a:p>
            <a:pPr>
              <a:buFont typeface="Wingdings" pitchFamily="2" charset="2"/>
              <a:buChar char="§"/>
            </a:pPr>
            <a:r>
              <a:rPr lang="en-US" sz="2800" dirty="0"/>
              <a:t>D</a:t>
            </a:r>
            <a:r>
              <a:rPr lang="en-US" sz="2800" dirty="0" smtClean="0"/>
              <a:t>ifferent </a:t>
            </a:r>
            <a:r>
              <a:rPr lang="en-US" sz="2800" dirty="0"/>
              <a:t>measures of </a:t>
            </a:r>
            <a:r>
              <a:rPr lang="en-US" sz="2800" dirty="0" smtClean="0"/>
              <a:t>money:</a:t>
            </a:r>
          </a:p>
          <a:p>
            <a:pPr lvl="2">
              <a:buFont typeface="Wingdings" pitchFamily="2" charset="2"/>
              <a:buChar char="ü"/>
            </a:pPr>
            <a:r>
              <a:rPr lang="en-US" sz="2000" dirty="0" smtClean="0"/>
              <a:t>   M1 </a:t>
            </a:r>
            <a:r>
              <a:rPr lang="en-US" sz="2000" dirty="0"/>
              <a:t>and M2</a:t>
            </a:r>
          </a:p>
          <a:p>
            <a:pPr>
              <a:buFont typeface="Wingdings" pitchFamily="2" charset="2"/>
              <a:buChar char="§"/>
            </a:pP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123</a:t>
            </a:fld>
            <a:endParaRPr lang="en-US" dirty="0"/>
          </a:p>
        </p:txBody>
      </p:sp>
    </p:spTree>
    <p:extLst>
      <p:ext uri="{BB962C8B-B14F-4D97-AF65-F5344CB8AC3E}">
        <p14:creationId xmlns:p14="http://schemas.microsoft.com/office/powerpoint/2010/main" val="14680684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533400"/>
          </a:xfrm>
        </p:spPr>
        <p:txBody>
          <a:bodyPr/>
          <a:lstStyle/>
          <a:p>
            <a:r>
              <a:rPr lang="en-US" sz="2800" dirty="0" smtClean="0"/>
              <a:t>Cont’d </a:t>
            </a:r>
            <a:endParaRPr lang="en-US" sz="2800" dirty="0"/>
          </a:p>
        </p:txBody>
      </p:sp>
      <p:sp>
        <p:nvSpPr>
          <p:cNvPr id="3" name="Content Placeholder 2"/>
          <p:cNvSpPr>
            <a:spLocks noGrp="1"/>
          </p:cNvSpPr>
          <p:nvPr>
            <p:ph idx="1"/>
          </p:nvPr>
        </p:nvSpPr>
        <p:spPr>
          <a:xfrm>
            <a:off x="1173163" y="1066800"/>
            <a:ext cx="7772400" cy="5334000"/>
          </a:xfrm>
        </p:spPr>
        <p:txBody>
          <a:bodyPr/>
          <a:lstStyle/>
          <a:p>
            <a:pPr>
              <a:buFont typeface="Wingdings" pitchFamily="2" charset="2"/>
              <a:buChar char="§"/>
            </a:pPr>
            <a:r>
              <a:rPr lang="en-US" sz="2800" u="sng" dirty="0"/>
              <a:t>M1 is the narrowest of the Fed’s money supply definitions. </a:t>
            </a:r>
            <a:r>
              <a:rPr lang="en-US" sz="2800" dirty="0"/>
              <a:t>It includes currency in circulation, checkable deposits, and traveler’s checks</a:t>
            </a:r>
            <a:r>
              <a:rPr lang="en-US" sz="2800" dirty="0" smtClean="0"/>
              <a:t>.</a:t>
            </a:r>
          </a:p>
          <a:p>
            <a:pPr>
              <a:buFont typeface="Wingdings" pitchFamily="2" charset="2"/>
              <a:buChar char="§"/>
            </a:pPr>
            <a:r>
              <a:rPr lang="en-US" sz="2800" dirty="0"/>
              <a:t> </a:t>
            </a:r>
            <a:r>
              <a:rPr lang="en-US" sz="2800" u="sng" dirty="0"/>
              <a:t>M2 is a broader measure of the money supply than M1</a:t>
            </a:r>
            <a:r>
              <a:rPr lang="en-US" sz="2800" dirty="0"/>
              <a:t>. </a:t>
            </a:r>
            <a:endParaRPr lang="en-US" sz="2800" dirty="0" smtClean="0"/>
          </a:p>
          <a:p>
            <a:pPr>
              <a:buFont typeface="Wingdings" pitchFamily="2" charset="2"/>
              <a:buChar char="§"/>
            </a:pPr>
            <a:r>
              <a:rPr lang="en-US" sz="2800" dirty="0" smtClean="0"/>
              <a:t>It </a:t>
            </a:r>
            <a:r>
              <a:rPr lang="en-US" sz="2800" dirty="0"/>
              <a:t>includes M1 and other deposits such as small savings accounts (less than $100,000), as well as accounts such as money market mutual funds (MMMFs) that place limits on the number or the amounts of the checks that can be written in a certain period.</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124</a:t>
            </a:fld>
            <a:endParaRPr lang="en-US" dirty="0"/>
          </a:p>
        </p:txBody>
      </p:sp>
    </p:spTree>
    <p:extLst>
      <p:ext uri="{BB962C8B-B14F-4D97-AF65-F5344CB8AC3E}">
        <p14:creationId xmlns:p14="http://schemas.microsoft.com/office/powerpoint/2010/main" val="14427787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6858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dirty="0"/>
              <a:t>M2 is sometimes called the broadly defined money supply, while M1 is the narrowly defined money supply. </a:t>
            </a:r>
            <a:endParaRPr lang="en-US" sz="2800" dirty="0" smtClean="0"/>
          </a:p>
          <a:p>
            <a:pPr>
              <a:buFont typeface="Wingdings" pitchFamily="2" charset="2"/>
              <a:buChar char="§"/>
            </a:pPr>
            <a:r>
              <a:rPr lang="en-US" sz="2800" dirty="0" smtClean="0"/>
              <a:t>The </a:t>
            </a:r>
            <a:r>
              <a:rPr lang="en-US" sz="2800" dirty="0"/>
              <a:t>assets in M1 may be regarded as perfectly liquid; the assets in M2 are highly liquid, but somewhat less liquid than the assets in M1. Even broader measures of the money supply include large time-deposits, money market mutual funds held by institutions, and other assets that are somewhat less liquid than those in M2.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125</a:t>
            </a:fld>
            <a:endParaRPr lang="en-US" dirty="0"/>
          </a:p>
        </p:txBody>
      </p:sp>
    </p:spTree>
    <p:extLst>
      <p:ext uri="{BB962C8B-B14F-4D97-AF65-F5344CB8AC3E}">
        <p14:creationId xmlns:p14="http://schemas.microsoft.com/office/powerpoint/2010/main" val="11812940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 </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i="1" dirty="0"/>
              <a:t>M1, the narrowest definition of the money supply, includes assets that are perfectly liquid</a:t>
            </a:r>
            <a:r>
              <a:rPr lang="en-US" sz="2800" i="1" dirty="0" smtClean="0"/>
              <a:t>.</a:t>
            </a:r>
          </a:p>
          <a:p>
            <a:pPr>
              <a:buFont typeface="Wingdings" pitchFamily="2" charset="2"/>
              <a:buChar char="§"/>
            </a:pPr>
            <a:r>
              <a:rPr lang="en-US" sz="2800" i="1" dirty="0" smtClean="0"/>
              <a:t> </a:t>
            </a:r>
            <a:r>
              <a:rPr lang="en-US" sz="2800" i="1" dirty="0"/>
              <a:t>M2 provides a broader measure of the money supply and includes somewhat less liquid assets. </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126</a:t>
            </a:fld>
            <a:endParaRPr lang="en-US" dirty="0"/>
          </a:p>
        </p:txBody>
      </p:sp>
    </p:spTree>
    <p:extLst>
      <p:ext uri="{BB962C8B-B14F-4D97-AF65-F5344CB8AC3E}">
        <p14:creationId xmlns:p14="http://schemas.microsoft.com/office/powerpoint/2010/main" val="100460221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The end!!</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smtClean="0"/>
              <a:t>Thank you!!</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127</a:t>
            </a:fld>
            <a:endParaRPr lang="en-US" dirty="0"/>
          </a:p>
        </p:txBody>
      </p:sp>
    </p:spTree>
    <p:extLst>
      <p:ext uri="{BB962C8B-B14F-4D97-AF65-F5344CB8AC3E}">
        <p14:creationId xmlns:p14="http://schemas.microsoft.com/office/powerpoint/2010/main" val="31944006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rPr>
              <a:t/>
            </a:r>
            <a:br>
              <a:rPr lang="en-US" sz="3200" b="1" dirty="0" smtClean="0">
                <a:latin typeface="+mn-lt"/>
              </a:rPr>
            </a:br>
            <a:r>
              <a:rPr lang="en-US" sz="3200" b="1" dirty="0" smtClean="0">
                <a:latin typeface="+mn-lt"/>
              </a:rPr>
              <a:t>Keynote speech 4: 2hrs</a:t>
            </a:r>
            <a:br>
              <a:rPr lang="en-US" sz="3200" b="1" dirty="0" smtClean="0">
                <a:latin typeface="+mn-lt"/>
              </a:rPr>
            </a:br>
            <a:r>
              <a:rPr lang="en-US" sz="3200" b="1" dirty="0" smtClean="0">
                <a:latin typeface="+mn-lt"/>
              </a:rPr>
              <a:t>The </a:t>
            </a:r>
            <a:r>
              <a:rPr lang="en-US" sz="3200" b="1" dirty="0">
                <a:latin typeface="+mn-lt"/>
              </a:rPr>
              <a:t>Demand for Money</a:t>
            </a:r>
            <a:r>
              <a:rPr lang="en-US" dirty="0"/>
              <a:t/>
            </a:r>
            <a:br>
              <a:rPr lang="en-US" dirty="0"/>
            </a:br>
            <a:endParaRPr lang="en-US" dirty="0"/>
          </a:p>
        </p:txBody>
      </p:sp>
      <p:sp>
        <p:nvSpPr>
          <p:cNvPr id="3" name="Content Placeholder 2"/>
          <p:cNvSpPr>
            <a:spLocks noGrp="1"/>
          </p:cNvSpPr>
          <p:nvPr>
            <p:ph idx="1"/>
          </p:nvPr>
        </p:nvSpPr>
        <p:spPr>
          <a:xfrm>
            <a:off x="1173163" y="2819400"/>
            <a:ext cx="7772400" cy="3276600"/>
          </a:xfrm>
        </p:spPr>
        <p:txBody>
          <a:bodyPr/>
          <a:lstStyle/>
          <a:p>
            <a:pPr>
              <a:buFont typeface="Wingdings" pitchFamily="2" charset="2"/>
              <a:buChar char="§"/>
            </a:pPr>
            <a:r>
              <a:rPr lang="en-US" sz="2800" dirty="0"/>
              <a:t>The demand for money is the relationship between the quantity of money people want to hold and the factors that determine that quantity</a:t>
            </a:r>
            <a:r>
              <a:rPr lang="en-US" sz="2800"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128</a:t>
            </a:fld>
            <a:endParaRPr lang="en-US" dirty="0"/>
          </a:p>
        </p:txBody>
      </p:sp>
    </p:spTree>
    <p:extLst>
      <p:ext uri="{BB962C8B-B14F-4D97-AF65-F5344CB8AC3E}">
        <p14:creationId xmlns:p14="http://schemas.microsoft.com/office/powerpoint/2010/main" val="30627635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762000"/>
          </a:xfrm>
        </p:spPr>
        <p:txBody>
          <a:bodyPr/>
          <a:lstStyle/>
          <a:p>
            <a:r>
              <a:rPr lang="en-US" sz="2800" dirty="0" smtClean="0">
                <a:latin typeface="+mn-lt"/>
              </a:rPr>
              <a:t>Cont’d </a:t>
            </a:r>
            <a:endParaRPr lang="en-US" sz="2800" dirty="0">
              <a:latin typeface="+mn-lt"/>
            </a:endParaRPr>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dirty="0"/>
              <a:t>We will think of the demand for money as a curve that represents the outcomes of choices between the greater liquidity of money deposits and the higher interest rates that can be earned by holding a bond fund. </a:t>
            </a:r>
            <a:endParaRPr lang="en-US" sz="2800" dirty="0" smtClean="0"/>
          </a:p>
          <a:p>
            <a:pPr>
              <a:buFont typeface="Wingdings" pitchFamily="2" charset="2"/>
              <a:buChar char="§"/>
            </a:pPr>
            <a:r>
              <a:rPr lang="en-US" sz="2800" dirty="0" smtClean="0"/>
              <a:t>The </a:t>
            </a:r>
            <a:r>
              <a:rPr lang="en-US" sz="2800" dirty="0"/>
              <a:t>difference between the interest rates paid on money deposits and the interest return available from bonds is the cost of holding money.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129</a:t>
            </a:fld>
            <a:endParaRPr lang="en-US" dirty="0"/>
          </a:p>
        </p:txBody>
      </p:sp>
    </p:spTree>
    <p:extLst>
      <p:ext uri="{BB962C8B-B14F-4D97-AF65-F5344CB8AC3E}">
        <p14:creationId xmlns:p14="http://schemas.microsoft.com/office/powerpoint/2010/main" val="81100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sz="2800" dirty="0">
                <a:solidFill>
                  <a:srgbClr val="7030A0"/>
                </a:solidFill>
              </a:rPr>
              <a:t>An aggregate </a:t>
            </a:r>
            <a:r>
              <a:rPr lang="en-US" sz="2800" dirty="0"/>
              <a:t>is a collection of specific economic units treated as if they were one unit. </a:t>
            </a:r>
            <a:endParaRPr lang="en-US" sz="2800" dirty="0" smtClean="0"/>
          </a:p>
          <a:p>
            <a:pPr>
              <a:buFont typeface="Arial" pitchFamily="34" charset="0"/>
              <a:buChar char="•"/>
            </a:pPr>
            <a:r>
              <a:rPr lang="en-US" sz="2800" dirty="0" smtClean="0"/>
              <a:t>These </a:t>
            </a:r>
            <a:r>
              <a:rPr lang="en-US" sz="2800" dirty="0"/>
              <a:t>aggregate macro variables include the aggregate level of output, national income, and aggregate employment, the general price level, national consumption, national saving and investment, money supply, exchange rate, etc. </a:t>
            </a:r>
          </a:p>
          <a:p>
            <a:pPr lvl="0">
              <a:buFont typeface="Arial" pitchFamily="34" charset="0"/>
              <a:buChar char="•"/>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a:t>
            </a:fld>
            <a:endParaRPr lang="en-US" dirty="0"/>
          </a:p>
        </p:txBody>
      </p:sp>
    </p:spTree>
    <p:extLst>
      <p:ext uri="{BB962C8B-B14F-4D97-AF65-F5344CB8AC3E}">
        <p14:creationId xmlns:p14="http://schemas.microsoft.com/office/powerpoint/2010/main" val="34888270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772400" cy="1143000"/>
          </a:xfrm>
        </p:spPr>
        <p:txBody>
          <a:bodyPr/>
          <a:lstStyle/>
          <a:p>
            <a:r>
              <a:rPr lang="en-US" sz="2800" b="1" dirty="0">
                <a:latin typeface="+mn-lt"/>
              </a:rPr>
              <a:t>Motives for Holding Money</a:t>
            </a:r>
            <a:r>
              <a:rPr lang="en-US" dirty="0"/>
              <a:t/>
            </a:r>
            <a:br>
              <a:rPr lang="en-US" dirty="0"/>
            </a:br>
            <a:endParaRPr lang="en-US" dirty="0"/>
          </a:p>
        </p:txBody>
      </p:sp>
      <p:sp>
        <p:nvSpPr>
          <p:cNvPr id="3" name="Content Placeholder 2"/>
          <p:cNvSpPr>
            <a:spLocks noGrp="1"/>
          </p:cNvSpPr>
          <p:nvPr>
            <p:ph idx="1"/>
          </p:nvPr>
        </p:nvSpPr>
        <p:spPr>
          <a:xfrm>
            <a:off x="1173163" y="1295400"/>
            <a:ext cx="7772400" cy="4800600"/>
          </a:xfrm>
        </p:spPr>
        <p:txBody>
          <a:bodyPr/>
          <a:lstStyle/>
          <a:p>
            <a:pPr>
              <a:buFont typeface="Wingdings" pitchFamily="2" charset="2"/>
              <a:buChar char="§"/>
            </a:pPr>
            <a:r>
              <a:rPr lang="en-US" sz="2800" dirty="0" smtClean="0"/>
              <a:t>Why people keep money?</a:t>
            </a:r>
          </a:p>
          <a:p>
            <a:pPr marL="0" indent="0">
              <a:buNone/>
            </a:pPr>
            <a:r>
              <a:rPr lang="en-US" sz="2800" dirty="0" smtClean="0"/>
              <a:t>There are 3 reasons/motives.</a:t>
            </a:r>
            <a:endParaRPr lang="en-US" sz="2800" dirty="0"/>
          </a:p>
          <a:p>
            <a:pPr>
              <a:buFont typeface="Wingdings" pitchFamily="2" charset="2"/>
              <a:buChar char="§"/>
            </a:pPr>
            <a:r>
              <a:rPr lang="en-US" sz="2800" dirty="0" smtClean="0"/>
              <a:t>Transactions </a:t>
            </a:r>
            <a:r>
              <a:rPr lang="en-US" sz="2800" dirty="0"/>
              <a:t>demand for money </a:t>
            </a:r>
            <a:endParaRPr lang="en-US" sz="2800" dirty="0" smtClean="0"/>
          </a:p>
          <a:p>
            <a:pPr lvl="1">
              <a:buFont typeface="Wingdings" pitchFamily="2" charset="2"/>
              <a:buChar char="ü"/>
            </a:pPr>
            <a:r>
              <a:rPr lang="en-US" sz="2400" dirty="0" smtClean="0"/>
              <a:t> For  every day transaction of goods and services </a:t>
            </a:r>
          </a:p>
          <a:p>
            <a:pPr>
              <a:buFont typeface="Wingdings" pitchFamily="2" charset="2"/>
              <a:buChar char="§"/>
            </a:pPr>
            <a:r>
              <a:rPr lang="en-US" sz="2800" dirty="0"/>
              <a:t>P</a:t>
            </a:r>
            <a:r>
              <a:rPr lang="en-US" sz="2800" dirty="0" smtClean="0"/>
              <a:t>recautionary </a:t>
            </a:r>
            <a:r>
              <a:rPr lang="en-US" sz="2800" dirty="0"/>
              <a:t>demand for </a:t>
            </a:r>
            <a:r>
              <a:rPr lang="en-US" sz="2800" dirty="0" smtClean="0"/>
              <a:t>money</a:t>
            </a:r>
          </a:p>
          <a:p>
            <a:pPr lvl="1">
              <a:buFont typeface="Wingdings" pitchFamily="2" charset="2"/>
              <a:buChar char="ü"/>
            </a:pPr>
            <a:r>
              <a:rPr lang="en-US" sz="2400" dirty="0" smtClean="0"/>
              <a:t>  Unforeseen events</a:t>
            </a:r>
          </a:p>
          <a:p>
            <a:pPr lvl="1">
              <a:buFont typeface="Wingdings" pitchFamily="2" charset="2"/>
              <a:buChar char="ü"/>
            </a:pPr>
            <a:r>
              <a:rPr lang="en-US" sz="2400" dirty="0"/>
              <a:t>The money people hold for contingencies </a:t>
            </a:r>
            <a:endParaRPr lang="en-US" sz="2400" dirty="0" smtClean="0"/>
          </a:p>
          <a:p>
            <a:pPr>
              <a:buFont typeface="Wingdings" pitchFamily="2" charset="2"/>
              <a:buChar char="§"/>
            </a:pPr>
            <a:r>
              <a:rPr lang="en-US" sz="2800" dirty="0"/>
              <a:t>S</a:t>
            </a:r>
            <a:r>
              <a:rPr lang="en-US" sz="2800" dirty="0" smtClean="0"/>
              <a:t>peculative purposes</a:t>
            </a:r>
          </a:p>
          <a:p>
            <a:pPr lvl="1">
              <a:buFont typeface="Wingdings" pitchFamily="2" charset="2"/>
              <a:buChar char="ü"/>
            </a:pPr>
            <a:r>
              <a:rPr lang="en-US" sz="2400" dirty="0" smtClean="0"/>
              <a:t> Expectations of </a:t>
            </a:r>
            <a:r>
              <a:rPr lang="en-US" sz="2400" smtClean="0"/>
              <a:t>bond prices </a:t>
            </a:r>
            <a:endParaRPr lang="en-US" sz="2400" dirty="0" smtClean="0"/>
          </a:p>
          <a:p>
            <a:pPr marL="857250" lvl="2" indent="0">
              <a:buNone/>
            </a:pPr>
            <a:endParaRPr lang="en-US" sz="20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130</a:t>
            </a:fld>
            <a:endParaRPr lang="en-US" dirty="0"/>
          </a:p>
        </p:txBody>
      </p:sp>
    </p:spTree>
    <p:extLst>
      <p:ext uri="{BB962C8B-B14F-4D97-AF65-F5344CB8AC3E}">
        <p14:creationId xmlns:p14="http://schemas.microsoft.com/office/powerpoint/2010/main" val="34881356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838200"/>
          </a:xfrm>
        </p:spPr>
        <p:txBody>
          <a:bodyPr/>
          <a:lstStyle/>
          <a:p>
            <a:r>
              <a:rPr lang="en-US" sz="2800" b="1" dirty="0" smtClean="0">
                <a:latin typeface="+mn-lt"/>
              </a:rPr>
              <a:t/>
            </a:r>
            <a:br>
              <a:rPr lang="en-US" sz="2800" b="1" dirty="0" smtClean="0">
                <a:latin typeface="+mn-lt"/>
              </a:rPr>
            </a:br>
            <a:r>
              <a:rPr lang="en-US" sz="2800" b="1" dirty="0" smtClean="0">
                <a:latin typeface="+mn-lt"/>
              </a:rPr>
              <a:t>Interest </a:t>
            </a:r>
            <a:r>
              <a:rPr lang="en-US" sz="2800" b="1" dirty="0">
                <a:latin typeface="+mn-lt"/>
              </a:rPr>
              <a:t>Rates and the Demand for Money</a:t>
            </a:r>
            <a:r>
              <a:rPr lang="en-US" dirty="0"/>
              <a:t/>
            </a:r>
            <a:br>
              <a:rPr lang="en-US" dirty="0"/>
            </a:br>
            <a:endParaRPr lang="en-US" dirty="0"/>
          </a:p>
        </p:txBody>
      </p:sp>
      <p:sp>
        <p:nvSpPr>
          <p:cNvPr id="3" name="Content Placeholder 2"/>
          <p:cNvSpPr>
            <a:spLocks noGrp="1"/>
          </p:cNvSpPr>
          <p:nvPr>
            <p:ph idx="1"/>
          </p:nvPr>
        </p:nvSpPr>
        <p:spPr>
          <a:xfrm>
            <a:off x="1173163" y="1143000"/>
            <a:ext cx="7772400" cy="4953000"/>
          </a:xfrm>
        </p:spPr>
        <p:txBody>
          <a:bodyPr/>
          <a:lstStyle/>
          <a:p>
            <a:pPr>
              <a:buFont typeface="Wingdings" pitchFamily="2" charset="2"/>
              <a:buChar char="§"/>
            </a:pPr>
            <a:r>
              <a:rPr lang="en-US" sz="2800" dirty="0"/>
              <a:t>The quantity of money people hold to pay for transactions and to satisfy precautionary and speculative demand is likely to vary with the interest rates they can earn from alternative assets such as </a:t>
            </a:r>
            <a:r>
              <a:rPr lang="en-US" sz="2800" dirty="0" smtClean="0"/>
              <a:t>bonds</a:t>
            </a:r>
          </a:p>
          <a:p>
            <a:pPr>
              <a:buFont typeface="Wingdings" pitchFamily="2" charset="2"/>
              <a:buChar char="§"/>
            </a:pPr>
            <a:r>
              <a:rPr lang="en-US" sz="2800" dirty="0"/>
              <a:t>When interest rates rise relative to the rates that can be earned on money deposits, people hold less money. When interest rates fall, people hold more money.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131</a:t>
            </a:fld>
            <a:endParaRPr lang="en-US" dirty="0"/>
          </a:p>
        </p:txBody>
      </p:sp>
    </p:spTree>
    <p:extLst>
      <p:ext uri="{BB962C8B-B14F-4D97-AF65-F5344CB8AC3E}">
        <p14:creationId xmlns:p14="http://schemas.microsoft.com/office/powerpoint/2010/main" val="27589548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 </a:t>
            </a:r>
            <a:endParaRPr lang="en-US" sz="2800" dirty="0">
              <a:latin typeface="+mn-lt"/>
            </a:endParaRPr>
          </a:p>
        </p:txBody>
      </p:sp>
      <p:sp>
        <p:nvSpPr>
          <p:cNvPr id="3" name="Content Placeholder 2"/>
          <p:cNvSpPr>
            <a:spLocks noGrp="1"/>
          </p:cNvSpPr>
          <p:nvPr>
            <p:ph idx="1"/>
          </p:nvPr>
        </p:nvSpPr>
        <p:spPr>
          <a:xfrm>
            <a:off x="1173163" y="1524000"/>
            <a:ext cx="7772400" cy="4572000"/>
          </a:xfrm>
        </p:spPr>
        <p:txBody>
          <a:bodyPr/>
          <a:lstStyle/>
          <a:p>
            <a:pPr>
              <a:buFont typeface="Wingdings" pitchFamily="2" charset="2"/>
              <a:buChar char="§"/>
            </a:pPr>
            <a:r>
              <a:rPr lang="en-US" sz="2800" dirty="0"/>
              <a:t>The logic of these conclusions about the money people hold and interest rates depends on the people’s motives for holding money</a:t>
            </a:r>
            <a:r>
              <a:rPr lang="en-US" sz="2800" dirty="0" smtClean="0"/>
              <a:t>.</a:t>
            </a:r>
          </a:p>
          <a:p>
            <a:pPr>
              <a:buFont typeface="Wingdings" pitchFamily="2" charset="2"/>
              <a:buChar char="§"/>
            </a:pPr>
            <a:r>
              <a:rPr lang="en-US" sz="2800" dirty="0" smtClean="0"/>
              <a:t>The </a:t>
            </a:r>
            <a:r>
              <a:rPr lang="en-US" sz="2800" dirty="0"/>
              <a:t>quantity of money households want to hold varies according to their income and the interest rate; different average quantities of money held can satisfy their transactions and precautionary demands for money</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132</a:t>
            </a:fld>
            <a:endParaRPr lang="en-US" dirty="0"/>
          </a:p>
        </p:txBody>
      </p:sp>
    </p:spTree>
    <p:extLst>
      <p:ext uri="{BB962C8B-B14F-4D97-AF65-F5344CB8AC3E}">
        <p14:creationId xmlns:p14="http://schemas.microsoft.com/office/powerpoint/2010/main" val="15909594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762000"/>
          </a:xfrm>
        </p:spPr>
        <p:txBody>
          <a:bodyPr/>
          <a:lstStyle/>
          <a:p>
            <a:r>
              <a:rPr lang="en-US" sz="2800" dirty="0">
                <a:latin typeface="+mn-lt"/>
              </a:rPr>
              <a:t>The Demand Curve for Money</a:t>
            </a:r>
            <a:r>
              <a:rPr lang="en-US" dirty="0"/>
              <a:t/>
            </a:r>
            <a:br>
              <a:rPr lang="en-US" dirty="0"/>
            </a:br>
            <a:endParaRPr lang="en-US" dirty="0"/>
          </a:p>
        </p:txBody>
      </p:sp>
      <p:sp>
        <p:nvSpPr>
          <p:cNvPr id="3" name="Content Placeholder 2"/>
          <p:cNvSpPr>
            <a:spLocks noGrp="1"/>
          </p:cNvSpPr>
          <p:nvPr>
            <p:ph idx="1"/>
          </p:nvPr>
        </p:nvSpPr>
        <p:spPr>
          <a:xfrm>
            <a:off x="1173163" y="1371600"/>
            <a:ext cx="7772400" cy="4724400"/>
          </a:xfrm>
        </p:spPr>
        <p:txBody>
          <a:bodyPr/>
          <a:lstStyle/>
          <a:p>
            <a:pPr>
              <a:buFont typeface="Wingdings" pitchFamily="2" charset="2"/>
              <a:buChar char="§"/>
            </a:pPr>
            <a:r>
              <a:rPr lang="en-US" sz="2800" dirty="0"/>
              <a:t>The demand curve for money is derived like any other demand curve, by examining the relationship between the “price” of money (which, we will see, is the interest rate) and the quantity demanded, holding all other determinants unchanged. </a:t>
            </a:r>
            <a:endParaRPr lang="en-US" sz="2800" dirty="0" smtClean="0"/>
          </a:p>
          <a:p>
            <a:pPr>
              <a:buFont typeface="Wingdings" pitchFamily="2" charset="2"/>
              <a:buChar char="§"/>
            </a:pPr>
            <a:r>
              <a:rPr lang="en-US" sz="2800" dirty="0" smtClean="0"/>
              <a:t>We </a:t>
            </a:r>
            <a:r>
              <a:rPr lang="en-US" sz="2800" dirty="0"/>
              <a:t>have seen that the transactions, precautionary, and speculative demands for money vary negatively with the interest </a:t>
            </a:r>
            <a:r>
              <a:rPr lang="en-US" sz="2800" dirty="0" smtClean="0"/>
              <a:t>rate.</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133</a:t>
            </a:fld>
            <a:endParaRPr lang="en-US" dirty="0"/>
          </a:p>
        </p:txBody>
      </p:sp>
    </p:spTree>
    <p:extLst>
      <p:ext uri="{BB962C8B-B14F-4D97-AF65-F5344CB8AC3E}">
        <p14:creationId xmlns:p14="http://schemas.microsoft.com/office/powerpoint/2010/main" val="18917353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5334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295400"/>
            <a:ext cx="7772400" cy="4800600"/>
          </a:xfrm>
        </p:spPr>
        <p:txBody>
          <a:bodyPr/>
          <a:lstStyle/>
          <a:p>
            <a:pPr>
              <a:buFont typeface="Wingdings" pitchFamily="2" charset="2"/>
              <a:buChar char="§"/>
            </a:pPr>
            <a:r>
              <a:rPr lang="en-US" sz="2800" dirty="0" smtClean="0"/>
              <a:t>Putting </a:t>
            </a:r>
            <a:r>
              <a:rPr lang="en-US" sz="2800" dirty="0"/>
              <a:t>those three sources of demand together, we can draw a demand curve for money to show how the interest rate affects the total quantity of money people hold.</a:t>
            </a:r>
          </a:p>
          <a:p>
            <a:pPr>
              <a:buFont typeface="Wingdings" pitchFamily="2" charset="2"/>
              <a:buChar char="§"/>
            </a:pPr>
            <a:r>
              <a:rPr lang="en-US" sz="2800" dirty="0"/>
              <a:t>The demand curve for money shows the quantity of money demanded at each interest rate, all other things </a:t>
            </a:r>
            <a:r>
              <a:rPr lang="en-US" sz="2800" dirty="0" smtClean="0"/>
              <a:t>unchanged.</a:t>
            </a:r>
          </a:p>
          <a:p>
            <a:pPr>
              <a:buFont typeface="Wingdings" pitchFamily="2" charset="2"/>
              <a:buChar char="§"/>
            </a:pPr>
            <a:r>
              <a:rPr lang="en-US" sz="2800" dirty="0" smtClean="0"/>
              <a:t>An </a:t>
            </a:r>
            <a:r>
              <a:rPr lang="en-US" sz="2800" dirty="0"/>
              <a:t>increase in the interest rate reduces the quantity of money demanded. A reduction in the interest rate increases the quantity of money demanded.</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134</a:t>
            </a:fld>
            <a:endParaRPr lang="en-US" dirty="0"/>
          </a:p>
        </p:txBody>
      </p:sp>
    </p:spTree>
    <p:extLst>
      <p:ext uri="{BB962C8B-B14F-4D97-AF65-F5344CB8AC3E}">
        <p14:creationId xmlns:p14="http://schemas.microsoft.com/office/powerpoint/2010/main" val="17764009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latin typeface="+mn-lt"/>
              </a:rPr>
              <a:t>Figure. The </a:t>
            </a:r>
            <a:r>
              <a:rPr lang="en-US" sz="2800" i="1" dirty="0">
                <a:latin typeface="+mn-lt"/>
              </a:rPr>
              <a:t>Demand Curve for Money</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135</a:t>
            </a:fld>
            <a:endParaRPr lang="en-US" dirty="0"/>
          </a:p>
        </p:txBody>
      </p:sp>
      <p:pic>
        <p:nvPicPr>
          <p:cNvPr id="5" name="Content Placeholder 4" descr="https://2012books.lardbucket.org/books/macroeconomics-principles-v2.0/section_13/c3bbc37177f7e47d7315eebcefcdb3d8.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60792" y="1828800"/>
            <a:ext cx="4083208" cy="4114800"/>
          </a:xfrm>
          <a:prstGeom prst="rect">
            <a:avLst/>
          </a:prstGeom>
          <a:noFill/>
          <a:ln>
            <a:noFill/>
          </a:ln>
        </p:spPr>
      </p:pic>
      <p:sp>
        <p:nvSpPr>
          <p:cNvPr id="6" name="TextBox 5"/>
          <p:cNvSpPr txBox="1"/>
          <p:nvPr/>
        </p:nvSpPr>
        <p:spPr>
          <a:xfrm>
            <a:off x="1447800" y="1981200"/>
            <a:ext cx="3505200" cy="4154984"/>
          </a:xfrm>
          <a:prstGeom prst="rect">
            <a:avLst/>
          </a:prstGeom>
          <a:noFill/>
        </p:spPr>
        <p:txBody>
          <a:bodyPr wrap="square" rtlCol="0">
            <a:spAutoFit/>
          </a:bodyPr>
          <a:lstStyle/>
          <a:p>
            <a:pPr marL="342900" indent="-342900">
              <a:buFont typeface="Wingdings" pitchFamily="2" charset="2"/>
              <a:buChar char="§"/>
            </a:pPr>
            <a:r>
              <a:rPr lang="en-US" i="1" dirty="0"/>
              <a:t>The demand curve for money shows the quantity of money demanded at each interest rate. </a:t>
            </a:r>
            <a:endParaRPr lang="en-US" i="1" dirty="0" smtClean="0"/>
          </a:p>
          <a:p>
            <a:pPr marL="342900" indent="-342900">
              <a:buFont typeface="Wingdings" pitchFamily="2" charset="2"/>
              <a:buChar char="§"/>
            </a:pPr>
            <a:r>
              <a:rPr lang="en-US" i="1" dirty="0" smtClean="0"/>
              <a:t>Its </a:t>
            </a:r>
            <a:r>
              <a:rPr lang="en-US" i="1" dirty="0"/>
              <a:t>downward slope expresses the negative relationship between the quantity of money demanded and the interest rate.</a:t>
            </a:r>
            <a:endParaRPr lang="en-US" dirty="0"/>
          </a:p>
        </p:txBody>
      </p:sp>
    </p:spTree>
    <p:extLst>
      <p:ext uri="{BB962C8B-B14F-4D97-AF65-F5344CB8AC3E}">
        <p14:creationId xmlns:p14="http://schemas.microsoft.com/office/powerpoint/2010/main" val="211417141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609600"/>
          </a:xfrm>
        </p:spPr>
        <p:txBody>
          <a:bodyPr/>
          <a:lstStyle/>
          <a:p>
            <a:r>
              <a:rPr lang="en-US" sz="2800" dirty="0" smtClean="0">
                <a:latin typeface="+mn-lt"/>
              </a:rPr>
              <a:t>Cont’d </a:t>
            </a:r>
            <a:endParaRPr lang="en-US" sz="2800" dirty="0">
              <a:latin typeface="+mn-lt"/>
            </a:endParaRPr>
          </a:p>
        </p:txBody>
      </p:sp>
      <p:sp>
        <p:nvSpPr>
          <p:cNvPr id="3" name="Content Placeholder 2"/>
          <p:cNvSpPr>
            <a:spLocks noGrp="1"/>
          </p:cNvSpPr>
          <p:nvPr>
            <p:ph idx="1"/>
          </p:nvPr>
        </p:nvSpPr>
        <p:spPr>
          <a:xfrm>
            <a:off x="1173163" y="914400"/>
            <a:ext cx="7772400" cy="5181600"/>
          </a:xfrm>
        </p:spPr>
        <p:txBody>
          <a:bodyPr/>
          <a:lstStyle/>
          <a:p>
            <a:pPr>
              <a:buFont typeface="Wingdings" pitchFamily="2" charset="2"/>
              <a:buChar char="§"/>
            </a:pPr>
            <a:r>
              <a:rPr lang="en-US" sz="2800" dirty="0"/>
              <a:t>The relationship between interest rates and the quantity of money demanded is an application of the law of demand. </a:t>
            </a:r>
            <a:endParaRPr lang="en-US" sz="2800" dirty="0" smtClean="0"/>
          </a:p>
          <a:p>
            <a:pPr>
              <a:buFont typeface="Wingdings" pitchFamily="2" charset="2"/>
              <a:buChar char="§"/>
            </a:pPr>
            <a:r>
              <a:rPr lang="en-US" sz="2800" dirty="0" smtClean="0"/>
              <a:t>If </a:t>
            </a:r>
            <a:r>
              <a:rPr lang="en-US" sz="2800" dirty="0"/>
              <a:t>we think of the alternative to holding money as holding bonds, then the interest rate—or the differential between the interest rate in the bond market and the interest paid on money deposits—represents the price of holding money. </a:t>
            </a:r>
            <a:endParaRPr lang="en-US" sz="2800" dirty="0" smtClean="0"/>
          </a:p>
          <a:p>
            <a:pPr>
              <a:buFont typeface="Wingdings" pitchFamily="2" charset="2"/>
              <a:buChar char="§"/>
            </a:pPr>
            <a:r>
              <a:rPr lang="en-US" sz="2800" dirty="0" smtClean="0"/>
              <a:t>As </a:t>
            </a:r>
            <a:r>
              <a:rPr lang="en-US" sz="2800" dirty="0"/>
              <a:t>is the case with all goods and services, an increase in price reduces the quantity demanded.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136</a:t>
            </a:fld>
            <a:endParaRPr lang="en-US" dirty="0"/>
          </a:p>
        </p:txBody>
      </p:sp>
    </p:spTree>
    <p:extLst>
      <p:ext uri="{BB962C8B-B14F-4D97-AF65-F5344CB8AC3E}">
        <p14:creationId xmlns:p14="http://schemas.microsoft.com/office/powerpoint/2010/main" val="30051150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1066800"/>
          </a:xfrm>
        </p:spPr>
        <p:txBody>
          <a:bodyPr/>
          <a:lstStyle/>
          <a:p>
            <a:r>
              <a:rPr lang="en-US" sz="2800" b="1" dirty="0" smtClean="0">
                <a:latin typeface="+mn-lt"/>
              </a:rPr>
              <a:t/>
            </a:r>
            <a:br>
              <a:rPr lang="en-US" sz="2800" b="1" dirty="0" smtClean="0">
                <a:latin typeface="+mn-lt"/>
              </a:rPr>
            </a:br>
            <a:r>
              <a:rPr lang="en-US" sz="2800" b="1" dirty="0" smtClean="0">
                <a:latin typeface="+mn-lt"/>
              </a:rPr>
              <a:t>Other </a:t>
            </a:r>
            <a:r>
              <a:rPr lang="en-US" sz="2800" b="1" dirty="0">
                <a:latin typeface="+mn-lt"/>
              </a:rPr>
              <a:t>Determinants of the Demand for Money</a:t>
            </a:r>
            <a:r>
              <a:rPr lang="en-US" dirty="0"/>
              <a:t/>
            </a:r>
            <a:br>
              <a:rPr lang="en-US" dirty="0"/>
            </a:br>
            <a:endParaRPr lang="en-US" dirty="0"/>
          </a:p>
        </p:txBody>
      </p:sp>
      <p:sp>
        <p:nvSpPr>
          <p:cNvPr id="3" name="Content Placeholder 2"/>
          <p:cNvSpPr>
            <a:spLocks noGrp="1"/>
          </p:cNvSpPr>
          <p:nvPr>
            <p:ph idx="1"/>
          </p:nvPr>
        </p:nvSpPr>
        <p:spPr>
          <a:xfrm>
            <a:off x="1173163" y="1447800"/>
            <a:ext cx="7772400" cy="4648200"/>
          </a:xfrm>
        </p:spPr>
        <p:txBody>
          <a:bodyPr/>
          <a:lstStyle/>
          <a:p>
            <a:pPr marL="0" indent="0">
              <a:buNone/>
            </a:pPr>
            <a:r>
              <a:rPr lang="en-US" sz="2800" dirty="0"/>
              <a:t>We draw the demand curve for money to show the quantity of money people will hold at each interest rate, all other determinants of money demand unchanged</a:t>
            </a:r>
            <a:r>
              <a:rPr lang="en-US" sz="2800" dirty="0" smtClean="0"/>
              <a:t>.</a:t>
            </a:r>
          </a:p>
          <a:p>
            <a:pPr marL="0" indent="0">
              <a:buNone/>
            </a:pPr>
            <a:r>
              <a:rPr lang="en-US" sz="2800" dirty="0" smtClean="0"/>
              <a:t> </a:t>
            </a:r>
            <a:r>
              <a:rPr lang="en-US" sz="2800" dirty="0"/>
              <a:t>A change in those “other determinants” will shift the demand for money. </a:t>
            </a:r>
            <a:endParaRPr lang="en-US" sz="2800" dirty="0" smtClean="0"/>
          </a:p>
          <a:p>
            <a:pPr marL="0" indent="0">
              <a:buNone/>
            </a:pPr>
            <a:r>
              <a:rPr lang="en-US" sz="2800" dirty="0" smtClean="0"/>
              <a:t>Among </a:t>
            </a:r>
            <a:r>
              <a:rPr lang="en-US" sz="2800" dirty="0"/>
              <a:t>the most important variables that can shift the demand for money are the level of income and real GDP, the price level, expectations, transfer costs, and preferences.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137</a:t>
            </a:fld>
            <a:endParaRPr lang="en-US" dirty="0"/>
          </a:p>
        </p:txBody>
      </p:sp>
    </p:spTree>
    <p:extLst>
      <p:ext uri="{BB962C8B-B14F-4D97-AF65-F5344CB8AC3E}">
        <p14:creationId xmlns:p14="http://schemas.microsoft.com/office/powerpoint/2010/main" val="311124563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Real GDP</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An increase in real GDP increases incomes throughout the economy. The demand for money in the economy is therefore likely to be greater when real GDP is greater.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138</a:t>
            </a:fld>
            <a:endParaRPr lang="en-US" dirty="0"/>
          </a:p>
        </p:txBody>
      </p:sp>
    </p:spTree>
    <p:extLst>
      <p:ext uri="{BB962C8B-B14F-4D97-AF65-F5344CB8AC3E}">
        <p14:creationId xmlns:p14="http://schemas.microsoft.com/office/powerpoint/2010/main" val="29868944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The Price Level</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The higher the price level, the more money is required to purchase a given quantity of goods and services. </a:t>
            </a:r>
            <a:endParaRPr lang="en-US" sz="2800" dirty="0" smtClean="0"/>
          </a:p>
          <a:p>
            <a:pPr>
              <a:buFont typeface="Wingdings" pitchFamily="2" charset="2"/>
              <a:buChar char="§"/>
            </a:pPr>
            <a:r>
              <a:rPr lang="en-US" sz="2800" dirty="0" smtClean="0"/>
              <a:t>All </a:t>
            </a:r>
            <a:r>
              <a:rPr lang="en-US" sz="2800" dirty="0"/>
              <a:t>other things unchanged, the higher the price level, the greater the demand for money.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139</a:t>
            </a:fld>
            <a:endParaRPr lang="en-US" dirty="0"/>
          </a:p>
        </p:txBody>
      </p:sp>
    </p:spTree>
    <p:extLst>
      <p:ext uri="{BB962C8B-B14F-4D97-AF65-F5344CB8AC3E}">
        <p14:creationId xmlns:p14="http://schemas.microsoft.com/office/powerpoint/2010/main" val="2612053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5334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752600"/>
            <a:ext cx="7772400" cy="4343400"/>
          </a:xfrm>
        </p:spPr>
        <p:txBody>
          <a:bodyPr/>
          <a:lstStyle/>
          <a:p>
            <a:pPr>
              <a:buFont typeface="Arial" pitchFamily="34" charset="0"/>
              <a:buChar char="•"/>
            </a:pPr>
            <a:r>
              <a:rPr lang="en-US" sz="2800" dirty="0" smtClean="0">
                <a:solidFill>
                  <a:srgbClr val="C00000"/>
                </a:solidFill>
              </a:rPr>
              <a:t>Macroeconomics</a:t>
            </a:r>
            <a:r>
              <a:rPr lang="en-US" sz="2800" dirty="0" smtClean="0"/>
              <a:t> </a:t>
            </a:r>
            <a:r>
              <a:rPr lang="en-US" sz="2800" dirty="0"/>
              <a:t>looks at the economy from </a:t>
            </a:r>
            <a:r>
              <a:rPr lang="en-US" sz="2800" u="sng" dirty="0"/>
              <a:t>a broader perspective </a:t>
            </a:r>
            <a:r>
              <a:rPr lang="en-US" sz="2800" dirty="0"/>
              <a:t>by considering its overall performance and the way various sectors of the economy relate to one another.  </a:t>
            </a:r>
          </a:p>
          <a:p>
            <a:pPr>
              <a:buFont typeface="Arial" pitchFamily="34" charset="0"/>
              <a:buChar char="•"/>
            </a:pPr>
            <a:r>
              <a:rPr lang="en-US" sz="2800" dirty="0" smtClean="0"/>
              <a:t>The </a:t>
            </a:r>
            <a:r>
              <a:rPr lang="en-US" sz="2800" dirty="0"/>
              <a:t>performance of an economy is judged by the total value of annual production/ income, the capacity of the economy to provide jobs/ create employment, stability of prices (inflation, interest rate, and exchange rate). </a:t>
            </a:r>
            <a:endParaRPr lang="en-US" sz="2800" dirty="0" smtClean="0"/>
          </a:p>
          <a:p>
            <a:pPr>
              <a:buFont typeface="Arial" pitchFamily="34" charset="0"/>
              <a:buChar char="•"/>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a:t>
            </a:fld>
            <a:endParaRPr lang="en-US" dirty="0"/>
          </a:p>
        </p:txBody>
      </p:sp>
    </p:spTree>
    <p:extLst>
      <p:ext uri="{BB962C8B-B14F-4D97-AF65-F5344CB8AC3E}">
        <p14:creationId xmlns:p14="http://schemas.microsoft.com/office/powerpoint/2010/main" val="39999859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Expectations</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Expectations about future price levels also affect the demand for money. </a:t>
            </a:r>
            <a:endParaRPr lang="en-US" sz="2800" dirty="0" smtClean="0"/>
          </a:p>
          <a:p>
            <a:pPr>
              <a:buFont typeface="Wingdings" pitchFamily="2" charset="2"/>
              <a:buChar char="§"/>
            </a:pPr>
            <a:r>
              <a:rPr lang="en-US" sz="2800" dirty="0" smtClean="0"/>
              <a:t>The </a:t>
            </a:r>
            <a:r>
              <a:rPr lang="en-US" sz="2800" dirty="0"/>
              <a:t>expectation of a higher price level means that people expect the money they are holding to fall in value. </a:t>
            </a:r>
            <a:endParaRPr lang="en-US" sz="2800" dirty="0" smtClean="0"/>
          </a:p>
          <a:p>
            <a:pPr>
              <a:buFont typeface="Wingdings" pitchFamily="2" charset="2"/>
              <a:buChar char="§"/>
            </a:pPr>
            <a:r>
              <a:rPr lang="en-US" sz="2800" dirty="0" smtClean="0"/>
              <a:t>Given </a:t>
            </a:r>
            <a:r>
              <a:rPr lang="en-US" sz="2800" dirty="0"/>
              <a:t>that expectation, they are likely to hold less of it in anticipation of a jump in prices.</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140</a:t>
            </a:fld>
            <a:endParaRPr lang="en-US" dirty="0"/>
          </a:p>
        </p:txBody>
      </p:sp>
    </p:spTree>
    <p:extLst>
      <p:ext uri="{BB962C8B-B14F-4D97-AF65-F5344CB8AC3E}">
        <p14:creationId xmlns:p14="http://schemas.microsoft.com/office/powerpoint/2010/main" val="75125653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Transfer Costs</a:t>
            </a:r>
            <a:r>
              <a:rPr lang="en-US" dirty="0"/>
              <a:t/>
            </a:r>
            <a:br>
              <a:rPr lang="en-US" dirty="0"/>
            </a:br>
            <a:endParaRPr lang="en-US" dirty="0"/>
          </a:p>
        </p:txBody>
      </p:sp>
      <p:sp>
        <p:nvSpPr>
          <p:cNvPr id="3" name="Content Placeholder 2"/>
          <p:cNvSpPr>
            <a:spLocks noGrp="1"/>
          </p:cNvSpPr>
          <p:nvPr>
            <p:ph idx="1"/>
          </p:nvPr>
        </p:nvSpPr>
        <p:spPr>
          <a:xfrm>
            <a:off x="1173163" y="1371600"/>
            <a:ext cx="7772400" cy="4724400"/>
          </a:xfrm>
        </p:spPr>
        <p:txBody>
          <a:bodyPr/>
          <a:lstStyle/>
          <a:p>
            <a:pPr>
              <a:buFont typeface="Wingdings" pitchFamily="2" charset="2"/>
              <a:buChar char="§"/>
            </a:pPr>
            <a:r>
              <a:rPr lang="en-US" sz="2800" dirty="0"/>
              <a:t>In general, the demand for money will increase as it becomes more expensive to transfer between money and </a:t>
            </a:r>
            <a:r>
              <a:rPr lang="en-US" sz="2800" dirty="0" err="1"/>
              <a:t>nonmoney</a:t>
            </a:r>
            <a:r>
              <a:rPr lang="en-US" sz="2800" dirty="0"/>
              <a:t> accounts</a:t>
            </a:r>
            <a:r>
              <a:rPr lang="en-US" sz="2800" dirty="0" smtClean="0"/>
              <a:t>.</a:t>
            </a:r>
          </a:p>
          <a:p>
            <a:pPr>
              <a:buFont typeface="Wingdings" pitchFamily="2" charset="2"/>
              <a:buChar char="§"/>
            </a:pPr>
            <a:r>
              <a:rPr lang="en-US" sz="2800" dirty="0" smtClean="0"/>
              <a:t> </a:t>
            </a:r>
            <a:r>
              <a:rPr lang="en-US" sz="2800" dirty="0"/>
              <a:t>The demand for money will fall if transfer costs decline. In recent years, transfer costs have fallen, leading to a decrease in money demand.</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141</a:t>
            </a:fld>
            <a:endParaRPr lang="en-US" dirty="0"/>
          </a:p>
        </p:txBody>
      </p:sp>
    </p:spTree>
    <p:extLst>
      <p:ext uri="{BB962C8B-B14F-4D97-AF65-F5344CB8AC3E}">
        <p14:creationId xmlns:p14="http://schemas.microsoft.com/office/powerpoint/2010/main" val="8455391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Preferences</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Some people place a high value on having a considerable amount of money on hand. For others, this may not be important.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142</a:t>
            </a:fld>
            <a:endParaRPr lang="en-US" dirty="0"/>
          </a:p>
        </p:txBody>
      </p:sp>
    </p:spTree>
    <p:extLst>
      <p:ext uri="{BB962C8B-B14F-4D97-AF65-F5344CB8AC3E}">
        <p14:creationId xmlns:p14="http://schemas.microsoft.com/office/powerpoint/2010/main" val="301070595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381000"/>
          </a:xfrm>
        </p:spPr>
        <p:txBody>
          <a:bodyPr/>
          <a:lstStyle/>
          <a:p>
            <a:r>
              <a:rPr lang="en-US" sz="2800" dirty="0" smtClean="0">
                <a:latin typeface="+mn-lt"/>
              </a:rPr>
              <a:t>Figure. </a:t>
            </a:r>
            <a:r>
              <a:rPr lang="en-US" sz="2800" dirty="0">
                <a:latin typeface="+mn-lt"/>
              </a:rPr>
              <a:t>"An Increase in Money Demand</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143</a:t>
            </a:fld>
            <a:endParaRPr lang="en-US" dirty="0"/>
          </a:p>
        </p:txBody>
      </p:sp>
      <p:pic>
        <p:nvPicPr>
          <p:cNvPr id="5" name="Content Placeholder 4" descr="https://2012books.lardbucket.org/books/macroeconomics-principles-v2.0/section_13/e8c82eeaa84fd9a56efe3c314e94988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6894" y="2057400"/>
            <a:ext cx="3943038" cy="4114800"/>
          </a:xfrm>
          <a:prstGeom prst="rect">
            <a:avLst/>
          </a:prstGeom>
          <a:noFill/>
          <a:ln>
            <a:noFill/>
          </a:ln>
        </p:spPr>
      </p:pic>
      <p:sp>
        <p:nvSpPr>
          <p:cNvPr id="6" name="TextBox 5"/>
          <p:cNvSpPr txBox="1"/>
          <p:nvPr/>
        </p:nvSpPr>
        <p:spPr>
          <a:xfrm>
            <a:off x="914400" y="685800"/>
            <a:ext cx="4191001" cy="6370975"/>
          </a:xfrm>
          <a:prstGeom prst="rect">
            <a:avLst/>
          </a:prstGeom>
          <a:noFill/>
        </p:spPr>
        <p:txBody>
          <a:bodyPr wrap="square" rtlCol="0">
            <a:spAutoFit/>
          </a:bodyPr>
          <a:lstStyle/>
          <a:p>
            <a:pPr marL="342900" indent="-342900">
              <a:buFont typeface="Wingdings" pitchFamily="2" charset="2"/>
              <a:buChar char="§"/>
            </a:pPr>
            <a:r>
              <a:rPr lang="en-US" sz="2000" dirty="0"/>
              <a:t>Such an increase could result from a higher real GDP, a higher price level, a change in expectations, an increase in transfer costs, or a change in preferences</a:t>
            </a:r>
            <a:r>
              <a:rPr lang="en-US" sz="2000" dirty="0" smtClean="0"/>
              <a:t>.</a:t>
            </a:r>
            <a:r>
              <a:rPr lang="en-US" sz="2000" i="1" dirty="0"/>
              <a:t> </a:t>
            </a:r>
            <a:endParaRPr lang="en-US" sz="2000" i="1" dirty="0" smtClean="0"/>
          </a:p>
          <a:p>
            <a:pPr marL="342900" indent="-342900">
              <a:buFont typeface="Wingdings" pitchFamily="2" charset="2"/>
              <a:buChar char="§"/>
            </a:pPr>
            <a:r>
              <a:rPr lang="en-US" sz="2000" i="1" dirty="0" smtClean="0"/>
              <a:t>An </a:t>
            </a:r>
            <a:r>
              <a:rPr lang="en-US" sz="2000" i="1" dirty="0"/>
              <a:t>increase in real GDP, the price level, or transfer costs, for example, will increase the quantity of money demanded at any interest rate r, increasing the demand for money from D</a:t>
            </a:r>
            <a:r>
              <a:rPr lang="en-US" sz="2000" i="1" baseline="-25000" dirty="0"/>
              <a:t>1</a:t>
            </a:r>
            <a:r>
              <a:rPr lang="en-US" sz="2000" i="1" dirty="0"/>
              <a:t> to D</a:t>
            </a:r>
            <a:r>
              <a:rPr lang="en-US" sz="2000" i="1" baseline="-25000" dirty="0"/>
              <a:t>2</a:t>
            </a:r>
            <a:r>
              <a:rPr lang="en-US" sz="2000" i="1" dirty="0"/>
              <a:t>. </a:t>
            </a:r>
            <a:endParaRPr lang="en-US" sz="2000" i="1" dirty="0" smtClean="0"/>
          </a:p>
          <a:p>
            <a:pPr marL="342900" indent="-342900">
              <a:buFont typeface="Wingdings" pitchFamily="2" charset="2"/>
              <a:buChar char="§"/>
            </a:pPr>
            <a:r>
              <a:rPr lang="en-US" sz="2000" i="1" dirty="0" smtClean="0"/>
              <a:t>The </a:t>
            </a:r>
            <a:r>
              <a:rPr lang="en-US" sz="2000" i="1" dirty="0"/>
              <a:t>quantity of money demanded at interest rate r rises from M to M′. The reverse of any such events would reduce the quantity of money demanded at every interest rate, shifting the demand curve to the left.</a:t>
            </a:r>
            <a:endParaRPr lang="en-US" sz="2000" dirty="0"/>
          </a:p>
          <a:p>
            <a:endParaRPr lang="en-US" dirty="0"/>
          </a:p>
          <a:p>
            <a:endParaRPr lang="en-US" dirty="0"/>
          </a:p>
        </p:txBody>
      </p:sp>
    </p:spTree>
    <p:extLst>
      <p:ext uri="{BB962C8B-B14F-4D97-AF65-F5344CB8AC3E}">
        <p14:creationId xmlns:p14="http://schemas.microsoft.com/office/powerpoint/2010/main" val="6379285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The Supply of Money</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The supply curve of money shows the relationship between the quantity of money supplied and the market interest rate, all other determinants of supply </a:t>
            </a:r>
            <a:r>
              <a:rPr lang="en-US" sz="2800" dirty="0" smtClean="0"/>
              <a:t>unchanged</a:t>
            </a:r>
            <a:r>
              <a:rPr lang="en-US" sz="2800" dirty="0"/>
              <a:t>. </a:t>
            </a:r>
            <a:endParaRPr lang="en-US" sz="2800" dirty="0" smtClean="0"/>
          </a:p>
          <a:p>
            <a:pPr>
              <a:buFont typeface="Wingdings" pitchFamily="2" charset="2"/>
              <a:buChar char="§"/>
            </a:pPr>
            <a:r>
              <a:rPr lang="en-US" sz="2800" dirty="0" smtClean="0"/>
              <a:t>The </a:t>
            </a:r>
            <a:r>
              <a:rPr lang="en-US" sz="2800" dirty="0"/>
              <a:t>Supply Curve of </a:t>
            </a:r>
            <a:r>
              <a:rPr lang="en-US" sz="2800" dirty="0" smtClean="0"/>
              <a:t>Money is </a:t>
            </a:r>
            <a:r>
              <a:rPr lang="en-US" sz="2800" dirty="0"/>
              <a:t>a vertical line, determined by the Fed’s monetary policies</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144</a:t>
            </a:fld>
            <a:endParaRPr lang="en-US" dirty="0"/>
          </a:p>
        </p:txBody>
      </p:sp>
    </p:spTree>
    <p:extLst>
      <p:ext uri="{BB962C8B-B14F-4D97-AF65-F5344CB8AC3E}">
        <p14:creationId xmlns:p14="http://schemas.microsoft.com/office/powerpoint/2010/main" val="382575645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145</a:t>
            </a:fld>
            <a:endParaRPr lang="en-US" dirty="0"/>
          </a:p>
        </p:txBody>
      </p:sp>
      <p:pic>
        <p:nvPicPr>
          <p:cNvPr id="5" name="Content Placeholder 4" descr="https://2012books.lardbucket.org/books/macroeconomics-principles-v2.0/section_13/eadcecd8acf60d7d30f609f55d7a397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1981200"/>
            <a:ext cx="2795016" cy="2667000"/>
          </a:xfrm>
          <a:prstGeom prst="rect">
            <a:avLst/>
          </a:prstGeom>
          <a:noFill/>
          <a:ln>
            <a:noFill/>
          </a:ln>
        </p:spPr>
      </p:pic>
      <p:sp>
        <p:nvSpPr>
          <p:cNvPr id="6" name="TextBox 5"/>
          <p:cNvSpPr txBox="1"/>
          <p:nvPr/>
        </p:nvSpPr>
        <p:spPr>
          <a:xfrm>
            <a:off x="1371600" y="1828800"/>
            <a:ext cx="4191001" cy="3416320"/>
          </a:xfrm>
          <a:prstGeom prst="rect">
            <a:avLst/>
          </a:prstGeom>
          <a:noFill/>
        </p:spPr>
        <p:txBody>
          <a:bodyPr wrap="square" rtlCol="0">
            <a:spAutoFit/>
          </a:bodyPr>
          <a:lstStyle/>
          <a:p>
            <a:pPr marL="342900" indent="-342900">
              <a:buFont typeface="Wingdings" pitchFamily="2" charset="2"/>
              <a:buChar char="§"/>
            </a:pPr>
            <a:r>
              <a:rPr lang="en-US" i="1" dirty="0"/>
              <a:t>We assume that the quantity of money supplied in the economy is determined as a fixed multiple of the quantity of bank reserves, which is determined by the Fed. </a:t>
            </a:r>
            <a:endParaRPr lang="en-US" i="1" dirty="0" smtClean="0"/>
          </a:p>
          <a:p>
            <a:pPr marL="342900" indent="-342900">
              <a:buFont typeface="Wingdings" pitchFamily="2" charset="2"/>
              <a:buChar char="§"/>
            </a:pPr>
            <a:r>
              <a:rPr lang="en-US" i="1" dirty="0" smtClean="0"/>
              <a:t>The </a:t>
            </a:r>
            <a:r>
              <a:rPr lang="en-US" i="1" dirty="0"/>
              <a:t>supply curve of money is a vertical line at that quantity.</a:t>
            </a:r>
            <a:endParaRPr lang="en-US" dirty="0"/>
          </a:p>
        </p:txBody>
      </p:sp>
    </p:spTree>
    <p:extLst>
      <p:ext uri="{BB962C8B-B14F-4D97-AF65-F5344CB8AC3E}">
        <p14:creationId xmlns:p14="http://schemas.microsoft.com/office/powerpoint/2010/main" val="6531064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Money supply shifters </a:t>
            </a:r>
            <a:endParaRPr lang="en-US" sz="2800" dirty="0">
              <a:latin typeface="+mn-lt"/>
            </a:endParaRPr>
          </a:p>
        </p:txBody>
      </p:sp>
      <p:sp>
        <p:nvSpPr>
          <p:cNvPr id="3" name="Content Placeholder 2"/>
          <p:cNvSpPr>
            <a:spLocks noGrp="1"/>
          </p:cNvSpPr>
          <p:nvPr>
            <p:ph idx="1"/>
          </p:nvPr>
        </p:nvSpPr>
        <p:spPr/>
        <p:txBody>
          <a:bodyPr/>
          <a:lstStyle/>
          <a:p>
            <a:pPr marL="971550" lvl="1" indent="-514350">
              <a:buAutoNum type="arabicPeriod"/>
            </a:pPr>
            <a:r>
              <a:rPr lang="en-US" dirty="0" smtClean="0"/>
              <a:t>Open market operations</a:t>
            </a:r>
          </a:p>
          <a:p>
            <a:pPr marL="971550" lvl="1" indent="-514350">
              <a:buAutoNum type="arabicPeriod"/>
            </a:pPr>
            <a:r>
              <a:rPr lang="en-US" dirty="0" smtClean="0"/>
              <a:t>Reserve requirements</a:t>
            </a:r>
          </a:p>
          <a:p>
            <a:pPr marL="971550" lvl="1" indent="-514350">
              <a:buAutoNum type="arabicPeriod"/>
            </a:pPr>
            <a:r>
              <a:rPr lang="en-US" dirty="0" smtClean="0"/>
              <a:t>Discount rate</a:t>
            </a:r>
          </a:p>
          <a:p>
            <a:pPr lvl="1">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146</a:t>
            </a:fld>
            <a:endParaRPr lang="en-US" dirty="0"/>
          </a:p>
        </p:txBody>
      </p:sp>
    </p:spTree>
    <p:extLst>
      <p:ext uri="{BB962C8B-B14F-4D97-AF65-F5344CB8AC3E}">
        <p14:creationId xmlns:p14="http://schemas.microsoft.com/office/powerpoint/2010/main" val="1426571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The end!!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smtClean="0"/>
              <a:t>Further questions ?</a:t>
            </a:r>
          </a:p>
          <a:p>
            <a:pPr>
              <a:buFont typeface="Wingdings" pitchFamily="2" charset="2"/>
              <a:buChar char="§"/>
            </a:pPr>
            <a:r>
              <a:rPr lang="en-US" sz="2800" dirty="0" smtClean="0"/>
              <a:t>Comments?</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147</a:t>
            </a:fld>
            <a:endParaRPr lang="en-US" dirty="0"/>
          </a:p>
        </p:txBody>
      </p:sp>
    </p:spTree>
    <p:extLst>
      <p:ext uri="{BB962C8B-B14F-4D97-AF65-F5344CB8AC3E}">
        <p14:creationId xmlns:p14="http://schemas.microsoft.com/office/powerpoint/2010/main" val="248049930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533400"/>
          </a:xfrm>
        </p:spPr>
        <p:txBody>
          <a:bodyPr/>
          <a:lstStyle/>
          <a:p>
            <a:r>
              <a:rPr lang="en-US" sz="2800" b="1" dirty="0">
                <a:latin typeface="+mn-lt"/>
              </a:rPr>
              <a:t>Equilibrium in the Market for Money</a:t>
            </a:r>
            <a:r>
              <a:rPr lang="en-US" dirty="0"/>
              <a:t/>
            </a:r>
            <a:br>
              <a:rPr lang="en-US" dirty="0"/>
            </a:br>
            <a:endParaRPr lang="en-US" dirty="0"/>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dirty="0"/>
              <a:t>The money market is the interaction among institutions through which money is supplied to individuals, firms, and other institutions that demand money</a:t>
            </a:r>
            <a:r>
              <a:rPr lang="en-US" sz="2800" dirty="0" smtClean="0"/>
              <a:t>.</a:t>
            </a:r>
          </a:p>
          <a:p>
            <a:pPr>
              <a:buFont typeface="Wingdings" pitchFamily="2" charset="2"/>
              <a:buChar char="§"/>
            </a:pPr>
            <a:r>
              <a:rPr lang="en-US" sz="2800" dirty="0"/>
              <a:t> Money market equilibrium occurs at the interest rate at which the quantity of money demanded is equal to the quantity of money supplied.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148</a:t>
            </a:fld>
            <a:endParaRPr lang="en-US" dirty="0"/>
          </a:p>
        </p:txBody>
      </p:sp>
    </p:spTree>
    <p:extLst>
      <p:ext uri="{BB962C8B-B14F-4D97-AF65-F5344CB8AC3E}">
        <p14:creationId xmlns:p14="http://schemas.microsoft.com/office/powerpoint/2010/main" val="139371881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609600"/>
          </a:xfrm>
        </p:spPr>
        <p:txBody>
          <a:bodyPr/>
          <a:lstStyle/>
          <a:p>
            <a:r>
              <a:rPr lang="en-US" sz="2800" i="1" dirty="0" smtClean="0">
                <a:latin typeface="+mn-lt"/>
              </a:rPr>
              <a:t/>
            </a:r>
            <a:br>
              <a:rPr lang="en-US" sz="2800" i="1" dirty="0" smtClean="0">
                <a:latin typeface="+mn-lt"/>
              </a:rPr>
            </a:br>
            <a:r>
              <a:rPr lang="en-US" sz="2800" i="1" dirty="0">
                <a:latin typeface="+mn-lt"/>
              </a:rPr>
              <a:t/>
            </a:r>
            <a:br>
              <a:rPr lang="en-US" sz="2800" i="1" dirty="0">
                <a:latin typeface="+mn-lt"/>
              </a:rPr>
            </a:br>
            <a:r>
              <a:rPr lang="en-US" sz="2800" i="1" dirty="0" smtClean="0">
                <a:latin typeface="+mn-lt"/>
              </a:rPr>
              <a:t>Figure: Money </a:t>
            </a:r>
            <a:r>
              <a:rPr lang="en-US" sz="2800" i="1" dirty="0">
                <a:latin typeface="+mn-lt"/>
              </a:rPr>
              <a:t>Market Equilibrium</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149</a:t>
            </a:fld>
            <a:endParaRPr lang="en-US" dirty="0"/>
          </a:p>
        </p:txBody>
      </p:sp>
      <p:pic>
        <p:nvPicPr>
          <p:cNvPr id="5" name="Content Placeholder 4" descr="https://2012books.lardbucket.org/books/macroeconomics-principles-v2.0/section_13/6b38160b8862d8048e85b40793e0a7b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399" y="1676400"/>
            <a:ext cx="3670495" cy="4114800"/>
          </a:xfrm>
          <a:prstGeom prst="rect">
            <a:avLst/>
          </a:prstGeom>
          <a:noFill/>
          <a:ln>
            <a:noFill/>
          </a:ln>
        </p:spPr>
      </p:pic>
      <p:sp>
        <p:nvSpPr>
          <p:cNvPr id="6" name="TextBox 5"/>
          <p:cNvSpPr txBox="1"/>
          <p:nvPr/>
        </p:nvSpPr>
        <p:spPr>
          <a:xfrm>
            <a:off x="1066800" y="1295400"/>
            <a:ext cx="4267200" cy="6001643"/>
          </a:xfrm>
          <a:prstGeom prst="rect">
            <a:avLst/>
          </a:prstGeom>
          <a:noFill/>
        </p:spPr>
        <p:txBody>
          <a:bodyPr wrap="square" rtlCol="0">
            <a:spAutoFit/>
          </a:bodyPr>
          <a:lstStyle/>
          <a:p>
            <a:pPr marL="342900" indent="-342900">
              <a:buFont typeface="Wingdings" pitchFamily="2" charset="2"/>
              <a:buChar char="§"/>
            </a:pPr>
            <a:r>
              <a:rPr lang="en-US" u="sng" dirty="0" smtClean="0">
                <a:hlinkClick r:id="rId3"/>
              </a:rPr>
              <a:t>The Figure shows  "Money </a:t>
            </a:r>
            <a:r>
              <a:rPr lang="en-US" u="sng" dirty="0">
                <a:hlinkClick r:id="rId3"/>
              </a:rPr>
              <a:t>Market </a:t>
            </a:r>
            <a:r>
              <a:rPr lang="en-US" u="sng" dirty="0" smtClean="0">
                <a:hlinkClick r:id="rId3"/>
              </a:rPr>
              <a:t>Equilibrium“</a:t>
            </a:r>
            <a:r>
              <a:rPr lang="en-US" u="sng" dirty="0" smtClean="0"/>
              <a:t>.</a:t>
            </a:r>
            <a:r>
              <a:rPr lang="en-US" dirty="0"/>
              <a:t> </a:t>
            </a:r>
          </a:p>
          <a:p>
            <a:pPr marL="342900" indent="-342900">
              <a:buFont typeface="Wingdings" pitchFamily="2" charset="2"/>
              <a:buChar char="§"/>
            </a:pPr>
            <a:r>
              <a:rPr lang="en-US" dirty="0" smtClean="0"/>
              <a:t>It combines </a:t>
            </a:r>
            <a:r>
              <a:rPr lang="en-US" dirty="0"/>
              <a:t>demand and supply curves for money to illustrate equilibrium in the market for money. </a:t>
            </a:r>
            <a:endParaRPr lang="en-US" dirty="0" smtClean="0"/>
          </a:p>
          <a:p>
            <a:pPr marL="342900" indent="-342900">
              <a:buFont typeface="Wingdings" pitchFamily="2" charset="2"/>
              <a:buChar char="§"/>
            </a:pPr>
            <a:r>
              <a:rPr lang="en-US" dirty="0"/>
              <a:t>With a stock of money (</a:t>
            </a:r>
            <a:r>
              <a:rPr lang="en-US" i="1" dirty="0"/>
              <a:t>M</a:t>
            </a:r>
            <a:r>
              <a:rPr lang="en-US" dirty="0"/>
              <a:t>), the equilibrium interest rate is </a:t>
            </a:r>
            <a:r>
              <a:rPr lang="en-US" i="1" dirty="0"/>
              <a:t>r</a:t>
            </a:r>
            <a:r>
              <a:rPr lang="en-US" dirty="0"/>
              <a:t>.</a:t>
            </a:r>
          </a:p>
          <a:p>
            <a:pPr marL="342900" indent="-342900">
              <a:buFont typeface="Wingdings" pitchFamily="2" charset="2"/>
              <a:buChar char="§"/>
            </a:pPr>
            <a:r>
              <a:rPr lang="en-US" i="1" dirty="0"/>
              <a:t>The market for money is in equilibrium if the quantity of money demanded is equal to the quantity of money supplied. Here, equilibrium occurs at interest rate r.</a:t>
            </a: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2409917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C</a:t>
            </a:r>
            <a:r>
              <a:rPr lang="en-US" sz="2800" dirty="0" smtClean="0">
                <a:latin typeface="+mn-lt"/>
              </a:rPr>
              <a:t>ont’d </a:t>
            </a:r>
            <a:endParaRPr lang="en-US" sz="2800" dirty="0">
              <a:latin typeface="+mn-lt"/>
            </a:endParaRPr>
          </a:p>
        </p:txBody>
      </p:sp>
      <p:sp>
        <p:nvSpPr>
          <p:cNvPr id="3" name="Content Placeholder 2"/>
          <p:cNvSpPr>
            <a:spLocks noGrp="1"/>
          </p:cNvSpPr>
          <p:nvPr>
            <p:ph idx="1"/>
          </p:nvPr>
        </p:nvSpPr>
        <p:spPr/>
        <p:txBody>
          <a:bodyPr/>
          <a:lstStyle/>
          <a:p>
            <a:pPr lvl="0">
              <a:buFont typeface="Arial" pitchFamily="34" charset="0"/>
              <a:buChar char="•"/>
            </a:pPr>
            <a:r>
              <a:rPr lang="en-US" sz="2800" dirty="0">
                <a:solidFill>
                  <a:srgbClr val="C00000"/>
                </a:solidFill>
              </a:rPr>
              <a:t>Macroeconomics is said to be policy oriented branch of economics </a:t>
            </a:r>
            <a:r>
              <a:rPr lang="en-US" sz="2800" dirty="0"/>
              <a:t>as it helps in explaining the causes of economic fluctuations and to suggest appropriate policy </a:t>
            </a:r>
            <a:r>
              <a:rPr lang="en-US" sz="2800" dirty="0" smtClean="0"/>
              <a:t>measures.</a:t>
            </a:r>
          </a:p>
          <a:p>
            <a:pPr lvl="0">
              <a:buFont typeface="Arial" pitchFamily="34" charset="0"/>
              <a:buChar char="•"/>
            </a:pPr>
            <a:r>
              <a:rPr lang="en-US" sz="2800" dirty="0" smtClean="0"/>
              <a:t>National </a:t>
            </a:r>
            <a:r>
              <a:rPr lang="en-US" sz="2800" dirty="0"/>
              <a:t>policies are formulated based on macroeconomic data.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a:t>
            </a:fld>
            <a:endParaRPr lang="en-US" dirty="0"/>
          </a:p>
        </p:txBody>
      </p:sp>
    </p:spTree>
    <p:extLst>
      <p:ext uri="{BB962C8B-B14F-4D97-AF65-F5344CB8AC3E}">
        <p14:creationId xmlns:p14="http://schemas.microsoft.com/office/powerpoint/2010/main" val="26520083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Effects of Changes in the Money Market</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A shift in money demand or supply will lead to a change in the equilibrium interest rate</a:t>
            </a:r>
            <a:r>
              <a:rPr lang="en-US" sz="2800" dirty="0" smtClean="0"/>
              <a:t>.</a:t>
            </a:r>
          </a:p>
          <a:p>
            <a:pPr>
              <a:buFont typeface="Wingdings" pitchFamily="2" charset="2"/>
              <a:buChar char="§"/>
            </a:pPr>
            <a:r>
              <a:rPr lang="en-US" sz="2800" dirty="0" smtClean="0"/>
              <a:t> </a:t>
            </a:r>
            <a:r>
              <a:rPr lang="en-US" sz="2800" dirty="0"/>
              <a:t>Let’s look at the effects of such changes on the economy.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150</a:t>
            </a:fld>
            <a:endParaRPr lang="en-US" dirty="0"/>
          </a:p>
        </p:txBody>
      </p:sp>
    </p:spTree>
    <p:extLst>
      <p:ext uri="{BB962C8B-B14F-4D97-AF65-F5344CB8AC3E}">
        <p14:creationId xmlns:p14="http://schemas.microsoft.com/office/powerpoint/2010/main" val="250167810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Changes in Money Demand</a:t>
            </a:r>
            <a:endParaRPr lang="en-US" sz="2800" dirty="0">
              <a:latin typeface="+mn-lt"/>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151</a:t>
            </a:fld>
            <a:endParaRPr lang="en-US" dirty="0"/>
          </a:p>
        </p:txBody>
      </p:sp>
      <p:pic>
        <p:nvPicPr>
          <p:cNvPr id="5" name="Content Placeholder 4" descr="https://2012books.lardbucket.org/books/macroeconomics-principles-v2.0/section_13/e757ca55e708c63d638b62d346ba2af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371600"/>
            <a:ext cx="5059362" cy="2298013"/>
          </a:xfrm>
          <a:prstGeom prst="rect">
            <a:avLst/>
          </a:prstGeom>
          <a:noFill/>
          <a:ln>
            <a:noFill/>
          </a:ln>
        </p:spPr>
      </p:pic>
      <p:sp>
        <p:nvSpPr>
          <p:cNvPr id="6" name="Rectangle 5"/>
          <p:cNvSpPr/>
          <p:nvPr/>
        </p:nvSpPr>
        <p:spPr>
          <a:xfrm>
            <a:off x="1143000" y="1371600"/>
            <a:ext cx="2590800" cy="5262979"/>
          </a:xfrm>
          <a:prstGeom prst="rect">
            <a:avLst/>
          </a:prstGeom>
        </p:spPr>
        <p:txBody>
          <a:bodyPr wrap="square">
            <a:spAutoFit/>
          </a:bodyPr>
          <a:lstStyle/>
          <a:p>
            <a:r>
              <a:rPr lang="en-US" i="1" dirty="0"/>
              <a:t>A decrease in the demand for money due to a change in transactions costs, preferences, or expectations, as shown in Panel (a), will be accompanied by an increase in the demand for bonds as shown in Panel (b), and a fall in the interest rate. </a:t>
            </a:r>
            <a:endParaRPr lang="en-US" dirty="0"/>
          </a:p>
        </p:txBody>
      </p:sp>
      <p:sp>
        <p:nvSpPr>
          <p:cNvPr id="7" name="TextBox 6"/>
          <p:cNvSpPr txBox="1"/>
          <p:nvPr/>
        </p:nvSpPr>
        <p:spPr>
          <a:xfrm>
            <a:off x="4343401" y="4003089"/>
            <a:ext cx="4495799" cy="2308324"/>
          </a:xfrm>
          <a:prstGeom prst="rect">
            <a:avLst/>
          </a:prstGeom>
          <a:noFill/>
        </p:spPr>
        <p:txBody>
          <a:bodyPr wrap="square" rtlCol="0">
            <a:spAutoFit/>
          </a:bodyPr>
          <a:lstStyle/>
          <a:p>
            <a:r>
              <a:rPr lang="en-US" i="1" dirty="0"/>
              <a:t>The fall in the interest rate will cause a rightward shift in the aggregate demand curve from AD</a:t>
            </a:r>
            <a:r>
              <a:rPr lang="en-US" i="1" baseline="-25000" dirty="0"/>
              <a:t>1</a:t>
            </a:r>
            <a:r>
              <a:rPr lang="en-US" i="1" dirty="0"/>
              <a:t> to AD</a:t>
            </a:r>
            <a:r>
              <a:rPr lang="en-US" i="1" baseline="-25000" dirty="0"/>
              <a:t>2</a:t>
            </a:r>
            <a:r>
              <a:rPr lang="en-US" i="1" dirty="0"/>
              <a:t>, as shown in Panel (c). As a result, real GDP and the price level rise.</a:t>
            </a:r>
            <a:endParaRPr lang="en-US" dirty="0"/>
          </a:p>
        </p:txBody>
      </p:sp>
    </p:spTree>
    <p:extLst>
      <p:ext uri="{BB962C8B-B14F-4D97-AF65-F5344CB8AC3E}">
        <p14:creationId xmlns:p14="http://schemas.microsoft.com/office/powerpoint/2010/main" val="98499440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143000"/>
            <a:ext cx="7772400" cy="4953000"/>
          </a:xfrm>
        </p:spPr>
        <p:txBody>
          <a:bodyPr/>
          <a:lstStyle/>
          <a:p>
            <a:pPr>
              <a:buFont typeface="Wingdings" pitchFamily="2" charset="2"/>
              <a:buChar char="§"/>
            </a:pPr>
            <a:r>
              <a:rPr lang="en-US" sz="2800" dirty="0"/>
              <a:t>An increase in money demand due to a change in expectations, preferences, or transactions costs that make people want to hold more money at each interest rate will have the opposite effect. </a:t>
            </a:r>
          </a:p>
          <a:p>
            <a:pPr>
              <a:buFont typeface="Wingdings" pitchFamily="2" charset="2"/>
              <a:buChar char="§"/>
            </a:pPr>
            <a:r>
              <a:rPr lang="en-US" sz="2800" dirty="0" smtClean="0"/>
              <a:t>The </a:t>
            </a:r>
            <a:r>
              <a:rPr lang="en-US" sz="2800" dirty="0"/>
              <a:t>money demand curve will shift to the right and the demand for bonds will shift to the left.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152</a:t>
            </a:fld>
            <a:endParaRPr lang="en-US" dirty="0"/>
          </a:p>
        </p:txBody>
      </p:sp>
    </p:spTree>
    <p:extLst>
      <p:ext uri="{BB962C8B-B14F-4D97-AF65-F5344CB8AC3E}">
        <p14:creationId xmlns:p14="http://schemas.microsoft.com/office/powerpoint/2010/main" val="204314011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a:t>The resulting higher interest rate will lead to a lower quantity of </a:t>
            </a:r>
            <a:r>
              <a:rPr lang="en-US" sz="2800" dirty="0" smtClean="0"/>
              <a:t>investment.</a:t>
            </a:r>
          </a:p>
          <a:p>
            <a:pPr>
              <a:buFont typeface="Wingdings" pitchFamily="2" charset="2"/>
              <a:buChar char="§"/>
            </a:pPr>
            <a:r>
              <a:rPr lang="en-US" sz="2800" dirty="0" smtClean="0"/>
              <a:t>Also</a:t>
            </a:r>
            <a:r>
              <a:rPr lang="en-US" sz="2800" dirty="0"/>
              <a:t>, higher interest rates will lead to a higher exchange rate and depress net exports. </a:t>
            </a:r>
            <a:endParaRPr lang="en-US" sz="2800" dirty="0" smtClean="0"/>
          </a:p>
          <a:p>
            <a:pPr>
              <a:buFont typeface="Wingdings" pitchFamily="2" charset="2"/>
              <a:buChar char="§"/>
            </a:pPr>
            <a:r>
              <a:rPr lang="en-US" sz="2800" dirty="0" smtClean="0"/>
              <a:t>Thus</a:t>
            </a:r>
            <a:r>
              <a:rPr lang="en-US" sz="2800" dirty="0"/>
              <a:t>, the aggregate demand curve will shift to the left. All other things unchanged, real GDP and the price level will fall.</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153</a:t>
            </a:fld>
            <a:endParaRPr lang="en-US" dirty="0"/>
          </a:p>
        </p:txBody>
      </p:sp>
    </p:spTree>
    <p:extLst>
      <p:ext uri="{BB962C8B-B14F-4D97-AF65-F5344CB8AC3E}">
        <p14:creationId xmlns:p14="http://schemas.microsoft.com/office/powerpoint/2010/main" val="309569381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0"/>
            <a:ext cx="7772400" cy="533400"/>
          </a:xfrm>
        </p:spPr>
        <p:txBody>
          <a:bodyPr/>
          <a:lstStyle/>
          <a:p>
            <a:r>
              <a:rPr lang="en-US" sz="2800" b="1" dirty="0" smtClean="0">
                <a:latin typeface="+mn-lt"/>
              </a:rPr>
              <a:t/>
            </a:r>
            <a:br>
              <a:rPr lang="en-US" sz="2800" b="1" dirty="0" smtClean="0">
                <a:latin typeface="+mn-lt"/>
              </a:rPr>
            </a:br>
            <a:r>
              <a:rPr lang="en-US" sz="2800" b="1" dirty="0" smtClean="0">
                <a:latin typeface="+mn-lt"/>
              </a:rPr>
              <a:t>Changes </a:t>
            </a:r>
            <a:r>
              <a:rPr lang="en-US" sz="2800" b="1" dirty="0">
                <a:latin typeface="+mn-lt"/>
              </a:rPr>
              <a:t>in the Money Supply</a:t>
            </a:r>
            <a:r>
              <a:rPr lang="en-US" dirty="0"/>
              <a:t/>
            </a:r>
            <a:br>
              <a:rPr lang="en-US" dirty="0"/>
            </a:br>
            <a:endParaRPr lang="en-US" dirty="0"/>
          </a:p>
        </p:txBody>
      </p:sp>
      <p:sp>
        <p:nvSpPr>
          <p:cNvPr id="3" name="Content Placeholder 2"/>
          <p:cNvSpPr>
            <a:spLocks noGrp="1"/>
          </p:cNvSpPr>
          <p:nvPr>
            <p:ph idx="1"/>
          </p:nvPr>
        </p:nvSpPr>
        <p:spPr>
          <a:xfrm>
            <a:off x="1173163" y="685800"/>
            <a:ext cx="7772400" cy="5410200"/>
          </a:xfrm>
        </p:spPr>
        <p:txBody>
          <a:bodyPr/>
          <a:lstStyle/>
          <a:p>
            <a:pPr marL="0" indent="0">
              <a:buNone/>
            </a:pPr>
            <a:r>
              <a:rPr lang="en-US" sz="2800" dirty="0" smtClean="0"/>
              <a:t>A)</a:t>
            </a:r>
            <a:r>
              <a:rPr lang="en-US" sz="2800" i="1" dirty="0"/>
              <a:t> An Increase in the Money Supply</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154</a:t>
            </a:fld>
            <a:endParaRPr lang="en-US" dirty="0"/>
          </a:p>
        </p:txBody>
      </p:sp>
      <p:pic>
        <p:nvPicPr>
          <p:cNvPr id="6" name="Picture 5" descr="https://2012books.lardbucket.org/books/macroeconomics-principles-v2.0/section_13/9843e1d32efaf4fea659ddeb043728e7.jpg"/>
          <p:cNvPicPr/>
          <p:nvPr/>
        </p:nvPicPr>
        <p:blipFill>
          <a:blip r:embed="rId2">
            <a:extLst>
              <a:ext uri="{28A0092B-C50C-407E-A947-70E740481C1C}">
                <a14:useLocalDpi xmlns:a14="http://schemas.microsoft.com/office/drawing/2010/main" val="0"/>
              </a:ext>
            </a:extLst>
          </a:blip>
          <a:srcRect/>
          <a:stretch>
            <a:fillRect/>
          </a:stretch>
        </p:blipFill>
        <p:spPr bwMode="auto">
          <a:xfrm>
            <a:off x="4128868" y="1524000"/>
            <a:ext cx="5029200" cy="3124200"/>
          </a:xfrm>
          <a:prstGeom prst="rect">
            <a:avLst/>
          </a:prstGeom>
          <a:noFill/>
          <a:ln>
            <a:noFill/>
          </a:ln>
        </p:spPr>
      </p:pic>
      <p:sp>
        <p:nvSpPr>
          <p:cNvPr id="7" name="TextBox 6"/>
          <p:cNvSpPr txBox="1"/>
          <p:nvPr/>
        </p:nvSpPr>
        <p:spPr>
          <a:xfrm>
            <a:off x="1143000" y="1524000"/>
            <a:ext cx="2895600" cy="3170099"/>
          </a:xfrm>
          <a:prstGeom prst="rect">
            <a:avLst/>
          </a:prstGeom>
          <a:noFill/>
        </p:spPr>
        <p:txBody>
          <a:bodyPr wrap="square" rtlCol="0">
            <a:spAutoFit/>
          </a:bodyPr>
          <a:lstStyle/>
          <a:p>
            <a:r>
              <a:rPr lang="en-US" sz="2000" i="1" dirty="0"/>
              <a:t>The Fed increases the money supply by buying bonds, increasing the demand for bonds in Panel (a) from D</a:t>
            </a:r>
            <a:r>
              <a:rPr lang="en-US" sz="2000" i="1" baseline="-25000" dirty="0"/>
              <a:t>1</a:t>
            </a:r>
            <a:r>
              <a:rPr lang="en-US" sz="2000" i="1" dirty="0"/>
              <a:t> to D</a:t>
            </a:r>
            <a:r>
              <a:rPr lang="en-US" sz="2000" i="1" baseline="-25000" dirty="0"/>
              <a:t>2</a:t>
            </a:r>
            <a:r>
              <a:rPr lang="en-US" sz="2000" i="1" dirty="0"/>
              <a:t> and the price of bonds to P</a:t>
            </a:r>
            <a:r>
              <a:rPr lang="en-US" sz="2000" i="1" baseline="30000" dirty="0"/>
              <a:t>b</a:t>
            </a:r>
            <a:r>
              <a:rPr lang="en-US" sz="2000" i="1" baseline="-25000" dirty="0"/>
              <a:t>2</a:t>
            </a:r>
            <a:r>
              <a:rPr lang="en-US" sz="2000" i="1" dirty="0"/>
              <a:t>. This corresponds to an increase in the money supply to M′ in Panel (b). </a:t>
            </a:r>
            <a:endParaRPr lang="en-US" sz="2000" dirty="0"/>
          </a:p>
        </p:txBody>
      </p:sp>
      <p:sp>
        <p:nvSpPr>
          <p:cNvPr id="8" name="TextBox 7"/>
          <p:cNvSpPr txBox="1"/>
          <p:nvPr/>
        </p:nvSpPr>
        <p:spPr>
          <a:xfrm>
            <a:off x="1143000" y="4953000"/>
            <a:ext cx="6553200" cy="1631216"/>
          </a:xfrm>
          <a:prstGeom prst="rect">
            <a:avLst/>
          </a:prstGeom>
          <a:noFill/>
        </p:spPr>
        <p:txBody>
          <a:bodyPr wrap="square" rtlCol="0">
            <a:spAutoFit/>
          </a:bodyPr>
          <a:lstStyle/>
          <a:p>
            <a:r>
              <a:rPr lang="en-US" sz="2000" i="1" dirty="0"/>
              <a:t>The interest rate must fall to r</a:t>
            </a:r>
            <a:r>
              <a:rPr lang="en-US" sz="2000" i="1" baseline="-25000" dirty="0"/>
              <a:t>2</a:t>
            </a:r>
            <a:r>
              <a:rPr lang="en-US" sz="2000" i="1" dirty="0"/>
              <a:t> to achieve equilibrium. The lower interest rate leads to an increase in investment and net exports, which shifts the aggregate demand curve from AD</a:t>
            </a:r>
            <a:r>
              <a:rPr lang="en-US" sz="2000" i="1" baseline="-25000" dirty="0"/>
              <a:t>1</a:t>
            </a:r>
            <a:r>
              <a:rPr lang="en-US" sz="2000" i="1" dirty="0"/>
              <a:t> to AD</a:t>
            </a:r>
            <a:r>
              <a:rPr lang="en-US" sz="2000" i="1" baseline="-25000" dirty="0"/>
              <a:t>2</a:t>
            </a:r>
            <a:r>
              <a:rPr lang="en-US" sz="2000" i="1" dirty="0"/>
              <a:t> in Panel (c). Real GDP and the price level rise.</a:t>
            </a:r>
            <a:endParaRPr lang="en-US" sz="2000" dirty="0"/>
          </a:p>
        </p:txBody>
      </p:sp>
    </p:spTree>
    <p:extLst>
      <p:ext uri="{BB962C8B-B14F-4D97-AF65-F5344CB8AC3E}">
        <p14:creationId xmlns:p14="http://schemas.microsoft.com/office/powerpoint/2010/main" val="174898838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Individual Assignment: </a:t>
            </a:r>
            <a:r>
              <a:rPr lang="en-US" sz="2800" dirty="0">
                <a:solidFill>
                  <a:srgbClr val="000000"/>
                </a:solidFill>
                <a:latin typeface="+mn-lt"/>
                <a:cs typeface="Times New Roman" pitchFamily="18" charset="0"/>
              </a:rPr>
              <a:t>11%</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smtClean="0"/>
              <a:t>Discuss the following questions by using </a:t>
            </a:r>
            <a:r>
              <a:rPr lang="en-US" sz="2800" smtClean="0"/>
              <a:t>appropriate graphs</a:t>
            </a:r>
            <a:r>
              <a:rPr lang="en-US" sz="2800"/>
              <a:t>.</a:t>
            </a:r>
            <a:endParaRPr lang="en-US" sz="2800" dirty="0" smtClean="0"/>
          </a:p>
          <a:p>
            <a:pPr marL="514350" indent="-514350">
              <a:buAutoNum type="arabicPeriod"/>
            </a:pPr>
            <a:r>
              <a:rPr lang="en-US" sz="2800" dirty="0" smtClean="0"/>
              <a:t>Show the impact of a decrease in money supply.</a:t>
            </a:r>
          </a:p>
          <a:p>
            <a:pPr marL="514350" indent="-514350">
              <a:buAutoNum type="arabicPeriod"/>
            </a:pPr>
            <a:r>
              <a:rPr lang="en-US" sz="2800" dirty="0" smtClean="0"/>
              <a:t>Show the impact of an increase in money demand.</a:t>
            </a:r>
          </a:p>
          <a:p>
            <a:pPr marL="514350" indent="-514350">
              <a:buAutoNum type="arabicPeriod"/>
            </a:pPr>
            <a:r>
              <a:rPr lang="en-US" sz="2800" dirty="0" smtClean="0"/>
              <a:t>Show the effect of simultaneous changes in money demand and supply.</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155</a:t>
            </a:fld>
            <a:endParaRPr lang="en-US" dirty="0"/>
          </a:p>
        </p:txBody>
      </p:sp>
    </p:spTree>
    <p:extLst>
      <p:ext uri="{BB962C8B-B14F-4D97-AF65-F5344CB8AC3E}">
        <p14:creationId xmlns:p14="http://schemas.microsoft.com/office/powerpoint/2010/main" val="267523039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Chapter - 4</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mtClean="0"/>
              <a:t>Comments?</a:t>
            </a:r>
            <a:endParaRPr lang="en-US" dirty="0" smtClean="0"/>
          </a:p>
          <a:p>
            <a:pPr>
              <a:buFont typeface="Wingdings" pitchFamily="2" charset="2"/>
              <a:buChar char="§"/>
            </a:pPr>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156</a:t>
            </a:fld>
            <a:endParaRPr lang="en-US" dirty="0"/>
          </a:p>
        </p:txBody>
      </p:sp>
    </p:spTree>
    <p:extLst>
      <p:ext uri="{BB962C8B-B14F-4D97-AF65-F5344CB8AC3E}">
        <p14:creationId xmlns:p14="http://schemas.microsoft.com/office/powerpoint/2010/main" val="307710753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Chapter 5:  </a:t>
            </a:r>
            <a:r>
              <a:rPr lang="en-US" sz="2800" dirty="0">
                <a:latin typeface="+mn-lt"/>
              </a:rPr>
              <a:t>Fiscal and Monetary Policy</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smtClean="0"/>
              <a:t>Fiscal Policy</a:t>
            </a:r>
          </a:p>
          <a:p>
            <a:pPr>
              <a:buFont typeface="Wingdings" pitchFamily="2" charset="2"/>
              <a:buChar char="§"/>
            </a:pPr>
            <a:r>
              <a:rPr lang="en-US" sz="2800" dirty="0" smtClean="0"/>
              <a:t>Monetary Policy</a:t>
            </a:r>
          </a:p>
          <a:p>
            <a:pPr>
              <a:buFont typeface="Wingdings" pitchFamily="2" charset="2"/>
              <a:buChar char="§"/>
            </a:pPr>
            <a:r>
              <a:rPr lang="en-US" sz="2800" dirty="0" smtClean="0"/>
              <a:t>Interaction </a:t>
            </a:r>
            <a:r>
              <a:rPr lang="en-US" sz="2800" dirty="0"/>
              <a:t>and differences between Fiscal and Monetary policy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157</a:t>
            </a:fld>
            <a:endParaRPr lang="en-US" dirty="0"/>
          </a:p>
        </p:txBody>
      </p:sp>
    </p:spTree>
    <p:extLst>
      <p:ext uri="{BB962C8B-B14F-4D97-AF65-F5344CB8AC3E}">
        <p14:creationId xmlns:p14="http://schemas.microsoft.com/office/powerpoint/2010/main" val="19280309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09600"/>
          </a:xfrm>
        </p:spPr>
        <p:txBody>
          <a:bodyPr/>
          <a:lstStyle/>
          <a:p>
            <a:r>
              <a:rPr lang="en-US" sz="2800" dirty="0" smtClean="0">
                <a:latin typeface="+mn-lt"/>
              </a:rPr>
              <a:t/>
            </a:r>
            <a:br>
              <a:rPr lang="en-US" sz="2800" dirty="0" smtClean="0">
                <a:latin typeface="+mn-lt"/>
              </a:rPr>
            </a:br>
            <a:r>
              <a:rPr lang="en-US" sz="2800" dirty="0" smtClean="0">
                <a:latin typeface="+mn-lt"/>
              </a:rPr>
              <a:t>Fiscal </a:t>
            </a:r>
            <a:r>
              <a:rPr lang="en-US" sz="2800" dirty="0">
                <a:latin typeface="+mn-lt"/>
              </a:rPr>
              <a:t>Policy</a:t>
            </a:r>
            <a:r>
              <a:rPr lang="en-US" dirty="0"/>
              <a:t/>
            </a:r>
            <a:br>
              <a:rPr lang="en-US" dirty="0"/>
            </a:br>
            <a:endParaRPr lang="en-US" dirty="0"/>
          </a:p>
        </p:txBody>
      </p:sp>
      <p:sp>
        <p:nvSpPr>
          <p:cNvPr id="3" name="Content Placeholder 2"/>
          <p:cNvSpPr>
            <a:spLocks noGrp="1"/>
          </p:cNvSpPr>
          <p:nvPr>
            <p:ph idx="1"/>
          </p:nvPr>
        </p:nvSpPr>
        <p:spPr>
          <a:xfrm>
            <a:off x="990600" y="1066800"/>
            <a:ext cx="8153400" cy="5029200"/>
          </a:xfrm>
        </p:spPr>
        <p:txBody>
          <a:bodyPr/>
          <a:lstStyle/>
          <a:p>
            <a:pPr>
              <a:buFont typeface="Wingdings" pitchFamily="2" charset="2"/>
              <a:buChar char="§"/>
            </a:pPr>
            <a:r>
              <a:rPr lang="en-US" sz="2800" dirty="0" smtClean="0"/>
              <a:t>In</a:t>
            </a:r>
            <a:r>
              <a:rPr lang="en-US" sz="2800" dirty="0"/>
              <a:t> </a:t>
            </a:r>
            <a:r>
              <a:rPr lang="en-US" sz="2800" dirty="0">
                <a:hlinkClick r:id="rId2" tooltip="Economics"/>
              </a:rPr>
              <a:t>economics</a:t>
            </a:r>
            <a:r>
              <a:rPr lang="en-US" sz="2800" dirty="0"/>
              <a:t> </a:t>
            </a:r>
            <a:r>
              <a:rPr lang="en-US" sz="2800" dirty="0" smtClean="0"/>
              <a:t>,</a:t>
            </a:r>
            <a:r>
              <a:rPr lang="en-US" sz="2800" dirty="0"/>
              <a:t> </a:t>
            </a:r>
            <a:r>
              <a:rPr lang="en-US" sz="2800" b="1" dirty="0"/>
              <a:t>fiscal policy</a:t>
            </a:r>
            <a:r>
              <a:rPr lang="en-US" sz="2800" dirty="0"/>
              <a:t> is the use </a:t>
            </a:r>
            <a:r>
              <a:rPr lang="en-US" sz="2800" dirty="0" smtClean="0"/>
              <a:t>of government</a:t>
            </a:r>
            <a:r>
              <a:rPr lang="en-US" sz="2800" dirty="0"/>
              <a:t> </a:t>
            </a:r>
            <a:r>
              <a:rPr lang="en-US" sz="2800" dirty="0">
                <a:hlinkClick r:id="rId3" tooltip="Government revenue"/>
              </a:rPr>
              <a:t>revenue</a:t>
            </a:r>
            <a:r>
              <a:rPr lang="en-US" sz="2800" dirty="0"/>
              <a:t> collection (mainly </a:t>
            </a:r>
            <a:r>
              <a:rPr lang="en-US" sz="2800" dirty="0">
                <a:hlinkClick r:id="rId4" tooltip="Tax"/>
              </a:rPr>
              <a:t>taxes</a:t>
            </a:r>
            <a:r>
              <a:rPr lang="en-US" sz="2800" dirty="0"/>
              <a:t>) and </a:t>
            </a:r>
            <a:r>
              <a:rPr lang="en-US" sz="2800" dirty="0">
                <a:hlinkClick r:id="rId5" tooltip="Government spending"/>
              </a:rPr>
              <a:t>expenditure</a:t>
            </a:r>
            <a:r>
              <a:rPr lang="en-US" sz="2800" dirty="0"/>
              <a:t> (spending) to influence the economy. </a:t>
            </a:r>
            <a:endParaRPr lang="en-US" sz="2800" dirty="0" smtClean="0"/>
          </a:p>
          <a:p>
            <a:pPr>
              <a:buFont typeface="Wingdings" pitchFamily="2" charset="2"/>
              <a:buChar char="§"/>
            </a:pPr>
            <a:r>
              <a:rPr lang="en-US" sz="2800" dirty="0" smtClean="0"/>
              <a:t>According </a:t>
            </a:r>
            <a:r>
              <a:rPr lang="en-US" sz="2800" dirty="0"/>
              <a:t>to </a:t>
            </a:r>
            <a:r>
              <a:rPr lang="en-US" sz="2800" dirty="0">
                <a:hlinkClick r:id="rId6" tooltip="Keynesian economics"/>
              </a:rPr>
              <a:t>Keynesian economics</a:t>
            </a:r>
            <a:r>
              <a:rPr lang="en-US" sz="2800" dirty="0"/>
              <a:t>, when the government changes the levels of taxation and government spending, it influences </a:t>
            </a:r>
            <a:r>
              <a:rPr lang="en-US" sz="2800" u="sng" dirty="0">
                <a:hlinkClick r:id="rId7" tooltip="Aggregate demand"/>
              </a:rPr>
              <a:t>aggregate demand</a:t>
            </a:r>
            <a:r>
              <a:rPr lang="en-US" sz="2800" dirty="0"/>
              <a:t> and the level of economic activity</a:t>
            </a:r>
            <a:r>
              <a:rPr lang="en-US" sz="2800" dirty="0" smtClean="0"/>
              <a:t>.</a:t>
            </a:r>
          </a:p>
          <a:p>
            <a:pPr>
              <a:buFont typeface="Wingdings" pitchFamily="2" charset="2"/>
              <a:buChar char="§"/>
            </a:pPr>
            <a:r>
              <a:rPr lang="en-US" sz="2800" dirty="0" smtClean="0"/>
              <a:t> </a:t>
            </a:r>
            <a:r>
              <a:rPr lang="en-US" sz="2800" dirty="0"/>
              <a:t>Fiscal policy is often used to stabilize the economy over the course of the </a:t>
            </a:r>
            <a:r>
              <a:rPr lang="en-US" sz="2800" dirty="0">
                <a:hlinkClick r:id="rId8" tooltip="Business cycle"/>
              </a:rPr>
              <a:t>business cycle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158</a:t>
            </a:fld>
            <a:endParaRPr lang="en-US" dirty="0"/>
          </a:p>
        </p:txBody>
      </p:sp>
    </p:spTree>
    <p:extLst>
      <p:ext uri="{BB962C8B-B14F-4D97-AF65-F5344CB8AC3E}">
        <p14:creationId xmlns:p14="http://schemas.microsoft.com/office/powerpoint/2010/main" val="38966743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a:t>Changes in the level and composition of taxation and government spending can affect the following </a:t>
            </a:r>
            <a:r>
              <a:rPr lang="en-US" sz="2800" dirty="0">
                <a:hlinkClick r:id="rId2" tooltip="Macroeconomic"/>
              </a:rPr>
              <a:t>macroeconomic</a:t>
            </a:r>
            <a:r>
              <a:rPr lang="en-US" sz="2800" dirty="0"/>
              <a:t> variables, amongst </a:t>
            </a:r>
            <a:r>
              <a:rPr lang="en-US" sz="2800" dirty="0" smtClean="0"/>
              <a:t>others:</a:t>
            </a:r>
          </a:p>
          <a:p>
            <a:pPr lvl="1">
              <a:buFont typeface="Wingdings" pitchFamily="2" charset="2"/>
              <a:buChar char="ü"/>
            </a:pPr>
            <a:r>
              <a:rPr lang="en-US" sz="2400" dirty="0" smtClean="0">
                <a:hlinkClick r:id="rId3" tooltip="Aggregate demand"/>
              </a:rPr>
              <a:t>Aggregate </a:t>
            </a:r>
            <a:r>
              <a:rPr lang="en-US" sz="2400" dirty="0">
                <a:hlinkClick r:id="rId3" tooltip="Aggregate demand"/>
              </a:rPr>
              <a:t>demand</a:t>
            </a:r>
            <a:r>
              <a:rPr lang="en-US" sz="2400" dirty="0"/>
              <a:t> and the level of economic </a:t>
            </a:r>
            <a:r>
              <a:rPr lang="en-US" sz="2400" dirty="0" smtClean="0"/>
              <a:t>activity;</a:t>
            </a:r>
          </a:p>
          <a:p>
            <a:pPr lvl="1">
              <a:buFont typeface="Wingdings" pitchFamily="2" charset="2"/>
              <a:buChar char="ü"/>
            </a:pPr>
            <a:r>
              <a:rPr lang="en-US" sz="2800" dirty="0" smtClean="0">
                <a:hlinkClick r:id="rId4" tooltip="Saving"/>
              </a:rPr>
              <a:t>Saving</a:t>
            </a:r>
            <a:r>
              <a:rPr lang="en-US" sz="2800" dirty="0"/>
              <a:t> and </a:t>
            </a:r>
            <a:r>
              <a:rPr lang="en-US" sz="2800" smtClean="0">
                <a:hlinkClick r:id="rId5" tooltip="Investment (macroeconomics)"/>
              </a:rPr>
              <a:t>investment</a:t>
            </a:r>
            <a:r>
              <a:rPr lang="en-US" sz="2800" smtClean="0"/>
              <a:t>;</a:t>
            </a:r>
          </a:p>
          <a:p>
            <a:pPr lvl="1">
              <a:buFont typeface="Wingdings" pitchFamily="2" charset="2"/>
              <a:buChar char="ü"/>
            </a:pPr>
            <a:r>
              <a:rPr lang="en-US" sz="2800" smtClean="0">
                <a:hlinkClick r:id="rId6" tooltip="Income distribution"/>
              </a:rPr>
              <a:t>Income </a:t>
            </a:r>
            <a:r>
              <a:rPr lang="en-US" sz="2800" dirty="0">
                <a:hlinkClick r:id="rId6" tooltip="Income distribution"/>
              </a:rPr>
              <a:t>distribution</a:t>
            </a:r>
            <a:r>
              <a:rPr lang="en-US" sz="2800" dirty="0"/>
              <a:t>.</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159</a:t>
            </a:fld>
            <a:endParaRPr lang="en-US" dirty="0"/>
          </a:p>
        </p:txBody>
      </p:sp>
    </p:spTree>
    <p:extLst>
      <p:ext uri="{BB962C8B-B14F-4D97-AF65-F5344CB8AC3E}">
        <p14:creationId xmlns:p14="http://schemas.microsoft.com/office/powerpoint/2010/main" val="353819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kumimoji="0" lang="en-US" sz="2800" dirty="0">
                <a:solidFill>
                  <a:srgbClr val="0070C0"/>
                </a:solidFill>
                <a:latin typeface="Arial"/>
                <a:ea typeface="+mn-ea"/>
                <a:cs typeface="+mn-cs"/>
              </a:rPr>
              <a:t>Who introduced macroeconomics?</a:t>
            </a:r>
            <a:r>
              <a:rPr kumimoji="0" lang="en-US" sz="2800" dirty="0">
                <a:solidFill>
                  <a:srgbClr val="000000"/>
                </a:solidFill>
                <a:latin typeface="Arial"/>
                <a:ea typeface="+mn-ea"/>
                <a:cs typeface="+mn-cs"/>
              </a:rPr>
              <a:t/>
            </a:r>
            <a:br>
              <a:rPr kumimoji="0" lang="en-US" sz="2800" dirty="0">
                <a:solidFill>
                  <a:srgbClr val="000000"/>
                </a:solidFill>
                <a:latin typeface="Arial"/>
                <a:ea typeface="+mn-ea"/>
                <a:cs typeface="+mn-cs"/>
              </a:rPr>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a:t>
            </a:fld>
            <a:endParaRPr lang="en-US" dirty="0"/>
          </a:p>
        </p:txBody>
      </p:sp>
      <p:pic>
        <p:nvPicPr>
          <p:cNvPr id="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34000" y="2019300"/>
            <a:ext cx="35814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426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03064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Fiscal Policy</a:t>
            </a:r>
            <a:endParaRPr lang="en-US" dirty="0"/>
          </a:p>
        </p:txBody>
      </p:sp>
      <p:sp>
        <p:nvSpPr>
          <p:cNvPr id="3" name="Content Placeholder 2"/>
          <p:cNvSpPr>
            <a:spLocks noGrp="1"/>
          </p:cNvSpPr>
          <p:nvPr>
            <p:ph idx="1"/>
          </p:nvPr>
        </p:nvSpPr>
        <p:spPr/>
        <p:txBody>
          <a:bodyPr/>
          <a:lstStyle/>
          <a:p>
            <a:r>
              <a:rPr lang="en-US" b="1" dirty="0">
                <a:solidFill>
                  <a:srgbClr val="FF3300"/>
                </a:solidFill>
              </a:rPr>
              <a:t>EXPANSIONARY</a:t>
            </a:r>
          </a:p>
          <a:p>
            <a:r>
              <a:rPr lang="en-US" dirty="0">
                <a:solidFill>
                  <a:schemeClr val="accent2"/>
                </a:solidFill>
              </a:rPr>
              <a:t>Increase Spending and  Lower Taxes</a:t>
            </a:r>
          </a:p>
          <a:p>
            <a:pPr lvl="1"/>
            <a:r>
              <a:rPr lang="en-US" dirty="0">
                <a:solidFill>
                  <a:schemeClr val="accent2"/>
                </a:solidFill>
              </a:rPr>
              <a:t>More money stimulates the economy</a:t>
            </a:r>
          </a:p>
          <a:p>
            <a:pPr lvl="1"/>
            <a:r>
              <a:rPr lang="en-US" dirty="0">
                <a:solidFill>
                  <a:schemeClr val="accent2"/>
                </a:solidFill>
              </a:rPr>
              <a:t>Cuts taxes increases disposable income</a:t>
            </a:r>
          </a:p>
          <a:p>
            <a:pPr lvl="1"/>
            <a:r>
              <a:rPr lang="en-US" dirty="0">
                <a:solidFill>
                  <a:schemeClr val="accent2"/>
                </a:solidFill>
              </a:rPr>
              <a:t>Businesses expand and create jobs</a:t>
            </a:r>
          </a:p>
          <a:p>
            <a:pPr lvl="1">
              <a:buFontTx/>
              <a:buNone/>
            </a:pPr>
            <a:r>
              <a:rPr lang="en-US" dirty="0">
                <a:solidFill>
                  <a:schemeClr val="accent2"/>
                </a:solidFill>
              </a:rPr>
              <a:t>Result: increased growth and higher </a:t>
            </a:r>
            <a:r>
              <a:rPr lang="en-US" dirty="0" smtClean="0">
                <a:solidFill>
                  <a:schemeClr val="accent2"/>
                </a:solidFill>
              </a:rPr>
              <a:t>employment</a:t>
            </a:r>
          </a:p>
          <a:p>
            <a:pPr lvl="1">
              <a:buFontTx/>
              <a:buNone/>
            </a:pPr>
            <a:endParaRPr lang="en-US" dirty="0">
              <a:solidFill>
                <a:schemeClr val="accent2"/>
              </a:solidFill>
            </a:endParaRP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160</a:t>
            </a:fld>
            <a:endParaRPr lang="en-US" dirty="0"/>
          </a:p>
        </p:txBody>
      </p:sp>
    </p:spTree>
    <p:extLst>
      <p:ext uri="{BB962C8B-B14F-4D97-AF65-F5344CB8AC3E}">
        <p14:creationId xmlns:p14="http://schemas.microsoft.com/office/powerpoint/2010/main" val="444102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3238500" y="3313113"/>
            <a:ext cx="19923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Rectangle 3"/>
          <p:cNvSpPr>
            <a:spLocks noChangeArrowheads="1"/>
          </p:cNvSpPr>
          <p:nvPr/>
        </p:nvSpPr>
        <p:spPr bwMode="auto">
          <a:xfrm rot="16200000">
            <a:off x="1415256" y="3280569"/>
            <a:ext cx="19399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solidFill>
                  <a:srgbClr val="000000"/>
                </a:solidFill>
              </a:rPr>
              <a:t>Price level</a:t>
            </a:r>
          </a:p>
        </p:txBody>
      </p:sp>
      <p:sp>
        <p:nvSpPr>
          <p:cNvPr id="9220" name="Rectangle 4"/>
          <p:cNvSpPr>
            <a:spLocks noChangeArrowheads="1"/>
          </p:cNvSpPr>
          <p:nvPr/>
        </p:nvSpPr>
        <p:spPr bwMode="auto">
          <a:xfrm>
            <a:off x="3824288" y="5972175"/>
            <a:ext cx="33813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solidFill>
                  <a:srgbClr val="000000"/>
                </a:solidFill>
              </a:rPr>
              <a:t>Real GDP (billions)</a:t>
            </a:r>
          </a:p>
        </p:txBody>
      </p:sp>
      <p:grpSp>
        <p:nvGrpSpPr>
          <p:cNvPr id="9221" name="Group 5"/>
          <p:cNvGrpSpPr>
            <a:grpSpLocks/>
          </p:cNvGrpSpPr>
          <p:nvPr/>
        </p:nvGrpSpPr>
        <p:grpSpPr bwMode="auto">
          <a:xfrm>
            <a:off x="3211513" y="1535113"/>
            <a:ext cx="4692650" cy="4098925"/>
            <a:chOff x="1514" y="1143"/>
            <a:chExt cx="2956" cy="2582"/>
          </a:xfrm>
        </p:grpSpPr>
        <p:sp>
          <p:nvSpPr>
            <p:cNvPr id="9222" name="Line 6"/>
            <p:cNvSpPr>
              <a:spLocks noChangeShapeType="1"/>
            </p:cNvSpPr>
            <p:nvPr/>
          </p:nvSpPr>
          <p:spPr bwMode="auto">
            <a:xfrm>
              <a:off x="1521" y="1143"/>
              <a:ext cx="0" cy="258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Line 7"/>
            <p:cNvSpPr>
              <a:spLocks noChangeShapeType="1"/>
            </p:cNvSpPr>
            <p:nvPr/>
          </p:nvSpPr>
          <p:spPr bwMode="auto">
            <a:xfrm>
              <a:off x="1514" y="3712"/>
              <a:ext cx="295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24" name="Rectangle 8"/>
          <p:cNvSpPr>
            <a:spLocks noChangeArrowheads="1"/>
          </p:cNvSpPr>
          <p:nvPr/>
        </p:nvSpPr>
        <p:spPr bwMode="auto">
          <a:xfrm>
            <a:off x="1770063" y="60325"/>
            <a:ext cx="73437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3500" b="1">
                <a:solidFill>
                  <a:srgbClr val="000099"/>
                </a:solidFill>
                <a:latin typeface="Times New Roman" pitchFamily="18" charset="0"/>
              </a:rPr>
              <a:t>EXPANSIONARY FISCAL POLICY</a:t>
            </a:r>
          </a:p>
        </p:txBody>
      </p:sp>
      <p:sp>
        <p:nvSpPr>
          <p:cNvPr id="9225" name="Freeform 9"/>
          <p:cNvSpPr>
            <a:spLocks/>
          </p:cNvSpPr>
          <p:nvPr/>
        </p:nvSpPr>
        <p:spPr bwMode="auto">
          <a:xfrm>
            <a:off x="3703638" y="232251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Rectangle 10"/>
          <p:cNvSpPr>
            <a:spLocks noChangeArrowheads="1"/>
          </p:cNvSpPr>
          <p:nvPr/>
        </p:nvSpPr>
        <p:spPr bwMode="auto">
          <a:xfrm>
            <a:off x="6689725" y="2500313"/>
            <a:ext cx="22987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2400" b="1">
                <a:solidFill>
                  <a:srgbClr val="CC0000"/>
                </a:solidFill>
              </a:rPr>
              <a:t>Full $20 billion</a:t>
            </a:r>
          </a:p>
          <a:p>
            <a:pPr algn="ctr" eaLnBrk="0" hangingPunct="0"/>
            <a:r>
              <a:rPr lang="en-US" sz="2400" b="1">
                <a:solidFill>
                  <a:srgbClr val="CC0000"/>
                </a:solidFill>
              </a:rPr>
              <a:t>increase in </a:t>
            </a:r>
          </a:p>
          <a:p>
            <a:pPr algn="ctr" eaLnBrk="0" hangingPunct="0"/>
            <a:r>
              <a:rPr lang="en-US" sz="2400" b="1">
                <a:solidFill>
                  <a:srgbClr val="CC0000"/>
                </a:solidFill>
              </a:rPr>
              <a:t>aggregate</a:t>
            </a:r>
          </a:p>
          <a:p>
            <a:pPr algn="ctr" eaLnBrk="0" hangingPunct="0"/>
            <a:r>
              <a:rPr lang="en-US" sz="2400" b="1">
                <a:solidFill>
                  <a:srgbClr val="CC0000"/>
                </a:solidFill>
              </a:rPr>
              <a:t>demand</a:t>
            </a:r>
          </a:p>
        </p:txBody>
      </p:sp>
      <p:sp>
        <p:nvSpPr>
          <p:cNvPr id="9227" name="Freeform 11"/>
          <p:cNvSpPr>
            <a:spLocks/>
          </p:cNvSpPr>
          <p:nvPr/>
        </p:nvSpPr>
        <p:spPr bwMode="auto">
          <a:xfrm>
            <a:off x="3935413" y="2230438"/>
            <a:ext cx="1846262" cy="3021012"/>
          </a:xfrm>
          <a:custGeom>
            <a:avLst/>
            <a:gdLst>
              <a:gd name="T0" fmla="*/ 0 w 1163"/>
              <a:gd name="T1" fmla="*/ 0 h 1903"/>
              <a:gd name="T2" fmla="*/ 96 w 1163"/>
              <a:gd name="T3" fmla="*/ 305 h 1903"/>
              <a:gd name="T4" fmla="*/ 208 w 1163"/>
              <a:gd name="T5" fmla="*/ 597 h 1903"/>
              <a:gd name="T6" fmla="*/ 335 w 1163"/>
              <a:gd name="T7" fmla="*/ 868 h 1903"/>
              <a:gd name="T8" fmla="*/ 476 w 1163"/>
              <a:gd name="T9" fmla="*/ 1122 h 1903"/>
              <a:gd name="T10" fmla="*/ 629 w 1163"/>
              <a:gd name="T11" fmla="*/ 1353 h 1903"/>
              <a:gd name="T12" fmla="*/ 796 w 1163"/>
              <a:gd name="T13" fmla="*/ 1560 h 1903"/>
              <a:gd name="T14" fmla="*/ 974 w 1163"/>
              <a:gd name="T15" fmla="*/ 1744 h 1903"/>
              <a:gd name="T16" fmla="*/ 1162 w 1163"/>
              <a:gd name="T17" fmla="*/ 1902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903">
                <a:moveTo>
                  <a:pt x="0" y="0"/>
                </a:moveTo>
                <a:lnTo>
                  <a:pt x="96" y="305"/>
                </a:lnTo>
                <a:lnTo>
                  <a:pt x="208" y="597"/>
                </a:lnTo>
                <a:lnTo>
                  <a:pt x="335" y="868"/>
                </a:lnTo>
                <a:lnTo>
                  <a:pt x="476" y="1122"/>
                </a:lnTo>
                <a:lnTo>
                  <a:pt x="629" y="1353"/>
                </a:lnTo>
                <a:lnTo>
                  <a:pt x="796" y="1560"/>
                </a:lnTo>
                <a:lnTo>
                  <a:pt x="974" y="1744"/>
                </a:lnTo>
                <a:lnTo>
                  <a:pt x="1162" y="1902"/>
                </a:lnTo>
              </a:path>
            </a:pathLst>
          </a:custGeom>
          <a:noFill/>
          <a:ln w="76200" cap="rnd" cmpd="sng">
            <a:solidFill>
              <a:srgbClr val="CC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2"/>
          <p:cNvSpPr>
            <a:spLocks/>
          </p:cNvSpPr>
          <p:nvPr/>
        </p:nvSpPr>
        <p:spPr bwMode="auto">
          <a:xfrm>
            <a:off x="4856163" y="228441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Rectangle 13"/>
          <p:cNvSpPr>
            <a:spLocks noChangeArrowheads="1"/>
          </p:cNvSpPr>
          <p:nvPr/>
        </p:nvSpPr>
        <p:spPr bwMode="auto">
          <a:xfrm>
            <a:off x="5203825" y="5103813"/>
            <a:ext cx="7350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AD</a:t>
            </a:r>
            <a:r>
              <a:rPr lang="en-US" sz="2400" b="1" baseline="-25000"/>
              <a:t>2</a:t>
            </a:r>
          </a:p>
        </p:txBody>
      </p:sp>
      <p:sp>
        <p:nvSpPr>
          <p:cNvPr id="9230" name="Rectangle 14"/>
          <p:cNvSpPr>
            <a:spLocks noChangeArrowheads="1"/>
          </p:cNvSpPr>
          <p:nvPr/>
        </p:nvSpPr>
        <p:spPr bwMode="auto">
          <a:xfrm>
            <a:off x="6369050" y="5103813"/>
            <a:ext cx="7350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AD</a:t>
            </a:r>
            <a:r>
              <a:rPr lang="en-US" sz="2400" b="1" baseline="-25000"/>
              <a:t>1</a:t>
            </a:r>
          </a:p>
        </p:txBody>
      </p:sp>
      <p:sp>
        <p:nvSpPr>
          <p:cNvPr id="9231" name="Rectangle 15"/>
          <p:cNvSpPr>
            <a:spLocks noChangeArrowheads="1"/>
          </p:cNvSpPr>
          <p:nvPr/>
        </p:nvSpPr>
        <p:spPr bwMode="auto">
          <a:xfrm>
            <a:off x="3333750" y="1176338"/>
            <a:ext cx="32131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2400" b="1">
                <a:solidFill>
                  <a:srgbClr val="CC0000"/>
                </a:solidFill>
              </a:rPr>
              <a:t>$5 billion initial</a:t>
            </a:r>
          </a:p>
          <a:p>
            <a:pPr algn="ctr" eaLnBrk="0" hangingPunct="0"/>
            <a:r>
              <a:rPr lang="en-US" sz="2400" b="1">
                <a:solidFill>
                  <a:srgbClr val="CC0000"/>
                </a:solidFill>
              </a:rPr>
              <a:t>increase in spending</a:t>
            </a:r>
          </a:p>
        </p:txBody>
      </p:sp>
      <p:sp>
        <p:nvSpPr>
          <p:cNvPr id="9232" name="Line 16"/>
          <p:cNvSpPr>
            <a:spLocks noChangeShapeType="1"/>
          </p:cNvSpPr>
          <p:nvPr/>
        </p:nvSpPr>
        <p:spPr bwMode="auto">
          <a:xfrm flipH="1">
            <a:off x="4210050" y="1941513"/>
            <a:ext cx="373063" cy="9509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Line 17"/>
          <p:cNvSpPr>
            <a:spLocks noChangeShapeType="1"/>
          </p:cNvSpPr>
          <p:nvPr/>
        </p:nvSpPr>
        <p:spPr bwMode="auto">
          <a:xfrm flipH="1">
            <a:off x="4740275" y="3067050"/>
            <a:ext cx="21590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Rectangle 18"/>
          <p:cNvSpPr>
            <a:spLocks noChangeArrowheads="1"/>
          </p:cNvSpPr>
          <p:nvPr/>
        </p:nvSpPr>
        <p:spPr bwMode="auto">
          <a:xfrm>
            <a:off x="3706813" y="441325"/>
            <a:ext cx="5334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wrap="none" lIns="90488" tIns="44450" rIns="90488" bIns="44450">
            <a:spAutoFit/>
          </a:bodyPr>
          <a:lstStyle/>
          <a:p>
            <a:pPr eaLnBrk="0" hangingPunct="0"/>
            <a:r>
              <a:rPr lang="en-US" sz="5100">
                <a:latin typeface="Brush Script MT" pitchFamily="66" charset="0"/>
              </a:rPr>
              <a:t>the multiplier at work...</a:t>
            </a:r>
          </a:p>
        </p:txBody>
      </p:sp>
      <p:sp>
        <p:nvSpPr>
          <p:cNvPr id="9235" name="Rectangle 19"/>
          <p:cNvSpPr>
            <a:spLocks noChangeArrowheads="1"/>
          </p:cNvSpPr>
          <p:nvPr/>
        </p:nvSpPr>
        <p:spPr bwMode="auto">
          <a:xfrm>
            <a:off x="2647950" y="3086100"/>
            <a:ext cx="496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solidFill>
                  <a:srgbClr val="000000"/>
                </a:solidFill>
              </a:rPr>
              <a:t>P</a:t>
            </a:r>
            <a:r>
              <a:rPr lang="en-US" sz="2400" b="1" baseline="-25000">
                <a:solidFill>
                  <a:srgbClr val="000000"/>
                </a:solidFill>
              </a:rPr>
              <a:t>1</a:t>
            </a:r>
          </a:p>
        </p:txBody>
      </p:sp>
      <p:sp>
        <p:nvSpPr>
          <p:cNvPr id="9236" name="AutoShape 20"/>
          <p:cNvSpPr>
            <a:spLocks noChangeArrowheads="1"/>
          </p:cNvSpPr>
          <p:nvPr/>
        </p:nvSpPr>
        <p:spPr bwMode="auto">
          <a:xfrm>
            <a:off x="5416550" y="4645025"/>
            <a:ext cx="639763" cy="298450"/>
          </a:xfrm>
          <a:prstGeom prst="rightArrow">
            <a:avLst>
              <a:gd name="adj1" fmla="val 50000"/>
              <a:gd name="adj2" fmla="val 107191"/>
            </a:avLst>
          </a:prstGeom>
          <a:gradFill rotWithShape="0">
            <a:gsLst>
              <a:gs pos="0">
                <a:srgbClr val="FFFF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AutoShape 21"/>
          <p:cNvSpPr>
            <a:spLocks noChangeArrowheads="1"/>
          </p:cNvSpPr>
          <p:nvPr/>
        </p:nvSpPr>
        <p:spPr bwMode="auto">
          <a:xfrm>
            <a:off x="3862388" y="2481263"/>
            <a:ext cx="192087" cy="298450"/>
          </a:xfrm>
          <a:prstGeom prst="rightArrow">
            <a:avLst>
              <a:gd name="adj1" fmla="val 50000"/>
              <a:gd name="adj2" fmla="val 50005"/>
            </a:avLst>
          </a:prstGeom>
          <a:gradFill rotWithShape="0">
            <a:gsLst>
              <a:gs pos="0">
                <a:srgbClr val="FFFF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Text Box 22"/>
          <p:cNvSpPr txBox="1">
            <a:spLocks noChangeArrowheads="1"/>
          </p:cNvSpPr>
          <p:nvPr/>
        </p:nvSpPr>
        <p:spPr bwMode="auto">
          <a:xfrm>
            <a:off x="3651250" y="5557838"/>
            <a:ext cx="189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Times New Roman" pitchFamily="18" charset="0"/>
              </a:rPr>
              <a:t>$490           $510</a:t>
            </a:r>
          </a:p>
        </p:txBody>
      </p:sp>
      <p:sp>
        <p:nvSpPr>
          <p:cNvPr id="9239" name="Line 23"/>
          <p:cNvSpPr>
            <a:spLocks noChangeShapeType="1"/>
          </p:cNvSpPr>
          <p:nvPr/>
        </p:nvSpPr>
        <p:spPr bwMode="auto">
          <a:xfrm>
            <a:off x="4057650" y="3308350"/>
            <a:ext cx="0" cy="2262188"/>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Line 24"/>
          <p:cNvSpPr>
            <a:spLocks noChangeShapeType="1"/>
          </p:cNvSpPr>
          <p:nvPr/>
        </p:nvSpPr>
        <p:spPr bwMode="auto">
          <a:xfrm>
            <a:off x="5227638" y="3308350"/>
            <a:ext cx="0" cy="2260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Freeform 25"/>
          <p:cNvSpPr>
            <a:spLocks/>
          </p:cNvSpPr>
          <p:nvPr/>
        </p:nvSpPr>
        <p:spPr bwMode="auto">
          <a:xfrm flipH="1">
            <a:off x="3913188" y="236061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Oval 26"/>
          <p:cNvSpPr>
            <a:spLocks noChangeArrowheads="1"/>
          </p:cNvSpPr>
          <p:nvPr/>
        </p:nvSpPr>
        <p:spPr bwMode="auto">
          <a:xfrm>
            <a:off x="5165725" y="3257550"/>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Oval 27"/>
          <p:cNvSpPr>
            <a:spLocks noChangeArrowheads="1"/>
          </p:cNvSpPr>
          <p:nvPr/>
        </p:nvSpPr>
        <p:spPr bwMode="auto">
          <a:xfrm>
            <a:off x="3987800" y="3240088"/>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Rectangle 28"/>
          <p:cNvSpPr>
            <a:spLocks noChangeArrowheads="1"/>
          </p:cNvSpPr>
          <p:nvPr/>
        </p:nvSpPr>
        <p:spPr bwMode="auto">
          <a:xfrm>
            <a:off x="5607050" y="2019300"/>
            <a:ext cx="604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AS</a:t>
            </a:r>
            <a:endParaRPr lang="en-US" sz="2400" b="1" baseline="-25000"/>
          </a:p>
        </p:txBody>
      </p:sp>
    </p:spTree>
    <p:extLst>
      <p:ext uri="{BB962C8B-B14F-4D97-AF65-F5344CB8AC3E}">
        <p14:creationId xmlns:p14="http://schemas.microsoft.com/office/powerpoint/2010/main" val="14714645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500"/>
                                        <p:tgtEl>
                                          <p:spTgt spid="92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wipe(left)">
                                      <p:cBhvr>
                                        <p:cTn id="11" dur="500"/>
                                        <p:tgtEl>
                                          <p:spTgt spid="923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dissolve">
                                      <p:cBhvr>
                                        <p:cTn id="15" dur="500"/>
                                        <p:tgtEl>
                                          <p:spTgt spid="922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wipe(down)">
                                      <p:cBhvr>
                                        <p:cTn id="19" dur="500"/>
                                        <p:tgtEl>
                                          <p:spTgt spid="92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wipe(left)">
                                      <p:cBhvr>
                                        <p:cTn id="22" dur="500"/>
                                        <p:tgtEl>
                                          <p:spTgt spid="9220"/>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wipe(up)">
                                      <p:cBhvr>
                                        <p:cTn id="26" dur="1000"/>
                                        <p:tgtEl>
                                          <p:spTgt spid="9225"/>
                                        </p:tgtEl>
                                      </p:cBhvr>
                                    </p:animEffect>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9229"/>
                                        </p:tgtEl>
                                        <p:attrNameLst>
                                          <p:attrName>style.visibility</p:attrName>
                                        </p:attrNameLst>
                                      </p:cBhvr>
                                      <p:to>
                                        <p:strVal val="visible"/>
                                      </p:to>
                                    </p:set>
                                    <p:animEffect transition="in" filter="dissolve">
                                      <p:cBhvr>
                                        <p:cTn id="30" dur="500"/>
                                        <p:tgtEl>
                                          <p:spTgt spid="9229"/>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9241"/>
                                        </p:tgtEl>
                                        <p:attrNameLst>
                                          <p:attrName>style.visibility</p:attrName>
                                        </p:attrNameLst>
                                      </p:cBhvr>
                                      <p:to>
                                        <p:strVal val="visible"/>
                                      </p:to>
                                    </p:set>
                                    <p:animEffect transition="in" filter="wipe(left)">
                                      <p:cBhvr>
                                        <p:cTn id="34" dur="500"/>
                                        <p:tgtEl>
                                          <p:spTgt spid="9241"/>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9244"/>
                                        </p:tgtEl>
                                        <p:attrNameLst>
                                          <p:attrName>style.visibility</p:attrName>
                                        </p:attrNameLst>
                                      </p:cBhvr>
                                      <p:to>
                                        <p:strVal val="visible"/>
                                      </p:to>
                                    </p:set>
                                    <p:animEffect transition="in" filter="dissolve">
                                      <p:cBhvr>
                                        <p:cTn id="38" dur="500"/>
                                        <p:tgtEl>
                                          <p:spTgt spid="9244"/>
                                        </p:tgtEl>
                                      </p:cBhvr>
                                    </p:animEffect>
                                  </p:childTnLst>
                                </p:cTn>
                              </p:par>
                            </p:childTnLst>
                          </p:cTn>
                        </p:par>
                        <p:par>
                          <p:cTn id="39" fill="hold" nodeType="afterGroup">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9238"/>
                                        </p:tgtEl>
                                        <p:attrNameLst>
                                          <p:attrName>style.visibility</p:attrName>
                                        </p:attrNameLst>
                                      </p:cBhvr>
                                      <p:to>
                                        <p:strVal val="visible"/>
                                      </p:to>
                                    </p:set>
                                    <p:animEffect transition="in" filter="wipe(left)">
                                      <p:cBhvr>
                                        <p:cTn id="42" dur="500"/>
                                        <p:tgtEl>
                                          <p:spTgt spid="9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231"/>
                                        </p:tgtEl>
                                        <p:attrNameLst>
                                          <p:attrName>style.visibility</p:attrName>
                                        </p:attrNameLst>
                                      </p:cBhvr>
                                      <p:to>
                                        <p:strVal val="visible"/>
                                      </p:to>
                                    </p:set>
                                    <p:animEffect transition="in" filter="wipe(up)">
                                      <p:cBhvr>
                                        <p:cTn id="47" dur="500"/>
                                        <p:tgtEl>
                                          <p:spTgt spid="9231"/>
                                        </p:tgtEl>
                                      </p:cBhvr>
                                    </p:animEffect>
                                  </p:childTnLst>
                                </p:cTn>
                              </p:par>
                            </p:childTnLst>
                          </p:cTn>
                        </p:par>
                        <p:par>
                          <p:cTn id="48" fill="hold" nodeType="afterGroup">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wipe(up)">
                                      <p:cBhvr>
                                        <p:cTn id="51" dur="500"/>
                                        <p:tgtEl>
                                          <p:spTgt spid="9232"/>
                                        </p:tgtEl>
                                      </p:cBhvr>
                                    </p:animEffect>
                                  </p:childTnLst>
                                </p:cTn>
                              </p:par>
                            </p:childTnLst>
                          </p:cTn>
                        </p:par>
                        <p:par>
                          <p:cTn id="52" fill="hold" nodeType="afterGroup">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9237"/>
                                        </p:tgtEl>
                                        <p:attrNameLst>
                                          <p:attrName>style.visibility</p:attrName>
                                        </p:attrNameLst>
                                      </p:cBhvr>
                                      <p:to>
                                        <p:strVal val="visible"/>
                                      </p:to>
                                    </p:set>
                                    <p:animEffect transition="in" filter="wipe(left)">
                                      <p:cBhvr>
                                        <p:cTn id="55" dur="500"/>
                                        <p:tgtEl>
                                          <p:spTgt spid="9237"/>
                                        </p:tgtEl>
                                      </p:cBhvr>
                                    </p:animEffect>
                                  </p:childTnLst>
                                </p:cTn>
                              </p:par>
                              <p:par>
                                <p:cTn id="56" presetID="1" presetClass="entr" presetSubtype="0" fill="hold" grpId="1" nodeType="withEffect">
                                  <p:stCondLst>
                                    <p:cond delay="0"/>
                                  </p:stCondLst>
                                  <p:childTnLst>
                                    <p:set>
                                      <p:cBhvr>
                                        <p:cTn id="57" dur="1" fill="hold">
                                          <p:stCondLst>
                                            <p:cond delay="0"/>
                                          </p:stCondLst>
                                        </p:cTn>
                                        <p:tgtEl>
                                          <p:spTgt spid="9225"/>
                                        </p:tgtEl>
                                        <p:attrNameLst>
                                          <p:attrName>style.visibility</p:attrName>
                                        </p:attrNameLst>
                                      </p:cBhvr>
                                      <p:to>
                                        <p:strVal val="visible"/>
                                      </p:to>
                                    </p:set>
                                  </p:childTnLst>
                                  <p:subTnLst>
                                    <p:animClr clrSpc="rgb" dir="cw">
                                      <p:cBhvr override="childStyle">
                                        <p:cTn dur="1" fill="hold" display="0" masterRel="nextClick" afterEffect="1"/>
                                        <p:tgtEl>
                                          <p:spTgt spid="9225"/>
                                        </p:tgtEl>
                                        <p:attrNameLst>
                                          <p:attrName>ppt_c</p:attrName>
                                        </p:attrNameLst>
                                      </p:cBhvr>
                                      <p:to>
                                        <a:schemeClr val="tx1"/>
                                      </p:to>
                                    </p:animClr>
                                  </p:subTnLst>
                                </p:cTn>
                              </p:par>
                            </p:childTnLst>
                          </p:cTn>
                        </p:par>
                        <p:par>
                          <p:cTn id="58" fill="hold" nodeType="afterGroup">
                            <p:stCondLst>
                              <p:cond delay="2500"/>
                            </p:stCondLst>
                            <p:childTnLst>
                              <p:par>
                                <p:cTn id="59" presetID="22" presetClass="entr" presetSubtype="1" fill="hold" grpId="0" nodeType="afterEffect">
                                  <p:stCondLst>
                                    <p:cond delay="0"/>
                                  </p:stCondLst>
                                  <p:childTnLst>
                                    <p:set>
                                      <p:cBhvr>
                                        <p:cTn id="60" dur="1" fill="hold">
                                          <p:stCondLst>
                                            <p:cond delay="0"/>
                                          </p:stCondLst>
                                        </p:cTn>
                                        <p:tgtEl>
                                          <p:spTgt spid="9227"/>
                                        </p:tgtEl>
                                        <p:attrNameLst>
                                          <p:attrName>style.visibility</p:attrName>
                                        </p:attrNameLst>
                                      </p:cBhvr>
                                      <p:to>
                                        <p:strVal val="visible"/>
                                      </p:to>
                                    </p:set>
                                    <p:animEffect transition="in" filter="wipe(up)">
                                      <p:cBhvr>
                                        <p:cTn id="61" dur="1000"/>
                                        <p:tgtEl>
                                          <p:spTgt spid="92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236"/>
                                        </p:tgtEl>
                                        <p:attrNameLst>
                                          <p:attrName>style.visibility</p:attrName>
                                        </p:attrNameLst>
                                      </p:cBhvr>
                                      <p:to>
                                        <p:strVal val="visible"/>
                                      </p:to>
                                    </p:set>
                                    <p:animEffect transition="in" filter="wipe(left)">
                                      <p:cBhvr>
                                        <p:cTn id="66" dur="500"/>
                                        <p:tgtEl>
                                          <p:spTgt spid="9236"/>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9228"/>
                                        </p:tgtEl>
                                        <p:attrNameLst>
                                          <p:attrName>style.visibility</p:attrName>
                                        </p:attrNameLst>
                                      </p:cBhvr>
                                      <p:to>
                                        <p:strVal val="visible"/>
                                      </p:to>
                                    </p:set>
                                    <p:animEffect transition="in" filter="wipe(left)">
                                      <p:cBhvr>
                                        <p:cTn id="70" dur="500"/>
                                        <p:tgtEl>
                                          <p:spTgt spid="9228"/>
                                        </p:tgtEl>
                                      </p:cBhvr>
                                    </p:animEffec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9230"/>
                                        </p:tgtEl>
                                        <p:attrNameLst>
                                          <p:attrName>style.visibility</p:attrName>
                                        </p:attrNameLst>
                                      </p:cBhvr>
                                      <p:to>
                                        <p:strVal val="visible"/>
                                      </p:to>
                                    </p:set>
                                    <p:animEffect transition="in" filter="dissolve">
                                      <p:cBhvr>
                                        <p:cTn id="74" dur="500"/>
                                        <p:tgtEl>
                                          <p:spTgt spid="9230"/>
                                        </p:tgtEl>
                                      </p:cBhvr>
                                    </p:animEffect>
                                  </p:childTnLst>
                                </p:cTn>
                              </p:par>
                            </p:childTnLst>
                          </p:cTn>
                        </p:par>
                        <p:par>
                          <p:cTn id="75" fill="hold" nodeType="afterGroup">
                            <p:stCondLst>
                              <p:cond delay="4500"/>
                            </p:stCondLst>
                            <p:childTnLst>
                              <p:par>
                                <p:cTn id="76" presetID="9" presetClass="entr" presetSubtype="0" fill="hold" grpId="0" nodeType="afterEffect">
                                  <p:stCondLst>
                                    <p:cond delay="0"/>
                                  </p:stCondLst>
                                  <p:childTnLst>
                                    <p:set>
                                      <p:cBhvr>
                                        <p:cTn id="77" dur="1" fill="hold">
                                          <p:stCondLst>
                                            <p:cond delay="0"/>
                                          </p:stCondLst>
                                        </p:cTn>
                                        <p:tgtEl>
                                          <p:spTgt spid="9242"/>
                                        </p:tgtEl>
                                        <p:attrNameLst>
                                          <p:attrName>style.visibility</p:attrName>
                                        </p:attrNameLst>
                                      </p:cBhvr>
                                      <p:to>
                                        <p:strVal val="visible"/>
                                      </p:to>
                                    </p:set>
                                    <p:animEffect transition="in" filter="dissolve">
                                      <p:cBhvr>
                                        <p:cTn id="78" dur="500"/>
                                        <p:tgtEl>
                                          <p:spTgt spid="9242"/>
                                        </p:tgtEl>
                                      </p:cBhvr>
                                    </p:animEffect>
                                  </p:childTnLst>
                                </p:cTn>
                              </p:par>
                            </p:childTnLst>
                          </p:cTn>
                        </p:par>
                        <p:par>
                          <p:cTn id="79" fill="hold" nodeType="afterGroup">
                            <p:stCondLst>
                              <p:cond delay="5000"/>
                            </p:stCondLst>
                            <p:childTnLst>
                              <p:par>
                                <p:cTn id="80" presetID="9" presetClass="entr" presetSubtype="0" fill="hold" grpId="0" nodeType="afterEffect">
                                  <p:stCondLst>
                                    <p:cond delay="0"/>
                                  </p:stCondLst>
                                  <p:childTnLst>
                                    <p:set>
                                      <p:cBhvr>
                                        <p:cTn id="81" dur="1" fill="hold">
                                          <p:stCondLst>
                                            <p:cond delay="0"/>
                                          </p:stCondLst>
                                        </p:cTn>
                                        <p:tgtEl>
                                          <p:spTgt spid="9243"/>
                                        </p:tgtEl>
                                        <p:attrNameLst>
                                          <p:attrName>style.visibility</p:attrName>
                                        </p:attrNameLst>
                                      </p:cBhvr>
                                      <p:to>
                                        <p:strVal val="visible"/>
                                      </p:to>
                                    </p:set>
                                    <p:animEffect transition="in" filter="dissolve">
                                      <p:cBhvr>
                                        <p:cTn id="82" dur="500"/>
                                        <p:tgtEl>
                                          <p:spTgt spid="9243"/>
                                        </p:tgtEl>
                                      </p:cBhvr>
                                    </p:animEffect>
                                  </p:childTnLst>
                                </p:cTn>
                              </p:par>
                            </p:childTnLst>
                          </p:cTn>
                        </p:par>
                        <p:par>
                          <p:cTn id="83" fill="hold" nodeType="afterGroup">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9239"/>
                                        </p:tgtEl>
                                        <p:attrNameLst>
                                          <p:attrName>style.visibility</p:attrName>
                                        </p:attrNameLst>
                                      </p:cBhvr>
                                      <p:to>
                                        <p:strVal val="visible"/>
                                      </p:to>
                                    </p:set>
                                    <p:animEffect transition="in" filter="wipe(up)">
                                      <p:cBhvr>
                                        <p:cTn id="86" dur="500"/>
                                        <p:tgtEl>
                                          <p:spTgt spid="9239"/>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9218"/>
                                        </p:tgtEl>
                                        <p:attrNameLst>
                                          <p:attrName>style.visibility</p:attrName>
                                        </p:attrNameLst>
                                      </p:cBhvr>
                                      <p:to>
                                        <p:strVal val="visible"/>
                                      </p:to>
                                    </p:set>
                                    <p:animEffect transition="in" filter="wipe(right)">
                                      <p:cBhvr>
                                        <p:cTn id="89" dur="1000"/>
                                        <p:tgtEl>
                                          <p:spTgt spid="9218"/>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240"/>
                                        </p:tgtEl>
                                        <p:attrNameLst>
                                          <p:attrName>style.visibility</p:attrName>
                                        </p:attrNameLst>
                                      </p:cBhvr>
                                      <p:to>
                                        <p:strVal val="visible"/>
                                      </p:to>
                                    </p:set>
                                    <p:animEffect transition="in" filter="wipe(up)">
                                      <p:cBhvr>
                                        <p:cTn id="92" dur="500"/>
                                        <p:tgtEl>
                                          <p:spTgt spid="9240"/>
                                        </p:tgtEl>
                                      </p:cBhvr>
                                    </p:animEffect>
                                  </p:childTnLst>
                                </p:cTn>
                              </p:par>
                            </p:childTnLst>
                          </p:cTn>
                        </p:par>
                        <p:par>
                          <p:cTn id="93" fill="hold" nodeType="afterGroup">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9235"/>
                                        </p:tgtEl>
                                        <p:attrNameLst>
                                          <p:attrName>style.visibility</p:attrName>
                                        </p:attrNameLst>
                                      </p:cBhvr>
                                      <p:to>
                                        <p:strVal val="visible"/>
                                      </p:to>
                                    </p:set>
                                    <p:animEffect transition="in" filter="wipe(left)">
                                      <p:cBhvr>
                                        <p:cTn id="96" dur="500"/>
                                        <p:tgtEl>
                                          <p:spTgt spid="9235"/>
                                        </p:tgtEl>
                                      </p:cBhvr>
                                    </p:animEffect>
                                  </p:childTnLst>
                                </p:cTn>
                              </p:par>
                            </p:childTnLst>
                          </p:cTn>
                        </p:par>
                        <p:par>
                          <p:cTn id="97" fill="hold" nodeType="afterGroup">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9226"/>
                                        </p:tgtEl>
                                        <p:attrNameLst>
                                          <p:attrName>style.visibility</p:attrName>
                                        </p:attrNameLst>
                                      </p:cBhvr>
                                      <p:to>
                                        <p:strVal val="visible"/>
                                      </p:to>
                                    </p:set>
                                    <p:animEffect transition="in" filter="wipe(up)">
                                      <p:cBhvr>
                                        <p:cTn id="100" dur="500"/>
                                        <p:tgtEl>
                                          <p:spTgt spid="9226"/>
                                        </p:tgtEl>
                                      </p:cBhvr>
                                    </p:animEffect>
                                  </p:childTnLst>
                                </p:cTn>
                              </p:par>
                            </p:childTnLst>
                          </p:cTn>
                        </p:par>
                        <p:par>
                          <p:cTn id="101" fill="hold" nodeType="afterGroup">
                            <p:stCondLst>
                              <p:cond delay="7500"/>
                            </p:stCondLst>
                            <p:childTnLst>
                              <p:par>
                                <p:cTn id="102" presetID="22" presetClass="entr" presetSubtype="2" fill="hold" grpId="0" nodeType="afterEffect">
                                  <p:stCondLst>
                                    <p:cond delay="0"/>
                                  </p:stCondLst>
                                  <p:childTnLst>
                                    <p:set>
                                      <p:cBhvr>
                                        <p:cTn id="103" dur="1" fill="hold">
                                          <p:stCondLst>
                                            <p:cond delay="0"/>
                                          </p:stCondLst>
                                        </p:cTn>
                                        <p:tgtEl>
                                          <p:spTgt spid="9233"/>
                                        </p:tgtEl>
                                        <p:attrNameLst>
                                          <p:attrName>style.visibility</p:attrName>
                                        </p:attrNameLst>
                                      </p:cBhvr>
                                      <p:to>
                                        <p:strVal val="visible"/>
                                      </p:to>
                                    </p:set>
                                    <p:animEffect transition="in" filter="wipe(right)">
                                      <p:cBhvr>
                                        <p:cTn id="104"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utoUpdateAnimBg="0"/>
      <p:bldP spid="9220" grpId="0" autoUpdateAnimBg="0"/>
      <p:bldP spid="9224" grpId="0" autoUpdateAnimBg="0"/>
      <p:bldP spid="9225" grpId="0" animBg="1"/>
      <p:bldP spid="9225" grpId="1" animBg="1"/>
      <p:bldP spid="9226" grpId="0" autoUpdateAnimBg="0"/>
      <p:bldP spid="9227" grpId="0" animBg="1"/>
      <p:bldP spid="9228" grpId="0" animBg="1"/>
      <p:bldP spid="9229" grpId="0" autoUpdateAnimBg="0"/>
      <p:bldP spid="9230" grpId="0" autoUpdateAnimBg="0"/>
      <p:bldP spid="9231" grpId="0" autoUpdateAnimBg="0"/>
      <p:bldP spid="9232" grpId="0" animBg="1"/>
      <p:bldP spid="9233" grpId="0" animBg="1"/>
      <p:bldP spid="9234" grpId="0" autoUpdateAnimBg="0"/>
      <p:bldP spid="9235" grpId="0" autoUpdateAnimBg="0"/>
      <p:bldP spid="9236" grpId="0" animBg="1"/>
      <p:bldP spid="9237" grpId="0" animBg="1"/>
      <p:bldP spid="9238" grpId="0" autoUpdateAnimBg="0"/>
      <p:bldP spid="9239" grpId="0" animBg="1"/>
      <p:bldP spid="9240" grpId="0" animBg="1"/>
      <p:bldP spid="9241" grpId="0" animBg="1"/>
      <p:bldP spid="9242" grpId="0" animBg="1"/>
      <p:bldP spid="9243" grpId="0" animBg="1"/>
      <p:bldP spid="9244"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457200"/>
          </a:xfrm>
        </p:spPr>
        <p:txBody>
          <a:bodyPr/>
          <a:lstStyle/>
          <a:p>
            <a:r>
              <a:rPr lang="en-US" sz="2800" b="1" dirty="0">
                <a:solidFill>
                  <a:srgbClr val="000099"/>
                </a:solidFill>
                <a:latin typeface="Times New Roman" pitchFamily="18" charset="0"/>
              </a:rPr>
              <a:t>CONTRACTIONARY FISCAL POLICY</a:t>
            </a:r>
            <a:br>
              <a:rPr lang="en-US" sz="2800" b="1" dirty="0">
                <a:solidFill>
                  <a:srgbClr val="000099"/>
                </a:solidFill>
                <a:latin typeface="Times New Roman" pitchFamily="18" charset="0"/>
              </a:rPr>
            </a:br>
            <a:endParaRPr lang="en-US" sz="2800" dirty="0">
              <a:latin typeface="+mn-lt"/>
            </a:endParaRPr>
          </a:p>
        </p:txBody>
      </p:sp>
      <p:sp>
        <p:nvSpPr>
          <p:cNvPr id="3" name="Content Placeholder 2"/>
          <p:cNvSpPr>
            <a:spLocks noGrp="1"/>
          </p:cNvSpPr>
          <p:nvPr>
            <p:ph idx="1"/>
          </p:nvPr>
        </p:nvSpPr>
        <p:spPr>
          <a:xfrm>
            <a:off x="1173163" y="990600"/>
            <a:ext cx="7772400" cy="5105400"/>
          </a:xfrm>
        </p:spPr>
        <p:txBody>
          <a:bodyPr/>
          <a:lstStyle/>
          <a:p>
            <a:r>
              <a:rPr lang="en-US" dirty="0">
                <a:solidFill>
                  <a:srgbClr val="FF3300"/>
                </a:solidFill>
              </a:rPr>
              <a:t>CONTRACTIONARY</a:t>
            </a:r>
          </a:p>
          <a:p>
            <a:r>
              <a:rPr lang="en-US" dirty="0">
                <a:solidFill>
                  <a:schemeClr val="accent2"/>
                </a:solidFill>
              </a:rPr>
              <a:t>Increase Taxes and Lower Spending</a:t>
            </a:r>
          </a:p>
          <a:p>
            <a:pPr lvl="1"/>
            <a:r>
              <a:rPr lang="en-US" dirty="0">
                <a:solidFill>
                  <a:schemeClr val="accent2"/>
                </a:solidFill>
              </a:rPr>
              <a:t>Increase taxes to slow the economy and reduce inflation</a:t>
            </a:r>
          </a:p>
          <a:p>
            <a:pPr lvl="1"/>
            <a:r>
              <a:rPr lang="en-US" dirty="0">
                <a:solidFill>
                  <a:schemeClr val="accent2"/>
                </a:solidFill>
              </a:rPr>
              <a:t>Less disposable income</a:t>
            </a:r>
          </a:p>
          <a:p>
            <a:pPr lvl="1"/>
            <a:r>
              <a:rPr lang="en-US" dirty="0">
                <a:solidFill>
                  <a:schemeClr val="accent2"/>
                </a:solidFill>
              </a:rPr>
              <a:t>Slower business activity leads to lower profits</a:t>
            </a:r>
          </a:p>
          <a:p>
            <a:pPr lvl="1">
              <a:buFontTx/>
              <a:buNone/>
            </a:pPr>
            <a:r>
              <a:rPr lang="en-US" dirty="0">
                <a:solidFill>
                  <a:schemeClr val="accent2"/>
                </a:solidFill>
              </a:rPr>
              <a:t>Result: low inflation rates and stable growth</a:t>
            </a:r>
          </a:p>
          <a:p>
            <a:pPr>
              <a:buFont typeface="Wingdings" pitchFamily="2" charset="2"/>
              <a:buChar char="§"/>
            </a:pP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162</a:t>
            </a:fld>
            <a:endParaRPr lang="en-US" dirty="0"/>
          </a:p>
        </p:txBody>
      </p:sp>
    </p:spTree>
    <p:extLst>
      <p:ext uri="{BB962C8B-B14F-4D97-AF65-F5344CB8AC3E}">
        <p14:creationId xmlns:p14="http://schemas.microsoft.com/office/powerpoint/2010/main" val="25566367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H="1">
            <a:off x="3238500" y="4076700"/>
            <a:ext cx="1603375"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Line 3"/>
          <p:cNvSpPr>
            <a:spLocks noChangeShapeType="1"/>
          </p:cNvSpPr>
          <p:nvPr/>
        </p:nvSpPr>
        <p:spPr bwMode="auto">
          <a:xfrm flipH="1">
            <a:off x="3238500" y="2798763"/>
            <a:ext cx="2141538"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 name="Rectangle 4"/>
          <p:cNvSpPr>
            <a:spLocks noChangeArrowheads="1"/>
          </p:cNvSpPr>
          <p:nvPr/>
        </p:nvSpPr>
        <p:spPr bwMode="auto">
          <a:xfrm rot="16200000">
            <a:off x="1415256" y="3280569"/>
            <a:ext cx="19399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solidFill>
                  <a:srgbClr val="000000"/>
                </a:solidFill>
              </a:rPr>
              <a:t>Price level</a:t>
            </a:r>
          </a:p>
        </p:txBody>
      </p:sp>
      <p:sp>
        <p:nvSpPr>
          <p:cNvPr id="10245" name="Rectangle 5"/>
          <p:cNvSpPr>
            <a:spLocks noChangeArrowheads="1"/>
          </p:cNvSpPr>
          <p:nvPr/>
        </p:nvSpPr>
        <p:spPr bwMode="auto">
          <a:xfrm>
            <a:off x="3824288" y="5972175"/>
            <a:ext cx="33813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solidFill>
                  <a:srgbClr val="000000"/>
                </a:solidFill>
              </a:rPr>
              <a:t>Real GDP (billions)</a:t>
            </a:r>
          </a:p>
        </p:txBody>
      </p:sp>
      <p:grpSp>
        <p:nvGrpSpPr>
          <p:cNvPr id="10246" name="Group 6"/>
          <p:cNvGrpSpPr>
            <a:grpSpLocks/>
          </p:cNvGrpSpPr>
          <p:nvPr/>
        </p:nvGrpSpPr>
        <p:grpSpPr bwMode="auto">
          <a:xfrm>
            <a:off x="3211513" y="1535113"/>
            <a:ext cx="4692650" cy="4098925"/>
            <a:chOff x="1514" y="1143"/>
            <a:chExt cx="2956" cy="2582"/>
          </a:xfrm>
        </p:grpSpPr>
        <p:sp>
          <p:nvSpPr>
            <p:cNvPr id="10247" name="Line 7"/>
            <p:cNvSpPr>
              <a:spLocks noChangeShapeType="1"/>
            </p:cNvSpPr>
            <p:nvPr/>
          </p:nvSpPr>
          <p:spPr bwMode="auto">
            <a:xfrm>
              <a:off x="1521" y="1143"/>
              <a:ext cx="0" cy="258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8"/>
            <p:cNvSpPr>
              <a:spLocks noChangeShapeType="1"/>
            </p:cNvSpPr>
            <p:nvPr/>
          </p:nvSpPr>
          <p:spPr bwMode="auto">
            <a:xfrm>
              <a:off x="1514" y="3712"/>
              <a:ext cx="295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9" name="Rectangle 9"/>
          <p:cNvSpPr>
            <a:spLocks noChangeArrowheads="1"/>
          </p:cNvSpPr>
          <p:nvPr/>
        </p:nvSpPr>
        <p:spPr bwMode="auto">
          <a:xfrm>
            <a:off x="1725613" y="60325"/>
            <a:ext cx="7429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3200" b="1">
                <a:solidFill>
                  <a:srgbClr val="000099"/>
                </a:solidFill>
                <a:latin typeface="Times New Roman" pitchFamily="18" charset="0"/>
              </a:rPr>
              <a:t>CONTRACTIONARY FISCAL POLICY</a:t>
            </a:r>
          </a:p>
        </p:txBody>
      </p:sp>
      <p:sp>
        <p:nvSpPr>
          <p:cNvPr id="10250" name="Freeform 10"/>
          <p:cNvSpPr>
            <a:spLocks/>
          </p:cNvSpPr>
          <p:nvPr/>
        </p:nvSpPr>
        <p:spPr bwMode="auto">
          <a:xfrm>
            <a:off x="4075113" y="226536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Rectangle 11"/>
          <p:cNvSpPr>
            <a:spLocks noChangeArrowheads="1"/>
          </p:cNvSpPr>
          <p:nvPr/>
        </p:nvSpPr>
        <p:spPr bwMode="auto">
          <a:xfrm>
            <a:off x="6600825" y="2697163"/>
            <a:ext cx="22987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2400" b="1">
                <a:solidFill>
                  <a:srgbClr val="CC0000"/>
                </a:solidFill>
              </a:rPr>
              <a:t>Full $20 billion</a:t>
            </a:r>
          </a:p>
          <a:p>
            <a:pPr algn="ctr" eaLnBrk="0" hangingPunct="0"/>
            <a:r>
              <a:rPr lang="en-US" sz="2400" b="1">
                <a:solidFill>
                  <a:srgbClr val="CC0000"/>
                </a:solidFill>
              </a:rPr>
              <a:t>decrease in </a:t>
            </a:r>
          </a:p>
          <a:p>
            <a:pPr algn="ctr" eaLnBrk="0" hangingPunct="0"/>
            <a:r>
              <a:rPr lang="en-US" sz="2400" b="1">
                <a:solidFill>
                  <a:srgbClr val="CC0000"/>
                </a:solidFill>
              </a:rPr>
              <a:t>aggregate</a:t>
            </a:r>
          </a:p>
          <a:p>
            <a:pPr algn="ctr" eaLnBrk="0" hangingPunct="0"/>
            <a:r>
              <a:rPr lang="en-US" sz="2400" b="1">
                <a:solidFill>
                  <a:srgbClr val="CC0000"/>
                </a:solidFill>
              </a:rPr>
              <a:t>demand</a:t>
            </a:r>
          </a:p>
        </p:txBody>
      </p:sp>
      <p:sp>
        <p:nvSpPr>
          <p:cNvPr id="10252" name="Freeform 12"/>
          <p:cNvSpPr>
            <a:spLocks/>
          </p:cNvSpPr>
          <p:nvPr/>
        </p:nvSpPr>
        <p:spPr bwMode="auto">
          <a:xfrm>
            <a:off x="4964113" y="2273300"/>
            <a:ext cx="1846262" cy="3021013"/>
          </a:xfrm>
          <a:custGeom>
            <a:avLst/>
            <a:gdLst>
              <a:gd name="T0" fmla="*/ 0 w 1163"/>
              <a:gd name="T1" fmla="*/ 0 h 1903"/>
              <a:gd name="T2" fmla="*/ 96 w 1163"/>
              <a:gd name="T3" fmla="*/ 305 h 1903"/>
              <a:gd name="T4" fmla="*/ 208 w 1163"/>
              <a:gd name="T5" fmla="*/ 597 h 1903"/>
              <a:gd name="T6" fmla="*/ 335 w 1163"/>
              <a:gd name="T7" fmla="*/ 868 h 1903"/>
              <a:gd name="T8" fmla="*/ 476 w 1163"/>
              <a:gd name="T9" fmla="*/ 1122 h 1903"/>
              <a:gd name="T10" fmla="*/ 629 w 1163"/>
              <a:gd name="T11" fmla="*/ 1353 h 1903"/>
              <a:gd name="T12" fmla="*/ 796 w 1163"/>
              <a:gd name="T13" fmla="*/ 1560 h 1903"/>
              <a:gd name="T14" fmla="*/ 974 w 1163"/>
              <a:gd name="T15" fmla="*/ 1744 h 1903"/>
              <a:gd name="T16" fmla="*/ 1162 w 1163"/>
              <a:gd name="T17" fmla="*/ 1902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903">
                <a:moveTo>
                  <a:pt x="0" y="0"/>
                </a:moveTo>
                <a:lnTo>
                  <a:pt x="96" y="305"/>
                </a:lnTo>
                <a:lnTo>
                  <a:pt x="208" y="597"/>
                </a:lnTo>
                <a:lnTo>
                  <a:pt x="335" y="868"/>
                </a:lnTo>
                <a:lnTo>
                  <a:pt x="476" y="1122"/>
                </a:lnTo>
                <a:lnTo>
                  <a:pt x="629" y="1353"/>
                </a:lnTo>
                <a:lnTo>
                  <a:pt x="796" y="1560"/>
                </a:lnTo>
                <a:lnTo>
                  <a:pt x="974" y="1744"/>
                </a:lnTo>
                <a:lnTo>
                  <a:pt x="1162" y="1902"/>
                </a:lnTo>
              </a:path>
            </a:pathLst>
          </a:custGeom>
          <a:noFill/>
          <a:ln w="76200" cap="rnd" cmpd="sng">
            <a:solidFill>
              <a:srgbClr val="CC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Freeform 13"/>
          <p:cNvSpPr>
            <a:spLocks/>
          </p:cNvSpPr>
          <p:nvPr/>
        </p:nvSpPr>
        <p:spPr bwMode="auto">
          <a:xfrm>
            <a:off x="5227638" y="222726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Rectangle 14"/>
          <p:cNvSpPr>
            <a:spLocks noChangeArrowheads="1"/>
          </p:cNvSpPr>
          <p:nvPr/>
        </p:nvSpPr>
        <p:spPr bwMode="auto">
          <a:xfrm>
            <a:off x="5646738" y="4989513"/>
            <a:ext cx="735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AD</a:t>
            </a:r>
            <a:r>
              <a:rPr lang="en-US" sz="2400" b="1" baseline="-25000"/>
              <a:t>3</a:t>
            </a:r>
          </a:p>
        </p:txBody>
      </p:sp>
      <p:sp>
        <p:nvSpPr>
          <p:cNvPr id="10255" name="Rectangle 15"/>
          <p:cNvSpPr>
            <a:spLocks noChangeArrowheads="1"/>
          </p:cNvSpPr>
          <p:nvPr/>
        </p:nvSpPr>
        <p:spPr bwMode="auto">
          <a:xfrm>
            <a:off x="6840538" y="4989513"/>
            <a:ext cx="735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AD</a:t>
            </a:r>
            <a:r>
              <a:rPr lang="en-US" sz="2400" b="1" baseline="-25000"/>
              <a:t>4</a:t>
            </a:r>
          </a:p>
        </p:txBody>
      </p:sp>
      <p:sp>
        <p:nvSpPr>
          <p:cNvPr id="10256" name="Rectangle 16"/>
          <p:cNvSpPr>
            <a:spLocks noChangeArrowheads="1"/>
          </p:cNvSpPr>
          <p:nvPr/>
        </p:nvSpPr>
        <p:spPr bwMode="auto">
          <a:xfrm>
            <a:off x="5592763" y="1176338"/>
            <a:ext cx="32972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spAutoFit/>
          </a:bodyPr>
          <a:lstStyle/>
          <a:p>
            <a:pPr algn="ctr" eaLnBrk="0" hangingPunct="0"/>
            <a:r>
              <a:rPr lang="en-US" sz="2400" b="1">
                <a:solidFill>
                  <a:srgbClr val="CC0000"/>
                </a:solidFill>
              </a:rPr>
              <a:t>$5 billion initial</a:t>
            </a:r>
          </a:p>
          <a:p>
            <a:pPr algn="ctr" eaLnBrk="0" hangingPunct="0"/>
            <a:r>
              <a:rPr lang="en-US" sz="2400" b="1">
                <a:solidFill>
                  <a:srgbClr val="CC0000"/>
                </a:solidFill>
              </a:rPr>
              <a:t>decrease in spending</a:t>
            </a:r>
          </a:p>
        </p:txBody>
      </p:sp>
      <p:sp>
        <p:nvSpPr>
          <p:cNvPr id="10257" name="Line 17"/>
          <p:cNvSpPr>
            <a:spLocks noChangeShapeType="1"/>
          </p:cNvSpPr>
          <p:nvPr/>
        </p:nvSpPr>
        <p:spPr bwMode="auto">
          <a:xfrm flipH="1">
            <a:off x="5078413" y="1927225"/>
            <a:ext cx="1108075" cy="4111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Line 18"/>
          <p:cNvSpPr>
            <a:spLocks noChangeShapeType="1"/>
          </p:cNvSpPr>
          <p:nvPr/>
        </p:nvSpPr>
        <p:spPr bwMode="auto">
          <a:xfrm flipH="1">
            <a:off x="5549900" y="3538538"/>
            <a:ext cx="1349375" cy="7207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Rectangle 19"/>
          <p:cNvSpPr>
            <a:spLocks noChangeArrowheads="1"/>
          </p:cNvSpPr>
          <p:nvPr/>
        </p:nvSpPr>
        <p:spPr bwMode="auto">
          <a:xfrm>
            <a:off x="3706813" y="441325"/>
            <a:ext cx="5334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wrap="none" lIns="90488" tIns="44450" rIns="90488" bIns="44450">
            <a:spAutoFit/>
          </a:bodyPr>
          <a:lstStyle/>
          <a:p>
            <a:pPr eaLnBrk="0" hangingPunct="0"/>
            <a:r>
              <a:rPr lang="en-US" sz="5100">
                <a:latin typeface="Brush Script MT" pitchFamily="66" charset="0"/>
              </a:rPr>
              <a:t>the multiplier at work...</a:t>
            </a:r>
          </a:p>
        </p:txBody>
      </p:sp>
      <p:sp>
        <p:nvSpPr>
          <p:cNvPr id="10260" name="Rectangle 20"/>
          <p:cNvSpPr>
            <a:spLocks noChangeArrowheads="1"/>
          </p:cNvSpPr>
          <p:nvPr/>
        </p:nvSpPr>
        <p:spPr bwMode="auto">
          <a:xfrm>
            <a:off x="2647950" y="2571750"/>
            <a:ext cx="496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solidFill>
                  <a:srgbClr val="000000"/>
                </a:solidFill>
              </a:rPr>
              <a:t>P</a:t>
            </a:r>
            <a:r>
              <a:rPr lang="en-US" sz="2400" b="1" baseline="-25000">
                <a:solidFill>
                  <a:srgbClr val="000000"/>
                </a:solidFill>
              </a:rPr>
              <a:t>2</a:t>
            </a:r>
          </a:p>
        </p:txBody>
      </p:sp>
      <p:sp>
        <p:nvSpPr>
          <p:cNvPr id="10261" name="AutoShape 21"/>
          <p:cNvSpPr>
            <a:spLocks noChangeArrowheads="1"/>
          </p:cNvSpPr>
          <p:nvPr/>
        </p:nvSpPr>
        <p:spPr bwMode="auto">
          <a:xfrm flipH="1">
            <a:off x="5487988" y="4645025"/>
            <a:ext cx="639762" cy="298450"/>
          </a:xfrm>
          <a:prstGeom prst="rightArrow">
            <a:avLst>
              <a:gd name="adj1" fmla="val 50000"/>
              <a:gd name="adj2" fmla="val 107191"/>
            </a:avLst>
          </a:prstGeom>
          <a:gradFill rotWithShape="0">
            <a:gsLst>
              <a:gs pos="0">
                <a:srgbClr val="FFFF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AutoShape 22"/>
          <p:cNvSpPr>
            <a:spLocks noChangeArrowheads="1"/>
          </p:cNvSpPr>
          <p:nvPr/>
        </p:nvSpPr>
        <p:spPr bwMode="auto">
          <a:xfrm flipH="1">
            <a:off x="5062538" y="2409825"/>
            <a:ext cx="192087" cy="298450"/>
          </a:xfrm>
          <a:prstGeom prst="rightArrow">
            <a:avLst>
              <a:gd name="adj1" fmla="val 50000"/>
              <a:gd name="adj2" fmla="val 50005"/>
            </a:avLst>
          </a:prstGeom>
          <a:gradFill rotWithShape="0">
            <a:gsLst>
              <a:gs pos="0">
                <a:srgbClr val="FFFF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Text Box 23"/>
          <p:cNvSpPr txBox="1">
            <a:spLocks noChangeArrowheads="1"/>
          </p:cNvSpPr>
          <p:nvPr/>
        </p:nvSpPr>
        <p:spPr bwMode="auto">
          <a:xfrm>
            <a:off x="4437063" y="5557838"/>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Times New Roman" pitchFamily="18" charset="0"/>
              </a:rPr>
              <a:t>$510  $522</a:t>
            </a:r>
          </a:p>
        </p:txBody>
      </p:sp>
      <p:sp>
        <p:nvSpPr>
          <p:cNvPr id="10264" name="Line 24"/>
          <p:cNvSpPr>
            <a:spLocks noChangeShapeType="1"/>
          </p:cNvSpPr>
          <p:nvPr/>
        </p:nvSpPr>
        <p:spPr bwMode="auto">
          <a:xfrm>
            <a:off x="4843463" y="4071938"/>
            <a:ext cx="0" cy="1498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5" name="Line 25"/>
          <p:cNvSpPr>
            <a:spLocks noChangeShapeType="1"/>
          </p:cNvSpPr>
          <p:nvPr/>
        </p:nvSpPr>
        <p:spPr bwMode="auto">
          <a:xfrm>
            <a:off x="5413375" y="2784475"/>
            <a:ext cx="0" cy="2784475"/>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6" name="Freeform 26"/>
          <p:cNvSpPr>
            <a:spLocks/>
          </p:cNvSpPr>
          <p:nvPr/>
        </p:nvSpPr>
        <p:spPr bwMode="auto">
          <a:xfrm flipH="1">
            <a:off x="3913188" y="2360613"/>
            <a:ext cx="1647825" cy="2819400"/>
          </a:xfrm>
          <a:custGeom>
            <a:avLst/>
            <a:gdLst>
              <a:gd name="T0" fmla="*/ 0 w 1038"/>
              <a:gd name="T1" fmla="*/ 0 h 1776"/>
              <a:gd name="T2" fmla="*/ 85 w 1038"/>
              <a:gd name="T3" fmla="*/ 285 h 1776"/>
              <a:gd name="T4" fmla="*/ 185 w 1038"/>
              <a:gd name="T5" fmla="*/ 558 h 1776"/>
              <a:gd name="T6" fmla="*/ 299 w 1038"/>
              <a:gd name="T7" fmla="*/ 810 h 1776"/>
              <a:gd name="T8" fmla="*/ 425 w 1038"/>
              <a:gd name="T9" fmla="*/ 1047 h 1776"/>
              <a:gd name="T10" fmla="*/ 562 w 1038"/>
              <a:gd name="T11" fmla="*/ 1262 h 1776"/>
              <a:gd name="T12" fmla="*/ 710 w 1038"/>
              <a:gd name="T13" fmla="*/ 1456 h 1776"/>
              <a:gd name="T14" fmla="*/ 869 w 1038"/>
              <a:gd name="T15" fmla="*/ 1628 h 1776"/>
              <a:gd name="T16" fmla="*/ 1037 w 1038"/>
              <a:gd name="T17" fmla="*/ 17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Oval 27"/>
          <p:cNvSpPr>
            <a:spLocks noChangeArrowheads="1"/>
          </p:cNvSpPr>
          <p:nvPr/>
        </p:nvSpPr>
        <p:spPr bwMode="auto">
          <a:xfrm>
            <a:off x="5351463" y="2743200"/>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Oval 28"/>
          <p:cNvSpPr>
            <a:spLocks noChangeArrowheads="1"/>
          </p:cNvSpPr>
          <p:nvPr/>
        </p:nvSpPr>
        <p:spPr bwMode="auto">
          <a:xfrm>
            <a:off x="4773613" y="3997325"/>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Rectangle 29"/>
          <p:cNvSpPr>
            <a:spLocks noChangeArrowheads="1"/>
          </p:cNvSpPr>
          <p:nvPr/>
        </p:nvSpPr>
        <p:spPr bwMode="auto">
          <a:xfrm>
            <a:off x="5607050" y="2019300"/>
            <a:ext cx="604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AS</a:t>
            </a:r>
            <a:endParaRPr lang="en-US" sz="2400" b="1" baseline="-25000"/>
          </a:p>
        </p:txBody>
      </p:sp>
      <p:sp>
        <p:nvSpPr>
          <p:cNvPr id="10270" name="Rectangle 30"/>
          <p:cNvSpPr>
            <a:spLocks noChangeArrowheads="1"/>
          </p:cNvSpPr>
          <p:nvPr/>
        </p:nvSpPr>
        <p:spPr bwMode="auto">
          <a:xfrm>
            <a:off x="2657475" y="3852863"/>
            <a:ext cx="496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solidFill>
                  <a:srgbClr val="000000"/>
                </a:solidFill>
              </a:rPr>
              <a:t>P</a:t>
            </a:r>
            <a:r>
              <a:rPr lang="en-US" sz="2400" b="1" baseline="-25000">
                <a:solidFill>
                  <a:srgbClr val="000000"/>
                </a:solidFill>
              </a:rPr>
              <a:t>1</a:t>
            </a:r>
          </a:p>
        </p:txBody>
      </p:sp>
      <p:sp>
        <p:nvSpPr>
          <p:cNvPr id="10271" name="AutoShape 31"/>
          <p:cNvSpPr>
            <a:spLocks noChangeArrowheads="1"/>
          </p:cNvSpPr>
          <p:nvPr/>
        </p:nvSpPr>
        <p:spPr bwMode="auto">
          <a:xfrm>
            <a:off x="3357563" y="2878138"/>
            <a:ext cx="584200" cy="1123950"/>
          </a:xfrm>
          <a:prstGeom prst="downArrow">
            <a:avLst>
              <a:gd name="adj1" fmla="val 50000"/>
              <a:gd name="adj2" fmla="val 48098"/>
            </a:avLst>
          </a:prstGeom>
          <a:gradFill rotWithShape="1">
            <a:gsLst>
              <a:gs pos="0">
                <a:schemeClr val="tx1"/>
              </a:gs>
              <a:gs pos="100000">
                <a:srgbClr val="CC00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70786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ipe(left)">
                                      <p:cBhvr>
                                        <p:cTn id="7" dur="500"/>
                                        <p:tgtEl>
                                          <p:spTgt spid="102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59"/>
                                        </p:tgtEl>
                                        <p:attrNameLst>
                                          <p:attrName>style.visibility</p:attrName>
                                        </p:attrNameLst>
                                      </p:cBhvr>
                                      <p:to>
                                        <p:strVal val="visible"/>
                                      </p:to>
                                    </p:set>
                                    <p:animEffect transition="in" filter="wipe(left)">
                                      <p:cBhvr>
                                        <p:cTn id="11" dur="500"/>
                                        <p:tgtEl>
                                          <p:spTgt spid="1025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dissolve">
                                      <p:cBhvr>
                                        <p:cTn id="15" dur="500"/>
                                        <p:tgtEl>
                                          <p:spTgt spid="10246"/>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wipe(down)">
                                      <p:cBhvr>
                                        <p:cTn id="19" dur="500"/>
                                        <p:tgtEl>
                                          <p:spTgt spid="1024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left)">
                                      <p:cBhvr>
                                        <p:cTn id="22" dur="500"/>
                                        <p:tgtEl>
                                          <p:spTgt spid="10245"/>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0253"/>
                                        </p:tgtEl>
                                        <p:attrNameLst>
                                          <p:attrName>style.visibility</p:attrName>
                                        </p:attrNameLst>
                                      </p:cBhvr>
                                      <p:to>
                                        <p:strVal val="visible"/>
                                      </p:to>
                                    </p:set>
                                    <p:animEffect transition="in" filter="wipe(up)">
                                      <p:cBhvr>
                                        <p:cTn id="26" dur="1000"/>
                                        <p:tgtEl>
                                          <p:spTgt spid="10253"/>
                                        </p:tgtEl>
                                      </p:cBhvr>
                                    </p:animEffect>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10255"/>
                                        </p:tgtEl>
                                        <p:attrNameLst>
                                          <p:attrName>style.visibility</p:attrName>
                                        </p:attrNameLst>
                                      </p:cBhvr>
                                      <p:to>
                                        <p:strVal val="visible"/>
                                      </p:to>
                                    </p:set>
                                    <p:animEffect transition="in" filter="dissolve">
                                      <p:cBhvr>
                                        <p:cTn id="30" dur="500"/>
                                        <p:tgtEl>
                                          <p:spTgt spid="10255"/>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0266"/>
                                        </p:tgtEl>
                                        <p:attrNameLst>
                                          <p:attrName>style.visibility</p:attrName>
                                        </p:attrNameLst>
                                      </p:cBhvr>
                                      <p:to>
                                        <p:strVal val="visible"/>
                                      </p:to>
                                    </p:set>
                                    <p:animEffect transition="in" filter="wipe(left)">
                                      <p:cBhvr>
                                        <p:cTn id="34" dur="500"/>
                                        <p:tgtEl>
                                          <p:spTgt spid="10266"/>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10269"/>
                                        </p:tgtEl>
                                        <p:attrNameLst>
                                          <p:attrName>style.visibility</p:attrName>
                                        </p:attrNameLst>
                                      </p:cBhvr>
                                      <p:to>
                                        <p:strVal val="visible"/>
                                      </p:to>
                                    </p:set>
                                    <p:animEffect transition="in" filter="dissolve">
                                      <p:cBhvr>
                                        <p:cTn id="38" dur="500"/>
                                        <p:tgtEl>
                                          <p:spTgt spid="10269"/>
                                        </p:tgtEl>
                                      </p:cBhvr>
                                    </p:animEffect>
                                  </p:childTnLst>
                                </p:cTn>
                              </p:par>
                            </p:childTnLst>
                          </p:cTn>
                        </p:par>
                        <p:par>
                          <p:cTn id="39" fill="hold" nodeType="afterGroup">
                            <p:stCondLst>
                              <p:cond delay="4500"/>
                            </p:stCondLst>
                            <p:childTnLst>
                              <p:par>
                                <p:cTn id="40" presetID="9" presetClass="entr" presetSubtype="0" fill="hold" grpId="0" nodeType="afterEffect">
                                  <p:stCondLst>
                                    <p:cond delay="0"/>
                                  </p:stCondLst>
                                  <p:childTnLst>
                                    <p:set>
                                      <p:cBhvr>
                                        <p:cTn id="41" dur="1" fill="hold">
                                          <p:stCondLst>
                                            <p:cond delay="0"/>
                                          </p:stCondLst>
                                        </p:cTn>
                                        <p:tgtEl>
                                          <p:spTgt spid="10267"/>
                                        </p:tgtEl>
                                        <p:attrNameLst>
                                          <p:attrName>style.visibility</p:attrName>
                                        </p:attrNameLst>
                                      </p:cBhvr>
                                      <p:to>
                                        <p:strVal val="visible"/>
                                      </p:to>
                                    </p:set>
                                    <p:animEffect transition="in" filter="dissolve">
                                      <p:cBhvr>
                                        <p:cTn id="42" dur="500"/>
                                        <p:tgtEl>
                                          <p:spTgt spid="10267"/>
                                        </p:tgtEl>
                                      </p:cBhvr>
                                    </p:animEffect>
                                  </p:childTnLst>
                                </p:cTn>
                              </p:par>
                            </p:childTnLst>
                          </p:cTn>
                        </p:par>
                        <p:par>
                          <p:cTn id="43" fill="hold" nodeType="afterGroup">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0243"/>
                                        </p:tgtEl>
                                        <p:attrNameLst>
                                          <p:attrName>style.visibility</p:attrName>
                                        </p:attrNameLst>
                                      </p:cBhvr>
                                      <p:to>
                                        <p:strVal val="visible"/>
                                      </p:to>
                                    </p:set>
                                    <p:animEffect transition="in" filter="wipe(right)">
                                      <p:cBhvr>
                                        <p:cTn id="46" dur="1000"/>
                                        <p:tgtEl>
                                          <p:spTgt spid="1024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265"/>
                                        </p:tgtEl>
                                        <p:attrNameLst>
                                          <p:attrName>style.visibility</p:attrName>
                                        </p:attrNameLst>
                                      </p:cBhvr>
                                      <p:to>
                                        <p:strVal val="visible"/>
                                      </p:to>
                                    </p:set>
                                    <p:animEffect transition="in" filter="wipe(up)">
                                      <p:cBhvr>
                                        <p:cTn id="49" dur="500"/>
                                        <p:tgtEl>
                                          <p:spTgt spid="10265"/>
                                        </p:tgtEl>
                                      </p:cBhvr>
                                    </p:animEffect>
                                  </p:childTnLst>
                                </p:cTn>
                              </p:par>
                            </p:childTnLst>
                          </p:cTn>
                        </p:par>
                        <p:par>
                          <p:cTn id="50" fill="hold" nodeType="afterGroup">
                            <p:stCondLst>
                              <p:cond delay="6000"/>
                            </p:stCondLst>
                            <p:childTnLst>
                              <p:par>
                                <p:cTn id="51" presetID="23" presetClass="entr" presetSubtype="16" fill="hold" grpId="0" nodeType="afterEffect">
                                  <p:stCondLst>
                                    <p:cond delay="0"/>
                                  </p:stCondLst>
                                  <p:childTnLst>
                                    <p:set>
                                      <p:cBhvr>
                                        <p:cTn id="52" dur="1" fill="hold">
                                          <p:stCondLst>
                                            <p:cond delay="0"/>
                                          </p:stCondLst>
                                        </p:cTn>
                                        <p:tgtEl>
                                          <p:spTgt spid="10260"/>
                                        </p:tgtEl>
                                        <p:attrNameLst>
                                          <p:attrName>style.visibility</p:attrName>
                                        </p:attrNameLst>
                                      </p:cBhvr>
                                      <p:to>
                                        <p:strVal val="visible"/>
                                      </p:to>
                                    </p:set>
                                    <p:anim calcmode="lin" valueType="num">
                                      <p:cBhvr>
                                        <p:cTn id="53" dur="500" fill="hold"/>
                                        <p:tgtEl>
                                          <p:spTgt spid="10260"/>
                                        </p:tgtEl>
                                        <p:attrNameLst>
                                          <p:attrName>ppt_w</p:attrName>
                                        </p:attrNameLst>
                                      </p:cBhvr>
                                      <p:tavLst>
                                        <p:tav tm="0">
                                          <p:val>
                                            <p:fltVal val="0"/>
                                          </p:val>
                                        </p:tav>
                                        <p:tav tm="100000">
                                          <p:val>
                                            <p:strVal val="#ppt_w"/>
                                          </p:val>
                                        </p:tav>
                                      </p:tavLst>
                                    </p:anim>
                                    <p:anim calcmode="lin" valueType="num">
                                      <p:cBhvr>
                                        <p:cTn id="54" dur="500" fill="hold"/>
                                        <p:tgtEl>
                                          <p:spTgt spid="10260"/>
                                        </p:tgtEl>
                                        <p:attrNameLst>
                                          <p:attrName>ppt_h</p:attrName>
                                        </p:attrNameLst>
                                      </p:cBhvr>
                                      <p:tavLst>
                                        <p:tav tm="0">
                                          <p:val>
                                            <p:fltVal val="0"/>
                                          </p:val>
                                        </p:tav>
                                        <p:tav tm="100000">
                                          <p:val>
                                            <p:strVal val="#ppt_h"/>
                                          </p:val>
                                        </p:tav>
                                      </p:tavLst>
                                    </p:anim>
                                  </p:childTnLst>
                                </p:cTn>
                              </p:par>
                            </p:childTnLst>
                          </p:cTn>
                        </p:par>
                        <p:par>
                          <p:cTn id="55" fill="hold" nodeType="afterGroup">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10263"/>
                                        </p:tgtEl>
                                        <p:attrNameLst>
                                          <p:attrName>style.visibility</p:attrName>
                                        </p:attrNameLst>
                                      </p:cBhvr>
                                      <p:to>
                                        <p:strVal val="visible"/>
                                      </p:to>
                                    </p:set>
                                    <p:animEffect transition="in" filter="wipe(left)">
                                      <p:cBhvr>
                                        <p:cTn id="58" dur="500"/>
                                        <p:tgtEl>
                                          <p:spTgt spid="102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256"/>
                                        </p:tgtEl>
                                        <p:attrNameLst>
                                          <p:attrName>style.visibility</p:attrName>
                                        </p:attrNameLst>
                                      </p:cBhvr>
                                      <p:to>
                                        <p:strVal val="visible"/>
                                      </p:to>
                                    </p:set>
                                    <p:animEffect transition="in" filter="wipe(up)">
                                      <p:cBhvr>
                                        <p:cTn id="63" dur="500"/>
                                        <p:tgtEl>
                                          <p:spTgt spid="10256"/>
                                        </p:tgtEl>
                                      </p:cBhvr>
                                    </p:animEffec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10257"/>
                                        </p:tgtEl>
                                        <p:attrNameLst>
                                          <p:attrName>style.visibility</p:attrName>
                                        </p:attrNameLst>
                                      </p:cBhvr>
                                      <p:to>
                                        <p:strVal val="visible"/>
                                      </p:to>
                                    </p:set>
                                    <p:animEffect transition="in" filter="wipe(up)">
                                      <p:cBhvr>
                                        <p:cTn id="67" dur="500"/>
                                        <p:tgtEl>
                                          <p:spTgt spid="10257"/>
                                        </p:tgtEl>
                                      </p:cBhvr>
                                    </p:animEffect>
                                  </p:childTnLst>
                                </p:cTn>
                              </p:par>
                            </p:childTnLst>
                          </p:cTn>
                        </p:par>
                        <p:par>
                          <p:cTn id="68" fill="hold" nodeType="afterGroup">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10262"/>
                                        </p:tgtEl>
                                        <p:attrNameLst>
                                          <p:attrName>style.visibility</p:attrName>
                                        </p:attrNameLst>
                                      </p:cBhvr>
                                      <p:to>
                                        <p:strVal val="visible"/>
                                      </p:to>
                                    </p:set>
                                    <p:animEffect transition="in" filter="wipe(right)">
                                      <p:cBhvr>
                                        <p:cTn id="71" dur="500"/>
                                        <p:tgtEl>
                                          <p:spTgt spid="10262"/>
                                        </p:tgtEl>
                                      </p:cBhvr>
                                    </p:animEffect>
                                  </p:childTnLst>
                                </p:cTn>
                              </p:par>
                              <p:par>
                                <p:cTn id="72" presetID="1" presetClass="entr" presetSubtype="0" fill="hold" grpId="1" nodeType="withEffect">
                                  <p:stCondLst>
                                    <p:cond delay="0"/>
                                  </p:stCondLst>
                                  <p:childTnLst>
                                    <p:set>
                                      <p:cBhvr>
                                        <p:cTn id="73" dur="1" fill="hold">
                                          <p:stCondLst>
                                            <p:cond delay="0"/>
                                          </p:stCondLst>
                                        </p:cTn>
                                        <p:tgtEl>
                                          <p:spTgt spid="10253"/>
                                        </p:tgtEl>
                                        <p:attrNameLst>
                                          <p:attrName>style.visibility</p:attrName>
                                        </p:attrNameLst>
                                      </p:cBhvr>
                                      <p:to>
                                        <p:strVal val="visible"/>
                                      </p:to>
                                    </p:set>
                                  </p:childTnLst>
                                  <p:subTnLst>
                                    <p:animClr clrSpc="rgb" dir="cw">
                                      <p:cBhvr override="childStyle">
                                        <p:cTn dur="1" fill="hold" display="0" masterRel="nextClick" afterEffect="1"/>
                                        <p:tgtEl>
                                          <p:spTgt spid="10253"/>
                                        </p:tgtEl>
                                        <p:attrNameLst>
                                          <p:attrName>ppt_c</p:attrName>
                                        </p:attrNameLst>
                                      </p:cBhvr>
                                      <p:to>
                                        <a:schemeClr val="tx1"/>
                                      </p:to>
                                    </p:animClr>
                                  </p:subTnLst>
                                </p:cTn>
                              </p:par>
                            </p:childTnLst>
                          </p:cTn>
                        </p:par>
                        <p:par>
                          <p:cTn id="74" fill="hold" nodeType="afterGroup">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252"/>
                                        </p:tgtEl>
                                        <p:attrNameLst>
                                          <p:attrName>style.visibility</p:attrName>
                                        </p:attrNameLst>
                                      </p:cBhvr>
                                      <p:to>
                                        <p:strVal val="visible"/>
                                      </p:to>
                                    </p:set>
                                    <p:animEffect transition="in" filter="wipe(left)">
                                      <p:cBhvr>
                                        <p:cTn id="77" dur="1000"/>
                                        <p:tgtEl>
                                          <p:spTgt spid="1025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0261"/>
                                        </p:tgtEl>
                                        <p:attrNameLst>
                                          <p:attrName>style.visibility</p:attrName>
                                        </p:attrNameLst>
                                      </p:cBhvr>
                                      <p:to>
                                        <p:strVal val="visible"/>
                                      </p:to>
                                    </p:set>
                                    <p:animEffect transition="in" filter="wipe(right)">
                                      <p:cBhvr>
                                        <p:cTn id="82" dur="500"/>
                                        <p:tgtEl>
                                          <p:spTgt spid="10261"/>
                                        </p:tgtEl>
                                      </p:cBhvr>
                                    </p:animEffect>
                                  </p:childTnLst>
                                </p:cTn>
                              </p:par>
                            </p:childTnLst>
                          </p:cTn>
                        </p:par>
                        <p:par>
                          <p:cTn id="83" fill="hold" nodeType="afterGroup">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10250"/>
                                        </p:tgtEl>
                                        <p:attrNameLst>
                                          <p:attrName>style.visibility</p:attrName>
                                        </p:attrNameLst>
                                      </p:cBhvr>
                                      <p:to>
                                        <p:strVal val="visible"/>
                                      </p:to>
                                    </p:set>
                                    <p:animEffect transition="in" filter="wipe(up)">
                                      <p:cBhvr>
                                        <p:cTn id="86" dur="1000"/>
                                        <p:tgtEl>
                                          <p:spTgt spid="10250"/>
                                        </p:tgtEl>
                                      </p:cBhvr>
                                    </p:animEffect>
                                  </p:childTnLst>
                                </p:cTn>
                              </p:par>
                            </p:childTnLst>
                          </p:cTn>
                        </p:par>
                        <p:par>
                          <p:cTn id="87" fill="hold" nodeType="afterGroup">
                            <p:stCondLst>
                              <p:cond delay="1500"/>
                            </p:stCondLst>
                            <p:childTnLst>
                              <p:par>
                                <p:cTn id="88" presetID="9" presetClass="entr" presetSubtype="0" fill="hold" grpId="0" nodeType="afterEffect">
                                  <p:stCondLst>
                                    <p:cond delay="0"/>
                                  </p:stCondLst>
                                  <p:childTnLst>
                                    <p:set>
                                      <p:cBhvr>
                                        <p:cTn id="89" dur="1" fill="hold">
                                          <p:stCondLst>
                                            <p:cond delay="0"/>
                                          </p:stCondLst>
                                        </p:cTn>
                                        <p:tgtEl>
                                          <p:spTgt spid="10254"/>
                                        </p:tgtEl>
                                        <p:attrNameLst>
                                          <p:attrName>style.visibility</p:attrName>
                                        </p:attrNameLst>
                                      </p:cBhvr>
                                      <p:to>
                                        <p:strVal val="visible"/>
                                      </p:to>
                                    </p:set>
                                    <p:animEffect transition="in" filter="dissolve">
                                      <p:cBhvr>
                                        <p:cTn id="90" dur="500"/>
                                        <p:tgtEl>
                                          <p:spTgt spid="10254"/>
                                        </p:tgtEl>
                                      </p:cBhvr>
                                    </p:animEffect>
                                  </p:childTnLst>
                                </p:cTn>
                              </p:par>
                            </p:childTnLst>
                          </p:cTn>
                        </p:par>
                        <p:par>
                          <p:cTn id="91" fill="hold" nodeType="afterGroup">
                            <p:stCondLst>
                              <p:cond delay="2000"/>
                            </p:stCondLst>
                            <p:childTnLst>
                              <p:par>
                                <p:cTn id="92" presetID="9" presetClass="entr" presetSubtype="0" fill="hold" grpId="0" nodeType="afterEffect">
                                  <p:stCondLst>
                                    <p:cond delay="0"/>
                                  </p:stCondLst>
                                  <p:childTnLst>
                                    <p:set>
                                      <p:cBhvr>
                                        <p:cTn id="93" dur="1" fill="hold">
                                          <p:stCondLst>
                                            <p:cond delay="0"/>
                                          </p:stCondLst>
                                        </p:cTn>
                                        <p:tgtEl>
                                          <p:spTgt spid="10268"/>
                                        </p:tgtEl>
                                        <p:attrNameLst>
                                          <p:attrName>style.visibility</p:attrName>
                                        </p:attrNameLst>
                                      </p:cBhvr>
                                      <p:to>
                                        <p:strVal val="visible"/>
                                      </p:to>
                                    </p:set>
                                    <p:animEffect transition="in" filter="dissolve">
                                      <p:cBhvr>
                                        <p:cTn id="94" dur="500"/>
                                        <p:tgtEl>
                                          <p:spTgt spid="10268"/>
                                        </p:tgtEl>
                                      </p:cBhvr>
                                    </p:animEffect>
                                  </p:childTnLst>
                                </p:cTn>
                              </p:par>
                            </p:childTnLst>
                          </p:cTn>
                        </p:par>
                        <p:par>
                          <p:cTn id="95" fill="hold" nodeType="afterGroup">
                            <p:stCondLst>
                              <p:cond delay="2500"/>
                            </p:stCondLst>
                            <p:childTnLst>
                              <p:par>
                                <p:cTn id="96" presetID="22" presetClass="entr" presetSubtype="2" fill="hold" grpId="0" nodeType="afterEffect">
                                  <p:stCondLst>
                                    <p:cond delay="0"/>
                                  </p:stCondLst>
                                  <p:childTnLst>
                                    <p:set>
                                      <p:cBhvr>
                                        <p:cTn id="97" dur="1" fill="hold">
                                          <p:stCondLst>
                                            <p:cond delay="0"/>
                                          </p:stCondLst>
                                        </p:cTn>
                                        <p:tgtEl>
                                          <p:spTgt spid="10242"/>
                                        </p:tgtEl>
                                        <p:attrNameLst>
                                          <p:attrName>style.visibility</p:attrName>
                                        </p:attrNameLst>
                                      </p:cBhvr>
                                      <p:to>
                                        <p:strVal val="visible"/>
                                      </p:to>
                                    </p:set>
                                    <p:animEffect transition="in" filter="wipe(right)">
                                      <p:cBhvr>
                                        <p:cTn id="98" dur="1000"/>
                                        <p:tgtEl>
                                          <p:spTgt spid="10242"/>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264"/>
                                        </p:tgtEl>
                                        <p:attrNameLst>
                                          <p:attrName>style.visibility</p:attrName>
                                        </p:attrNameLst>
                                      </p:cBhvr>
                                      <p:to>
                                        <p:strVal val="visible"/>
                                      </p:to>
                                    </p:set>
                                    <p:animEffect transition="in" filter="wipe(up)">
                                      <p:cBhvr>
                                        <p:cTn id="101" dur="500"/>
                                        <p:tgtEl>
                                          <p:spTgt spid="10264"/>
                                        </p:tgtEl>
                                      </p:cBhvr>
                                    </p:animEffect>
                                  </p:childTnLst>
                                </p:cTn>
                              </p:par>
                            </p:childTnLst>
                          </p:cTn>
                        </p:par>
                        <p:par>
                          <p:cTn id="102" fill="hold" nodeType="afterGroup">
                            <p:stCondLst>
                              <p:cond delay="3500"/>
                            </p:stCondLst>
                            <p:childTnLst>
                              <p:par>
                                <p:cTn id="103" presetID="23" presetClass="entr" presetSubtype="16" fill="hold" grpId="0" nodeType="afterEffect">
                                  <p:stCondLst>
                                    <p:cond delay="0"/>
                                  </p:stCondLst>
                                  <p:childTnLst>
                                    <p:set>
                                      <p:cBhvr>
                                        <p:cTn id="104" dur="1" fill="hold">
                                          <p:stCondLst>
                                            <p:cond delay="0"/>
                                          </p:stCondLst>
                                        </p:cTn>
                                        <p:tgtEl>
                                          <p:spTgt spid="10270"/>
                                        </p:tgtEl>
                                        <p:attrNameLst>
                                          <p:attrName>style.visibility</p:attrName>
                                        </p:attrNameLst>
                                      </p:cBhvr>
                                      <p:to>
                                        <p:strVal val="visible"/>
                                      </p:to>
                                    </p:set>
                                    <p:anim calcmode="lin" valueType="num">
                                      <p:cBhvr>
                                        <p:cTn id="105" dur="500" fill="hold"/>
                                        <p:tgtEl>
                                          <p:spTgt spid="10270"/>
                                        </p:tgtEl>
                                        <p:attrNameLst>
                                          <p:attrName>ppt_w</p:attrName>
                                        </p:attrNameLst>
                                      </p:cBhvr>
                                      <p:tavLst>
                                        <p:tav tm="0">
                                          <p:val>
                                            <p:fltVal val="0"/>
                                          </p:val>
                                        </p:tav>
                                        <p:tav tm="100000">
                                          <p:val>
                                            <p:strVal val="#ppt_w"/>
                                          </p:val>
                                        </p:tav>
                                      </p:tavLst>
                                    </p:anim>
                                    <p:anim calcmode="lin" valueType="num">
                                      <p:cBhvr>
                                        <p:cTn id="106" dur="500" fill="hold"/>
                                        <p:tgtEl>
                                          <p:spTgt spid="10270"/>
                                        </p:tgtEl>
                                        <p:attrNameLst>
                                          <p:attrName>ppt_h</p:attrName>
                                        </p:attrNameLst>
                                      </p:cBhvr>
                                      <p:tavLst>
                                        <p:tav tm="0">
                                          <p:val>
                                            <p:fltVal val="0"/>
                                          </p:val>
                                        </p:tav>
                                        <p:tav tm="100000">
                                          <p:val>
                                            <p:strVal val="#ppt_h"/>
                                          </p:val>
                                        </p:tav>
                                      </p:tavLst>
                                    </p:anim>
                                  </p:childTnLst>
                                </p:cTn>
                              </p:par>
                            </p:childTnLst>
                          </p:cTn>
                        </p:par>
                        <p:par>
                          <p:cTn id="107" fill="hold" nodeType="afterGroup">
                            <p:stCondLst>
                              <p:cond delay="4000"/>
                            </p:stCondLst>
                            <p:childTnLst>
                              <p:par>
                                <p:cTn id="108" presetID="22" presetClass="entr" presetSubtype="1" fill="hold" grpId="0" nodeType="afterEffect">
                                  <p:stCondLst>
                                    <p:cond delay="0"/>
                                  </p:stCondLst>
                                  <p:childTnLst>
                                    <p:set>
                                      <p:cBhvr>
                                        <p:cTn id="109" dur="1" fill="hold">
                                          <p:stCondLst>
                                            <p:cond delay="0"/>
                                          </p:stCondLst>
                                        </p:cTn>
                                        <p:tgtEl>
                                          <p:spTgt spid="10251"/>
                                        </p:tgtEl>
                                        <p:attrNameLst>
                                          <p:attrName>style.visibility</p:attrName>
                                        </p:attrNameLst>
                                      </p:cBhvr>
                                      <p:to>
                                        <p:strVal val="visible"/>
                                      </p:to>
                                    </p:set>
                                    <p:animEffect transition="in" filter="wipe(up)">
                                      <p:cBhvr>
                                        <p:cTn id="110" dur="500"/>
                                        <p:tgtEl>
                                          <p:spTgt spid="10251"/>
                                        </p:tgtEl>
                                      </p:cBhvr>
                                    </p:animEffect>
                                  </p:childTnLst>
                                </p:cTn>
                              </p:par>
                            </p:childTnLst>
                          </p:cTn>
                        </p:par>
                        <p:par>
                          <p:cTn id="111" fill="hold" nodeType="afterGroup">
                            <p:stCondLst>
                              <p:cond delay="4500"/>
                            </p:stCondLst>
                            <p:childTnLst>
                              <p:par>
                                <p:cTn id="112" presetID="22" presetClass="entr" presetSubtype="2" fill="hold" grpId="0" nodeType="afterEffect">
                                  <p:stCondLst>
                                    <p:cond delay="0"/>
                                  </p:stCondLst>
                                  <p:childTnLst>
                                    <p:set>
                                      <p:cBhvr>
                                        <p:cTn id="113" dur="1" fill="hold">
                                          <p:stCondLst>
                                            <p:cond delay="0"/>
                                          </p:stCondLst>
                                        </p:cTn>
                                        <p:tgtEl>
                                          <p:spTgt spid="10258"/>
                                        </p:tgtEl>
                                        <p:attrNameLst>
                                          <p:attrName>style.visibility</p:attrName>
                                        </p:attrNameLst>
                                      </p:cBhvr>
                                      <p:to>
                                        <p:strVal val="visible"/>
                                      </p:to>
                                    </p:set>
                                    <p:animEffect transition="in" filter="wipe(right)">
                                      <p:cBhvr>
                                        <p:cTn id="114" dur="500"/>
                                        <p:tgtEl>
                                          <p:spTgt spid="10258"/>
                                        </p:tgtEl>
                                      </p:cBhvr>
                                    </p:animEffect>
                                  </p:childTnLst>
                                </p:cTn>
                              </p:par>
                            </p:childTnLst>
                          </p:cTn>
                        </p:par>
                        <p:par>
                          <p:cTn id="115" fill="hold" nodeType="afterGroup">
                            <p:stCondLst>
                              <p:cond delay="5000"/>
                            </p:stCondLst>
                            <p:childTnLst>
                              <p:par>
                                <p:cTn id="116" presetID="22" presetClass="entr" presetSubtype="1" fill="hold" grpId="0" nodeType="afterEffect">
                                  <p:stCondLst>
                                    <p:cond delay="0"/>
                                  </p:stCondLst>
                                  <p:childTnLst>
                                    <p:set>
                                      <p:cBhvr>
                                        <p:cTn id="117" dur="1" fill="hold">
                                          <p:stCondLst>
                                            <p:cond delay="0"/>
                                          </p:stCondLst>
                                        </p:cTn>
                                        <p:tgtEl>
                                          <p:spTgt spid="10271"/>
                                        </p:tgtEl>
                                        <p:attrNameLst>
                                          <p:attrName>style.visibility</p:attrName>
                                        </p:attrNameLst>
                                      </p:cBhvr>
                                      <p:to>
                                        <p:strVal val="visible"/>
                                      </p:to>
                                    </p:set>
                                    <p:animEffect transition="in" filter="wipe(up)">
                                      <p:cBhvr>
                                        <p:cTn id="118" dur="1000"/>
                                        <p:tgtEl>
                                          <p:spTgt spid="10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utoUpdateAnimBg="0"/>
      <p:bldP spid="10245" grpId="0" autoUpdateAnimBg="0"/>
      <p:bldP spid="10249" grpId="0" autoUpdateAnimBg="0"/>
      <p:bldP spid="10250" grpId="0" animBg="1"/>
      <p:bldP spid="10251" grpId="0" autoUpdateAnimBg="0"/>
      <p:bldP spid="10252" grpId="0" animBg="1"/>
      <p:bldP spid="10253" grpId="0" animBg="1"/>
      <p:bldP spid="10253" grpId="1" animBg="1"/>
      <p:bldP spid="10254" grpId="0" autoUpdateAnimBg="0"/>
      <p:bldP spid="10255" grpId="0" autoUpdateAnimBg="0"/>
      <p:bldP spid="10256" grpId="0" autoUpdateAnimBg="0"/>
      <p:bldP spid="10257" grpId="0" animBg="1"/>
      <p:bldP spid="10258" grpId="0" animBg="1"/>
      <p:bldP spid="10259" grpId="0" autoUpdateAnimBg="0"/>
      <p:bldP spid="10260" grpId="0" autoUpdateAnimBg="0"/>
      <p:bldP spid="10261" grpId="0" animBg="1"/>
      <p:bldP spid="10262" grpId="0" animBg="1"/>
      <p:bldP spid="10263" grpId="0" autoUpdateAnimBg="0"/>
      <p:bldP spid="10264" grpId="0" animBg="1"/>
      <p:bldP spid="10265" grpId="0" animBg="1"/>
      <p:bldP spid="10266" grpId="0" animBg="1"/>
      <p:bldP spid="10267" grpId="0" animBg="1"/>
      <p:bldP spid="10268" grpId="0" animBg="1"/>
      <p:bldP spid="10269" grpId="0" autoUpdateAnimBg="0"/>
      <p:bldP spid="10270" grpId="0" autoUpdateAnimBg="0"/>
      <p:bldP spid="1027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666037" cy="381000"/>
          </a:xfrm>
        </p:spPr>
        <p:txBody>
          <a:bodyPr/>
          <a:lstStyle/>
          <a:p>
            <a:r>
              <a:rPr lang="en-US" sz="2800" dirty="0">
                <a:latin typeface="+mn-lt"/>
              </a:rPr>
              <a:t>Monetary Policy</a:t>
            </a:r>
          </a:p>
        </p:txBody>
      </p:sp>
      <p:sp>
        <p:nvSpPr>
          <p:cNvPr id="3" name="Content Placeholder 2"/>
          <p:cNvSpPr>
            <a:spLocks noGrp="1"/>
          </p:cNvSpPr>
          <p:nvPr>
            <p:ph idx="1"/>
          </p:nvPr>
        </p:nvSpPr>
        <p:spPr>
          <a:xfrm>
            <a:off x="1173163" y="914400"/>
            <a:ext cx="7772400" cy="5181600"/>
          </a:xfrm>
        </p:spPr>
        <p:txBody>
          <a:bodyPr/>
          <a:lstStyle/>
          <a:p>
            <a:pPr>
              <a:buFont typeface="Wingdings" pitchFamily="2" charset="2"/>
              <a:buChar char="§"/>
            </a:pPr>
            <a:r>
              <a:rPr lang="en-US" sz="2800" dirty="0"/>
              <a:t>Monetary policy is the macroeconomic policy laid down by the central bank. It involves management of money supply and interest rate and is the demand side economic policy used by the government of a country to achieve macroeconomic objectives like inflation, consumption, growth and liquidity.</a:t>
            </a:r>
            <a:endParaRPr lang="en-US" sz="2800" dirty="0">
              <a:hlinkClick r:id="rId2" tooltip="Monetary Policy"/>
            </a:endParaRPr>
          </a:p>
          <a:p>
            <a:pPr>
              <a:buFont typeface="Wingdings" pitchFamily="2" charset="2"/>
              <a:buChar char="§"/>
            </a:pPr>
            <a:r>
              <a:rPr lang="en-US" sz="2800" dirty="0">
                <a:hlinkClick r:id="rId2" tooltip="Monetary Policy"/>
              </a:rPr>
              <a:t>Monetary Policy</a:t>
            </a:r>
            <a:r>
              <a:rPr lang="en-US" sz="2800" dirty="0"/>
              <a:t> refers policies that affect the interest rate or money supply.</a:t>
            </a:r>
          </a:p>
          <a:p>
            <a:pPr>
              <a:buFont typeface="Wingdings" pitchFamily="2" charset="2"/>
              <a:buChar char="§"/>
            </a:pPr>
            <a:r>
              <a:rPr lang="en-US" sz="2800" dirty="0"/>
              <a:t>Monetary policy affects Aggregate Demand (AD).</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164</a:t>
            </a:fld>
            <a:endParaRPr lang="en-US" dirty="0"/>
          </a:p>
        </p:txBody>
      </p:sp>
    </p:spTree>
    <p:extLst>
      <p:ext uri="{BB962C8B-B14F-4D97-AF65-F5344CB8AC3E}">
        <p14:creationId xmlns:p14="http://schemas.microsoft.com/office/powerpoint/2010/main" val="26146352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Types of Monetary </a:t>
            </a:r>
            <a:r>
              <a:rPr lang="en-US" sz="2800" dirty="0">
                <a:latin typeface="+mn-lt"/>
              </a:rPr>
              <a:t>policy</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Monetary policy is referred to as being </a:t>
            </a:r>
            <a:r>
              <a:rPr lang="en-US" sz="2800" dirty="0" smtClean="0"/>
              <a:t> </a:t>
            </a:r>
          </a:p>
          <a:p>
            <a:pPr lvl="2">
              <a:buFont typeface="Wingdings" pitchFamily="2" charset="2"/>
              <a:buChar char="ü"/>
            </a:pPr>
            <a:r>
              <a:rPr lang="en-US" sz="2800" dirty="0" smtClean="0"/>
              <a:t> either </a:t>
            </a:r>
            <a:r>
              <a:rPr lang="en-US" sz="2800" dirty="0"/>
              <a:t>expansionary </a:t>
            </a:r>
            <a:endParaRPr lang="en-US" sz="2800" dirty="0" smtClean="0"/>
          </a:p>
          <a:p>
            <a:pPr lvl="2">
              <a:buFont typeface="Wingdings" pitchFamily="2" charset="2"/>
              <a:buChar char="ü"/>
            </a:pPr>
            <a:r>
              <a:rPr lang="en-US" sz="2800" dirty="0" smtClean="0"/>
              <a:t>or  </a:t>
            </a:r>
            <a:r>
              <a:rPr lang="en-US" sz="2800" dirty="0" err="1" smtClean="0"/>
              <a:t>contractionary</a:t>
            </a:r>
            <a:r>
              <a:rPr lang="en-US" sz="2800" dirty="0"/>
              <a:t>.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165</a:t>
            </a:fld>
            <a:endParaRPr lang="en-US" dirty="0"/>
          </a:p>
        </p:txBody>
      </p:sp>
    </p:spTree>
    <p:extLst>
      <p:ext uri="{BB962C8B-B14F-4D97-AF65-F5344CB8AC3E}">
        <p14:creationId xmlns:p14="http://schemas.microsoft.com/office/powerpoint/2010/main" val="19390894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838200"/>
          </a:xfrm>
        </p:spPr>
        <p:txBody>
          <a:bodyPr/>
          <a:lstStyle/>
          <a:p>
            <a:r>
              <a:rPr lang="en-US" sz="2800" dirty="0">
                <a:latin typeface="+mn-lt"/>
              </a:rPr>
              <a:t>Expansionary policy</a:t>
            </a:r>
          </a:p>
        </p:txBody>
      </p:sp>
      <p:sp>
        <p:nvSpPr>
          <p:cNvPr id="3" name="Content Placeholder 2"/>
          <p:cNvSpPr>
            <a:spLocks noGrp="1"/>
          </p:cNvSpPr>
          <p:nvPr>
            <p:ph idx="1"/>
          </p:nvPr>
        </p:nvSpPr>
        <p:spPr>
          <a:xfrm>
            <a:off x="1173163" y="914400"/>
            <a:ext cx="7772400" cy="5181600"/>
          </a:xfrm>
        </p:spPr>
        <p:txBody>
          <a:bodyPr/>
          <a:lstStyle/>
          <a:p>
            <a:pPr>
              <a:buFont typeface="Wingdings" pitchFamily="2" charset="2"/>
              <a:buChar char="§"/>
            </a:pPr>
            <a:r>
              <a:rPr lang="en-US" sz="2800" dirty="0"/>
              <a:t>Expansionary policy occurs when a monetary authority uses its tools to stimulate the economy. </a:t>
            </a:r>
            <a:endParaRPr lang="en-US" sz="2800" dirty="0" smtClean="0"/>
          </a:p>
          <a:p>
            <a:pPr>
              <a:buFont typeface="Wingdings" pitchFamily="2" charset="2"/>
              <a:buChar char="§"/>
            </a:pPr>
            <a:r>
              <a:rPr lang="en-US" sz="2800" dirty="0" smtClean="0"/>
              <a:t>An </a:t>
            </a:r>
            <a:r>
              <a:rPr lang="en-US" sz="2800" dirty="0"/>
              <a:t>expansionary policy maintains short-term interest rates at a lower than usual rate or increases the total supply of money in the economy more rapidly than usual. </a:t>
            </a:r>
            <a:endParaRPr lang="en-US" sz="2800" dirty="0" smtClean="0"/>
          </a:p>
          <a:p>
            <a:pPr>
              <a:buFont typeface="Wingdings" pitchFamily="2" charset="2"/>
              <a:buChar char="§"/>
            </a:pPr>
            <a:r>
              <a:rPr lang="en-US" sz="2800" dirty="0"/>
              <a:t>It is traditionally used to try to combat </a:t>
            </a:r>
            <a:r>
              <a:rPr lang="en-US" sz="2800" dirty="0">
                <a:hlinkClick r:id="rId3" tooltip="Unemployment"/>
              </a:rPr>
              <a:t>unemployment</a:t>
            </a:r>
            <a:r>
              <a:rPr lang="en-US" sz="2800" dirty="0"/>
              <a:t> in a </a:t>
            </a:r>
            <a:r>
              <a:rPr lang="en-US" sz="2800" dirty="0">
                <a:hlinkClick r:id="rId4" tooltip="Recession"/>
              </a:rPr>
              <a:t>recession</a:t>
            </a:r>
            <a:r>
              <a:rPr lang="en-US" sz="2800" dirty="0"/>
              <a:t> by lowering </a:t>
            </a:r>
            <a:r>
              <a:rPr lang="en-US" sz="2800" dirty="0">
                <a:hlinkClick r:id="rId5" tooltip="Interest rate targeting"/>
              </a:rPr>
              <a:t>interest rates</a:t>
            </a:r>
            <a:r>
              <a:rPr lang="en-US" sz="2800" dirty="0"/>
              <a:t> in the hope that less expensive credit will entice businesses into expanding.</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166</a:t>
            </a:fld>
            <a:endParaRPr lang="en-US" dirty="0"/>
          </a:p>
        </p:txBody>
      </p:sp>
    </p:spTree>
    <p:extLst>
      <p:ext uri="{BB962C8B-B14F-4D97-AF65-F5344CB8AC3E}">
        <p14:creationId xmlns:p14="http://schemas.microsoft.com/office/powerpoint/2010/main" val="17732795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smtClean="0"/>
              <a:t>This </a:t>
            </a:r>
            <a:r>
              <a:rPr lang="en-US" sz="2800" dirty="0"/>
              <a:t>increases </a:t>
            </a:r>
            <a:r>
              <a:rPr lang="en-US" sz="2800" dirty="0">
                <a:hlinkClick r:id="rId2" tooltip="Aggregate demand"/>
              </a:rPr>
              <a:t>aggregate demand</a:t>
            </a:r>
            <a:r>
              <a:rPr lang="en-US" sz="2800" dirty="0"/>
              <a:t> (the overall demand for all goods and services in an economy), which boosts short-term growth as measured by </a:t>
            </a:r>
            <a:r>
              <a:rPr lang="en-US" sz="2800" dirty="0">
                <a:hlinkClick r:id="rId3" tooltip="Gross domestic product"/>
              </a:rPr>
              <a:t>gross domestic product</a:t>
            </a:r>
            <a:r>
              <a:rPr lang="en-US" sz="2800" dirty="0"/>
              <a:t> (GDP) growth. </a:t>
            </a:r>
            <a:endParaRPr lang="en-US" sz="2800" dirty="0" smtClean="0"/>
          </a:p>
          <a:p>
            <a:pPr>
              <a:buFont typeface="Wingdings" pitchFamily="2" charset="2"/>
              <a:buChar char="§"/>
            </a:pPr>
            <a:r>
              <a:rPr lang="en-US" sz="2800" dirty="0"/>
              <a:t>Expansionary monetary policy usually diminishes the value of the currency relative to other currencies (the </a:t>
            </a:r>
            <a:r>
              <a:rPr lang="en-US" sz="2800" dirty="0">
                <a:hlinkClick r:id="rId4" tooltip="Exchange rate"/>
              </a:rPr>
              <a:t>exchange rate</a:t>
            </a:r>
            <a:r>
              <a:rPr lang="en-US" sz="2800" dirty="0" smtClean="0"/>
              <a:t>).</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167</a:t>
            </a:fld>
            <a:endParaRPr lang="en-US" dirty="0"/>
          </a:p>
        </p:txBody>
      </p:sp>
    </p:spTree>
    <p:extLst>
      <p:ext uri="{BB962C8B-B14F-4D97-AF65-F5344CB8AC3E}">
        <p14:creationId xmlns:p14="http://schemas.microsoft.com/office/powerpoint/2010/main" val="26570156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381000"/>
            <a:ext cx="7772400" cy="609600"/>
          </a:xfrm>
        </p:spPr>
        <p:txBody>
          <a:bodyPr/>
          <a:lstStyle/>
          <a:p>
            <a:r>
              <a:rPr lang="en-US" sz="2800" dirty="0" err="1" smtClean="0">
                <a:latin typeface="+mn-lt"/>
              </a:rPr>
              <a:t>Contractionary</a:t>
            </a:r>
            <a:r>
              <a:rPr lang="en-US" sz="2800" dirty="0" smtClean="0">
                <a:latin typeface="+mn-lt"/>
              </a:rPr>
              <a:t> </a:t>
            </a:r>
            <a:r>
              <a:rPr lang="en-US" sz="2800" dirty="0">
                <a:latin typeface="+mn-lt"/>
              </a:rPr>
              <a:t>monetary policy</a:t>
            </a:r>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dirty="0"/>
              <a:t>The opposite of expansionary monetary policy is </a:t>
            </a:r>
            <a:r>
              <a:rPr lang="en-US" sz="2800" dirty="0" err="1"/>
              <a:t>contractionary</a:t>
            </a:r>
            <a:r>
              <a:rPr lang="en-US" sz="2800" dirty="0"/>
              <a:t> monetary policy, which maintains short-term interest rates higher than usual or which slows the rate of growth in the money supply or even shrinks it. </a:t>
            </a:r>
            <a:endParaRPr lang="en-US" sz="2800" dirty="0" smtClean="0"/>
          </a:p>
          <a:p>
            <a:pPr>
              <a:buFont typeface="Wingdings" pitchFamily="2" charset="2"/>
              <a:buChar char="§"/>
            </a:pPr>
            <a:r>
              <a:rPr lang="en-US" sz="2800" dirty="0" smtClean="0"/>
              <a:t>This </a:t>
            </a:r>
            <a:r>
              <a:rPr lang="en-US" sz="2800" dirty="0"/>
              <a:t>slows short-term economic growth and lessens </a:t>
            </a:r>
            <a:r>
              <a:rPr lang="en-US" sz="2800" dirty="0">
                <a:hlinkClick r:id="rId3" tooltip="Inflation"/>
              </a:rPr>
              <a:t>inflation</a:t>
            </a:r>
            <a:r>
              <a:rPr lang="en-US" sz="2800" dirty="0"/>
              <a:t>.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168</a:t>
            </a:fld>
            <a:endParaRPr lang="en-US" dirty="0"/>
          </a:p>
        </p:txBody>
      </p:sp>
    </p:spTree>
    <p:extLst>
      <p:ext uri="{BB962C8B-B14F-4D97-AF65-F5344CB8AC3E}">
        <p14:creationId xmlns:p14="http://schemas.microsoft.com/office/powerpoint/2010/main" val="22374041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err="1" smtClean="0"/>
              <a:t>Contractionary</a:t>
            </a:r>
            <a:r>
              <a:rPr lang="en-US" sz="2800" dirty="0" smtClean="0"/>
              <a:t> </a:t>
            </a:r>
            <a:r>
              <a:rPr lang="en-US" sz="2800" dirty="0"/>
              <a:t>monetary policy can lead to increased unemployment and depressed borrowing and spending by consumers and businesses, which can eventually result in an economic recession if implemented too vigorously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169</a:t>
            </a:fld>
            <a:endParaRPr lang="en-US" dirty="0"/>
          </a:p>
        </p:txBody>
      </p:sp>
    </p:spTree>
    <p:extLst>
      <p:ext uri="{BB962C8B-B14F-4D97-AF65-F5344CB8AC3E}">
        <p14:creationId xmlns:p14="http://schemas.microsoft.com/office/powerpoint/2010/main" val="19627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2"/>
                </a:solidFill>
                <a:latin typeface="+mn-lt"/>
              </a:rPr>
              <a:t>2. Macroeconomic </a:t>
            </a:r>
            <a:r>
              <a:rPr lang="en-US" sz="2800" dirty="0">
                <a:solidFill>
                  <a:schemeClr val="accent2"/>
                </a:solidFill>
                <a:latin typeface="+mn-lt"/>
              </a:rPr>
              <a:t>Goals</a:t>
            </a:r>
            <a:r>
              <a:rPr lang="en-US" dirty="0"/>
              <a:t/>
            </a:r>
            <a:br>
              <a:rPr lang="en-US" dirty="0"/>
            </a:br>
            <a:endParaRPr lang="en-US" dirty="0"/>
          </a:p>
        </p:txBody>
      </p:sp>
      <p:sp>
        <p:nvSpPr>
          <p:cNvPr id="3" name="Content Placeholder 2"/>
          <p:cNvSpPr>
            <a:spLocks noGrp="1"/>
          </p:cNvSpPr>
          <p:nvPr>
            <p:ph idx="1"/>
          </p:nvPr>
        </p:nvSpPr>
        <p:spPr>
          <a:xfrm>
            <a:off x="1173163" y="1371600"/>
            <a:ext cx="7772400" cy="4724400"/>
          </a:xfrm>
        </p:spPr>
        <p:txBody>
          <a:bodyPr/>
          <a:lstStyle/>
          <a:p>
            <a:pPr marL="0" indent="0">
              <a:buNone/>
            </a:pPr>
            <a:r>
              <a:rPr lang="en-US" sz="2800" dirty="0" smtClean="0"/>
              <a:t>Economists—and </a:t>
            </a:r>
            <a:r>
              <a:rPr lang="en-US" sz="2800" dirty="0"/>
              <a:t>society at large—agree on three important macroeconomic goals</a:t>
            </a:r>
            <a:r>
              <a:rPr lang="en-US" sz="2800" dirty="0" smtClean="0"/>
              <a:t>:</a:t>
            </a:r>
          </a:p>
          <a:p>
            <a:pPr marL="514350" indent="-514350">
              <a:buAutoNum type="alphaUcPeriod"/>
            </a:pPr>
            <a:r>
              <a:rPr lang="en-US" sz="2800" dirty="0" smtClean="0"/>
              <a:t>The goal of a high, but sustainable , rate of economic growth</a:t>
            </a:r>
          </a:p>
          <a:p>
            <a:pPr marL="514350" indent="-514350">
              <a:buAutoNum type="alphaUcPeriod"/>
            </a:pPr>
            <a:r>
              <a:rPr lang="en-US" sz="2800" dirty="0" smtClean="0"/>
              <a:t>The goal of price stability </a:t>
            </a:r>
          </a:p>
          <a:p>
            <a:pPr marL="514350" indent="-514350">
              <a:buAutoNum type="alphaUcPeriod"/>
            </a:pPr>
            <a:r>
              <a:rPr lang="en-US" sz="2800" dirty="0" smtClean="0"/>
              <a:t>The goal of low unemployment/ full employment</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17</a:t>
            </a:fld>
            <a:endParaRPr lang="en-US" dirty="0"/>
          </a:p>
        </p:txBody>
      </p:sp>
    </p:spTree>
    <p:extLst>
      <p:ext uri="{BB962C8B-B14F-4D97-AF65-F5344CB8AC3E}">
        <p14:creationId xmlns:p14="http://schemas.microsoft.com/office/powerpoint/2010/main" val="157204160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Fiscal Policy vs. Monetary Policy</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b="1" dirty="0"/>
              <a:t>Fiscal policy</a:t>
            </a:r>
            <a:r>
              <a:rPr lang="en-US" sz="2800" dirty="0"/>
              <a:t> relates to government spending and revenue collection. For example, when demand is low in the economy, the government can step in and increase its spending to stimulate demand. </a:t>
            </a:r>
            <a:endParaRPr lang="en-US" sz="2800" dirty="0" smtClean="0"/>
          </a:p>
          <a:p>
            <a:pPr>
              <a:buFont typeface="Wingdings" pitchFamily="2" charset="2"/>
              <a:buChar char="§"/>
            </a:pPr>
            <a:r>
              <a:rPr lang="en-US" sz="2800" dirty="0" smtClean="0"/>
              <a:t>Or </a:t>
            </a:r>
            <a:r>
              <a:rPr lang="en-US" sz="2800" dirty="0"/>
              <a:t>it can lower taxes to increase disposable income for people as well as corporations.</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170</a:t>
            </a:fld>
            <a:endParaRPr lang="en-US" dirty="0"/>
          </a:p>
        </p:txBody>
      </p:sp>
    </p:spTree>
    <p:extLst>
      <p:ext uri="{BB962C8B-B14F-4D97-AF65-F5344CB8AC3E}">
        <p14:creationId xmlns:p14="http://schemas.microsoft.com/office/powerpoint/2010/main" val="7537546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b="1" dirty="0"/>
              <a:t>Monetary policy</a:t>
            </a:r>
            <a:r>
              <a:rPr lang="en-US" sz="2800" dirty="0"/>
              <a:t> relates to the supply of money, which is controlled via factors such as </a:t>
            </a:r>
            <a:r>
              <a:rPr lang="en-US" sz="2800" dirty="0">
                <a:hlinkClick r:id="rId2" tooltip="APR vs Interest Rate"/>
              </a:rPr>
              <a:t>interest rates</a:t>
            </a:r>
            <a:r>
              <a:rPr lang="en-US" sz="2800" dirty="0"/>
              <a:t> and </a:t>
            </a:r>
            <a:r>
              <a:rPr lang="en-US" sz="2800" dirty="0">
                <a:hlinkClick r:id="rId3"/>
              </a:rPr>
              <a:t>reserve requirements (CRR)</a:t>
            </a:r>
            <a:r>
              <a:rPr lang="en-US" sz="2800" dirty="0"/>
              <a:t> for banks. </a:t>
            </a:r>
            <a:endParaRPr lang="en-US" sz="2800" dirty="0" smtClean="0"/>
          </a:p>
          <a:p>
            <a:pPr>
              <a:buFont typeface="Wingdings" pitchFamily="2" charset="2"/>
              <a:buChar char="§"/>
            </a:pPr>
            <a:r>
              <a:rPr lang="en-US" sz="2800" dirty="0" smtClean="0"/>
              <a:t>For </a:t>
            </a:r>
            <a:r>
              <a:rPr lang="en-US" sz="2800" dirty="0"/>
              <a:t>example, to control high inflation, policy-makers (usually an independent central bank) can raise interest rates thereby reducing money supply.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171</a:t>
            </a:fld>
            <a:endParaRPr lang="en-US" dirty="0"/>
          </a:p>
        </p:txBody>
      </p:sp>
    </p:spTree>
    <p:extLst>
      <p:ext uri="{BB962C8B-B14F-4D97-AF65-F5344CB8AC3E}">
        <p14:creationId xmlns:p14="http://schemas.microsoft.com/office/powerpoint/2010/main" val="37581994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The end of Chapter 5</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Comments?</a:t>
            </a:r>
          </a:p>
          <a:p>
            <a:pPr>
              <a:buFont typeface="Wingdings" pitchFamily="2" charset="2"/>
              <a:buChar char="§"/>
            </a:pPr>
            <a:r>
              <a:rPr lang="en-US" dirty="0" smtClean="0"/>
              <a:t>Questions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172</a:t>
            </a:fld>
            <a:endParaRPr lang="en-US" dirty="0"/>
          </a:p>
        </p:txBody>
      </p:sp>
    </p:spTree>
    <p:extLst>
      <p:ext uri="{BB962C8B-B14F-4D97-AF65-F5344CB8AC3E}">
        <p14:creationId xmlns:p14="http://schemas.microsoft.com/office/powerpoint/2010/main" val="414823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FF0000"/>
                </a:solidFill>
                <a:latin typeface="+mn-lt"/>
              </a:rPr>
              <a:t>A. The goal of Economic </a:t>
            </a:r>
            <a:r>
              <a:rPr lang="en-GB" sz="2800" dirty="0">
                <a:solidFill>
                  <a:srgbClr val="FF0000"/>
                </a:solidFill>
                <a:latin typeface="+mn-lt"/>
              </a:rPr>
              <a:t>growth</a:t>
            </a:r>
            <a:r>
              <a:rPr lang="en-GB" dirty="0"/>
              <a:t/>
            </a:r>
            <a:br>
              <a:rPr lang="en-GB" dirty="0"/>
            </a:br>
            <a:endParaRPr lang="en-US" dirty="0"/>
          </a:p>
        </p:txBody>
      </p:sp>
      <p:sp>
        <p:nvSpPr>
          <p:cNvPr id="3" name="Content Placeholder 2"/>
          <p:cNvSpPr>
            <a:spLocks noGrp="1"/>
          </p:cNvSpPr>
          <p:nvPr>
            <p:ph idx="1"/>
          </p:nvPr>
        </p:nvSpPr>
        <p:spPr>
          <a:xfrm>
            <a:off x="1173163" y="1371600"/>
            <a:ext cx="7772400" cy="4724400"/>
          </a:xfrm>
        </p:spPr>
        <p:txBody>
          <a:bodyPr/>
          <a:lstStyle/>
          <a:p>
            <a:pPr>
              <a:buFont typeface="Wingdings" pitchFamily="2" charset="2"/>
              <a:buChar char="§"/>
            </a:pPr>
            <a:r>
              <a:rPr lang="en-GB" sz="2800" dirty="0" smtClean="0"/>
              <a:t>Economic </a:t>
            </a:r>
            <a:r>
              <a:rPr lang="en-GB" sz="2800" dirty="0"/>
              <a:t>growth</a:t>
            </a:r>
          </a:p>
          <a:p>
            <a:pPr lvl="1"/>
            <a:r>
              <a:rPr lang="en-GB" dirty="0" smtClean="0"/>
              <a:t> Economic growth tends to be measured in terms of the rate of change of real GDP(Gross Domestic Product)</a:t>
            </a:r>
          </a:p>
          <a:p>
            <a:pPr lvl="1"/>
            <a:r>
              <a:rPr lang="en-GB" dirty="0" smtClean="0"/>
              <a:t>Real GDP measures the total income/output of everyone in the economy (adjusted for the level of prices)</a:t>
            </a:r>
          </a:p>
          <a:p>
            <a:pPr lvl="1"/>
            <a:r>
              <a:rPr lang="en-GB" dirty="0" smtClean="0">
                <a:solidFill>
                  <a:srgbClr val="000000"/>
                </a:solidFill>
              </a:rPr>
              <a:t>Increases </a:t>
            </a:r>
            <a:r>
              <a:rPr lang="en-GB" dirty="0">
                <a:solidFill>
                  <a:srgbClr val="000000"/>
                </a:solidFill>
              </a:rPr>
              <a:t>in real GDP, an indication of the expansion of the economy’s total output</a:t>
            </a:r>
          </a:p>
          <a:p>
            <a:pPr marL="457200" lvl="1" indent="0">
              <a:buNone/>
            </a:pPr>
            <a:endParaRPr lang="en-GB" dirty="0" smtClean="0"/>
          </a:p>
          <a:p>
            <a:pPr lvl="1"/>
            <a:endParaRPr lang="en-GB" dirty="0"/>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18</a:t>
            </a:fld>
            <a:endParaRPr lang="en-US" dirty="0"/>
          </a:p>
        </p:txBody>
      </p:sp>
    </p:spTree>
    <p:extLst>
      <p:ext uri="{BB962C8B-B14F-4D97-AF65-F5344CB8AC3E}">
        <p14:creationId xmlns:p14="http://schemas.microsoft.com/office/powerpoint/2010/main" val="3519517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09600"/>
          </a:xfrm>
        </p:spPr>
        <p:txBody>
          <a:bodyPr/>
          <a:lstStyle/>
          <a:p>
            <a:r>
              <a:rPr lang="en-US" sz="2800" dirty="0" smtClean="0">
                <a:solidFill>
                  <a:schemeClr val="accent2"/>
                </a:solidFill>
                <a:latin typeface="+mn-lt"/>
              </a:rPr>
              <a:t>B. The goal of Price Stability </a:t>
            </a:r>
            <a:endParaRPr lang="en-US" sz="2800" dirty="0">
              <a:solidFill>
                <a:schemeClr val="accent2"/>
              </a:solidFill>
              <a:latin typeface="+mn-lt"/>
            </a:endParaRPr>
          </a:p>
        </p:txBody>
      </p:sp>
      <p:sp>
        <p:nvSpPr>
          <p:cNvPr id="3" name="Content Placeholder 2"/>
          <p:cNvSpPr>
            <a:spLocks noGrp="1"/>
          </p:cNvSpPr>
          <p:nvPr>
            <p:ph idx="1"/>
          </p:nvPr>
        </p:nvSpPr>
        <p:spPr>
          <a:xfrm>
            <a:off x="1173163" y="1143000"/>
            <a:ext cx="7772400" cy="5105400"/>
          </a:xfrm>
        </p:spPr>
        <p:txBody>
          <a:bodyPr/>
          <a:lstStyle/>
          <a:p>
            <a:pPr>
              <a:buFont typeface="Arial" pitchFamily="34" charset="0"/>
              <a:buChar char="•"/>
            </a:pPr>
            <a:r>
              <a:rPr lang="en-US" sz="2800" dirty="0">
                <a:solidFill>
                  <a:schemeClr val="accent2"/>
                </a:solidFill>
              </a:rPr>
              <a:t>Inflation and Deflation</a:t>
            </a:r>
            <a:endParaRPr lang="en-US" sz="2800" dirty="0" smtClean="0">
              <a:solidFill>
                <a:srgbClr val="FF0000"/>
              </a:solidFill>
            </a:endParaRPr>
          </a:p>
          <a:p>
            <a:pPr lvl="1">
              <a:buFont typeface="Wingdings" pitchFamily="2" charset="2"/>
              <a:buChar char="ü"/>
            </a:pPr>
            <a:r>
              <a:rPr lang="en-US" sz="2400" dirty="0" smtClean="0">
                <a:solidFill>
                  <a:srgbClr val="FF0000"/>
                </a:solidFill>
              </a:rPr>
              <a:t>Inflation</a:t>
            </a:r>
            <a:r>
              <a:rPr lang="en-US" sz="2400" dirty="0" smtClean="0"/>
              <a:t> </a:t>
            </a:r>
            <a:r>
              <a:rPr lang="en-US" sz="2400" dirty="0"/>
              <a:t>is an increase in the overall price </a:t>
            </a:r>
            <a:r>
              <a:rPr lang="en-US" sz="2400" dirty="0" smtClean="0"/>
              <a:t>level.</a:t>
            </a:r>
          </a:p>
          <a:p>
            <a:pPr lvl="1">
              <a:buFont typeface="Wingdings" pitchFamily="2" charset="2"/>
              <a:buChar char="ü"/>
            </a:pPr>
            <a:r>
              <a:rPr lang="en-US" sz="2400" dirty="0" smtClean="0">
                <a:solidFill>
                  <a:srgbClr val="FF0000"/>
                </a:solidFill>
              </a:rPr>
              <a:t>The inflation rate </a:t>
            </a:r>
            <a:r>
              <a:rPr lang="en-US" sz="2400" dirty="0" smtClean="0"/>
              <a:t>measures how fast prices are rising. </a:t>
            </a:r>
            <a:endParaRPr lang="en-US" sz="2400" dirty="0"/>
          </a:p>
          <a:p>
            <a:pPr lvl="1">
              <a:buFont typeface="Wingdings" pitchFamily="2" charset="2"/>
              <a:buChar char="ü"/>
            </a:pPr>
            <a:r>
              <a:rPr lang="en-US" sz="2400" dirty="0" smtClean="0">
                <a:solidFill>
                  <a:srgbClr val="7030A0"/>
                </a:solidFill>
              </a:rPr>
              <a:t>Hyperinflation</a:t>
            </a:r>
            <a:r>
              <a:rPr lang="en-US" sz="2400" dirty="0" smtClean="0"/>
              <a:t> </a:t>
            </a:r>
            <a:r>
              <a:rPr lang="en-US" sz="2400" dirty="0"/>
              <a:t>is a period of very rapid increases in the overall price level. </a:t>
            </a:r>
            <a:endParaRPr lang="en-US" sz="2400" dirty="0" smtClean="0"/>
          </a:p>
          <a:p>
            <a:pPr lvl="1">
              <a:buFont typeface="Wingdings" pitchFamily="2" charset="2"/>
              <a:buChar char="ü"/>
            </a:pPr>
            <a:r>
              <a:rPr lang="en-US" sz="2400" dirty="0" smtClean="0">
                <a:solidFill>
                  <a:srgbClr val="FF0000"/>
                </a:solidFill>
              </a:rPr>
              <a:t>Deflation</a:t>
            </a:r>
            <a:r>
              <a:rPr lang="en-US" sz="2400" dirty="0" smtClean="0"/>
              <a:t> </a:t>
            </a:r>
            <a:r>
              <a:rPr lang="en-US" sz="2400" dirty="0"/>
              <a:t>is a decrease in the overall price level. </a:t>
            </a:r>
          </a:p>
          <a:p>
            <a:pPr lvl="1">
              <a:buFont typeface="Wingdings" pitchFamily="2" charset="2"/>
              <a:buChar char="ü"/>
            </a:pPr>
            <a:r>
              <a:rPr lang="en-US" sz="2400" dirty="0"/>
              <a:t>Prolonged periods of deflation can be just as damaging for the economy as sustained inflation</a:t>
            </a:r>
            <a:r>
              <a:rPr lang="en-US" sz="2400" dirty="0" smtClean="0"/>
              <a:t>.</a:t>
            </a:r>
          </a:p>
          <a:p>
            <a:pPr lvl="1">
              <a:buFont typeface="Wingdings" pitchFamily="2" charset="2"/>
              <a:buChar char="ü"/>
            </a:pPr>
            <a:r>
              <a:rPr lang="en-US" sz="2400" dirty="0"/>
              <a:t> </a:t>
            </a:r>
            <a:r>
              <a:rPr lang="en-US" sz="2400" dirty="0">
                <a:solidFill>
                  <a:schemeClr val="accent2">
                    <a:lumMod val="75000"/>
                  </a:schemeClr>
                </a:solidFill>
              </a:rPr>
              <a:t>F</a:t>
            </a:r>
            <a:r>
              <a:rPr lang="en-US" sz="2400" dirty="0" smtClean="0">
                <a:solidFill>
                  <a:schemeClr val="accent2">
                    <a:lumMod val="75000"/>
                  </a:schemeClr>
                </a:solidFill>
              </a:rPr>
              <a:t>or prices to be stable, the inflation rate should be zero </a:t>
            </a:r>
            <a:endParaRPr lang="en-US" sz="2400" dirty="0">
              <a:solidFill>
                <a:schemeClr val="accent2">
                  <a:lumMod val="75000"/>
                </a:schemeClr>
              </a:solidFill>
            </a:endParaRPr>
          </a:p>
          <a:p>
            <a:pPr lvl="1">
              <a:buFont typeface="Wingdings" pitchFamily="2" charset="2"/>
              <a:buChar char="ü"/>
            </a:pPr>
            <a:endParaRPr lang="en-US" sz="24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19</a:t>
            </a:fld>
            <a:endParaRPr lang="en-US" dirty="0"/>
          </a:p>
        </p:txBody>
      </p:sp>
    </p:spTree>
    <p:extLst>
      <p:ext uri="{BB962C8B-B14F-4D97-AF65-F5344CB8AC3E}">
        <p14:creationId xmlns:p14="http://schemas.microsoft.com/office/powerpoint/2010/main" val="44943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Course Objectives</a:t>
            </a:r>
          </a:p>
        </p:txBody>
      </p:sp>
      <p:sp>
        <p:nvSpPr>
          <p:cNvPr id="3" name="Content Placeholder 2"/>
          <p:cNvSpPr>
            <a:spLocks noGrp="1"/>
          </p:cNvSpPr>
          <p:nvPr>
            <p:ph idx="1"/>
          </p:nvPr>
        </p:nvSpPr>
        <p:spPr/>
        <p:txBody>
          <a:bodyPr/>
          <a:lstStyle/>
          <a:p>
            <a:pPr>
              <a:buFont typeface="Wingdings" pitchFamily="2" charset="2"/>
              <a:buChar char="§"/>
            </a:pPr>
            <a:r>
              <a:rPr lang="en-US" sz="2800" dirty="0"/>
              <a:t>Upon the completion of the course, students will be able </a:t>
            </a:r>
            <a:r>
              <a:rPr lang="en-US" sz="2800" dirty="0" smtClean="0"/>
              <a:t>to:</a:t>
            </a:r>
          </a:p>
          <a:p>
            <a:pPr>
              <a:buFont typeface="Wingdings" pitchFamily="2" charset="2"/>
              <a:buChar char="§"/>
            </a:pPr>
            <a:r>
              <a:rPr lang="en-US" sz="2800" dirty="0" smtClean="0"/>
              <a:t>Understand </a:t>
            </a:r>
            <a:r>
              <a:rPr lang="en-US" sz="2800" dirty="0"/>
              <a:t>and describe the goals of macroeconomic policies and describe how these goals are measured</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a:t>
            </a:fld>
            <a:endParaRPr lang="en-US" dirty="0"/>
          </a:p>
        </p:txBody>
      </p:sp>
    </p:spTree>
    <p:extLst>
      <p:ext uri="{BB962C8B-B14F-4D97-AF65-F5344CB8AC3E}">
        <p14:creationId xmlns:p14="http://schemas.microsoft.com/office/powerpoint/2010/main" val="3378246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Types of Inflation </a:t>
            </a:r>
            <a:endParaRPr lang="en-US" sz="2800" dirty="0">
              <a:latin typeface="+mn-lt"/>
            </a:endParaRPr>
          </a:p>
        </p:txBody>
      </p:sp>
      <p:sp>
        <p:nvSpPr>
          <p:cNvPr id="3" name="Content Placeholder 2"/>
          <p:cNvSpPr>
            <a:spLocks noGrp="1"/>
          </p:cNvSpPr>
          <p:nvPr>
            <p:ph idx="1"/>
          </p:nvPr>
        </p:nvSpPr>
        <p:spPr>
          <a:xfrm>
            <a:off x="1173163" y="1524000"/>
            <a:ext cx="7772400" cy="4572000"/>
          </a:xfrm>
        </p:spPr>
        <p:txBody>
          <a:bodyPr/>
          <a:lstStyle/>
          <a:p>
            <a:pPr marL="514350" indent="-514350">
              <a:buAutoNum type="alphaUcPeriod"/>
            </a:pPr>
            <a:r>
              <a:rPr lang="en-US" sz="2800" dirty="0" smtClean="0"/>
              <a:t>On the Basis of Causes:</a:t>
            </a:r>
          </a:p>
          <a:p>
            <a:pPr marL="0" indent="0">
              <a:buNone/>
            </a:pPr>
            <a:r>
              <a:rPr lang="en-US" sz="2800" dirty="0" smtClean="0"/>
              <a:t>1. Currency inflation</a:t>
            </a:r>
          </a:p>
          <a:p>
            <a:pPr>
              <a:buFont typeface="Wingdings" pitchFamily="2" charset="2"/>
              <a:buChar char="ü"/>
            </a:pPr>
            <a:r>
              <a:rPr lang="en-US" sz="2800" dirty="0" smtClean="0"/>
              <a:t>This type of inflation is caused by the printing of currency notes </a:t>
            </a:r>
          </a:p>
          <a:p>
            <a:pPr marL="0" indent="0">
              <a:buNone/>
            </a:pPr>
            <a:r>
              <a:rPr lang="en-US" sz="2800" dirty="0" smtClean="0"/>
              <a:t>2. Credit </a:t>
            </a:r>
            <a:r>
              <a:rPr lang="en-US" sz="2800" dirty="0"/>
              <a:t>inflation </a:t>
            </a:r>
            <a:endParaRPr lang="en-US" sz="2800" dirty="0" smtClean="0"/>
          </a:p>
          <a:p>
            <a:pPr>
              <a:buFont typeface="Wingdings" pitchFamily="2" charset="2"/>
              <a:buChar char="ü"/>
            </a:pPr>
            <a:r>
              <a:rPr lang="en-US" sz="2800" dirty="0"/>
              <a:t> </a:t>
            </a:r>
            <a:r>
              <a:rPr lang="en-US" sz="2800" dirty="0" smtClean="0"/>
              <a:t>Being profit –making institutions, commercial banks sanction more loans and advances to the public than what the economy needs. Such credit expansion leads to a rise in price level.</a:t>
            </a:r>
            <a:endParaRPr lang="en-US" sz="2800" dirty="0"/>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20</a:t>
            </a:fld>
            <a:endParaRPr lang="en-US" dirty="0"/>
          </a:p>
        </p:txBody>
      </p:sp>
    </p:spTree>
    <p:extLst>
      <p:ext uri="{BB962C8B-B14F-4D97-AF65-F5344CB8AC3E}">
        <p14:creationId xmlns:p14="http://schemas.microsoft.com/office/powerpoint/2010/main" val="68214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66"/>
                </a:solidFill>
                <a:latin typeface="Arial"/>
              </a:rPr>
              <a:t>Cont’d</a:t>
            </a:r>
            <a:endParaRPr lang="en-US" dirty="0"/>
          </a:p>
        </p:txBody>
      </p:sp>
      <p:sp>
        <p:nvSpPr>
          <p:cNvPr id="3" name="Content Placeholder 2"/>
          <p:cNvSpPr>
            <a:spLocks noGrp="1"/>
          </p:cNvSpPr>
          <p:nvPr>
            <p:ph idx="1"/>
          </p:nvPr>
        </p:nvSpPr>
        <p:spPr/>
        <p:txBody>
          <a:bodyPr/>
          <a:lstStyle/>
          <a:p>
            <a:pPr marL="0" indent="0">
              <a:buNone/>
            </a:pPr>
            <a:r>
              <a:rPr lang="en-US" sz="2800" dirty="0" smtClean="0"/>
              <a:t>3. Deficit- induced inflation </a:t>
            </a:r>
          </a:p>
          <a:p>
            <a:pPr>
              <a:buFont typeface="Wingdings" pitchFamily="2" charset="2"/>
              <a:buChar char="ü"/>
            </a:pPr>
            <a:r>
              <a:rPr lang="en-US" sz="2800" dirty="0" smtClean="0"/>
              <a:t>The budget of the government reflects a deficit when expenditure exceeds revenue.</a:t>
            </a:r>
          </a:p>
          <a:p>
            <a:pPr>
              <a:buFont typeface="Wingdings" pitchFamily="2" charset="2"/>
              <a:buChar char="ü"/>
            </a:pPr>
            <a:r>
              <a:rPr lang="en-US" sz="2800" dirty="0" smtClean="0"/>
              <a:t>To meet this gap , the government may ask the central bank to print additional money.</a:t>
            </a:r>
          </a:p>
          <a:p>
            <a:pPr>
              <a:buFont typeface="Wingdings" pitchFamily="2" charset="2"/>
              <a:buChar char="ü"/>
            </a:pPr>
            <a:r>
              <a:rPr lang="en-US" sz="2800" dirty="0" smtClean="0"/>
              <a:t>Since pumping of additional money is required to meet the budget deficit, any price rise may be  called deficit-induced inflation </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21</a:t>
            </a:fld>
            <a:endParaRPr lang="en-US" dirty="0"/>
          </a:p>
        </p:txBody>
      </p:sp>
    </p:spTree>
    <p:extLst>
      <p:ext uri="{BB962C8B-B14F-4D97-AF65-F5344CB8AC3E}">
        <p14:creationId xmlns:p14="http://schemas.microsoft.com/office/powerpoint/2010/main" val="3670467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66"/>
                </a:solidFill>
                <a:latin typeface="Arial"/>
              </a:rPr>
              <a:t>Cont’d</a:t>
            </a:r>
            <a:endParaRPr lang="en-US" dirty="0"/>
          </a:p>
        </p:txBody>
      </p:sp>
      <p:sp>
        <p:nvSpPr>
          <p:cNvPr id="3" name="Content Placeholder 2"/>
          <p:cNvSpPr>
            <a:spLocks noGrp="1"/>
          </p:cNvSpPr>
          <p:nvPr>
            <p:ph idx="1"/>
          </p:nvPr>
        </p:nvSpPr>
        <p:spPr/>
        <p:txBody>
          <a:bodyPr/>
          <a:lstStyle/>
          <a:p>
            <a:pPr marL="0" indent="0">
              <a:buNone/>
            </a:pPr>
            <a:r>
              <a:rPr lang="en-US" sz="2800" dirty="0" smtClean="0"/>
              <a:t>4.) Demand-pull inflation</a:t>
            </a:r>
          </a:p>
          <a:p>
            <a:pPr>
              <a:buFont typeface="Wingdings" pitchFamily="2" charset="2"/>
              <a:buChar char="ü"/>
            </a:pPr>
            <a:r>
              <a:rPr lang="en-US" sz="2800" dirty="0"/>
              <a:t> </a:t>
            </a:r>
            <a:r>
              <a:rPr lang="en-US" sz="2800" dirty="0" smtClean="0"/>
              <a:t>An increase in aggregate demand over the available output leads to a rise in the price level.</a:t>
            </a:r>
          </a:p>
          <a:p>
            <a:pPr>
              <a:buFont typeface="Wingdings" pitchFamily="2" charset="2"/>
              <a:buChar char="ü"/>
            </a:pPr>
            <a:r>
              <a:rPr lang="en-US" sz="2800" dirty="0" smtClean="0"/>
              <a:t>Such inflation is called demand-pull inflation.</a:t>
            </a:r>
            <a:endParaRPr lang="en-US" sz="2800" dirty="0"/>
          </a:p>
          <a:p>
            <a:pPr marL="0" indent="0">
              <a:buNone/>
            </a:pPr>
            <a:r>
              <a:rPr lang="en-US" sz="2800" dirty="0" smtClean="0"/>
              <a:t>5.) Cost –push inflation </a:t>
            </a:r>
          </a:p>
          <a:p>
            <a:pPr>
              <a:buFont typeface="Wingdings" pitchFamily="2" charset="2"/>
              <a:buChar char="ü"/>
            </a:pPr>
            <a:r>
              <a:rPr lang="en-US" sz="2800" dirty="0" smtClean="0"/>
              <a:t>Inflation in an economy may arise from the overall increase in the cost of production.</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22</a:t>
            </a:fld>
            <a:endParaRPr lang="en-US" dirty="0"/>
          </a:p>
        </p:txBody>
      </p:sp>
    </p:spTree>
    <p:extLst>
      <p:ext uri="{BB962C8B-B14F-4D97-AF65-F5344CB8AC3E}">
        <p14:creationId xmlns:p14="http://schemas.microsoft.com/office/powerpoint/2010/main" val="2966043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marL="514350" indent="-514350">
              <a:buFont typeface="+mj-lt"/>
              <a:buAutoNum type="alphaUcPeriod" startAt="2"/>
            </a:pPr>
            <a:r>
              <a:rPr lang="en-US" sz="2800" dirty="0" smtClean="0"/>
              <a:t>On the Basis of Speed or Intensity</a:t>
            </a:r>
          </a:p>
          <a:p>
            <a:pPr marL="514350" indent="-514350">
              <a:buAutoNum type="arabicPeriod"/>
            </a:pPr>
            <a:r>
              <a:rPr lang="en-US" sz="2800" dirty="0" smtClean="0"/>
              <a:t>Creeping or Mild Inflation </a:t>
            </a:r>
          </a:p>
          <a:p>
            <a:pPr lvl="1">
              <a:buFont typeface="Wingdings" pitchFamily="2" charset="2"/>
              <a:buChar char="ü"/>
            </a:pPr>
            <a:r>
              <a:rPr lang="en-US" sz="2400" dirty="0" smtClean="0"/>
              <a:t> If the speed of upward thrust in prices is slow but small then we have creeping inflation </a:t>
            </a:r>
          </a:p>
          <a:p>
            <a:pPr lvl="1">
              <a:buFont typeface="Wingdings" pitchFamily="2" charset="2"/>
              <a:buChar char="ü"/>
            </a:pPr>
            <a:r>
              <a:rPr lang="en-US" sz="2400" dirty="0"/>
              <a:t> </a:t>
            </a:r>
            <a:r>
              <a:rPr lang="en-US" sz="2400" dirty="0" smtClean="0"/>
              <a:t>2-3% inflation</a:t>
            </a:r>
          </a:p>
          <a:p>
            <a:pPr marL="514350" indent="-514350">
              <a:buFont typeface="+mj-lt"/>
              <a:buAutoNum type="arabicPeriod"/>
            </a:pPr>
            <a:r>
              <a:rPr lang="en-US" sz="2800" dirty="0" smtClean="0"/>
              <a:t>Walking Inflation </a:t>
            </a:r>
          </a:p>
          <a:p>
            <a:pPr lvl="1">
              <a:buFont typeface="Wingdings" pitchFamily="2" charset="2"/>
              <a:buChar char="ü"/>
            </a:pPr>
            <a:r>
              <a:rPr lang="en-US" sz="2400" dirty="0" smtClean="0"/>
              <a:t> if the rate of annual price increase lies between 3-4 %, then we have a situation of walking inflation.</a:t>
            </a:r>
            <a:endParaRPr lang="en-US" sz="24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23</a:t>
            </a:fld>
            <a:endParaRPr lang="en-US" dirty="0"/>
          </a:p>
        </p:txBody>
      </p:sp>
    </p:spTree>
    <p:extLst>
      <p:ext uri="{BB962C8B-B14F-4D97-AF65-F5344CB8AC3E}">
        <p14:creationId xmlns:p14="http://schemas.microsoft.com/office/powerpoint/2010/main" val="328406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6096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990600"/>
            <a:ext cx="7772400" cy="5105400"/>
          </a:xfrm>
        </p:spPr>
        <p:txBody>
          <a:bodyPr/>
          <a:lstStyle/>
          <a:p>
            <a:pPr marL="514350" indent="-514350">
              <a:buFont typeface="+mj-lt"/>
              <a:buAutoNum type="arabicPeriod" startAt="3"/>
            </a:pPr>
            <a:r>
              <a:rPr lang="en-US" sz="2800" dirty="0" smtClean="0"/>
              <a:t>Galloping and Hyperinflation </a:t>
            </a:r>
          </a:p>
          <a:p>
            <a:pPr>
              <a:buFont typeface="Wingdings" pitchFamily="2" charset="2"/>
              <a:buChar char="ü"/>
            </a:pPr>
            <a:r>
              <a:rPr lang="en-US" sz="2800" dirty="0" smtClean="0"/>
              <a:t> Walking inflation may be converted into running inflation </a:t>
            </a:r>
          </a:p>
          <a:p>
            <a:pPr>
              <a:buFont typeface="Wingdings" pitchFamily="2" charset="2"/>
              <a:buChar char="ü"/>
            </a:pPr>
            <a:r>
              <a:rPr lang="en-US" sz="2800" dirty="0" smtClean="0"/>
              <a:t>Running inflation is dangerous </a:t>
            </a:r>
          </a:p>
          <a:p>
            <a:pPr>
              <a:buFont typeface="Wingdings" pitchFamily="2" charset="2"/>
              <a:buChar char="ü"/>
            </a:pPr>
            <a:r>
              <a:rPr lang="en-US" sz="2800" dirty="0" smtClean="0"/>
              <a:t>If it is not controlled, it may ultimately be converted to galloping or hyperinflation.</a:t>
            </a:r>
          </a:p>
          <a:p>
            <a:pPr>
              <a:buFont typeface="Wingdings" pitchFamily="2" charset="2"/>
              <a:buChar char="ü"/>
            </a:pPr>
            <a:r>
              <a:rPr lang="en-US" sz="2800" dirty="0" smtClean="0"/>
              <a:t>It is an extreme form of inflation when an economy gets shattered.</a:t>
            </a:r>
          </a:p>
          <a:p>
            <a:pPr>
              <a:buFont typeface="Wingdings" pitchFamily="2" charset="2"/>
              <a:buChar char="ü"/>
            </a:pPr>
            <a:r>
              <a:rPr lang="en-US" sz="2800" dirty="0"/>
              <a:t> </a:t>
            </a:r>
            <a:r>
              <a:rPr lang="en-US" sz="2800" dirty="0" smtClean="0"/>
              <a:t>Inflation in the double or triple digit range of 20,100 or 200 % a year is labeled ‘’ galloping inflation’’</a:t>
            </a:r>
          </a:p>
          <a:p>
            <a:pPr>
              <a:buFont typeface="Wingdings" pitchFamily="2" charset="2"/>
              <a:buChar char="ü"/>
            </a:pPr>
            <a:endParaRPr lang="en-US" sz="2800" dirty="0" smtClean="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24</a:t>
            </a:fld>
            <a:endParaRPr lang="en-US" dirty="0"/>
          </a:p>
        </p:txBody>
      </p:sp>
    </p:spTree>
    <p:extLst>
      <p:ext uri="{BB962C8B-B14F-4D97-AF65-F5344CB8AC3E}">
        <p14:creationId xmlns:p14="http://schemas.microsoft.com/office/powerpoint/2010/main" val="3971406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4"/>
            </a:pPr>
            <a:r>
              <a:rPr lang="en-US" sz="2800" b="1" dirty="0" smtClean="0"/>
              <a:t>Government’s Reaction to Inflation</a:t>
            </a:r>
          </a:p>
          <a:p>
            <a:pPr>
              <a:buFont typeface="Wingdings" pitchFamily="2" charset="2"/>
              <a:buChar char="ü"/>
            </a:pPr>
            <a:r>
              <a:rPr lang="en-US" sz="2800" dirty="0" smtClean="0"/>
              <a:t>Inflationary situation may be </a:t>
            </a:r>
            <a:r>
              <a:rPr lang="en-US" sz="2800" u="sng" dirty="0" smtClean="0"/>
              <a:t>open or suppressed. </a:t>
            </a:r>
          </a:p>
          <a:p>
            <a:pPr>
              <a:buFont typeface="Wingdings" pitchFamily="2" charset="2"/>
              <a:buChar char="ü"/>
            </a:pPr>
            <a:r>
              <a:rPr lang="en-US" sz="2800" dirty="0" smtClean="0"/>
              <a:t>Because of anti-inflationary policies pursed by the government, inflation may not be an embarrassing one. </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25</a:t>
            </a:fld>
            <a:endParaRPr lang="en-US" dirty="0"/>
          </a:p>
        </p:txBody>
      </p:sp>
    </p:spTree>
    <p:extLst>
      <p:ext uri="{BB962C8B-B14F-4D97-AF65-F5344CB8AC3E}">
        <p14:creationId xmlns:p14="http://schemas.microsoft.com/office/powerpoint/2010/main" val="3574446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3366CC"/>
                </a:solidFill>
                <a:latin typeface="Arial"/>
              </a:rPr>
              <a:t>C. The </a:t>
            </a:r>
            <a:r>
              <a:rPr lang="en-US" sz="2800" dirty="0">
                <a:solidFill>
                  <a:srgbClr val="3366CC"/>
                </a:solidFill>
                <a:latin typeface="Arial"/>
              </a:rPr>
              <a:t>Goal of Low Unemployment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a:t>One aspect of economic performance is how well an economy uses its resources</a:t>
            </a:r>
            <a:r>
              <a:rPr lang="en-US" sz="2800" dirty="0" smtClean="0"/>
              <a:t>.</a:t>
            </a:r>
          </a:p>
          <a:p>
            <a:pPr>
              <a:buFont typeface="Arial" pitchFamily="34" charset="0"/>
              <a:buChar char="•"/>
            </a:pPr>
            <a:r>
              <a:rPr lang="en-US" sz="2800" dirty="0" smtClean="0"/>
              <a:t> </a:t>
            </a:r>
            <a:r>
              <a:rPr lang="en-US" sz="2800" dirty="0"/>
              <a:t>Because an economy’s workers are its chief resource, keeping workers employed is a dominant concern of economic policy makers. </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26</a:t>
            </a:fld>
            <a:endParaRPr lang="en-US" dirty="0"/>
          </a:p>
        </p:txBody>
      </p:sp>
    </p:spTree>
    <p:extLst>
      <p:ext uri="{BB962C8B-B14F-4D97-AF65-F5344CB8AC3E}">
        <p14:creationId xmlns:p14="http://schemas.microsoft.com/office/powerpoint/2010/main" val="2609645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Discussion Question</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a:t>Can you guess what is the difference between employed and unemployed?</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27</a:t>
            </a:fld>
            <a:endParaRPr lang="en-US" dirty="0"/>
          </a:p>
        </p:txBody>
      </p:sp>
    </p:spTree>
    <p:extLst>
      <p:ext uri="{BB962C8B-B14F-4D97-AF65-F5344CB8AC3E}">
        <p14:creationId xmlns:p14="http://schemas.microsoft.com/office/powerpoint/2010/main" val="24175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457200"/>
          </a:xfrm>
        </p:spPr>
        <p:txBody>
          <a:bodyPr/>
          <a:lstStyle/>
          <a:p>
            <a:r>
              <a:rPr lang="en-US" sz="2800" dirty="0" smtClean="0">
                <a:solidFill>
                  <a:schemeClr val="accent2"/>
                </a:solidFill>
                <a:latin typeface="+mn-lt"/>
              </a:rPr>
              <a:t>Measuring Unemployment </a:t>
            </a:r>
            <a:r>
              <a:rPr lang="en-US" sz="2800" dirty="0">
                <a:solidFill>
                  <a:schemeClr val="accent2"/>
                </a:solidFill>
                <a:latin typeface="+mn-lt"/>
              </a:rPr>
              <a:t>R</a:t>
            </a:r>
            <a:r>
              <a:rPr lang="en-US" sz="2800" dirty="0" smtClean="0">
                <a:solidFill>
                  <a:schemeClr val="accent2"/>
                </a:solidFill>
                <a:latin typeface="+mn-lt"/>
              </a:rPr>
              <a:t>ate</a:t>
            </a:r>
            <a:endParaRPr lang="en-US" sz="2800" dirty="0">
              <a:solidFill>
                <a:schemeClr val="accent2"/>
              </a:solidFill>
              <a:latin typeface="+mn-lt"/>
            </a:endParaRPr>
          </a:p>
        </p:txBody>
      </p:sp>
      <p:sp>
        <p:nvSpPr>
          <p:cNvPr id="3" name="Content Placeholder 2"/>
          <p:cNvSpPr>
            <a:spLocks noGrp="1"/>
          </p:cNvSpPr>
          <p:nvPr>
            <p:ph idx="1"/>
          </p:nvPr>
        </p:nvSpPr>
        <p:spPr>
          <a:xfrm>
            <a:off x="1173163" y="1143000"/>
            <a:ext cx="7772400" cy="4953000"/>
          </a:xfrm>
        </p:spPr>
        <p:txBody>
          <a:bodyPr/>
          <a:lstStyle/>
          <a:p>
            <a:pPr lvl="0">
              <a:buClrTx/>
              <a:buSzTx/>
              <a:buFontTx/>
              <a:buChar char="•"/>
            </a:pPr>
            <a:r>
              <a:rPr kumimoji="0" lang="en-US" sz="2800" dirty="0">
                <a:solidFill>
                  <a:srgbClr val="000000"/>
                </a:solidFill>
              </a:rPr>
              <a:t>Employed</a:t>
            </a:r>
          </a:p>
          <a:p>
            <a:pPr lvl="1">
              <a:buFont typeface="Arial" pitchFamily="34" charset="0"/>
              <a:buChar char="–"/>
            </a:pPr>
            <a:r>
              <a:rPr kumimoji="0" lang="en-US" dirty="0">
                <a:solidFill>
                  <a:srgbClr val="000000"/>
                </a:solidFill>
              </a:rPr>
              <a:t>People currently working</a:t>
            </a:r>
          </a:p>
          <a:p>
            <a:pPr lvl="2">
              <a:buSzPct val="90000"/>
            </a:pPr>
            <a:r>
              <a:rPr kumimoji="0" lang="en-US" sz="2800" dirty="0">
                <a:solidFill>
                  <a:srgbClr val="000000"/>
                </a:solidFill>
              </a:rPr>
              <a:t>Full time or part time</a:t>
            </a:r>
          </a:p>
          <a:p>
            <a:pPr lvl="0">
              <a:buClrTx/>
              <a:buSzTx/>
              <a:buFontTx/>
              <a:buChar char="•"/>
            </a:pPr>
            <a:r>
              <a:rPr kumimoji="0" lang="en-US" sz="2800" dirty="0">
                <a:solidFill>
                  <a:srgbClr val="000000"/>
                </a:solidFill>
              </a:rPr>
              <a:t>Unemployed</a:t>
            </a:r>
          </a:p>
          <a:p>
            <a:pPr lvl="1">
              <a:buFont typeface="Arial" pitchFamily="34" charset="0"/>
              <a:buChar char="–"/>
            </a:pPr>
            <a:r>
              <a:rPr kumimoji="0" lang="en-US" dirty="0">
                <a:solidFill>
                  <a:srgbClr val="000000"/>
                </a:solidFill>
              </a:rPr>
              <a:t>People not currently working</a:t>
            </a:r>
          </a:p>
          <a:p>
            <a:pPr lvl="2">
              <a:buSzPct val="90000"/>
            </a:pPr>
            <a:r>
              <a:rPr kumimoji="0" lang="en-US" sz="2800" dirty="0">
                <a:solidFill>
                  <a:srgbClr val="000000"/>
                </a:solidFill>
              </a:rPr>
              <a:t>Temporarily laid-off, expected to return</a:t>
            </a:r>
          </a:p>
          <a:p>
            <a:pPr lvl="2">
              <a:buSzPct val="90000"/>
            </a:pPr>
            <a:r>
              <a:rPr kumimoji="0" lang="en-US" sz="2800" dirty="0">
                <a:solidFill>
                  <a:srgbClr val="000000"/>
                </a:solidFill>
              </a:rPr>
              <a:t>Actively looking for a job (4 weeks</a:t>
            </a:r>
            <a:r>
              <a:rPr kumimoji="0" lang="en-US" sz="2800" dirty="0" smtClean="0">
                <a:solidFill>
                  <a:srgbClr val="000000"/>
                </a:solidFill>
              </a:rPr>
              <a:t>)</a:t>
            </a:r>
            <a:endParaRPr kumimoji="0"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28</a:t>
            </a:fld>
            <a:endParaRPr lang="en-US" dirty="0"/>
          </a:p>
        </p:txBody>
      </p:sp>
    </p:spTree>
    <p:extLst>
      <p:ext uri="{BB962C8B-B14F-4D97-AF65-F5344CB8AC3E}">
        <p14:creationId xmlns:p14="http://schemas.microsoft.com/office/powerpoint/2010/main" val="3416560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lang="en-US" sz="2800" dirty="0" smtClean="0">
                <a:solidFill>
                  <a:srgbClr val="3366CC"/>
                </a:solidFill>
                <a:latin typeface="Arial"/>
              </a:rPr>
              <a:t>Cont’d</a:t>
            </a:r>
            <a:endParaRPr lang="en-US" dirty="0"/>
          </a:p>
        </p:txBody>
      </p:sp>
      <p:sp>
        <p:nvSpPr>
          <p:cNvPr id="3" name="Content Placeholder 2"/>
          <p:cNvSpPr>
            <a:spLocks noGrp="1"/>
          </p:cNvSpPr>
          <p:nvPr>
            <p:ph idx="1"/>
          </p:nvPr>
        </p:nvSpPr>
        <p:spPr>
          <a:xfrm>
            <a:off x="1173163" y="838200"/>
            <a:ext cx="7772400" cy="6019800"/>
          </a:xfrm>
        </p:spPr>
        <p:txBody>
          <a:bodyPr/>
          <a:lstStyle/>
          <a:p>
            <a:pPr lvl="0">
              <a:buClrTx/>
              <a:buSzTx/>
              <a:buFontTx/>
              <a:buChar char="•"/>
            </a:pPr>
            <a:r>
              <a:rPr kumimoji="0" lang="en-US" sz="2800" dirty="0">
                <a:solidFill>
                  <a:srgbClr val="000000"/>
                </a:solidFill>
              </a:rPr>
              <a:t>Not in labor force </a:t>
            </a:r>
          </a:p>
          <a:p>
            <a:pPr lvl="1">
              <a:buFont typeface="Arial" pitchFamily="34" charset="0"/>
              <a:buChar char="–"/>
            </a:pPr>
            <a:r>
              <a:rPr kumimoji="0" lang="en-US" dirty="0">
                <a:solidFill>
                  <a:srgbClr val="000000"/>
                </a:solidFill>
              </a:rPr>
              <a:t>Not looking for work</a:t>
            </a:r>
          </a:p>
          <a:p>
            <a:pPr lvl="2">
              <a:buSzPct val="90000"/>
            </a:pPr>
            <a:r>
              <a:rPr kumimoji="0" lang="en-US" dirty="0">
                <a:solidFill>
                  <a:srgbClr val="000000"/>
                </a:solidFill>
              </a:rPr>
              <a:t>Includes students, retired workers and persons who could not work because of a long term </a:t>
            </a:r>
            <a:r>
              <a:rPr kumimoji="0" lang="en-US" dirty="0" smtClean="0">
                <a:solidFill>
                  <a:srgbClr val="000000"/>
                </a:solidFill>
              </a:rPr>
              <a:t>illness </a:t>
            </a:r>
            <a:r>
              <a:rPr kumimoji="0" lang="en-US" dirty="0">
                <a:solidFill>
                  <a:srgbClr val="000000"/>
                </a:solidFill>
              </a:rPr>
              <a:t>or disability</a:t>
            </a:r>
            <a:r>
              <a:rPr kumimoji="0" lang="en-US" dirty="0" smtClean="0">
                <a:solidFill>
                  <a:srgbClr val="000000"/>
                </a:solidFill>
              </a:rPr>
              <a:t>.</a:t>
            </a:r>
          </a:p>
          <a:p>
            <a:pPr lvl="0">
              <a:buClrTx/>
              <a:buSzTx/>
              <a:buFontTx/>
              <a:buChar char="•"/>
            </a:pPr>
            <a:r>
              <a:rPr kumimoji="0" lang="en-US" sz="2800" dirty="0" smtClean="0">
                <a:solidFill>
                  <a:srgbClr val="000000"/>
                </a:solidFill>
              </a:rPr>
              <a:t>Hidden </a:t>
            </a:r>
            <a:r>
              <a:rPr kumimoji="0" lang="en-US" sz="2800" dirty="0">
                <a:solidFill>
                  <a:srgbClr val="000000"/>
                </a:solidFill>
              </a:rPr>
              <a:t>/ disguised unemployment</a:t>
            </a:r>
          </a:p>
          <a:p>
            <a:pPr lvl="1">
              <a:buFont typeface="Arial" pitchFamily="34" charset="0"/>
              <a:buChar char="–"/>
            </a:pPr>
            <a:r>
              <a:rPr kumimoji="0" lang="en-US" dirty="0">
                <a:solidFill>
                  <a:srgbClr val="000000"/>
                </a:solidFill>
              </a:rPr>
              <a:t>Involuntary part-time</a:t>
            </a:r>
          </a:p>
          <a:p>
            <a:pPr lvl="1">
              <a:buFont typeface="Arial" pitchFamily="34" charset="0"/>
              <a:buChar char="–"/>
            </a:pPr>
            <a:r>
              <a:rPr kumimoji="0" lang="en-US" dirty="0">
                <a:solidFill>
                  <a:srgbClr val="000000"/>
                </a:solidFill>
              </a:rPr>
              <a:t>Loss of overtime</a:t>
            </a:r>
          </a:p>
          <a:p>
            <a:pPr lvl="1">
              <a:buFont typeface="Arial" pitchFamily="34" charset="0"/>
              <a:buChar char="–"/>
            </a:pPr>
            <a:r>
              <a:rPr kumimoji="0" lang="en-US" dirty="0">
                <a:solidFill>
                  <a:srgbClr val="000000"/>
                </a:solidFill>
              </a:rPr>
              <a:t>Shortened work hours</a:t>
            </a:r>
          </a:p>
          <a:p>
            <a:pPr lvl="1">
              <a:buFont typeface="Arial" pitchFamily="34" charset="0"/>
              <a:buChar char="–"/>
            </a:pPr>
            <a:r>
              <a:rPr kumimoji="0" lang="en-US" dirty="0">
                <a:solidFill>
                  <a:srgbClr val="000000"/>
                </a:solidFill>
              </a:rPr>
              <a:t>Discouraged workers </a:t>
            </a:r>
          </a:p>
          <a:p>
            <a:pPr lvl="1">
              <a:buFont typeface="Arial" pitchFamily="34" charset="0"/>
              <a:buChar char="–"/>
            </a:pPr>
            <a:r>
              <a:rPr kumimoji="0" lang="en-US" dirty="0">
                <a:solidFill>
                  <a:srgbClr val="000000"/>
                </a:solidFill>
              </a:rPr>
              <a:t>Not included in official unemployment statistics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29</a:t>
            </a:fld>
            <a:endParaRPr lang="en-US" dirty="0"/>
          </a:p>
        </p:txBody>
      </p:sp>
    </p:spTree>
    <p:extLst>
      <p:ext uri="{BB962C8B-B14F-4D97-AF65-F5344CB8AC3E}">
        <p14:creationId xmlns:p14="http://schemas.microsoft.com/office/powerpoint/2010/main" val="208476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Cont’d </a:t>
            </a:r>
            <a:endParaRPr lang="en-US" sz="2800" b="1" dirty="0">
              <a:latin typeface="+mn-lt"/>
            </a:endParaRPr>
          </a:p>
        </p:txBody>
      </p:sp>
      <p:sp>
        <p:nvSpPr>
          <p:cNvPr id="3" name="Content Placeholder 2"/>
          <p:cNvSpPr>
            <a:spLocks noGrp="1"/>
          </p:cNvSpPr>
          <p:nvPr>
            <p:ph idx="1"/>
          </p:nvPr>
        </p:nvSpPr>
        <p:spPr/>
        <p:txBody>
          <a:bodyPr/>
          <a:lstStyle/>
          <a:p>
            <a:pPr lvl="0">
              <a:buFont typeface="Wingdings" pitchFamily="2" charset="2"/>
              <a:buChar char="§"/>
            </a:pPr>
            <a:r>
              <a:rPr lang="en-US" sz="2800" dirty="0"/>
              <a:t>Explain the interrelatedness of markets, fiscal and monetary policy and how they </a:t>
            </a:r>
            <a:r>
              <a:rPr lang="en-US" sz="2800" dirty="0" smtClean="0"/>
              <a:t>work;</a:t>
            </a:r>
          </a:p>
          <a:p>
            <a:pPr lvl="0">
              <a:buFont typeface="Wingdings" pitchFamily="2" charset="2"/>
              <a:buChar char="§"/>
            </a:pPr>
            <a:r>
              <a:rPr lang="en-US" sz="2800" dirty="0" smtClean="0"/>
              <a:t>Apply </a:t>
            </a:r>
            <a:r>
              <a:rPr lang="en-US" sz="2800" dirty="0"/>
              <a:t>graphs and algebra to explain the use of fiscal and monetary policy to achieve full employment, price stability and economic growth; </a:t>
            </a:r>
            <a:endParaRPr lang="en-US" sz="2800" dirty="0" smtClean="0"/>
          </a:p>
          <a:p>
            <a:pPr lvl="0">
              <a:buFont typeface="Wingdings" pitchFamily="2" charset="2"/>
              <a:buChar char="§"/>
            </a:pPr>
            <a:r>
              <a:rPr lang="en-US" sz="2800" dirty="0" smtClean="0"/>
              <a:t>and Understand </a:t>
            </a:r>
            <a:r>
              <a:rPr lang="en-US" sz="2800" dirty="0"/>
              <a:t>the role of financial institutions in economic growth.</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a:t>
            </a:fld>
            <a:endParaRPr lang="en-US" dirty="0"/>
          </a:p>
        </p:txBody>
      </p:sp>
    </p:spTree>
    <p:extLst>
      <p:ext uri="{BB962C8B-B14F-4D97-AF65-F5344CB8AC3E}">
        <p14:creationId xmlns:p14="http://schemas.microsoft.com/office/powerpoint/2010/main" val="2836920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6096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371600"/>
            <a:ext cx="7772400" cy="4724400"/>
          </a:xfrm>
        </p:spPr>
        <p:txBody>
          <a:bodyPr/>
          <a:lstStyle/>
          <a:p>
            <a:pPr lvl="0">
              <a:buClrTx/>
              <a:buSzTx/>
              <a:buFontTx/>
              <a:buChar char="•"/>
            </a:pPr>
            <a:r>
              <a:rPr kumimoji="0" lang="en-US" sz="2800" b="1" dirty="0">
                <a:solidFill>
                  <a:srgbClr val="FF0000"/>
                </a:solidFill>
              </a:rPr>
              <a:t>Unemployment rate</a:t>
            </a:r>
          </a:p>
          <a:p>
            <a:pPr marL="457200" lvl="1" indent="0">
              <a:buNone/>
            </a:pPr>
            <a:r>
              <a:rPr kumimoji="0" lang="en-US" b="1" dirty="0">
                <a:solidFill>
                  <a:srgbClr val="000000"/>
                </a:solidFill>
              </a:rPr>
              <a:t>  </a:t>
            </a:r>
            <a:r>
              <a:rPr kumimoji="0" lang="en-US" b="1" u="sng" dirty="0">
                <a:solidFill>
                  <a:srgbClr val="000000"/>
                </a:solidFill>
              </a:rPr>
              <a:t>Number of unemployed people  </a:t>
            </a:r>
            <a:r>
              <a:rPr kumimoji="0" lang="en-US" b="1" dirty="0">
                <a:solidFill>
                  <a:srgbClr val="000000"/>
                </a:solidFill>
              </a:rPr>
              <a:t>×100</a:t>
            </a:r>
          </a:p>
          <a:p>
            <a:pPr marL="457200" lvl="1" indent="0">
              <a:buNone/>
            </a:pPr>
            <a:r>
              <a:rPr kumimoji="0" lang="en-US" b="1" dirty="0">
                <a:solidFill>
                  <a:srgbClr val="000000"/>
                </a:solidFill>
              </a:rPr>
              <a:t>   </a:t>
            </a:r>
            <a:r>
              <a:rPr kumimoji="0" lang="en-US" b="1" dirty="0" smtClean="0">
                <a:solidFill>
                  <a:srgbClr val="000000"/>
                </a:solidFill>
              </a:rPr>
              <a:t>Labor </a:t>
            </a:r>
            <a:r>
              <a:rPr kumimoji="0" lang="en-US" b="1" dirty="0">
                <a:solidFill>
                  <a:srgbClr val="000000"/>
                </a:solidFill>
              </a:rPr>
              <a:t>force</a:t>
            </a:r>
          </a:p>
          <a:p>
            <a:pPr lvl="0">
              <a:buClrTx/>
              <a:buSzTx/>
              <a:buFontTx/>
              <a:buChar char="•"/>
            </a:pPr>
            <a:r>
              <a:rPr kumimoji="0" lang="en-US" sz="2800" dirty="0">
                <a:solidFill>
                  <a:srgbClr val="000000"/>
                </a:solidFill>
              </a:rPr>
              <a:t>If actual GDP grows slower than potential</a:t>
            </a:r>
          </a:p>
          <a:p>
            <a:pPr lvl="1">
              <a:buFont typeface="Arial" pitchFamily="34" charset="0"/>
              <a:buChar char="–"/>
            </a:pPr>
            <a:r>
              <a:rPr kumimoji="0" lang="en-US" dirty="0">
                <a:solidFill>
                  <a:srgbClr val="000000"/>
                </a:solidFill>
              </a:rPr>
              <a:t>Unemployment rate – rises</a:t>
            </a:r>
          </a:p>
          <a:p>
            <a:pPr lvl="0">
              <a:buClrTx/>
              <a:buSzTx/>
              <a:buFontTx/>
              <a:buChar char="•"/>
            </a:pPr>
            <a:r>
              <a:rPr kumimoji="0" lang="en-US" sz="2800" dirty="0">
                <a:solidFill>
                  <a:srgbClr val="000000"/>
                </a:solidFill>
              </a:rPr>
              <a:t>If actual GDP grows faster than potential</a:t>
            </a:r>
          </a:p>
          <a:p>
            <a:pPr lvl="1">
              <a:buFont typeface="Arial" pitchFamily="34" charset="0"/>
              <a:buChar char="–"/>
            </a:pPr>
            <a:r>
              <a:rPr kumimoji="0" lang="en-US" dirty="0">
                <a:solidFill>
                  <a:srgbClr val="000000"/>
                </a:solidFill>
              </a:rPr>
              <a:t>Unemployment rate – </a:t>
            </a:r>
            <a:r>
              <a:rPr kumimoji="0" lang="en-US" dirty="0" smtClean="0">
                <a:solidFill>
                  <a:srgbClr val="000000"/>
                </a:solidFill>
              </a:rPr>
              <a:t>falls</a:t>
            </a:r>
          </a:p>
          <a:p>
            <a:pPr>
              <a:buFont typeface="Arial" pitchFamily="34" charset="0"/>
              <a:buChar char="•"/>
            </a:pPr>
            <a:r>
              <a:rPr kumimoji="0" lang="en-US" sz="2800" dirty="0" smtClean="0">
                <a:solidFill>
                  <a:srgbClr val="7030A0"/>
                </a:solidFill>
              </a:rPr>
              <a:t>The unemployment rate </a:t>
            </a:r>
            <a:r>
              <a:rPr kumimoji="0" lang="en-US" sz="2800" dirty="0" smtClean="0">
                <a:solidFill>
                  <a:srgbClr val="000000"/>
                </a:solidFill>
              </a:rPr>
              <a:t>measures the fraction of the </a:t>
            </a:r>
            <a:r>
              <a:rPr kumimoji="0" lang="en-US" sz="2800" dirty="0" err="1" smtClean="0">
                <a:solidFill>
                  <a:srgbClr val="000000"/>
                </a:solidFill>
              </a:rPr>
              <a:t>labour</a:t>
            </a:r>
            <a:r>
              <a:rPr kumimoji="0" lang="en-US" sz="2800" dirty="0" smtClean="0">
                <a:solidFill>
                  <a:srgbClr val="000000"/>
                </a:solidFill>
              </a:rPr>
              <a:t> force that is out of work.</a:t>
            </a:r>
            <a:endParaRPr kumimoji="0" lang="en-US" sz="2800"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30</a:t>
            </a:fld>
            <a:endParaRPr lang="en-US" dirty="0"/>
          </a:p>
        </p:txBody>
      </p:sp>
    </p:spTree>
    <p:extLst>
      <p:ext uri="{BB962C8B-B14F-4D97-AF65-F5344CB8AC3E}">
        <p14:creationId xmlns:p14="http://schemas.microsoft.com/office/powerpoint/2010/main" val="580927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sz="2800" dirty="0"/>
              <a:t>A related statistics is the </a:t>
            </a:r>
            <a:r>
              <a:rPr lang="en-US" sz="2800" dirty="0" err="1"/>
              <a:t>Labour</a:t>
            </a:r>
            <a:r>
              <a:rPr lang="en-US" sz="2800" dirty="0"/>
              <a:t>-force-participation Rate, the percentage of the adult population that is in the </a:t>
            </a:r>
            <a:r>
              <a:rPr lang="en-US" sz="2800" dirty="0" err="1"/>
              <a:t>labour</a:t>
            </a:r>
            <a:r>
              <a:rPr lang="en-US" sz="2800" dirty="0"/>
              <a:t> </a:t>
            </a:r>
            <a:r>
              <a:rPr lang="en-US" sz="2800" dirty="0" smtClean="0"/>
              <a:t>force:</a:t>
            </a:r>
          </a:p>
          <a:p>
            <a:pPr>
              <a:buFont typeface="Wingdings" pitchFamily="2" charset="2"/>
              <a:buChar char="§"/>
            </a:pPr>
            <a:r>
              <a:rPr lang="en-US" sz="2800" b="1" dirty="0" err="1" smtClean="0"/>
              <a:t>Labour</a:t>
            </a:r>
            <a:r>
              <a:rPr lang="en-US" sz="2800" b="1" dirty="0" smtClean="0"/>
              <a:t>- </a:t>
            </a:r>
            <a:r>
              <a:rPr lang="en-US" sz="2800" b="1" dirty="0"/>
              <a:t>Force Participation Rate </a:t>
            </a:r>
            <a:r>
              <a:rPr lang="en-US" sz="2800" b="1" dirty="0" smtClean="0"/>
              <a:t>;</a:t>
            </a:r>
          </a:p>
          <a:p>
            <a:pPr marL="0" indent="0">
              <a:buNone/>
            </a:pPr>
            <a:r>
              <a:rPr lang="en-US" sz="2800" b="1" dirty="0" smtClean="0"/>
              <a:t>        </a:t>
            </a:r>
            <a:r>
              <a:rPr lang="en-US" sz="2800" b="1" u="sng" dirty="0" err="1"/>
              <a:t>Labour</a:t>
            </a:r>
            <a:r>
              <a:rPr lang="en-US" sz="2800" b="1" u="sng" dirty="0"/>
              <a:t> Force</a:t>
            </a:r>
            <a:r>
              <a:rPr lang="en-US" sz="2800" b="1" dirty="0"/>
              <a:t>      × 100</a:t>
            </a:r>
          </a:p>
          <a:p>
            <a:pPr marL="0" indent="0">
              <a:buNone/>
            </a:pPr>
            <a:r>
              <a:rPr lang="en-US" sz="2800" b="1" dirty="0" smtClean="0"/>
              <a:t>        Adult </a:t>
            </a:r>
            <a:r>
              <a:rPr lang="en-US" sz="2800" b="1" dirty="0"/>
              <a:t>Population</a:t>
            </a:r>
          </a:p>
          <a:p>
            <a:pPr marL="0" indent="0">
              <a:buNone/>
            </a:pPr>
            <a:endParaRPr lang="en-US" sz="2800" dirty="0"/>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31</a:t>
            </a:fld>
            <a:endParaRPr lang="en-US" dirty="0"/>
          </a:p>
        </p:txBody>
      </p:sp>
    </p:spTree>
    <p:extLst>
      <p:ext uri="{BB962C8B-B14F-4D97-AF65-F5344CB8AC3E}">
        <p14:creationId xmlns:p14="http://schemas.microsoft.com/office/powerpoint/2010/main" val="58649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Illustration </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a:t>Spouses the Statistical Authority in Ethiopia have the following result from the census taken in 1994. The number of unemployed is 45 billion, employed 20 billion and adult population </a:t>
            </a:r>
            <a:r>
              <a:rPr lang="en-US" sz="2800"/>
              <a:t>50 </a:t>
            </a:r>
            <a:r>
              <a:rPr lang="en-US" sz="2800" smtClean="0"/>
              <a:t>billion</a:t>
            </a:r>
            <a:r>
              <a:rPr lang="en-US" sz="2800" dirty="0" smtClean="0"/>
              <a:t>.</a:t>
            </a:r>
            <a:endParaRPr lang="en-US" sz="2800" dirty="0"/>
          </a:p>
          <a:p>
            <a:pPr marL="0" indent="0">
              <a:buNone/>
            </a:pPr>
            <a:r>
              <a:rPr lang="en-US" sz="2800" dirty="0"/>
              <a:t>Find</a:t>
            </a:r>
          </a:p>
          <a:p>
            <a:pPr marL="0" indent="0">
              <a:buNone/>
            </a:pPr>
            <a:r>
              <a:rPr lang="en-US" sz="2800" dirty="0"/>
              <a:t>1.	Unemployment Rate</a:t>
            </a:r>
          </a:p>
          <a:p>
            <a:pPr marL="0" indent="0">
              <a:buNone/>
            </a:pPr>
            <a:r>
              <a:rPr lang="en-US" sz="2800" dirty="0"/>
              <a:t>2.	</a:t>
            </a:r>
            <a:r>
              <a:rPr lang="en-US" sz="2800" dirty="0" err="1"/>
              <a:t>Labour</a:t>
            </a:r>
            <a:r>
              <a:rPr lang="en-US" sz="2800" dirty="0"/>
              <a:t>-Force Participation rate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32</a:t>
            </a:fld>
            <a:endParaRPr lang="en-US" dirty="0"/>
          </a:p>
        </p:txBody>
      </p:sp>
    </p:spTree>
    <p:extLst>
      <p:ext uri="{BB962C8B-B14F-4D97-AF65-F5344CB8AC3E}">
        <p14:creationId xmlns:p14="http://schemas.microsoft.com/office/powerpoint/2010/main" val="149311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Solution </a:t>
            </a:r>
            <a:endParaRPr lang="en-US" sz="2800" dirty="0">
              <a:latin typeface="+mn-lt"/>
            </a:endParaRPr>
          </a:p>
        </p:txBody>
      </p:sp>
      <p:sp>
        <p:nvSpPr>
          <p:cNvPr id="3" name="Content Placeholder 2"/>
          <p:cNvSpPr>
            <a:spLocks noGrp="1"/>
          </p:cNvSpPr>
          <p:nvPr>
            <p:ph idx="1"/>
          </p:nvPr>
        </p:nvSpPr>
        <p:spPr>
          <a:xfrm>
            <a:off x="1173163" y="1524000"/>
            <a:ext cx="7772400" cy="4572000"/>
          </a:xfrm>
        </p:spPr>
        <p:txBody>
          <a:bodyPr/>
          <a:lstStyle/>
          <a:p>
            <a:pPr marL="0" indent="0">
              <a:buNone/>
            </a:pPr>
            <a:r>
              <a:rPr lang="en-US" sz="2800" dirty="0"/>
              <a:t>To find the unemployment rate first we need to have the </a:t>
            </a:r>
            <a:r>
              <a:rPr lang="en-US" sz="2800" dirty="0" err="1"/>
              <a:t>Labour</a:t>
            </a:r>
            <a:r>
              <a:rPr lang="en-US" sz="2800" dirty="0"/>
              <a:t> Force; </a:t>
            </a:r>
          </a:p>
          <a:p>
            <a:pPr marL="0" indent="0">
              <a:buNone/>
            </a:pPr>
            <a:r>
              <a:rPr lang="en-US" sz="2800" dirty="0" err="1"/>
              <a:t>Labour</a:t>
            </a:r>
            <a:r>
              <a:rPr lang="en-US" sz="2800" dirty="0"/>
              <a:t> Force= Unemployed + Employed</a:t>
            </a:r>
          </a:p>
          <a:p>
            <a:pPr marL="0" indent="0">
              <a:buNone/>
            </a:pPr>
            <a:r>
              <a:rPr lang="en-US" sz="2800" dirty="0"/>
              <a:t>                     = 45 billion + 20 Billion</a:t>
            </a:r>
          </a:p>
          <a:p>
            <a:pPr marL="0" indent="0">
              <a:buNone/>
            </a:pPr>
            <a:r>
              <a:rPr lang="en-US" sz="2800" dirty="0"/>
              <a:t>                     = 65 </a:t>
            </a:r>
            <a:r>
              <a:rPr lang="en-US" sz="2800" dirty="0" smtClean="0"/>
              <a:t>billion</a:t>
            </a:r>
          </a:p>
          <a:p>
            <a:pPr marL="0" indent="0">
              <a:buNone/>
            </a:pPr>
            <a:r>
              <a:rPr lang="en-US" sz="2800" dirty="0" smtClean="0"/>
              <a:t>Then; </a:t>
            </a:r>
          </a:p>
          <a:p>
            <a:pPr lvl="0">
              <a:buClrTx/>
              <a:buSzTx/>
              <a:buFontTx/>
              <a:buChar char="•"/>
            </a:pPr>
            <a:r>
              <a:rPr kumimoji="0" lang="en-US" sz="2800" dirty="0">
                <a:solidFill>
                  <a:srgbClr val="000000"/>
                </a:solidFill>
              </a:rPr>
              <a:t>Unemployment rate</a:t>
            </a:r>
          </a:p>
          <a:p>
            <a:pPr marL="457200" lvl="1" indent="0">
              <a:buNone/>
            </a:pPr>
            <a:r>
              <a:rPr kumimoji="0" lang="en-US" dirty="0">
                <a:solidFill>
                  <a:srgbClr val="000000"/>
                </a:solidFill>
              </a:rPr>
              <a:t>  </a:t>
            </a:r>
            <a:r>
              <a:rPr kumimoji="0" lang="en-US" u="sng" dirty="0">
                <a:solidFill>
                  <a:srgbClr val="000000"/>
                </a:solidFill>
              </a:rPr>
              <a:t>Number of unemployed people  </a:t>
            </a:r>
            <a:r>
              <a:rPr kumimoji="0" lang="en-US" dirty="0">
                <a:solidFill>
                  <a:srgbClr val="000000"/>
                </a:solidFill>
              </a:rPr>
              <a:t>×100</a:t>
            </a:r>
          </a:p>
          <a:p>
            <a:pPr marL="457200" lvl="1" indent="0">
              <a:buNone/>
            </a:pPr>
            <a:r>
              <a:rPr kumimoji="0" lang="en-US" dirty="0">
                <a:solidFill>
                  <a:srgbClr val="000000"/>
                </a:solidFill>
              </a:rPr>
              <a:t>   </a:t>
            </a:r>
            <a:r>
              <a:rPr kumimoji="0" lang="en-US" dirty="0" smtClean="0">
                <a:solidFill>
                  <a:srgbClr val="000000"/>
                </a:solidFill>
              </a:rPr>
              <a:t>Labor </a:t>
            </a:r>
            <a:r>
              <a:rPr kumimoji="0" lang="en-US" dirty="0">
                <a:solidFill>
                  <a:srgbClr val="000000"/>
                </a:solidFill>
              </a:rPr>
              <a:t>force</a:t>
            </a:r>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33</a:t>
            </a:fld>
            <a:endParaRPr lang="en-US" dirty="0"/>
          </a:p>
        </p:txBody>
      </p:sp>
    </p:spTree>
    <p:extLst>
      <p:ext uri="{BB962C8B-B14F-4D97-AF65-F5344CB8AC3E}">
        <p14:creationId xmlns:p14="http://schemas.microsoft.com/office/powerpoint/2010/main" val="1485228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sz="2800" dirty="0" smtClean="0"/>
              <a:t>Unemployment rate = </a:t>
            </a:r>
            <a:r>
              <a:rPr lang="en-US" sz="2800" u="sng" dirty="0" smtClean="0"/>
              <a:t>45 billion  </a:t>
            </a:r>
            <a:r>
              <a:rPr lang="en-US" sz="2800" dirty="0" smtClean="0"/>
              <a:t>×100</a:t>
            </a:r>
          </a:p>
          <a:p>
            <a:pPr marL="0" indent="0">
              <a:buNone/>
            </a:pPr>
            <a:r>
              <a:rPr lang="en-US" sz="2800" dirty="0" smtClean="0"/>
              <a:t>                                       65 billion</a:t>
            </a:r>
          </a:p>
          <a:p>
            <a:pPr>
              <a:buFont typeface="Arial" pitchFamily="34" charset="0"/>
              <a:buChar char="•"/>
            </a:pPr>
            <a:r>
              <a:rPr lang="en-US" sz="2800" dirty="0" smtClean="0"/>
              <a:t>Unemployment rate= 0.6923 percent            </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34</a:t>
            </a:fld>
            <a:endParaRPr lang="en-US" dirty="0"/>
          </a:p>
        </p:txBody>
      </p:sp>
    </p:spTree>
    <p:extLst>
      <p:ext uri="{BB962C8B-B14F-4D97-AF65-F5344CB8AC3E}">
        <p14:creationId xmlns:p14="http://schemas.microsoft.com/office/powerpoint/2010/main" val="1940178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err="1"/>
              <a:t>Labour</a:t>
            </a:r>
            <a:r>
              <a:rPr lang="en-US" sz="2800" dirty="0"/>
              <a:t>-Force participation rate can be also calculated </a:t>
            </a:r>
            <a:r>
              <a:rPr lang="en-US" sz="2800" dirty="0" smtClean="0"/>
              <a:t>as </a:t>
            </a:r>
            <a:r>
              <a:rPr lang="en-US" sz="2800" dirty="0"/>
              <a:t>follows</a:t>
            </a:r>
            <a:r>
              <a:rPr lang="en-US" sz="2800" dirty="0" smtClean="0"/>
              <a:t>:</a:t>
            </a:r>
          </a:p>
          <a:p>
            <a:pPr lvl="0">
              <a:buClr>
                <a:srgbClr val="0099CC"/>
              </a:buClr>
              <a:buFont typeface="Wingdings" pitchFamily="2" charset="2"/>
              <a:buChar char="§"/>
            </a:pPr>
            <a:r>
              <a:rPr lang="en-US" sz="2000" b="1" dirty="0" err="1">
                <a:solidFill>
                  <a:srgbClr val="000000"/>
                </a:solidFill>
              </a:rPr>
              <a:t>Labour</a:t>
            </a:r>
            <a:r>
              <a:rPr lang="en-US" sz="2000" b="1" dirty="0">
                <a:solidFill>
                  <a:srgbClr val="000000"/>
                </a:solidFill>
              </a:rPr>
              <a:t>- Force Participation Rate =     </a:t>
            </a:r>
            <a:r>
              <a:rPr lang="en-US" sz="2000" b="1" u="sng" dirty="0" err="1">
                <a:solidFill>
                  <a:srgbClr val="000000"/>
                </a:solidFill>
              </a:rPr>
              <a:t>Labour</a:t>
            </a:r>
            <a:r>
              <a:rPr lang="en-US" sz="2000" b="1" u="sng" dirty="0">
                <a:solidFill>
                  <a:srgbClr val="000000"/>
                </a:solidFill>
              </a:rPr>
              <a:t> Force</a:t>
            </a:r>
            <a:r>
              <a:rPr lang="en-US" sz="2000" b="1" dirty="0">
                <a:solidFill>
                  <a:srgbClr val="000000"/>
                </a:solidFill>
              </a:rPr>
              <a:t>      × 100</a:t>
            </a:r>
          </a:p>
          <a:p>
            <a:pPr marL="0" lvl="0" indent="0">
              <a:buClr>
                <a:srgbClr val="0099CC"/>
              </a:buClr>
              <a:buNone/>
            </a:pPr>
            <a:r>
              <a:rPr lang="en-US" sz="2000" b="1" dirty="0">
                <a:solidFill>
                  <a:srgbClr val="000000"/>
                </a:solidFill>
              </a:rPr>
              <a:t>                                                              </a:t>
            </a:r>
            <a:r>
              <a:rPr lang="en-US" sz="2000" b="1" dirty="0" smtClean="0">
                <a:solidFill>
                  <a:srgbClr val="000000"/>
                </a:solidFill>
              </a:rPr>
              <a:t>       Adult </a:t>
            </a:r>
            <a:r>
              <a:rPr lang="en-US" sz="2000" b="1" dirty="0">
                <a:solidFill>
                  <a:srgbClr val="000000"/>
                </a:solidFill>
              </a:rPr>
              <a:t>Population</a:t>
            </a:r>
          </a:p>
          <a:p>
            <a:pPr lvl="0">
              <a:buFont typeface="Arial" pitchFamily="34" charset="0"/>
              <a:buChar char="•"/>
            </a:pPr>
            <a:r>
              <a:rPr lang="en-US" sz="2000" b="1" dirty="0" err="1" smtClean="0"/>
              <a:t>Labour</a:t>
            </a:r>
            <a:r>
              <a:rPr lang="en-US" sz="2000" b="1" dirty="0" smtClean="0"/>
              <a:t>- </a:t>
            </a:r>
            <a:r>
              <a:rPr lang="en-US" sz="2000" b="1" dirty="0" err="1" smtClean="0"/>
              <a:t>Fource</a:t>
            </a:r>
            <a:r>
              <a:rPr lang="en-US" sz="2000" b="1" dirty="0" smtClean="0"/>
              <a:t> Participation Rate =     </a:t>
            </a:r>
            <a:r>
              <a:rPr lang="en-US" sz="2000" b="1" u="sng" dirty="0" smtClean="0"/>
              <a:t>65 Billion </a:t>
            </a:r>
            <a:r>
              <a:rPr lang="en-US" sz="2000" b="1" dirty="0">
                <a:solidFill>
                  <a:srgbClr val="000000"/>
                </a:solidFill>
              </a:rPr>
              <a:t>× </a:t>
            </a:r>
            <a:r>
              <a:rPr lang="en-US" sz="2000" b="1" dirty="0" smtClean="0">
                <a:solidFill>
                  <a:srgbClr val="000000"/>
                </a:solidFill>
              </a:rPr>
              <a:t>100</a:t>
            </a:r>
            <a:endParaRPr lang="en-US" sz="2000" b="1" u="sng" dirty="0" smtClean="0"/>
          </a:p>
          <a:p>
            <a:pPr marL="0" indent="0">
              <a:buNone/>
            </a:pPr>
            <a:r>
              <a:rPr lang="en-US" sz="2800" b="1" dirty="0" smtClean="0"/>
              <a:t>                                                   </a:t>
            </a:r>
            <a:r>
              <a:rPr lang="en-US" sz="2000" b="1" dirty="0" smtClean="0"/>
              <a:t>50 Billion</a:t>
            </a:r>
          </a:p>
          <a:p>
            <a:pPr>
              <a:buFont typeface="Arial" pitchFamily="34" charset="0"/>
              <a:buChar char="•"/>
            </a:pPr>
            <a:r>
              <a:rPr lang="en-US" sz="2000" b="1" dirty="0" smtClean="0"/>
              <a:t> </a:t>
            </a:r>
            <a:r>
              <a:rPr lang="en-US" sz="2000" b="1" dirty="0" err="1" smtClean="0"/>
              <a:t>Labour</a:t>
            </a:r>
            <a:r>
              <a:rPr lang="en-US" sz="2000" b="1" dirty="0" smtClean="0"/>
              <a:t>- </a:t>
            </a:r>
            <a:r>
              <a:rPr lang="en-US" sz="2000" b="1" dirty="0" err="1"/>
              <a:t>Fource</a:t>
            </a:r>
            <a:r>
              <a:rPr lang="en-US" sz="2000" b="1" dirty="0"/>
              <a:t> Participation </a:t>
            </a:r>
            <a:r>
              <a:rPr lang="en-US" sz="2000" b="1" dirty="0" smtClean="0"/>
              <a:t>Rate =    1.3 Percent </a:t>
            </a:r>
            <a:endParaRPr lang="en-US" sz="2000" b="1"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35</a:t>
            </a:fld>
            <a:endParaRPr lang="en-US" dirty="0"/>
          </a:p>
        </p:txBody>
      </p:sp>
    </p:spTree>
    <p:extLst>
      <p:ext uri="{BB962C8B-B14F-4D97-AF65-F5344CB8AC3E}">
        <p14:creationId xmlns:p14="http://schemas.microsoft.com/office/powerpoint/2010/main" val="3270697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533400"/>
          </a:xfrm>
        </p:spPr>
        <p:txBody>
          <a:bodyPr/>
          <a:lstStyle/>
          <a:p>
            <a:r>
              <a:rPr lang="en-US" sz="2800" dirty="0">
                <a:solidFill>
                  <a:srgbClr val="3366CC"/>
                </a:solidFill>
                <a:latin typeface="Arial"/>
              </a:rPr>
              <a:t>Types of Unemployment </a:t>
            </a:r>
            <a:endParaRPr lang="en-US" dirty="0"/>
          </a:p>
        </p:txBody>
      </p:sp>
      <p:sp>
        <p:nvSpPr>
          <p:cNvPr id="3" name="Content Placeholder 2"/>
          <p:cNvSpPr>
            <a:spLocks noGrp="1"/>
          </p:cNvSpPr>
          <p:nvPr>
            <p:ph idx="1"/>
          </p:nvPr>
        </p:nvSpPr>
        <p:spPr>
          <a:xfrm>
            <a:off x="1173163" y="1295400"/>
            <a:ext cx="7772400" cy="4800600"/>
          </a:xfrm>
        </p:spPr>
        <p:txBody>
          <a:bodyPr/>
          <a:lstStyle/>
          <a:p>
            <a:pPr>
              <a:buFont typeface="Wingdings" pitchFamily="2" charset="2"/>
              <a:buChar char="§"/>
              <a:defRPr/>
            </a:pPr>
            <a:r>
              <a:rPr lang="en-US" sz="2800" dirty="0">
                <a:solidFill>
                  <a:srgbClr val="7030A0"/>
                </a:solidFill>
                <a:effectLst>
                  <a:outerShdw blurRad="38100" dist="38100" dir="2700000" algn="tl">
                    <a:srgbClr val="000000">
                      <a:alpha val="43137"/>
                    </a:srgbClr>
                  </a:outerShdw>
                </a:effectLst>
              </a:rPr>
              <a:t>Frictional</a:t>
            </a:r>
            <a:r>
              <a:rPr lang="en-US" sz="2800" dirty="0"/>
              <a:t> unemployment</a:t>
            </a:r>
          </a:p>
          <a:p>
            <a:pPr lvl="2">
              <a:defRPr/>
            </a:pPr>
            <a:r>
              <a:rPr lang="en-US" dirty="0"/>
              <a:t>Normal turnover in labor market</a:t>
            </a:r>
          </a:p>
          <a:p>
            <a:pPr lvl="2">
              <a:defRPr/>
            </a:pPr>
            <a:r>
              <a:rPr lang="en-US" dirty="0"/>
              <a:t>Temporarily between jobs</a:t>
            </a:r>
          </a:p>
          <a:p>
            <a:pPr lvl="3">
              <a:defRPr/>
            </a:pPr>
            <a:r>
              <a:rPr lang="en-US" dirty="0"/>
              <a:t>Moving / changing occupations</a:t>
            </a:r>
          </a:p>
          <a:p>
            <a:pPr>
              <a:buFont typeface="Wingdings" pitchFamily="2" charset="2"/>
              <a:buChar char="§"/>
              <a:defRPr/>
            </a:pPr>
            <a:r>
              <a:rPr lang="en-US" sz="2800" dirty="0">
                <a:solidFill>
                  <a:srgbClr val="7030A0"/>
                </a:solidFill>
                <a:effectLst>
                  <a:outerShdw blurRad="38100" dist="38100" dir="2700000" algn="tl">
                    <a:srgbClr val="C0C0C0"/>
                  </a:outerShdw>
                </a:effectLst>
              </a:rPr>
              <a:t>Structural</a:t>
            </a:r>
            <a:r>
              <a:rPr lang="en-US" sz="2800" dirty="0"/>
              <a:t> unemployment </a:t>
            </a:r>
          </a:p>
          <a:p>
            <a:pPr lvl="2">
              <a:defRPr/>
            </a:pPr>
            <a:r>
              <a:rPr lang="en-US" dirty="0"/>
              <a:t>Displaced by automation</a:t>
            </a:r>
          </a:p>
          <a:p>
            <a:pPr lvl="2">
              <a:defRPr/>
            </a:pPr>
            <a:r>
              <a:rPr lang="en-US" dirty="0"/>
              <a:t>Skills - no longer in demand </a:t>
            </a:r>
            <a:endParaRPr lang="en-US" dirty="0" smtClean="0"/>
          </a:p>
          <a:p>
            <a:pPr>
              <a:buFont typeface="Wingdings" pitchFamily="2" charset="2"/>
              <a:buChar char="§"/>
              <a:defRPr/>
            </a:pPr>
            <a:r>
              <a:rPr lang="en-US" sz="2800" dirty="0" smtClean="0">
                <a:solidFill>
                  <a:srgbClr val="7030A0"/>
                </a:solidFill>
                <a:effectLst>
                  <a:outerShdw blurRad="38100" dist="38100" dir="2700000" algn="tl">
                    <a:srgbClr val="C0C0C0"/>
                  </a:outerShdw>
                </a:effectLst>
              </a:rPr>
              <a:t>Cyclical</a:t>
            </a:r>
            <a:r>
              <a:rPr lang="en-US" sz="2800" dirty="0" smtClean="0"/>
              <a:t> unemployment</a:t>
            </a:r>
          </a:p>
          <a:p>
            <a:pPr lvl="2">
              <a:defRPr/>
            </a:pPr>
            <a:r>
              <a:rPr lang="en-US" dirty="0" smtClean="0"/>
              <a:t>Decline </a:t>
            </a:r>
            <a:r>
              <a:rPr lang="en-US" dirty="0"/>
              <a:t>in economy’s total production</a:t>
            </a:r>
          </a:p>
          <a:p>
            <a:pPr lvl="2">
              <a:defRPr/>
            </a:pPr>
            <a:r>
              <a:rPr lang="en-US" dirty="0"/>
              <a:t>Rises during recessions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36</a:t>
            </a:fld>
            <a:endParaRPr lang="en-US" dirty="0"/>
          </a:p>
        </p:txBody>
      </p:sp>
    </p:spTree>
    <p:extLst>
      <p:ext uri="{BB962C8B-B14F-4D97-AF65-F5344CB8AC3E}">
        <p14:creationId xmlns:p14="http://schemas.microsoft.com/office/powerpoint/2010/main" val="3817675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2"/>
                </a:solidFill>
                <a:latin typeface="+mn-lt"/>
              </a:rPr>
              <a:t>Full Employment </a:t>
            </a:r>
          </a:p>
        </p:txBody>
      </p:sp>
      <p:sp>
        <p:nvSpPr>
          <p:cNvPr id="3" name="Content Placeholder 2"/>
          <p:cNvSpPr>
            <a:spLocks noGrp="1"/>
          </p:cNvSpPr>
          <p:nvPr>
            <p:ph idx="1"/>
          </p:nvPr>
        </p:nvSpPr>
        <p:spPr/>
        <p:txBody>
          <a:bodyPr/>
          <a:lstStyle/>
          <a:p>
            <a:pPr>
              <a:buFont typeface="Wingdings" pitchFamily="2" charset="2"/>
              <a:buChar char="§"/>
            </a:pPr>
            <a:r>
              <a:rPr lang="en-US" sz="2800" dirty="0"/>
              <a:t>Full </a:t>
            </a:r>
            <a:r>
              <a:rPr lang="en-US" sz="2800" dirty="0" smtClean="0"/>
              <a:t>employment</a:t>
            </a:r>
          </a:p>
          <a:p>
            <a:pPr lvl="1">
              <a:buFont typeface="Wingdings" pitchFamily="2" charset="2"/>
              <a:buChar char="ü"/>
            </a:pPr>
            <a:r>
              <a:rPr lang="en-US" sz="2400" dirty="0" smtClean="0"/>
              <a:t>  Everyone </a:t>
            </a:r>
            <a:r>
              <a:rPr lang="en-US" sz="2400" dirty="0"/>
              <a:t>willing &amp; able to work can find a </a:t>
            </a:r>
            <a:r>
              <a:rPr lang="en-US" sz="2400" dirty="0" smtClean="0"/>
              <a:t>job</a:t>
            </a:r>
          </a:p>
          <a:p>
            <a:pPr lvl="1">
              <a:buFont typeface="Wingdings" pitchFamily="2" charset="2"/>
              <a:buChar char="ü"/>
            </a:pPr>
            <a:r>
              <a:rPr lang="en-US" sz="2800" dirty="0" smtClean="0"/>
              <a:t>Only </a:t>
            </a:r>
            <a:r>
              <a:rPr lang="en-US" sz="2800" dirty="0"/>
              <a:t>frictional and structural unemployment </a:t>
            </a:r>
            <a:r>
              <a:rPr lang="en-US" sz="2800" dirty="0" smtClean="0"/>
              <a:t>exist</a:t>
            </a:r>
          </a:p>
          <a:p>
            <a:pPr lvl="1">
              <a:buFont typeface="Wingdings" pitchFamily="2" charset="2"/>
              <a:buChar char="ü"/>
            </a:pPr>
            <a:r>
              <a:rPr lang="en-US" sz="2800" dirty="0" smtClean="0"/>
              <a:t>“Full </a:t>
            </a:r>
            <a:r>
              <a:rPr lang="en-US" sz="2800" dirty="0"/>
              <a:t>Employment” = zero cyclical unemployment </a:t>
            </a:r>
            <a:r>
              <a:rPr lang="en-US" dirty="0">
                <a:sym typeface="Symbol" pitchFamily="18" charset="2"/>
              </a:rPr>
              <a:t></a:t>
            </a:r>
            <a:r>
              <a:rPr lang="en-US" sz="2800" dirty="0" smtClean="0"/>
              <a:t> </a:t>
            </a:r>
            <a:r>
              <a:rPr lang="en-US" sz="2800" dirty="0"/>
              <a:t>zero unemployment </a:t>
            </a:r>
            <a:endParaRPr lang="en-US" dirty="0"/>
          </a:p>
          <a:p>
            <a:pPr lvl="1">
              <a:buFont typeface="Wingdings" pitchFamily="2" charset="2"/>
              <a:buChar char="ü"/>
            </a:pPr>
            <a:r>
              <a:rPr lang="en-US" sz="2800" dirty="0" smtClean="0"/>
              <a:t>4-6</a:t>
            </a:r>
            <a:r>
              <a:rPr lang="en-US" sz="2800" dirty="0"/>
              <a:t>%</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37</a:t>
            </a:fld>
            <a:endParaRPr lang="en-US" dirty="0"/>
          </a:p>
        </p:txBody>
      </p:sp>
    </p:spTree>
    <p:extLst>
      <p:ext uri="{BB962C8B-B14F-4D97-AF65-F5344CB8AC3E}">
        <p14:creationId xmlns:p14="http://schemas.microsoft.com/office/powerpoint/2010/main" val="2508342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The end of Chapter One!!</a:t>
            </a:r>
            <a:endParaRPr lang="en-US" sz="2800" dirty="0">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sz="2800" dirty="0" smtClean="0"/>
              <a:t>Comments?</a:t>
            </a:r>
          </a:p>
          <a:p>
            <a:pPr>
              <a:buFont typeface="Arial" pitchFamily="34" charset="0"/>
              <a:buChar char="•"/>
            </a:pPr>
            <a:r>
              <a:rPr lang="en-US" sz="2800" dirty="0" smtClean="0"/>
              <a:t>Questions ?</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38</a:t>
            </a:fld>
            <a:endParaRPr lang="en-US" dirty="0"/>
          </a:p>
        </p:txBody>
      </p:sp>
    </p:spTree>
    <p:extLst>
      <p:ext uri="{BB962C8B-B14F-4D97-AF65-F5344CB8AC3E}">
        <p14:creationId xmlns:p14="http://schemas.microsoft.com/office/powerpoint/2010/main" val="913031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Chapter 2:</a:t>
            </a:r>
            <a:endParaRPr lang="en-US" sz="2800" dirty="0">
              <a:latin typeface="+mn-lt"/>
            </a:endParaRPr>
          </a:p>
        </p:txBody>
      </p:sp>
      <p:sp>
        <p:nvSpPr>
          <p:cNvPr id="3" name="Content Placeholder 2"/>
          <p:cNvSpPr>
            <a:spLocks noGrp="1"/>
          </p:cNvSpPr>
          <p:nvPr>
            <p:ph idx="1"/>
          </p:nvPr>
        </p:nvSpPr>
        <p:spPr/>
        <p:txBody>
          <a:bodyPr/>
          <a:lstStyle/>
          <a:p>
            <a:pPr marL="0" indent="0">
              <a:buNone/>
            </a:pPr>
            <a:r>
              <a:rPr lang="en-US" sz="2800" dirty="0"/>
              <a:t>National Income Accounting (NIA)</a:t>
            </a:r>
            <a:endParaRPr lang="en-US" sz="2800" dirty="0" smtClean="0"/>
          </a:p>
          <a:p>
            <a:pPr marL="0" indent="0">
              <a:buNone/>
            </a:pPr>
            <a:r>
              <a:rPr lang="en-US" sz="2800" dirty="0" smtClean="0"/>
              <a:t>Keynote speech : Two</a:t>
            </a:r>
          </a:p>
          <a:p>
            <a:pPr marL="0" indent="0">
              <a:buNone/>
            </a:pPr>
            <a:endParaRPr lang="en-US" sz="2800" b="1" i="1" dirty="0" smtClean="0"/>
          </a:p>
          <a:p>
            <a:pPr marL="0" indent="0">
              <a:buNone/>
            </a:pPr>
            <a:r>
              <a:rPr lang="en-US" sz="2800" i="1" dirty="0" smtClean="0"/>
              <a:t>Time </a:t>
            </a:r>
            <a:r>
              <a:rPr lang="en-US" sz="2800" i="1" dirty="0"/>
              <a:t>Allotted for this Keynote is 2:00 hours.</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39</a:t>
            </a:fld>
            <a:endParaRPr lang="en-US" dirty="0"/>
          </a:p>
        </p:txBody>
      </p:sp>
    </p:spTree>
    <p:extLst>
      <p:ext uri="{BB962C8B-B14F-4D97-AF65-F5344CB8AC3E}">
        <p14:creationId xmlns:p14="http://schemas.microsoft.com/office/powerpoint/2010/main" val="199491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Mode of delivery </a:t>
            </a:r>
          </a:p>
        </p:txBody>
      </p:sp>
      <p:sp>
        <p:nvSpPr>
          <p:cNvPr id="3" name="Content Placeholder 2"/>
          <p:cNvSpPr>
            <a:spLocks noGrp="1"/>
          </p:cNvSpPr>
          <p:nvPr>
            <p:ph idx="1"/>
          </p:nvPr>
        </p:nvSpPr>
        <p:spPr/>
        <p:txBody>
          <a:bodyPr/>
          <a:lstStyle/>
          <a:p>
            <a:pPr>
              <a:buFont typeface="Wingdings" pitchFamily="2" charset="2"/>
              <a:buChar char="§"/>
            </a:pPr>
            <a:r>
              <a:rPr lang="en-US" sz="2800" dirty="0"/>
              <a:t>Aimed at Promoting Active Learning</a:t>
            </a:r>
          </a:p>
          <a:p>
            <a:pPr>
              <a:buFont typeface="Wingdings" pitchFamily="2" charset="2"/>
              <a:buChar char="ü"/>
            </a:pPr>
            <a:r>
              <a:rPr lang="en-US" sz="2800" dirty="0" smtClean="0"/>
              <a:t>Lecturing </a:t>
            </a:r>
            <a:r>
              <a:rPr lang="en-US" sz="2800" dirty="0"/>
              <a:t>supported by Power Point </a:t>
            </a:r>
            <a:r>
              <a:rPr lang="en-US" sz="2800" dirty="0" smtClean="0"/>
              <a:t>Presentations</a:t>
            </a:r>
          </a:p>
          <a:p>
            <a:pPr>
              <a:buFont typeface="Wingdings" pitchFamily="2" charset="2"/>
              <a:buChar char="ü"/>
            </a:pPr>
            <a:r>
              <a:rPr lang="en-US" sz="2800" dirty="0" smtClean="0"/>
              <a:t>Class </a:t>
            </a:r>
            <a:r>
              <a:rPr lang="en-US" sz="2800" dirty="0"/>
              <a:t>Room Group </a:t>
            </a:r>
            <a:r>
              <a:rPr lang="en-US" sz="2800" dirty="0" smtClean="0"/>
              <a:t>Discussions</a:t>
            </a:r>
          </a:p>
          <a:p>
            <a:pPr>
              <a:buFont typeface="Wingdings" pitchFamily="2" charset="2"/>
              <a:buChar char="ü"/>
            </a:pPr>
            <a:r>
              <a:rPr lang="en-US" sz="2800" dirty="0" smtClean="0"/>
              <a:t>Exercises </a:t>
            </a:r>
            <a:r>
              <a:rPr lang="en-US" sz="2800" dirty="0"/>
              <a:t>and Tutorials </a:t>
            </a:r>
            <a:endParaRPr lang="en-US" sz="2800" dirty="0" smtClean="0"/>
          </a:p>
          <a:p>
            <a:pPr>
              <a:buFont typeface="Wingdings" pitchFamily="2" charset="2"/>
              <a:buChar char="ü"/>
            </a:pPr>
            <a:r>
              <a:rPr lang="en-US" sz="2800" dirty="0" smtClean="0"/>
              <a:t>Class </a:t>
            </a:r>
            <a:r>
              <a:rPr lang="en-US" sz="2800" dirty="0"/>
              <a:t>Room Question and </a:t>
            </a:r>
            <a:r>
              <a:rPr lang="en-US" sz="2800" dirty="0" smtClean="0"/>
              <a:t>Answer</a:t>
            </a:r>
          </a:p>
          <a:p>
            <a:pPr>
              <a:buFont typeface="Wingdings" pitchFamily="2" charset="2"/>
              <a:buChar char="ü"/>
            </a:pPr>
            <a:r>
              <a:rPr lang="en-US" sz="2800" dirty="0" smtClean="0"/>
              <a:t>Independent </a:t>
            </a:r>
            <a:r>
              <a:rPr lang="en-US" sz="2800" dirty="0"/>
              <a:t>Reading and Book reviews</a:t>
            </a: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a:t>
            </a:fld>
            <a:endParaRPr lang="en-US" dirty="0"/>
          </a:p>
        </p:txBody>
      </p:sp>
    </p:spTree>
    <p:extLst>
      <p:ext uri="{BB962C8B-B14F-4D97-AF65-F5344CB8AC3E}">
        <p14:creationId xmlns:p14="http://schemas.microsoft.com/office/powerpoint/2010/main" val="3595426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kern="1200" dirty="0">
                <a:solidFill>
                  <a:srgbClr val="04617B"/>
                </a:solidFill>
                <a:latin typeface="Arial" pitchFamily="34" charset="0"/>
                <a:cs typeface="Arial" pitchFamily="34" charset="0"/>
              </a:rPr>
              <a:t>What is National Income Accounting (NIA)?</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800" dirty="0"/>
              <a:t>When we talk about national income accounting we talk about </a:t>
            </a:r>
            <a:r>
              <a:rPr lang="en-US" sz="2800" i="1" dirty="0">
                <a:solidFill>
                  <a:srgbClr val="C00000"/>
                </a:solidFill>
              </a:rPr>
              <a:t>measuring the total quantity of goods and services produced in an economy in a given period of time-usually one year.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40</a:t>
            </a:fld>
            <a:endParaRPr lang="en-US" dirty="0"/>
          </a:p>
        </p:txBody>
      </p:sp>
    </p:spTree>
    <p:extLst>
      <p:ext uri="{BB962C8B-B14F-4D97-AF65-F5344CB8AC3E}">
        <p14:creationId xmlns:p14="http://schemas.microsoft.com/office/powerpoint/2010/main" val="3504770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609600"/>
          </a:xfrm>
        </p:spPr>
        <p:txBody>
          <a:bodyPr/>
          <a:lstStyle/>
          <a:p>
            <a:r>
              <a:rPr kumimoji="0" lang="en-AU" sz="2800" kern="1200" dirty="0">
                <a:solidFill>
                  <a:srgbClr val="0066FF"/>
                </a:solidFill>
                <a:latin typeface="+mn-lt"/>
              </a:rPr>
              <a:t>The Purposes of National Income Accounting </a:t>
            </a:r>
            <a:endParaRPr lang="en-US" sz="2800" dirty="0">
              <a:latin typeface="+mn-lt"/>
            </a:endParaRPr>
          </a:p>
        </p:txBody>
      </p:sp>
      <p:sp>
        <p:nvSpPr>
          <p:cNvPr id="3" name="Content Placeholder 2"/>
          <p:cNvSpPr>
            <a:spLocks noGrp="1"/>
          </p:cNvSpPr>
          <p:nvPr>
            <p:ph idx="1"/>
          </p:nvPr>
        </p:nvSpPr>
        <p:spPr>
          <a:xfrm>
            <a:off x="1173163" y="990600"/>
            <a:ext cx="7772400" cy="5105400"/>
          </a:xfrm>
        </p:spPr>
        <p:txBody>
          <a:bodyPr/>
          <a:lstStyle/>
          <a:p>
            <a:pPr marL="274320" lvl="0" indent="-274320" eaLnBrk="1" fontAlgn="auto" hangingPunct="1">
              <a:spcAft>
                <a:spcPts val="0"/>
              </a:spcAft>
              <a:buClr>
                <a:srgbClr val="0BD0D9"/>
              </a:buClr>
              <a:buSzPct val="95000"/>
              <a:buFont typeface="Wingdings" pitchFamily="2" charset="2"/>
              <a:buChar char="Ø"/>
            </a:pPr>
            <a:r>
              <a:rPr kumimoji="0" lang="en-US" sz="2000" kern="1200" dirty="0">
                <a:solidFill>
                  <a:prstClr val="black"/>
                </a:solidFill>
                <a:latin typeface="Arial" pitchFamily="34" charset="0"/>
                <a:cs typeface="Arial" pitchFamily="34" charset="0"/>
              </a:rPr>
              <a:t>In general National Income Accounting </a:t>
            </a:r>
            <a:r>
              <a:rPr kumimoji="0" lang="en-US" sz="2000" b="1" i="1" kern="1200" dirty="0">
                <a:solidFill>
                  <a:prstClr val="black"/>
                </a:solidFill>
                <a:latin typeface="Arial" pitchFamily="34" charset="0"/>
                <a:cs typeface="Arial" pitchFamily="34" charset="0"/>
              </a:rPr>
              <a:t>helps to:</a:t>
            </a:r>
            <a:r>
              <a:rPr kumimoji="0" lang="en-US" sz="2000" kern="1200" dirty="0">
                <a:solidFill>
                  <a:prstClr val="black"/>
                </a:solidFill>
                <a:latin typeface="Arial" pitchFamily="34" charset="0"/>
                <a:cs typeface="Arial" pitchFamily="34" charset="0"/>
              </a:rPr>
              <a:t> </a:t>
            </a:r>
          </a:p>
          <a:p>
            <a:pPr marL="880110" lvl="1" indent="-514350" algn="just" eaLnBrk="1" fontAlgn="auto" hangingPunct="1">
              <a:lnSpc>
                <a:spcPct val="170000"/>
              </a:lnSpc>
              <a:spcAft>
                <a:spcPts val="0"/>
              </a:spcAft>
              <a:buClr>
                <a:srgbClr val="0F6FC6"/>
              </a:buClr>
              <a:buSzPct val="85000"/>
              <a:buFont typeface="+mj-lt"/>
              <a:buAutoNum type="romanLcPeriod"/>
            </a:pPr>
            <a:r>
              <a:rPr kumimoji="0" lang="en-US" sz="2000" b="1" i="1" kern="1200" dirty="0">
                <a:solidFill>
                  <a:prstClr val="black"/>
                </a:solidFill>
                <a:latin typeface="Arial" pitchFamily="34" charset="0"/>
                <a:ea typeface="+mn-ea"/>
                <a:cs typeface="Arial" pitchFamily="34" charset="0"/>
              </a:rPr>
              <a:t>Evaluate the production/income and standard of living</a:t>
            </a:r>
            <a:r>
              <a:rPr kumimoji="0" lang="en-US" sz="2000" kern="1200" dirty="0">
                <a:solidFill>
                  <a:prstClr val="black"/>
                </a:solidFill>
                <a:latin typeface="Arial" pitchFamily="34" charset="0"/>
                <a:ea typeface="+mn-ea"/>
                <a:cs typeface="Arial" pitchFamily="34" charset="0"/>
              </a:rPr>
              <a:t> of a nation over a given period of time; </a:t>
            </a:r>
          </a:p>
          <a:p>
            <a:pPr marL="880110" lvl="1" indent="-514350" algn="just" eaLnBrk="1" fontAlgn="auto" hangingPunct="1">
              <a:lnSpc>
                <a:spcPct val="170000"/>
              </a:lnSpc>
              <a:spcAft>
                <a:spcPts val="0"/>
              </a:spcAft>
              <a:buClr>
                <a:srgbClr val="0F6FC6"/>
              </a:buClr>
              <a:buSzPct val="85000"/>
              <a:buFont typeface="+mj-lt"/>
              <a:buAutoNum type="romanLcPeriod"/>
            </a:pPr>
            <a:r>
              <a:rPr kumimoji="0" lang="en-US" sz="2000" b="1" i="1" kern="1200" dirty="0">
                <a:solidFill>
                  <a:prstClr val="black"/>
                </a:solidFill>
                <a:latin typeface="Arial" pitchFamily="34" charset="0"/>
                <a:ea typeface="+mn-ea"/>
                <a:cs typeface="Arial" pitchFamily="34" charset="0"/>
              </a:rPr>
              <a:t>Compare growth performance of a country's economy in different years</a:t>
            </a:r>
            <a:endParaRPr kumimoji="0" lang="en-US" sz="2000" kern="1200" dirty="0">
              <a:solidFill>
                <a:prstClr val="black"/>
              </a:solidFill>
              <a:latin typeface="Arial" pitchFamily="34" charset="0"/>
              <a:ea typeface="+mn-ea"/>
              <a:cs typeface="Arial" pitchFamily="34" charset="0"/>
            </a:endParaRPr>
          </a:p>
          <a:p>
            <a:pPr marL="880110" lvl="1" indent="-514350" algn="just" eaLnBrk="1" fontAlgn="auto" hangingPunct="1">
              <a:lnSpc>
                <a:spcPct val="170000"/>
              </a:lnSpc>
              <a:spcAft>
                <a:spcPts val="0"/>
              </a:spcAft>
              <a:buClr>
                <a:srgbClr val="0F6FC6"/>
              </a:buClr>
              <a:buSzPct val="85000"/>
              <a:buFont typeface="+mj-lt"/>
              <a:buAutoNum type="romanLcPeriod"/>
            </a:pPr>
            <a:r>
              <a:rPr kumimoji="0" lang="en-US" sz="2000" b="1" i="1" kern="1200" dirty="0">
                <a:solidFill>
                  <a:prstClr val="black"/>
                </a:solidFill>
                <a:latin typeface="Arial" pitchFamily="34" charset="0"/>
                <a:ea typeface="+mn-ea"/>
                <a:cs typeface="Arial" pitchFamily="34" charset="0"/>
              </a:rPr>
              <a:t>Compare economic condition of a nation with other countries</a:t>
            </a:r>
            <a:r>
              <a:rPr kumimoji="0" lang="en-US" sz="2000" kern="1200" dirty="0">
                <a:solidFill>
                  <a:prstClr val="black"/>
                </a:solidFill>
                <a:latin typeface="Arial" pitchFamily="34" charset="0"/>
                <a:ea typeface="+mn-ea"/>
                <a:cs typeface="Arial" pitchFamily="34" charset="0"/>
              </a:rPr>
              <a:t> in the world;</a:t>
            </a:r>
          </a:p>
          <a:p>
            <a:pPr marL="880110" lvl="1" indent="-514350" algn="just" eaLnBrk="1" fontAlgn="auto" hangingPunct="1">
              <a:lnSpc>
                <a:spcPct val="170000"/>
              </a:lnSpc>
              <a:spcAft>
                <a:spcPts val="0"/>
              </a:spcAft>
              <a:buClr>
                <a:srgbClr val="0F6FC6"/>
              </a:buClr>
              <a:buSzPct val="85000"/>
              <a:buFont typeface="+mj-lt"/>
              <a:buAutoNum type="romanLcPeriod"/>
            </a:pPr>
            <a:r>
              <a:rPr kumimoji="0" lang="en-US" sz="2000" b="1" i="1" kern="1200" dirty="0">
                <a:solidFill>
                  <a:prstClr val="black"/>
                </a:solidFill>
                <a:latin typeface="Arial" pitchFamily="34" charset="0"/>
                <a:ea typeface="+mn-ea"/>
                <a:cs typeface="Arial" pitchFamily="34" charset="0"/>
              </a:rPr>
              <a:t>Provides a basis for planning, formulation and application of appropriate </a:t>
            </a:r>
            <a:r>
              <a:rPr kumimoji="0" lang="en-US" sz="1800" b="1" i="1" kern="1200" dirty="0">
                <a:solidFill>
                  <a:prstClr val="black"/>
                </a:solidFill>
                <a:latin typeface="Arial" pitchFamily="34" charset="0"/>
                <a:ea typeface="+mn-ea"/>
                <a:cs typeface="Arial" pitchFamily="34" charset="0"/>
              </a:rPr>
              <a:t>public policies</a:t>
            </a:r>
            <a:r>
              <a:rPr kumimoji="0" lang="en-US" sz="1800" kern="1200" dirty="0">
                <a:solidFill>
                  <a:prstClr val="black"/>
                </a:solidFill>
                <a:latin typeface="Arial" pitchFamily="34" charset="0"/>
                <a:ea typeface="+mn-ea"/>
                <a:cs typeface="Arial" pitchFamily="34" charset="0"/>
              </a:rPr>
              <a:t> in order to improve economic performance.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41</a:t>
            </a:fld>
            <a:endParaRPr lang="en-US" dirty="0"/>
          </a:p>
        </p:txBody>
      </p:sp>
    </p:spTree>
    <p:extLst>
      <p:ext uri="{BB962C8B-B14F-4D97-AF65-F5344CB8AC3E}">
        <p14:creationId xmlns:p14="http://schemas.microsoft.com/office/powerpoint/2010/main" val="3801948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609600"/>
          </a:xfrm>
        </p:spPr>
        <p:txBody>
          <a:bodyPr/>
          <a:lstStyle/>
          <a:p>
            <a:r>
              <a:rPr kumimoji="0" lang="en-US" sz="2800" i="1" kern="1200" dirty="0">
                <a:solidFill>
                  <a:srgbClr val="04617B"/>
                </a:solidFill>
                <a:latin typeface="Arial" pitchFamily="34" charset="0"/>
                <a:cs typeface="Arial" pitchFamily="34" charset="0"/>
              </a:rPr>
              <a:t>Definition of key terms</a:t>
            </a:r>
            <a:r>
              <a:rPr kumimoji="0" lang="en-US" sz="2800" kern="1200" dirty="0">
                <a:solidFill>
                  <a:srgbClr val="04617B"/>
                </a:solidFill>
                <a:latin typeface="Arial" pitchFamily="34" charset="0"/>
                <a:cs typeface="Arial" pitchFamily="34" charset="0"/>
              </a:rPr>
              <a:t>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90600"/>
            <a:ext cx="7772400" cy="5105400"/>
          </a:xfrm>
        </p:spPr>
        <p:txBody>
          <a:bodyPr/>
          <a:lstStyle/>
          <a:p>
            <a:pPr marL="274320" lvl="0" indent="-274320" algn="just" eaLnBrk="1" fontAlgn="auto" hangingPunct="1">
              <a:lnSpc>
                <a:spcPct val="80000"/>
              </a:lnSpc>
              <a:spcAft>
                <a:spcPts val="0"/>
              </a:spcAft>
              <a:buClr>
                <a:srgbClr val="0BD0D9"/>
              </a:buClr>
              <a:buSzPct val="95000"/>
              <a:buFont typeface="Wingdings 2"/>
              <a:buChar char=""/>
            </a:pPr>
            <a:r>
              <a:rPr kumimoji="0" lang="en-US" sz="2600" i="1" kern="1200" dirty="0">
                <a:solidFill>
                  <a:srgbClr val="0000CC"/>
                </a:solidFill>
              </a:rPr>
              <a:t>Gross</a:t>
            </a:r>
            <a:r>
              <a:rPr kumimoji="0" lang="en-US" sz="2600" i="1" kern="1200" dirty="0">
                <a:solidFill>
                  <a:srgbClr val="FF0000"/>
                </a:solidFill>
              </a:rPr>
              <a:t> National Product (GNP)</a:t>
            </a:r>
            <a:r>
              <a:rPr kumimoji="0" lang="en-US" sz="2600" kern="1200" dirty="0">
                <a:solidFill>
                  <a:srgbClr val="FF0000"/>
                </a:solidFill>
              </a:rPr>
              <a:t> </a:t>
            </a:r>
            <a:r>
              <a:rPr kumimoji="0" lang="en-US" sz="2600" kern="1200" dirty="0">
                <a:solidFill>
                  <a:prstClr val="black"/>
                </a:solidFill>
              </a:rPr>
              <a:t>is the total market value of all final goods and services produced during a given period of time by the residents (citizens) of a given country, regardless of the place of the </a:t>
            </a:r>
            <a:r>
              <a:rPr kumimoji="0" lang="en-US" sz="2600" kern="1200" dirty="0" smtClean="0">
                <a:solidFill>
                  <a:prstClr val="black"/>
                </a:solidFill>
              </a:rPr>
              <a:t>production</a:t>
            </a:r>
            <a:endParaRPr kumimoji="0" lang="en-US" sz="2600" kern="1200" dirty="0">
              <a:solidFill>
                <a:prstClr val="black"/>
              </a:solidFill>
            </a:endParaRPr>
          </a:p>
          <a:p>
            <a:pPr marL="640080" lvl="1" indent="-246888" eaLnBrk="1" fontAlgn="auto" hangingPunct="1">
              <a:lnSpc>
                <a:spcPct val="80000"/>
              </a:lnSpc>
              <a:spcAft>
                <a:spcPts val="0"/>
              </a:spcAft>
              <a:buClr>
                <a:srgbClr val="0F6FC6"/>
              </a:buClr>
              <a:buSzPct val="85000"/>
              <a:buFont typeface="Wingdings 2"/>
              <a:buChar char=""/>
            </a:pPr>
            <a:r>
              <a:rPr kumimoji="0" lang="en-US" sz="2400" kern="1200" dirty="0">
                <a:solidFill>
                  <a:prstClr val="black"/>
                </a:solidFill>
                <a:ea typeface="+mn-ea"/>
                <a:cs typeface="+mn-cs"/>
              </a:rPr>
              <a:t>it includes factor income from abroad (FIA) and excludes factor payments to abroad(FPA) </a:t>
            </a:r>
          </a:p>
          <a:p>
            <a:pPr marL="640080" lvl="1" indent="-246888" eaLnBrk="1" fontAlgn="auto" hangingPunct="1">
              <a:lnSpc>
                <a:spcPct val="80000"/>
              </a:lnSpc>
              <a:spcAft>
                <a:spcPts val="0"/>
              </a:spcAft>
              <a:buClr>
                <a:srgbClr val="0F6FC6"/>
              </a:buClr>
              <a:buSzPct val="85000"/>
              <a:buNone/>
            </a:pPr>
            <a:endParaRPr kumimoji="0" lang="en-US" sz="1800" kern="1200" dirty="0">
              <a:solidFill>
                <a:prstClr val="black"/>
              </a:solidFill>
              <a:ea typeface="+mn-ea"/>
              <a:cs typeface="+mn-cs"/>
            </a:endParaRPr>
          </a:p>
          <a:p>
            <a:pPr marL="274320" lvl="0" indent="-274320" algn="just" eaLnBrk="1" fontAlgn="auto" hangingPunct="1">
              <a:lnSpc>
                <a:spcPct val="80000"/>
              </a:lnSpc>
              <a:spcAft>
                <a:spcPts val="0"/>
              </a:spcAft>
              <a:buClr>
                <a:srgbClr val="0BD0D9"/>
              </a:buClr>
              <a:buSzPct val="95000"/>
              <a:buFont typeface="Wingdings 2"/>
              <a:buChar char=""/>
            </a:pPr>
            <a:r>
              <a:rPr kumimoji="0" lang="en-US" sz="2800" kern="1200" dirty="0">
                <a:solidFill>
                  <a:srgbClr val="0000CC"/>
                </a:solidFill>
              </a:rPr>
              <a:t>Gross Domestic Product (GDP)</a:t>
            </a:r>
            <a:r>
              <a:rPr kumimoji="0" lang="en-US" sz="2800" kern="1200" dirty="0">
                <a:solidFill>
                  <a:prstClr val="black"/>
                </a:solidFill>
              </a:rPr>
              <a:t> is the </a:t>
            </a:r>
            <a:r>
              <a:rPr kumimoji="0" lang="en-US" sz="2800" i="1" kern="1200" dirty="0">
                <a:solidFill>
                  <a:prstClr val="black"/>
                </a:solidFill>
              </a:rPr>
              <a:t>market value </a:t>
            </a:r>
            <a:r>
              <a:rPr kumimoji="0" lang="en-US" sz="2800" kern="1200" dirty="0">
                <a:solidFill>
                  <a:prstClr val="black"/>
                </a:solidFill>
              </a:rPr>
              <a:t>of all </a:t>
            </a:r>
            <a:r>
              <a:rPr kumimoji="0" lang="en-US" sz="2800" i="1" kern="1200" dirty="0">
                <a:solidFill>
                  <a:prstClr val="black"/>
                </a:solidFill>
              </a:rPr>
              <a:t>final</a:t>
            </a:r>
            <a:r>
              <a:rPr kumimoji="0" lang="en-US" sz="2800" kern="1200" dirty="0">
                <a:solidFill>
                  <a:prstClr val="black"/>
                </a:solidFill>
              </a:rPr>
              <a:t> </a:t>
            </a:r>
            <a:r>
              <a:rPr kumimoji="0" lang="en-US" sz="2800" i="1" kern="1200" dirty="0">
                <a:solidFill>
                  <a:prstClr val="black"/>
                </a:solidFill>
              </a:rPr>
              <a:t>goods and services produced </a:t>
            </a:r>
            <a:r>
              <a:rPr kumimoji="0" lang="en-US" sz="2800" i="1" kern="1200" dirty="0">
                <a:solidFill>
                  <a:srgbClr val="009DD9"/>
                </a:solidFill>
              </a:rPr>
              <a:t>within</a:t>
            </a:r>
            <a:r>
              <a:rPr kumimoji="0" lang="en-US" sz="2800" i="1" kern="1200" dirty="0">
                <a:solidFill>
                  <a:prstClr val="black"/>
                </a:solidFill>
              </a:rPr>
              <a:t> the geographical territory of a country in a given period of time</a:t>
            </a:r>
            <a:endParaRPr kumimoji="0" lang="en-US" sz="2800" kern="1200" dirty="0">
              <a:solidFill>
                <a:prstClr val="black"/>
              </a:solidFill>
            </a:endParaRPr>
          </a:p>
          <a:p>
            <a:pPr marL="274320" lvl="0" indent="-274320" algn="just" eaLnBrk="1" fontAlgn="auto" hangingPunct="1">
              <a:lnSpc>
                <a:spcPct val="80000"/>
              </a:lnSpc>
              <a:spcAft>
                <a:spcPts val="0"/>
              </a:spcAft>
              <a:buClr>
                <a:srgbClr val="0BD0D9"/>
              </a:buClr>
              <a:buSzPct val="95000"/>
              <a:buNone/>
            </a:pPr>
            <a:endParaRPr kumimoji="0" lang="en-US" sz="1800" kern="1200" dirty="0">
              <a:solidFill>
                <a:prstClr val="black"/>
              </a:solidFill>
            </a:endParaRPr>
          </a:p>
          <a:p>
            <a:pPr marL="640080" lvl="1" indent="-246888" algn="just" eaLnBrk="1" fontAlgn="auto" hangingPunct="1">
              <a:lnSpc>
                <a:spcPct val="80000"/>
              </a:lnSpc>
              <a:spcAft>
                <a:spcPts val="0"/>
              </a:spcAft>
              <a:buClr>
                <a:srgbClr val="0F6FC6"/>
              </a:buClr>
              <a:buSzPct val="85000"/>
              <a:buFont typeface="Wingdings 2"/>
              <a:buChar char=""/>
            </a:pPr>
            <a:r>
              <a:rPr kumimoji="0" lang="en-US" sz="2400" kern="1200" dirty="0">
                <a:solidFill>
                  <a:prstClr val="black"/>
                </a:solidFill>
                <a:ea typeface="+mn-ea"/>
                <a:cs typeface="+mn-cs"/>
              </a:rPr>
              <a:t>it includes factor payments to abroad (FPA) and excludes factor income from abroad(FIA)</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42</a:t>
            </a:fld>
            <a:endParaRPr lang="en-US" dirty="0"/>
          </a:p>
        </p:txBody>
      </p:sp>
    </p:spTree>
    <p:extLst>
      <p:ext uri="{BB962C8B-B14F-4D97-AF65-F5344CB8AC3E}">
        <p14:creationId xmlns:p14="http://schemas.microsoft.com/office/powerpoint/2010/main" val="1121377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381000"/>
          </a:xfrm>
        </p:spPr>
        <p:txBody>
          <a:bodyPr/>
          <a:lstStyle/>
          <a:p>
            <a:r>
              <a:rPr kumimoji="0" lang="en-US" sz="2800" b="1" kern="1200" dirty="0">
                <a:solidFill>
                  <a:srgbClr val="04617B"/>
                </a:solidFill>
                <a:latin typeface="Arial" pitchFamily="34" charset="0"/>
                <a:cs typeface="Arial" pitchFamily="34" charset="0"/>
              </a:rPr>
              <a:t>Key issues in the definition</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609600"/>
            <a:ext cx="7772400" cy="5943600"/>
          </a:xfrm>
        </p:spPr>
        <p:txBody>
          <a:bodyPr/>
          <a:lstStyle/>
          <a:p>
            <a:pPr marL="274320" lvl="0" indent="-274320" eaLnBrk="1" fontAlgn="auto" hangingPunct="1">
              <a:lnSpc>
                <a:spcPct val="90000"/>
              </a:lnSpc>
              <a:spcAft>
                <a:spcPts val="0"/>
              </a:spcAft>
              <a:buClr>
                <a:srgbClr val="0BD0D9"/>
              </a:buClr>
              <a:buSzPct val="95000"/>
              <a:buFont typeface="Wingdings 2"/>
              <a:buChar char=""/>
            </a:pPr>
            <a:r>
              <a:rPr kumimoji="0" lang="en-US" sz="2100" kern="1200" dirty="0">
                <a:solidFill>
                  <a:prstClr val="black"/>
                </a:solidFill>
                <a:latin typeface="Arial" pitchFamily="34" charset="0"/>
                <a:cs typeface="Arial" pitchFamily="34" charset="0"/>
              </a:rPr>
              <a:t>“GDP is the </a:t>
            </a:r>
            <a:r>
              <a:rPr kumimoji="0" lang="en-US" sz="2100" b="1" kern="1200" dirty="0">
                <a:solidFill>
                  <a:prstClr val="black"/>
                </a:solidFill>
                <a:latin typeface="Arial" pitchFamily="34" charset="0"/>
                <a:cs typeface="Arial" pitchFamily="34" charset="0"/>
              </a:rPr>
              <a:t>Market Value </a:t>
            </a:r>
            <a:r>
              <a:rPr kumimoji="0" lang="en-US" sz="2100" kern="1200" dirty="0">
                <a:solidFill>
                  <a:prstClr val="black"/>
                </a:solidFill>
                <a:latin typeface="Arial" pitchFamily="34" charset="0"/>
                <a:cs typeface="Arial" pitchFamily="34" charset="0"/>
              </a:rPr>
              <a:t>. . .”</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Output is valued at market prices.</a:t>
            </a:r>
          </a:p>
          <a:p>
            <a:pPr marL="274320" lvl="0" indent="-274320" eaLnBrk="1" fontAlgn="auto" hangingPunct="1">
              <a:lnSpc>
                <a:spcPct val="90000"/>
              </a:lnSpc>
              <a:spcAft>
                <a:spcPts val="0"/>
              </a:spcAft>
              <a:buClr>
                <a:srgbClr val="0BD0D9"/>
              </a:buClr>
              <a:buSzPct val="95000"/>
              <a:buFont typeface="Wingdings 2"/>
              <a:buChar char=""/>
            </a:pPr>
            <a:r>
              <a:rPr kumimoji="0" lang="en-US" sz="2100" kern="1200" dirty="0">
                <a:solidFill>
                  <a:prstClr val="black"/>
                </a:solidFill>
                <a:latin typeface="Arial" pitchFamily="34" charset="0"/>
                <a:cs typeface="Arial" pitchFamily="34" charset="0"/>
              </a:rPr>
              <a:t>“. . . of All </a:t>
            </a:r>
            <a:r>
              <a:rPr kumimoji="0" lang="en-US" sz="2100" b="1" kern="1200" dirty="0">
                <a:solidFill>
                  <a:prstClr val="black"/>
                </a:solidFill>
                <a:latin typeface="Arial" pitchFamily="34" charset="0"/>
                <a:cs typeface="Arial" pitchFamily="34" charset="0"/>
              </a:rPr>
              <a:t>Final</a:t>
            </a:r>
            <a:r>
              <a:rPr kumimoji="0" lang="en-US" sz="2100" kern="1200" dirty="0">
                <a:solidFill>
                  <a:prstClr val="black"/>
                </a:solidFill>
                <a:latin typeface="Arial" pitchFamily="34" charset="0"/>
                <a:cs typeface="Arial" pitchFamily="34" charset="0"/>
              </a:rPr>
              <a:t> . . .”</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It records only the value of final goods, not intermediate goods (the value is counted only once).</a:t>
            </a:r>
          </a:p>
          <a:p>
            <a:pPr marL="274320" lvl="0" indent="-274320" eaLnBrk="1" fontAlgn="auto" hangingPunct="1">
              <a:lnSpc>
                <a:spcPct val="90000"/>
              </a:lnSpc>
              <a:spcAft>
                <a:spcPts val="0"/>
              </a:spcAft>
              <a:buClr>
                <a:srgbClr val="0BD0D9"/>
              </a:buClr>
              <a:buSzPct val="95000"/>
              <a:buFont typeface="Wingdings 2"/>
              <a:buChar char=""/>
            </a:pPr>
            <a:r>
              <a:rPr kumimoji="0" lang="en-US" sz="2100" kern="1200" dirty="0">
                <a:solidFill>
                  <a:prstClr val="black"/>
                </a:solidFill>
                <a:latin typeface="Arial" pitchFamily="34" charset="0"/>
                <a:cs typeface="Arial" pitchFamily="34" charset="0"/>
              </a:rPr>
              <a:t>“. . . </a:t>
            </a:r>
            <a:r>
              <a:rPr kumimoji="0" lang="en-US" sz="2100" b="1" kern="1200" dirty="0">
                <a:solidFill>
                  <a:prstClr val="black"/>
                </a:solidFill>
                <a:latin typeface="Arial" pitchFamily="34" charset="0"/>
                <a:cs typeface="Arial" pitchFamily="34" charset="0"/>
              </a:rPr>
              <a:t>Goods and Services </a:t>
            </a:r>
            <a:r>
              <a:rPr kumimoji="0" lang="en-US" sz="2100" kern="1200" dirty="0">
                <a:solidFill>
                  <a:prstClr val="black"/>
                </a:solidFill>
                <a:latin typeface="Arial" pitchFamily="34" charset="0"/>
                <a:cs typeface="Arial" pitchFamily="34" charset="0"/>
              </a:rPr>
              <a:t>. . . “</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It includes both tangible goods (food, clothing, cars) and intangible services (haircuts, housecleaning, doctor visits). </a:t>
            </a:r>
          </a:p>
          <a:p>
            <a:pPr marL="274320" lvl="0" indent="-274320" eaLnBrk="1" fontAlgn="auto" hangingPunct="1">
              <a:lnSpc>
                <a:spcPct val="90000"/>
              </a:lnSpc>
              <a:spcAft>
                <a:spcPts val="0"/>
              </a:spcAft>
              <a:buClr>
                <a:srgbClr val="0BD0D9"/>
              </a:buClr>
              <a:buSzPct val="95000"/>
              <a:buFont typeface="Wingdings 2"/>
              <a:buChar char=""/>
            </a:pPr>
            <a:r>
              <a:rPr kumimoji="0" lang="en-US" sz="2400" kern="1200" dirty="0">
                <a:solidFill>
                  <a:prstClr val="black"/>
                </a:solidFill>
                <a:latin typeface="Arial" pitchFamily="34" charset="0"/>
                <a:cs typeface="Arial" pitchFamily="34" charset="0"/>
              </a:rPr>
              <a:t>“. . . </a:t>
            </a:r>
            <a:r>
              <a:rPr kumimoji="0" lang="en-US" sz="2400" b="1" kern="1200" dirty="0">
                <a:solidFill>
                  <a:prstClr val="black"/>
                </a:solidFill>
                <a:latin typeface="Arial" pitchFamily="34" charset="0"/>
                <a:cs typeface="Arial" pitchFamily="34" charset="0"/>
              </a:rPr>
              <a:t>Produced</a:t>
            </a:r>
            <a:r>
              <a:rPr kumimoji="0" lang="en-US" sz="2400" kern="1200" dirty="0">
                <a:solidFill>
                  <a:prstClr val="black"/>
                </a:solidFill>
                <a:latin typeface="Arial" pitchFamily="34" charset="0"/>
                <a:cs typeface="Arial" pitchFamily="34" charset="0"/>
              </a:rPr>
              <a:t> . . .”</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It includes goods and services currently produced, not transactions involving goods produced in the past.</a:t>
            </a:r>
          </a:p>
          <a:p>
            <a:pPr marL="274320" lvl="0" indent="-274320" eaLnBrk="1" fontAlgn="auto" hangingPunct="1">
              <a:lnSpc>
                <a:spcPct val="90000"/>
              </a:lnSpc>
              <a:spcAft>
                <a:spcPts val="0"/>
              </a:spcAft>
              <a:buClr>
                <a:srgbClr val="0BD0D9"/>
              </a:buClr>
              <a:buSzPct val="95000"/>
              <a:buFont typeface="Wingdings 2"/>
              <a:buChar char=""/>
            </a:pPr>
            <a:r>
              <a:rPr kumimoji="0" lang="en-US" sz="2400" kern="1200" dirty="0">
                <a:solidFill>
                  <a:prstClr val="black"/>
                </a:solidFill>
                <a:latin typeface="Arial" pitchFamily="34" charset="0"/>
                <a:cs typeface="Arial" pitchFamily="34" charset="0"/>
              </a:rPr>
              <a:t>“ . . . </a:t>
            </a:r>
            <a:r>
              <a:rPr kumimoji="0" lang="en-US" sz="2400" b="1" kern="1200" dirty="0">
                <a:solidFill>
                  <a:prstClr val="black"/>
                </a:solidFill>
                <a:latin typeface="Arial" pitchFamily="34" charset="0"/>
                <a:cs typeface="Arial" pitchFamily="34" charset="0"/>
              </a:rPr>
              <a:t>Within a Country </a:t>
            </a:r>
            <a:r>
              <a:rPr kumimoji="0" lang="en-US" sz="2400" kern="1200" dirty="0">
                <a:solidFill>
                  <a:prstClr val="black"/>
                </a:solidFill>
                <a:latin typeface="Arial" pitchFamily="34" charset="0"/>
                <a:cs typeface="Arial" pitchFamily="34" charset="0"/>
              </a:rPr>
              <a:t>. . .”</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It measures the value of production within the geographic confines of a country.</a:t>
            </a:r>
          </a:p>
          <a:p>
            <a:pPr marL="274320" lvl="0" indent="-274320" eaLnBrk="1" fontAlgn="auto" hangingPunct="1">
              <a:lnSpc>
                <a:spcPct val="90000"/>
              </a:lnSpc>
              <a:spcAft>
                <a:spcPts val="0"/>
              </a:spcAft>
              <a:buClr>
                <a:srgbClr val="0BD0D9"/>
              </a:buClr>
              <a:buSzPct val="95000"/>
              <a:buFont typeface="Wingdings 2"/>
              <a:buChar char=""/>
            </a:pPr>
            <a:r>
              <a:rPr kumimoji="0" lang="en-US" sz="2400" kern="1200" dirty="0">
                <a:solidFill>
                  <a:prstClr val="black"/>
                </a:solidFill>
                <a:latin typeface="Arial" pitchFamily="34" charset="0"/>
                <a:cs typeface="Arial" pitchFamily="34" charset="0"/>
              </a:rPr>
              <a:t>“. . . In a </a:t>
            </a:r>
            <a:r>
              <a:rPr kumimoji="0" lang="en-US" sz="2400" b="1" kern="1200" dirty="0">
                <a:solidFill>
                  <a:prstClr val="black"/>
                </a:solidFill>
                <a:latin typeface="Arial" pitchFamily="34" charset="0"/>
                <a:cs typeface="Arial" pitchFamily="34" charset="0"/>
              </a:rPr>
              <a:t>Given Period of Time</a:t>
            </a:r>
            <a:r>
              <a:rPr kumimoji="0" lang="en-US" sz="2400" kern="1200" dirty="0">
                <a:solidFill>
                  <a:prstClr val="black"/>
                </a:solidFill>
                <a:latin typeface="Arial" pitchFamily="34" charset="0"/>
                <a:cs typeface="Arial" pitchFamily="34" charset="0"/>
              </a:rPr>
              <a:t>.”</a:t>
            </a:r>
          </a:p>
          <a:p>
            <a:pPr marL="640080" lvl="1" indent="-246888" eaLnBrk="1" fontAlgn="auto" hangingPunct="1">
              <a:lnSpc>
                <a:spcPct val="90000"/>
              </a:lnSpc>
              <a:spcAft>
                <a:spcPts val="0"/>
              </a:spcAft>
              <a:buClr>
                <a:srgbClr val="0F6FC6"/>
              </a:buClr>
              <a:buSzPct val="85000"/>
              <a:buFont typeface="Wingdings 2"/>
              <a:buChar char=""/>
            </a:pPr>
            <a:r>
              <a:rPr kumimoji="0" lang="en-US" sz="2000" kern="1200" dirty="0">
                <a:solidFill>
                  <a:prstClr val="black"/>
                </a:solidFill>
                <a:latin typeface="Arial" pitchFamily="34" charset="0"/>
                <a:ea typeface="+mn-ea"/>
                <a:cs typeface="Arial" pitchFamily="34" charset="0"/>
              </a:rPr>
              <a:t>It measures the value of production that takes place within a specific interval of time, usually a year or a quarter (three months).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43</a:t>
            </a:fld>
            <a:endParaRPr lang="en-US" dirty="0"/>
          </a:p>
        </p:txBody>
      </p:sp>
    </p:spTree>
    <p:extLst>
      <p:ext uri="{BB962C8B-B14F-4D97-AF65-F5344CB8AC3E}">
        <p14:creationId xmlns:p14="http://schemas.microsoft.com/office/powerpoint/2010/main" val="2812643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533400"/>
          </a:xfrm>
        </p:spPr>
        <p:txBody>
          <a:bodyPr/>
          <a:lstStyle/>
          <a:p>
            <a:r>
              <a:rPr lang="en-US" sz="2800" b="1" dirty="0">
                <a:latin typeface="+mn-lt"/>
              </a:rPr>
              <a:t>The distinction between GDP and GNP</a:t>
            </a:r>
            <a:endParaRPr lang="en-US" sz="2800" dirty="0">
              <a:latin typeface="+mn-lt"/>
            </a:endParaRPr>
          </a:p>
        </p:txBody>
      </p:sp>
      <p:sp>
        <p:nvSpPr>
          <p:cNvPr id="3" name="Content Placeholder 2"/>
          <p:cNvSpPr>
            <a:spLocks noGrp="1"/>
          </p:cNvSpPr>
          <p:nvPr>
            <p:ph idx="1"/>
          </p:nvPr>
        </p:nvSpPr>
        <p:spPr>
          <a:xfrm>
            <a:off x="1173163" y="1143000"/>
            <a:ext cx="7772400" cy="4953000"/>
          </a:xfrm>
        </p:spPr>
        <p:txBody>
          <a:bodyPr/>
          <a:lstStyle/>
          <a:p>
            <a:pPr algn="just">
              <a:buFont typeface="Arial" pitchFamily="34" charset="0"/>
              <a:buChar char="•"/>
            </a:pPr>
            <a:r>
              <a:rPr lang="en-US" sz="2800" b="1" dirty="0"/>
              <a:t>GNP = GDP + </a:t>
            </a:r>
            <a:r>
              <a:rPr lang="en-US" sz="2800" b="1" i="1" dirty="0"/>
              <a:t>Net Factor Income from Abroad (</a:t>
            </a:r>
            <a:r>
              <a:rPr lang="en-US" sz="2800" b="1" i="1" dirty="0" smtClean="0"/>
              <a:t>NFIA)</a:t>
            </a:r>
            <a:endParaRPr lang="en-US" sz="2800" b="1" dirty="0" smtClean="0"/>
          </a:p>
          <a:p>
            <a:pPr algn="just">
              <a:buFont typeface="Arial" pitchFamily="34" charset="0"/>
              <a:buChar char="•"/>
            </a:pPr>
            <a:r>
              <a:rPr lang="en-US" sz="2800" dirty="0" smtClean="0"/>
              <a:t>NFIA </a:t>
            </a:r>
            <a:r>
              <a:rPr lang="en-US" sz="2800" dirty="0"/>
              <a:t>- measures the difference between the earnings of Ethiopian residents in other countries and foreign residents in the Ethiopia </a:t>
            </a:r>
            <a:r>
              <a:rPr lang="en-US" sz="2800" dirty="0" smtClean="0"/>
              <a:t>economy.</a:t>
            </a:r>
          </a:p>
          <a:p>
            <a:pPr algn="just">
              <a:buFont typeface="Arial" pitchFamily="34" charset="0"/>
              <a:buChar char="•"/>
            </a:pPr>
            <a:r>
              <a:rPr lang="en-US" sz="2800" b="1" dirty="0" smtClean="0"/>
              <a:t>NFIA </a:t>
            </a:r>
            <a:r>
              <a:rPr lang="en-US" sz="2800" b="1" dirty="0"/>
              <a:t>= FIR- FIP, </a:t>
            </a:r>
            <a:endParaRPr lang="en-US" sz="2800" b="1" dirty="0" smtClean="0"/>
          </a:p>
          <a:p>
            <a:pPr algn="just">
              <a:buFont typeface="Arial" pitchFamily="34" charset="0"/>
              <a:buChar char="•"/>
            </a:pPr>
            <a:r>
              <a:rPr lang="en-US" sz="2800" dirty="0" smtClean="0"/>
              <a:t>Where </a:t>
            </a:r>
            <a:r>
              <a:rPr lang="en-US" sz="2800" b="1" dirty="0"/>
              <a:t>FIR</a:t>
            </a:r>
            <a:r>
              <a:rPr lang="en-US" sz="2800" dirty="0"/>
              <a:t> is factor income received by Ethiopian Nationals from abroad; and </a:t>
            </a:r>
            <a:r>
              <a:rPr lang="en-US" sz="2800" b="1" dirty="0"/>
              <a:t>FIP</a:t>
            </a:r>
            <a:r>
              <a:rPr lang="en-US" sz="2800" dirty="0"/>
              <a:t> is a factor income paid to foreigners from the Ethiopian economy.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44</a:t>
            </a:fld>
            <a:endParaRPr lang="en-US" dirty="0"/>
          </a:p>
        </p:txBody>
      </p:sp>
    </p:spTree>
    <p:extLst>
      <p:ext uri="{BB962C8B-B14F-4D97-AF65-F5344CB8AC3E}">
        <p14:creationId xmlns:p14="http://schemas.microsoft.com/office/powerpoint/2010/main" val="2216779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b="1" kern="1200" dirty="0">
                <a:solidFill>
                  <a:srgbClr val="04617B"/>
                </a:solidFill>
                <a:latin typeface="+mn-lt"/>
              </a:rPr>
              <a:t>Important Features of GDP</a:t>
            </a:r>
            <a:endParaRPr lang="en-US" sz="2800" dirty="0">
              <a:latin typeface="+mn-lt"/>
            </a:endParaRPr>
          </a:p>
        </p:txBody>
      </p:sp>
      <p:sp>
        <p:nvSpPr>
          <p:cNvPr id="3" name="Content Placeholder 2"/>
          <p:cNvSpPr>
            <a:spLocks noGrp="1"/>
          </p:cNvSpPr>
          <p:nvPr>
            <p:ph idx="1"/>
          </p:nvPr>
        </p:nvSpPr>
        <p:spPr>
          <a:xfrm>
            <a:off x="1173163" y="685800"/>
            <a:ext cx="7772400" cy="5943600"/>
          </a:xfrm>
        </p:spPr>
        <p:txBody>
          <a:bodyPr/>
          <a:lstStyle/>
          <a:p>
            <a:pPr marL="609600" lvl="0" indent="-609600" eaLnBrk="1" fontAlgn="auto" hangingPunct="1">
              <a:lnSpc>
                <a:spcPct val="150000"/>
              </a:lnSpc>
              <a:spcBef>
                <a:spcPct val="0"/>
              </a:spcBef>
              <a:spcAft>
                <a:spcPts val="0"/>
              </a:spcAft>
              <a:buClr>
                <a:srgbClr val="0BD0D9"/>
              </a:buClr>
              <a:buSzPct val="95000"/>
              <a:buFont typeface="Calibri" pitchFamily="34" charset="0"/>
              <a:buAutoNum type="arabicPeriod"/>
            </a:pPr>
            <a:r>
              <a:rPr kumimoji="0" lang="en-US" sz="2800" kern="1200" dirty="0">
                <a:solidFill>
                  <a:prstClr val="black"/>
                </a:solidFill>
                <a:cs typeface="Times New Roman" pitchFamily="18" charset="0"/>
              </a:rPr>
              <a:t>GDP is measured using </a:t>
            </a:r>
            <a:r>
              <a:rPr kumimoji="0" lang="en-US" sz="2800" b="1" kern="1200" dirty="0">
                <a:solidFill>
                  <a:prstClr val="black"/>
                </a:solidFill>
                <a:cs typeface="Times New Roman" pitchFamily="18" charset="0"/>
              </a:rPr>
              <a:t>market values</a:t>
            </a:r>
            <a:r>
              <a:rPr kumimoji="0" lang="en-US" sz="2800" kern="1200" dirty="0">
                <a:solidFill>
                  <a:prstClr val="black"/>
                </a:solidFill>
                <a:cs typeface="Times New Roman" pitchFamily="18" charset="0"/>
              </a:rPr>
              <a:t>, not quantities</a:t>
            </a:r>
          </a:p>
          <a:p>
            <a:pPr marL="990600" lvl="1" indent="-533400" eaLnBrk="1" fontAlgn="auto" hangingPunct="1">
              <a:lnSpc>
                <a:spcPct val="150000"/>
              </a:lnSpc>
              <a:spcBef>
                <a:spcPct val="0"/>
              </a:spcBef>
              <a:spcAft>
                <a:spcPts val="0"/>
              </a:spcAft>
              <a:buClr>
                <a:srgbClr val="0F6FC6"/>
              </a:buClr>
              <a:buSzPct val="85000"/>
              <a:buFont typeface="Wingdings 2"/>
              <a:buChar char=""/>
            </a:pPr>
            <a:r>
              <a:rPr kumimoji="0" lang="en-US" sz="2000" kern="1200" dirty="0">
                <a:solidFill>
                  <a:prstClr val="black"/>
                </a:solidFill>
                <a:ea typeface="+mn-ea"/>
                <a:cs typeface="Times New Roman" pitchFamily="18" charset="0"/>
              </a:rPr>
              <a:t>GDP is the total value in dollars of all goods and services produced.</a:t>
            </a:r>
          </a:p>
          <a:p>
            <a:pPr marL="609600" lvl="0" indent="-609600" eaLnBrk="1" fontAlgn="auto" hangingPunct="1">
              <a:lnSpc>
                <a:spcPct val="150000"/>
              </a:lnSpc>
              <a:spcBef>
                <a:spcPct val="0"/>
              </a:spcBef>
              <a:spcAft>
                <a:spcPts val="0"/>
              </a:spcAft>
              <a:buClr>
                <a:srgbClr val="0BD0D9"/>
              </a:buClr>
              <a:buSzPct val="95000"/>
              <a:buFont typeface="Calibri" pitchFamily="34" charset="0"/>
              <a:buAutoNum type="arabicPeriod"/>
            </a:pPr>
            <a:r>
              <a:rPr kumimoji="0" lang="en-US" sz="2800" kern="1200" dirty="0">
                <a:solidFill>
                  <a:prstClr val="black"/>
                </a:solidFill>
                <a:cs typeface="Times New Roman" pitchFamily="18" charset="0"/>
              </a:rPr>
              <a:t>GDP includes </a:t>
            </a:r>
            <a:r>
              <a:rPr kumimoji="0" lang="en-US" sz="2800" b="1" kern="1200" dirty="0">
                <a:solidFill>
                  <a:prstClr val="black"/>
                </a:solidFill>
                <a:cs typeface="Times New Roman" pitchFamily="18" charset="0"/>
              </a:rPr>
              <a:t>only</a:t>
            </a:r>
            <a:r>
              <a:rPr kumimoji="0" lang="en-US" sz="2800" kern="1200" dirty="0">
                <a:solidFill>
                  <a:prstClr val="black"/>
                </a:solidFill>
                <a:cs typeface="Times New Roman" pitchFamily="18" charset="0"/>
              </a:rPr>
              <a:t> the market values of final goods.</a:t>
            </a:r>
          </a:p>
          <a:p>
            <a:pPr marL="990600" lvl="1" indent="-533400" eaLnBrk="1" fontAlgn="auto" hangingPunct="1">
              <a:lnSpc>
                <a:spcPct val="150000"/>
              </a:lnSpc>
              <a:spcBef>
                <a:spcPct val="0"/>
              </a:spcBef>
              <a:spcAft>
                <a:spcPts val="0"/>
              </a:spcAft>
              <a:buClr>
                <a:srgbClr val="0F6FC6"/>
              </a:buClr>
              <a:buSzPct val="85000"/>
              <a:buFont typeface="Wingdings 2"/>
              <a:buChar char=""/>
            </a:pPr>
            <a:r>
              <a:rPr kumimoji="0" lang="en-US" sz="2000" kern="1200" dirty="0">
                <a:solidFill>
                  <a:prstClr val="black"/>
                </a:solidFill>
                <a:ea typeface="+mn-ea"/>
                <a:cs typeface="Times New Roman" pitchFamily="18" charset="0"/>
              </a:rPr>
              <a:t>Only counting final goods and services avoids </a:t>
            </a:r>
            <a:r>
              <a:rPr kumimoji="0" lang="en-US" sz="2000" i="1" kern="1200" dirty="0">
                <a:solidFill>
                  <a:prstClr val="black"/>
                </a:solidFill>
                <a:ea typeface="+mn-ea"/>
                <a:cs typeface="Times New Roman" pitchFamily="18" charset="0"/>
              </a:rPr>
              <a:t>double counting</a:t>
            </a:r>
            <a:r>
              <a:rPr kumimoji="0" lang="en-US" sz="2000" kern="1200" dirty="0">
                <a:solidFill>
                  <a:prstClr val="black"/>
                </a:solidFill>
                <a:ea typeface="+mn-ea"/>
                <a:cs typeface="Times New Roman" pitchFamily="18" charset="0"/>
              </a:rPr>
              <a:t>.</a:t>
            </a:r>
          </a:p>
          <a:p>
            <a:pPr marL="609600" lvl="0" indent="-609600" eaLnBrk="1" fontAlgn="auto" hangingPunct="1">
              <a:lnSpc>
                <a:spcPct val="150000"/>
              </a:lnSpc>
              <a:spcAft>
                <a:spcPts val="0"/>
              </a:spcAft>
              <a:buClr>
                <a:srgbClr val="0BD0D9"/>
              </a:buClr>
              <a:buSzPct val="95000"/>
              <a:buFont typeface="Wingdings" pitchFamily="2" charset="2"/>
              <a:buAutoNum type="arabicPeriod"/>
            </a:pPr>
            <a:r>
              <a:rPr kumimoji="0" lang="en-US" sz="2800" kern="1200" dirty="0">
                <a:solidFill>
                  <a:prstClr val="black"/>
                </a:solidFill>
                <a:cs typeface="Times New Roman" pitchFamily="18" charset="0"/>
              </a:rPr>
              <a:t>GDP </a:t>
            </a:r>
            <a:r>
              <a:rPr kumimoji="0" lang="en-US" sz="2800" b="1" kern="1200" dirty="0">
                <a:solidFill>
                  <a:prstClr val="black"/>
                </a:solidFill>
                <a:cs typeface="Times New Roman" pitchFamily="18" charset="0"/>
              </a:rPr>
              <a:t>includes</a:t>
            </a:r>
            <a:r>
              <a:rPr kumimoji="0" lang="en-US" sz="2800" kern="1200" dirty="0">
                <a:solidFill>
                  <a:prstClr val="black"/>
                </a:solidFill>
                <a:cs typeface="Times New Roman" pitchFamily="18" charset="0"/>
              </a:rPr>
              <a:t> all items produced in the economy and sold legally in markets.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45</a:t>
            </a:fld>
            <a:endParaRPr lang="en-US" dirty="0"/>
          </a:p>
        </p:txBody>
      </p:sp>
    </p:spTree>
    <p:extLst>
      <p:ext uri="{BB962C8B-B14F-4D97-AF65-F5344CB8AC3E}">
        <p14:creationId xmlns:p14="http://schemas.microsoft.com/office/powerpoint/2010/main" val="1322460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6858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1371600"/>
            <a:ext cx="7772400" cy="4724400"/>
          </a:xfrm>
        </p:spPr>
        <p:txBody>
          <a:bodyPr/>
          <a:lstStyle/>
          <a:p>
            <a:pPr marL="457200" lvl="0" indent="-457200" eaLnBrk="1" fontAlgn="auto" hangingPunct="1">
              <a:lnSpc>
                <a:spcPct val="150000"/>
              </a:lnSpc>
              <a:spcBef>
                <a:spcPct val="0"/>
              </a:spcBef>
              <a:spcAft>
                <a:spcPts val="0"/>
              </a:spcAft>
              <a:buClr>
                <a:srgbClr val="0BD0D9"/>
              </a:buClr>
              <a:buSzPct val="95000"/>
              <a:buFont typeface="+mj-lt"/>
              <a:buAutoNum type="arabicPeriod" startAt="4"/>
            </a:pPr>
            <a:r>
              <a:rPr kumimoji="0" lang="en-US" sz="2800" kern="1200" dirty="0">
                <a:solidFill>
                  <a:prstClr val="black"/>
                </a:solidFill>
                <a:cs typeface="Times New Roman" pitchFamily="18" charset="0"/>
              </a:rPr>
              <a:t>GDP measures production </a:t>
            </a:r>
            <a:r>
              <a:rPr kumimoji="0" lang="en-US" sz="2800" b="1" i="1" kern="1200" dirty="0">
                <a:solidFill>
                  <a:prstClr val="black"/>
                </a:solidFill>
                <a:cs typeface="Times New Roman" pitchFamily="18" charset="0"/>
              </a:rPr>
              <a:t>within</a:t>
            </a:r>
            <a:r>
              <a:rPr kumimoji="0" lang="en-US" sz="2800" i="1" kern="1200" dirty="0">
                <a:solidFill>
                  <a:prstClr val="black"/>
                </a:solidFill>
                <a:cs typeface="Times New Roman" pitchFamily="18" charset="0"/>
              </a:rPr>
              <a:t> </a:t>
            </a:r>
            <a:r>
              <a:rPr kumimoji="0" lang="en-US" sz="2800" kern="1200" dirty="0">
                <a:solidFill>
                  <a:prstClr val="black"/>
                </a:solidFill>
                <a:cs typeface="Times New Roman" pitchFamily="18" charset="0"/>
              </a:rPr>
              <a:t>a country regardless of who does the </a:t>
            </a:r>
            <a:r>
              <a:rPr kumimoji="0" lang="en-US" sz="2800" kern="1200" dirty="0" smtClean="0">
                <a:solidFill>
                  <a:prstClr val="black"/>
                </a:solidFill>
                <a:cs typeface="Times New Roman" pitchFamily="18" charset="0"/>
              </a:rPr>
              <a:t>production.</a:t>
            </a:r>
          </a:p>
          <a:p>
            <a:pPr marL="457200" lvl="0" indent="-457200" eaLnBrk="1" fontAlgn="auto" hangingPunct="1">
              <a:lnSpc>
                <a:spcPct val="150000"/>
              </a:lnSpc>
              <a:spcBef>
                <a:spcPct val="0"/>
              </a:spcBef>
              <a:spcAft>
                <a:spcPts val="0"/>
              </a:spcAft>
              <a:buClr>
                <a:srgbClr val="0BD0D9"/>
              </a:buClr>
              <a:buSzPct val="95000"/>
              <a:buFont typeface="+mj-lt"/>
              <a:buAutoNum type="arabicPeriod" startAt="4"/>
            </a:pPr>
            <a:r>
              <a:rPr kumimoji="0" lang="en-US" sz="2800" kern="1200" dirty="0" smtClean="0">
                <a:solidFill>
                  <a:prstClr val="black"/>
                </a:solidFill>
                <a:cs typeface="Times New Roman" pitchFamily="18" charset="0"/>
              </a:rPr>
              <a:t>GDP </a:t>
            </a:r>
            <a:r>
              <a:rPr kumimoji="0" lang="en-US" sz="2800" b="1" kern="1200" dirty="0">
                <a:solidFill>
                  <a:prstClr val="black"/>
                </a:solidFill>
                <a:cs typeface="Times New Roman" pitchFamily="18" charset="0"/>
              </a:rPr>
              <a:t>does not include</a:t>
            </a:r>
            <a:r>
              <a:rPr kumimoji="0" lang="en-US" sz="2800" kern="1200" dirty="0">
                <a:solidFill>
                  <a:prstClr val="black"/>
                </a:solidFill>
                <a:cs typeface="Times New Roman" pitchFamily="18" charset="0"/>
              </a:rPr>
              <a:t> items produced and consumed at home that never enter the </a:t>
            </a:r>
            <a:r>
              <a:rPr kumimoji="0" lang="en-US" sz="2800" kern="1200" dirty="0" smtClean="0">
                <a:solidFill>
                  <a:prstClr val="black"/>
                </a:solidFill>
                <a:cs typeface="Times New Roman" pitchFamily="18" charset="0"/>
              </a:rPr>
              <a:t>marketplace.</a:t>
            </a:r>
          </a:p>
          <a:p>
            <a:pPr marL="457200" lvl="0" indent="-457200" eaLnBrk="1" fontAlgn="auto" hangingPunct="1">
              <a:lnSpc>
                <a:spcPct val="150000"/>
              </a:lnSpc>
              <a:spcBef>
                <a:spcPct val="0"/>
              </a:spcBef>
              <a:spcAft>
                <a:spcPts val="0"/>
              </a:spcAft>
              <a:buClr>
                <a:srgbClr val="0BD0D9"/>
              </a:buClr>
              <a:buSzPct val="95000"/>
              <a:buFont typeface="+mj-lt"/>
              <a:buAutoNum type="arabicPeriod" startAt="4"/>
            </a:pPr>
            <a:r>
              <a:rPr kumimoji="0" lang="en-US" sz="2800" kern="1200" dirty="0" smtClean="0">
                <a:solidFill>
                  <a:prstClr val="black"/>
                </a:solidFill>
                <a:cs typeface="Times New Roman" pitchFamily="18" charset="0"/>
              </a:rPr>
              <a:t>GDP </a:t>
            </a:r>
            <a:r>
              <a:rPr kumimoji="0" lang="en-US" sz="2800" b="1" kern="1200" dirty="0">
                <a:solidFill>
                  <a:prstClr val="black"/>
                </a:solidFill>
                <a:cs typeface="Times New Roman" pitchFamily="18" charset="0"/>
              </a:rPr>
              <a:t>excludes</a:t>
            </a:r>
            <a:r>
              <a:rPr kumimoji="0" lang="en-US" sz="2800" kern="1200" dirty="0">
                <a:solidFill>
                  <a:prstClr val="black"/>
                </a:solidFill>
                <a:cs typeface="Times New Roman" pitchFamily="18" charset="0"/>
              </a:rPr>
              <a:t> items produced and sold illicitly, such as illegal drugs.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46</a:t>
            </a:fld>
            <a:endParaRPr lang="en-US" dirty="0"/>
          </a:p>
        </p:txBody>
      </p:sp>
    </p:spTree>
    <p:extLst>
      <p:ext uri="{BB962C8B-B14F-4D97-AF65-F5344CB8AC3E}">
        <p14:creationId xmlns:p14="http://schemas.microsoft.com/office/powerpoint/2010/main" val="3825650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cs typeface="Arial" pitchFamily="34" charset="0"/>
              </a:rPr>
              <a:t>Cont’d</a:t>
            </a:r>
            <a:r>
              <a:rPr lang="en-US" dirty="0" smtClean="0"/>
              <a:t> </a:t>
            </a:r>
            <a:endParaRPr lang="en-US" dirty="0"/>
          </a:p>
        </p:txBody>
      </p:sp>
      <p:sp>
        <p:nvSpPr>
          <p:cNvPr id="3" name="Content Placeholder 2"/>
          <p:cNvSpPr>
            <a:spLocks noGrp="1"/>
          </p:cNvSpPr>
          <p:nvPr>
            <p:ph idx="1"/>
          </p:nvPr>
        </p:nvSpPr>
        <p:spPr/>
        <p:txBody>
          <a:bodyPr/>
          <a:lstStyle/>
          <a:p>
            <a:pPr marL="514350" lvl="0" indent="-514350" eaLnBrk="1" fontAlgn="auto" hangingPunct="1">
              <a:lnSpc>
                <a:spcPct val="150000"/>
              </a:lnSpc>
              <a:spcBef>
                <a:spcPct val="0"/>
              </a:spcBef>
              <a:spcAft>
                <a:spcPts val="0"/>
              </a:spcAft>
              <a:buClr>
                <a:srgbClr val="0BD0D9"/>
              </a:buClr>
              <a:buSzPct val="95000"/>
              <a:buFont typeface="+mj-lt"/>
              <a:buAutoNum type="arabicPeriod" startAt="7"/>
            </a:pPr>
            <a:r>
              <a:rPr kumimoji="0" lang="en-US" sz="2800" kern="1200" dirty="0">
                <a:solidFill>
                  <a:prstClr val="black"/>
                </a:solidFill>
                <a:cs typeface="Times New Roman" pitchFamily="18" charset="0"/>
              </a:rPr>
              <a:t>GDP includes </a:t>
            </a:r>
            <a:r>
              <a:rPr kumimoji="0" lang="en-US" sz="2800" b="1" kern="1200" dirty="0">
                <a:solidFill>
                  <a:prstClr val="black"/>
                </a:solidFill>
                <a:cs typeface="Times New Roman" pitchFamily="18" charset="0"/>
              </a:rPr>
              <a:t>only current production</a:t>
            </a:r>
            <a:r>
              <a:rPr kumimoji="0" lang="en-US" sz="2800" kern="1200" dirty="0">
                <a:solidFill>
                  <a:prstClr val="black"/>
                </a:solidFill>
                <a:cs typeface="Times New Roman" pitchFamily="18" charset="0"/>
              </a:rPr>
              <a:t> and </a:t>
            </a:r>
            <a:r>
              <a:rPr kumimoji="0" lang="en-US" sz="2800" b="1" kern="1200" dirty="0">
                <a:solidFill>
                  <a:prstClr val="black"/>
                </a:solidFill>
                <a:cs typeface="Times New Roman" pitchFamily="18" charset="0"/>
              </a:rPr>
              <a:t>excludes</a:t>
            </a:r>
            <a:r>
              <a:rPr kumimoji="0" lang="en-US" sz="2800" kern="1200" dirty="0">
                <a:solidFill>
                  <a:prstClr val="black"/>
                </a:solidFill>
                <a:cs typeface="Times New Roman" pitchFamily="18" charset="0"/>
              </a:rPr>
              <a:t> second hand (used goods) </a:t>
            </a:r>
            <a:r>
              <a:rPr kumimoji="0" lang="en-US" sz="2800" kern="1200" dirty="0" smtClean="0">
                <a:solidFill>
                  <a:prstClr val="black"/>
                </a:solidFill>
                <a:cs typeface="Times New Roman" pitchFamily="18" charset="0"/>
              </a:rPr>
              <a:t>sales</a:t>
            </a:r>
          </a:p>
          <a:p>
            <a:pPr marL="990600" lvl="1" indent="-533400" eaLnBrk="1" fontAlgn="auto" hangingPunct="1">
              <a:lnSpc>
                <a:spcPct val="150000"/>
              </a:lnSpc>
              <a:spcBef>
                <a:spcPct val="0"/>
              </a:spcBef>
              <a:spcAft>
                <a:spcPts val="0"/>
              </a:spcAft>
              <a:buClr>
                <a:srgbClr val="0F6FC6"/>
              </a:buClr>
              <a:buSzPct val="85000"/>
              <a:buFont typeface="Wingdings 2"/>
              <a:buChar char=""/>
            </a:pPr>
            <a:r>
              <a:rPr kumimoji="0" lang="en-US" sz="2400" kern="1200" dirty="0">
                <a:solidFill>
                  <a:prstClr val="black"/>
                </a:solidFill>
                <a:ea typeface="+mn-ea"/>
                <a:cs typeface="Times New Roman" pitchFamily="18" charset="0"/>
              </a:rPr>
              <a:t>GDP measures an amount of production during a given time period</a:t>
            </a:r>
            <a:r>
              <a:rPr kumimoji="0" lang="en-US" sz="2400" kern="1200" dirty="0" smtClean="0">
                <a:solidFill>
                  <a:prstClr val="black"/>
                </a:solidFill>
                <a:ea typeface="+mn-ea"/>
                <a:cs typeface="Times New Roman" pitchFamily="18" charset="0"/>
              </a:rPr>
              <a:t>.</a:t>
            </a:r>
            <a:endParaRPr kumimoji="0" lang="en-US" sz="2800" kern="1200" dirty="0" smtClean="0">
              <a:solidFill>
                <a:prstClr val="black"/>
              </a:solidFill>
              <a:cs typeface="Times New Roman" pitchFamily="18" charset="0"/>
            </a:endParaRPr>
          </a:p>
          <a:p>
            <a:pPr marL="514350" lvl="0" indent="-514350" eaLnBrk="1" fontAlgn="auto" hangingPunct="1">
              <a:lnSpc>
                <a:spcPct val="150000"/>
              </a:lnSpc>
              <a:spcBef>
                <a:spcPct val="0"/>
              </a:spcBef>
              <a:spcAft>
                <a:spcPts val="0"/>
              </a:spcAft>
              <a:buClr>
                <a:srgbClr val="0BD0D9"/>
              </a:buClr>
              <a:buSzPct val="95000"/>
              <a:buFont typeface="+mj-lt"/>
              <a:buAutoNum type="arabicPeriod" startAt="7"/>
            </a:pPr>
            <a:r>
              <a:rPr lang="en-US" sz="2400" dirty="0" smtClean="0">
                <a:solidFill>
                  <a:srgbClr val="000000"/>
                </a:solidFill>
                <a:latin typeface="Times New Roman" pitchFamily="18" charset="0"/>
                <a:cs typeface="Times New Roman" pitchFamily="18" charset="0"/>
              </a:rPr>
              <a:t>Financial </a:t>
            </a:r>
            <a:r>
              <a:rPr lang="en-US" sz="2400" dirty="0">
                <a:solidFill>
                  <a:srgbClr val="000000"/>
                </a:solidFill>
                <a:latin typeface="Times New Roman" pitchFamily="18" charset="0"/>
                <a:cs typeface="Times New Roman" pitchFamily="18" charset="0"/>
              </a:rPr>
              <a:t>transactions and income transfers are </a:t>
            </a:r>
            <a:r>
              <a:rPr lang="en-US" sz="2400" b="1" dirty="0">
                <a:solidFill>
                  <a:srgbClr val="000000"/>
                </a:solidFill>
                <a:latin typeface="Times New Roman" pitchFamily="18" charset="0"/>
                <a:cs typeface="Times New Roman" pitchFamily="18" charset="0"/>
              </a:rPr>
              <a:t>excluded</a:t>
            </a:r>
          </a:p>
          <a:p>
            <a:pPr marL="0" lvl="0" indent="0" eaLnBrk="1" fontAlgn="auto" hangingPunct="1">
              <a:lnSpc>
                <a:spcPct val="150000"/>
              </a:lnSpc>
              <a:spcBef>
                <a:spcPct val="0"/>
              </a:spcBef>
              <a:spcAft>
                <a:spcPts val="0"/>
              </a:spcAft>
              <a:buClr>
                <a:srgbClr val="0BD0D9"/>
              </a:buClr>
              <a:buSzPct val="95000"/>
              <a:buNone/>
            </a:pPr>
            <a:r>
              <a:rPr kumimoji="0" lang="en-US" sz="2800" kern="1200" dirty="0" smtClean="0">
                <a:solidFill>
                  <a:prstClr val="black"/>
                </a:solidFill>
                <a:cs typeface="Times New Roman" pitchFamily="18" charset="0"/>
              </a:rPr>
              <a:t> </a:t>
            </a:r>
            <a:endParaRPr kumimoji="0" lang="en-US" sz="2800" kern="1200" dirty="0">
              <a:solidFill>
                <a:prstClr val="black"/>
              </a:solidFill>
              <a:cs typeface="Times New Roman" pitchFamily="18" charset="0"/>
            </a:endParaRPr>
          </a:p>
          <a:p>
            <a:pPr marL="457200" lvl="1" indent="0" eaLnBrk="1" fontAlgn="auto" hangingPunct="1">
              <a:lnSpc>
                <a:spcPct val="150000"/>
              </a:lnSpc>
              <a:spcBef>
                <a:spcPct val="0"/>
              </a:spcBef>
              <a:spcAft>
                <a:spcPts val="0"/>
              </a:spcAft>
              <a:buClr>
                <a:srgbClr val="0F6FC6"/>
              </a:buClr>
              <a:buSzPct val="85000"/>
              <a:buNone/>
            </a:pPr>
            <a:endParaRPr kumimoji="0" lang="en-US" sz="2400" kern="1200" dirty="0">
              <a:solidFill>
                <a:prstClr val="black"/>
              </a:solidFill>
              <a:ea typeface="+mn-ea"/>
              <a:cs typeface="Times New Roman"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47</a:t>
            </a:fld>
            <a:endParaRPr lang="en-US" dirty="0"/>
          </a:p>
        </p:txBody>
      </p:sp>
    </p:spTree>
    <p:extLst>
      <p:ext uri="{BB962C8B-B14F-4D97-AF65-F5344CB8AC3E}">
        <p14:creationId xmlns:p14="http://schemas.microsoft.com/office/powerpoint/2010/main" val="3615366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228600"/>
          </a:xfrm>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a:xfrm>
            <a:off x="1173163" y="990600"/>
            <a:ext cx="7772400" cy="5105400"/>
          </a:xfrm>
        </p:spPr>
        <p:txBody>
          <a:bodyPr/>
          <a:lstStyle/>
          <a:p>
            <a:pPr marL="457200" lvl="0" indent="-457200" eaLnBrk="1" fontAlgn="auto" hangingPunct="1">
              <a:lnSpc>
                <a:spcPct val="150000"/>
              </a:lnSpc>
              <a:spcAft>
                <a:spcPts val="0"/>
              </a:spcAft>
              <a:buClr>
                <a:srgbClr val="0BD0D9"/>
              </a:buClr>
              <a:buSzPct val="95000"/>
              <a:buFont typeface="+mj-lt"/>
              <a:buAutoNum type="arabicPeriod" startAt="9"/>
            </a:pPr>
            <a:r>
              <a:rPr kumimoji="0" lang="en-US" sz="2800" kern="1200" dirty="0">
                <a:solidFill>
                  <a:prstClr val="black"/>
                </a:solidFill>
                <a:cs typeface="Times New Roman" pitchFamily="18" charset="0"/>
              </a:rPr>
              <a:t>Only </a:t>
            </a:r>
            <a:r>
              <a:rPr kumimoji="0" lang="en-US" sz="2800" b="1" kern="1200" dirty="0">
                <a:solidFill>
                  <a:prstClr val="black"/>
                </a:solidFill>
                <a:cs typeface="Times New Roman" pitchFamily="18" charset="0"/>
              </a:rPr>
              <a:t>domestic production</a:t>
            </a:r>
            <a:r>
              <a:rPr kumimoji="0" lang="en-US" sz="2800" kern="1200" dirty="0">
                <a:solidFill>
                  <a:prstClr val="black"/>
                </a:solidFill>
                <a:cs typeface="Times New Roman" pitchFamily="18" charset="0"/>
              </a:rPr>
              <a:t> is </a:t>
            </a:r>
            <a:r>
              <a:rPr kumimoji="0" lang="en-US" sz="2800" kern="1200" dirty="0" smtClean="0">
                <a:solidFill>
                  <a:prstClr val="black"/>
                </a:solidFill>
                <a:cs typeface="Times New Roman" pitchFamily="18" charset="0"/>
              </a:rPr>
              <a:t>counted</a:t>
            </a:r>
          </a:p>
          <a:p>
            <a:pPr marL="457200" lvl="0" indent="-457200" eaLnBrk="1" fontAlgn="auto" hangingPunct="1">
              <a:lnSpc>
                <a:spcPct val="150000"/>
              </a:lnSpc>
              <a:spcAft>
                <a:spcPts val="0"/>
              </a:spcAft>
              <a:buClr>
                <a:srgbClr val="0BD0D9"/>
              </a:buClr>
              <a:buSzPct val="95000"/>
              <a:buFont typeface="+mj-lt"/>
              <a:buAutoNum type="arabicPeriod" startAt="9"/>
            </a:pPr>
            <a:r>
              <a:rPr kumimoji="0" lang="en-US" sz="2800" kern="1200" dirty="0" smtClean="0">
                <a:solidFill>
                  <a:prstClr val="black"/>
                </a:solidFill>
                <a:cs typeface="Times New Roman" pitchFamily="18" charset="0"/>
              </a:rPr>
              <a:t>GDP </a:t>
            </a:r>
            <a:r>
              <a:rPr kumimoji="0" lang="en-US" sz="2800" b="1" kern="1200" dirty="0">
                <a:solidFill>
                  <a:prstClr val="black"/>
                </a:solidFill>
                <a:cs typeface="Times New Roman" pitchFamily="18" charset="0"/>
              </a:rPr>
              <a:t>includes</a:t>
            </a:r>
            <a:r>
              <a:rPr kumimoji="0" lang="en-US" sz="2800" kern="1200" dirty="0">
                <a:solidFill>
                  <a:prstClr val="black"/>
                </a:solidFill>
                <a:cs typeface="Times New Roman" pitchFamily="18" charset="0"/>
              </a:rPr>
              <a:t> some imputed values of non marketable goods and services.</a:t>
            </a:r>
          </a:p>
          <a:p>
            <a:pPr marL="990600" lvl="1" indent="-533400" eaLnBrk="1" fontAlgn="auto" hangingPunct="1">
              <a:lnSpc>
                <a:spcPct val="150000"/>
              </a:lnSpc>
              <a:spcBef>
                <a:spcPct val="0"/>
              </a:spcBef>
              <a:spcAft>
                <a:spcPts val="0"/>
              </a:spcAft>
              <a:buClr>
                <a:srgbClr val="0F6FC6"/>
              </a:buClr>
              <a:buSzPct val="85000"/>
              <a:buFont typeface="Wingdings 2"/>
              <a:buChar char=""/>
            </a:pPr>
            <a:r>
              <a:rPr kumimoji="0" lang="en-US" kern="1200" dirty="0">
                <a:solidFill>
                  <a:prstClr val="black"/>
                </a:solidFill>
                <a:ea typeface="+mn-ea"/>
                <a:cs typeface="Times New Roman" pitchFamily="18" charset="0"/>
              </a:rPr>
              <a:t>For example, police services are estimated to provide value at </a:t>
            </a:r>
            <a:r>
              <a:rPr kumimoji="0" lang="en-US" kern="1200" dirty="0" smtClean="0">
                <a:solidFill>
                  <a:prstClr val="black"/>
                </a:solidFill>
                <a:ea typeface="+mn-ea"/>
                <a:cs typeface="Times New Roman" pitchFamily="18" charset="0"/>
              </a:rPr>
              <a:t>cost.</a:t>
            </a:r>
          </a:p>
          <a:p>
            <a:pPr marL="514350" indent="-457200" eaLnBrk="1" fontAlgn="auto" hangingPunct="1">
              <a:lnSpc>
                <a:spcPct val="150000"/>
              </a:lnSpc>
              <a:spcBef>
                <a:spcPct val="0"/>
              </a:spcBef>
              <a:spcAft>
                <a:spcPts val="0"/>
              </a:spcAft>
              <a:buClr>
                <a:srgbClr val="0F6FC6"/>
              </a:buClr>
              <a:buSzPct val="85000"/>
              <a:buFont typeface="+mj-lt"/>
              <a:buAutoNum type="arabicPeriod" startAt="9"/>
            </a:pPr>
            <a:r>
              <a:rPr kumimoji="0" lang="en-US" sz="2800" kern="1200" dirty="0" smtClean="0">
                <a:solidFill>
                  <a:prstClr val="black"/>
                </a:solidFill>
                <a:cs typeface="Times New Roman" pitchFamily="18" charset="0"/>
              </a:rPr>
              <a:t>Some </a:t>
            </a:r>
            <a:r>
              <a:rPr kumimoji="0" lang="en-US" sz="2800" kern="1200" dirty="0">
                <a:solidFill>
                  <a:prstClr val="black"/>
                </a:solidFill>
                <a:cs typeface="Times New Roman" pitchFamily="18" charset="0"/>
              </a:rPr>
              <a:t>types of production  are </a:t>
            </a:r>
            <a:r>
              <a:rPr kumimoji="0" lang="en-US" sz="2800" b="1" kern="1200" dirty="0">
                <a:solidFill>
                  <a:prstClr val="black"/>
                </a:solidFill>
                <a:cs typeface="Times New Roman" pitchFamily="18" charset="0"/>
              </a:rPr>
              <a:t>not</a:t>
            </a:r>
            <a:r>
              <a:rPr kumimoji="0" lang="en-US" sz="2800" kern="1200" dirty="0">
                <a:solidFill>
                  <a:prstClr val="black"/>
                </a:solidFill>
                <a:cs typeface="Times New Roman" pitchFamily="18" charset="0"/>
              </a:rPr>
              <a:t> counted.</a:t>
            </a:r>
          </a:p>
          <a:p>
            <a:pPr marL="990600" lvl="1" indent="-533400" eaLnBrk="1" fontAlgn="auto" hangingPunct="1">
              <a:lnSpc>
                <a:spcPct val="150000"/>
              </a:lnSpc>
              <a:spcBef>
                <a:spcPct val="0"/>
              </a:spcBef>
              <a:spcAft>
                <a:spcPts val="0"/>
              </a:spcAft>
              <a:buClr>
                <a:srgbClr val="0F6FC6"/>
              </a:buClr>
              <a:buSzPct val="85000"/>
              <a:buFont typeface="Wingdings 2"/>
              <a:buChar char=""/>
            </a:pPr>
            <a:r>
              <a:rPr kumimoji="0" lang="en-US" kern="1200" dirty="0">
                <a:solidFill>
                  <a:prstClr val="black"/>
                </a:solidFill>
                <a:ea typeface="+mn-ea"/>
                <a:cs typeface="Times New Roman" pitchFamily="18" charset="0"/>
              </a:rPr>
              <a:t>Underground and home production are excluded from GDP.</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48</a:t>
            </a:fld>
            <a:endParaRPr lang="en-US" dirty="0"/>
          </a:p>
        </p:txBody>
      </p:sp>
    </p:spTree>
    <p:extLst>
      <p:ext uri="{BB962C8B-B14F-4D97-AF65-F5344CB8AC3E}">
        <p14:creationId xmlns:p14="http://schemas.microsoft.com/office/powerpoint/2010/main" val="1907526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kern="1200" dirty="0">
                <a:solidFill>
                  <a:srgbClr val="04617B"/>
                </a:solidFill>
                <a:latin typeface="+mn-lt"/>
              </a:rPr>
              <a:t>Approaches to GNP/GDP/ Measurement</a:t>
            </a:r>
            <a:endParaRPr lang="en-US" sz="2800" dirty="0">
              <a:latin typeface="+mn-lt"/>
            </a:endParaRPr>
          </a:p>
        </p:txBody>
      </p:sp>
      <p:sp>
        <p:nvSpPr>
          <p:cNvPr id="3" name="Content Placeholder 2"/>
          <p:cNvSpPr>
            <a:spLocks noGrp="1"/>
          </p:cNvSpPr>
          <p:nvPr>
            <p:ph idx="1"/>
          </p:nvPr>
        </p:nvSpPr>
        <p:spPr/>
        <p:txBody>
          <a:bodyPr/>
          <a:lstStyle/>
          <a:p>
            <a:pPr marL="514350" lvl="0" indent="-514350" eaLnBrk="1" fontAlgn="auto" hangingPunct="1">
              <a:spcAft>
                <a:spcPts val="0"/>
              </a:spcAft>
              <a:buClr>
                <a:srgbClr val="0BD0D9"/>
              </a:buClr>
              <a:buSzPct val="95000"/>
              <a:buFont typeface="Wingdings 2"/>
              <a:buChar char=""/>
            </a:pPr>
            <a:r>
              <a:rPr kumimoji="0" lang="en-US" sz="2800" b="1" kern="1200" dirty="0">
                <a:solidFill>
                  <a:srgbClr val="000000"/>
                </a:solidFill>
              </a:rPr>
              <a:t>GDP can be measured using any of the following three approaches</a:t>
            </a:r>
            <a:r>
              <a:rPr kumimoji="0" lang="en-US" sz="2800" b="1" kern="1200" dirty="0" smtClean="0">
                <a:solidFill>
                  <a:srgbClr val="000000"/>
                </a:solidFill>
              </a:rPr>
              <a:t>:</a:t>
            </a:r>
            <a:endParaRPr kumimoji="0" lang="en-US" sz="2800" b="1" kern="1200" dirty="0">
              <a:solidFill>
                <a:srgbClr val="000000"/>
              </a:solidFill>
            </a:endParaRPr>
          </a:p>
          <a:p>
            <a:pPr marL="914400" lvl="2" indent="-246888" eaLnBrk="1" fontAlgn="auto" hangingPunct="1">
              <a:spcAft>
                <a:spcPts val="0"/>
              </a:spcAft>
              <a:buClr>
                <a:srgbClr val="009DD9"/>
              </a:buClr>
              <a:buSzPct val="70000"/>
              <a:buFont typeface="Wingdings 2"/>
              <a:buChar char=""/>
            </a:pPr>
            <a:r>
              <a:rPr kumimoji="0" lang="en-US" sz="2800" b="1" kern="1200" dirty="0">
                <a:solidFill>
                  <a:prstClr val="black"/>
                </a:solidFill>
                <a:ea typeface="+mn-ea"/>
                <a:cs typeface="+mn-cs"/>
              </a:rPr>
              <a:t>Output or Product Method/Approach</a:t>
            </a:r>
          </a:p>
          <a:p>
            <a:pPr marL="914400" lvl="2" indent="-246888" eaLnBrk="1" fontAlgn="auto" hangingPunct="1">
              <a:spcAft>
                <a:spcPts val="0"/>
              </a:spcAft>
              <a:buClr>
                <a:srgbClr val="009DD9"/>
              </a:buClr>
              <a:buSzPct val="70000"/>
              <a:buFont typeface="Wingdings 2"/>
              <a:buChar char=""/>
            </a:pPr>
            <a:r>
              <a:rPr kumimoji="0" lang="en-US" sz="2800" b="1" kern="1200" dirty="0">
                <a:solidFill>
                  <a:srgbClr val="000000"/>
                </a:solidFill>
                <a:ea typeface="+mn-ea"/>
                <a:cs typeface="+mn-cs"/>
              </a:rPr>
              <a:t>Expenditure Method</a:t>
            </a:r>
          </a:p>
          <a:p>
            <a:pPr marL="914400" lvl="2" indent="-246888" eaLnBrk="1" fontAlgn="auto" hangingPunct="1">
              <a:spcAft>
                <a:spcPts val="0"/>
              </a:spcAft>
              <a:buClr>
                <a:srgbClr val="009DD9"/>
              </a:buClr>
              <a:buSzPct val="70000"/>
              <a:buFont typeface="Wingdings 2"/>
              <a:buChar char=""/>
            </a:pPr>
            <a:r>
              <a:rPr kumimoji="0" lang="en-US" sz="2800" b="1" kern="1200" dirty="0">
                <a:solidFill>
                  <a:srgbClr val="000000"/>
                </a:solidFill>
                <a:ea typeface="+mn-ea"/>
                <a:cs typeface="+mn-cs"/>
              </a:rPr>
              <a:t>Income Method</a:t>
            </a:r>
          </a:p>
          <a:p>
            <a:pPr marL="640080" lvl="1" indent="-246888" eaLnBrk="1" fontAlgn="auto" hangingPunct="1">
              <a:spcAft>
                <a:spcPts val="0"/>
              </a:spcAft>
              <a:buClr>
                <a:srgbClr val="0F6FC6"/>
              </a:buClr>
              <a:buSzPct val="85000"/>
              <a:buNone/>
            </a:pPr>
            <a:endParaRPr kumimoji="0" lang="en-US" kern="1200" dirty="0">
              <a:solidFill>
                <a:prstClr val="black"/>
              </a:solidFill>
              <a:ea typeface="+mn-ea"/>
              <a:cs typeface="+mn-cs"/>
            </a:endParaRPr>
          </a:p>
          <a:p>
            <a:pPr marL="514350" lvl="0" indent="-514350" eaLnBrk="1" fontAlgn="auto" hangingPunct="1">
              <a:spcAft>
                <a:spcPts val="0"/>
              </a:spcAft>
              <a:buClr>
                <a:srgbClr val="0BD0D9"/>
              </a:buClr>
              <a:buSzPct val="95000"/>
              <a:buFont typeface="Wingdings 2"/>
              <a:buChar char=""/>
            </a:pPr>
            <a:r>
              <a:rPr kumimoji="0" lang="en-US" sz="2800" kern="1200" dirty="0">
                <a:solidFill>
                  <a:srgbClr val="000000"/>
                </a:solidFill>
              </a:rPr>
              <a:t>Total production=Total expenditure= Total income </a:t>
            </a:r>
            <a:r>
              <a:rPr kumimoji="0" lang="en-US" sz="2800" kern="1200" dirty="0">
                <a:solidFill>
                  <a:srgbClr val="FF0000"/>
                </a:solidFill>
              </a:rPr>
              <a:t>is an identity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49</a:t>
            </a:fld>
            <a:endParaRPr lang="en-US" dirty="0"/>
          </a:p>
        </p:txBody>
      </p:sp>
    </p:spTree>
    <p:extLst>
      <p:ext uri="{BB962C8B-B14F-4D97-AF65-F5344CB8AC3E}">
        <p14:creationId xmlns:p14="http://schemas.microsoft.com/office/powerpoint/2010/main" val="390985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kern="1200" dirty="0">
                <a:solidFill>
                  <a:srgbClr val="003366">
                    <a:lumMod val="75000"/>
                  </a:srgbClr>
                </a:solidFill>
                <a:latin typeface="Arial"/>
                <a:cs typeface="Times New Roman" pitchFamily="18" charset="0"/>
              </a:rPr>
              <a:t>Mode of Assessment</a:t>
            </a:r>
            <a:endParaRPr lang="en-US" dirty="0"/>
          </a:p>
        </p:txBody>
      </p:sp>
      <p:sp>
        <p:nvSpPr>
          <p:cNvPr id="3" name="Content Placeholder 2"/>
          <p:cNvSpPr>
            <a:spLocks noGrp="1"/>
          </p:cNvSpPr>
          <p:nvPr>
            <p:ph idx="1"/>
          </p:nvPr>
        </p:nvSpPr>
        <p:spPr/>
        <p:txBody>
          <a:bodyPr/>
          <a:lstStyle/>
          <a:p>
            <a:pPr marL="0" lvl="0" indent="0">
              <a:buClr>
                <a:srgbClr val="0099CC"/>
              </a:buClr>
              <a:buSzPct val="150000"/>
              <a:buNone/>
            </a:pPr>
            <a:r>
              <a:rPr lang="en-US" sz="2800" dirty="0">
                <a:solidFill>
                  <a:srgbClr val="000000"/>
                </a:solidFill>
                <a:cs typeface="Times New Roman" pitchFamily="18" charset="0"/>
              </a:rPr>
              <a:t>The weight breakdown of the assessment method is as follows;</a:t>
            </a:r>
          </a:p>
          <a:p>
            <a:pPr lvl="1"/>
            <a:r>
              <a:rPr lang="en-US" dirty="0">
                <a:solidFill>
                  <a:srgbClr val="000000"/>
                </a:solidFill>
                <a:cs typeface="Times New Roman" pitchFamily="18" charset="0"/>
              </a:rPr>
              <a:t>Final Examination…………………40%</a:t>
            </a:r>
          </a:p>
          <a:p>
            <a:pPr lvl="1"/>
            <a:r>
              <a:rPr lang="en-US" dirty="0">
                <a:solidFill>
                  <a:srgbClr val="000000"/>
                </a:solidFill>
                <a:cs typeface="Times New Roman" pitchFamily="18" charset="0"/>
              </a:rPr>
              <a:t>Mid Examination..…………………25%</a:t>
            </a:r>
          </a:p>
          <a:p>
            <a:pPr lvl="1"/>
            <a:r>
              <a:rPr lang="en-US" dirty="0">
                <a:solidFill>
                  <a:srgbClr val="000000"/>
                </a:solidFill>
                <a:cs typeface="Times New Roman" pitchFamily="18" charset="0"/>
              </a:rPr>
              <a:t>Group Assignment……………….12%</a:t>
            </a:r>
          </a:p>
          <a:p>
            <a:pPr lvl="1"/>
            <a:r>
              <a:rPr lang="en-US" dirty="0">
                <a:solidFill>
                  <a:srgbClr val="000000"/>
                </a:solidFill>
                <a:cs typeface="Times New Roman" pitchFamily="18" charset="0"/>
              </a:rPr>
              <a:t>Individual Assignment……………11%</a:t>
            </a:r>
          </a:p>
          <a:p>
            <a:pPr lvl="1"/>
            <a:r>
              <a:rPr lang="en-US" dirty="0">
                <a:solidFill>
                  <a:srgbClr val="000000"/>
                </a:solidFill>
                <a:cs typeface="Times New Roman" pitchFamily="18" charset="0"/>
              </a:rPr>
              <a:t>Quizzes……………………………12%</a:t>
            </a:r>
          </a:p>
          <a:p>
            <a:pPr lvl="1"/>
            <a:r>
              <a:rPr lang="en-US" dirty="0">
                <a:solidFill>
                  <a:srgbClr val="000000"/>
                </a:solidFill>
                <a:cs typeface="Times New Roman" pitchFamily="18" charset="0"/>
              </a:rPr>
              <a:t>Total   ….…………………………100%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a:t>
            </a:fld>
            <a:endParaRPr lang="en-US" dirty="0"/>
          </a:p>
        </p:txBody>
      </p:sp>
    </p:spTree>
    <p:extLst>
      <p:ext uri="{BB962C8B-B14F-4D97-AF65-F5344CB8AC3E}">
        <p14:creationId xmlns:p14="http://schemas.microsoft.com/office/powerpoint/2010/main" val="792159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457200"/>
          </a:xfrm>
        </p:spPr>
        <p:txBody>
          <a:bodyPr/>
          <a:lstStyle/>
          <a:p>
            <a:r>
              <a:rPr kumimoji="0" lang="en-US" sz="2800" b="1" kern="1200" dirty="0">
                <a:solidFill>
                  <a:srgbClr val="04617B"/>
                </a:solidFill>
                <a:latin typeface="Arial" pitchFamily="34" charset="0"/>
                <a:cs typeface="Arial" pitchFamily="34" charset="0"/>
              </a:rPr>
              <a:t>1. Output or Product Method/Approach</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685800"/>
            <a:ext cx="7772400" cy="5867400"/>
          </a:xfrm>
        </p:spPr>
        <p:txBody>
          <a:bodyPr/>
          <a:lstStyle/>
          <a:p>
            <a:pPr marL="274320" lvl="0" indent="-274320" eaLnBrk="1" fontAlgn="auto" hangingPunct="1">
              <a:lnSpc>
                <a:spcPct val="15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This method in turn has two approaches:</a:t>
            </a:r>
          </a:p>
          <a:p>
            <a:pPr marL="274320" lvl="0" indent="-274320" algn="just" eaLnBrk="1" fontAlgn="auto" hangingPunct="1">
              <a:lnSpc>
                <a:spcPct val="150000"/>
              </a:lnSpc>
              <a:spcAft>
                <a:spcPts val="0"/>
              </a:spcAft>
              <a:buClr>
                <a:srgbClr val="0BD0D9"/>
              </a:buClr>
              <a:buSzPct val="95000"/>
              <a:buNone/>
            </a:pPr>
            <a:r>
              <a:rPr kumimoji="0" lang="en-US" sz="2400" b="1" kern="1200" dirty="0">
                <a:solidFill>
                  <a:prstClr val="black"/>
                </a:solidFill>
                <a:latin typeface="Arial" pitchFamily="34" charset="0"/>
                <a:cs typeface="Arial" pitchFamily="34" charset="0"/>
              </a:rPr>
              <a:t>A. Final Output Method: </a:t>
            </a:r>
            <a:r>
              <a:rPr kumimoji="0" lang="en-US" sz="2400" kern="1200" dirty="0">
                <a:solidFill>
                  <a:prstClr val="black"/>
                </a:solidFill>
                <a:latin typeface="Arial" pitchFamily="34" charset="0"/>
                <a:cs typeface="Arial" pitchFamily="34" charset="0"/>
              </a:rPr>
              <a:t>again so as to avoid multiple counting of the intermediate goods in the production process, only the </a:t>
            </a:r>
            <a:r>
              <a:rPr kumimoji="0" lang="en-US" sz="2400" b="1" i="1" kern="1200" dirty="0">
                <a:solidFill>
                  <a:prstClr val="black"/>
                </a:solidFill>
                <a:latin typeface="Arial" pitchFamily="34" charset="0"/>
                <a:cs typeface="Arial" pitchFamily="34" charset="0"/>
              </a:rPr>
              <a:t>final product</a:t>
            </a:r>
            <a:r>
              <a:rPr kumimoji="0" lang="en-US" sz="2400" kern="1200" dirty="0">
                <a:solidFill>
                  <a:prstClr val="black"/>
                </a:solidFill>
                <a:latin typeface="Arial" pitchFamily="34" charset="0"/>
                <a:cs typeface="Arial" pitchFamily="34" charset="0"/>
              </a:rPr>
              <a:t>, excluding all intermediate goods and resources, will be accounted as part of GDP. </a:t>
            </a:r>
          </a:p>
          <a:p>
            <a:pPr marL="640080" lvl="1" indent="-246888" eaLnBrk="1" fontAlgn="auto" hangingPunct="1">
              <a:lnSpc>
                <a:spcPct val="150000"/>
              </a:lnSpc>
              <a:spcAft>
                <a:spcPts val="0"/>
              </a:spcAft>
              <a:buClr>
                <a:srgbClr val="0F6FC6"/>
              </a:buClr>
              <a:buSzPct val="85000"/>
              <a:buNone/>
            </a:pPr>
            <a:r>
              <a:rPr kumimoji="0" lang="en-US" sz="2400" b="1" kern="1200" dirty="0">
                <a:solidFill>
                  <a:prstClr val="black"/>
                </a:solidFill>
                <a:latin typeface="Arial" pitchFamily="34" charset="0"/>
                <a:ea typeface="+mn-ea"/>
                <a:cs typeface="Arial" pitchFamily="34" charset="0"/>
              </a:rPr>
              <a:t>GDP = Pi(</a:t>
            </a:r>
            <a:r>
              <a:rPr kumimoji="0" lang="en-US" sz="2400" b="1" kern="1200" dirty="0" err="1">
                <a:solidFill>
                  <a:prstClr val="black"/>
                </a:solidFill>
                <a:latin typeface="Arial" pitchFamily="34" charset="0"/>
                <a:ea typeface="+mn-ea"/>
                <a:cs typeface="Arial" pitchFamily="34" charset="0"/>
              </a:rPr>
              <a:t>Gi</a:t>
            </a:r>
            <a:r>
              <a:rPr kumimoji="0" lang="en-US" sz="2400" b="1" kern="1200" dirty="0">
                <a:solidFill>
                  <a:prstClr val="black"/>
                </a:solidFill>
                <a:latin typeface="Arial" pitchFamily="34" charset="0"/>
                <a:ea typeface="+mn-ea"/>
                <a:cs typeface="Arial" pitchFamily="34" charset="0"/>
              </a:rPr>
              <a:t>)  +  Pi(Si)</a:t>
            </a:r>
            <a:r>
              <a:rPr kumimoji="0" lang="en-US" sz="2400" kern="1200" dirty="0">
                <a:solidFill>
                  <a:prstClr val="black"/>
                </a:solidFill>
                <a:latin typeface="Arial" pitchFamily="34" charset="0"/>
                <a:ea typeface="+mn-ea"/>
                <a:cs typeface="Arial" pitchFamily="34" charset="0"/>
              </a:rPr>
              <a:t>   </a:t>
            </a:r>
            <a:r>
              <a:rPr kumimoji="0" lang="en-US" sz="2400" b="1" kern="1200" dirty="0">
                <a:solidFill>
                  <a:prstClr val="black"/>
                </a:solidFill>
                <a:latin typeface="Arial" pitchFamily="34" charset="0"/>
                <a:ea typeface="+mn-ea"/>
                <a:cs typeface="Arial" pitchFamily="34" charset="0"/>
              </a:rPr>
              <a:t>+</a:t>
            </a:r>
            <a:r>
              <a:rPr kumimoji="0" lang="en-US" sz="2400" kern="1200" dirty="0">
                <a:solidFill>
                  <a:prstClr val="black"/>
                </a:solidFill>
                <a:latin typeface="Arial" pitchFamily="34" charset="0"/>
                <a:ea typeface="+mn-ea"/>
                <a:cs typeface="Arial" pitchFamily="34" charset="0"/>
              </a:rPr>
              <a:t>  [imputed values of non-marketable goods and services] </a:t>
            </a:r>
            <a:endParaRPr kumimoji="0" lang="en-US" sz="2400" kern="1200" dirty="0" smtClean="0">
              <a:solidFill>
                <a:prstClr val="black"/>
              </a:solidFill>
              <a:latin typeface="Arial" pitchFamily="34" charset="0"/>
              <a:ea typeface="+mn-ea"/>
              <a:cs typeface="Arial" pitchFamily="34" charset="0"/>
            </a:endParaRPr>
          </a:p>
          <a:p>
            <a:pPr marL="640080" lvl="1" indent="-246888" eaLnBrk="1" fontAlgn="auto" hangingPunct="1">
              <a:lnSpc>
                <a:spcPct val="150000"/>
              </a:lnSpc>
              <a:spcAft>
                <a:spcPts val="0"/>
              </a:spcAft>
              <a:buClr>
                <a:srgbClr val="0F6FC6"/>
              </a:buClr>
              <a:buSzPct val="85000"/>
              <a:buNone/>
            </a:pPr>
            <a:r>
              <a:rPr kumimoji="0" lang="en-US" sz="2400" kern="1200" dirty="0">
                <a:solidFill>
                  <a:prstClr val="black"/>
                </a:solidFill>
                <a:latin typeface="Arial" pitchFamily="34" charset="0"/>
                <a:ea typeface="+mn-ea"/>
                <a:cs typeface="Arial" pitchFamily="34" charset="0"/>
              </a:rPr>
              <a:t>Where P = Market price </a:t>
            </a:r>
            <a:r>
              <a:rPr kumimoji="0" lang="en-US" sz="2400" kern="1200" dirty="0" smtClean="0">
                <a:solidFill>
                  <a:prstClr val="black"/>
                </a:solidFill>
                <a:latin typeface="Arial" pitchFamily="34" charset="0"/>
                <a:ea typeface="+mn-ea"/>
                <a:cs typeface="Arial" pitchFamily="34" charset="0"/>
              </a:rPr>
              <a:t>,  </a:t>
            </a:r>
            <a:r>
              <a:rPr kumimoji="0" lang="en-US" sz="2400" kern="1200" dirty="0">
                <a:solidFill>
                  <a:prstClr val="black"/>
                </a:solidFill>
                <a:latin typeface="Arial" pitchFamily="34" charset="0"/>
                <a:ea typeface="+mn-ea"/>
                <a:cs typeface="Arial" pitchFamily="34" charset="0"/>
              </a:rPr>
              <a:t>G = All Final </a:t>
            </a:r>
            <a:r>
              <a:rPr kumimoji="0" lang="en-US" sz="2400" kern="1200" dirty="0" smtClean="0">
                <a:solidFill>
                  <a:prstClr val="black"/>
                </a:solidFill>
                <a:latin typeface="Arial" pitchFamily="34" charset="0"/>
                <a:ea typeface="+mn-ea"/>
                <a:cs typeface="Arial" pitchFamily="34" charset="0"/>
              </a:rPr>
              <a:t>goods, S </a:t>
            </a:r>
            <a:r>
              <a:rPr kumimoji="0" lang="en-US" sz="2400" kern="1200" dirty="0">
                <a:solidFill>
                  <a:prstClr val="black"/>
                </a:solidFill>
                <a:latin typeface="Arial" pitchFamily="34" charset="0"/>
                <a:ea typeface="+mn-ea"/>
                <a:cs typeface="Arial" pitchFamily="34" charset="0"/>
              </a:rPr>
              <a:t>= All final Services</a:t>
            </a:r>
          </a:p>
          <a:p>
            <a:pPr marL="640080" lvl="1" indent="-246888" eaLnBrk="1" fontAlgn="auto" hangingPunct="1">
              <a:lnSpc>
                <a:spcPct val="150000"/>
              </a:lnSpc>
              <a:spcAft>
                <a:spcPts val="0"/>
              </a:spcAft>
              <a:buClr>
                <a:srgbClr val="0F6FC6"/>
              </a:buClr>
              <a:buSzPct val="85000"/>
              <a:buNone/>
            </a:pPr>
            <a:endParaRPr kumimoji="0" lang="en-US" sz="2400" kern="1200" dirty="0">
              <a:solidFill>
                <a:prstClr val="black"/>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50</a:t>
            </a:fld>
            <a:endParaRPr lang="en-US" dirty="0"/>
          </a:p>
        </p:txBody>
      </p:sp>
    </p:spTree>
    <p:extLst>
      <p:ext uri="{BB962C8B-B14F-4D97-AF65-F5344CB8AC3E}">
        <p14:creationId xmlns:p14="http://schemas.microsoft.com/office/powerpoint/2010/main" val="1865613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kern="1200" dirty="0">
                <a:solidFill>
                  <a:srgbClr val="04617B"/>
                </a:solidFill>
                <a:latin typeface="Arial" pitchFamily="34" charset="0"/>
                <a:cs typeface="Arial" pitchFamily="34" charset="0"/>
              </a:rPr>
              <a:t>Cont’d</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14400"/>
            <a:ext cx="7772400" cy="5181600"/>
          </a:xfrm>
        </p:spPr>
        <p:txBody>
          <a:bodyPr/>
          <a:lstStyle/>
          <a:p>
            <a:pPr marL="274320" lvl="0" indent="-274320" eaLnBrk="1" fontAlgn="auto" hangingPunct="1">
              <a:lnSpc>
                <a:spcPct val="150000"/>
              </a:lnSpc>
              <a:spcAft>
                <a:spcPts val="0"/>
              </a:spcAft>
              <a:buClr>
                <a:srgbClr val="0BD0D9"/>
              </a:buClr>
              <a:buSzPct val="95000"/>
              <a:buNone/>
            </a:pPr>
            <a:r>
              <a:rPr kumimoji="0" lang="en-US" sz="2800" b="1" kern="1200" dirty="0">
                <a:solidFill>
                  <a:prstClr val="black"/>
                </a:solidFill>
                <a:latin typeface="Arial" pitchFamily="34" charset="0"/>
                <a:cs typeface="Arial" pitchFamily="34" charset="0"/>
              </a:rPr>
              <a:t>B. Value-added Method:</a:t>
            </a:r>
            <a:r>
              <a:rPr kumimoji="0" lang="en-US" sz="2800" kern="1200" dirty="0">
                <a:solidFill>
                  <a:prstClr val="black"/>
                </a:solidFill>
                <a:latin typeface="Arial" pitchFamily="34" charset="0"/>
                <a:cs typeface="Arial" pitchFamily="34" charset="0"/>
              </a:rPr>
              <a:t> is the added of a product that takes place at each stage of the production process.</a:t>
            </a:r>
          </a:p>
          <a:p>
            <a:pPr marL="274320" lvl="0" indent="-274320" eaLnBrk="1" fontAlgn="auto" hangingPunct="1">
              <a:lnSpc>
                <a:spcPct val="150000"/>
              </a:lnSpc>
              <a:spcAft>
                <a:spcPts val="0"/>
              </a:spcAft>
              <a:buClr>
                <a:srgbClr val="0BD0D9"/>
              </a:buClr>
              <a:buSzPct val="95000"/>
              <a:buFont typeface="Wingdings 2"/>
              <a:buChar char=""/>
            </a:pPr>
            <a:r>
              <a:rPr kumimoji="0" lang="en-US" sz="2800" kern="1200" dirty="0">
                <a:solidFill>
                  <a:srgbClr val="000000"/>
                </a:solidFill>
                <a:latin typeface="Arial" pitchFamily="34" charset="0"/>
                <a:cs typeface="Arial" pitchFamily="34" charset="0"/>
              </a:rPr>
              <a:t>Value added is a measure of each firm’s contribution to total output, i.e., the amount of market value produced (added) by that firm.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51</a:t>
            </a:fld>
            <a:endParaRPr lang="en-US" dirty="0"/>
          </a:p>
        </p:txBody>
      </p:sp>
    </p:spTree>
    <p:extLst>
      <p:ext uri="{BB962C8B-B14F-4D97-AF65-F5344CB8AC3E}">
        <p14:creationId xmlns:p14="http://schemas.microsoft.com/office/powerpoint/2010/main" val="1385176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Cont’d</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marL="274320" lvl="0" indent="-274320" eaLnBrk="1" fontAlgn="auto" hangingPunct="1">
              <a:lnSpc>
                <a:spcPct val="150000"/>
              </a:lnSpc>
              <a:spcAft>
                <a:spcPts val="0"/>
              </a:spcAft>
              <a:buClr>
                <a:srgbClr val="0BD0D9"/>
              </a:buClr>
              <a:buSzPct val="95000"/>
              <a:buFont typeface="Wingdings 2"/>
              <a:buChar char=""/>
            </a:pPr>
            <a:r>
              <a:rPr kumimoji="0" lang="en-US" sz="2800" kern="1200" dirty="0">
                <a:solidFill>
                  <a:srgbClr val="000000"/>
                </a:solidFill>
                <a:latin typeface="Arial" pitchFamily="34" charset="0"/>
                <a:cs typeface="Arial" pitchFamily="34" charset="0"/>
              </a:rPr>
              <a:t>GDP for a given year is calculated </a:t>
            </a:r>
            <a:r>
              <a:rPr kumimoji="0" lang="en-US" sz="2800" kern="1200" dirty="0">
                <a:solidFill>
                  <a:srgbClr val="FF0000"/>
                </a:solidFill>
                <a:latin typeface="Arial" pitchFamily="34" charset="0"/>
                <a:cs typeface="Arial" pitchFamily="34" charset="0"/>
              </a:rPr>
              <a:t>by summing  up all values added in the economy at each stage of production</a:t>
            </a:r>
            <a:endParaRPr kumimoji="0" lang="en-US" sz="2800" kern="1200" dirty="0">
              <a:solidFill>
                <a:prstClr val="black"/>
              </a:solidFill>
              <a:latin typeface="Arial" pitchFamily="34" charset="0"/>
              <a:cs typeface="Arial" pitchFamily="34" charset="0"/>
            </a:endParaRPr>
          </a:p>
          <a:p>
            <a:pPr marL="274320" lvl="0" indent="-274320" eaLnBrk="1" fontAlgn="auto" hangingPunct="1">
              <a:lnSpc>
                <a:spcPct val="150000"/>
              </a:lnSpc>
              <a:spcAft>
                <a:spcPts val="0"/>
              </a:spcAft>
              <a:buClr>
                <a:srgbClr val="0BD0D9"/>
              </a:buClr>
              <a:buSzPct val="95000"/>
              <a:buFont typeface="Wingdings 2"/>
              <a:buChar char=""/>
            </a:pPr>
            <a:r>
              <a:rPr kumimoji="0" lang="en-US" sz="2800" b="1" kern="1200" dirty="0">
                <a:solidFill>
                  <a:srgbClr val="E46C0A"/>
                </a:solidFill>
                <a:latin typeface="Arial" pitchFamily="34" charset="0"/>
                <a:cs typeface="Arial" pitchFamily="34" charset="0"/>
              </a:rPr>
              <a:t>It avoids the statistical problem of double counting.</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52</a:t>
            </a:fld>
            <a:endParaRPr lang="en-US" dirty="0"/>
          </a:p>
        </p:txBody>
      </p:sp>
    </p:spTree>
    <p:extLst>
      <p:ext uri="{BB962C8B-B14F-4D97-AF65-F5344CB8AC3E}">
        <p14:creationId xmlns:p14="http://schemas.microsoft.com/office/powerpoint/2010/main" val="2450666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381000"/>
          </a:xfrm>
        </p:spPr>
        <p:txBody>
          <a:bodyPr/>
          <a:lstStyle/>
          <a:p>
            <a:r>
              <a:rPr kumimoji="0" lang="en-US" sz="2800" b="1" kern="1200" dirty="0">
                <a:solidFill>
                  <a:srgbClr val="04617B"/>
                </a:solidFill>
                <a:latin typeface="Arial" pitchFamily="34" charset="0"/>
                <a:cs typeface="Arial" pitchFamily="34" charset="0"/>
              </a:rPr>
              <a:t>Value Added Method</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90600"/>
            <a:ext cx="7772400" cy="5105400"/>
          </a:xfrm>
        </p:spPr>
        <p:txBody>
          <a:bodyPr/>
          <a:lstStyle/>
          <a:p>
            <a:pPr marL="274320" lvl="0" indent="-274320" algn="just" eaLnBrk="1" fontAlgn="auto" hangingPunct="1">
              <a:lnSpc>
                <a:spcPct val="9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The production of most goods and services involves a series of stages.</a:t>
            </a:r>
          </a:p>
          <a:p>
            <a:pPr marL="274320" lvl="0" indent="-274320" algn="just" eaLnBrk="1" fontAlgn="auto" hangingPunct="1">
              <a:lnSpc>
                <a:spcPct val="90000"/>
              </a:lnSpc>
              <a:spcAft>
                <a:spcPts val="0"/>
              </a:spcAft>
              <a:buClr>
                <a:srgbClr val="0BD0D9"/>
              </a:buClr>
              <a:buSzPct val="95000"/>
              <a:buFont typeface="Wingdings 2"/>
              <a:buChar char=""/>
            </a:pPr>
            <a:r>
              <a:rPr kumimoji="0" lang="en-US" sz="2800" kern="1200" dirty="0">
                <a:solidFill>
                  <a:srgbClr val="C00000"/>
                </a:solidFill>
                <a:latin typeface="Arial" pitchFamily="34" charset="0"/>
                <a:cs typeface="Arial" pitchFamily="34" charset="0"/>
              </a:rPr>
              <a:t>To accurately measure GDP we must </a:t>
            </a:r>
            <a:r>
              <a:rPr kumimoji="0" lang="en-US" sz="2800" b="1" kern="1200" dirty="0">
                <a:solidFill>
                  <a:srgbClr val="C00000"/>
                </a:solidFill>
                <a:latin typeface="Arial" pitchFamily="34" charset="0"/>
                <a:cs typeface="Arial" pitchFamily="34" charset="0"/>
              </a:rPr>
              <a:t>distinguish</a:t>
            </a:r>
            <a:r>
              <a:rPr kumimoji="0" lang="en-US" sz="2800" kern="1200" dirty="0">
                <a:solidFill>
                  <a:srgbClr val="C00000"/>
                </a:solidFill>
                <a:latin typeface="Arial" pitchFamily="34" charset="0"/>
                <a:cs typeface="Arial" pitchFamily="34" charset="0"/>
              </a:rPr>
              <a:t> intermediate goods from final goods.</a:t>
            </a:r>
          </a:p>
          <a:p>
            <a:pPr marL="274320" lvl="0" indent="-274320" algn="just" eaLnBrk="1" fontAlgn="auto" hangingPunct="1">
              <a:lnSpc>
                <a:spcPct val="90000"/>
              </a:lnSpc>
              <a:spcAft>
                <a:spcPts val="0"/>
              </a:spcAft>
              <a:buClr>
                <a:srgbClr val="0BD0D9"/>
              </a:buClr>
              <a:buSzPct val="95000"/>
              <a:buFont typeface="Wingdings 2"/>
              <a:buChar char=""/>
            </a:pPr>
            <a:r>
              <a:rPr kumimoji="0" lang="en-US" sz="2800" b="1" i="1" kern="1200" dirty="0">
                <a:solidFill>
                  <a:srgbClr val="009DD9"/>
                </a:solidFill>
                <a:latin typeface="Arial" pitchFamily="34" charset="0"/>
                <a:cs typeface="Arial" pitchFamily="34" charset="0"/>
              </a:rPr>
              <a:t>Intermediate goods</a:t>
            </a:r>
            <a:r>
              <a:rPr kumimoji="0" lang="en-US" sz="2800" kern="1200" dirty="0">
                <a:solidFill>
                  <a:prstClr val="black"/>
                </a:solidFill>
                <a:latin typeface="Arial" pitchFamily="34" charset="0"/>
                <a:cs typeface="Arial" pitchFamily="34" charset="0"/>
              </a:rPr>
              <a:t> are goods or services purchased for use as input in the production of final goods or services of other </a:t>
            </a:r>
            <a:r>
              <a:rPr kumimoji="0" lang="en-US" sz="2800" kern="1200" dirty="0" err="1">
                <a:solidFill>
                  <a:prstClr val="black"/>
                </a:solidFill>
                <a:latin typeface="Arial" pitchFamily="34" charset="0"/>
                <a:cs typeface="Arial" pitchFamily="34" charset="0"/>
              </a:rPr>
              <a:t>Gs</a:t>
            </a:r>
            <a:r>
              <a:rPr kumimoji="0" lang="en-US" sz="2800" kern="1200" dirty="0">
                <a:solidFill>
                  <a:prstClr val="black"/>
                </a:solidFill>
                <a:latin typeface="Arial" pitchFamily="34" charset="0"/>
                <a:cs typeface="Arial" pitchFamily="34" charset="0"/>
              </a:rPr>
              <a:t> and Ss.</a:t>
            </a:r>
          </a:p>
          <a:p>
            <a:pPr marL="274320" lvl="0" indent="-274320" algn="just" eaLnBrk="1" fontAlgn="auto" hangingPunct="1">
              <a:lnSpc>
                <a:spcPct val="90000"/>
              </a:lnSpc>
              <a:spcAft>
                <a:spcPts val="0"/>
              </a:spcAft>
              <a:buClr>
                <a:srgbClr val="0BD0D9"/>
              </a:buClr>
              <a:buSzPct val="95000"/>
              <a:buFont typeface="Wingdings 2"/>
              <a:buChar char=""/>
            </a:pPr>
            <a:r>
              <a:rPr kumimoji="0" lang="en-US" sz="2800" b="1" i="1" kern="1200" dirty="0">
                <a:solidFill>
                  <a:srgbClr val="C00000"/>
                </a:solidFill>
                <a:latin typeface="Arial" pitchFamily="34" charset="0"/>
                <a:cs typeface="Arial" pitchFamily="34" charset="0"/>
              </a:rPr>
              <a:t>Final goods</a:t>
            </a:r>
            <a:r>
              <a:rPr kumimoji="0" lang="en-US" sz="2800" kern="1200" dirty="0">
                <a:solidFill>
                  <a:prstClr val="black"/>
                </a:solidFill>
                <a:latin typeface="Arial" pitchFamily="34" charset="0"/>
                <a:cs typeface="Arial" pitchFamily="34" charset="0"/>
              </a:rPr>
              <a:t> - goods and services that directly goes to consumers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53</a:t>
            </a:fld>
            <a:endParaRPr lang="en-US" dirty="0"/>
          </a:p>
        </p:txBody>
      </p:sp>
    </p:spTree>
    <p:extLst>
      <p:ext uri="{BB962C8B-B14F-4D97-AF65-F5344CB8AC3E}">
        <p14:creationId xmlns:p14="http://schemas.microsoft.com/office/powerpoint/2010/main" val="3538264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457200"/>
          </a:xfrm>
        </p:spPr>
        <p:txBody>
          <a:bodyPr/>
          <a:lstStyle/>
          <a:p>
            <a:r>
              <a:rPr kumimoji="0" lang="en-US" sz="2800" kern="1200" dirty="0">
                <a:solidFill>
                  <a:srgbClr val="04617B"/>
                </a:solidFill>
                <a:latin typeface="Arial" pitchFamily="34" charset="0"/>
                <a:cs typeface="Arial" pitchFamily="34" charset="0"/>
              </a:rPr>
              <a:t>Value Added in Various Stages of Production</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54</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14785"/>
            <a:ext cx="8077200" cy="505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089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685800"/>
          </a:xfrm>
        </p:spPr>
        <p:txBody>
          <a:bodyPr/>
          <a:lstStyle/>
          <a:p>
            <a:r>
              <a:rPr kumimoji="0" lang="en-US" sz="2800" b="1" kern="1200" dirty="0">
                <a:solidFill>
                  <a:srgbClr val="04617B"/>
                </a:solidFill>
                <a:latin typeface="Arial" pitchFamily="34" charset="0"/>
                <a:cs typeface="Arial" pitchFamily="34" charset="0"/>
              </a:rPr>
              <a:t>Final goods, value added, and GDP</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173163" y="990600"/>
            <a:ext cx="7772400" cy="5105400"/>
          </a:xfrm>
        </p:spPr>
        <p:txBody>
          <a:bodyPr/>
          <a:lstStyle/>
          <a:p>
            <a:pPr marL="274320" lvl="0" indent="-274320" eaLnBrk="1" fontAlgn="auto" hangingPunct="1">
              <a:spcBef>
                <a:spcPct val="0"/>
              </a:spcBef>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GDP = value of final goods produced</a:t>
            </a:r>
          </a:p>
          <a:p>
            <a:pPr marL="274320" lvl="0" indent="-274320" eaLnBrk="1" fontAlgn="auto" hangingPunct="1">
              <a:spcBef>
                <a:spcPct val="0"/>
              </a:spcBef>
              <a:spcAft>
                <a:spcPts val="0"/>
              </a:spcAft>
              <a:buClr>
                <a:srgbClr val="0BD0D9"/>
              </a:buClr>
              <a:buSzPct val="95000"/>
              <a:buFont typeface="Wingdings 2"/>
              <a:buChar char=""/>
            </a:pPr>
            <a:endParaRPr kumimoji="0" lang="en-US" sz="2800" kern="1200" dirty="0">
              <a:solidFill>
                <a:prstClr val="black"/>
              </a:solidFill>
              <a:latin typeface="Arial" pitchFamily="34" charset="0"/>
              <a:cs typeface="Arial" pitchFamily="34" charset="0"/>
            </a:endParaRPr>
          </a:p>
          <a:p>
            <a:pPr marL="274320" lvl="0" indent="-274320" eaLnBrk="1" fontAlgn="auto" hangingPunct="1">
              <a:spcBef>
                <a:spcPct val="0"/>
              </a:spcBef>
              <a:spcAft>
                <a:spcPts val="0"/>
              </a:spcAft>
              <a:buClr>
                <a:srgbClr val="0BD0D9"/>
              </a:buClr>
              <a:buSzPct val="95000"/>
              <a:buNone/>
            </a:pPr>
            <a:r>
              <a:rPr kumimoji="0" lang="en-US" sz="2800" kern="1200" dirty="0">
                <a:solidFill>
                  <a:prstClr val="black"/>
                </a:solidFill>
                <a:latin typeface="Arial" pitchFamily="34" charset="0"/>
                <a:cs typeface="Arial" pitchFamily="34" charset="0"/>
              </a:rPr>
              <a:t>                                     OR </a:t>
            </a:r>
          </a:p>
          <a:p>
            <a:pPr marL="274320" lvl="0" indent="-274320" eaLnBrk="1" fontAlgn="auto" hangingPunct="1">
              <a:spcBef>
                <a:spcPts val="600"/>
              </a:spcBef>
              <a:spcAft>
                <a:spcPts val="0"/>
              </a:spcAft>
              <a:buClr>
                <a:srgbClr val="0BD0D9"/>
              </a:buClr>
              <a:buSzPct val="95000"/>
              <a:buNone/>
            </a:pPr>
            <a:r>
              <a:rPr kumimoji="0" lang="en-US" sz="2800" kern="1200" dirty="0">
                <a:solidFill>
                  <a:prstClr val="black"/>
                </a:solidFill>
                <a:latin typeface="Arial" pitchFamily="34" charset="0"/>
                <a:cs typeface="Arial" pitchFamily="34" charset="0"/>
              </a:rPr>
              <a:t>		  = sum of value added at all stages 	 		   of production</a:t>
            </a:r>
            <a:r>
              <a:rPr kumimoji="0" lang="en-US" sz="2800" kern="1200" dirty="0" smtClean="0">
                <a:solidFill>
                  <a:prstClr val="black"/>
                </a:solidFill>
                <a:latin typeface="Arial" pitchFamily="34" charset="0"/>
                <a:cs typeface="Arial" pitchFamily="34" charset="0"/>
              </a:rPr>
              <a:t>.</a:t>
            </a:r>
            <a:endParaRPr kumimoji="0" lang="en-US" sz="2800" kern="1200" dirty="0">
              <a:solidFill>
                <a:prstClr val="black"/>
              </a:solidFill>
              <a:latin typeface="Arial" pitchFamily="34" charset="0"/>
              <a:cs typeface="Arial" pitchFamily="34" charset="0"/>
            </a:endParaRPr>
          </a:p>
          <a:p>
            <a:pPr marL="274320" lvl="0" indent="-274320" algn="just" eaLnBrk="1" fontAlgn="auto" hangingPunct="1">
              <a:spcBef>
                <a:spcPts val="1600"/>
              </a:spcBef>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The value of the final goods already includes the value of the intermediate goods, so including both the value of intermediate </a:t>
            </a:r>
            <a:r>
              <a:rPr kumimoji="0" lang="en-US" sz="2800" u="sng" kern="1200" dirty="0">
                <a:solidFill>
                  <a:prstClr val="black"/>
                </a:solidFill>
                <a:latin typeface="Arial" pitchFamily="34" charset="0"/>
                <a:cs typeface="Arial" pitchFamily="34" charset="0"/>
              </a:rPr>
              <a:t>and</a:t>
            </a:r>
            <a:r>
              <a:rPr kumimoji="0" lang="en-US" sz="2800" kern="1200" dirty="0">
                <a:solidFill>
                  <a:prstClr val="black"/>
                </a:solidFill>
                <a:latin typeface="Arial" pitchFamily="34" charset="0"/>
                <a:cs typeface="Arial" pitchFamily="34" charset="0"/>
              </a:rPr>
              <a:t> final goods together in GDP calculation would be multiple counting.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55</a:t>
            </a:fld>
            <a:endParaRPr lang="en-US" dirty="0"/>
          </a:p>
        </p:txBody>
      </p:sp>
    </p:spTree>
    <p:extLst>
      <p:ext uri="{BB962C8B-B14F-4D97-AF65-F5344CB8AC3E}">
        <p14:creationId xmlns:p14="http://schemas.microsoft.com/office/powerpoint/2010/main" val="3411090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685800"/>
          </a:xfrm>
        </p:spPr>
        <p:txBody>
          <a:bodyPr/>
          <a:lstStyle/>
          <a:p>
            <a:r>
              <a:rPr kumimoji="0" lang="en-US" sz="2800" kern="1200" dirty="0">
                <a:solidFill>
                  <a:srgbClr val="0F6FC6"/>
                </a:solidFill>
                <a:latin typeface="Arial" pitchFamily="34" charset="0"/>
                <a:cs typeface="Arial" pitchFamily="34" charset="0"/>
              </a:rPr>
              <a:t>2. Expenditure Approach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90600"/>
            <a:ext cx="7772400" cy="5105400"/>
          </a:xfrm>
        </p:spPr>
        <p:txBody>
          <a:bodyPr/>
          <a:lstStyle/>
          <a:p>
            <a:pPr marL="514350" lvl="0" indent="-514350" eaLnBrk="1" fontAlgn="auto" hangingPunct="1">
              <a:lnSpc>
                <a:spcPct val="90000"/>
              </a:lnSpc>
              <a:spcAft>
                <a:spcPts val="0"/>
              </a:spcAft>
              <a:buClr>
                <a:srgbClr val="0BD0D9"/>
              </a:buClr>
              <a:buSzPct val="95000"/>
              <a:buFont typeface="Wingdings" pitchFamily="2" charset="2"/>
              <a:buChar char="Ø"/>
            </a:pPr>
            <a:r>
              <a:rPr kumimoji="0" lang="en-US" sz="2800" kern="1200" dirty="0">
                <a:solidFill>
                  <a:srgbClr val="000000"/>
                </a:solidFill>
                <a:latin typeface="Arial" pitchFamily="34" charset="0"/>
                <a:cs typeface="Arial" pitchFamily="34" charset="0"/>
              </a:rPr>
              <a:t>GDP for a given year is calculated </a:t>
            </a:r>
            <a:r>
              <a:rPr kumimoji="0" lang="en-US" sz="2800" i="1" kern="1200" dirty="0">
                <a:solidFill>
                  <a:srgbClr val="FF0000"/>
                </a:solidFill>
                <a:latin typeface="Arial" pitchFamily="34" charset="0"/>
                <a:cs typeface="Arial" pitchFamily="34" charset="0"/>
              </a:rPr>
              <a:t>by adding up the expenditures needed to purchase the final output of goods and services </a:t>
            </a:r>
            <a:r>
              <a:rPr kumimoji="0" lang="en-US" sz="2800" kern="1200" dirty="0">
                <a:solidFill>
                  <a:srgbClr val="000000"/>
                </a:solidFill>
                <a:latin typeface="Arial" pitchFamily="34" charset="0"/>
                <a:cs typeface="Arial" pitchFamily="34" charset="0"/>
              </a:rPr>
              <a:t>(final demand) </a:t>
            </a:r>
            <a:r>
              <a:rPr kumimoji="0" lang="en-US" sz="2800" kern="1200" dirty="0">
                <a:solidFill>
                  <a:srgbClr val="FF0000"/>
                </a:solidFill>
                <a:latin typeface="Arial" pitchFamily="34" charset="0"/>
                <a:cs typeface="Arial" pitchFamily="34" charset="0"/>
              </a:rPr>
              <a:t>produced in that year  by all economic agents</a:t>
            </a:r>
            <a:r>
              <a:rPr kumimoji="0" lang="en-US" sz="2800" kern="1200" dirty="0" smtClean="0">
                <a:solidFill>
                  <a:srgbClr val="FF0000"/>
                </a:solidFill>
                <a:latin typeface="Arial" pitchFamily="34" charset="0"/>
                <a:cs typeface="Arial" pitchFamily="34" charset="0"/>
              </a:rPr>
              <a:t>.</a:t>
            </a:r>
            <a:endParaRPr kumimoji="0" lang="en-US" kern="1200" dirty="0">
              <a:solidFill>
                <a:srgbClr val="FF0000"/>
              </a:solidFill>
              <a:latin typeface="Constantia"/>
            </a:endParaRPr>
          </a:p>
          <a:p>
            <a:pPr marL="914400" lvl="2" indent="-246888" eaLnBrk="1" fontAlgn="auto" hangingPunct="1">
              <a:lnSpc>
                <a:spcPct val="90000"/>
              </a:lnSpc>
              <a:spcAft>
                <a:spcPts val="0"/>
              </a:spcAft>
              <a:buClr>
                <a:srgbClr val="009DD9"/>
              </a:buClr>
              <a:buSzPct val="70000"/>
              <a:buFont typeface="Wingdings 2"/>
              <a:buChar char=""/>
            </a:pPr>
            <a:r>
              <a:rPr kumimoji="0" lang="en-US" sz="2800" kern="1200" dirty="0">
                <a:solidFill>
                  <a:srgbClr val="000000"/>
                </a:solidFill>
                <a:latin typeface="Arial" pitchFamily="34" charset="0"/>
                <a:ea typeface="+mn-ea"/>
                <a:cs typeface="Arial" pitchFamily="34" charset="0"/>
              </a:rPr>
              <a:t>Personal Consumption expenditure (C)</a:t>
            </a:r>
          </a:p>
          <a:p>
            <a:pPr marL="914400" lvl="2" indent="-246888" eaLnBrk="1" fontAlgn="auto" hangingPunct="1">
              <a:lnSpc>
                <a:spcPct val="90000"/>
              </a:lnSpc>
              <a:spcAft>
                <a:spcPts val="0"/>
              </a:spcAft>
              <a:buClr>
                <a:srgbClr val="009DD9"/>
              </a:buClr>
              <a:buSzPct val="70000"/>
              <a:buFont typeface="Wingdings 2"/>
              <a:buChar char=""/>
            </a:pPr>
            <a:r>
              <a:rPr kumimoji="0" lang="en-US" sz="2800" kern="1200" dirty="0">
                <a:solidFill>
                  <a:srgbClr val="000000"/>
                </a:solidFill>
                <a:latin typeface="Arial" pitchFamily="34" charset="0"/>
                <a:ea typeface="+mn-ea"/>
                <a:cs typeface="Arial" pitchFamily="34" charset="0"/>
              </a:rPr>
              <a:t>Gross Private Domestic Investment expenditure ( I )</a:t>
            </a:r>
          </a:p>
          <a:p>
            <a:pPr marL="914400" lvl="2" indent="-246888" eaLnBrk="1" fontAlgn="auto" hangingPunct="1">
              <a:lnSpc>
                <a:spcPct val="90000"/>
              </a:lnSpc>
              <a:spcAft>
                <a:spcPts val="0"/>
              </a:spcAft>
              <a:buClr>
                <a:srgbClr val="009DD9"/>
              </a:buClr>
              <a:buSzPct val="70000"/>
              <a:buFont typeface="Wingdings 2"/>
              <a:buChar char=""/>
            </a:pPr>
            <a:r>
              <a:rPr kumimoji="0" lang="en-US" sz="2800" kern="1200" dirty="0">
                <a:solidFill>
                  <a:srgbClr val="000000"/>
                </a:solidFill>
                <a:latin typeface="Arial" pitchFamily="34" charset="0"/>
                <a:ea typeface="+mn-ea"/>
                <a:cs typeface="Arial" pitchFamily="34" charset="0"/>
              </a:rPr>
              <a:t>Government purchases of goods and services (expenditure) ( G )</a:t>
            </a:r>
          </a:p>
          <a:p>
            <a:pPr marL="914400" lvl="2" indent="-246888" eaLnBrk="1" fontAlgn="auto" hangingPunct="1">
              <a:lnSpc>
                <a:spcPct val="90000"/>
              </a:lnSpc>
              <a:spcAft>
                <a:spcPts val="0"/>
              </a:spcAft>
              <a:buClr>
                <a:srgbClr val="009DD9"/>
              </a:buClr>
              <a:buSzPct val="70000"/>
              <a:buFont typeface="Wingdings 2"/>
              <a:buChar char=""/>
            </a:pPr>
            <a:r>
              <a:rPr kumimoji="0" lang="en-US" sz="2800" kern="1200" dirty="0">
                <a:solidFill>
                  <a:srgbClr val="000000"/>
                </a:solidFill>
                <a:latin typeface="Arial" pitchFamily="34" charset="0"/>
                <a:ea typeface="+mn-ea"/>
                <a:cs typeface="Arial" pitchFamily="34" charset="0"/>
              </a:rPr>
              <a:t>Net exports of Goods and Services (NX)</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56</a:t>
            </a:fld>
            <a:endParaRPr lang="en-US" dirty="0"/>
          </a:p>
        </p:txBody>
      </p:sp>
    </p:spTree>
    <p:extLst>
      <p:ext uri="{BB962C8B-B14F-4D97-AF65-F5344CB8AC3E}">
        <p14:creationId xmlns:p14="http://schemas.microsoft.com/office/powerpoint/2010/main" val="4115402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76200"/>
            <a:ext cx="7772400" cy="457200"/>
          </a:xfrm>
        </p:spPr>
        <p:txBody>
          <a:bodyPr/>
          <a:lstStyle/>
          <a:p>
            <a:r>
              <a:rPr kumimoji="0" lang="en-US" sz="2800" b="1" kern="1200" dirty="0">
                <a:solidFill>
                  <a:srgbClr val="000000"/>
                </a:solidFill>
                <a:latin typeface="Arial" pitchFamily="34" charset="0"/>
                <a:cs typeface="Arial" pitchFamily="34" charset="0"/>
              </a:rPr>
              <a:t>Personal Consumption expenditure (C)</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685800"/>
            <a:ext cx="7772400" cy="5410200"/>
          </a:xfrm>
        </p:spPr>
        <p:txBody>
          <a:bodyPr/>
          <a:lstStyle/>
          <a:p>
            <a:pPr marL="742950" lvl="0" indent="-742950" eaLnBrk="1" fontAlgn="auto" hangingPunct="1">
              <a:spcBef>
                <a:spcPts val="1238"/>
              </a:spcBef>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sym typeface="Arial" charset="0"/>
              </a:rPr>
              <a:t>The value of all goods and services bought by households includes:</a:t>
            </a:r>
          </a:p>
          <a:p>
            <a:pPr marL="914400" lvl="2" indent="-246888" eaLnBrk="1" fontAlgn="auto" hangingPunct="1">
              <a:lnSpc>
                <a:spcPct val="90000"/>
              </a:lnSpc>
              <a:spcBef>
                <a:spcPct val="0"/>
              </a:spcBef>
              <a:spcAft>
                <a:spcPts val="0"/>
              </a:spcAft>
              <a:buClr>
                <a:srgbClr val="CC6600"/>
              </a:buClr>
              <a:buSzPct val="70000"/>
              <a:buFont typeface="Wingdings 2"/>
              <a:buChar char=""/>
            </a:pPr>
            <a:r>
              <a:rPr kumimoji="0" lang="en-US" sz="2800" b="1" i="1" kern="1200" dirty="0">
                <a:solidFill>
                  <a:srgbClr val="FF0000"/>
                </a:solidFill>
                <a:latin typeface="Arial" pitchFamily="34" charset="0"/>
                <a:ea typeface="+mn-ea"/>
                <a:cs typeface="Arial" pitchFamily="34" charset="0"/>
              </a:rPr>
              <a:t>durable goods</a:t>
            </a:r>
            <a:r>
              <a:rPr kumimoji="0" lang="en-US" sz="2800" b="1" kern="1200" dirty="0">
                <a:solidFill>
                  <a:srgbClr val="FF0000"/>
                </a:solidFill>
                <a:latin typeface="Arial" pitchFamily="34" charset="0"/>
                <a:ea typeface="+mn-ea"/>
                <a:cs typeface="Arial" pitchFamily="34" charset="0"/>
              </a:rPr>
              <a:t> </a:t>
            </a:r>
            <a:r>
              <a:rPr kumimoji="0" lang="en-US" sz="2800" b="1" kern="1200" dirty="0">
                <a:solidFill>
                  <a:prstClr val="black"/>
                </a:solidFill>
                <a:latin typeface="Arial" pitchFamily="34" charset="0"/>
                <a:ea typeface="+mn-ea"/>
                <a:cs typeface="Arial" pitchFamily="34" charset="0"/>
              </a:rPr>
              <a:t/>
            </a:r>
            <a:br>
              <a:rPr kumimoji="0" lang="en-US" sz="2800" b="1"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last a long time </a:t>
            </a:r>
            <a:br>
              <a:rPr kumimoji="0" lang="en-US" sz="2800"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e.g., cars, home appliances</a:t>
            </a:r>
          </a:p>
          <a:p>
            <a:pPr marL="914400" lvl="2" indent="-246888" eaLnBrk="1" fontAlgn="auto" hangingPunct="1">
              <a:lnSpc>
                <a:spcPct val="90000"/>
              </a:lnSpc>
              <a:spcAft>
                <a:spcPts val="0"/>
              </a:spcAft>
              <a:buClr>
                <a:srgbClr val="CC6600"/>
              </a:buClr>
              <a:buSzPct val="70000"/>
              <a:buFont typeface="Wingdings 2"/>
              <a:buChar char=""/>
            </a:pPr>
            <a:r>
              <a:rPr kumimoji="0" lang="en-US" sz="2800" b="1" i="1" kern="1200" dirty="0">
                <a:solidFill>
                  <a:srgbClr val="FF0000"/>
                </a:solidFill>
                <a:latin typeface="Arial" pitchFamily="34" charset="0"/>
                <a:ea typeface="+mn-ea"/>
                <a:cs typeface="Arial" pitchFamily="34" charset="0"/>
              </a:rPr>
              <a:t>nondurable goods</a:t>
            </a:r>
            <a:r>
              <a:rPr kumimoji="0" lang="en-US" sz="2800" b="1" kern="1200" dirty="0">
                <a:solidFill>
                  <a:prstClr val="black"/>
                </a:solidFill>
                <a:latin typeface="Arial" pitchFamily="34" charset="0"/>
                <a:ea typeface="+mn-ea"/>
                <a:cs typeface="Arial" pitchFamily="34" charset="0"/>
              </a:rPr>
              <a:t/>
            </a:r>
            <a:br>
              <a:rPr kumimoji="0" lang="en-US" sz="2800" b="1"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last a short time  </a:t>
            </a:r>
            <a:br>
              <a:rPr kumimoji="0" lang="en-US" sz="2800"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e.g., food, clothing</a:t>
            </a:r>
          </a:p>
          <a:p>
            <a:pPr marL="914400" lvl="2" indent="-246888" eaLnBrk="1" fontAlgn="auto" hangingPunct="1">
              <a:lnSpc>
                <a:spcPct val="90000"/>
              </a:lnSpc>
              <a:spcAft>
                <a:spcPts val="0"/>
              </a:spcAft>
              <a:buClr>
                <a:srgbClr val="CC6600"/>
              </a:buClr>
              <a:buSzPct val="70000"/>
              <a:buFont typeface="Wingdings 2"/>
              <a:buChar char=""/>
            </a:pPr>
            <a:r>
              <a:rPr kumimoji="0" lang="en-US" sz="2800" b="1" i="1" kern="1200" dirty="0">
                <a:solidFill>
                  <a:srgbClr val="FF0000"/>
                </a:solidFill>
                <a:latin typeface="Arial" pitchFamily="34" charset="0"/>
                <a:ea typeface="+mn-ea"/>
                <a:cs typeface="Arial" pitchFamily="34" charset="0"/>
              </a:rPr>
              <a:t>services</a:t>
            </a:r>
            <a:r>
              <a:rPr kumimoji="0" lang="en-US" sz="2800" kern="1200" dirty="0">
                <a:solidFill>
                  <a:prstClr val="black"/>
                </a:solidFill>
                <a:latin typeface="Arial" pitchFamily="34" charset="0"/>
                <a:ea typeface="+mn-ea"/>
                <a:cs typeface="Arial" pitchFamily="34" charset="0"/>
              </a:rPr>
              <a:t/>
            </a:r>
            <a:br>
              <a:rPr kumimoji="0" lang="en-US" sz="2800"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work done for consumers  </a:t>
            </a:r>
            <a:br>
              <a:rPr kumimoji="0" lang="en-US" sz="2800" kern="1200" dirty="0">
                <a:solidFill>
                  <a:prstClr val="black"/>
                </a:solidFill>
                <a:latin typeface="Arial" pitchFamily="34" charset="0"/>
                <a:ea typeface="+mn-ea"/>
                <a:cs typeface="Arial" pitchFamily="34" charset="0"/>
              </a:rPr>
            </a:br>
            <a:r>
              <a:rPr kumimoji="0" lang="en-US" sz="2800" kern="1200" dirty="0">
                <a:solidFill>
                  <a:prstClr val="black"/>
                </a:solidFill>
                <a:latin typeface="Arial" pitchFamily="34" charset="0"/>
                <a:ea typeface="+mn-ea"/>
                <a:cs typeface="Arial" pitchFamily="34" charset="0"/>
              </a:rPr>
              <a:t>e.g., dry cleaning, air travel</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57</a:t>
            </a:fld>
            <a:endParaRPr lang="en-US" dirty="0"/>
          </a:p>
        </p:txBody>
      </p:sp>
    </p:spTree>
    <p:extLst>
      <p:ext uri="{BB962C8B-B14F-4D97-AF65-F5344CB8AC3E}">
        <p14:creationId xmlns:p14="http://schemas.microsoft.com/office/powerpoint/2010/main" val="264678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31163" cy="533400"/>
          </a:xfrm>
        </p:spPr>
        <p:txBody>
          <a:bodyPr/>
          <a:lstStyle/>
          <a:p>
            <a:r>
              <a:rPr kumimoji="0" lang="en-US" sz="2800" b="1" kern="1200" dirty="0">
                <a:solidFill>
                  <a:srgbClr val="000000"/>
                </a:solidFill>
                <a:latin typeface="Arial" pitchFamily="34" charset="0"/>
                <a:cs typeface="Arial" pitchFamily="34" charset="0"/>
              </a:rPr>
              <a:t>Gross Private Domestic Investment Expenditure (I)</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066800" y="838200"/>
            <a:ext cx="8000999" cy="5486400"/>
          </a:xfrm>
        </p:spPr>
        <p:txBody>
          <a:bodyPr/>
          <a:lstStyle/>
          <a:p>
            <a:pPr marL="274320" lvl="0" indent="-274320" eaLnBrk="1" fontAlgn="auto" hangingPunct="1">
              <a:lnSpc>
                <a:spcPct val="80000"/>
              </a:lnSpc>
              <a:spcAft>
                <a:spcPts val="0"/>
              </a:spcAft>
              <a:buClr>
                <a:srgbClr val="0BD0D9"/>
              </a:buClr>
              <a:buSzPct val="95000"/>
              <a:buFont typeface="Wingdings 2"/>
              <a:buChar char=""/>
            </a:pPr>
            <a:r>
              <a:rPr kumimoji="0" lang="en-US" sz="2400" kern="1200" dirty="0">
                <a:solidFill>
                  <a:prstClr val="black"/>
                </a:solidFill>
                <a:latin typeface="Arial" pitchFamily="34" charset="0"/>
                <a:cs typeface="Arial" pitchFamily="34" charset="0"/>
              </a:rPr>
              <a:t>Spending on goods for further production of other goods (</a:t>
            </a:r>
            <a:r>
              <a:rPr kumimoji="0" lang="en-US" sz="2400" i="1" kern="1200" dirty="0">
                <a:solidFill>
                  <a:prstClr val="black"/>
                </a:solidFill>
                <a:latin typeface="Arial" pitchFamily="34" charset="0"/>
                <a:cs typeface="Arial" pitchFamily="34" charset="0"/>
              </a:rPr>
              <a:t>i.e.</a:t>
            </a:r>
            <a:r>
              <a:rPr kumimoji="0" lang="en-US" sz="2400" kern="1200" dirty="0">
                <a:solidFill>
                  <a:prstClr val="black"/>
                </a:solidFill>
                <a:latin typeface="Arial" pitchFamily="34" charset="0"/>
                <a:cs typeface="Arial" pitchFamily="34" charset="0"/>
              </a:rPr>
              <a:t>, capital goods)</a:t>
            </a:r>
          </a:p>
          <a:p>
            <a:pPr marL="274320" lvl="0" indent="-274320" eaLnBrk="1" fontAlgn="auto" hangingPunct="1">
              <a:lnSpc>
                <a:spcPct val="80000"/>
              </a:lnSpc>
              <a:spcAft>
                <a:spcPts val="0"/>
              </a:spcAft>
              <a:buClr>
                <a:srgbClr val="0BD0D9"/>
              </a:buClr>
              <a:buSzPct val="95000"/>
              <a:buNone/>
            </a:pPr>
            <a:endParaRPr kumimoji="0" lang="en-US" sz="900" kern="1200" dirty="0">
              <a:solidFill>
                <a:prstClr val="black"/>
              </a:solidFill>
              <a:latin typeface="Arial" pitchFamily="34" charset="0"/>
              <a:cs typeface="Arial" pitchFamily="34" charset="0"/>
            </a:endParaRPr>
          </a:p>
          <a:p>
            <a:pPr marL="274320" lvl="0" indent="-274320" eaLnBrk="1" fontAlgn="auto" hangingPunct="1">
              <a:lnSpc>
                <a:spcPct val="80000"/>
              </a:lnSpc>
              <a:spcAft>
                <a:spcPts val="0"/>
              </a:spcAft>
              <a:buClr>
                <a:srgbClr val="0BD0D9"/>
              </a:buClr>
              <a:buSzPct val="95000"/>
              <a:buFont typeface="Wingdings 2"/>
              <a:buChar char=""/>
            </a:pPr>
            <a:r>
              <a:rPr kumimoji="0" lang="en-US" sz="2400" kern="1200" dirty="0">
                <a:solidFill>
                  <a:prstClr val="black"/>
                </a:solidFill>
                <a:latin typeface="Arial" pitchFamily="34" charset="0"/>
                <a:cs typeface="Arial" pitchFamily="34" charset="0"/>
              </a:rPr>
              <a:t>Includes:</a:t>
            </a:r>
          </a:p>
          <a:p>
            <a:pPr marL="640080" lvl="1" indent="-246888" eaLnBrk="1" fontAlgn="auto" hangingPunct="1">
              <a:lnSpc>
                <a:spcPct val="105000"/>
              </a:lnSpc>
              <a:spcAft>
                <a:spcPts val="0"/>
              </a:spcAft>
              <a:buClr>
                <a:srgbClr val="0F6FC6"/>
              </a:buClr>
              <a:buSzPct val="85000"/>
              <a:buFont typeface="Wingdings 2"/>
              <a:buChar char=""/>
            </a:pPr>
            <a:r>
              <a:rPr kumimoji="0" lang="en-US" sz="2400" b="1" i="1" kern="1200" dirty="0">
                <a:solidFill>
                  <a:prstClr val="black"/>
                </a:solidFill>
                <a:latin typeface="Arial" pitchFamily="34" charset="0"/>
                <a:ea typeface="+mn-ea"/>
                <a:cs typeface="Arial" pitchFamily="34" charset="0"/>
              </a:rPr>
              <a:t>Business fixed investment- </a:t>
            </a:r>
            <a:r>
              <a:rPr kumimoji="0" lang="en-US" sz="2400" kern="1200" dirty="0">
                <a:solidFill>
                  <a:prstClr val="black"/>
                </a:solidFill>
                <a:latin typeface="Arial" pitchFamily="34" charset="0"/>
                <a:ea typeface="+mn-ea"/>
                <a:cs typeface="Arial" pitchFamily="34" charset="0"/>
              </a:rPr>
              <a:t>Spending on plant and equipment</a:t>
            </a:r>
          </a:p>
          <a:p>
            <a:pPr marL="640080" lvl="1" indent="-246888" eaLnBrk="1" fontAlgn="auto" hangingPunct="1">
              <a:lnSpc>
                <a:spcPct val="80000"/>
              </a:lnSpc>
              <a:spcAft>
                <a:spcPts val="0"/>
              </a:spcAft>
              <a:buClr>
                <a:srgbClr val="0F6FC6"/>
              </a:buClr>
              <a:buSzPct val="85000"/>
              <a:buFont typeface="Wingdings 2"/>
              <a:buChar char=""/>
            </a:pPr>
            <a:r>
              <a:rPr kumimoji="0" lang="en-US" sz="2400" b="1" i="1" kern="1200" dirty="0">
                <a:solidFill>
                  <a:prstClr val="black"/>
                </a:solidFill>
                <a:latin typeface="Arial" pitchFamily="34" charset="0"/>
                <a:ea typeface="+mn-ea"/>
                <a:cs typeface="Arial" pitchFamily="34" charset="0"/>
              </a:rPr>
              <a:t>Residential fixed investment- </a:t>
            </a:r>
            <a:r>
              <a:rPr kumimoji="0" lang="en-US" sz="2400" kern="1200" dirty="0">
                <a:solidFill>
                  <a:prstClr val="black"/>
                </a:solidFill>
                <a:latin typeface="Arial" pitchFamily="34" charset="0"/>
                <a:ea typeface="+mn-ea"/>
                <a:cs typeface="Arial" pitchFamily="34" charset="0"/>
              </a:rPr>
              <a:t>Spending on housing units </a:t>
            </a:r>
          </a:p>
          <a:p>
            <a:pPr marL="640080" lvl="1" indent="-246888" eaLnBrk="1" fontAlgn="auto" hangingPunct="1">
              <a:lnSpc>
                <a:spcPct val="80000"/>
              </a:lnSpc>
              <a:spcAft>
                <a:spcPts val="0"/>
              </a:spcAft>
              <a:buClr>
                <a:srgbClr val="0F6FC6"/>
              </a:buClr>
              <a:buSzPct val="85000"/>
              <a:buFont typeface="Wingdings 2"/>
              <a:buChar char=""/>
            </a:pPr>
            <a:r>
              <a:rPr kumimoji="0" lang="en-US" sz="2400" b="1" i="1" kern="1200" dirty="0">
                <a:solidFill>
                  <a:prstClr val="black"/>
                </a:solidFill>
                <a:latin typeface="Arial" pitchFamily="34" charset="0"/>
                <a:ea typeface="+mn-ea"/>
                <a:cs typeface="Arial" pitchFamily="34" charset="0"/>
              </a:rPr>
              <a:t>Non-residential fixed investment- </a:t>
            </a:r>
            <a:r>
              <a:rPr kumimoji="0" lang="en-US" sz="2400" i="1" kern="1200" dirty="0">
                <a:solidFill>
                  <a:prstClr val="black"/>
                </a:solidFill>
                <a:latin typeface="Arial" pitchFamily="34" charset="0"/>
                <a:ea typeface="+mn-ea"/>
                <a:cs typeface="Arial" pitchFamily="34" charset="0"/>
              </a:rPr>
              <a:t>Spending on non-residential build </a:t>
            </a:r>
            <a:r>
              <a:rPr kumimoji="0" lang="en-US" sz="2400" i="1" kern="1200" dirty="0" smtClean="0">
                <a:solidFill>
                  <a:prstClr val="black"/>
                </a:solidFill>
                <a:latin typeface="Arial" pitchFamily="34" charset="0"/>
                <a:ea typeface="+mn-ea"/>
                <a:cs typeface="Arial" pitchFamily="34" charset="0"/>
              </a:rPr>
              <a:t>units</a:t>
            </a:r>
            <a:endParaRPr kumimoji="0" lang="en-US" sz="2400" kern="1200" dirty="0">
              <a:solidFill>
                <a:prstClr val="black"/>
              </a:solidFill>
              <a:latin typeface="Arial" pitchFamily="34" charset="0"/>
              <a:ea typeface="+mn-ea"/>
              <a:cs typeface="Arial" pitchFamily="34" charset="0"/>
            </a:endParaRPr>
          </a:p>
          <a:p>
            <a:pPr marL="640080" lvl="1" indent="-246888" eaLnBrk="1" fontAlgn="auto" hangingPunct="1">
              <a:lnSpc>
                <a:spcPct val="80000"/>
              </a:lnSpc>
              <a:spcAft>
                <a:spcPts val="0"/>
              </a:spcAft>
              <a:buClr>
                <a:srgbClr val="0F6FC6"/>
              </a:buClr>
              <a:buSzPct val="85000"/>
              <a:buFont typeface="Wingdings 2"/>
              <a:buChar char=""/>
            </a:pPr>
            <a:r>
              <a:rPr kumimoji="0" lang="en-US" sz="2400" b="1" i="1" kern="1200" dirty="0" smtClean="0">
                <a:solidFill>
                  <a:prstClr val="black"/>
                </a:solidFill>
                <a:latin typeface="Arial" pitchFamily="34" charset="0"/>
                <a:ea typeface="+mn-ea"/>
                <a:cs typeface="Arial" pitchFamily="34" charset="0"/>
              </a:rPr>
              <a:t>Inventory investment- </a:t>
            </a:r>
            <a:r>
              <a:rPr kumimoji="0" lang="en-US" sz="2400" kern="1200" dirty="0" smtClean="0">
                <a:solidFill>
                  <a:prstClr val="black"/>
                </a:solidFill>
                <a:latin typeface="Arial" pitchFamily="34" charset="0"/>
                <a:ea typeface="+mn-ea"/>
                <a:cs typeface="Arial" pitchFamily="34" charset="0"/>
              </a:rPr>
              <a:t>The change in the value of all firms’ inventories (Ending INV- Beginning INV)</a:t>
            </a:r>
          </a:p>
          <a:p>
            <a:pPr marL="640080" lvl="1" indent="-246888" eaLnBrk="1" fontAlgn="auto" hangingPunct="1">
              <a:lnSpc>
                <a:spcPct val="80000"/>
              </a:lnSpc>
              <a:spcAft>
                <a:spcPts val="0"/>
              </a:spcAft>
              <a:buClr>
                <a:srgbClr val="0F6FC6"/>
              </a:buClr>
              <a:buSzPct val="85000"/>
              <a:buNone/>
            </a:pPr>
            <a:endParaRPr kumimoji="0" lang="en-US" sz="1200" kern="1200" dirty="0" smtClean="0">
              <a:solidFill>
                <a:prstClr val="black"/>
              </a:solidFill>
              <a:latin typeface="Arial" pitchFamily="34" charset="0"/>
              <a:ea typeface="+mn-ea"/>
              <a:cs typeface="Arial" pitchFamily="34" charset="0"/>
            </a:endParaRPr>
          </a:p>
          <a:p>
            <a:pPr marL="914400" lvl="2" indent="-246888" eaLnBrk="1" fontAlgn="auto" hangingPunct="1">
              <a:lnSpc>
                <a:spcPct val="80000"/>
              </a:lnSpc>
              <a:spcAft>
                <a:spcPts val="0"/>
              </a:spcAft>
              <a:buClr>
                <a:srgbClr val="009DD9"/>
              </a:buClr>
              <a:buSzPct val="70000"/>
              <a:buFont typeface="Wingdings 2"/>
              <a:buChar char=""/>
            </a:pPr>
            <a:r>
              <a:rPr kumimoji="0" lang="en-US" kern="1200" dirty="0" smtClean="0">
                <a:solidFill>
                  <a:prstClr val="black"/>
                </a:solidFill>
                <a:latin typeface="Arial" pitchFamily="34" charset="0"/>
                <a:ea typeface="+mn-ea"/>
                <a:cs typeface="Arial" pitchFamily="34" charset="0"/>
              </a:rPr>
              <a:t>If inventories have increased over the year, inventory investment is positive</a:t>
            </a:r>
          </a:p>
          <a:p>
            <a:pPr marL="914400" lvl="2" indent="-246888" eaLnBrk="1" fontAlgn="auto" hangingPunct="1">
              <a:lnSpc>
                <a:spcPct val="80000"/>
              </a:lnSpc>
              <a:spcAft>
                <a:spcPts val="0"/>
              </a:spcAft>
              <a:buClr>
                <a:srgbClr val="009DD9"/>
              </a:buClr>
              <a:buSzPct val="70000"/>
              <a:buFont typeface="Wingdings 2"/>
              <a:buChar char=""/>
            </a:pPr>
            <a:r>
              <a:rPr kumimoji="0" lang="en-US" kern="1200" dirty="0" smtClean="0">
                <a:solidFill>
                  <a:prstClr val="black"/>
                </a:solidFill>
                <a:latin typeface="Arial" pitchFamily="34" charset="0"/>
                <a:ea typeface="+mn-ea"/>
                <a:cs typeface="Arial" pitchFamily="34" charset="0"/>
              </a:rPr>
              <a:t>If inventories have decreased over the year, inventory investment is negative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58</a:t>
            </a:fld>
            <a:endParaRPr lang="en-US" dirty="0"/>
          </a:p>
        </p:txBody>
      </p:sp>
    </p:spTree>
    <p:extLst>
      <p:ext uri="{BB962C8B-B14F-4D97-AF65-F5344CB8AC3E}">
        <p14:creationId xmlns:p14="http://schemas.microsoft.com/office/powerpoint/2010/main" val="142867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Cont’d</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marL="274320" lvl="0" indent="-274320" eaLnBrk="1" fontAlgn="auto" hangingPunct="1">
              <a:lnSpc>
                <a:spcPct val="8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Excludes:</a:t>
            </a:r>
          </a:p>
          <a:p>
            <a:pPr marL="274320" lvl="0" indent="-274320" eaLnBrk="1" fontAlgn="auto" hangingPunct="1">
              <a:lnSpc>
                <a:spcPct val="8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All portfolio investments (buying and selling financial assets: bonds, securities, shares, treasury bills etc.)</a:t>
            </a:r>
          </a:p>
          <a:p>
            <a:pPr marL="274320" lvl="0" indent="-274320" eaLnBrk="1" fontAlgn="auto" hangingPunct="1">
              <a:lnSpc>
                <a:spcPct val="80000"/>
              </a:lnSpc>
              <a:spcBef>
                <a:spcPct val="0"/>
              </a:spcBef>
              <a:spcAft>
                <a:spcPts val="0"/>
              </a:spcAft>
              <a:buClr>
                <a:srgbClr val="0BD0D9"/>
              </a:buClr>
              <a:buSzPct val="95000"/>
              <a:buNone/>
            </a:pPr>
            <a:endParaRPr kumimoji="0" lang="en-US" sz="2800" kern="1200" dirty="0">
              <a:solidFill>
                <a:prstClr val="black"/>
              </a:solidFill>
              <a:latin typeface="Arial" pitchFamily="34" charset="0"/>
              <a:cs typeface="Arial" pitchFamily="34" charset="0"/>
            </a:endParaRPr>
          </a:p>
          <a:p>
            <a:pPr marL="274320" lvl="0" indent="-274320" eaLnBrk="1" fontAlgn="auto" hangingPunct="1">
              <a:lnSpc>
                <a:spcPct val="80000"/>
              </a:lnSpc>
              <a:spcBef>
                <a:spcPct val="0"/>
              </a:spcBef>
              <a:spcAft>
                <a:spcPts val="0"/>
              </a:spcAft>
              <a:buClr>
                <a:srgbClr val="0BD0D9"/>
              </a:buClr>
              <a:buSzPct val="95000"/>
              <a:buNone/>
            </a:pPr>
            <a:r>
              <a:rPr kumimoji="0" lang="en-US" sz="2800" kern="1200" dirty="0">
                <a:solidFill>
                  <a:prstClr val="black"/>
                </a:solidFill>
                <a:latin typeface="Arial" pitchFamily="34" charset="0"/>
                <a:cs typeface="Arial" pitchFamily="34" charset="0"/>
              </a:rPr>
              <a:t>Note:  Investment is spending  on new capital only.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59</a:t>
            </a:fld>
            <a:endParaRPr lang="en-US" dirty="0"/>
          </a:p>
        </p:txBody>
      </p:sp>
    </p:spTree>
    <p:extLst>
      <p:ext uri="{BB962C8B-B14F-4D97-AF65-F5344CB8AC3E}">
        <p14:creationId xmlns:p14="http://schemas.microsoft.com/office/powerpoint/2010/main" val="4205824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609600"/>
          </a:xfrm>
        </p:spPr>
        <p:txBody>
          <a:bodyPr/>
          <a:lstStyle/>
          <a:p>
            <a:r>
              <a:rPr lang="en-US" sz="2800" b="1" dirty="0" smtClean="0">
                <a:latin typeface="+mn-lt"/>
              </a:rPr>
              <a:t>Course Policy</a:t>
            </a:r>
            <a:endParaRPr lang="en-US" sz="2800" b="1" dirty="0">
              <a:latin typeface="+mn-lt"/>
            </a:endParaRPr>
          </a:p>
        </p:txBody>
      </p:sp>
      <p:sp>
        <p:nvSpPr>
          <p:cNvPr id="3" name="Content Placeholder 2"/>
          <p:cNvSpPr>
            <a:spLocks noGrp="1"/>
          </p:cNvSpPr>
          <p:nvPr>
            <p:ph idx="1"/>
          </p:nvPr>
        </p:nvSpPr>
        <p:spPr>
          <a:xfrm>
            <a:off x="1173163" y="1066800"/>
            <a:ext cx="7772400" cy="5029200"/>
          </a:xfrm>
        </p:spPr>
        <p:txBody>
          <a:bodyPr/>
          <a:lstStyle/>
          <a:p>
            <a:pPr>
              <a:buFont typeface="Wingdings" pitchFamily="2" charset="2"/>
              <a:buChar char="§"/>
            </a:pPr>
            <a:r>
              <a:rPr lang="en-US" sz="2800" dirty="0"/>
              <a:t> Attendance is mandatory</a:t>
            </a:r>
          </a:p>
          <a:p>
            <a:pPr>
              <a:buFont typeface="Wingdings" pitchFamily="2" charset="2"/>
              <a:buChar char="§"/>
            </a:pPr>
            <a:r>
              <a:rPr lang="en-US" sz="2800" dirty="0"/>
              <a:t>Expectation for Classroom Behavior</a:t>
            </a:r>
          </a:p>
          <a:p>
            <a:pPr lvl="1">
              <a:buFont typeface="Wingdings" pitchFamily="2" charset="2"/>
              <a:buChar char="ü"/>
            </a:pPr>
            <a:r>
              <a:rPr lang="en-US" sz="2400" dirty="0" smtClean="0"/>
              <a:t> Contribute </a:t>
            </a:r>
            <a:r>
              <a:rPr lang="en-US" sz="2400" dirty="0"/>
              <a:t>in class </a:t>
            </a:r>
            <a:r>
              <a:rPr lang="en-US" sz="2400" dirty="0" smtClean="0"/>
              <a:t>discussion</a:t>
            </a:r>
          </a:p>
          <a:p>
            <a:pPr lvl="1">
              <a:buFont typeface="Wingdings" pitchFamily="2" charset="2"/>
              <a:buChar char="ü"/>
            </a:pPr>
            <a:r>
              <a:rPr lang="en-US" sz="2400" dirty="0" smtClean="0"/>
              <a:t>Meet </a:t>
            </a:r>
            <a:r>
              <a:rPr lang="en-US" sz="2400" dirty="0"/>
              <a:t>assignment </a:t>
            </a:r>
            <a:r>
              <a:rPr lang="en-US" sz="2400" dirty="0" smtClean="0"/>
              <a:t>deadlines</a:t>
            </a:r>
          </a:p>
          <a:p>
            <a:pPr lvl="1">
              <a:buFont typeface="Wingdings" pitchFamily="2" charset="2"/>
              <a:buChar char="ü"/>
            </a:pPr>
            <a:r>
              <a:rPr lang="en-US" sz="2400" dirty="0" smtClean="0"/>
              <a:t>Courtesy </a:t>
            </a:r>
            <a:r>
              <a:rPr lang="en-US" sz="2400" dirty="0"/>
              <a:t>and </a:t>
            </a:r>
            <a:r>
              <a:rPr lang="en-US" sz="2400" dirty="0" smtClean="0"/>
              <a:t>respect</a:t>
            </a:r>
          </a:p>
          <a:p>
            <a:pPr lvl="1">
              <a:buFont typeface="Wingdings" pitchFamily="2" charset="2"/>
              <a:buChar char="ü"/>
            </a:pPr>
            <a:r>
              <a:rPr lang="en-US" sz="2400" dirty="0" smtClean="0"/>
              <a:t>Discipline</a:t>
            </a:r>
          </a:p>
          <a:p>
            <a:pPr lvl="1">
              <a:buFont typeface="Wingdings" pitchFamily="2" charset="2"/>
              <a:buChar char="ü"/>
            </a:pPr>
            <a:r>
              <a:rPr lang="en-US" sz="2400" dirty="0" smtClean="0"/>
              <a:t>Punctuality </a:t>
            </a:r>
          </a:p>
          <a:p>
            <a:pPr lvl="1">
              <a:buFont typeface="Wingdings" pitchFamily="2" charset="2"/>
              <a:buChar char="ü"/>
            </a:pPr>
            <a:r>
              <a:rPr lang="en-US" sz="2400" dirty="0" smtClean="0"/>
              <a:t>Cell </a:t>
            </a:r>
            <a:r>
              <a:rPr lang="en-US" sz="2400" dirty="0"/>
              <a:t>phones must be Silent/switched off</a:t>
            </a:r>
          </a:p>
          <a:p>
            <a:pPr>
              <a:buFont typeface="Wingdings" pitchFamily="2" charset="2"/>
              <a:buChar char="§"/>
            </a:pPr>
            <a:r>
              <a:rPr lang="en-US" sz="2800" dirty="0"/>
              <a:t>Late submission is not acceptable</a:t>
            </a:r>
          </a:p>
          <a:p>
            <a:pPr>
              <a:buFont typeface="Wingdings" pitchFamily="2" charset="2"/>
              <a:buChar char="§"/>
            </a:pPr>
            <a:r>
              <a:rPr lang="en-US" sz="2800" dirty="0"/>
              <a:t>Missing Exam and Tests (medical case &amp; emergency only)</a:t>
            </a: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a:t>
            </a:fld>
            <a:endParaRPr lang="en-US" dirty="0"/>
          </a:p>
        </p:txBody>
      </p:sp>
    </p:spTree>
    <p:extLst>
      <p:ext uri="{BB962C8B-B14F-4D97-AF65-F5344CB8AC3E}">
        <p14:creationId xmlns:p14="http://schemas.microsoft.com/office/powerpoint/2010/main" val="3992063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0"/>
            <a:ext cx="7772400" cy="838200"/>
          </a:xfrm>
        </p:spPr>
        <p:txBody>
          <a:bodyPr/>
          <a:lstStyle/>
          <a:p>
            <a:r>
              <a:rPr kumimoji="0" lang="en-US" sz="2800" b="1" kern="1200" dirty="0">
                <a:solidFill>
                  <a:srgbClr val="000000"/>
                </a:solidFill>
                <a:latin typeface="Arial" pitchFamily="34" charset="0"/>
                <a:cs typeface="Arial" pitchFamily="34" charset="0"/>
              </a:rPr>
              <a:t>Government purchases of goods and services (Government expenditure) ( G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173163" y="1143000"/>
            <a:ext cx="7772400" cy="4953000"/>
          </a:xfrm>
        </p:spPr>
        <p:txBody>
          <a:bodyPr/>
          <a:lstStyle/>
          <a:p>
            <a:pPr marL="274320" lvl="0" indent="-274320" eaLnBrk="1" fontAlgn="auto" hangingPunct="1">
              <a:lnSpc>
                <a:spcPct val="90000"/>
              </a:lnSpc>
              <a:spcAft>
                <a:spcPts val="0"/>
              </a:spcAft>
              <a:buClr>
                <a:srgbClr val="0BD0D9"/>
              </a:buClr>
              <a:buSzPct val="95000"/>
              <a:buFont typeface="Wingdings 2"/>
              <a:buChar char=""/>
            </a:pPr>
            <a:r>
              <a:rPr kumimoji="0" lang="en-US" sz="2800" b="1" kern="1200" dirty="0">
                <a:solidFill>
                  <a:prstClr val="black"/>
                </a:solidFill>
                <a:latin typeface="Arial" pitchFamily="34" charset="0"/>
                <a:cs typeface="Arial" pitchFamily="34" charset="0"/>
              </a:rPr>
              <a:t>G</a:t>
            </a:r>
            <a:r>
              <a:rPr kumimoji="0" lang="en-US" sz="2800" kern="1200" dirty="0">
                <a:solidFill>
                  <a:prstClr val="black"/>
                </a:solidFill>
                <a:latin typeface="Arial" pitchFamily="34" charset="0"/>
                <a:cs typeface="Arial" pitchFamily="34" charset="0"/>
              </a:rPr>
              <a:t> - includes all government spending on goods and services.</a:t>
            </a:r>
          </a:p>
          <a:p>
            <a:pPr marL="274320" lvl="0" indent="-274320" eaLnBrk="1" fontAlgn="auto" hangingPunct="1">
              <a:lnSpc>
                <a:spcPct val="90000"/>
              </a:lnSpc>
              <a:spcAft>
                <a:spcPts val="0"/>
              </a:spcAft>
              <a:buClr>
                <a:srgbClr val="0BD0D9"/>
              </a:buClr>
              <a:buSzPct val="95000"/>
              <a:buNone/>
            </a:pPr>
            <a:endParaRPr kumimoji="0" lang="en-US" sz="2800" kern="1200" dirty="0">
              <a:solidFill>
                <a:prstClr val="black"/>
              </a:solidFill>
              <a:latin typeface="Arial" pitchFamily="34" charset="0"/>
              <a:cs typeface="Arial" pitchFamily="34" charset="0"/>
            </a:endParaRPr>
          </a:p>
          <a:p>
            <a:pPr marL="274320" lvl="0" indent="-274320" eaLnBrk="1" fontAlgn="auto" hangingPunct="1">
              <a:lnSpc>
                <a:spcPct val="90000"/>
              </a:lnSpc>
              <a:spcAft>
                <a:spcPts val="0"/>
              </a:spcAft>
              <a:buClr>
                <a:srgbClr val="9BBB59"/>
              </a:buClr>
              <a:buSzPct val="95000"/>
              <a:buFont typeface="Wingdings" pitchFamily="2" charset="2"/>
              <a:buChar char="Ø"/>
            </a:pPr>
            <a:r>
              <a:rPr kumimoji="0" lang="en-US" sz="2800" b="1" i="1" kern="1200" dirty="0">
                <a:solidFill>
                  <a:prstClr val="black"/>
                </a:solidFill>
                <a:latin typeface="Arial" pitchFamily="34" charset="0"/>
                <a:cs typeface="Arial" pitchFamily="34" charset="0"/>
              </a:rPr>
              <a:t> Government expenditure Includes:</a:t>
            </a:r>
          </a:p>
          <a:p>
            <a:pPr marL="640080" lvl="1" indent="-246888" algn="just" eaLnBrk="1" fontAlgn="auto" hangingPunct="1">
              <a:lnSpc>
                <a:spcPct val="90000"/>
              </a:lnSpc>
              <a:spcAft>
                <a:spcPts val="0"/>
              </a:spcAft>
              <a:buClr>
                <a:srgbClr val="0F6FC6"/>
              </a:buClr>
              <a:buSzPct val="85000"/>
              <a:buFont typeface="Wingdings 2" pitchFamily="18" charset="2"/>
              <a:buChar char=""/>
            </a:pPr>
            <a:r>
              <a:rPr kumimoji="0" lang="en-US" kern="1200" dirty="0">
                <a:solidFill>
                  <a:prstClr val="black"/>
                </a:solidFill>
                <a:latin typeface="Arial" pitchFamily="34" charset="0"/>
                <a:ea typeface="+mn-ea"/>
                <a:cs typeface="Arial" pitchFamily="34" charset="0"/>
              </a:rPr>
              <a:t>State, local and federal government spending on everything</a:t>
            </a:r>
          </a:p>
          <a:p>
            <a:pPr marL="274320" lvl="0" indent="-274320" algn="just" eaLnBrk="1" fontAlgn="auto" hangingPunct="1">
              <a:lnSpc>
                <a:spcPct val="90000"/>
              </a:lnSpc>
              <a:spcAft>
                <a:spcPts val="0"/>
              </a:spcAft>
              <a:buClr>
                <a:srgbClr val="0BD0D9"/>
              </a:buClr>
              <a:buSzPct val="95000"/>
              <a:buFont typeface="Wingdings" pitchFamily="2" charset="2"/>
              <a:buChar char="Ø"/>
            </a:pPr>
            <a:r>
              <a:rPr kumimoji="0" lang="en-US" sz="2800" b="1" i="1" kern="1200" dirty="0">
                <a:solidFill>
                  <a:prstClr val="black"/>
                </a:solidFill>
                <a:latin typeface="Arial" pitchFamily="34" charset="0"/>
                <a:cs typeface="Arial" pitchFamily="34" charset="0"/>
              </a:rPr>
              <a:t>Government expenditure </a:t>
            </a:r>
            <a:r>
              <a:rPr kumimoji="0" lang="en-US" sz="2800" b="1" kern="1200" dirty="0">
                <a:solidFill>
                  <a:prstClr val="black"/>
                </a:solidFill>
                <a:latin typeface="Arial" pitchFamily="34" charset="0"/>
                <a:cs typeface="Arial" pitchFamily="34" charset="0"/>
              </a:rPr>
              <a:t>Excludes:</a:t>
            </a:r>
          </a:p>
          <a:p>
            <a:pPr marL="640080" lvl="1" indent="-246888" algn="just" eaLnBrk="1" fontAlgn="auto" hangingPunct="1">
              <a:lnSpc>
                <a:spcPct val="90000"/>
              </a:lnSpc>
              <a:spcAft>
                <a:spcPts val="0"/>
              </a:spcAft>
              <a:buClr>
                <a:srgbClr val="0F6FC6"/>
              </a:buClr>
              <a:buSzPct val="85000"/>
              <a:buFont typeface="Wingdings 2" pitchFamily="18" charset="2"/>
              <a:buChar char=""/>
            </a:pPr>
            <a:r>
              <a:rPr kumimoji="0" lang="en-US" b="1" kern="1200" dirty="0">
                <a:solidFill>
                  <a:prstClr val="black"/>
                </a:solidFill>
                <a:latin typeface="Arial" pitchFamily="34" charset="0"/>
                <a:ea typeface="+mn-ea"/>
                <a:cs typeface="Arial" pitchFamily="34" charset="0"/>
              </a:rPr>
              <a:t> All transfer payments </a:t>
            </a:r>
            <a:r>
              <a:rPr kumimoji="0" lang="en-US" kern="1200" dirty="0">
                <a:solidFill>
                  <a:prstClr val="black"/>
                </a:solidFill>
                <a:latin typeface="Arial" pitchFamily="34" charset="0"/>
                <a:ea typeface="+mn-ea"/>
                <a:cs typeface="Arial" pitchFamily="34" charset="0"/>
              </a:rPr>
              <a:t>(e.g., unemployment insurance payments), because they are not made in exchange for currently produced goods or services.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60</a:t>
            </a:fld>
            <a:endParaRPr lang="en-US" dirty="0"/>
          </a:p>
        </p:txBody>
      </p:sp>
    </p:spTree>
    <p:extLst>
      <p:ext uri="{BB962C8B-B14F-4D97-AF65-F5344CB8AC3E}">
        <p14:creationId xmlns:p14="http://schemas.microsoft.com/office/powerpoint/2010/main" val="2799947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3200" b="1" kern="1200" dirty="0">
                <a:solidFill>
                  <a:srgbClr val="000000"/>
                </a:solidFill>
                <a:latin typeface="Calibri"/>
              </a:rPr>
              <a:t>Net Exports of Goods and Services (NX)</a:t>
            </a:r>
            <a:endParaRPr lang="en-US" dirty="0"/>
          </a:p>
        </p:txBody>
      </p:sp>
      <p:sp>
        <p:nvSpPr>
          <p:cNvPr id="3" name="Content Placeholder 2"/>
          <p:cNvSpPr>
            <a:spLocks noGrp="1"/>
          </p:cNvSpPr>
          <p:nvPr>
            <p:ph idx="1"/>
          </p:nvPr>
        </p:nvSpPr>
        <p:spPr>
          <a:xfrm>
            <a:off x="990600" y="838200"/>
            <a:ext cx="8153399" cy="6019800"/>
          </a:xfrm>
        </p:spPr>
        <p:txBody>
          <a:bodyPr/>
          <a:lstStyle/>
          <a:p>
            <a:pPr marL="274320" lvl="0" indent="-274320" eaLnBrk="1" fontAlgn="auto" hangingPunct="1">
              <a:lnSpc>
                <a:spcPct val="80000"/>
              </a:lnSpc>
              <a:spcAft>
                <a:spcPts val="0"/>
              </a:spcAft>
              <a:buClr>
                <a:srgbClr val="0BD0D9"/>
              </a:buClr>
              <a:buSzPct val="95000"/>
              <a:buFont typeface="Wingdings" pitchFamily="2" charset="2"/>
              <a:buChar char="Ø"/>
            </a:pPr>
            <a:r>
              <a:rPr kumimoji="0" lang="en-US" sz="2600" b="1" kern="1200" dirty="0">
                <a:solidFill>
                  <a:prstClr val="black"/>
                </a:solidFill>
                <a:latin typeface="Arial" pitchFamily="34" charset="0"/>
                <a:cs typeface="Arial" pitchFamily="34" charset="0"/>
              </a:rPr>
              <a:t>Net exports /trade balance/ </a:t>
            </a:r>
            <a:r>
              <a:rPr kumimoji="0" lang="en-US" sz="2600" kern="1200" dirty="0">
                <a:solidFill>
                  <a:prstClr val="black"/>
                </a:solidFill>
                <a:latin typeface="Arial" pitchFamily="34" charset="0"/>
                <a:cs typeface="Arial" pitchFamily="34" charset="0"/>
              </a:rPr>
              <a:t>= </a:t>
            </a:r>
            <a:r>
              <a:rPr kumimoji="0" lang="en-US" sz="2700" kern="1200" dirty="0">
                <a:solidFill>
                  <a:prstClr val="black"/>
                </a:solidFill>
                <a:latin typeface="Arial" pitchFamily="34" charset="0"/>
                <a:cs typeface="Arial" pitchFamily="34" charset="0"/>
              </a:rPr>
              <a:t>Exports (X) – Imports (M)</a:t>
            </a:r>
          </a:p>
          <a:p>
            <a:pPr marL="914400" lvl="2" indent="-246888" eaLnBrk="1" fontAlgn="auto" hangingPunct="1">
              <a:lnSpc>
                <a:spcPct val="80000"/>
              </a:lnSpc>
              <a:spcAft>
                <a:spcPts val="0"/>
              </a:spcAft>
              <a:buClr>
                <a:srgbClr val="009DD9"/>
              </a:buClr>
              <a:buSzPct val="70000"/>
              <a:buFont typeface="Wingdings 2"/>
              <a:buChar char=""/>
            </a:pPr>
            <a:r>
              <a:rPr kumimoji="0" lang="en-US" sz="2500" kern="1200" dirty="0">
                <a:solidFill>
                  <a:prstClr val="black"/>
                </a:solidFill>
                <a:latin typeface="Arial" pitchFamily="34" charset="0"/>
                <a:ea typeface="+mn-ea"/>
                <a:cs typeface="Arial" pitchFamily="34" charset="0"/>
              </a:rPr>
              <a:t>Exports (X): items that firms produce and sell to the rest of the world</a:t>
            </a:r>
          </a:p>
          <a:p>
            <a:pPr marL="914400" lvl="2" indent="-246888" eaLnBrk="1" fontAlgn="auto" hangingPunct="1">
              <a:lnSpc>
                <a:spcPct val="80000"/>
              </a:lnSpc>
              <a:spcAft>
                <a:spcPts val="0"/>
              </a:spcAft>
              <a:buClr>
                <a:srgbClr val="009DD9"/>
              </a:buClr>
              <a:buSzPct val="70000"/>
              <a:buFont typeface="Wingdings 2"/>
              <a:buChar char=""/>
            </a:pPr>
            <a:r>
              <a:rPr kumimoji="0" lang="en-US" sz="2500" kern="1200" dirty="0">
                <a:solidFill>
                  <a:prstClr val="black"/>
                </a:solidFill>
                <a:latin typeface="Arial" pitchFamily="34" charset="0"/>
                <a:ea typeface="+mn-ea"/>
                <a:cs typeface="Arial" pitchFamily="34" charset="0"/>
              </a:rPr>
              <a:t>Imports (M): items that households, firms and government buy from the rest of the </a:t>
            </a:r>
            <a:r>
              <a:rPr kumimoji="0" lang="en-US" sz="2500" kern="1200" dirty="0" smtClean="0">
                <a:solidFill>
                  <a:prstClr val="black"/>
                </a:solidFill>
                <a:latin typeface="Arial" pitchFamily="34" charset="0"/>
                <a:ea typeface="+mn-ea"/>
                <a:cs typeface="Arial" pitchFamily="34" charset="0"/>
              </a:rPr>
              <a:t>world</a:t>
            </a:r>
            <a:endParaRPr kumimoji="0" lang="en-US" sz="1200" kern="1200" dirty="0">
              <a:solidFill>
                <a:prstClr val="black"/>
              </a:solidFill>
              <a:latin typeface="Arial" pitchFamily="34" charset="0"/>
              <a:ea typeface="+mn-ea"/>
              <a:cs typeface="Arial" pitchFamily="34" charset="0"/>
            </a:endParaRPr>
          </a:p>
          <a:p>
            <a:pPr marL="274320" lvl="0" indent="-274320" algn="just" eaLnBrk="1" fontAlgn="auto" hangingPunct="1">
              <a:lnSpc>
                <a:spcPct val="80000"/>
              </a:lnSpc>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rPr>
              <a:t>GDP </a:t>
            </a:r>
            <a:r>
              <a:rPr kumimoji="0" lang="en-US" sz="2800" b="1" kern="1200" dirty="0">
                <a:solidFill>
                  <a:prstClr val="black"/>
                </a:solidFill>
                <a:latin typeface="Arial" pitchFamily="34" charset="0"/>
                <a:cs typeface="Arial" pitchFamily="34" charset="0"/>
              </a:rPr>
              <a:t>cannot</a:t>
            </a:r>
            <a:r>
              <a:rPr kumimoji="0" lang="en-US" sz="2800" kern="1200" dirty="0">
                <a:solidFill>
                  <a:prstClr val="black"/>
                </a:solidFill>
                <a:latin typeface="Arial" pitchFamily="34" charset="0"/>
                <a:cs typeface="Arial" pitchFamily="34" charset="0"/>
              </a:rPr>
              <a:t> be accurately measured </a:t>
            </a:r>
            <a:r>
              <a:rPr kumimoji="0" lang="en-US" sz="2800" b="1" kern="1200" dirty="0">
                <a:solidFill>
                  <a:prstClr val="black"/>
                </a:solidFill>
                <a:latin typeface="Arial" pitchFamily="34" charset="0"/>
                <a:cs typeface="Arial" pitchFamily="34" charset="0"/>
              </a:rPr>
              <a:t>without adding</a:t>
            </a:r>
            <a:r>
              <a:rPr kumimoji="0" lang="en-US" sz="2800" kern="1200" dirty="0">
                <a:solidFill>
                  <a:prstClr val="black"/>
                </a:solidFill>
                <a:latin typeface="Arial" pitchFamily="34" charset="0"/>
                <a:cs typeface="Arial" pitchFamily="34" charset="0"/>
              </a:rPr>
              <a:t> in the nation’s exports (</a:t>
            </a:r>
            <a:r>
              <a:rPr kumimoji="0" lang="en-US" sz="2800" b="1" kern="1200" dirty="0">
                <a:solidFill>
                  <a:prstClr val="black"/>
                </a:solidFill>
                <a:latin typeface="Arial" pitchFamily="34" charset="0"/>
                <a:cs typeface="Arial" pitchFamily="34" charset="0"/>
              </a:rPr>
              <a:t>X</a:t>
            </a:r>
            <a:r>
              <a:rPr kumimoji="0" lang="en-US" sz="2800" kern="1200" dirty="0">
                <a:solidFill>
                  <a:prstClr val="black"/>
                </a:solidFill>
                <a:latin typeface="Arial" pitchFamily="34" charset="0"/>
                <a:cs typeface="Arial" pitchFamily="34" charset="0"/>
              </a:rPr>
              <a:t>) and </a:t>
            </a:r>
            <a:r>
              <a:rPr kumimoji="0" lang="en-US" sz="2800" b="1" kern="1200" dirty="0">
                <a:solidFill>
                  <a:prstClr val="black"/>
                </a:solidFill>
                <a:latin typeface="Arial" pitchFamily="34" charset="0"/>
                <a:cs typeface="Arial" pitchFamily="34" charset="0"/>
              </a:rPr>
              <a:t>subtracting out</a:t>
            </a:r>
            <a:r>
              <a:rPr kumimoji="0" lang="en-US" sz="2800" kern="1200" dirty="0">
                <a:solidFill>
                  <a:prstClr val="black"/>
                </a:solidFill>
                <a:latin typeface="Arial" pitchFamily="34" charset="0"/>
                <a:cs typeface="Arial" pitchFamily="34" charset="0"/>
              </a:rPr>
              <a:t> the nations imports (M) of goods and services. </a:t>
            </a:r>
            <a:endParaRPr kumimoji="0" lang="en-US" sz="1200" kern="1200" dirty="0">
              <a:solidFill>
                <a:prstClr val="black"/>
              </a:solidFill>
              <a:latin typeface="Arial" pitchFamily="34" charset="0"/>
              <a:cs typeface="Arial" pitchFamily="34" charset="0"/>
            </a:endParaRPr>
          </a:p>
          <a:p>
            <a:pPr marL="914400" lvl="2" indent="-246888" eaLnBrk="1" fontAlgn="auto" hangingPunct="1">
              <a:lnSpc>
                <a:spcPct val="80000"/>
              </a:lnSpc>
              <a:spcAft>
                <a:spcPts val="0"/>
              </a:spcAft>
              <a:buClr>
                <a:srgbClr val="009DD9"/>
              </a:buClr>
              <a:buSzPct val="70000"/>
              <a:buFont typeface="Wingdings 2" pitchFamily="18" charset="2"/>
              <a:buChar char=""/>
            </a:pPr>
            <a:r>
              <a:rPr kumimoji="0" lang="en-US" kern="1200" dirty="0">
                <a:solidFill>
                  <a:prstClr val="black"/>
                </a:solidFill>
                <a:latin typeface="Arial" pitchFamily="34" charset="0"/>
                <a:ea typeface="+mn-ea"/>
                <a:cs typeface="Arial" pitchFamily="34" charset="0"/>
              </a:rPr>
              <a:t>X &gt; M, we have a trade surplus, Positive Sign</a:t>
            </a:r>
          </a:p>
          <a:p>
            <a:pPr marL="914400" lvl="2" indent="-246888" eaLnBrk="1" fontAlgn="auto" hangingPunct="1">
              <a:lnSpc>
                <a:spcPct val="80000"/>
              </a:lnSpc>
              <a:spcAft>
                <a:spcPts val="0"/>
              </a:spcAft>
              <a:buClr>
                <a:srgbClr val="009DD9"/>
              </a:buClr>
              <a:buSzPct val="70000"/>
              <a:buFont typeface="Wingdings 2" pitchFamily="18" charset="2"/>
              <a:buChar char=""/>
            </a:pPr>
            <a:r>
              <a:rPr kumimoji="0" lang="en-US" kern="1200" dirty="0">
                <a:solidFill>
                  <a:prstClr val="black"/>
                </a:solidFill>
                <a:latin typeface="Arial" pitchFamily="34" charset="0"/>
                <a:ea typeface="+mn-ea"/>
                <a:cs typeface="Arial" pitchFamily="34" charset="0"/>
              </a:rPr>
              <a:t>X &lt; M, we have a trade deficit, Negative Sign</a:t>
            </a:r>
          </a:p>
          <a:p>
            <a:pPr marL="640080" lvl="1" indent="-246888" eaLnBrk="1" fontAlgn="auto" hangingPunct="1">
              <a:lnSpc>
                <a:spcPct val="80000"/>
              </a:lnSpc>
              <a:spcAft>
                <a:spcPts val="0"/>
              </a:spcAft>
              <a:buClr>
                <a:srgbClr val="0F6FC6"/>
              </a:buClr>
              <a:buSzPct val="85000"/>
              <a:buNone/>
            </a:pPr>
            <a:endParaRPr kumimoji="0" lang="en-US" sz="1200" kern="1200" dirty="0">
              <a:solidFill>
                <a:prstClr val="black"/>
              </a:solidFill>
              <a:latin typeface="Arial" pitchFamily="34" charset="0"/>
              <a:ea typeface="+mn-ea"/>
              <a:cs typeface="Arial" pitchFamily="34" charset="0"/>
            </a:endParaRPr>
          </a:p>
          <a:p>
            <a:pPr marL="274320" lvl="0" indent="-274320" eaLnBrk="1" fontAlgn="auto" hangingPunct="1">
              <a:lnSpc>
                <a:spcPct val="80000"/>
              </a:lnSpc>
              <a:spcAft>
                <a:spcPts val="0"/>
              </a:spcAft>
              <a:buClr>
                <a:srgbClr val="0BD0D9"/>
              </a:buClr>
              <a:buSzPct val="95000"/>
              <a:buFont typeface="Wingdings" pitchFamily="2" charset="2"/>
              <a:buChar char="Ø"/>
            </a:pPr>
            <a:r>
              <a:rPr kumimoji="0" lang="en-US" sz="2800" b="1" kern="1200" dirty="0">
                <a:solidFill>
                  <a:prstClr val="black"/>
                </a:solidFill>
                <a:latin typeface="Arial" pitchFamily="34" charset="0"/>
                <a:cs typeface="Arial" pitchFamily="34" charset="0"/>
              </a:rPr>
              <a:t>Why subtract imports from GDP?</a:t>
            </a:r>
          </a:p>
          <a:p>
            <a:pPr marL="640080" lvl="1" indent="-246888" algn="just" eaLnBrk="1" fontAlgn="auto" hangingPunct="1">
              <a:lnSpc>
                <a:spcPct val="80000"/>
              </a:lnSpc>
              <a:spcAft>
                <a:spcPts val="0"/>
              </a:spcAft>
              <a:buClr>
                <a:srgbClr val="0F6FC6"/>
              </a:buClr>
              <a:buSzPct val="85000"/>
              <a:buFont typeface="Wingdings 2"/>
              <a:buChar char=""/>
            </a:pPr>
            <a:r>
              <a:rPr kumimoji="0" lang="en-US" sz="2400" kern="1200" dirty="0">
                <a:solidFill>
                  <a:prstClr val="black"/>
                </a:solidFill>
                <a:latin typeface="Arial" pitchFamily="34" charset="0"/>
                <a:ea typeface="+mn-ea"/>
                <a:cs typeface="Arial" pitchFamily="34" charset="0"/>
              </a:rPr>
              <a:t>Spending on imports is included in consumption expenditure, investment, and government purchases, but is not produced in this country</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61</a:t>
            </a:fld>
            <a:endParaRPr lang="en-US" dirty="0"/>
          </a:p>
        </p:txBody>
      </p:sp>
    </p:spTree>
    <p:extLst>
      <p:ext uri="{BB962C8B-B14F-4D97-AF65-F5344CB8AC3E}">
        <p14:creationId xmlns:p14="http://schemas.microsoft.com/office/powerpoint/2010/main" val="4162607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09600"/>
          </a:xfrm>
        </p:spPr>
        <p:txBody>
          <a:bodyPr/>
          <a:lstStyle/>
          <a:p>
            <a:r>
              <a:rPr kumimoji="0" lang="en-US" sz="2800" b="1" kern="1200" dirty="0">
                <a:solidFill>
                  <a:srgbClr val="04617B"/>
                </a:solidFill>
                <a:latin typeface="Arial" pitchFamily="34" charset="0"/>
                <a:cs typeface="Arial" pitchFamily="34" charset="0"/>
              </a:rPr>
              <a:t>The Expenditure Approach</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1066800"/>
            <a:ext cx="7772400" cy="5029200"/>
          </a:xfrm>
        </p:spPr>
        <p:txBody>
          <a:bodyPr/>
          <a:lstStyle/>
          <a:p>
            <a:pPr marL="274320" lvl="0" indent="-274320" eaLnBrk="1" fontAlgn="auto" hangingPunct="1">
              <a:lnSpc>
                <a:spcPct val="90000"/>
              </a:lnSpc>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rPr>
              <a:t> Hence in this approach GDP  is the sum of the following variables:</a:t>
            </a:r>
          </a:p>
          <a:p>
            <a:pPr marL="274320" lvl="0" indent="-274320" eaLnBrk="1" fontAlgn="auto" hangingPunct="1">
              <a:lnSpc>
                <a:spcPct val="90000"/>
              </a:lnSpc>
              <a:spcAft>
                <a:spcPts val="0"/>
              </a:spcAft>
              <a:buClr>
                <a:srgbClr val="0BD0D9"/>
              </a:buClr>
              <a:buSzPct val="95000"/>
              <a:buNone/>
            </a:pPr>
            <a:endParaRPr kumimoji="0" lang="en-US" sz="2800" kern="1200" dirty="0">
              <a:solidFill>
                <a:prstClr val="black"/>
              </a:solidFill>
              <a:latin typeface="Arial" pitchFamily="34" charset="0"/>
              <a:cs typeface="Arial" pitchFamily="34" charset="0"/>
            </a:endParaRPr>
          </a:p>
          <a:p>
            <a:pPr marL="640080" lvl="1" indent="-246888" eaLnBrk="1" fontAlgn="auto" hangingPunct="1">
              <a:lnSpc>
                <a:spcPct val="90000"/>
              </a:lnSpc>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  Consumption </a:t>
            </a:r>
            <a:r>
              <a:rPr kumimoji="0" lang="en-US" i="1" kern="1200" dirty="0">
                <a:solidFill>
                  <a:prstClr val="black"/>
                </a:solidFill>
                <a:latin typeface="Arial" pitchFamily="34" charset="0"/>
                <a:ea typeface="+mn-ea"/>
                <a:cs typeface="Arial" pitchFamily="34" charset="0"/>
              </a:rPr>
              <a:t>(C)</a:t>
            </a:r>
            <a:endParaRPr kumimoji="0" lang="en-US" kern="1200" dirty="0">
              <a:solidFill>
                <a:prstClr val="black"/>
              </a:solidFill>
              <a:latin typeface="Arial" pitchFamily="34" charset="0"/>
              <a:ea typeface="+mn-ea"/>
              <a:cs typeface="Arial" pitchFamily="34" charset="0"/>
            </a:endParaRPr>
          </a:p>
          <a:p>
            <a:pPr marL="640080" lvl="1" indent="-246888" eaLnBrk="1" fontAlgn="auto" hangingPunct="1">
              <a:lnSpc>
                <a:spcPct val="90000"/>
              </a:lnSpc>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  Investment </a:t>
            </a:r>
            <a:r>
              <a:rPr kumimoji="0" lang="en-US" i="1" kern="1200" dirty="0">
                <a:solidFill>
                  <a:prstClr val="black"/>
                </a:solidFill>
                <a:latin typeface="Arial" pitchFamily="34" charset="0"/>
                <a:ea typeface="+mn-ea"/>
                <a:cs typeface="Arial" pitchFamily="34" charset="0"/>
              </a:rPr>
              <a:t>(I)</a:t>
            </a:r>
            <a:endParaRPr kumimoji="0" lang="en-US" kern="1200" dirty="0">
              <a:solidFill>
                <a:prstClr val="black"/>
              </a:solidFill>
              <a:latin typeface="Arial" pitchFamily="34" charset="0"/>
              <a:ea typeface="+mn-ea"/>
              <a:cs typeface="Arial" pitchFamily="34" charset="0"/>
            </a:endParaRPr>
          </a:p>
          <a:p>
            <a:pPr marL="640080" lvl="1" indent="-246888" eaLnBrk="1" fontAlgn="auto" hangingPunct="1">
              <a:lnSpc>
                <a:spcPct val="90000"/>
              </a:lnSpc>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  Government Purchases </a:t>
            </a:r>
            <a:r>
              <a:rPr kumimoji="0" lang="en-US" i="1" kern="1200" dirty="0">
                <a:solidFill>
                  <a:prstClr val="black"/>
                </a:solidFill>
                <a:latin typeface="Arial" pitchFamily="34" charset="0"/>
                <a:ea typeface="+mn-ea"/>
                <a:cs typeface="Arial" pitchFamily="34" charset="0"/>
              </a:rPr>
              <a:t>(G)</a:t>
            </a:r>
            <a:endParaRPr kumimoji="0" lang="en-US" kern="1200" dirty="0">
              <a:solidFill>
                <a:prstClr val="black"/>
              </a:solidFill>
              <a:latin typeface="Arial" pitchFamily="34" charset="0"/>
              <a:ea typeface="+mn-ea"/>
              <a:cs typeface="Arial" pitchFamily="34" charset="0"/>
            </a:endParaRPr>
          </a:p>
          <a:p>
            <a:pPr marL="640080" lvl="1" indent="-246888" eaLnBrk="1" fontAlgn="auto" hangingPunct="1">
              <a:lnSpc>
                <a:spcPct val="90000"/>
              </a:lnSpc>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  Net Exports </a:t>
            </a:r>
            <a:r>
              <a:rPr kumimoji="0" lang="en-US" i="1" kern="1200" dirty="0">
                <a:solidFill>
                  <a:prstClr val="black"/>
                </a:solidFill>
                <a:latin typeface="Arial" pitchFamily="34" charset="0"/>
                <a:ea typeface="+mn-ea"/>
                <a:cs typeface="Arial" pitchFamily="34" charset="0"/>
              </a:rPr>
              <a:t>(NX)</a:t>
            </a:r>
            <a:endParaRPr kumimoji="0" lang="en-US" kern="1200" dirty="0">
              <a:solidFill>
                <a:prstClr val="black"/>
              </a:solidFill>
              <a:latin typeface="Arial" pitchFamily="34" charset="0"/>
              <a:ea typeface="+mn-ea"/>
              <a:cs typeface="Arial" pitchFamily="34" charset="0"/>
            </a:endParaRPr>
          </a:p>
          <a:p>
            <a:pPr marL="274320" lvl="0" indent="-274320" algn="ctr" eaLnBrk="1" fontAlgn="auto" hangingPunct="1">
              <a:lnSpc>
                <a:spcPct val="90000"/>
              </a:lnSpc>
              <a:spcAft>
                <a:spcPts val="0"/>
              </a:spcAft>
              <a:buClr>
                <a:srgbClr val="0BD0D9"/>
              </a:buClr>
              <a:buSzPct val="95000"/>
              <a:buNone/>
            </a:pPr>
            <a:endParaRPr kumimoji="0" lang="en-US" sz="2800" kern="1200" dirty="0">
              <a:solidFill>
                <a:prstClr val="black"/>
              </a:solidFill>
              <a:latin typeface="Arial" pitchFamily="34" charset="0"/>
              <a:cs typeface="Arial" pitchFamily="34" charset="0"/>
            </a:endParaRPr>
          </a:p>
          <a:p>
            <a:pPr marL="274320" lvl="0" indent="-274320" algn="ctr" eaLnBrk="1" fontAlgn="auto" hangingPunct="1">
              <a:lnSpc>
                <a:spcPct val="90000"/>
              </a:lnSpc>
              <a:spcAft>
                <a:spcPts val="0"/>
              </a:spcAft>
              <a:buClr>
                <a:srgbClr val="0BD0D9"/>
              </a:buClr>
              <a:buSzPct val="95000"/>
              <a:buNone/>
            </a:pPr>
            <a:r>
              <a:rPr kumimoji="0" lang="en-US" sz="2800" b="1" kern="1200" dirty="0">
                <a:solidFill>
                  <a:prstClr val="black"/>
                </a:solidFill>
                <a:latin typeface="Arial" pitchFamily="34" charset="0"/>
                <a:cs typeface="Arial" pitchFamily="34" charset="0"/>
              </a:rPr>
              <a:t>GDP = C + I + G + NX</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62</a:t>
            </a:fld>
            <a:endParaRPr lang="en-US" dirty="0"/>
          </a:p>
        </p:txBody>
      </p:sp>
    </p:spTree>
    <p:extLst>
      <p:ext uri="{BB962C8B-B14F-4D97-AF65-F5344CB8AC3E}">
        <p14:creationId xmlns:p14="http://schemas.microsoft.com/office/powerpoint/2010/main" val="39753434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304800"/>
          </a:xfrm>
        </p:spPr>
        <p:txBody>
          <a:bodyPr/>
          <a:lstStyle/>
          <a:p>
            <a:r>
              <a:rPr kumimoji="0" lang="en-US" sz="2800" b="1" kern="1200" dirty="0">
                <a:solidFill>
                  <a:srgbClr val="04617B"/>
                </a:solidFill>
                <a:latin typeface="Arial" pitchFamily="34" charset="0"/>
                <a:cs typeface="Arial" pitchFamily="34" charset="0"/>
              </a:rPr>
              <a:t>3. Income Approach</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1143000"/>
            <a:ext cx="7772400" cy="4953000"/>
          </a:xfrm>
        </p:spPr>
        <p:txBody>
          <a:bodyPr/>
          <a:lstStyle/>
          <a:p>
            <a:pPr marL="274320" lvl="0" indent="-274320" algn="just" eaLnBrk="1" fontAlgn="auto" hangingPunct="1">
              <a:lnSpc>
                <a:spcPct val="90000"/>
              </a:lnSpc>
              <a:spcAft>
                <a:spcPts val="0"/>
              </a:spcAft>
              <a:buClr>
                <a:srgbClr val="0BD0D9"/>
              </a:buClr>
              <a:buSzPct val="95000"/>
              <a:buFont typeface="Wingdings" pitchFamily="2" charset="2"/>
              <a:buChar char="Ø"/>
            </a:pPr>
            <a:r>
              <a:rPr kumimoji="0" lang="en-US" sz="2800" kern="1200" dirty="0">
                <a:solidFill>
                  <a:srgbClr val="000000"/>
                </a:solidFill>
                <a:latin typeface="Arial" pitchFamily="34" charset="0"/>
                <a:cs typeface="Arial" pitchFamily="34" charset="0"/>
              </a:rPr>
              <a:t> GDP for a given year is calculated </a:t>
            </a:r>
            <a:r>
              <a:rPr kumimoji="0" lang="en-US" sz="2800" i="1" kern="1200" dirty="0">
                <a:solidFill>
                  <a:srgbClr val="FF0000"/>
                </a:solidFill>
                <a:latin typeface="Arial" pitchFamily="34" charset="0"/>
                <a:cs typeface="Arial" pitchFamily="34" charset="0"/>
              </a:rPr>
              <a:t>by adding up the factor incomes and other claims generated by the act of production </a:t>
            </a:r>
          </a:p>
          <a:p>
            <a:pPr marL="274320" lvl="0" indent="-274320" algn="just" eaLnBrk="1" fontAlgn="auto" hangingPunct="1">
              <a:lnSpc>
                <a:spcPct val="90000"/>
              </a:lnSpc>
              <a:spcAft>
                <a:spcPts val="0"/>
              </a:spcAft>
              <a:buClr>
                <a:srgbClr val="0BD0D9"/>
              </a:buClr>
              <a:buSzPct val="95000"/>
              <a:buFont typeface="Wingdings" pitchFamily="2" charset="2"/>
              <a:buChar char="Ø"/>
            </a:pPr>
            <a:r>
              <a:rPr kumimoji="0" lang="en-US" sz="2800" kern="1200" dirty="0">
                <a:solidFill>
                  <a:srgbClr val="000000"/>
                </a:solidFill>
                <a:latin typeface="Arial" pitchFamily="34" charset="0"/>
                <a:cs typeface="Arial" pitchFamily="34" charset="0"/>
              </a:rPr>
              <a:t> Therefore value of production= value of  income claims generated by participants of that production- owners of all resources used</a:t>
            </a:r>
          </a:p>
          <a:p>
            <a:pPr marL="640080" lvl="1" indent="-246888" algn="just" eaLnBrk="1" fontAlgn="auto" hangingPunct="1">
              <a:lnSpc>
                <a:spcPct val="90000"/>
              </a:lnSpc>
              <a:spcAft>
                <a:spcPts val="0"/>
              </a:spcAft>
              <a:buClr>
                <a:srgbClr val="0F6FC6"/>
              </a:buClr>
              <a:buSzPct val="85000"/>
              <a:buFont typeface="Wingdings 2"/>
              <a:buChar char=""/>
            </a:pPr>
            <a:r>
              <a:rPr kumimoji="0" lang="en-US" b="1" kern="1200" dirty="0">
                <a:solidFill>
                  <a:srgbClr val="000000"/>
                </a:solidFill>
                <a:latin typeface="Arial" pitchFamily="34" charset="0"/>
                <a:ea typeface="+mn-ea"/>
                <a:cs typeface="Arial" pitchFamily="34" charset="0"/>
              </a:rPr>
              <a:t> Factor payments </a:t>
            </a:r>
            <a:r>
              <a:rPr kumimoji="0" lang="en-US" kern="1200" dirty="0">
                <a:solidFill>
                  <a:srgbClr val="000000"/>
                </a:solidFill>
                <a:latin typeface="Arial" pitchFamily="34" charset="0"/>
                <a:ea typeface="+mn-ea"/>
                <a:cs typeface="Arial" pitchFamily="34" charset="0"/>
              </a:rPr>
              <a:t>(wages, rent, interest, and profits)</a:t>
            </a:r>
          </a:p>
          <a:p>
            <a:pPr marL="640080" lvl="1" indent="-246888" eaLnBrk="1" fontAlgn="auto" hangingPunct="1">
              <a:lnSpc>
                <a:spcPct val="90000"/>
              </a:lnSpc>
              <a:spcAft>
                <a:spcPts val="0"/>
              </a:spcAft>
              <a:buClr>
                <a:srgbClr val="0F6FC6"/>
              </a:buClr>
              <a:buSzPct val="85000"/>
              <a:buFont typeface="Wingdings 2"/>
              <a:buChar char=""/>
            </a:pPr>
            <a:r>
              <a:rPr kumimoji="0" lang="en-US" b="1" kern="1200" dirty="0">
                <a:solidFill>
                  <a:srgbClr val="000000"/>
                </a:solidFill>
                <a:latin typeface="Arial" pitchFamily="34" charset="0"/>
                <a:ea typeface="+mn-ea"/>
                <a:cs typeface="Arial" pitchFamily="34" charset="0"/>
              </a:rPr>
              <a:t> Nonfactor payments </a:t>
            </a:r>
          </a:p>
          <a:p>
            <a:pPr marL="914400" lvl="2" indent="-246888" eaLnBrk="1" fontAlgn="auto" hangingPunct="1">
              <a:lnSpc>
                <a:spcPct val="90000"/>
              </a:lnSpc>
              <a:spcAft>
                <a:spcPts val="0"/>
              </a:spcAft>
              <a:buClr>
                <a:srgbClr val="009DD9"/>
              </a:buClr>
              <a:buSzPct val="70000"/>
              <a:buFont typeface="Wingdings" pitchFamily="2" charset="2"/>
              <a:buChar char="ü"/>
            </a:pPr>
            <a:r>
              <a:rPr kumimoji="0" lang="en-US" sz="2800" kern="1200" dirty="0">
                <a:solidFill>
                  <a:srgbClr val="000000"/>
                </a:solidFill>
                <a:latin typeface="Arial" pitchFamily="34" charset="0"/>
                <a:ea typeface="+mn-ea"/>
                <a:cs typeface="Arial" pitchFamily="34" charset="0"/>
              </a:rPr>
              <a:t> Indirect taxes net of subsidies</a:t>
            </a:r>
          </a:p>
          <a:p>
            <a:pPr marL="914400" lvl="2" indent="-246888" eaLnBrk="1" fontAlgn="auto" hangingPunct="1">
              <a:lnSpc>
                <a:spcPct val="90000"/>
              </a:lnSpc>
              <a:spcAft>
                <a:spcPts val="0"/>
              </a:spcAft>
              <a:buClr>
                <a:srgbClr val="009DD9"/>
              </a:buClr>
              <a:buSzPct val="70000"/>
              <a:buFont typeface="Wingdings" pitchFamily="2" charset="2"/>
              <a:buChar char="ü"/>
            </a:pPr>
            <a:r>
              <a:rPr kumimoji="0" lang="en-US" sz="2800" kern="1200" dirty="0">
                <a:solidFill>
                  <a:srgbClr val="000000"/>
                </a:solidFill>
                <a:latin typeface="Arial" pitchFamily="34" charset="0"/>
                <a:ea typeface="+mn-ea"/>
                <a:cs typeface="Arial" pitchFamily="34" charset="0"/>
              </a:rPr>
              <a:t> Depreciation</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63</a:t>
            </a:fld>
            <a:endParaRPr lang="en-US" dirty="0"/>
          </a:p>
        </p:txBody>
      </p:sp>
    </p:spTree>
    <p:extLst>
      <p:ext uri="{BB962C8B-B14F-4D97-AF65-F5344CB8AC3E}">
        <p14:creationId xmlns:p14="http://schemas.microsoft.com/office/powerpoint/2010/main" val="240975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381000"/>
          </a:xfrm>
        </p:spPr>
        <p:txBody>
          <a:bodyPr/>
          <a:lstStyle/>
          <a:p>
            <a:r>
              <a:rPr kumimoji="0" lang="en-US" sz="2800" b="1" kern="1200" dirty="0">
                <a:solidFill>
                  <a:srgbClr val="04617B"/>
                </a:solidFill>
                <a:latin typeface="Arial" pitchFamily="34" charset="0"/>
                <a:cs typeface="Arial" pitchFamily="34" charset="0"/>
              </a:rPr>
              <a:t>Income Approach</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14400"/>
            <a:ext cx="7772400" cy="5181600"/>
          </a:xfrm>
        </p:spPr>
        <p:txBody>
          <a:bodyPr/>
          <a:lstStyle/>
          <a:p>
            <a:pPr marL="660400" lvl="0" indent="-660400" eaLnBrk="1" fontAlgn="auto" hangingPunct="1">
              <a:lnSpc>
                <a:spcPct val="80000"/>
              </a:lnSpc>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rPr>
              <a:t>This approach has two </a:t>
            </a:r>
            <a:r>
              <a:rPr kumimoji="0" lang="en-US" sz="2800" kern="1200" dirty="0" smtClean="0">
                <a:solidFill>
                  <a:prstClr val="black"/>
                </a:solidFill>
                <a:latin typeface="Arial" pitchFamily="34" charset="0"/>
                <a:cs typeface="Arial" pitchFamily="34" charset="0"/>
              </a:rPr>
              <a:t>components</a:t>
            </a:r>
            <a:endParaRPr kumimoji="0" lang="en-US" sz="2800"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None/>
            </a:pPr>
            <a:r>
              <a:rPr kumimoji="0" lang="en-US" sz="2800" b="1" kern="1200" dirty="0">
                <a:solidFill>
                  <a:prstClr val="black"/>
                </a:solidFill>
                <a:latin typeface="Arial" pitchFamily="34" charset="0"/>
                <a:cs typeface="Arial" pitchFamily="34" charset="0"/>
              </a:rPr>
              <a:t>             1.</a:t>
            </a:r>
            <a:r>
              <a:rPr kumimoji="0" lang="en-US" sz="2800" kern="1200" dirty="0">
                <a:solidFill>
                  <a:prstClr val="black"/>
                </a:solidFill>
                <a:latin typeface="Arial" pitchFamily="34" charset="0"/>
                <a:cs typeface="Arial" pitchFamily="34" charset="0"/>
              </a:rPr>
              <a:t> </a:t>
            </a:r>
            <a:r>
              <a:rPr kumimoji="0" lang="en-US" sz="2800" b="1" kern="1200" dirty="0">
                <a:solidFill>
                  <a:prstClr val="black"/>
                </a:solidFill>
                <a:latin typeface="Arial" pitchFamily="34" charset="0"/>
                <a:cs typeface="Arial" pitchFamily="34" charset="0"/>
              </a:rPr>
              <a:t>Income components</a:t>
            </a:r>
            <a:r>
              <a:rPr kumimoji="0" lang="en-US" sz="2800" b="1" kern="1200" dirty="0" smtClean="0">
                <a:solidFill>
                  <a:prstClr val="black"/>
                </a:solidFill>
                <a:latin typeface="Arial" pitchFamily="34" charset="0"/>
                <a:cs typeface="Arial" pitchFamily="34" charset="0"/>
              </a:rPr>
              <a:t>:</a:t>
            </a:r>
            <a:endParaRPr kumimoji="0" lang="en-US" sz="2800"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Font typeface="Wingdings 2"/>
              <a:buChar char=""/>
            </a:pPr>
            <a:r>
              <a:rPr kumimoji="0" lang="en-US" sz="2800" b="1" kern="1200" dirty="0">
                <a:solidFill>
                  <a:prstClr val="black"/>
                </a:solidFill>
                <a:latin typeface="Arial" pitchFamily="34" charset="0"/>
                <a:cs typeface="Arial" pitchFamily="34" charset="0"/>
              </a:rPr>
              <a:t>Compensation to employees (W):</a:t>
            </a:r>
            <a:r>
              <a:rPr kumimoji="0" lang="en-US" sz="2800" kern="1200" dirty="0">
                <a:solidFill>
                  <a:prstClr val="black"/>
                </a:solidFill>
                <a:latin typeface="Arial" pitchFamily="34" charset="0"/>
                <a:cs typeface="Arial" pitchFamily="34" charset="0"/>
              </a:rPr>
              <a:t> Wages and salaries</a:t>
            </a:r>
          </a:p>
          <a:p>
            <a:pPr marL="660400" lvl="0" indent="-660400" eaLnBrk="1" fontAlgn="auto" hangingPunct="1">
              <a:lnSpc>
                <a:spcPct val="8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 </a:t>
            </a:r>
            <a:r>
              <a:rPr kumimoji="0" lang="en-US" sz="2800" b="1" kern="1200" dirty="0">
                <a:solidFill>
                  <a:prstClr val="black"/>
                </a:solidFill>
                <a:latin typeface="Arial" pitchFamily="34" charset="0"/>
                <a:cs typeface="Arial" pitchFamily="34" charset="0"/>
              </a:rPr>
              <a:t>Rents (R):</a:t>
            </a:r>
            <a:r>
              <a:rPr kumimoji="0" lang="en-US" sz="2800" kern="1200" dirty="0">
                <a:solidFill>
                  <a:prstClr val="black"/>
                </a:solidFill>
                <a:latin typeface="Arial" pitchFamily="34" charset="0"/>
                <a:cs typeface="Arial" pitchFamily="34" charset="0"/>
              </a:rPr>
              <a:t> Rental income to person's /payments made to land/</a:t>
            </a:r>
          </a:p>
          <a:p>
            <a:pPr marL="660400" lvl="0" indent="-660400" eaLnBrk="1" fontAlgn="auto" hangingPunct="1">
              <a:lnSpc>
                <a:spcPct val="8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 </a:t>
            </a:r>
            <a:r>
              <a:rPr kumimoji="0" lang="en-US" sz="2800" b="1" kern="1200" dirty="0">
                <a:solidFill>
                  <a:prstClr val="black"/>
                </a:solidFill>
                <a:latin typeface="Arial" pitchFamily="34" charset="0"/>
                <a:cs typeface="Arial" pitchFamily="34" charset="0"/>
              </a:rPr>
              <a:t>Interest (I):</a:t>
            </a:r>
            <a:r>
              <a:rPr kumimoji="0" lang="en-US" sz="2800" kern="1200" dirty="0">
                <a:solidFill>
                  <a:prstClr val="black"/>
                </a:solidFill>
                <a:latin typeface="Arial" pitchFamily="34" charset="0"/>
                <a:cs typeface="Arial" pitchFamily="34" charset="0"/>
              </a:rPr>
              <a:t> Payment made to capital</a:t>
            </a:r>
          </a:p>
          <a:p>
            <a:pPr marL="660400" lvl="0" indent="-660400" eaLnBrk="1" fontAlgn="auto" hangingPunct="1">
              <a:lnSpc>
                <a:spcPct val="8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 </a:t>
            </a:r>
            <a:r>
              <a:rPr kumimoji="0" lang="en-US" sz="2800" b="1" kern="1200" dirty="0">
                <a:solidFill>
                  <a:prstClr val="black"/>
                </a:solidFill>
                <a:latin typeface="Arial" pitchFamily="34" charset="0"/>
                <a:cs typeface="Arial" pitchFamily="34" charset="0"/>
              </a:rPr>
              <a:t>Profit (P):</a:t>
            </a:r>
            <a:r>
              <a:rPr kumimoji="0" lang="en-US" sz="2800" kern="1200" dirty="0">
                <a:solidFill>
                  <a:prstClr val="black"/>
                </a:solidFill>
                <a:latin typeface="Arial" pitchFamily="34" charset="0"/>
                <a:cs typeface="Arial" pitchFamily="34" charset="0"/>
              </a:rPr>
              <a:t> Payment made to entrepreneurs </a:t>
            </a:r>
          </a:p>
          <a:p>
            <a:pPr marL="660400" lvl="0" indent="-660400" eaLnBrk="1" fontAlgn="auto" hangingPunct="1">
              <a:lnSpc>
                <a:spcPct val="80000"/>
              </a:lnSpc>
              <a:spcAft>
                <a:spcPts val="0"/>
              </a:spcAft>
              <a:buClr>
                <a:srgbClr val="0BD0D9"/>
              </a:buClr>
              <a:buSzPct val="95000"/>
              <a:buNone/>
            </a:pPr>
            <a:r>
              <a:rPr kumimoji="0" lang="en-US" sz="2800" b="1" kern="1200" dirty="0">
                <a:solidFill>
                  <a:prstClr val="black"/>
                </a:solidFill>
                <a:latin typeface="Arial" pitchFamily="34" charset="0"/>
                <a:cs typeface="Arial" pitchFamily="34" charset="0"/>
              </a:rPr>
              <a:t>            2. Non -Income components / equalizing items</a:t>
            </a:r>
            <a:r>
              <a:rPr kumimoji="0" lang="en-US" sz="2800" b="1" kern="1200" dirty="0" smtClean="0">
                <a:solidFill>
                  <a:prstClr val="black"/>
                </a:solidFill>
                <a:latin typeface="Arial" pitchFamily="34" charset="0"/>
                <a:cs typeface="Arial" pitchFamily="34" charset="0"/>
              </a:rPr>
              <a:t>/</a:t>
            </a:r>
            <a:endParaRPr kumimoji="0" lang="en-US" sz="2800" b="1" u="sng"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Font typeface="Wingdings 2"/>
              <a:buChar char=""/>
            </a:pPr>
            <a:r>
              <a:rPr kumimoji="0" lang="en-US" sz="2800" b="1" kern="1200" dirty="0">
                <a:solidFill>
                  <a:prstClr val="black"/>
                </a:solidFill>
                <a:latin typeface="Arial" pitchFamily="34" charset="0"/>
                <a:cs typeface="Arial" pitchFamily="34" charset="0"/>
              </a:rPr>
              <a:t>Depreciation (D):</a:t>
            </a:r>
            <a:r>
              <a:rPr kumimoji="0" lang="en-US" sz="2800" kern="1200" dirty="0">
                <a:solidFill>
                  <a:prstClr val="black"/>
                </a:solidFill>
                <a:latin typeface="Arial" pitchFamily="34" charset="0"/>
                <a:cs typeface="Arial" pitchFamily="34" charset="0"/>
              </a:rPr>
              <a:t> allowance to capital equipment, machines, buildings </a:t>
            </a:r>
            <a:r>
              <a:rPr kumimoji="0" lang="en-US" sz="2800" kern="1200" dirty="0" err="1">
                <a:solidFill>
                  <a:prstClr val="black"/>
                </a:solidFill>
                <a:latin typeface="Arial" pitchFamily="34" charset="0"/>
                <a:cs typeface="Arial" pitchFamily="34" charset="0"/>
              </a:rPr>
              <a:t>etc</a:t>
            </a:r>
            <a:r>
              <a:rPr kumimoji="0" lang="en-US" sz="2800" kern="1200" dirty="0">
                <a:solidFill>
                  <a:prstClr val="black"/>
                </a:solidFill>
                <a:latin typeface="Arial" pitchFamily="34" charset="0"/>
                <a:cs typeface="Arial" pitchFamily="34" charset="0"/>
              </a:rPr>
              <a:t> to replace their used up part in the year.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64</a:t>
            </a:fld>
            <a:endParaRPr lang="en-US" dirty="0"/>
          </a:p>
        </p:txBody>
      </p:sp>
    </p:spTree>
    <p:extLst>
      <p:ext uri="{BB962C8B-B14F-4D97-AF65-F5344CB8AC3E}">
        <p14:creationId xmlns:p14="http://schemas.microsoft.com/office/powerpoint/2010/main" val="1881339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457200"/>
          </a:xfrm>
        </p:spPr>
        <p:txBody>
          <a:bodyPr/>
          <a:lstStyle/>
          <a:p>
            <a:r>
              <a:rPr kumimoji="0" lang="en-US" sz="2800" kern="1200" dirty="0">
                <a:solidFill>
                  <a:srgbClr val="04617B"/>
                </a:solidFill>
                <a:latin typeface="+mn-lt"/>
              </a:rPr>
              <a:t>Cont’d</a:t>
            </a:r>
            <a:endParaRPr lang="en-US" sz="2800" dirty="0">
              <a:latin typeface="+mn-lt"/>
            </a:endParaRPr>
          </a:p>
        </p:txBody>
      </p:sp>
      <p:sp>
        <p:nvSpPr>
          <p:cNvPr id="3" name="Content Placeholder 2"/>
          <p:cNvSpPr>
            <a:spLocks noGrp="1"/>
          </p:cNvSpPr>
          <p:nvPr>
            <p:ph idx="1"/>
          </p:nvPr>
        </p:nvSpPr>
        <p:spPr>
          <a:xfrm>
            <a:off x="1173163" y="914400"/>
            <a:ext cx="7772400" cy="5181600"/>
          </a:xfrm>
        </p:spPr>
        <p:txBody>
          <a:bodyPr/>
          <a:lstStyle/>
          <a:p>
            <a:pPr marL="660400" lvl="0" indent="-660400" eaLnBrk="1" fontAlgn="auto" hangingPunct="1">
              <a:lnSpc>
                <a:spcPct val="80000"/>
              </a:lnSpc>
              <a:spcAft>
                <a:spcPts val="0"/>
              </a:spcAft>
              <a:buClr>
                <a:srgbClr val="0BD0D9"/>
              </a:buClr>
              <a:buSzPct val="95000"/>
              <a:buFont typeface="Wingdings 2"/>
              <a:buChar char=""/>
            </a:pPr>
            <a:r>
              <a:rPr kumimoji="0" lang="en-US" sz="2600" b="1" kern="1200" dirty="0">
                <a:solidFill>
                  <a:prstClr val="black"/>
                </a:solidFill>
                <a:latin typeface="Arial" pitchFamily="34" charset="0"/>
                <a:cs typeface="Arial" pitchFamily="34" charset="0"/>
              </a:rPr>
              <a:t>Indirect Business Taxes (IBT):</a:t>
            </a:r>
            <a:r>
              <a:rPr kumimoji="0" lang="en-US" sz="2600" kern="1200" dirty="0">
                <a:solidFill>
                  <a:prstClr val="black"/>
                </a:solidFill>
                <a:latin typeface="Arial" pitchFamily="34" charset="0"/>
                <a:cs typeface="Arial" pitchFamily="34" charset="0"/>
              </a:rPr>
              <a:t> (excise tax, sales tax, service tax etc.) are cost to business firms and increase prices of such products.  Since GNP is calculated at market price which includes indirect business taxes, we have also to include indirect business taxes to GNI calculation so that  the identity:</a:t>
            </a:r>
          </a:p>
          <a:p>
            <a:pPr marL="660400" lvl="0" indent="-660400" eaLnBrk="1" fontAlgn="auto" hangingPunct="1">
              <a:lnSpc>
                <a:spcPct val="80000"/>
              </a:lnSpc>
              <a:spcAft>
                <a:spcPts val="0"/>
              </a:spcAft>
              <a:buClr>
                <a:srgbClr val="0BD0D9"/>
              </a:buClr>
              <a:buSzPct val="95000"/>
              <a:buNone/>
            </a:pPr>
            <a:endParaRPr kumimoji="0" lang="en-US" sz="1000"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None/>
            </a:pPr>
            <a:r>
              <a:rPr kumimoji="0" lang="en-US" sz="2400" kern="1200" dirty="0">
                <a:solidFill>
                  <a:prstClr val="black"/>
                </a:solidFill>
                <a:latin typeface="Arial" pitchFamily="34" charset="0"/>
                <a:cs typeface="Arial" pitchFamily="34" charset="0"/>
              </a:rPr>
              <a:t>                                        GNP = GNE = GNI </a:t>
            </a:r>
            <a:r>
              <a:rPr kumimoji="0" lang="en-US" sz="2400" kern="1200" dirty="0" smtClean="0">
                <a:solidFill>
                  <a:prstClr val="black"/>
                </a:solidFill>
                <a:latin typeface="Arial" pitchFamily="34" charset="0"/>
                <a:cs typeface="Arial" pitchFamily="34" charset="0"/>
              </a:rPr>
              <a:t>holds</a:t>
            </a:r>
            <a:endParaRPr kumimoji="0" lang="en-US" sz="2600"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None/>
            </a:pPr>
            <a:endParaRPr kumimoji="0" lang="en-US" sz="1000" b="1"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Font typeface="Wingdings 2"/>
              <a:buChar char=""/>
            </a:pPr>
            <a:r>
              <a:rPr kumimoji="0" lang="en-US" sz="2600" b="1" kern="1200" dirty="0">
                <a:solidFill>
                  <a:prstClr val="black"/>
                </a:solidFill>
                <a:latin typeface="Arial" pitchFamily="34" charset="0"/>
                <a:cs typeface="Arial" pitchFamily="34" charset="0"/>
              </a:rPr>
              <a:t>Subsidy (S)</a:t>
            </a:r>
            <a:r>
              <a:rPr kumimoji="0" lang="en-US" sz="2600" kern="1200" dirty="0">
                <a:solidFill>
                  <a:prstClr val="black"/>
                </a:solidFill>
                <a:latin typeface="Arial" pitchFamily="34" charset="0"/>
                <a:cs typeface="Arial" pitchFamily="34" charset="0"/>
              </a:rPr>
              <a:t>: it is a negative tax and should be treated opposite to tax</a:t>
            </a:r>
            <a:r>
              <a:rPr kumimoji="0" lang="en-US" sz="2600" kern="1200" dirty="0" smtClean="0">
                <a:solidFill>
                  <a:prstClr val="black"/>
                </a:solidFill>
                <a:latin typeface="Arial" pitchFamily="34" charset="0"/>
                <a:cs typeface="Arial" pitchFamily="34" charset="0"/>
              </a:rPr>
              <a:t>.</a:t>
            </a:r>
            <a:endParaRPr kumimoji="0" lang="en-US" sz="2600"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None/>
            </a:pPr>
            <a:r>
              <a:rPr kumimoji="0" lang="en-US" sz="2600" kern="1200" dirty="0">
                <a:solidFill>
                  <a:prstClr val="black"/>
                </a:solidFill>
                <a:latin typeface="Arial" pitchFamily="34" charset="0"/>
                <a:cs typeface="Arial" pitchFamily="34" charset="0"/>
              </a:rPr>
              <a:t>     Hence,  </a:t>
            </a:r>
          </a:p>
          <a:p>
            <a:pPr marL="0" lvl="0" indent="0" eaLnBrk="1" fontAlgn="auto" hangingPunct="1">
              <a:lnSpc>
                <a:spcPct val="80000"/>
              </a:lnSpc>
              <a:spcAft>
                <a:spcPts val="0"/>
              </a:spcAft>
              <a:buClr>
                <a:srgbClr val="0BD0D9"/>
              </a:buClr>
              <a:buSzPct val="95000"/>
              <a:buNone/>
            </a:pPr>
            <a:endParaRPr kumimoji="0" lang="en-US" sz="2600" b="1" kern="1200" dirty="0">
              <a:solidFill>
                <a:prstClr val="black"/>
              </a:solidFill>
              <a:latin typeface="Arial" pitchFamily="34" charset="0"/>
              <a:cs typeface="Arial" pitchFamily="34" charset="0"/>
            </a:endParaRPr>
          </a:p>
          <a:p>
            <a:pPr marL="660400" lvl="0" indent="-660400" eaLnBrk="1" fontAlgn="auto" hangingPunct="1">
              <a:lnSpc>
                <a:spcPct val="80000"/>
              </a:lnSpc>
              <a:spcAft>
                <a:spcPts val="0"/>
              </a:spcAft>
              <a:buClr>
                <a:srgbClr val="0BD0D9"/>
              </a:buClr>
              <a:buSzPct val="95000"/>
              <a:buNone/>
            </a:pPr>
            <a:r>
              <a:rPr kumimoji="0" lang="en-US" sz="2600" b="1" kern="1200" dirty="0">
                <a:solidFill>
                  <a:prstClr val="black"/>
                </a:solidFill>
                <a:latin typeface="Arial" pitchFamily="34" charset="0"/>
                <a:cs typeface="Arial" pitchFamily="34" charset="0"/>
              </a:rPr>
              <a:t>                        </a:t>
            </a:r>
            <a:r>
              <a:rPr kumimoji="0" lang="en-US" sz="2600" b="1" kern="1200" dirty="0" smtClean="0">
                <a:solidFill>
                  <a:prstClr val="black"/>
                </a:solidFill>
                <a:latin typeface="Arial" pitchFamily="34" charset="0"/>
                <a:cs typeface="Arial" pitchFamily="34" charset="0"/>
              </a:rPr>
              <a:t>GDP </a:t>
            </a:r>
            <a:r>
              <a:rPr kumimoji="0" lang="en-US" sz="2600" b="1" kern="1200" dirty="0">
                <a:solidFill>
                  <a:prstClr val="black"/>
                </a:solidFill>
                <a:latin typeface="Arial" pitchFamily="34" charset="0"/>
                <a:cs typeface="Arial" pitchFamily="34" charset="0"/>
              </a:rPr>
              <a:t>= W + R + I + P  + D + IBT – 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65</a:t>
            </a:fld>
            <a:endParaRPr lang="en-US" dirty="0"/>
          </a:p>
        </p:txBody>
      </p:sp>
    </p:spTree>
    <p:extLst>
      <p:ext uri="{BB962C8B-B14F-4D97-AF65-F5344CB8AC3E}">
        <p14:creationId xmlns:p14="http://schemas.microsoft.com/office/powerpoint/2010/main" val="1779055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85800"/>
          </a:xfrm>
        </p:spPr>
        <p:txBody>
          <a:bodyPr/>
          <a:lstStyle/>
          <a:p>
            <a:r>
              <a:rPr kumimoji="0" lang="en-US" sz="2800" b="1" kern="1200" dirty="0">
                <a:solidFill>
                  <a:srgbClr val="04617B"/>
                </a:solidFill>
                <a:latin typeface="+mn-lt"/>
              </a:rPr>
              <a:t>Nominal GDP </a:t>
            </a:r>
            <a:r>
              <a:rPr kumimoji="0" lang="en-US" sz="2800" b="1" kern="1200" dirty="0" err="1">
                <a:solidFill>
                  <a:srgbClr val="04617B"/>
                </a:solidFill>
                <a:latin typeface="+mn-lt"/>
              </a:rPr>
              <a:t>Vs</a:t>
            </a:r>
            <a:r>
              <a:rPr kumimoji="0" lang="en-US" sz="2800" b="1" kern="1200" dirty="0">
                <a:solidFill>
                  <a:srgbClr val="04617B"/>
                </a:solidFill>
                <a:latin typeface="+mn-lt"/>
              </a:rPr>
              <a:t> Real GDP</a:t>
            </a:r>
            <a:endParaRPr lang="en-US" sz="2800" dirty="0">
              <a:latin typeface="+mn-lt"/>
            </a:endParaRPr>
          </a:p>
        </p:txBody>
      </p:sp>
      <p:sp>
        <p:nvSpPr>
          <p:cNvPr id="3" name="Content Placeholder 2"/>
          <p:cNvSpPr>
            <a:spLocks noGrp="1"/>
          </p:cNvSpPr>
          <p:nvPr>
            <p:ph idx="1"/>
          </p:nvPr>
        </p:nvSpPr>
        <p:spPr>
          <a:xfrm>
            <a:off x="1173163" y="1143000"/>
            <a:ext cx="7772400" cy="4953000"/>
          </a:xfrm>
        </p:spPr>
        <p:txBody>
          <a:bodyPr/>
          <a:lstStyle/>
          <a:p>
            <a:pPr marL="742950" lvl="0" indent="-742950" algn="just" eaLnBrk="1" fontAlgn="auto" hangingPunct="1">
              <a:lnSpc>
                <a:spcPct val="90000"/>
              </a:lnSpc>
              <a:spcAft>
                <a:spcPts val="0"/>
              </a:spcAft>
              <a:buClr>
                <a:srgbClr val="000000"/>
              </a:buClr>
              <a:buSzPct val="95000"/>
              <a:buFont typeface="Wingdings 2"/>
              <a:buChar char=""/>
            </a:pPr>
            <a:r>
              <a:rPr kumimoji="0" lang="en-US" sz="2800" kern="1200" dirty="0">
                <a:solidFill>
                  <a:prstClr val="black"/>
                </a:solidFill>
                <a:latin typeface="Arial" pitchFamily="34" charset="0"/>
                <a:cs typeface="Arial" pitchFamily="34" charset="0"/>
              </a:rPr>
              <a:t>Changes in GDP may be brought about because of </a:t>
            </a:r>
            <a:r>
              <a:rPr kumimoji="0" lang="en-US" sz="2800" i="1" kern="1200" dirty="0">
                <a:solidFill>
                  <a:srgbClr val="7030A0"/>
                </a:solidFill>
                <a:latin typeface="Arial" pitchFamily="34" charset="0"/>
                <a:cs typeface="Arial" pitchFamily="34" charset="0"/>
              </a:rPr>
              <a:t>a change in the Quantity of Output produced</a:t>
            </a:r>
            <a:r>
              <a:rPr kumimoji="0" lang="en-US" sz="2800" kern="1200" dirty="0">
                <a:solidFill>
                  <a:prstClr val="black"/>
                </a:solidFill>
                <a:latin typeface="Arial" pitchFamily="34" charset="0"/>
                <a:cs typeface="Arial" pitchFamily="34" charset="0"/>
              </a:rPr>
              <a:t>, or because of </a:t>
            </a:r>
            <a:r>
              <a:rPr kumimoji="0" lang="en-US" sz="2800" i="1" kern="1200" dirty="0">
                <a:solidFill>
                  <a:srgbClr val="7030A0"/>
                </a:solidFill>
                <a:latin typeface="Arial" pitchFamily="34" charset="0"/>
                <a:cs typeface="Arial" pitchFamily="34" charset="0"/>
              </a:rPr>
              <a:t>a change in price level </a:t>
            </a:r>
            <a:r>
              <a:rPr kumimoji="0" lang="en-US" sz="2800" kern="1200" dirty="0">
                <a:solidFill>
                  <a:prstClr val="black"/>
                </a:solidFill>
                <a:latin typeface="Arial" pitchFamily="34" charset="0"/>
                <a:cs typeface="Arial" pitchFamily="34" charset="0"/>
              </a:rPr>
              <a:t>or because of the </a:t>
            </a:r>
            <a:r>
              <a:rPr kumimoji="0" lang="en-US" sz="2800" i="1" kern="1200" dirty="0">
                <a:solidFill>
                  <a:srgbClr val="7030A0"/>
                </a:solidFill>
                <a:latin typeface="Arial" pitchFamily="34" charset="0"/>
                <a:cs typeface="Arial" pitchFamily="34" charset="0"/>
              </a:rPr>
              <a:t>two</a:t>
            </a:r>
            <a:r>
              <a:rPr kumimoji="0" lang="en-US" sz="2800" kern="1200" dirty="0" smtClean="0">
                <a:solidFill>
                  <a:prstClr val="black"/>
                </a:solidFill>
                <a:latin typeface="Arial" pitchFamily="34" charset="0"/>
                <a:cs typeface="Arial" pitchFamily="34" charset="0"/>
              </a:rPr>
              <a:t>.</a:t>
            </a:r>
            <a:endParaRPr kumimoji="0" lang="en-US" sz="2800" kern="1200" dirty="0">
              <a:solidFill>
                <a:prstClr val="black"/>
              </a:solidFill>
              <a:latin typeface="Arial" pitchFamily="34" charset="0"/>
              <a:cs typeface="Arial" pitchFamily="34" charset="0"/>
            </a:endParaRPr>
          </a:p>
          <a:p>
            <a:pPr marL="742950" lvl="0" indent="-742950" algn="just" eaLnBrk="1" fontAlgn="auto" hangingPunct="1">
              <a:lnSpc>
                <a:spcPct val="90000"/>
              </a:lnSpc>
              <a:spcAft>
                <a:spcPts val="0"/>
              </a:spcAft>
              <a:buClr>
                <a:srgbClr val="000000"/>
              </a:buClr>
              <a:buSzPct val="95000"/>
              <a:buFont typeface="Wingdings 2"/>
              <a:buChar char=""/>
            </a:pPr>
            <a:r>
              <a:rPr kumimoji="0" lang="en-US" sz="2800" kern="1200" dirty="0">
                <a:solidFill>
                  <a:prstClr val="black"/>
                </a:solidFill>
                <a:latin typeface="Arial" pitchFamily="34" charset="0"/>
                <a:cs typeface="Arial" pitchFamily="34" charset="0"/>
              </a:rPr>
              <a:t>Changes in GDP brought about </a:t>
            </a:r>
            <a:r>
              <a:rPr kumimoji="0" lang="en-US" sz="2800" kern="1200" dirty="0">
                <a:solidFill>
                  <a:srgbClr val="00B0F0"/>
                </a:solidFill>
                <a:latin typeface="Arial" pitchFamily="34" charset="0"/>
                <a:cs typeface="Arial" pitchFamily="34" charset="0"/>
              </a:rPr>
              <a:t>by </a:t>
            </a:r>
            <a:r>
              <a:rPr kumimoji="0" lang="en-US" sz="2800" i="1" kern="1200" dirty="0">
                <a:solidFill>
                  <a:srgbClr val="00B0F0"/>
                </a:solidFill>
                <a:latin typeface="Arial" pitchFamily="34" charset="0"/>
                <a:cs typeface="Arial" pitchFamily="34" charset="0"/>
              </a:rPr>
              <a:t>changes in the price level </a:t>
            </a:r>
            <a:r>
              <a:rPr kumimoji="0" lang="en-US" sz="2800" kern="1200" dirty="0">
                <a:solidFill>
                  <a:srgbClr val="00B0F0"/>
                </a:solidFill>
                <a:latin typeface="Arial" pitchFamily="34" charset="0"/>
                <a:cs typeface="Arial" pitchFamily="34" charset="0"/>
              </a:rPr>
              <a:t>can give a </a:t>
            </a:r>
            <a:r>
              <a:rPr kumimoji="0" lang="en-US" sz="2800" b="1" kern="1200" dirty="0">
                <a:solidFill>
                  <a:srgbClr val="00B0F0"/>
                </a:solidFill>
                <a:latin typeface="Arial" pitchFamily="34" charset="0"/>
                <a:cs typeface="Arial" pitchFamily="34" charset="0"/>
              </a:rPr>
              <a:t>distorted</a:t>
            </a:r>
            <a:r>
              <a:rPr kumimoji="0" lang="en-US" sz="2800" kern="1200" dirty="0">
                <a:solidFill>
                  <a:srgbClr val="00B0F0"/>
                </a:solidFill>
                <a:latin typeface="Arial" pitchFamily="34" charset="0"/>
                <a:cs typeface="Arial" pitchFamily="34" charset="0"/>
              </a:rPr>
              <a:t> view of economic activity</a:t>
            </a:r>
            <a:r>
              <a:rPr kumimoji="0" lang="en-US" sz="2800" kern="1200" dirty="0" smtClean="0">
                <a:solidFill>
                  <a:srgbClr val="00B0F0"/>
                </a:solidFill>
                <a:latin typeface="Arial" pitchFamily="34" charset="0"/>
                <a:cs typeface="Arial" pitchFamily="34" charset="0"/>
              </a:rPr>
              <a:t>.</a:t>
            </a:r>
            <a:endParaRPr kumimoji="0" lang="en-US" sz="2800" kern="1200" dirty="0">
              <a:solidFill>
                <a:srgbClr val="00B0F0"/>
              </a:solidFill>
              <a:latin typeface="Arial" pitchFamily="34" charset="0"/>
              <a:cs typeface="Arial" pitchFamily="34" charset="0"/>
            </a:endParaRPr>
          </a:p>
          <a:p>
            <a:pPr marL="742950" lvl="0" indent="-742950" algn="just" eaLnBrk="1" fontAlgn="auto" hangingPunct="1">
              <a:lnSpc>
                <a:spcPct val="90000"/>
              </a:lnSpc>
              <a:spcAft>
                <a:spcPts val="0"/>
              </a:spcAft>
              <a:buClr>
                <a:srgbClr val="000000"/>
              </a:buClr>
              <a:buSzPct val="95000"/>
              <a:buFont typeface="Wingdings 2"/>
              <a:buChar char=""/>
            </a:pPr>
            <a:r>
              <a:rPr kumimoji="0" lang="en-US" sz="2800" kern="1200" dirty="0">
                <a:solidFill>
                  <a:srgbClr val="FF0000"/>
                </a:solidFill>
                <a:latin typeface="Arial" pitchFamily="34" charset="0"/>
                <a:cs typeface="Arial" pitchFamily="34" charset="0"/>
              </a:rPr>
              <a:t>Distinguishing</a:t>
            </a:r>
            <a:r>
              <a:rPr kumimoji="0" lang="en-US" sz="2800" kern="1200" dirty="0">
                <a:solidFill>
                  <a:prstClr val="black"/>
                </a:solidFill>
                <a:latin typeface="Arial" pitchFamily="34" charset="0"/>
                <a:cs typeface="Arial" pitchFamily="34" charset="0"/>
              </a:rPr>
              <a:t> increases in quantity from increases in prices is done </a:t>
            </a:r>
            <a:r>
              <a:rPr kumimoji="0" lang="en-US" sz="2800" kern="1200" dirty="0">
                <a:solidFill>
                  <a:srgbClr val="C00000"/>
                </a:solidFill>
                <a:latin typeface="Arial" pitchFamily="34" charset="0"/>
                <a:cs typeface="Arial" pitchFamily="34" charset="0"/>
              </a:rPr>
              <a:t>by distinguishing between real GDP and nominal GDP.</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66</a:t>
            </a:fld>
            <a:endParaRPr lang="en-US" dirty="0"/>
          </a:p>
        </p:txBody>
      </p:sp>
    </p:spTree>
    <p:extLst>
      <p:ext uri="{BB962C8B-B14F-4D97-AF65-F5344CB8AC3E}">
        <p14:creationId xmlns:p14="http://schemas.microsoft.com/office/powerpoint/2010/main" val="1454281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kern="1200" dirty="0">
                <a:solidFill>
                  <a:srgbClr val="04617B"/>
                </a:solidFill>
                <a:latin typeface="+mn-lt"/>
              </a:rPr>
              <a:t>Nominal GDP </a:t>
            </a:r>
            <a:r>
              <a:rPr kumimoji="0" lang="en-US" sz="2800" b="1" kern="1200" dirty="0" err="1">
                <a:solidFill>
                  <a:srgbClr val="04617B"/>
                </a:solidFill>
                <a:latin typeface="+mn-lt"/>
              </a:rPr>
              <a:t>Vs</a:t>
            </a:r>
            <a:r>
              <a:rPr kumimoji="0" lang="en-US" sz="2800" b="1" kern="1200" dirty="0">
                <a:solidFill>
                  <a:srgbClr val="04617B"/>
                </a:solidFill>
                <a:latin typeface="+mn-lt"/>
              </a:rPr>
              <a:t> Real GDP</a:t>
            </a:r>
            <a:endParaRPr lang="en-US" sz="2800" dirty="0">
              <a:latin typeface="+mn-lt"/>
            </a:endParaRPr>
          </a:p>
        </p:txBody>
      </p:sp>
      <p:sp>
        <p:nvSpPr>
          <p:cNvPr id="3" name="Content Placeholder 2"/>
          <p:cNvSpPr>
            <a:spLocks noGrp="1"/>
          </p:cNvSpPr>
          <p:nvPr>
            <p:ph idx="1"/>
          </p:nvPr>
        </p:nvSpPr>
        <p:spPr/>
        <p:txBody>
          <a:bodyPr/>
          <a:lstStyle/>
          <a:p>
            <a:pPr marL="742950" lvl="0" indent="-742950" eaLnBrk="1" fontAlgn="auto" hangingPunct="1">
              <a:lnSpc>
                <a:spcPct val="90000"/>
              </a:lnSpc>
              <a:spcAft>
                <a:spcPts val="0"/>
              </a:spcAft>
              <a:buClr>
                <a:srgbClr val="000000"/>
              </a:buClr>
              <a:buSzPct val="95000"/>
              <a:buFont typeface="Wingdings 2"/>
              <a:buChar char=""/>
            </a:pPr>
            <a:r>
              <a:rPr kumimoji="0" lang="en-US" sz="2800" i="1" kern="1200" dirty="0">
                <a:solidFill>
                  <a:srgbClr val="25A9A6"/>
                </a:solidFill>
                <a:latin typeface="Arial" pitchFamily="34" charset="0"/>
                <a:cs typeface="Arial" pitchFamily="34" charset="0"/>
              </a:rPr>
              <a:t>Nominal GDP </a:t>
            </a:r>
            <a:r>
              <a:rPr kumimoji="0" lang="en-US" sz="2800" kern="1200" dirty="0">
                <a:solidFill>
                  <a:prstClr val="black"/>
                </a:solidFill>
                <a:latin typeface="Arial" pitchFamily="34" charset="0"/>
                <a:cs typeface="Arial" pitchFamily="34" charset="0"/>
              </a:rPr>
              <a:t>values the production of goods and services at </a:t>
            </a:r>
            <a:r>
              <a:rPr kumimoji="0" lang="en-US" sz="2800" b="1" i="1" kern="1200" dirty="0">
                <a:solidFill>
                  <a:prstClr val="black"/>
                </a:solidFill>
                <a:latin typeface="Arial" pitchFamily="34" charset="0"/>
                <a:cs typeface="Arial" pitchFamily="34" charset="0"/>
              </a:rPr>
              <a:t>current prices</a:t>
            </a:r>
            <a:r>
              <a:rPr kumimoji="0" lang="en-US" sz="2800" kern="1200" dirty="0" smtClean="0">
                <a:solidFill>
                  <a:prstClr val="black"/>
                </a:solidFill>
                <a:latin typeface="Arial" pitchFamily="34" charset="0"/>
                <a:cs typeface="Arial" pitchFamily="34" charset="0"/>
              </a:rPr>
              <a:t>.</a:t>
            </a:r>
            <a:endParaRPr kumimoji="0" lang="en-US" sz="2800" kern="1200" dirty="0">
              <a:solidFill>
                <a:prstClr val="black"/>
              </a:solidFill>
              <a:latin typeface="Arial" pitchFamily="34" charset="0"/>
              <a:cs typeface="Arial" pitchFamily="34" charset="0"/>
            </a:endParaRPr>
          </a:p>
          <a:p>
            <a:pPr marL="742950" lvl="0" indent="-742950" eaLnBrk="1" fontAlgn="auto" hangingPunct="1">
              <a:lnSpc>
                <a:spcPct val="90000"/>
              </a:lnSpc>
              <a:spcAft>
                <a:spcPts val="0"/>
              </a:spcAft>
              <a:buClr>
                <a:srgbClr val="000000"/>
              </a:buClr>
              <a:buSzPct val="95000"/>
              <a:buFont typeface="Wingdings 2"/>
              <a:buChar char=""/>
            </a:pPr>
            <a:r>
              <a:rPr kumimoji="0" lang="en-US" sz="2800" i="1" kern="1200" dirty="0">
                <a:solidFill>
                  <a:srgbClr val="25A9A6"/>
                </a:solidFill>
                <a:latin typeface="Arial" pitchFamily="34" charset="0"/>
                <a:cs typeface="Arial" pitchFamily="34" charset="0"/>
              </a:rPr>
              <a:t>Real GDP </a:t>
            </a:r>
            <a:r>
              <a:rPr kumimoji="0" lang="en-US" sz="2800" kern="1200" dirty="0">
                <a:solidFill>
                  <a:prstClr val="black"/>
                </a:solidFill>
                <a:latin typeface="Arial" pitchFamily="34" charset="0"/>
                <a:cs typeface="Arial" pitchFamily="34" charset="0"/>
              </a:rPr>
              <a:t>values the production of goods and services at </a:t>
            </a:r>
            <a:r>
              <a:rPr kumimoji="0" lang="en-US" sz="2800" b="1" i="1" kern="1200" dirty="0">
                <a:solidFill>
                  <a:prstClr val="black"/>
                </a:solidFill>
                <a:latin typeface="Arial" pitchFamily="34" charset="0"/>
                <a:cs typeface="Arial" pitchFamily="34" charset="0"/>
              </a:rPr>
              <a:t>constant (base year) prices</a:t>
            </a:r>
            <a:r>
              <a:rPr kumimoji="0" lang="en-US" sz="2800" kern="1200" dirty="0">
                <a:solidFill>
                  <a:prstClr val="black"/>
                </a:solidFill>
                <a:latin typeface="Arial" pitchFamily="34" charset="0"/>
                <a:cs typeface="Arial" pitchFamily="34" charset="0"/>
              </a:rPr>
              <a:t>.</a:t>
            </a:r>
            <a:r>
              <a:rPr kumimoji="0" lang="en-US" sz="2800" i="1" kern="1200" dirty="0">
                <a:solidFill>
                  <a:prstClr val="black"/>
                </a:solidFill>
                <a:latin typeface="Arial" pitchFamily="34" charset="0"/>
                <a:cs typeface="Arial" pitchFamily="34" charset="0"/>
              </a:rPr>
              <a:t> </a:t>
            </a:r>
            <a:endParaRPr kumimoji="0" lang="en-US" sz="2800" kern="1200" dirty="0">
              <a:solidFill>
                <a:prstClr val="black"/>
              </a:solidFill>
              <a:latin typeface="Arial" pitchFamily="34" charset="0"/>
              <a:cs typeface="Arial" pitchFamily="34" charset="0"/>
            </a:endParaRPr>
          </a:p>
          <a:p>
            <a:pPr marL="742950" lvl="0" indent="-742950" eaLnBrk="1" fontAlgn="auto" hangingPunct="1">
              <a:lnSpc>
                <a:spcPct val="90000"/>
              </a:lnSpc>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An accurate view of the economy requires adjusting nominal to real GDP by using the GDP deflator.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67</a:t>
            </a:fld>
            <a:endParaRPr lang="en-US" dirty="0"/>
          </a:p>
        </p:txBody>
      </p:sp>
    </p:spTree>
    <p:extLst>
      <p:ext uri="{BB962C8B-B14F-4D97-AF65-F5344CB8AC3E}">
        <p14:creationId xmlns:p14="http://schemas.microsoft.com/office/powerpoint/2010/main" val="42336660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kern="1200" dirty="0">
                <a:solidFill>
                  <a:srgbClr val="04617B"/>
                </a:solidFill>
                <a:latin typeface="Arial" pitchFamily="34" charset="0"/>
                <a:cs typeface="Arial" pitchFamily="34" charset="0"/>
              </a:rPr>
              <a:t>Real GDP controls for inflation</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742950" lvl="0" indent="-742950" eaLnBrk="1" fontAlgn="auto" hangingPunct="1">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rPr>
              <a:t>Changes in nominal GDP can be due to:</a:t>
            </a:r>
          </a:p>
          <a:p>
            <a:pPr marL="640080" lvl="1" indent="-246888" eaLnBrk="1" fontAlgn="auto" hangingPunct="1">
              <a:lnSpc>
                <a:spcPct val="105000"/>
              </a:lnSpc>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changes in prices. </a:t>
            </a:r>
          </a:p>
          <a:p>
            <a:pPr marL="640080" lvl="1" indent="-246888" eaLnBrk="1" fontAlgn="auto" hangingPunct="1">
              <a:spcAft>
                <a:spcPts val="0"/>
              </a:spcAft>
              <a:buClr>
                <a:srgbClr val="0F6FC6"/>
              </a:buClr>
              <a:buSzPct val="85000"/>
              <a:buFont typeface="Wingdings 2"/>
              <a:buChar char=""/>
            </a:pPr>
            <a:r>
              <a:rPr kumimoji="0" lang="en-US" kern="1200" dirty="0">
                <a:solidFill>
                  <a:prstClr val="black"/>
                </a:solidFill>
                <a:latin typeface="Arial" pitchFamily="34" charset="0"/>
                <a:ea typeface="+mn-ea"/>
                <a:cs typeface="Arial" pitchFamily="34" charset="0"/>
              </a:rPr>
              <a:t>changes in quantities of output produced.</a:t>
            </a:r>
          </a:p>
          <a:p>
            <a:pPr marL="742950" lvl="0" indent="-742950" eaLnBrk="1" fontAlgn="auto" hangingPunct="1">
              <a:spcAft>
                <a:spcPts val="0"/>
              </a:spcAft>
              <a:buClr>
                <a:srgbClr val="0BD0D9"/>
              </a:buClr>
              <a:buSzPct val="95000"/>
              <a:buFont typeface="Wingdings" pitchFamily="2" charset="2"/>
              <a:buChar char="Ø"/>
            </a:pPr>
            <a:r>
              <a:rPr kumimoji="0" lang="en-US" sz="2800" kern="1200" dirty="0">
                <a:solidFill>
                  <a:prstClr val="black"/>
                </a:solidFill>
                <a:latin typeface="Arial" pitchFamily="34" charset="0"/>
                <a:cs typeface="Arial" pitchFamily="34" charset="0"/>
              </a:rPr>
              <a:t>Changes in real GDP can only be due to changes in quantities,</a:t>
            </a:r>
          </a:p>
          <a:p>
            <a:pPr marL="742950" lvl="0" indent="-742950" eaLnBrk="1" fontAlgn="auto" hangingPunct="1">
              <a:spcAft>
                <a:spcPts val="0"/>
              </a:spcAft>
              <a:buClr>
                <a:srgbClr val="0BD0D9"/>
              </a:buClr>
              <a:buSzPct val="95000"/>
              <a:buFont typeface="Wingdings" pitchFamily="2" charset="2"/>
              <a:buChar char="v"/>
            </a:pPr>
            <a:r>
              <a:rPr kumimoji="0" lang="en-US" sz="2800" kern="1200" dirty="0">
                <a:solidFill>
                  <a:prstClr val="black"/>
                </a:solidFill>
                <a:latin typeface="Arial" pitchFamily="34" charset="0"/>
                <a:cs typeface="Arial" pitchFamily="34" charset="0"/>
              </a:rPr>
              <a:t>Thus real GDP is computed by using some constant base-year prices.</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68</a:t>
            </a:fld>
            <a:endParaRPr lang="en-US" dirty="0"/>
          </a:p>
        </p:txBody>
      </p:sp>
    </p:spTree>
    <p:extLst>
      <p:ext uri="{BB962C8B-B14F-4D97-AF65-F5344CB8AC3E}">
        <p14:creationId xmlns:p14="http://schemas.microsoft.com/office/powerpoint/2010/main" val="5264415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i="1" kern="1200" dirty="0">
                <a:solidFill>
                  <a:srgbClr val="04617B"/>
                </a:solidFill>
                <a:latin typeface="+mn-lt"/>
              </a:rPr>
              <a:t>EXAMPLE 1</a:t>
            </a:r>
            <a:endParaRPr lang="en-US" sz="2800" dirty="0">
              <a:latin typeface="+mn-lt"/>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69</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3163" y="1828801"/>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990600" y="4405313"/>
            <a:ext cx="7529513" cy="1854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50000"/>
              </a:spcBef>
              <a:spcAft>
                <a:spcPts val="0"/>
              </a:spcAft>
              <a:buClr>
                <a:srgbClr val="0BD0D9"/>
              </a:buClr>
              <a:buSzPct val="95000"/>
              <a:buFont typeface="Wingdings 2"/>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onstantia"/>
                <a:ea typeface="+mn-ea"/>
                <a:cs typeface="+mn-cs"/>
              </a:rPr>
              <a:t>Compute nominal GDP in each year.</a:t>
            </a:r>
          </a:p>
          <a:p>
            <a:pPr marL="274320" marR="0" lvl="0" indent="-274320" algn="l" defTabSz="914400" rtl="0" eaLnBrk="1" fontAlgn="auto" latinLnBrk="0" hangingPunct="1">
              <a:lnSpc>
                <a:spcPct val="100000"/>
              </a:lnSpc>
              <a:spcBef>
                <a:spcPct val="50000"/>
              </a:spcBef>
              <a:spcAft>
                <a:spcPts val="0"/>
              </a:spcAft>
              <a:buClr>
                <a:srgbClr val="0BD0D9"/>
              </a:buClr>
              <a:buSzPct val="95000"/>
              <a:buFont typeface="Wingdings 2"/>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Constantia"/>
                <a:ea typeface="+mn-ea"/>
                <a:cs typeface="+mn-cs"/>
              </a:rPr>
              <a:t>Compute real GDP in each year using 2006 as the base year.</a:t>
            </a:r>
            <a:endParaRPr kumimoji="0" lang="en-US" sz="2600" b="0" i="0" u="none" strike="noStrike" kern="1200" cap="none" spc="0" normalizeH="0" baseline="0" noProof="0" dirty="0">
              <a:ln>
                <a:noFill/>
              </a:ln>
              <a:solidFill>
                <a:sysClr val="windowText" lastClr="000000"/>
              </a:solidFill>
              <a:effectLst/>
              <a:uLnTx/>
              <a:uFillTx/>
              <a:latin typeface="Constantia"/>
              <a:ea typeface="+mn-ea"/>
              <a:cs typeface="+mn-cs"/>
            </a:endParaRPr>
          </a:p>
        </p:txBody>
      </p:sp>
    </p:spTree>
    <p:extLst>
      <p:ext uri="{BB962C8B-B14F-4D97-AF65-F5344CB8AC3E}">
        <p14:creationId xmlns:p14="http://schemas.microsoft.com/office/powerpoint/2010/main" val="177716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Course Contents</a:t>
            </a:r>
            <a:endParaRPr lang="en-US" sz="2800" b="1" dirty="0">
              <a:latin typeface="+mn-lt"/>
            </a:endParaRPr>
          </a:p>
        </p:txBody>
      </p:sp>
      <p:sp>
        <p:nvSpPr>
          <p:cNvPr id="3" name="Content Placeholder 2"/>
          <p:cNvSpPr>
            <a:spLocks noGrp="1"/>
          </p:cNvSpPr>
          <p:nvPr>
            <p:ph idx="1"/>
          </p:nvPr>
        </p:nvSpPr>
        <p:spPr>
          <a:xfrm>
            <a:off x="1173163" y="1600200"/>
            <a:ext cx="7772400" cy="4495800"/>
          </a:xfrm>
        </p:spPr>
        <p:txBody>
          <a:bodyPr/>
          <a:lstStyle/>
          <a:p>
            <a:pPr>
              <a:buFont typeface="Wingdings" pitchFamily="2" charset="2"/>
              <a:buChar char="§"/>
            </a:pPr>
            <a:r>
              <a:rPr lang="en-US" sz="2800" dirty="0" smtClean="0"/>
              <a:t>Chapter One: An overview  to macroeconomics</a:t>
            </a:r>
          </a:p>
          <a:p>
            <a:pPr>
              <a:buFont typeface="Wingdings" pitchFamily="2" charset="2"/>
              <a:buChar char="§"/>
            </a:pPr>
            <a:r>
              <a:rPr lang="en-US" sz="2800" dirty="0"/>
              <a:t>Chapter </a:t>
            </a:r>
            <a:r>
              <a:rPr lang="en-US" sz="2800" dirty="0" smtClean="0"/>
              <a:t>Two: National </a:t>
            </a:r>
            <a:r>
              <a:rPr lang="en-US" sz="2800" dirty="0"/>
              <a:t>Income </a:t>
            </a:r>
            <a:r>
              <a:rPr lang="en-US" sz="2800" dirty="0" smtClean="0"/>
              <a:t>Accounting</a:t>
            </a:r>
          </a:p>
          <a:p>
            <a:pPr>
              <a:buFont typeface="Wingdings" pitchFamily="2" charset="2"/>
              <a:buChar char="§"/>
            </a:pPr>
            <a:r>
              <a:rPr lang="en-US" sz="2800" dirty="0"/>
              <a:t>Chapter Three: Aggregate Demand and Aggregate </a:t>
            </a:r>
            <a:r>
              <a:rPr lang="en-US" sz="2800" dirty="0" smtClean="0"/>
              <a:t>Supply</a:t>
            </a:r>
          </a:p>
          <a:p>
            <a:pPr>
              <a:buFont typeface="Wingdings" pitchFamily="2" charset="2"/>
              <a:buChar char="§"/>
            </a:pPr>
            <a:r>
              <a:rPr lang="en-US" sz="2800" dirty="0"/>
              <a:t>Chapter </a:t>
            </a:r>
            <a:r>
              <a:rPr lang="en-US" sz="2800" dirty="0" smtClean="0"/>
              <a:t>Four: Theory </a:t>
            </a:r>
            <a:r>
              <a:rPr lang="en-US" sz="2800" dirty="0"/>
              <a:t>of Money Demand and Supply</a:t>
            </a:r>
          </a:p>
          <a:p>
            <a:pPr>
              <a:buFont typeface="Wingdings" pitchFamily="2" charset="2"/>
              <a:buChar char="§"/>
            </a:pPr>
            <a:r>
              <a:rPr lang="en-US" sz="2800" dirty="0"/>
              <a:t>Chapter Five</a:t>
            </a:r>
            <a:r>
              <a:rPr lang="en-US" sz="2800" dirty="0" smtClean="0"/>
              <a:t>:  </a:t>
            </a:r>
            <a:r>
              <a:rPr lang="en-US" sz="2800" dirty="0"/>
              <a:t>Fiscal and Monetary </a:t>
            </a:r>
            <a:r>
              <a:rPr lang="en-US" sz="2800" dirty="0" smtClean="0"/>
              <a:t>Policy</a:t>
            </a:r>
          </a:p>
          <a:p>
            <a:pPr>
              <a:buFont typeface="Wingdings" pitchFamily="2" charset="2"/>
              <a:buChar char="§"/>
            </a:pPr>
            <a:r>
              <a:rPr lang="en-US" sz="2800" dirty="0"/>
              <a:t>Chapter Six</a:t>
            </a:r>
            <a:r>
              <a:rPr lang="en-US" sz="2800" dirty="0" smtClean="0"/>
              <a:t>:  </a:t>
            </a:r>
            <a:r>
              <a:rPr lang="en-US" sz="2800" dirty="0"/>
              <a:t>Dynamics and Macro policy</a:t>
            </a:r>
          </a:p>
          <a:p>
            <a:pPr>
              <a:buFont typeface="Wingdings" pitchFamily="2" charset="2"/>
              <a:buChar char="§"/>
            </a:pPr>
            <a:endParaRPr lang="en-US" sz="2800" dirty="0" smtClean="0"/>
          </a:p>
          <a:p>
            <a:pPr>
              <a:buFont typeface="Wingdings" pitchFamily="2" charset="2"/>
              <a:buChar char="§"/>
            </a:pPr>
            <a:endParaRPr lang="en-US" sz="2800" dirty="0"/>
          </a:p>
          <a:p>
            <a:pPr>
              <a:buFont typeface="Wingdings" pitchFamily="2" charset="2"/>
              <a:buChar char="§"/>
            </a:pP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a:t>
            </a:fld>
            <a:endParaRPr lang="en-US" dirty="0"/>
          </a:p>
        </p:txBody>
      </p:sp>
    </p:spTree>
    <p:extLst>
      <p:ext uri="{BB962C8B-B14F-4D97-AF65-F5344CB8AC3E}">
        <p14:creationId xmlns:p14="http://schemas.microsoft.com/office/powerpoint/2010/main" val="42020443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533400"/>
          </a:xfrm>
        </p:spPr>
        <p:txBody>
          <a:bodyPr/>
          <a:lstStyle/>
          <a:p>
            <a:r>
              <a:rPr kumimoji="0" lang="en-US" sz="2800" b="1" i="1" kern="1200" dirty="0">
                <a:solidFill>
                  <a:srgbClr val="04617B"/>
                </a:solidFill>
                <a:latin typeface="+mn-lt"/>
              </a:rPr>
              <a:t>Answers to EXAMPLE 1</a:t>
            </a:r>
            <a:endParaRPr lang="en-US" sz="2800" dirty="0">
              <a:latin typeface="+mn-lt"/>
            </a:endParaRPr>
          </a:p>
        </p:txBody>
      </p:sp>
      <p:sp>
        <p:nvSpPr>
          <p:cNvPr id="3" name="Content Placeholder 2"/>
          <p:cNvSpPr>
            <a:spLocks noGrp="1"/>
          </p:cNvSpPr>
          <p:nvPr>
            <p:ph idx="1"/>
          </p:nvPr>
        </p:nvSpPr>
        <p:spPr>
          <a:xfrm>
            <a:off x="1173163" y="914400"/>
            <a:ext cx="7772400" cy="5181600"/>
          </a:xfrm>
        </p:spPr>
        <p:txBody>
          <a:bodyPr/>
          <a:lstStyle/>
          <a:p>
            <a:pPr marL="514350" lvl="0" indent="-514350" eaLnBrk="1" fontAlgn="auto" hangingPunct="1">
              <a:lnSpc>
                <a:spcPct val="125000"/>
              </a:lnSpc>
              <a:spcBef>
                <a:spcPct val="65000"/>
              </a:spcBef>
              <a:spcAft>
                <a:spcPts val="0"/>
              </a:spcAft>
              <a:buClr>
                <a:srgbClr val="0BD0D9"/>
              </a:buClr>
              <a:buSzPct val="95000"/>
              <a:buFont typeface="+mj-lt"/>
              <a:buAutoNum type="arabicPeriod"/>
              <a:tabLst>
                <a:tab pos="515938" algn="l"/>
                <a:tab pos="2341563" algn="l"/>
              </a:tabLst>
            </a:pPr>
            <a:r>
              <a:rPr kumimoji="0" lang="en-US" sz="2800" kern="1200" dirty="0">
                <a:solidFill>
                  <a:prstClr val="black"/>
                </a:solidFill>
                <a:latin typeface="Constantia"/>
              </a:rPr>
              <a:t>Nominal GDP</a:t>
            </a:r>
            <a:r>
              <a:rPr kumimoji="0" lang="en-US" sz="2800" kern="1200" dirty="0">
                <a:solidFill>
                  <a:srgbClr val="00CC00"/>
                </a:solidFill>
                <a:latin typeface="Constantia"/>
              </a:rPr>
              <a:t>  </a:t>
            </a:r>
            <a:r>
              <a:rPr kumimoji="0" lang="en-US" sz="2800" i="1" kern="1200" dirty="0">
                <a:solidFill>
                  <a:srgbClr val="00CC00"/>
                </a:solidFill>
                <a:latin typeface="Constantia"/>
              </a:rPr>
              <a:t>multiply Ps &amp; Qs from same year</a:t>
            </a:r>
            <a:r>
              <a:rPr kumimoji="0" lang="en-US" sz="2800" kern="1200" dirty="0">
                <a:solidFill>
                  <a:srgbClr val="00CC00"/>
                </a:solidFill>
                <a:latin typeface="Constantia"/>
              </a:rPr>
              <a:t/>
            </a:r>
            <a:br>
              <a:rPr kumimoji="0" lang="en-US" sz="2800" kern="1200" dirty="0">
                <a:solidFill>
                  <a:srgbClr val="00CC00"/>
                </a:solidFill>
                <a:latin typeface="Constantia"/>
              </a:rPr>
            </a:br>
            <a:r>
              <a:rPr kumimoji="0" lang="en-US" sz="2800" kern="1200" dirty="0">
                <a:solidFill>
                  <a:prstClr val="black"/>
                </a:solidFill>
                <a:latin typeface="Constantia"/>
              </a:rPr>
              <a:t>2006:  $46,200 = $30 </a:t>
            </a:r>
            <a:r>
              <a:rPr kumimoji="0" lang="en-US" sz="2800" kern="1200" dirty="0">
                <a:solidFill>
                  <a:prstClr val="black"/>
                </a:solidFill>
                <a:latin typeface="Constantia"/>
                <a:sym typeface="Symbol" pitchFamily="18" charset="2"/>
              </a:rPr>
              <a:t></a:t>
            </a:r>
            <a:r>
              <a:rPr kumimoji="0" lang="en-US" sz="2800" kern="1200" dirty="0">
                <a:solidFill>
                  <a:prstClr val="black"/>
                </a:solidFill>
                <a:latin typeface="Constantia"/>
              </a:rPr>
              <a:t> 900 + $100 </a:t>
            </a:r>
            <a:r>
              <a:rPr kumimoji="0" lang="en-US" sz="2800" kern="1200" dirty="0">
                <a:solidFill>
                  <a:prstClr val="black"/>
                </a:solidFill>
                <a:latin typeface="Constantia"/>
                <a:sym typeface="Symbol" pitchFamily="18" charset="2"/>
              </a:rPr>
              <a:t></a:t>
            </a:r>
            <a:r>
              <a:rPr kumimoji="0" lang="en-US" sz="2800" kern="1200" dirty="0">
                <a:solidFill>
                  <a:prstClr val="black"/>
                </a:solidFill>
                <a:latin typeface="Constantia"/>
              </a:rPr>
              <a:t> 192 </a:t>
            </a:r>
            <a:br>
              <a:rPr kumimoji="0" lang="en-US" sz="2800" kern="1200" dirty="0">
                <a:solidFill>
                  <a:prstClr val="black"/>
                </a:solidFill>
                <a:latin typeface="Constantia"/>
              </a:rPr>
            </a:br>
            <a:r>
              <a:rPr kumimoji="0" lang="en-US" sz="2800" kern="1200" dirty="0">
                <a:solidFill>
                  <a:prstClr val="black"/>
                </a:solidFill>
                <a:latin typeface="Constantia"/>
              </a:rPr>
              <a:t>2007:  $51,400 </a:t>
            </a:r>
            <a:br>
              <a:rPr kumimoji="0" lang="en-US" sz="2800" kern="1200" dirty="0">
                <a:solidFill>
                  <a:prstClr val="black"/>
                </a:solidFill>
                <a:latin typeface="Constantia"/>
              </a:rPr>
            </a:br>
            <a:r>
              <a:rPr kumimoji="0" lang="en-US" sz="2800" kern="1200" dirty="0">
                <a:solidFill>
                  <a:prstClr val="black"/>
                </a:solidFill>
                <a:latin typeface="Constantia"/>
              </a:rPr>
              <a:t>2008:  $58,300</a:t>
            </a:r>
          </a:p>
          <a:p>
            <a:pPr marL="514350" lvl="0" indent="-514350" eaLnBrk="1" fontAlgn="auto" hangingPunct="1">
              <a:lnSpc>
                <a:spcPct val="125000"/>
              </a:lnSpc>
              <a:spcBef>
                <a:spcPct val="60000"/>
              </a:spcBef>
              <a:spcAft>
                <a:spcPts val="0"/>
              </a:spcAft>
              <a:buClr>
                <a:srgbClr val="0BD0D9"/>
              </a:buClr>
              <a:buSzPct val="95000"/>
              <a:buFont typeface="+mj-lt"/>
              <a:buAutoNum type="arabicPeriod"/>
              <a:tabLst>
                <a:tab pos="515938" algn="l"/>
                <a:tab pos="2341563" algn="l"/>
              </a:tabLst>
            </a:pPr>
            <a:r>
              <a:rPr kumimoji="0" lang="en-US" sz="2800" kern="1200" dirty="0">
                <a:solidFill>
                  <a:prstClr val="black"/>
                </a:solidFill>
                <a:latin typeface="Constantia"/>
              </a:rPr>
              <a:t>Real GDP</a:t>
            </a:r>
            <a:r>
              <a:rPr kumimoji="0" lang="en-US" sz="2800" kern="1200" dirty="0">
                <a:solidFill>
                  <a:srgbClr val="00CC00"/>
                </a:solidFill>
                <a:latin typeface="Constantia"/>
              </a:rPr>
              <a:t>    </a:t>
            </a:r>
            <a:r>
              <a:rPr kumimoji="0" lang="en-US" sz="2800" i="1" kern="1200" dirty="0">
                <a:solidFill>
                  <a:srgbClr val="00CC00"/>
                </a:solidFill>
                <a:latin typeface="Constantia"/>
              </a:rPr>
              <a:t>multiply each year’s Qs by 2006 Ps</a:t>
            </a:r>
            <a:r>
              <a:rPr kumimoji="0" lang="en-US" sz="2800" kern="1200" dirty="0">
                <a:solidFill>
                  <a:srgbClr val="00CC00"/>
                </a:solidFill>
                <a:latin typeface="Constantia"/>
              </a:rPr>
              <a:t/>
            </a:r>
            <a:br>
              <a:rPr kumimoji="0" lang="en-US" sz="2800" kern="1200" dirty="0">
                <a:solidFill>
                  <a:srgbClr val="00CC00"/>
                </a:solidFill>
                <a:latin typeface="Constantia"/>
              </a:rPr>
            </a:br>
            <a:r>
              <a:rPr kumimoji="0" lang="en-US" sz="2800" kern="1200" dirty="0">
                <a:solidFill>
                  <a:prstClr val="black"/>
                </a:solidFill>
                <a:latin typeface="Constantia"/>
              </a:rPr>
              <a:t>2006:  $46,200</a:t>
            </a:r>
            <a:br>
              <a:rPr kumimoji="0" lang="en-US" sz="2800" kern="1200" dirty="0">
                <a:solidFill>
                  <a:prstClr val="black"/>
                </a:solidFill>
                <a:latin typeface="Constantia"/>
              </a:rPr>
            </a:br>
            <a:r>
              <a:rPr kumimoji="0" lang="en-US" sz="2800" kern="1200" dirty="0">
                <a:solidFill>
                  <a:prstClr val="black"/>
                </a:solidFill>
                <a:latin typeface="Constantia"/>
              </a:rPr>
              <a:t>2007:  $50,000 </a:t>
            </a:r>
            <a:br>
              <a:rPr kumimoji="0" lang="en-US" sz="2800" kern="1200" dirty="0">
                <a:solidFill>
                  <a:prstClr val="black"/>
                </a:solidFill>
                <a:latin typeface="Constantia"/>
              </a:rPr>
            </a:br>
            <a:r>
              <a:rPr kumimoji="0" lang="en-US" sz="2800" kern="1200" dirty="0">
                <a:solidFill>
                  <a:prstClr val="black"/>
                </a:solidFill>
                <a:latin typeface="Constantia"/>
              </a:rPr>
              <a:t>2008:  $52,000 = $30 </a:t>
            </a:r>
            <a:r>
              <a:rPr kumimoji="0" lang="en-US" sz="2800" kern="1200" dirty="0">
                <a:solidFill>
                  <a:prstClr val="black"/>
                </a:solidFill>
                <a:latin typeface="Constantia"/>
                <a:sym typeface="Symbol" pitchFamily="18" charset="2"/>
              </a:rPr>
              <a:t></a:t>
            </a:r>
            <a:r>
              <a:rPr kumimoji="0" lang="en-US" sz="2800" kern="1200" dirty="0">
                <a:solidFill>
                  <a:prstClr val="black"/>
                </a:solidFill>
                <a:latin typeface="Constantia"/>
              </a:rPr>
              <a:t> 1050 + $100 </a:t>
            </a:r>
            <a:r>
              <a:rPr kumimoji="0" lang="en-US" sz="2800" kern="1200" dirty="0">
                <a:solidFill>
                  <a:prstClr val="black"/>
                </a:solidFill>
                <a:latin typeface="Constantia"/>
                <a:sym typeface="Symbol" pitchFamily="18" charset="2"/>
              </a:rPr>
              <a:t></a:t>
            </a:r>
            <a:r>
              <a:rPr kumimoji="0" lang="en-US" sz="2800" kern="1200" dirty="0">
                <a:solidFill>
                  <a:prstClr val="black"/>
                </a:solidFill>
                <a:latin typeface="Constantia"/>
              </a:rPr>
              <a:t> 205</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70</a:t>
            </a:fld>
            <a:endParaRPr lang="en-US" dirty="0"/>
          </a:p>
        </p:txBody>
      </p:sp>
    </p:spTree>
    <p:extLst>
      <p:ext uri="{BB962C8B-B14F-4D97-AF65-F5344CB8AC3E}">
        <p14:creationId xmlns:p14="http://schemas.microsoft.com/office/powerpoint/2010/main" val="33733433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b="1" kern="1200" dirty="0">
                <a:solidFill>
                  <a:srgbClr val="04617B"/>
                </a:solidFill>
                <a:latin typeface="Arial" pitchFamily="34" charset="0"/>
                <a:cs typeface="Arial" pitchFamily="34" charset="0"/>
              </a:rPr>
              <a:t>GDP Deflator</a:t>
            </a:r>
            <a:r>
              <a:rPr kumimoji="0" lang="en-US" sz="2800" kern="1200" dirty="0">
                <a:solidFill>
                  <a:srgbClr val="04617B"/>
                </a:solidFill>
                <a:latin typeface="Arial" pitchFamily="34" charset="0"/>
                <a:cs typeface="Arial" pitchFamily="34" charset="0"/>
              </a:rPr>
              <a:t>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990600" y="1066800"/>
            <a:ext cx="7954963" cy="5029200"/>
          </a:xfrm>
        </p:spPr>
        <p:txBody>
          <a:bodyPr/>
          <a:lstStyle/>
          <a:p>
            <a:pPr marL="742950" lvl="0" indent="-742950" algn="just" eaLnBrk="1" fontAlgn="auto" hangingPunct="1">
              <a:spcAft>
                <a:spcPts val="0"/>
              </a:spcAft>
              <a:buClr>
                <a:srgbClr val="000000"/>
              </a:buClr>
              <a:buSzPct val="95000"/>
              <a:buFont typeface="Wingdings 2"/>
              <a:buChar char=""/>
            </a:pPr>
            <a:r>
              <a:rPr kumimoji="0" lang="en-US" sz="2800" kern="1200" dirty="0">
                <a:solidFill>
                  <a:prstClr val="black"/>
                </a:solidFill>
                <a:latin typeface="Arial" pitchFamily="34" charset="0"/>
                <a:cs typeface="Arial" pitchFamily="34" charset="0"/>
              </a:rPr>
              <a:t>The </a:t>
            </a:r>
            <a:r>
              <a:rPr kumimoji="0" lang="en-US" sz="2800" i="1" kern="1200" dirty="0">
                <a:solidFill>
                  <a:srgbClr val="25A9A6"/>
                </a:solidFill>
                <a:latin typeface="Arial" pitchFamily="34" charset="0"/>
                <a:cs typeface="Arial" pitchFamily="34" charset="0"/>
              </a:rPr>
              <a:t>GDP deflator </a:t>
            </a:r>
            <a:r>
              <a:rPr kumimoji="0" lang="en-US" sz="2800" kern="1200" dirty="0">
                <a:solidFill>
                  <a:prstClr val="black"/>
                </a:solidFill>
                <a:latin typeface="Arial" pitchFamily="34" charset="0"/>
                <a:cs typeface="Arial" pitchFamily="34" charset="0"/>
              </a:rPr>
              <a:t>is a measure of the price level calculated as the ratio of nominal GDP to real </a:t>
            </a:r>
            <a:r>
              <a:rPr kumimoji="0" lang="en-US" sz="2800" kern="1200" dirty="0" smtClean="0">
                <a:solidFill>
                  <a:prstClr val="black"/>
                </a:solidFill>
                <a:latin typeface="Arial" pitchFamily="34" charset="0"/>
                <a:cs typeface="Arial" pitchFamily="34" charset="0"/>
              </a:rPr>
              <a:t>GDP</a:t>
            </a:r>
          </a:p>
          <a:p>
            <a:pPr marL="742950" lvl="0" indent="-742950" algn="just" eaLnBrk="1" fontAlgn="auto" hangingPunct="1">
              <a:spcAft>
                <a:spcPts val="0"/>
              </a:spcAft>
              <a:buClr>
                <a:srgbClr val="000000"/>
              </a:buClr>
              <a:buSzPct val="95000"/>
              <a:buFont typeface="Wingdings 2"/>
              <a:buChar char=""/>
            </a:pPr>
            <a:r>
              <a:rPr kumimoji="0" lang="en-US" sz="2800" kern="1200" dirty="0">
                <a:solidFill>
                  <a:prstClr val="black"/>
                </a:solidFill>
                <a:latin typeface="Arial" pitchFamily="34" charset="0"/>
                <a:cs typeface="Arial" pitchFamily="34" charset="0"/>
              </a:rPr>
              <a:t>is an index which shows the changes in the aggregate price level of goods and services produced in a given </a:t>
            </a:r>
            <a:r>
              <a:rPr kumimoji="0" lang="en-US" sz="2800" kern="1200" dirty="0" smtClean="0">
                <a:solidFill>
                  <a:prstClr val="black"/>
                </a:solidFill>
                <a:latin typeface="Arial" pitchFamily="34" charset="0"/>
                <a:cs typeface="Arial" pitchFamily="34" charset="0"/>
              </a:rPr>
              <a:t>country</a:t>
            </a:r>
            <a:endParaRPr kumimoji="0" lang="en-US" sz="2800" kern="1200" dirty="0">
              <a:solidFill>
                <a:prstClr val="black"/>
              </a:solidFill>
              <a:latin typeface="Arial" pitchFamily="34" charset="0"/>
              <a:cs typeface="Arial" pitchFamily="34" charset="0"/>
            </a:endParaRPr>
          </a:p>
          <a:p>
            <a:pPr marL="742950" lvl="0" indent="-742950" eaLnBrk="1" fontAlgn="auto" hangingPunct="1">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Thus, GDP deflator is calculated as follows</a:t>
            </a:r>
            <a:r>
              <a:rPr kumimoji="0" lang="en-US" sz="2800" kern="1200" dirty="0" smtClean="0">
                <a:solidFill>
                  <a:prstClr val="black"/>
                </a:solidFill>
                <a:latin typeface="Arial" pitchFamily="34" charset="0"/>
                <a:cs typeface="Arial" pitchFamily="34" charset="0"/>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29077671"/>
              </p:ext>
            </p:extLst>
          </p:nvPr>
        </p:nvGraphicFramePr>
        <p:xfrm>
          <a:off x="914400" y="5029200"/>
          <a:ext cx="7416800" cy="762000"/>
        </p:xfrm>
        <a:graphic>
          <a:graphicData uri="http://schemas.openxmlformats.org/presentationml/2006/ole">
            <mc:AlternateContent xmlns:mc="http://schemas.openxmlformats.org/markup-compatibility/2006">
              <mc:Choice xmlns:v="urn:schemas-microsoft-com:vml" Requires="v">
                <p:oleObj spid="_x0000_s3362" name="Equation" r:id="rId3" imgW="3378200" imgH="546100" progId="">
                  <p:embed/>
                </p:oleObj>
              </mc:Choice>
              <mc:Fallback>
                <p:oleObj name="Equation" r:id="rId3" imgW="3378200" imgH="5461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029200"/>
                        <a:ext cx="7416800" cy="762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1091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Cont’d</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marL="274320" lvl="0" indent="-274320" eaLnBrk="1" fontAlgn="auto" hangingPunct="1">
              <a:spcAft>
                <a:spcPts val="0"/>
              </a:spcAft>
              <a:buClr>
                <a:srgbClr val="0BD0D9"/>
              </a:buClr>
              <a:buSzPct val="95000"/>
              <a:buFont typeface="Wingdings 2"/>
              <a:buChar char=""/>
            </a:pPr>
            <a:r>
              <a:rPr kumimoji="0" lang="en-US" sz="2800" kern="1200" dirty="0">
                <a:solidFill>
                  <a:prstClr val="black"/>
                </a:solidFill>
                <a:latin typeface="Arial" pitchFamily="34" charset="0"/>
                <a:cs typeface="Arial" pitchFamily="34" charset="0"/>
              </a:rPr>
              <a:t>Converting Nominal GDP to Real GDP is possible as follows: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15628"/>
            <a:ext cx="6951748"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597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457200"/>
          </a:xfrm>
        </p:spPr>
        <p:txBody>
          <a:bodyPr/>
          <a:lstStyle/>
          <a:p>
            <a:r>
              <a:rPr kumimoji="0" lang="en-US" sz="2800" b="1" kern="1200" dirty="0">
                <a:solidFill>
                  <a:srgbClr val="04617B"/>
                </a:solidFill>
                <a:latin typeface="+mn-lt"/>
              </a:rPr>
              <a:t>From the EXAMPLE 1 Data</a:t>
            </a:r>
            <a:endParaRPr lang="en-US" sz="2800" dirty="0">
              <a:latin typeface="+mn-lt"/>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73</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3163" y="1487072"/>
            <a:ext cx="7772400" cy="426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7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85800"/>
          </a:xfrm>
        </p:spPr>
        <p:txBody>
          <a:bodyPr/>
          <a:lstStyle/>
          <a:p>
            <a:r>
              <a:rPr kumimoji="0" lang="en-US" sz="2800" b="1" kern="1200" dirty="0">
                <a:solidFill>
                  <a:srgbClr val="04617B"/>
                </a:solidFill>
                <a:latin typeface="Arial" pitchFamily="34" charset="0"/>
                <a:cs typeface="Arial" pitchFamily="34" charset="0"/>
              </a:rPr>
              <a:t>From National Income to Personal Disposable Income</a:t>
            </a:r>
            <a:endParaRPr lang="en-US" dirty="0">
              <a:latin typeface="Arial" pitchFamily="34" charset="0"/>
              <a:cs typeface="Arial" pitchFamily="34" charset="0"/>
            </a:endParaRPr>
          </a:p>
        </p:txBody>
      </p:sp>
      <p:sp>
        <p:nvSpPr>
          <p:cNvPr id="3" name="Content Placeholder 2"/>
          <p:cNvSpPr>
            <a:spLocks noGrp="1"/>
          </p:cNvSpPr>
          <p:nvPr>
            <p:ph idx="1"/>
          </p:nvPr>
        </p:nvSpPr>
        <p:spPr>
          <a:xfrm>
            <a:off x="1173163" y="1143000"/>
            <a:ext cx="7772400" cy="5181600"/>
          </a:xfrm>
        </p:spPr>
        <p:txBody>
          <a:bodyPr/>
          <a:lstStyle/>
          <a:p>
            <a:pPr marL="800100" lvl="1" indent="-342900" algn="just" eaLnBrk="1" hangingPunct="1">
              <a:spcBef>
                <a:spcPct val="0"/>
              </a:spcBef>
              <a:buFont typeface="+mj-lt"/>
              <a:buAutoNum type="arabicPeriod"/>
            </a:pPr>
            <a:r>
              <a:rPr kumimoji="0" lang="en-US" sz="2000" b="1" kern="1200" dirty="0">
                <a:solidFill>
                  <a:prstClr val="black"/>
                </a:solidFill>
                <a:latin typeface="Arial" pitchFamily="34" charset="0"/>
                <a:ea typeface="+mn-ea"/>
                <a:cs typeface="Arial" pitchFamily="34" charset="0"/>
              </a:rPr>
              <a:t>Net National </a:t>
            </a:r>
            <a:r>
              <a:rPr kumimoji="0" lang="en-US" sz="2000" b="1" kern="1200" dirty="0" smtClean="0">
                <a:solidFill>
                  <a:prstClr val="black"/>
                </a:solidFill>
                <a:latin typeface="Arial" pitchFamily="34" charset="0"/>
                <a:ea typeface="+mn-ea"/>
                <a:cs typeface="Arial" pitchFamily="34" charset="0"/>
              </a:rPr>
              <a:t>Product</a:t>
            </a:r>
            <a:endParaRPr kumimoji="0" lang="en-US" sz="2000" kern="1200" dirty="0">
              <a:solidFill>
                <a:prstClr val="black"/>
              </a:solidFill>
              <a:latin typeface="Arial" pitchFamily="34" charset="0"/>
              <a:ea typeface="+mn-ea"/>
              <a:cs typeface="Arial" pitchFamily="34" charset="0"/>
            </a:endParaRPr>
          </a:p>
          <a:p>
            <a:pPr marL="0" lvl="0" indent="0" algn="just" eaLnBrk="1" hangingPunct="1">
              <a:spcBef>
                <a:spcPct val="0"/>
              </a:spcBef>
              <a:spcAft>
                <a:spcPts val="1000"/>
              </a:spcAft>
              <a:buClrTx/>
              <a:buSzTx/>
              <a:buNone/>
            </a:pPr>
            <a:r>
              <a:rPr kumimoji="0" lang="en-US" sz="2000" kern="1200" dirty="0">
                <a:solidFill>
                  <a:prstClr val="black"/>
                </a:solidFill>
                <a:latin typeface="Arial" pitchFamily="34" charset="0"/>
                <a:cs typeface="Arial" pitchFamily="34" charset="0"/>
              </a:rPr>
              <a:t>                            NNP = GNP - Depreciation </a:t>
            </a:r>
          </a:p>
          <a:p>
            <a:pPr marL="800100" lvl="1" indent="-342900" eaLnBrk="1" hangingPunct="1">
              <a:spcBef>
                <a:spcPct val="0"/>
              </a:spcBef>
              <a:buFont typeface="+mj-lt"/>
              <a:buAutoNum type="arabicPeriod" startAt="2"/>
            </a:pPr>
            <a:r>
              <a:rPr kumimoji="0" lang="en-US" sz="2000" b="1" kern="1200" dirty="0">
                <a:solidFill>
                  <a:prstClr val="black"/>
                </a:solidFill>
                <a:latin typeface="Arial" pitchFamily="34" charset="0"/>
                <a:ea typeface="+mn-ea"/>
                <a:cs typeface="Arial" pitchFamily="34" charset="0"/>
              </a:rPr>
              <a:t>National Income(NI):- </a:t>
            </a:r>
            <a:r>
              <a:rPr kumimoji="0" lang="en-US" sz="2000" kern="1200" dirty="0">
                <a:solidFill>
                  <a:prstClr val="black"/>
                </a:solidFill>
                <a:latin typeface="Arial" pitchFamily="34" charset="0"/>
                <a:ea typeface="+mn-ea"/>
                <a:cs typeface="Arial" pitchFamily="34" charset="0"/>
              </a:rPr>
              <a:t>It can be calculate it two </a:t>
            </a:r>
            <a:r>
              <a:rPr kumimoji="0" lang="en-US" sz="2000" kern="1200" dirty="0" smtClean="0">
                <a:solidFill>
                  <a:prstClr val="black"/>
                </a:solidFill>
                <a:latin typeface="Arial" pitchFamily="34" charset="0"/>
                <a:ea typeface="+mn-ea"/>
                <a:cs typeface="Arial" pitchFamily="34" charset="0"/>
              </a:rPr>
              <a:t>ways</a:t>
            </a:r>
            <a:endParaRPr kumimoji="0" lang="en-US" sz="2000" kern="1200" dirty="0">
              <a:solidFill>
                <a:prstClr val="black"/>
              </a:solidFill>
              <a:latin typeface="Arial" pitchFamily="34" charset="0"/>
              <a:ea typeface="+mn-ea"/>
              <a:cs typeface="Arial" pitchFamily="34" charset="0"/>
            </a:endParaRPr>
          </a:p>
          <a:p>
            <a:pPr marL="457200" lvl="1" indent="0" eaLnBrk="1" hangingPunct="1">
              <a:spcBef>
                <a:spcPct val="0"/>
              </a:spcBef>
              <a:spcAft>
                <a:spcPts val="1000"/>
              </a:spcAft>
              <a:buNone/>
            </a:pPr>
            <a:r>
              <a:rPr kumimoji="0" lang="en-US" sz="2000" b="1" kern="1200" dirty="0">
                <a:solidFill>
                  <a:prstClr val="black"/>
                </a:solidFill>
                <a:latin typeface="Arial" pitchFamily="34" charset="0"/>
                <a:ea typeface="+mn-ea"/>
                <a:cs typeface="Arial" pitchFamily="34" charset="0"/>
              </a:rPr>
              <a:t>                 (a)  NI  = NNP - Indirect business taxes +  </a:t>
            </a:r>
            <a:r>
              <a:rPr kumimoji="0" lang="en-US" sz="2000" b="1" kern="1200" dirty="0" smtClean="0">
                <a:solidFill>
                  <a:prstClr val="black"/>
                </a:solidFill>
                <a:latin typeface="Arial" pitchFamily="34" charset="0"/>
                <a:ea typeface="+mn-ea"/>
                <a:cs typeface="Arial" pitchFamily="34" charset="0"/>
              </a:rPr>
              <a:t>Subsidies</a:t>
            </a:r>
            <a:endParaRPr kumimoji="0" lang="en-US" sz="2000" kern="1200" dirty="0">
              <a:solidFill>
                <a:prstClr val="black"/>
              </a:solidFill>
              <a:latin typeface="Arial" pitchFamily="34" charset="0"/>
              <a:ea typeface="+mn-ea"/>
              <a:cs typeface="Arial" pitchFamily="34" charset="0"/>
            </a:endParaRPr>
          </a:p>
          <a:p>
            <a:pPr marL="0" lvl="0" indent="0" eaLnBrk="1" hangingPunct="1">
              <a:spcBef>
                <a:spcPct val="0"/>
              </a:spcBef>
              <a:spcAft>
                <a:spcPts val="1000"/>
              </a:spcAft>
              <a:buClrTx/>
              <a:buSzTx/>
              <a:buNone/>
            </a:pPr>
            <a:r>
              <a:rPr kumimoji="0" lang="en-US" sz="2000" b="1" kern="1200" dirty="0">
                <a:solidFill>
                  <a:prstClr val="black"/>
                </a:solidFill>
                <a:latin typeface="Arial" pitchFamily="34" charset="0"/>
                <a:cs typeface="Arial" pitchFamily="34" charset="0"/>
              </a:rPr>
              <a:t>                            (b)  NI  = W + PI + R + I + P  + </a:t>
            </a:r>
            <a:r>
              <a:rPr kumimoji="0" lang="en-US" sz="2000" b="1" kern="1200" dirty="0" smtClean="0">
                <a:solidFill>
                  <a:prstClr val="black"/>
                </a:solidFill>
                <a:latin typeface="Arial" pitchFamily="34" charset="0"/>
                <a:cs typeface="Arial" pitchFamily="34" charset="0"/>
              </a:rPr>
              <a:t>NFIA</a:t>
            </a:r>
            <a:endParaRPr kumimoji="0" lang="en-US" sz="2000" kern="1200" dirty="0">
              <a:solidFill>
                <a:prstClr val="black"/>
              </a:solidFill>
              <a:latin typeface="Arial" pitchFamily="34" charset="0"/>
              <a:cs typeface="Arial" pitchFamily="34" charset="0"/>
            </a:endParaRPr>
          </a:p>
          <a:p>
            <a:pPr marL="800100" lvl="1" indent="-342900" algn="just" eaLnBrk="1" hangingPunct="1">
              <a:spcBef>
                <a:spcPct val="0"/>
              </a:spcBef>
              <a:buFont typeface="+mj-lt"/>
              <a:buAutoNum type="arabicPeriod" startAt="3"/>
            </a:pPr>
            <a:r>
              <a:rPr kumimoji="0" lang="en-US" sz="2000" b="1" kern="1200" dirty="0">
                <a:solidFill>
                  <a:prstClr val="black"/>
                </a:solidFill>
                <a:latin typeface="Arial" pitchFamily="34" charset="0"/>
                <a:ea typeface="+mn-ea"/>
                <a:cs typeface="Arial" pitchFamily="34" charset="0"/>
              </a:rPr>
              <a:t>Personal Income (PI):</a:t>
            </a:r>
            <a:r>
              <a:rPr kumimoji="0" lang="en-US" sz="2000" kern="1200" dirty="0">
                <a:solidFill>
                  <a:prstClr val="black"/>
                </a:solidFill>
                <a:latin typeface="Arial" pitchFamily="34" charset="0"/>
                <a:ea typeface="+mn-ea"/>
                <a:cs typeface="Arial" pitchFamily="34" charset="0"/>
              </a:rPr>
              <a:t> It refers to the amount of income that households received actually in the given year</a:t>
            </a:r>
            <a:r>
              <a:rPr kumimoji="0" lang="en-US" sz="2000" kern="1200" dirty="0" smtClean="0">
                <a:solidFill>
                  <a:prstClr val="black"/>
                </a:solidFill>
                <a:latin typeface="Arial" pitchFamily="34" charset="0"/>
                <a:ea typeface="+mn-ea"/>
                <a:cs typeface="Arial" pitchFamily="34" charset="0"/>
              </a:rPr>
              <a:t>.</a:t>
            </a:r>
            <a:endParaRPr kumimoji="0" lang="en-US" sz="2000" kern="1200" dirty="0">
              <a:solidFill>
                <a:prstClr val="black"/>
              </a:solidFill>
              <a:latin typeface="Arial" pitchFamily="34" charset="0"/>
              <a:ea typeface="+mn-ea"/>
              <a:cs typeface="Arial" pitchFamily="34" charset="0"/>
            </a:endParaRPr>
          </a:p>
          <a:p>
            <a:pPr marL="1257300" lvl="2" indent="-342900" algn="just" eaLnBrk="1" hangingPunct="1">
              <a:spcBef>
                <a:spcPct val="0"/>
              </a:spcBef>
              <a:spcAft>
                <a:spcPts val="1000"/>
              </a:spcAft>
              <a:buNone/>
            </a:pPr>
            <a:r>
              <a:rPr kumimoji="0" lang="en-US" sz="2000" b="1" kern="1200" dirty="0">
                <a:solidFill>
                  <a:prstClr val="black"/>
                </a:solidFill>
                <a:latin typeface="Arial" pitchFamily="34" charset="0"/>
                <a:ea typeface="+mn-ea"/>
                <a:cs typeface="Arial" pitchFamily="34" charset="0"/>
              </a:rPr>
              <a:t> PI = NI-</a:t>
            </a:r>
            <a:r>
              <a:rPr kumimoji="0" lang="en-US" sz="2000" kern="1200" dirty="0">
                <a:solidFill>
                  <a:prstClr val="black"/>
                </a:solidFill>
                <a:latin typeface="Arial" pitchFamily="34" charset="0"/>
                <a:ea typeface="+mn-ea"/>
                <a:cs typeface="Arial" pitchFamily="34" charset="0"/>
              </a:rPr>
              <a:t> Corp income taxes - Retained earnings - social security contributions + transfer payments received. </a:t>
            </a:r>
            <a:r>
              <a:rPr kumimoji="0" lang="en-US" sz="2000" i="1" kern="1200" dirty="0">
                <a:solidFill>
                  <a:prstClr val="black"/>
                </a:solidFill>
                <a:latin typeface="Arial" pitchFamily="34" charset="0"/>
                <a:ea typeface="+mn-ea"/>
                <a:cs typeface="Arial" pitchFamily="34" charset="0"/>
              </a:rPr>
              <a:t>(i.e., Transfer payments include: gifts, pension, unemployment compensation </a:t>
            </a:r>
            <a:r>
              <a:rPr kumimoji="0" lang="en-US" sz="2000" i="1" kern="1200" dirty="0" err="1">
                <a:solidFill>
                  <a:prstClr val="black"/>
                </a:solidFill>
                <a:latin typeface="Arial" pitchFamily="34" charset="0"/>
                <a:ea typeface="+mn-ea"/>
                <a:cs typeface="Arial" pitchFamily="34" charset="0"/>
              </a:rPr>
              <a:t>etc</a:t>
            </a:r>
            <a:r>
              <a:rPr kumimoji="0" lang="en-US" sz="2000" i="1" kern="1200" dirty="0">
                <a:solidFill>
                  <a:prstClr val="black"/>
                </a:solidFill>
                <a:latin typeface="Arial" pitchFamily="34" charset="0"/>
                <a:ea typeface="+mn-ea"/>
                <a:cs typeface="Arial" pitchFamily="34" charset="0"/>
              </a:rPr>
              <a:t>)</a:t>
            </a:r>
            <a:endParaRPr kumimoji="0" lang="en-US" sz="2000" i="1" kern="1200" baseline="-25000" dirty="0">
              <a:solidFill>
                <a:prstClr val="black"/>
              </a:solidFill>
              <a:latin typeface="Arial" pitchFamily="34" charset="0"/>
              <a:ea typeface="+mn-ea"/>
              <a:cs typeface="Arial" pitchFamily="34" charset="0"/>
            </a:endParaRPr>
          </a:p>
          <a:p>
            <a:pPr marL="800100" lvl="1" indent="-342900" algn="just" eaLnBrk="1" hangingPunct="1">
              <a:spcBef>
                <a:spcPct val="0"/>
              </a:spcBef>
              <a:buFont typeface="+mj-lt"/>
              <a:buAutoNum type="arabicPeriod" startAt="4"/>
            </a:pPr>
            <a:r>
              <a:rPr kumimoji="0" lang="en-US" sz="2000" b="1" kern="1200" dirty="0">
                <a:solidFill>
                  <a:prstClr val="black"/>
                </a:solidFill>
                <a:latin typeface="Arial" pitchFamily="34" charset="0"/>
                <a:ea typeface="+mn-ea"/>
                <a:cs typeface="Arial" pitchFamily="34" charset="0"/>
              </a:rPr>
              <a:t>Personal Disposable Income (PDI</a:t>
            </a:r>
            <a:r>
              <a:rPr kumimoji="0" lang="en-US" sz="2000" b="1" kern="1200" dirty="0" smtClean="0">
                <a:solidFill>
                  <a:prstClr val="black"/>
                </a:solidFill>
                <a:latin typeface="Arial" pitchFamily="34" charset="0"/>
                <a:ea typeface="+mn-ea"/>
                <a:cs typeface="Arial" pitchFamily="34" charset="0"/>
              </a:rPr>
              <a:t>)</a:t>
            </a:r>
            <a:endParaRPr kumimoji="0" lang="en-US" sz="2000" b="1" kern="1200" dirty="0">
              <a:solidFill>
                <a:prstClr val="black"/>
              </a:solidFill>
              <a:latin typeface="Arial" pitchFamily="34" charset="0"/>
              <a:ea typeface="+mn-ea"/>
              <a:cs typeface="Arial" pitchFamily="34" charset="0"/>
            </a:endParaRPr>
          </a:p>
          <a:p>
            <a:pPr marL="457200" lvl="1" indent="0" algn="just" eaLnBrk="1" hangingPunct="1">
              <a:spcBef>
                <a:spcPct val="0"/>
              </a:spcBef>
              <a:spcAft>
                <a:spcPts val="1000"/>
              </a:spcAft>
              <a:buNone/>
            </a:pPr>
            <a:r>
              <a:rPr kumimoji="0" lang="en-US" sz="2000" b="1" kern="1200" dirty="0">
                <a:solidFill>
                  <a:prstClr val="black"/>
                </a:solidFill>
                <a:latin typeface="Arial" pitchFamily="34" charset="0"/>
                <a:ea typeface="+mn-ea"/>
                <a:cs typeface="Arial" pitchFamily="34" charset="0"/>
              </a:rPr>
              <a:t>            PDI = PI -</a:t>
            </a:r>
            <a:r>
              <a:rPr kumimoji="0" lang="en-US" sz="2000" kern="1200" dirty="0">
                <a:solidFill>
                  <a:prstClr val="black"/>
                </a:solidFill>
                <a:latin typeface="Arial" pitchFamily="34" charset="0"/>
                <a:ea typeface="+mn-ea"/>
                <a:cs typeface="Arial" pitchFamily="34" charset="0"/>
              </a:rPr>
              <a:t> Personal taxes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74</a:t>
            </a:fld>
            <a:endParaRPr lang="en-US" dirty="0"/>
          </a:p>
        </p:txBody>
      </p:sp>
    </p:spTree>
    <p:extLst>
      <p:ext uri="{BB962C8B-B14F-4D97-AF65-F5344CB8AC3E}">
        <p14:creationId xmlns:p14="http://schemas.microsoft.com/office/powerpoint/2010/main" val="556550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b="1" kern="1200" dirty="0">
                <a:solidFill>
                  <a:srgbClr val="04617B"/>
                </a:solidFill>
                <a:latin typeface="Arial" pitchFamily="34" charset="0"/>
                <a:cs typeface="Arial" pitchFamily="34" charset="0"/>
              </a:rPr>
              <a:t>The Flow of Income</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6925249"/>
              </p:ext>
            </p:extLst>
          </p:nvPr>
        </p:nvGraphicFramePr>
        <p:xfrm>
          <a:off x="990600" y="914400"/>
          <a:ext cx="8132298" cy="5120060"/>
        </p:xfrm>
        <a:graphic>
          <a:graphicData uri="http://schemas.openxmlformats.org/presentationml/2006/ole">
            <mc:AlternateContent xmlns:mc="http://schemas.openxmlformats.org/markup-compatibility/2006">
              <mc:Choice xmlns:v="urn:schemas-microsoft-com:vml" Requires="v">
                <p:oleObj spid="_x0000_s6431" name="Document" r:id="rId4" imgW="9019222" imgH="4880307" progId="Word.Document.8">
                  <p:embed/>
                </p:oleObj>
              </mc:Choice>
              <mc:Fallback>
                <p:oleObj name="Document" r:id="rId4" imgW="9019222" imgH="4880307"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3018" r="3267" b="10847"/>
                      <a:stretch>
                        <a:fillRect/>
                      </a:stretch>
                    </p:blipFill>
                    <p:spPr bwMode="auto">
                      <a:xfrm>
                        <a:off x="990600" y="914400"/>
                        <a:ext cx="8132298" cy="51200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350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686080"/>
              </p:ext>
            </p:extLst>
          </p:nvPr>
        </p:nvGraphicFramePr>
        <p:xfrm>
          <a:off x="1223963" y="1987550"/>
          <a:ext cx="7581900" cy="4084638"/>
        </p:xfrm>
        <a:graphic>
          <a:graphicData uri="http://schemas.openxmlformats.org/presentationml/2006/ole">
            <mc:AlternateContent xmlns:mc="http://schemas.openxmlformats.org/markup-compatibility/2006">
              <mc:Choice xmlns:v="urn:schemas-microsoft-com:vml" Requires="v">
                <p:oleObj spid="_x0000_s7309" name="Document" r:id="rId4" imgW="9027501" imgH="4864579" progId="Word.Document.8">
                  <p:embed/>
                </p:oleObj>
              </mc:Choice>
              <mc:Fallback>
                <p:oleObj name="Document" r:id="rId4" imgW="9027501" imgH="4864579" progId="Word.Document.8">
                  <p:embed/>
                  <p:pic>
                    <p:nvPicPr>
                      <p:cNvPr id="0" name="Content Placeholder 4"/>
                      <p:cNvPicPr>
                        <a:picLocks noGrp="1" noChangeArrowheads="1"/>
                      </p:cNvPicPr>
                      <p:nvPr/>
                    </p:nvPicPr>
                    <p:blipFill>
                      <a:blip r:embed="rId5"/>
                      <a:srcRect l="3018" r="3267" b="10847"/>
                      <a:stretch>
                        <a:fillRect/>
                      </a:stretch>
                    </p:blipFill>
                    <p:spPr bwMode="auto">
                      <a:xfrm>
                        <a:off x="1223963" y="1987550"/>
                        <a:ext cx="75819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50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b="1" dirty="0">
                <a:solidFill>
                  <a:srgbClr val="006633"/>
                </a:solidFill>
                <a:latin typeface="Arial" pitchFamily="34" charset="0"/>
                <a:cs typeface="Arial" pitchFamily="34" charset="0"/>
              </a:rPr>
              <a:t>Weakness of GDP as a measure of Welfare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990600"/>
            <a:ext cx="7772400" cy="5105400"/>
          </a:xfrm>
        </p:spPr>
        <p:txBody>
          <a:bodyPr/>
          <a:lstStyle/>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Measures only output that is traded in markets </a:t>
            </a:r>
          </a:p>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Does not include illegal activities (the underground economy)</a:t>
            </a:r>
          </a:p>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Does not include changes in qualities of products</a:t>
            </a:r>
          </a:p>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Does not include pollution, or other externalities </a:t>
            </a:r>
          </a:p>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Does not include the value of leisure to people </a:t>
            </a:r>
          </a:p>
          <a:p>
            <a:pPr lvl="0" eaLnBrk="1" hangingPunct="1">
              <a:buClr>
                <a:srgbClr val="CC9900"/>
              </a:buClr>
              <a:buSzPct val="65000"/>
              <a:buFont typeface="Wingdings" pitchFamily="2" charset="2"/>
              <a:buChar char="n"/>
            </a:pPr>
            <a:r>
              <a:rPr kumimoji="0" lang="en-US" sz="2600" dirty="0">
                <a:solidFill>
                  <a:srgbClr val="000000"/>
                </a:solidFill>
                <a:latin typeface="Arial" pitchFamily="34" charset="0"/>
                <a:cs typeface="Arial" pitchFamily="34" charset="0"/>
              </a:rPr>
              <a:t>Does not measure the quality of education</a:t>
            </a:r>
          </a:p>
          <a:p>
            <a:pPr lvl="0" eaLnBrk="1" hangingPunct="1">
              <a:buClr>
                <a:srgbClr val="CC9900"/>
              </a:buClr>
              <a:buSzPct val="65000"/>
              <a:buFont typeface="Wingdings" pitchFamily="2" charset="2"/>
              <a:buChar char="n"/>
            </a:pPr>
            <a:r>
              <a:rPr kumimoji="0" lang="en-US" sz="2600" dirty="0" smtClean="0">
                <a:solidFill>
                  <a:srgbClr val="000000"/>
                </a:solidFill>
                <a:latin typeface="Arial" pitchFamily="34" charset="0"/>
                <a:cs typeface="Arial" pitchFamily="34" charset="0"/>
              </a:rPr>
              <a:t>GDP </a:t>
            </a:r>
            <a:r>
              <a:rPr kumimoji="0" lang="en-US" sz="2600" dirty="0">
                <a:solidFill>
                  <a:srgbClr val="000000"/>
                </a:solidFill>
                <a:latin typeface="Arial" pitchFamily="34" charset="0"/>
                <a:cs typeface="Arial" pitchFamily="34" charset="0"/>
              </a:rPr>
              <a:t>also says nothing about the distribution of income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77</a:t>
            </a:fld>
            <a:endParaRPr lang="en-US" dirty="0"/>
          </a:p>
        </p:txBody>
      </p:sp>
    </p:spTree>
    <p:extLst>
      <p:ext uri="{BB962C8B-B14F-4D97-AF65-F5344CB8AC3E}">
        <p14:creationId xmlns:p14="http://schemas.microsoft.com/office/powerpoint/2010/main" val="20393875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457200"/>
          </a:xfrm>
        </p:spPr>
        <p:txBody>
          <a:bodyPr/>
          <a:lstStyle/>
          <a:p>
            <a:r>
              <a:rPr kumimoji="0" lang="en-US" sz="2800" b="1" dirty="0">
                <a:solidFill>
                  <a:srgbClr val="006633"/>
                </a:solidFill>
                <a:latin typeface="Arial" pitchFamily="34" charset="0"/>
                <a:cs typeface="Arial" pitchFamily="34" charset="0"/>
              </a:rPr>
              <a:t>Measuring The Cost of Living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173163" y="1447800"/>
            <a:ext cx="7772400" cy="4648200"/>
          </a:xfrm>
        </p:spPr>
        <p:txBody>
          <a:bodyPr/>
          <a:lstStyle/>
          <a:p>
            <a:pPr lvl="0" eaLnBrk="1" hangingPunct="1">
              <a:buClr>
                <a:srgbClr val="CC9900"/>
              </a:buClr>
              <a:buSzPct val="65000"/>
              <a:buFont typeface="Arial" pitchFamily="34" charset="0"/>
              <a:buChar char="•"/>
              <a:defRPr/>
            </a:pPr>
            <a:r>
              <a:rPr kumimoji="0" lang="en-US" sz="2800" dirty="0">
                <a:solidFill>
                  <a:srgbClr val="000000"/>
                </a:solidFill>
                <a:effectLst>
                  <a:outerShdw blurRad="38100" dist="38100" dir="2700000" algn="tl">
                    <a:srgbClr val="C0C0C0"/>
                  </a:outerShdw>
                </a:effectLst>
              </a:rPr>
              <a:t>Inflation</a:t>
            </a:r>
            <a:r>
              <a:rPr kumimoji="0" lang="en-US" sz="2800" dirty="0">
                <a:solidFill>
                  <a:srgbClr val="000000"/>
                </a:solidFill>
              </a:rPr>
              <a:t> refers to a situation in which the economy’s overall price level is </a:t>
            </a:r>
            <a:r>
              <a:rPr kumimoji="0" lang="en-US" sz="2800" dirty="0" smtClean="0">
                <a:solidFill>
                  <a:srgbClr val="000000"/>
                </a:solidFill>
              </a:rPr>
              <a:t>rising.</a:t>
            </a:r>
          </a:p>
          <a:p>
            <a:pPr lvl="0" eaLnBrk="1" hangingPunct="1">
              <a:buClr>
                <a:srgbClr val="CC9900"/>
              </a:buClr>
              <a:buSzPct val="65000"/>
              <a:buFont typeface="Arial" pitchFamily="34" charset="0"/>
              <a:buChar char="•"/>
              <a:defRPr/>
            </a:pPr>
            <a:r>
              <a:rPr kumimoji="0" lang="en-US" sz="2800" dirty="0" smtClean="0">
                <a:solidFill>
                  <a:srgbClr val="000000"/>
                </a:solidFill>
              </a:rPr>
              <a:t>Rate </a:t>
            </a:r>
            <a:r>
              <a:rPr kumimoji="0" lang="en-US" sz="2800" dirty="0">
                <a:solidFill>
                  <a:srgbClr val="000000"/>
                </a:solidFill>
              </a:rPr>
              <a:t>of inflation is the percentage change in the overall level of prices. </a:t>
            </a:r>
            <a:endParaRPr kumimoji="0" lang="en-US" sz="2800" dirty="0" smtClean="0">
              <a:solidFill>
                <a:srgbClr val="000000"/>
              </a:solidFill>
            </a:endParaRPr>
          </a:p>
          <a:p>
            <a:pPr lvl="0" eaLnBrk="1" hangingPunct="1">
              <a:buClr>
                <a:srgbClr val="CC9900"/>
              </a:buClr>
              <a:buSzPct val="65000"/>
              <a:buFont typeface="Arial" pitchFamily="34" charset="0"/>
              <a:buChar char="•"/>
              <a:defRPr/>
            </a:pPr>
            <a:r>
              <a:rPr kumimoji="0" lang="en-US" sz="2800" dirty="0" smtClean="0">
                <a:solidFill>
                  <a:srgbClr val="000000"/>
                </a:solidFill>
              </a:rPr>
              <a:t>The </a:t>
            </a:r>
            <a:r>
              <a:rPr kumimoji="0" lang="en-US" sz="2800" dirty="0">
                <a:solidFill>
                  <a:srgbClr val="000000"/>
                </a:solidFill>
              </a:rPr>
              <a:t>basic measure of cost of living is the Consumer Price Index.</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78</a:t>
            </a:fld>
            <a:endParaRPr lang="en-US" dirty="0"/>
          </a:p>
        </p:txBody>
      </p:sp>
    </p:spTree>
    <p:extLst>
      <p:ext uri="{BB962C8B-B14F-4D97-AF65-F5344CB8AC3E}">
        <p14:creationId xmlns:p14="http://schemas.microsoft.com/office/powerpoint/2010/main" val="16229078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457200"/>
          </a:xfrm>
        </p:spPr>
        <p:txBody>
          <a:bodyPr/>
          <a:lstStyle/>
          <a:p>
            <a:r>
              <a:rPr kumimoji="0" lang="en-US" sz="2800" b="1" dirty="0">
                <a:solidFill>
                  <a:srgbClr val="006633"/>
                </a:solidFill>
                <a:latin typeface="+mn-lt"/>
              </a:rPr>
              <a:t>Consumers Price Index</a:t>
            </a:r>
            <a:endParaRPr lang="en-US" sz="2800" dirty="0">
              <a:latin typeface="+mn-lt"/>
            </a:endParaRPr>
          </a:p>
        </p:txBody>
      </p:sp>
      <p:sp>
        <p:nvSpPr>
          <p:cNvPr id="3" name="Content Placeholder 2"/>
          <p:cNvSpPr>
            <a:spLocks noGrp="1"/>
          </p:cNvSpPr>
          <p:nvPr>
            <p:ph idx="1"/>
          </p:nvPr>
        </p:nvSpPr>
        <p:spPr>
          <a:xfrm>
            <a:off x="1173163" y="914400"/>
            <a:ext cx="7772400" cy="5181600"/>
          </a:xfrm>
        </p:spPr>
        <p:txBody>
          <a:bodyPr/>
          <a:lstStyle/>
          <a:p>
            <a:pPr lvl="0" eaLnBrk="1" hangingPunct="1">
              <a:buClr>
                <a:srgbClr val="CC9900"/>
              </a:buClr>
              <a:buSzPct val="65000"/>
              <a:buFont typeface="Arial" pitchFamily="34" charset="0"/>
              <a:buChar char="•"/>
            </a:pPr>
            <a:r>
              <a:rPr kumimoji="0" lang="en-US" sz="2800" dirty="0">
                <a:solidFill>
                  <a:srgbClr val="000000"/>
                </a:solidFill>
              </a:rPr>
              <a:t>Consumer Price Index (CPI): is a measure of the overall cost of the goods and services bought by a typical consumer. </a:t>
            </a:r>
            <a:endParaRPr kumimoji="0" lang="en-US" sz="2800" dirty="0" smtClean="0">
              <a:solidFill>
                <a:srgbClr val="000000"/>
              </a:solidFill>
            </a:endParaRPr>
          </a:p>
          <a:p>
            <a:pPr lvl="0" eaLnBrk="1" hangingPunct="1">
              <a:buClr>
                <a:srgbClr val="CC9900"/>
              </a:buClr>
              <a:buSzPct val="65000"/>
              <a:buFont typeface="Arial" pitchFamily="34" charset="0"/>
              <a:buChar char="•"/>
            </a:pPr>
            <a:r>
              <a:rPr kumimoji="0" lang="en-US" sz="2800" dirty="0" smtClean="0">
                <a:solidFill>
                  <a:srgbClr val="000000"/>
                </a:solidFill>
              </a:rPr>
              <a:t>The </a:t>
            </a:r>
            <a:r>
              <a:rPr kumimoji="0" lang="en-US" sz="2800" dirty="0">
                <a:solidFill>
                  <a:srgbClr val="000000"/>
                </a:solidFill>
              </a:rPr>
              <a:t>consumer price index is used to monitor changes in the cost of living overtime. </a:t>
            </a:r>
            <a:endParaRPr kumimoji="0" lang="en-US" sz="2800" dirty="0" smtClean="0">
              <a:solidFill>
                <a:srgbClr val="000000"/>
              </a:solidFill>
            </a:endParaRPr>
          </a:p>
          <a:p>
            <a:pPr lvl="0" eaLnBrk="1" hangingPunct="1">
              <a:buClr>
                <a:srgbClr val="CC9900"/>
              </a:buClr>
              <a:buSzPct val="65000"/>
              <a:buFont typeface="Arial" pitchFamily="34" charset="0"/>
              <a:buChar char="•"/>
            </a:pPr>
            <a:r>
              <a:rPr kumimoji="0" lang="en-US" sz="2800" dirty="0" smtClean="0">
                <a:solidFill>
                  <a:srgbClr val="000000"/>
                </a:solidFill>
              </a:rPr>
              <a:t>The </a:t>
            </a:r>
            <a:r>
              <a:rPr kumimoji="0" lang="en-US" sz="2800" dirty="0">
                <a:solidFill>
                  <a:srgbClr val="000000"/>
                </a:solidFill>
              </a:rPr>
              <a:t>CPI measures the retail prices of a fixed “market basket” of several thousand goods and services purchased by households. </a:t>
            </a:r>
            <a:endParaRPr kumimoji="0" lang="en-US" sz="2800" dirty="0" smtClean="0">
              <a:solidFill>
                <a:srgbClr val="000000"/>
              </a:solidFill>
            </a:endParaRPr>
          </a:p>
          <a:p>
            <a:pPr lvl="0" eaLnBrk="1" hangingPunct="1">
              <a:buClr>
                <a:srgbClr val="CC9900"/>
              </a:buClr>
              <a:buSzPct val="65000"/>
              <a:buFont typeface="Arial" pitchFamily="34" charset="0"/>
              <a:buChar char="•"/>
            </a:pPr>
            <a:r>
              <a:rPr kumimoji="0" lang="en-US" sz="2800" dirty="0" smtClean="0">
                <a:solidFill>
                  <a:srgbClr val="000000"/>
                </a:solidFill>
              </a:rPr>
              <a:t>It </a:t>
            </a:r>
            <a:r>
              <a:rPr kumimoji="0" lang="en-US" sz="2800" dirty="0">
                <a:solidFill>
                  <a:srgbClr val="000000"/>
                </a:solidFill>
              </a:rPr>
              <a:t>is an explicit price index in the sense that it directly measures movements in the weighted average of the prices of the goods and services in the market basket. </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79</a:t>
            </a:fld>
            <a:endParaRPr lang="en-US" dirty="0"/>
          </a:p>
        </p:txBody>
      </p:sp>
    </p:spTree>
    <p:extLst>
      <p:ext uri="{BB962C8B-B14F-4D97-AF65-F5344CB8AC3E}">
        <p14:creationId xmlns:p14="http://schemas.microsoft.com/office/powerpoint/2010/main" val="2673326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n-lt"/>
              </a:rPr>
              <a:t>Any Questions?</a:t>
            </a:r>
          </a:p>
        </p:txBody>
      </p:sp>
      <p:sp>
        <p:nvSpPr>
          <p:cNvPr id="3" name="Content Placeholder 2"/>
          <p:cNvSpPr>
            <a:spLocks noGrp="1"/>
          </p:cNvSpPr>
          <p:nvPr>
            <p:ph idx="1"/>
          </p:nvPr>
        </p:nvSpPr>
        <p:spPr/>
        <p:txBody>
          <a:bodyPr/>
          <a:lstStyle/>
          <a:p>
            <a:pPr marL="0" indent="0">
              <a:buNone/>
            </a:pPr>
            <a:r>
              <a:rPr lang="en-US" sz="2800" dirty="0"/>
              <a:t>If not…Let’s start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a:t>
            </a:fld>
            <a:endParaRPr lang="en-US" dirty="0"/>
          </a:p>
        </p:txBody>
      </p:sp>
    </p:spTree>
    <p:extLst>
      <p:ext uri="{BB962C8B-B14F-4D97-AF65-F5344CB8AC3E}">
        <p14:creationId xmlns:p14="http://schemas.microsoft.com/office/powerpoint/2010/main" val="26747233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685800"/>
          </a:xfrm>
        </p:spPr>
        <p:txBody>
          <a:bodyPr/>
          <a:lstStyle/>
          <a:p>
            <a:r>
              <a:rPr kumimoji="0" lang="en-US" sz="2800" b="1" dirty="0">
                <a:solidFill>
                  <a:srgbClr val="006633"/>
                </a:solidFill>
                <a:latin typeface="Arial"/>
              </a:rPr>
              <a:t>Consumers Price Index</a:t>
            </a:r>
            <a:endParaRPr lang="en-US" dirty="0"/>
          </a:p>
        </p:txBody>
      </p:sp>
      <p:sp>
        <p:nvSpPr>
          <p:cNvPr id="3" name="Content Placeholder 2"/>
          <p:cNvSpPr>
            <a:spLocks noGrp="1"/>
          </p:cNvSpPr>
          <p:nvPr>
            <p:ph idx="1"/>
          </p:nvPr>
        </p:nvSpPr>
        <p:spPr>
          <a:xfrm>
            <a:off x="1173163" y="914400"/>
            <a:ext cx="7772400" cy="5410200"/>
          </a:xfrm>
        </p:spPr>
        <p:txBody>
          <a:bodyPr/>
          <a:lstStyle/>
          <a:p>
            <a:pPr lvl="0" eaLnBrk="1" hangingPunct="1">
              <a:buClr>
                <a:srgbClr val="CC9900"/>
              </a:buClr>
              <a:buSzPct val="65000"/>
              <a:buFont typeface="Arial" pitchFamily="34" charset="0"/>
              <a:buChar char="•"/>
            </a:pPr>
            <a:r>
              <a:rPr kumimoji="0" lang="en-US" sz="2600" dirty="0">
                <a:solidFill>
                  <a:srgbClr val="000000"/>
                </a:solidFill>
                <a:latin typeface="Arial" pitchFamily="34" charset="0"/>
                <a:cs typeface="Arial" pitchFamily="34" charset="0"/>
              </a:rPr>
              <a:t>When the CPI rises, the typical family has to spend more dollars to maintain the same standard of </a:t>
            </a:r>
            <a:r>
              <a:rPr kumimoji="0" lang="en-US" sz="2600" dirty="0" smtClean="0">
                <a:solidFill>
                  <a:srgbClr val="000000"/>
                </a:solidFill>
                <a:latin typeface="Arial" pitchFamily="34" charset="0"/>
                <a:cs typeface="Arial" pitchFamily="34" charset="0"/>
              </a:rPr>
              <a:t>living.</a:t>
            </a:r>
          </a:p>
          <a:p>
            <a:pPr lvl="0" eaLnBrk="1" hangingPunct="1">
              <a:buClr>
                <a:srgbClr val="CC9900"/>
              </a:buClr>
              <a:buSzPct val="65000"/>
              <a:buFont typeface="Arial" pitchFamily="34" charset="0"/>
              <a:buChar char="•"/>
            </a:pPr>
            <a:r>
              <a:rPr kumimoji="0" lang="en-US" sz="2600" dirty="0" smtClean="0">
                <a:solidFill>
                  <a:srgbClr val="000000"/>
                </a:solidFill>
                <a:latin typeface="Arial" pitchFamily="34" charset="0"/>
                <a:cs typeface="Arial" pitchFamily="34" charset="0"/>
              </a:rPr>
              <a:t>Steps </a:t>
            </a:r>
            <a:r>
              <a:rPr kumimoji="0" lang="en-US" sz="2600" dirty="0">
                <a:solidFill>
                  <a:srgbClr val="000000"/>
                </a:solidFill>
                <a:latin typeface="Arial" pitchFamily="34" charset="0"/>
                <a:cs typeface="Arial" pitchFamily="34" charset="0"/>
              </a:rPr>
              <a:t>to calculate CPI</a:t>
            </a:r>
          </a:p>
          <a:p>
            <a:pPr marL="669925" lvl="1" indent="-325438" eaLnBrk="1" hangingPunct="1">
              <a:buClr>
                <a:srgbClr val="3B812F"/>
              </a:buClr>
              <a:buSzPct val="60000"/>
              <a:buNone/>
            </a:pPr>
            <a:r>
              <a:rPr kumimoji="0" lang="en-US" sz="2600" b="1" i="1" dirty="0">
                <a:solidFill>
                  <a:srgbClr val="000000"/>
                </a:solidFill>
                <a:latin typeface="Arial" pitchFamily="34" charset="0"/>
                <a:cs typeface="Arial" pitchFamily="34" charset="0"/>
              </a:rPr>
              <a:t>1. Fix the Basket:</a:t>
            </a:r>
            <a:r>
              <a:rPr kumimoji="0" lang="en-US" sz="2600" dirty="0">
                <a:solidFill>
                  <a:srgbClr val="000000"/>
                </a:solidFill>
                <a:latin typeface="Arial" pitchFamily="34" charset="0"/>
                <a:cs typeface="Arial" pitchFamily="34" charset="0"/>
              </a:rPr>
              <a:t> Determine what prices are most important to the typical consumer.</a:t>
            </a:r>
          </a:p>
          <a:p>
            <a:pPr marL="1128712" lvl="2" indent="-457200" eaLnBrk="1" hangingPunct="1">
              <a:buClr>
                <a:srgbClr val="CC9900"/>
              </a:buClr>
              <a:buSzPct val="65000"/>
              <a:buFont typeface="Arial" pitchFamily="34" charset="0"/>
              <a:buChar char="•"/>
            </a:pPr>
            <a:r>
              <a:rPr kumimoji="0" lang="en-US" sz="2600" dirty="0">
                <a:solidFill>
                  <a:srgbClr val="000000"/>
                </a:solidFill>
                <a:latin typeface="Arial" pitchFamily="34" charset="0"/>
                <a:cs typeface="Arial" pitchFamily="34" charset="0"/>
              </a:rPr>
              <a:t>The CSA identifies a market basket of goods and services the typical consumer buys, and assign weights for the prices of those goods and services.</a:t>
            </a:r>
          </a:p>
          <a:p>
            <a:pPr marL="669925" lvl="1" indent="-325438" eaLnBrk="1" hangingPunct="1">
              <a:buClr>
                <a:srgbClr val="3B812F"/>
              </a:buClr>
              <a:buSzPct val="60000"/>
              <a:buNone/>
            </a:pPr>
            <a:r>
              <a:rPr kumimoji="0" lang="en-US" sz="2600" dirty="0">
                <a:solidFill>
                  <a:srgbClr val="000000"/>
                </a:solidFill>
                <a:latin typeface="Arial" pitchFamily="34" charset="0"/>
                <a:cs typeface="Arial" pitchFamily="34" charset="0"/>
              </a:rPr>
              <a:t>2. </a:t>
            </a:r>
            <a:r>
              <a:rPr kumimoji="0" lang="en-US" sz="2600" b="1" i="1" dirty="0">
                <a:solidFill>
                  <a:srgbClr val="000000"/>
                </a:solidFill>
                <a:latin typeface="Arial" pitchFamily="34" charset="0"/>
                <a:cs typeface="Arial" pitchFamily="34" charset="0"/>
              </a:rPr>
              <a:t>Find the Prices:</a:t>
            </a:r>
            <a:r>
              <a:rPr kumimoji="0" lang="en-US" sz="2600" dirty="0">
                <a:solidFill>
                  <a:srgbClr val="000000"/>
                </a:solidFill>
                <a:latin typeface="Arial" pitchFamily="34" charset="0"/>
                <a:cs typeface="Arial" pitchFamily="34" charset="0"/>
              </a:rPr>
              <a:t> Find the prices of each of the goods and services in the basket for each point in time.</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80</a:t>
            </a:fld>
            <a:endParaRPr lang="en-US" dirty="0"/>
          </a:p>
        </p:txBody>
      </p:sp>
    </p:spTree>
    <p:extLst>
      <p:ext uri="{BB962C8B-B14F-4D97-AF65-F5344CB8AC3E}">
        <p14:creationId xmlns:p14="http://schemas.microsoft.com/office/powerpoint/2010/main" val="37240964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381000"/>
          </a:xfrm>
        </p:spPr>
        <p:txBody>
          <a:bodyPr/>
          <a:lstStyle/>
          <a:p>
            <a:r>
              <a:rPr kumimoji="0" lang="en-US" sz="2800" b="1" dirty="0">
                <a:solidFill>
                  <a:srgbClr val="006633"/>
                </a:solidFill>
                <a:latin typeface="Arial"/>
              </a:rPr>
              <a:t>Consumers Price Index</a:t>
            </a:r>
            <a:endParaRPr lang="en-US" dirty="0"/>
          </a:p>
        </p:txBody>
      </p:sp>
      <p:sp>
        <p:nvSpPr>
          <p:cNvPr id="3" name="Content Placeholder 2"/>
          <p:cNvSpPr>
            <a:spLocks noGrp="1"/>
          </p:cNvSpPr>
          <p:nvPr>
            <p:ph idx="1"/>
          </p:nvPr>
        </p:nvSpPr>
        <p:spPr>
          <a:xfrm>
            <a:off x="1173163" y="1219200"/>
            <a:ext cx="7772400" cy="4876800"/>
          </a:xfrm>
        </p:spPr>
        <p:txBody>
          <a:bodyPr/>
          <a:lstStyle/>
          <a:p>
            <a:pPr marL="669925" lvl="1" indent="-325438" eaLnBrk="1" hangingPunct="1">
              <a:buClr>
                <a:srgbClr val="3B812F"/>
              </a:buClr>
              <a:buSzPct val="60000"/>
              <a:buNone/>
              <a:defRPr/>
            </a:pPr>
            <a:r>
              <a:rPr kumimoji="0" lang="en-US" sz="2600" b="1" i="1" dirty="0">
                <a:solidFill>
                  <a:srgbClr val="000000"/>
                </a:solidFill>
                <a:latin typeface="Arial" pitchFamily="34" charset="0"/>
                <a:cs typeface="Arial" pitchFamily="34" charset="0"/>
              </a:rPr>
              <a:t>3. Compute the Basket’s Cost:</a:t>
            </a:r>
            <a:r>
              <a:rPr kumimoji="0" lang="en-US" sz="2600" dirty="0">
                <a:solidFill>
                  <a:srgbClr val="000000"/>
                </a:solidFill>
                <a:latin typeface="Arial" pitchFamily="34" charset="0"/>
                <a:cs typeface="Arial" pitchFamily="34" charset="0"/>
              </a:rPr>
              <a:t> Use the data on prices to calculate the cost of the basket of goods and services at different times.</a:t>
            </a:r>
          </a:p>
          <a:p>
            <a:pPr marL="669925" lvl="1" indent="-325438" eaLnBrk="1" hangingPunct="1">
              <a:buClr>
                <a:srgbClr val="3B812F"/>
              </a:buClr>
              <a:buSzPct val="60000"/>
              <a:buNone/>
              <a:defRPr/>
            </a:pPr>
            <a:r>
              <a:rPr kumimoji="0" lang="en-US" sz="2600" b="1" i="1" dirty="0">
                <a:solidFill>
                  <a:srgbClr val="000000"/>
                </a:solidFill>
                <a:effectLst>
                  <a:outerShdw blurRad="38100" dist="38100" dir="2700000" algn="tl">
                    <a:srgbClr val="C0C0C0"/>
                  </a:outerShdw>
                </a:effectLst>
                <a:latin typeface="Arial" pitchFamily="34" charset="0"/>
                <a:cs typeface="Arial" pitchFamily="34" charset="0"/>
              </a:rPr>
              <a:t>4. Choose a Base Year and Compute the Index:</a:t>
            </a:r>
            <a:r>
              <a:rPr kumimoji="0" lang="en-US" sz="2600" dirty="0">
                <a:solidFill>
                  <a:srgbClr val="000000"/>
                </a:solidFill>
                <a:effectLst>
                  <a:outerShdw blurRad="38100" dist="38100" dir="2700000" algn="tl">
                    <a:srgbClr val="C0C0C0"/>
                  </a:outerShdw>
                </a:effectLst>
                <a:latin typeface="Arial" pitchFamily="34" charset="0"/>
                <a:cs typeface="Arial" pitchFamily="34" charset="0"/>
              </a:rPr>
              <a:t> </a:t>
            </a:r>
          </a:p>
          <a:p>
            <a:pPr marL="1022350" lvl="2" indent="-350838" eaLnBrk="1" hangingPunct="1">
              <a:buClr>
                <a:srgbClr val="CC9900"/>
              </a:buClr>
              <a:buSzPct val="65000"/>
              <a:buFont typeface="Wingdings" pitchFamily="2" charset="2"/>
              <a:buChar char="n"/>
              <a:defRPr/>
            </a:pPr>
            <a:r>
              <a:rPr kumimoji="0" lang="en-US" sz="2600" dirty="0">
                <a:solidFill>
                  <a:srgbClr val="000000"/>
                </a:solidFill>
                <a:latin typeface="Arial" pitchFamily="34" charset="0"/>
                <a:cs typeface="Arial" pitchFamily="34" charset="0"/>
              </a:rPr>
              <a:t>Designate one year as the base year, making it the benchmark against which other years are compared</a:t>
            </a:r>
          </a:p>
          <a:p>
            <a:pPr marL="1022350" lvl="2" indent="-350838" eaLnBrk="1" hangingPunct="1">
              <a:buClr>
                <a:srgbClr val="CC9900"/>
              </a:buClr>
              <a:buSzPct val="65000"/>
              <a:buFont typeface="Wingdings" pitchFamily="2" charset="2"/>
              <a:buChar char="n"/>
              <a:defRPr/>
            </a:pPr>
            <a:r>
              <a:rPr kumimoji="0" lang="en-US" sz="2600" dirty="0">
                <a:solidFill>
                  <a:srgbClr val="000000"/>
                </a:solidFill>
                <a:latin typeface="Arial" pitchFamily="34" charset="0"/>
                <a:cs typeface="Arial" pitchFamily="34" charset="0"/>
              </a:rPr>
              <a:t>CPI in any month </a:t>
            </a:r>
            <a:r>
              <a:rPr kumimoji="0" lang="en-US" sz="2600" dirty="0" smtClean="0">
                <a:solidFill>
                  <a:srgbClr val="000000"/>
                </a:solidFill>
                <a:latin typeface="Arial" pitchFamily="34" charset="0"/>
                <a:cs typeface="Arial" pitchFamily="34" charset="0"/>
              </a:rPr>
              <a:t>equals</a:t>
            </a:r>
            <a:endParaRPr kumimoji="0" lang="en-US" sz="26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81</a:t>
            </a:fld>
            <a:endParaRPr lang="en-US" dirty="0"/>
          </a:p>
        </p:txBody>
      </p:sp>
      <p:pic>
        <p:nvPicPr>
          <p:cNvPr id="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7800"/>
            <a:ext cx="5853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4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dirty="0">
                <a:solidFill>
                  <a:srgbClr val="006633"/>
                </a:solidFill>
                <a:latin typeface="Arial"/>
              </a:rPr>
              <a:t>Consumers Price Index</a:t>
            </a:r>
            <a:endParaRPr lang="en-US" dirty="0"/>
          </a:p>
        </p:txBody>
      </p:sp>
      <p:sp>
        <p:nvSpPr>
          <p:cNvPr id="3" name="Content Placeholder 2"/>
          <p:cNvSpPr>
            <a:spLocks noGrp="1"/>
          </p:cNvSpPr>
          <p:nvPr>
            <p:ph idx="1"/>
          </p:nvPr>
        </p:nvSpPr>
        <p:spPr/>
        <p:txBody>
          <a:bodyPr/>
          <a:lstStyle/>
          <a:p>
            <a:pPr marL="669925" lvl="1" indent="-325438" eaLnBrk="1" hangingPunct="1">
              <a:buClr>
                <a:srgbClr val="3B812F"/>
              </a:buClr>
              <a:buSzPct val="60000"/>
              <a:buNone/>
              <a:defRPr/>
            </a:pPr>
            <a:r>
              <a:rPr kumimoji="0" lang="en-US" sz="2400" b="1" i="1" dirty="0">
                <a:solidFill>
                  <a:srgbClr val="000000"/>
                </a:solidFill>
                <a:latin typeface="Times New Roman" pitchFamily="18" charset="0"/>
              </a:rPr>
              <a:t>5</a:t>
            </a:r>
            <a:r>
              <a:rPr kumimoji="0" lang="en-US" b="1" i="1" dirty="0">
                <a:solidFill>
                  <a:srgbClr val="000000"/>
                </a:solidFill>
              </a:rPr>
              <a:t>. Compute the inflation rate:</a:t>
            </a:r>
            <a:r>
              <a:rPr kumimoji="0" lang="en-US" dirty="0">
                <a:solidFill>
                  <a:srgbClr val="000000"/>
                </a:solidFill>
              </a:rPr>
              <a:t> The inflation rate is the percentage change in the price index from the preceding period.</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rPr>
              <a:t>The Inflation Rate</a:t>
            </a:r>
            <a:r>
              <a:rPr kumimoji="0" lang="en-US" i="1" dirty="0">
                <a:solidFill>
                  <a:srgbClr val="25A9A6"/>
                </a:solidFill>
              </a:rPr>
              <a:t> </a:t>
            </a:r>
            <a:r>
              <a:rPr kumimoji="0" lang="en-US" dirty="0">
                <a:solidFill>
                  <a:srgbClr val="000000"/>
                </a:solidFill>
              </a:rPr>
              <a:t>is calculated as follows: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38600"/>
            <a:ext cx="701833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4627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83</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8001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9078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eaLnBrk="1" hangingPunct="1">
              <a:lnSpc>
                <a:spcPct val="90000"/>
              </a:lnSpc>
              <a:spcBef>
                <a:spcPct val="20000"/>
              </a:spcBef>
            </a:pPr>
            <a:r>
              <a:rPr kumimoji="0" lang="en-US" sz="2800" b="1" dirty="0">
                <a:solidFill>
                  <a:srgbClr val="006633"/>
                </a:solidFill>
                <a:latin typeface="Arial" pitchFamily="34" charset="0"/>
                <a:ea typeface="+mn-ea"/>
                <a:cs typeface="Arial" pitchFamily="34" charset="0"/>
              </a:rPr>
              <a:t>Problems of Measuring the Cost of Living </a:t>
            </a:r>
            <a:r>
              <a:rPr kumimoji="0" lang="en-US" sz="2600" b="1" i="1" u="sng" dirty="0">
                <a:solidFill>
                  <a:srgbClr val="006633"/>
                </a:solidFill>
                <a:latin typeface="Times New Roman" pitchFamily="18" charset="0"/>
                <a:ea typeface="+mn-ea"/>
                <a:cs typeface="+mn-cs"/>
              </a:rPr>
              <a:t/>
            </a:r>
            <a:br>
              <a:rPr kumimoji="0" lang="en-US" sz="2600" b="1" i="1" u="sng" dirty="0">
                <a:solidFill>
                  <a:srgbClr val="006633"/>
                </a:solidFill>
                <a:latin typeface="Times New Roman" pitchFamily="18" charset="0"/>
                <a:ea typeface="+mn-ea"/>
                <a:cs typeface="+mn-cs"/>
              </a:rPr>
            </a:br>
            <a:endParaRPr lang="en-US" dirty="0"/>
          </a:p>
        </p:txBody>
      </p:sp>
      <p:sp>
        <p:nvSpPr>
          <p:cNvPr id="3" name="Content Placeholder 2"/>
          <p:cNvSpPr>
            <a:spLocks noGrp="1"/>
          </p:cNvSpPr>
          <p:nvPr>
            <p:ph idx="1"/>
          </p:nvPr>
        </p:nvSpPr>
        <p:spPr/>
        <p:txBody>
          <a:bodyPr/>
          <a:lstStyle/>
          <a:p>
            <a:pPr lvl="0" eaLnBrk="1" hangingPunct="1">
              <a:lnSpc>
                <a:spcPct val="90000"/>
              </a:lnSpc>
              <a:buClr>
                <a:srgbClr val="CC9900"/>
              </a:buClr>
              <a:buSzPct val="65000"/>
              <a:buFont typeface="Wingdings" pitchFamily="2" charset="2"/>
              <a:buChar char="n"/>
            </a:pPr>
            <a:r>
              <a:rPr kumimoji="0" lang="en-US" sz="2800" dirty="0" smtClean="0">
                <a:solidFill>
                  <a:srgbClr val="000000"/>
                </a:solidFill>
                <a:latin typeface="Arial" pitchFamily="34" charset="0"/>
                <a:cs typeface="Arial" pitchFamily="34" charset="0"/>
              </a:rPr>
              <a:t>The </a:t>
            </a:r>
            <a:r>
              <a:rPr kumimoji="0" lang="en-US" sz="2800" dirty="0">
                <a:solidFill>
                  <a:srgbClr val="000000"/>
                </a:solidFill>
                <a:latin typeface="Arial" pitchFamily="34" charset="0"/>
                <a:cs typeface="Arial" pitchFamily="34" charset="0"/>
              </a:rPr>
              <a:t>CPI is an accurate measure of the selected goods that make up the typical bundle, but it is not a perfect measure of the cost of living.</a:t>
            </a:r>
          </a:p>
          <a:p>
            <a:pPr lvl="0" eaLnBrk="1" hangingPunct="1">
              <a:lnSpc>
                <a:spcPct val="90000"/>
              </a:lnSpc>
              <a:buClr>
                <a:srgbClr val="CC9900"/>
              </a:buClr>
              <a:buSzPct val="65000"/>
              <a:buFont typeface="Wingdings" pitchFamily="2" charset="2"/>
              <a:buChar char="n"/>
            </a:pPr>
            <a:r>
              <a:rPr kumimoji="0" lang="en-US" sz="2800" dirty="0">
                <a:solidFill>
                  <a:srgbClr val="000000"/>
                </a:solidFill>
                <a:latin typeface="Arial" pitchFamily="34" charset="0"/>
                <a:cs typeface="Arial" pitchFamily="34" charset="0"/>
              </a:rPr>
              <a:t>Three weakness of CPI as a measure of Cost of living </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latin typeface="Arial" pitchFamily="34" charset="0"/>
                <a:cs typeface="Arial" pitchFamily="34" charset="0"/>
              </a:rPr>
              <a:t>Substitution bias</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latin typeface="Arial" pitchFamily="34" charset="0"/>
                <a:cs typeface="Arial" pitchFamily="34" charset="0"/>
              </a:rPr>
              <a:t>Introduction of new goods</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latin typeface="Arial" pitchFamily="34" charset="0"/>
                <a:cs typeface="Arial" pitchFamily="34" charset="0"/>
              </a:rPr>
              <a:t>Unmeasured quality changes</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84</a:t>
            </a:fld>
            <a:endParaRPr lang="en-US" dirty="0"/>
          </a:p>
        </p:txBody>
      </p:sp>
    </p:spTree>
    <p:extLst>
      <p:ext uri="{BB962C8B-B14F-4D97-AF65-F5344CB8AC3E}">
        <p14:creationId xmlns:p14="http://schemas.microsoft.com/office/powerpoint/2010/main" val="20030252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dirty="0">
                <a:solidFill>
                  <a:srgbClr val="006633"/>
                </a:solidFill>
                <a:latin typeface="Arial" pitchFamily="34" charset="0"/>
                <a:cs typeface="Arial" pitchFamily="34" charset="0"/>
              </a:rPr>
              <a:t>Problems of Measuring the Cost of Living</a:t>
            </a:r>
            <a:endParaRPr lang="en-US" dirty="0"/>
          </a:p>
        </p:txBody>
      </p:sp>
      <p:sp>
        <p:nvSpPr>
          <p:cNvPr id="3" name="Content Placeholder 2"/>
          <p:cNvSpPr>
            <a:spLocks noGrp="1"/>
          </p:cNvSpPr>
          <p:nvPr>
            <p:ph idx="1"/>
          </p:nvPr>
        </p:nvSpPr>
        <p:spPr/>
        <p:txBody>
          <a:bodyPr/>
          <a:lstStyle/>
          <a:p>
            <a:pPr lvl="0" eaLnBrk="1" hangingPunct="1">
              <a:lnSpc>
                <a:spcPct val="90000"/>
              </a:lnSpc>
              <a:buClr>
                <a:srgbClr val="CC9900"/>
              </a:buClr>
              <a:buSzPct val="65000"/>
              <a:buNone/>
            </a:pPr>
            <a:r>
              <a:rPr kumimoji="0" lang="en-US" sz="2800" dirty="0" smtClean="0">
                <a:solidFill>
                  <a:srgbClr val="000000"/>
                </a:solidFill>
              </a:rPr>
              <a:t>1. </a:t>
            </a:r>
            <a:r>
              <a:rPr kumimoji="0" lang="en-US" sz="2800" b="1" i="1" dirty="0" smtClean="0">
                <a:solidFill>
                  <a:srgbClr val="000000"/>
                </a:solidFill>
              </a:rPr>
              <a:t>Substitution Bias</a:t>
            </a:r>
            <a:r>
              <a:rPr kumimoji="0" lang="en-US" sz="2800" dirty="0" smtClean="0">
                <a:solidFill>
                  <a:srgbClr val="000000"/>
                </a:solidFill>
              </a:rPr>
              <a:t>: the </a:t>
            </a:r>
            <a:r>
              <a:rPr kumimoji="0" lang="en-US" sz="2800" dirty="0">
                <a:solidFill>
                  <a:srgbClr val="000000"/>
                </a:solidFill>
              </a:rPr>
              <a:t>basket does not change to reflect consumer reaction to changes in relative prices.</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rPr>
              <a:t>Consumers substitute toward goods that have become relatively less expensive.</a:t>
            </a:r>
          </a:p>
          <a:p>
            <a:pPr marL="669925" lvl="1" indent="-325438" eaLnBrk="1" hangingPunct="1">
              <a:lnSpc>
                <a:spcPct val="90000"/>
              </a:lnSpc>
              <a:buClr>
                <a:srgbClr val="3B812F"/>
              </a:buClr>
              <a:buSzPct val="60000"/>
              <a:buFont typeface="Wingdings" pitchFamily="2" charset="2"/>
              <a:buChar char="q"/>
            </a:pPr>
            <a:r>
              <a:rPr kumimoji="0" lang="en-US" dirty="0">
                <a:solidFill>
                  <a:srgbClr val="000000"/>
                </a:solidFill>
              </a:rPr>
              <a:t>The index overstates the increase in cost of living by not considering consumer substitution.</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85</a:t>
            </a:fld>
            <a:endParaRPr lang="en-US" dirty="0"/>
          </a:p>
        </p:txBody>
      </p:sp>
    </p:spTree>
    <p:extLst>
      <p:ext uri="{BB962C8B-B14F-4D97-AF65-F5344CB8AC3E}">
        <p14:creationId xmlns:p14="http://schemas.microsoft.com/office/powerpoint/2010/main" val="23075863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2800" b="1" dirty="0">
                <a:solidFill>
                  <a:srgbClr val="006633"/>
                </a:solidFill>
                <a:latin typeface="Arial" pitchFamily="34" charset="0"/>
                <a:cs typeface="Arial" pitchFamily="34" charset="0"/>
              </a:rPr>
              <a:t>Problems of Measuring the Cost of Living</a:t>
            </a:r>
            <a:endParaRPr lang="en-US" dirty="0"/>
          </a:p>
        </p:txBody>
      </p:sp>
      <p:sp>
        <p:nvSpPr>
          <p:cNvPr id="3" name="Content Placeholder 2"/>
          <p:cNvSpPr>
            <a:spLocks noGrp="1"/>
          </p:cNvSpPr>
          <p:nvPr>
            <p:ph idx="1"/>
          </p:nvPr>
        </p:nvSpPr>
        <p:spPr/>
        <p:txBody>
          <a:bodyPr/>
          <a:lstStyle/>
          <a:p>
            <a:pPr lvl="0" eaLnBrk="1" hangingPunct="1">
              <a:buClr>
                <a:srgbClr val="CC9900"/>
              </a:buClr>
              <a:buSzPct val="65000"/>
              <a:buNone/>
            </a:pPr>
            <a:r>
              <a:rPr kumimoji="0" lang="en-US" sz="2800" dirty="0">
                <a:solidFill>
                  <a:srgbClr val="000000"/>
                </a:solidFill>
                <a:latin typeface="Arial" pitchFamily="34" charset="0"/>
                <a:cs typeface="Arial" pitchFamily="34" charset="0"/>
              </a:rPr>
              <a:t>2. </a:t>
            </a:r>
            <a:r>
              <a:rPr kumimoji="0" lang="en-US" sz="2800" b="1" i="1" dirty="0">
                <a:solidFill>
                  <a:srgbClr val="000000"/>
                </a:solidFill>
                <a:latin typeface="Arial" pitchFamily="34" charset="0"/>
                <a:cs typeface="Arial" pitchFamily="34" charset="0"/>
              </a:rPr>
              <a:t>Introduction of New Goods</a:t>
            </a:r>
            <a:r>
              <a:rPr kumimoji="0" lang="en-US" sz="2800" dirty="0">
                <a:solidFill>
                  <a:srgbClr val="000000"/>
                </a:solidFill>
                <a:latin typeface="Arial" pitchFamily="34" charset="0"/>
                <a:cs typeface="Arial" pitchFamily="34" charset="0"/>
              </a:rPr>
              <a:t>: the basket does not reflect the change in purchasing power brought on by the introduction of new products.</a:t>
            </a:r>
          </a:p>
          <a:p>
            <a:pPr marL="669925" lvl="1" indent="-325438" eaLnBrk="1" hangingPunct="1">
              <a:buClr>
                <a:srgbClr val="3B812F"/>
              </a:buClr>
              <a:buSzPct val="60000"/>
              <a:buFont typeface="Wingdings" pitchFamily="2" charset="2"/>
              <a:buChar char="q"/>
            </a:pPr>
            <a:r>
              <a:rPr kumimoji="0" lang="en-US" dirty="0">
                <a:solidFill>
                  <a:srgbClr val="000000"/>
                </a:solidFill>
                <a:latin typeface="Arial" pitchFamily="34" charset="0"/>
                <a:cs typeface="Arial" pitchFamily="34" charset="0"/>
              </a:rPr>
              <a:t>New products result in greater variety, which in turn makes each dollar more valuable.</a:t>
            </a:r>
          </a:p>
          <a:p>
            <a:pPr marL="669925" lvl="1" indent="-325438" eaLnBrk="1" hangingPunct="1">
              <a:buClr>
                <a:srgbClr val="3B812F"/>
              </a:buClr>
              <a:buSzPct val="60000"/>
              <a:buFont typeface="Wingdings" pitchFamily="2" charset="2"/>
              <a:buChar char="q"/>
            </a:pPr>
            <a:r>
              <a:rPr kumimoji="0" lang="en-US" dirty="0">
                <a:solidFill>
                  <a:srgbClr val="000000"/>
                </a:solidFill>
                <a:latin typeface="Arial" pitchFamily="34" charset="0"/>
                <a:cs typeface="Arial" pitchFamily="34" charset="0"/>
              </a:rPr>
              <a:t>Consumers need fewer dollars to maintain any given standard of living.</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86</a:t>
            </a:fld>
            <a:endParaRPr lang="en-US" dirty="0"/>
          </a:p>
        </p:txBody>
      </p:sp>
    </p:spTree>
    <p:extLst>
      <p:ext uri="{BB962C8B-B14F-4D97-AF65-F5344CB8AC3E}">
        <p14:creationId xmlns:p14="http://schemas.microsoft.com/office/powerpoint/2010/main" val="22217364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The end of Chapter 2</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hu-HU" sz="2800" b="1" dirty="0"/>
              <a:t>Thank You </a:t>
            </a:r>
            <a:br>
              <a:rPr lang="hu-HU" sz="2800" b="1" dirty="0"/>
            </a:br>
            <a:r>
              <a:rPr lang="hu-HU" sz="2800" b="1" dirty="0"/>
              <a:t>for your attention!</a:t>
            </a:r>
            <a:br>
              <a:rPr lang="hu-HU" sz="2800" b="1" dirty="0"/>
            </a:br>
            <a:r>
              <a:rPr lang="hu-HU" sz="2800" dirty="0"/>
              <a:t/>
            </a:r>
            <a:br>
              <a:rPr lang="hu-HU" sz="2800" dirty="0"/>
            </a:br>
            <a:r>
              <a:rPr lang="hu-HU" sz="2800" dirty="0"/>
              <a:t>Further questions?</a:t>
            </a:r>
            <a:endParaRPr lang="en-US" sz="2800"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87</a:t>
            </a:fld>
            <a:endParaRPr lang="en-US" dirty="0"/>
          </a:p>
        </p:txBody>
      </p:sp>
    </p:spTree>
    <p:extLst>
      <p:ext uri="{BB962C8B-B14F-4D97-AF65-F5344CB8AC3E}">
        <p14:creationId xmlns:p14="http://schemas.microsoft.com/office/powerpoint/2010/main" val="3502903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
            </a:r>
            <a:br>
              <a:rPr lang="en-US" sz="2800" b="1" dirty="0" smtClean="0">
                <a:latin typeface="+mn-lt"/>
              </a:rPr>
            </a:br>
            <a:r>
              <a:rPr lang="en-US" sz="2800" b="1" dirty="0" smtClean="0">
                <a:latin typeface="+mn-lt"/>
              </a:rPr>
              <a:t>Keynote speech 3: 2hrs</a:t>
            </a:r>
            <a:br>
              <a:rPr lang="en-US" sz="2800" b="1" dirty="0" smtClean="0">
                <a:latin typeface="+mn-lt"/>
              </a:rPr>
            </a:br>
            <a:r>
              <a:rPr lang="en-US" sz="2800" b="1" dirty="0" smtClean="0">
                <a:latin typeface="+mn-lt"/>
              </a:rPr>
              <a:t>Chapter 3: </a:t>
            </a:r>
            <a:r>
              <a:rPr lang="en-GB" sz="2800" b="1" dirty="0" smtClean="0">
                <a:latin typeface="+mn-lt"/>
              </a:rPr>
              <a:t>Aggregate </a:t>
            </a:r>
            <a:r>
              <a:rPr lang="en-GB" sz="2800" b="1" dirty="0">
                <a:latin typeface="+mn-lt"/>
              </a:rPr>
              <a:t>Demand and Supply Analysis</a:t>
            </a:r>
            <a:r>
              <a:rPr lang="en-GB" sz="2800" b="1" dirty="0"/>
              <a:t/>
            </a:r>
            <a:br>
              <a:rPr lang="en-GB" sz="2800" b="1" dirty="0"/>
            </a:br>
            <a:endParaRPr lang="en-US" sz="2800" b="1" dirty="0">
              <a:latin typeface="+mn-lt"/>
            </a:endParaRPr>
          </a:p>
        </p:txBody>
      </p:sp>
      <p:sp>
        <p:nvSpPr>
          <p:cNvPr id="3" name="Content Placeholder 2"/>
          <p:cNvSpPr>
            <a:spLocks noGrp="1"/>
          </p:cNvSpPr>
          <p:nvPr>
            <p:ph idx="1"/>
          </p:nvPr>
        </p:nvSpPr>
        <p:spPr/>
        <p:txBody>
          <a:bodyPr/>
          <a:lstStyle/>
          <a:p>
            <a:pPr marL="0" indent="0">
              <a:buNone/>
            </a:pPr>
            <a:r>
              <a:rPr lang="en-GB" sz="2800" b="1" dirty="0"/>
              <a:t>Aggregate Demand and Supply </a:t>
            </a:r>
            <a:r>
              <a:rPr lang="en-GB" sz="2800" b="1" dirty="0" smtClean="0"/>
              <a:t>Analysis</a:t>
            </a:r>
          </a:p>
          <a:p>
            <a:pPr marL="0" indent="0">
              <a:buNone/>
            </a:pPr>
            <a:endParaRPr lang="en-US" sz="2800" dirty="0" smtClean="0"/>
          </a:p>
          <a:p>
            <a:pPr marL="0" indent="0">
              <a:buNone/>
            </a:pPr>
            <a:r>
              <a:rPr lang="en-US" sz="2800" dirty="0" smtClean="0"/>
              <a:t>Time </a:t>
            </a:r>
            <a:r>
              <a:rPr lang="en-US" sz="2800" dirty="0"/>
              <a:t>Allotted for this Keynote is 2:00 hours.</a:t>
            </a:r>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88</a:t>
            </a:fld>
            <a:endParaRPr lang="en-US" dirty="0"/>
          </a:p>
        </p:txBody>
      </p:sp>
    </p:spTree>
    <p:extLst>
      <p:ext uri="{BB962C8B-B14F-4D97-AF65-F5344CB8AC3E}">
        <p14:creationId xmlns:p14="http://schemas.microsoft.com/office/powerpoint/2010/main" val="25799717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304800"/>
            <a:ext cx="7772400" cy="381000"/>
          </a:xfrm>
        </p:spPr>
        <p:txBody>
          <a:bodyPr/>
          <a:lstStyle/>
          <a:p>
            <a:r>
              <a:rPr lang="en-US" sz="2800" dirty="0">
                <a:latin typeface="+mn-lt"/>
              </a:rPr>
              <a:t>The Income-Expenditure Model</a:t>
            </a:r>
          </a:p>
        </p:txBody>
      </p:sp>
      <p:sp>
        <p:nvSpPr>
          <p:cNvPr id="3" name="Content Placeholder 2"/>
          <p:cNvSpPr>
            <a:spLocks noGrp="1"/>
          </p:cNvSpPr>
          <p:nvPr>
            <p:ph idx="1"/>
          </p:nvPr>
        </p:nvSpPr>
        <p:spPr>
          <a:xfrm>
            <a:off x="1173163" y="1066800"/>
            <a:ext cx="7772400" cy="5029200"/>
          </a:xfrm>
        </p:spPr>
        <p:txBody>
          <a:bodyPr/>
          <a:lstStyle/>
          <a:p>
            <a:pPr>
              <a:buFont typeface="Wingdings" pitchFamily="2" charset="2"/>
              <a:buChar char="§"/>
            </a:pPr>
            <a:r>
              <a:rPr lang="en-US" sz="2800" dirty="0" smtClean="0"/>
              <a:t>There </a:t>
            </a:r>
            <a:r>
              <a:rPr lang="en-US" sz="2800" dirty="0"/>
              <a:t>are several assumptions that we make in constructing this model. </a:t>
            </a:r>
          </a:p>
          <a:p>
            <a:pPr>
              <a:buFont typeface="Wingdings" pitchFamily="2" charset="2"/>
              <a:buChar char="§"/>
            </a:pPr>
            <a:r>
              <a:rPr lang="en-US" sz="2800" dirty="0" smtClean="0"/>
              <a:t>All </a:t>
            </a:r>
            <a:r>
              <a:rPr lang="en-US" sz="2800" dirty="0"/>
              <a:t>of the assumptions except for the first two are for convenience only, to simplify the </a:t>
            </a:r>
            <a:r>
              <a:rPr lang="en-US" sz="2800" dirty="0" smtClean="0"/>
              <a:t>analysis.</a:t>
            </a:r>
          </a:p>
          <a:p>
            <a:pPr>
              <a:buFont typeface="Wingdings" pitchFamily="2" charset="2"/>
              <a:buChar char="§"/>
            </a:pPr>
            <a:r>
              <a:rPr lang="en-US" sz="2800" dirty="0" smtClean="0"/>
              <a:t>The </a:t>
            </a:r>
            <a:r>
              <a:rPr lang="en-US" sz="2800" dirty="0"/>
              <a:t>assumptions are the </a:t>
            </a:r>
            <a:r>
              <a:rPr lang="en-US" sz="2800" dirty="0" smtClean="0"/>
              <a:t>following:</a:t>
            </a:r>
          </a:p>
          <a:p>
            <a:pPr>
              <a:buFont typeface="Wingdings" pitchFamily="2" charset="2"/>
              <a:buChar char="§"/>
            </a:pPr>
            <a:r>
              <a:rPr lang="en-US" sz="2800" dirty="0" smtClean="0"/>
              <a:t>The </a:t>
            </a:r>
            <a:r>
              <a:rPr lang="en-US" sz="2800" dirty="0"/>
              <a:t>price level is </a:t>
            </a:r>
            <a:r>
              <a:rPr lang="en-US" sz="2800" dirty="0" smtClean="0"/>
              <a:t>fixed.</a:t>
            </a:r>
          </a:p>
          <a:p>
            <a:pPr>
              <a:buFont typeface="Wingdings" pitchFamily="2" charset="2"/>
              <a:buChar char="§"/>
            </a:pPr>
            <a:r>
              <a:rPr lang="en-US" sz="2800" dirty="0" smtClean="0"/>
              <a:t>Suppliers </a:t>
            </a:r>
            <a:r>
              <a:rPr lang="en-US" sz="2800" dirty="0"/>
              <a:t>will supply any level of output that is demanded at the fixed price level.</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89</a:t>
            </a:fld>
            <a:endParaRPr lang="en-US" dirty="0"/>
          </a:p>
        </p:txBody>
      </p:sp>
    </p:spTree>
    <p:extLst>
      <p:ext uri="{BB962C8B-B14F-4D97-AF65-F5344CB8AC3E}">
        <p14:creationId xmlns:p14="http://schemas.microsoft.com/office/powerpoint/2010/main" val="189641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828800"/>
          </a:xfrm>
        </p:spPr>
        <p:txBody>
          <a:bodyPr/>
          <a:lstStyle/>
          <a:p>
            <a:pPr marL="342900" lvl="0" indent="-342900">
              <a:spcBef>
                <a:spcPct val="20000"/>
              </a:spcBef>
            </a:pPr>
            <a:r>
              <a:rPr lang="en-US" sz="2800" b="1" dirty="0" smtClean="0">
                <a:solidFill>
                  <a:srgbClr val="000000"/>
                </a:solidFill>
                <a:latin typeface="Arial"/>
                <a:ea typeface="+mn-ea"/>
                <a:cs typeface="+mn-cs"/>
              </a:rPr>
              <a:t>    Keynote speech 1: 2 hrs. </a:t>
            </a:r>
            <a:br>
              <a:rPr lang="en-US" sz="2800" b="1" dirty="0" smtClean="0">
                <a:solidFill>
                  <a:srgbClr val="000000"/>
                </a:solidFill>
                <a:latin typeface="Arial"/>
                <a:ea typeface="+mn-ea"/>
                <a:cs typeface="+mn-cs"/>
              </a:rPr>
            </a:br>
            <a:r>
              <a:rPr lang="en-US" sz="2800" b="1" dirty="0" smtClean="0">
                <a:solidFill>
                  <a:srgbClr val="000000"/>
                </a:solidFill>
                <a:latin typeface="Arial"/>
                <a:ea typeface="+mn-ea"/>
                <a:cs typeface="+mn-cs"/>
              </a:rPr>
              <a:t>Chapter </a:t>
            </a:r>
            <a:r>
              <a:rPr lang="en-US" sz="2800" b="1" dirty="0">
                <a:solidFill>
                  <a:srgbClr val="000000"/>
                </a:solidFill>
                <a:latin typeface="Arial"/>
                <a:ea typeface="+mn-ea"/>
                <a:cs typeface="+mn-cs"/>
              </a:rPr>
              <a:t>One:  </a:t>
            </a:r>
            <a:r>
              <a:rPr lang="en-US" sz="2800" b="1" dirty="0" smtClean="0">
                <a:solidFill>
                  <a:srgbClr val="000000"/>
                </a:solidFill>
                <a:latin typeface="Arial"/>
                <a:ea typeface="+mn-ea"/>
                <a:cs typeface="+mn-cs"/>
              </a:rPr>
              <a:t>An </a:t>
            </a:r>
            <a:r>
              <a:rPr lang="en-US" sz="2800" b="1" dirty="0">
                <a:solidFill>
                  <a:srgbClr val="000000"/>
                </a:solidFill>
                <a:latin typeface="Arial"/>
                <a:ea typeface="+mn-ea"/>
                <a:cs typeface="+mn-cs"/>
              </a:rPr>
              <a:t>overview  to macroeconomics</a:t>
            </a:r>
            <a:r>
              <a:rPr lang="en-US" sz="2800" dirty="0">
                <a:solidFill>
                  <a:srgbClr val="000000"/>
                </a:solidFill>
                <a:latin typeface="Arial"/>
                <a:ea typeface="+mn-ea"/>
                <a:cs typeface="+mn-cs"/>
              </a:rPr>
              <a:t/>
            </a:r>
            <a:br>
              <a:rPr lang="en-US" sz="2800" dirty="0">
                <a:solidFill>
                  <a:srgbClr val="000000"/>
                </a:solidFill>
                <a:latin typeface="Arial"/>
                <a:ea typeface="+mn-ea"/>
                <a:cs typeface="+mn-cs"/>
              </a:rPr>
            </a:br>
            <a:endParaRPr lang="en-US" dirty="0"/>
          </a:p>
        </p:txBody>
      </p:sp>
      <p:sp>
        <p:nvSpPr>
          <p:cNvPr id="3" name="Content Placeholder 2"/>
          <p:cNvSpPr>
            <a:spLocks noGrp="1"/>
          </p:cNvSpPr>
          <p:nvPr>
            <p:ph idx="1"/>
          </p:nvPr>
        </p:nvSpPr>
        <p:spPr>
          <a:xfrm>
            <a:off x="1173163" y="2438400"/>
            <a:ext cx="7772400" cy="3657600"/>
          </a:xfrm>
        </p:spPr>
        <p:txBody>
          <a:bodyPr/>
          <a:lstStyle/>
          <a:p>
            <a:pPr marL="0" indent="0">
              <a:buNone/>
            </a:pPr>
            <a:r>
              <a:rPr lang="en-US" sz="2800" b="1" dirty="0" smtClean="0"/>
              <a:t>Contents </a:t>
            </a:r>
          </a:p>
          <a:p>
            <a:pPr marL="514350" indent="-514350">
              <a:buFont typeface="+mj-lt"/>
              <a:buAutoNum type="arabicPeriod"/>
            </a:pPr>
            <a:r>
              <a:rPr lang="en-US" sz="2800" dirty="0" smtClean="0"/>
              <a:t>What </a:t>
            </a:r>
            <a:r>
              <a:rPr lang="en-US" sz="2800" dirty="0"/>
              <a:t>is </a:t>
            </a:r>
            <a:r>
              <a:rPr lang="en-US" sz="2800" dirty="0" smtClean="0"/>
              <a:t>Macroeconomics?</a:t>
            </a:r>
          </a:p>
          <a:p>
            <a:pPr marL="514350" indent="-514350">
              <a:buFont typeface="+mj-lt"/>
              <a:buAutoNum type="arabicPeriod"/>
            </a:pPr>
            <a:r>
              <a:rPr lang="en-US" sz="2800" dirty="0" smtClean="0"/>
              <a:t>Macroeconomic </a:t>
            </a:r>
            <a:r>
              <a:rPr lang="en-US" sz="2800" dirty="0"/>
              <a:t>Goals</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a:t>
            </a:fld>
            <a:endParaRPr lang="en-US" dirty="0"/>
          </a:p>
        </p:txBody>
      </p:sp>
    </p:spTree>
    <p:extLst>
      <p:ext uri="{BB962C8B-B14F-4D97-AF65-F5344CB8AC3E}">
        <p14:creationId xmlns:p14="http://schemas.microsoft.com/office/powerpoint/2010/main" val="20354057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3" name="Content Placeholder 2"/>
          <p:cNvSpPr>
            <a:spLocks noGrp="1"/>
          </p:cNvSpPr>
          <p:nvPr>
            <p:ph idx="1"/>
          </p:nvPr>
        </p:nvSpPr>
        <p:spPr/>
        <p:txBody>
          <a:bodyPr/>
          <a:lstStyle/>
          <a:p>
            <a:pPr lvl="0">
              <a:buClr>
                <a:srgbClr val="0099CC"/>
              </a:buClr>
              <a:buFont typeface="Wingdings" pitchFamily="2" charset="2"/>
              <a:buChar char="§"/>
            </a:pPr>
            <a:r>
              <a:rPr lang="en-US" sz="2800" dirty="0">
                <a:solidFill>
                  <a:srgbClr val="000000"/>
                </a:solidFill>
              </a:rPr>
              <a:t>There are no government expenditures or net </a:t>
            </a:r>
            <a:r>
              <a:rPr lang="en-US" sz="2800" dirty="0" smtClean="0">
                <a:solidFill>
                  <a:srgbClr val="000000"/>
                </a:solidFill>
              </a:rPr>
              <a:t>exports.</a:t>
            </a:r>
          </a:p>
          <a:p>
            <a:pPr lvl="0">
              <a:buClr>
                <a:srgbClr val="0099CC"/>
              </a:buClr>
              <a:buFont typeface="Wingdings" pitchFamily="2" charset="2"/>
              <a:buChar char="§"/>
            </a:pPr>
            <a:r>
              <a:rPr lang="en-US" sz="2800" dirty="0" smtClean="0">
                <a:solidFill>
                  <a:srgbClr val="000000"/>
                </a:solidFill>
              </a:rPr>
              <a:t>The </a:t>
            </a:r>
            <a:r>
              <a:rPr lang="en-US" sz="2800" dirty="0">
                <a:solidFill>
                  <a:srgbClr val="000000"/>
                </a:solidFill>
              </a:rPr>
              <a:t>interest rate in the economy is determined outside the </a:t>
            </a:r>
            <a:r>
              <a:rPr lang="en-US" sz="2800" dirty="0" smtClean="0">
                <a:solidFill>
                  <a:srgbClr val="000000"/>
                </a:solidFill>
              </a:rPr>
              <a:t>model.</a:t>
            </a:r>
          </a:p>
          <a:p>
            <a:pPr lvl="0">
              <a:buClr>
                <a:srgbClr val="0099CC"/>
              </a:buClr>
              <a:buFont typeface="Wingdings" pitchFamily="2" charset="2"/>
              <a:buChar char="§"/>
            </a:pPr>
            <a:r>
              <a:rPr lang="en-US" sz="2800" dirty="0" smtClean="0">
                <a:solidFill>
                  <a:srgbClr val="000000"/>
                </a:solidFill>
              </a:rPr>
              <a:t>There </a:t>
            </a:r>
            <a:r>
              <a:rPr lang="en-US" sz="2800" dirty="0">
                <a:solidFill>
                  <a:srgbClr val="000000"/>
                </a:solidFill>
              </a:rPr>
              <a:t>are no taxes.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90</a:t>
            </a:fld>
            <a:endParaRPr lang="en-US" dirty="0"/>
          </a:p>
        </p:txBody>
      </p:sp>
    </p:spTree>
    <p:extLst>
      <p:ext uri="{BB962C8B-B14F-4D97-AF65-F5344CB8AC3E}">
        <p14:creationId xmlns:p14="http://schemas.microsoft.com/office/powerpoint/2010/main" val="7516782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685800"/>
          </a:xfrm>
        </p:spPr>
        <p:txBody>
          <a:bodyPr/>
          <a:lstStyle/>
          <a:p>
            <a:r>
              <a:rPr lang="en-US" sz="2800" b="1" dirty="0">
                <a:latin typeface="+mn-lt"/>
              </a:rPr>
              <a:t>Aggregate Expenditures</a:t>
            </a:r>
            <a:r>
              <a:rPr lang="en-US" dirty="0"/>
              <a:t/>
            </a:r>
            <a:br>
              <a:rPr lang="en-US" dirty="0"/>
            </a:br>
            <a:endParaRPr lang="en-US" dirty="0"/>
          </a:p>
        </p:txBody>
      </p:sp>
      <p:sp>
        <p:nvSpPr>
          <p:cNvPr id="3" name="Content Placeholder 2"/>
          <p:cNvSpPr>
            <a:spLocks noGrp="1"/>
          </p:cNvSpPr>
          <p:nvPr>
            <p:ph idx="1"/>
          </p:nvPr>
        </p:nvSpPr>
        <p:spPr>
          <a:xfrm>
            <a:off x="1173163" y="1219200"/>
            <a:ext cx="7772400" cy="4876800"/>
          </a:xfrm>
        </p:spPr>
        <p:txBody>
          <a:bodyPr/>
          <a:lstStyle/>
          <a:p>
            <a:pPr>
              <a:buFont typeface="Wingdings" pitchFamily="2" charset="2"/>
              <a:buChar char="§"/>
            </a:pPr>
            <a:r>
              <a:rPr lang="en-US" sz="2800" i="1" dirty="0"/>
              <a:t>Aggregate Expenditures</a:t>
            </a:r>
            <a:r>
              <a:rPr lang="en-US" sz="2800" dirty="0"/>
              <a:t> is the aggregate amount that consumers, investors, government, and foreigners wish to spend on the purchase of final goods and services produced in the domestic borders, given the price </a:t>
            </a:r>
            <a:r>
              <a:rPr lang="en-US" sz="2800" dirty="0" smtClean="0"/>
              <a:t>level.</a:t>
            </a:r>
          </a:p>
          <a:p>
            <a:pPr>
              <a:buFont typeface="Wingdings" pitchFamily="2" charset="2"/>
              <a:buChar char="§"/>
            </a:pPr>
            <a:r>
              <a:rPr lang="en-US" sz="2800" dirty="0" smtClean="0"/>
              <a:t>This </a:t>
            </a:r>
            <a:r>
              <a:rPr lang="en-US" sz="2800" dirty="0"/>
              <a:t>definition is identical to Aggregate </a:t>
            </a:r>
            <a:r>
              <a:rPr lang="en-US" sz="2800" dirty="0" smtClean="0"/>
              <a:t>Demand</a:t>
            </a:r>
          </a:p>
          <a:p>
            <a:pPr>
              <a:buFont typeface="Wingdings" pitchFamily="2" charset="2"/>
              <a:buChar char="§"/>
            </a:pPr>
            <a:r>
              <a:rPr lang="en-US" sz="2800" dirty="0" smtClean="0"/>
              <a:t>Aggregate </a:t>
            </a:r>
            <a:r>
              <a:rPr lang="en-US" sz="2800" dirty="0"/>
              <a:t>Expenditures is simply the sum of these elements, or </a:t>
            </a:r>
            <a:br>
              <a:rPr lang="en-US" sz="2800" dirty="0"/>
            </a:br>
            <a:r>
              <a:rPr lang="en-US" sz="2800" dirty="0"/>
              <a:t>AE = C + I + G + NX.</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91</a:t>
            </a:fld>
            <a:endParaRPr lang="en-US" dirty="0"/>
          </a:p>
        </p:txBody>
      </p:sp>
    </p:spTree>
    <p:extLst>
      <p:ext uri="{BB962C8B-B14F-4D97-AF65-F5344CB8AC3E}">
        <p14:creationId xmlns:p14="http://schemas.microsoft.com/office/powerpoint/2010/main" val="5901630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r>
              <a:rPr lang="en-US" dirty="0" smtClean="0"/>
              <a:t>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a:t>Because we assume that government expenditures and net exports are zero, the equation reduces to AE = C + I</a:t>
            </a:r>
            <a:r>
              <a:rPr lang="en-US" sz="2800" dirty="0" smtClean="0"/>
              <a:t>.</a:t>
            </a:r>
          </a:p>
          <a:p>
            <a:pPr>
              <a:buFont typeface="Arial" pitchFamily="34" charset="0"/>
              <a:buChar char="•"/>
            </a:pPr>
            <a:r>
              <a:rPr lang="en-US" sz="2800" dirty="0" smtClean="0"/>
              <a:t> </a:t>
            </a:r>
            <a:r>
              <a:rPr lang="en-US" sz="2800" dirty="0"/>
              <a:t>In order to determine the level of Aggregate Expenditures, we need to determine the level of consumption spending and the level of investment. </a:t>
            </a:r>
            <a:endParaRPr lang="en-US" sz="2800" dirty="0" smtClean="0"/>
          </a:p>
          <a:p>
            <a:pPr>
              <a:buFont typeface="Arial" pitchFamily="34" charset="0"/>
              <a:buChar char="•"/>
            </a:pPr>
            <a:r>
              <a:rPr lang="en-US" sz="2800" dirty="0" smtClean="0"/>
              <a:t>We </a:t>
            </a:r>
            <a:r>
              <a:rPr lang="en-US" sz="2800" dirty="0"/>
              <a:t>begin with consumption.</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92</a:t>
            </a:fld>
            <a:endParaRPr lang="en-US" dirty="0"/>
          </a:p>
        </p:txBody>
      </p:sp>
    </p:spTree>
    <p:extLst>
      <p:ext uri="{BB962C8B-B14F-4D97-AF65-F5344CB8AC3E}">
        <p14:creationId xmlns:p14="http://schemas.microsoft.com/office/powerpoint/2010/main" val="8997777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609600"/>
          </a:xfrm>
        </p:spPr>
        <p:txBody>
          <a:bodyPr/>
          <a:lstStyle/>
          <a:p>
            <a:r>
              <a:rPr lang="en-US" sz="2800" b="1" dirty="0" smtClean="0">
                <a:latin typeface="+mn-lt"/>
              </a:rPr>
              <a:t/>
            </a:r>
            <a:br>
              <a:rPr lang="en-US" sz="2800" b="1" dirty="0" smtClean="0">
                <a:latin typeface="+mn-lt"/>
              </a:rPr>
            </a:br>
            <a:r>
              <a:rPr lang="en-US" sz="2800" b="1" dirty="0" smtClean="0">
                <a:latin typeface="+mn-lt"/>
              </a:rPr>
              <a:t>Determining </a:t>
            </a:r>
            <a:r>
              <a:rPr lang="en-US" sz="2800" b="1" dirty="0">
                <a:latin typeface="+mn-lt"/>
              </a:rPr>
              <a:t>Consumption in the Income-Expenditure Model</a:t>
            </a:r>
            <a:r>
              <a:rPr lang="en-US" dirty="0"/>
              <a:t/>
            </a:r>
            <a:br>
              <a:rPr lang="en-US" dirty="0"/>
            </a:br>
            <a:endParaRPr lang="en-US" dirty="0"/>
          </a:p>
        </p:txBody>
      </p:sp>
      <p:sp>
        <p:nvSpPr>
          <p:cNvPr id="3" name="Content Placeholder 2"/>
          <p:cNvSpPr>
            <a:spLocks noGrp="1"/>
          </p:cNvSpPr>
          <p:nvPr>
            <p:ph idx="1"/>
          </p:nvPr>
        </p:nvSpPr>
        <p:spPr>
          <a:xfrm>
            <a:off x="1173163" y="1295400"/>
            <a:ext cx="7772400" cy="4800600"/>
          </a:xfrm>
        </p:spPr>
        <p:txBody>
          <a:bodyPr/>
          <a:lstStyle/>
          <a:p>
            <a:pPr>
              <a:buFont typeface="Arial" pitchFamily="34" charset="0"/>
              <a:buChar char="•"/>
            </a:pPr>
            <a:r>
              <a:rPr lang="en-US" sz="2800" dirty="0"/>
              <a:t>Consumption is the largest component of Aggregate Expenditures, accounting for two-thirds of GDP. </a:t>
            </a:r>
          </a:p>
          <a:p>
            <a:pPr>
              <a:buFont typeface="Arial" pitchFamily="34" charset="0"/>
              <a:buChar char="•"/>
            </a:pPr>
            <a:r>
              <a:rPr lang="en-US" sz="2800" dirty="0" smtClean="0"/>
              <a:t>Factors </a:t>
            </a:r>
            <a:r>
              <a:rPr lang="en-US" sz="2800" dirty="0"/>
              <a:t>that influence Consumption are Disposable Income (DI), wealth, interest rates, and expectation of consumer incomes. Disposable income is perhaps the most important explanatory variable. Recall that Disposable Income is after tax income, or DI = Y - T + Tr. When Disposable Income rises, consumption will be likely to increase as well.</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93</a:t>
            </a:fld>
            <a:endParaRPr lang="en-US" dirty="0"/>
          </a:p>
        </p:txBody>
      </p:sp>
    </p:spTree>
    <p:extLst>
      <p:ext uri="{BB962C8B-B14F-4D97-AF65-F5344CB8AC3E}">
        <p14:creationId xmlns:p14="http://schemas.microsoft.com/office/powerpoint/2010/main" val="14363267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152400"/>
            <a:ext cx="7772400" cy="914400"/>
          </a:xfrm>
        </p:spPr>
        <p:txBody>
          <a:bodyPr/>
          <a:lstStyle/>
          <a:p>
            <a:r>
              <a:rPr lang="en-US" b="1" dirty="0" smtClean="0"/>
              <a:t/>
            </a:r>
            <a:br>
              <a:rPr lang="en-US" b="1" dirty="0" smtClean="0"/>
            </a:br>
            <a:r>
              <a:rPr lang="en-US" b="1" dirty="0" smtClean="0"/>
              <a:t>The </a:t>
            </a:r>
            <a:r>
              <a:rPr lang="en-US" b="1" dirty="0"/>
              <a:t>Consumption Function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94</a:t>
            </a:fld>
            <a:endParaRPr lang="en-US" dirty="0"/>
          </a:p>
        </p:txBody>
      </p:sp>
      <p:pic>
        <p:nvPicPr>
          <p:cNvPr id="6" name="Content Placeholder 5" descr="The Consumption Func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971800" cy="3200400"/>
          </a:xfrm>
          <a:prstGeom prst="rect">
            <a:avLst/>
          </a:prstGeom>
          <a:noFill/>
          <a:ln>
            <a:noFill/>
          </a:ln>
        </p:spPr>
      </p:pic>
      <p:sp>
        <p:nvSpPr>
          <p:cNvPr id="5" name="Rectangle 4"/>
          <p:cNvSpPr/>
          <p:nvPr/>
        </p:nvSpPr>
        <p:spPr>
          <a:xfrm>
            <a:off x="1143000" y="1066800"/>
            <a:ext cx="4876800" cy="4893647"/>
          </a:xfrm>
          <a:prstGeom prst="rect">
            <a:avLst/>
          </a:prstGeom>
        </p:spPr>
        <p:txBody>
          <a:bodyPr wrap="square">
            <a:spAutoFit/>
          </a:bodyPr>
          <a:lstStyle/>
          <a:p>
            <a:r>
              <a:rPr lang="en-US" dirty="0"/>
              <a:t>As the figure titled "The Consumption Function" illustrates, a </a:t>
            </a:r>
            <a:r>
              <a:rPr lang="en-US" i="1" dirty="0"/>
              <a:t>consumption function</a:t>
            </a:r>
            <a:r>
              <a:rPr lang="en-US" dirty="0"/>
              <a:t> shows the relationship between total consumer expenditures and total disposable income, holding all other determinants of consumption constant. No other factors are considered. The consumption function also assumes the relationship between consumption and disposable income is linear. The equation for the consumption function is: </a:t>
            </a:r>
          </a:p>
          <a:p>
            <a:r>
              <a:rPr lang="en-US" dirty="0"/>
              <a:t>C = C</a:t>
            </a:r>
            <a:r>
              <a:rPr lang="en-US" baseline="-25000" dirty="0"/>
              <a:t>A</a:t>
            </a:r>
            <a:r>
              <a:rPr lang="en-US" dirty="0"/>
              <a:t> + MPC (DI)</a:t>
            </a:r>
          </a:p>
        </p:txBody>
      </p:sp>
    </p:spTree>
    <p:extLst>
      <p:ext uri="{BB962C8B-B14F-4D97-AF65-F5344CB8AC3E}">
        <p14:creationId xmlns:p14="http://schemas.microsoft.com/office/powerpoint/2010/main" val="5131916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 </a:t>
            </a:r>
            <a:endParaRPr lang="en-US" sz="2800" dirty="0">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sz="2800" dirty="0"/>
              <a:t>W</a:t>
            </a:r>
            <a:r>
              <a:rPr lang="en-US" sz="2800" dirty="0" smtClean="0"/>
              <a:t>here </a:t>
            </a:r>
            <a:r>
              <a:rPr lang="en-US" sz="2800" dirty="0"/>
              <a:t>C is total consumption; CA is autonomous consumption, MPC is the marginal propensity to consume, and DI is disposable </a:t>
            </a:r>
            <a:r>
              <a:rPr lang="en-US" sz="2800" dirty="0" smtClean="0"/>
              <a:t>income.</a:t>
            </a:r>
          </a:p>
          <a:p>
            <a:pPr>
              <a:buFont typeface="Arial" pitchFamily="34" charset="0"/>
              <a:buChar char="•"/>
            </a:pPr>
            <a:r>
              <a:rPr lang="en-US" sz="2800" dirty="0"/>
              <a:t>The value for autonomous consumption is shown on the graph where the consumption function intersects the vertical axis. </a:t>
            </a:r>
            <a:r>
              <a:rPr lang="en-US" sz="2800" dirty="0">
                <a:solidFill>
                  <a:srgbClr val="FF0000"/>
                </a:solidFill>
              </a:rPr>
              <a:t>Not too much should be made of this value. It is primarily a "statistical leftover</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95</a:t>
            </a:fld>
            <a:endParaRPr lang="en-US" dirty="0"/>
          </a:p>
        </p:txBody>
      </p:sp>
    </p:spTree>
    <p:extLst>
      <p:ext uri="{BB962C8B-B14F-4D97-AF65-F5344CB8AC3E}">
        <p14:creationId xmlns:p14="http://schemas.microsoft.com/office/powerpoint/2010/main" val="7207659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r>
              <a:rPr lang="en-US" dirty="0" smtClean="0"/>
              <a:t> </a:t>
            </a:r>
            <a:endParaRPr lang="en-US" dirty="0"/>
          </a:p>
        </p:txBody>
      </p:sp>
      <p:sp>
        <p:nvSpPr>
          <p:cNvPr id="3" name="Content Placeholder 2"/>
          <p:cNvSpPr>
            <a:spLocks noGrp="1"/>
          </p:cNvSpPr>
          <p:nvPr>
            <p:ph idx="1"/>
          </p:nvPr>
        </p:nvSpPr>
        <p:spPr>
          <a:xfrm>
            <a:off x="1173163" y="1676400"/>
            <a:ext cx="7772400" cy="4419600"/>
          </a:xfrm>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96</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28416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43000" y="2209800"/>
            <a:ext cx="4724401" cy="3539430"/>
          </a:xfrm>
          <a:prstGeom prst="rect">
            <a:avLst/>
          </a:prstGeom>
          <a:noFill/>
        </p:spPr>
        <p:txBody>
          <a:bodyPr wrap="square" rtlCol="0">
            <a:spAutoFit/>
          </a:bodyPr>
          <a:lstStyle/>
          <a:p>
            <a:pPr marL="342900" lvl="0" indent="-342900" eaLnBrk="0" hangingPunct="0">
              <a:spcBef>
                <a:spcPct val="20000"/>
              </a:spcBef>
              <a:buClr>
                <a:srgbClr val="0099CC"/>
              </a:buClr>
              <a:buSzPct val="70000"/>
              <a:buFont typeface="Wingdings" pitchFamily="2" charset="2"/>
              <a:buChar char="§"/>
            </a:pPr>
            <a:r>
              <a:rPr kumimoji="1" lang="en-US" sz="2800" kern="0" dirty="0">
                <a:solidFill>
                  <a:srgbClr val="000000"/>
                </a:solidFill>
                <a:latin typeface="Arial"/>
              </a:rPr>
              <a:t>We fit the best possible line between consumption and disposable income, and the line has to cross the vertical axis somewhere. The point where it crosses the axis is the value for C</a:t>
            </a:r>
            <a:r>
              <a:rPr kumimoji="1" lang="en-US" sz="2800" kern="0" baseline="-25000" dirty="0">
                <a:solidFill>
                  <a:srgbClr val="000000"/>
                </a:solidFill>
                <a:latin typeface="Arial"/>
              </a:rPr>
              <a:t>A</a:t>
            </a:r>
            <a:endParaRPr kumimoji="1" lang="en-US" sz="2800" kern="0" dirty="0">
              <a:solidFill>
                <a:srgbClr val="000000"/>
              </a:solidFill>
              <a:latin typeface="Arial"/>
            </a:endParaRPr>
          </a:p>
        </p:txBody>
      </p:sp>
    </p:spTree>
    <p:extLst>
      <p:ext uri="{BB962C8B-B14F-4D97-AF65-F5344CB8AC3E}">
        <p14:creationId xmlns:p14="http://schemas.microsoft.com/office/powerpoint/2010/main" val="40255138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a:t>The Marginal Propensity to Consume (MPC) tells us how much of an additional dollar of disposable income will be spent. For example, if the MPC = 0.80, then $0.80 of the next dollar earned will be spent. </a:t>
            </a:r>
            <a:endParaRPr lang="en-US" sz="2800" dirty="0" smtClean="0"/>
          </a:p>
          <a:p>
            <a:pPr>
              <a:buFont typeface="Wingdings" pitchFamily="2" charset="2"/>
              <a:buChar char="§"/>
            </a:pPr>
            <a:r>
              <a:rPr lang="en-US" sz="2800" dirty="0" smtClean="0"/>
              <a:t>The </a:t>
            </a:r>
            <a:r>
              <a:rPr lang="en-US" sz="2800" dirty="0"/>
              <a:t>MPC for an economy always lies between zero and one, 0 &lt; MPC &lt; 1.</a:t>
            </a: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97</a:t>
            </a:fld>
            <a:endParaRPr lang="en-US" dirty="0"/>
          </a:p>
        </p:txBody>
      </p:sp>
    </p:spTree>
    <p:extLst>
      <p:ext uri="{BB962C8B-B14F-4D97-AF65-F5344CB8AC3E}">
        <p14:creationId xmlns:p14="http://schemas.microsoft.com/office/powerpoint/2010/main" val="3768346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Cont’d</a:t>
            </a:r>
            <a:endParaRPr lang="en-US" sz="2800" dirty="0">
              <a:latin typeface="+mn-lt"/>
            </a:endParaRPr>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98</a:t>
            </a:fld>
            <a:endParaRPr lang="en-US" dirty="0"/>
          </a:p>
        </p:txBody>
      </p:sp>
      <p:sp>
        <p:nvSpPr>
          <p:cNvPr id="5" name="TextBox 4"/>
          <p:cNvSpPr txBox="1"/>
          <p:nvPr/>
        </p:nvSpPr>
        <p:spPr>
          <a:xfrm>
            <a:off x="1219200" y="2209800"/>
            <a:ext cx="3733800" cy="3785652"/>
          </a:xfrm>
          <a:prstGeom prst="rect">
            <a:avLst/>
          </a:prstGeom>
          <a:noFill/>
        </p:spPr>
        <p:txBody>
          <a:bodyPr wrap="square" rtlCol="0">
            <a:spAutoFit/>
          </a:bodyPr>
          <a:lstStyle/>
          <a:p>
            <a:r>
              <a:rPr lang="en-US" dirty="0"/>
              <a:t>Suppose the </a:t>
            </a:r>
            <a:r>
              <a:rPr lang="en-US" dirty="0" smtClean="0"/>
              <a:t>consumption </a:t>
            </a:r>
            <a:r>
              <a:rPr lang="en-US" dirty="0"/>
              <a:t>function for the economy is the following:</a:t>
            </a:r>
          </a:p>
          <a:p>
            <a:r>
              <a:rPr lang="en-US" dirty="0"/>
              <a:t>C = 800 + 0.80 (DI), and DI = $6,000.</a:t>
            </a:r>
          </a:p>
          <a:p>
            <a:r>
              <a:rPr lang="en-US" dirty="0"/>
              <a:t>From this we know that C</a:t>
            </a:r>
            <a:r>
              <a:rPr lang="en-US" baseline="-25000" dirty="0"/>
              <a:t>A</a:t>
            </a:r>
            <a:r>
              <a:rPr lang="en-US" dirty="0"/>
              <a:t> = 800, the MPC = 0.80, and total consumption is,</a:t>
            </a:r>
            <a:br>
              <a:rPr lang="en-US" dirty="0"/>
            </a:br>
            <a:r>
              <a:rPr lang="en-US" dirty="0"/>
              <a:t>C = $800 + 0.80 * ($6,000) = $5,600</a:t>
            </a:r>
          </a:p>
        </p:txBody>
      </p:sp>
      <p:pic>
        <p:nvPicPr>
          <p:cNvPr id="6" name="Content Placeholder 5" descr="Detailed Consumption Func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733800" cy="3429000"/>
          </a:xfrm>
          <a:prstGeom prst="rect">
            <a:avLst/>
          </a:prstGeom>
          <a:noFill/>
          <a:ln>
            <a:noFill/>
          </a:ln>
        </p:spPr>
      </p:pic>
    </p:spTree>
    <p:extLst>
      <p:ext uri="{BB962C8B-B14F-4D97-AF65-F5344CB8AC3E}">
        <p14:creationId xmlns:p14="http://schemas.microsoft.com/office/powerpoint/2010/main" val="3788944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3" y="228600"/>
            <a:ext cx="7772400" cy="685800"/>
          </a:xfrm>
        </p:spPr>
        <p:txBody>
          <a:bodyPr/>
          <a:lstStyle/>
          <a:p>
            <a:r>
              <a:rPr lang="en-US" sz="2800" dirty="0">
                <a:latin typeface="+mn-lt"/>
              </a:rPr>
              <a:t>Cont’d</a:t>
            </a:r>
          </a:p>
        </p:txBody>
      </p:sp>
      <p:sp>
        <p:nvSpPr>
          <p:cNvPr id="3" name="Content Placeholder 2"/>
          <p:cNvSpPr>
            <a:spLocks noGrp="1"/>
          </p:cNvSpPr>
          <p:nvPr>
            <p:ph idx="1"/>
          </p:nvPr>
        </p:nvSpPr>
        <p:spPr>
          <a:xfrm>
            <a:off x="1173163" y="1447800"/>
            <a:ext cx="7772400" cy="4648200"/>
          </a:xfrm>
        </p:spPr>
        <p:txBody>
          <a:bodyPr/>
          <a:lstStyle/>
          <a:p>
            <a:pPr>
              <a:buFont typeface="Arial" pitchFamily="34" charset="0"/>
              <a:buChar char="•"/>
            </a:pPr>
            <a:r>
              <a:rPr lang="en-US" sz="2800" dirty="0"/>
              <a:t>Two more points about the consumption function: First, as we have already stated above, the point at which the consumption function crosses the vertical axis is the level of </a:t>
            </a:r>
            <a:r>
              <a:rPr lang="en-US" sz="2800" dirty="0" err="1"/>
              <a:t>Ca</a:t>
            </a:r>
            <a:r>
              <a:rPr lang="en-US" sz="2800" dirty="0"/>
              <a:t>, autonomous consumption</a:t>
            </a:r>
            <a:r>
              <a:rPr lang="en-US" sz="2800" dirty="0" smtClean="0"/>
              <a:t>.</a:t>
            </a:r>
          </a:p>
          <a:p>
            <a:pPr>
              <a:buFont typeface="Arial" pitchFamily="34" charset="0"/>
              <a:buChar char="•"/>
            </a:pPr>
            <a:r>
              <a:rPr lang="en-US" sz="2800" dirty="0" smtClean="0"/>
              <a:t> </a:t>
            </a:r>
            <a:r>
              <a:rPr lang="en-US" sz="2800" dirty="0"/>
              <a:t>In the figure titled "Components of the Consumption Function", the value for CA is $800.</a:t>
            </a:r>
          </a:p>
          <a:p>
            <a:endParaRPr lang="en-US" dirty="0"/>
          </a:p>
        </p:txBody>
      </p:sp>
      <p:sp>
        <p:nvSpPr>
          <p:cNvPr id="4" name="Slide Number Placeholder 3"/>
          <p:cNvSpPr>
            <a:spLocks noGrp="1"/>
          </p:cNvSpPr>
          <p:nvPr>
            <p:ph type="sldNum" sz="quarter" idx="12"/>
          </p:nvPr>
        </p:nvSpPr>
        <p:spPr/>
        <p:txBody>
          <a:bodyPr/>
          <a:lstStyle/>
          <a:p>
            <a:pPr>
              <a:defRPr/>
            </a:pPr>
            <a:fld id="{39AEF258-C5BA-42EC-B01F-B0879963B158}" type="slidenum">
              <a:rPr lang="en-US" smtClean="0"/>
              <a:pPr>
                <a:defRPr/>
              </a:pPr>
              <a:t>99</a:t>
            </a:fld>
            <a:endParaRPr lang="en-US" dirty="0"/>
          </a:p>
        </p:txBody>
      </p:sp>
    </p:spTree>
    <p:extLst>
      <p:ext uri="{BB962C8B-B14F-4D97-AF65-F5344CB8AC3E}">
        <p14:creationId xmlns:p14="http://schemas.microsoft.com/office/powerpoint/2010/main" val="3201931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FF"/>
      </a:hlink>
      <a:folHlink>
        <a:srgbClr val="E1E1B7"/>
      </a:folHlink>
    </a:clrScheme>
    <a:fontScheme name="Dads Ti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12142</TotalTime>
  <Words>8306</Words>
  <Application>Microsoft Office PowerPoint</Application>
  <PresentationFormat>On-screen Show (4:3)</PresentationFormat>
  <Paragraphs>1033</Paragraphs>
  <Slides>172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172</vt:i4>
      </vt:variant>
    </vt:vector>
  </HeadingPairs>
  <TitlesOfParts>
    <vt:vector size="175" baseType="lpstr">
      <vt:lpstr>Dads Tie</vt:lpstr>
      <vt:lpstr>Equation</vt:lpstr>
      <vt:lpstr>Document</vt:lpstr>
      <vt:lpstr>Bahir Dar University Institute of Land Administration BSC degree in Land  Administration and Surveying Program </vt:lpstr>
      <vt:lpstr>Course Objectives</vt:lpstr>
      <vt:lpstr>Cont’d </vt:lpstr>
      <vt:lpstr>Mode of delivery </vt:lpstr>
      <vt:lpstr>Mode of Assessment</vt:lpstr>
      <vt:lpstr>Course Policy</vt:lpstr>
      <vt:lpstr>Course Contents</vt:lpstr>
      <vt:lpstr>Any Questions?</vt:lpstr>
      <vt:lpstr>    Keynote speech 1: 2 hrs.  Chapter One:  An overview  to macroeconomics </vt:lpstr>
      <vt:lpstr>1.  What Is Macroeconomics?</vt:lpstr>
      <vt:lpstr>Cont’d</vt:lpstr>
      <vt:lpstr>Cont’d</vt:lpstr>
      <vt:lpstr>Cont’d</vt:lpstr>
      <vt:lpstr>Cont’d</vt:lpstr>
      <vt:lpstr>Cont’d </vt:lpstr>
      <vt:lpstr>Who introduced macroeconomics? </vt:lpstr>
      <vt:lpstr>2. Macroeconomic Goals </vt:lpstr>
      <vt:lpstr>A. The goal of Economic growth </vt:lpstr>
      <vt:lpstr>B. The goal of Price Stability </vt:lpstr>
      <vt:lpstr>Types of Inflation </vt:lpstr>
      <vt:lpstr>Cont’d</vt:lpstr>
      <vt:lpstr>Cont’d</vt:lpstr>
      <vt:lpstr>Cont’d</vt:lpstr>
      <vt:lpstr>Cont’d</vt:lpstr>
      <vt:lpstr>Cont’d</vt:lpstr>
      <vt:lpstr>C. The Goal of Low Unemployment</vt:lpstr>
      <vt:lpstr>Discussion Question</vt:lpstr>
      <vt:lpstr>Measuring Unemployment Rate</vt:lpstr>
      <vt:lpstr>Cont’d</vt:lpstr>
      <vt:lpstr>Cont’d</vt:lpstr>
      <vt:lpstr>Cont’d</vt:lpstr>
      <vt:lpstr>Illustration </vt:lpstr>
      <vt:lpstr>Solution </vt:lpstr>
      <vt:lpstr>Cont’d</vt:lpstr>
      <vt:lpstr>Cont’d</vt:lpstr>
      <vt:lpstr>Types of Unemployment </vt:lpstr>
      <vt:lpstr>Full Employment </vt:lpstr>
      <vt:lpstr>The end of Chapter One!!</vt:lpstr>
      <vt:lpstr>Chapter 2:</vt:lpstr>
      <vt:lpstr>What is National Income Accounting (NIA)?</vt:lpstr>
      <vt:lpstr>The Purposes of National Income Accounting </vt:lpstr>
      <vt:lpstr>Definition of key terms </vt:lpstr>
      <vt:lpstr>Key issues in the definition</vt:lpstr>
      <vt:lpstr>The distinction between GDP and GNP</vt:lpstr>
      <vt:lpstr>Important Features of GDP</vt:lpstr>
      <vt:lpstr>Cont’d</vt:lpstr>
      <vt:lpstr>Cont’d </vt:lpstr>
      <vt:lpstr>Cont’d</vt:lpstr>
      <vt:lpstr>Approaches to GNP/GDP/ Measurement</vt:lpstr>
      <vt:lpstr>1. Output or Product Method/Approach</vt:lpstr>
      <vt:lpstr>Cont’d</vt:lpstr>
      <vt:lpstr>Cont’d</vt:lpstr>
      <vt:lpstr>Value Added Method</vt:lpstr>
      <vt:lpstr>Value Added in Various Stages of Production</vt:lpstr>
      <vt:lpstr>Final goods, value added, and GDP</vt:lpstr>
      <vt:lpstr>2. Expenditure Approach </vt:lpstr>
      <vt:lpstr>Personal Consumption expenditure (C)</vt:lpstr>
      <vt:lpstr>Gross Private Domestic Investment Expenditure (I)</vt:lpstr>
      <vt:lpstr>Cont’d</vt:lpstr>
      <vt:lpstr>Government purchases of goods and services (Government expenditure) ( G )</vt:lpstr>
      <vt:lpstr>Net Exports of Goods and Services (NX)</vt:lpstr>
      <vt:lpstr>The Expenditure Approach</vt:lpstr>
      <vt:lpstr>3. Income Approach</vt:lpstr>
      <vt:lpstr>Income Approach</vt:lpstr>
      <vt:lpstr>Cont’d</vt:lpstr>
      <vt:lpstr>Nominal GDP Vs Real GDP</vt:lpstr>
      <vt:lpstr>Nominal GDP Vs Real GDP</vt:lpstr>
      <vt:lpstr>Real GDP controls for inflation</vt:lpstr>
      <vt:lpstr>EXAMPLE 1</vt:lpstr>
      <vt:lpstr>Answers to EXAMPLE 1</vt:lpstr>
      <vt:lpstr>GDP Deflator </vt:lpstr>
      <vt:lpstr>Cont’d</vt:lpstr>
      <vt:lpstr>From the EXAMPLE 1 Data</vt:lpstr>
      <vt:lpstr>From National Income to Personal Disposable Income</vt:lpstr>
      <vt:lpstr>The Flow of Income</vt:lpstr>
      <vt:lpstr>Cont’d </vt:lpstr>
      <vt:lpstr>Weakness of GDP as a measure of Welfare </vt:lpstr>
      <vt:lpstr>Measuring The Cost of Living </vt:lpstr>
      <vt:lpstr>Consumers Price Index</vt:lpstr>
      <vt:lpstr>Consumers Price Index</vt:lpstr>
      <vt:lpstr>Consumers Price Index</vt:lpstr>
      <vt:lpstr>Consumers Price Index</vt:lpstr>
      <vt:lpstr>PowerPoint Presentation</vt:lpstr>
      <vt:lpstr>Problems of Measuring the Cost of Living  </vt:lpstr>
      <vt:lpstr>Problems of Measuring the Cost of Living</vt:lpstr>
      <vt:lpstr>Problems of Measuring the Cost of Living</vt:lpstr>
      <vt:lpstr>The end of Chapter 2</vt:lpstr>
      <vt:lpstr> Keynote speech 3: 2hrs Chapter 3: Aggregate Demand and Supply Analysis </vt:lpstr>
      <vt:lpstr>The Income-Expenditure Model</vt:lpstr>
      <vt:lpstr>Cont’d</vt:lpstr>
      <vt:lpstr>Aggregate Expenditures </vt:lpstr>
      <vt:lpstr>Cont’d </vt:lpstr>
      <vt:lpstr> Determining Consumption in the Income-Expenditure Model </vt:lpstr>
      <vt:lpstr> The Consumption Function </vt:lpstr>
      <vt:lpstr>Cont’d </vt:lpstr>
      <vt:lpstr>Cont’d </vt:lpstr>
      <vt:lpstr>Cont’d </vt:lpstr>
      <vt:lpstr>Cont’d</vt:lpstr>
      <vt:lpstr>Cont’d</vt:lpstr>
      <vt:lpstr>Cont’d</vt:lpstr>
      <vt:lpstr> The Marginal Propensity to Save </vt:lpstr>
      <vt:lpstr>Cont’d</vt:lpstr>
      <vt:lpstr>Cont’d</vt:lpstr>
      <vt:lpstr>Cont’d</vt:lpstr>
      <vt:lpstr>Aggregate Expenditures in the Income-Expenditure Diagram </vt:lpstr>
      <vt:lpstr>Cont’d</vt:lpstr>
      <vt:lpstr>Cont’d</vt:lpstr>
      <vt:lpstr>Cont’d</vt:lpstr>
      <vt:lpstr>Equilibrium in the Income-Expenditure Model </vt:lpstr>
      <vt:lpstr>The 45 degree line </vt:lpstr>
      <vt:lpstr> Bringing it all together </vt:lpstr>
      <vt:lpstr>Cont’d</vt:lpstr>
      <vt:lpstr>The Algebra of the Income-Expenditure Model </vt:lpstr>
      <vt:lpstr>Cont’d</vt:lpstr>
      <vt:lpstr>Cont’d</vt:lpstr>
      <vt:lpstr>Thank you for your attention!</vt:lpstr>
      <vt:lpstr>Chapter Four: Theory of Money Demand and Supply </vt:lpstr>
      <vt:lpstr> Keynote speech 3:  Introduction :What Is Money?</vt:lpstr>
      <vt:lpstr>The Functions of Money </vt:lpstr>
      <vt:lpstr> Types of Money </vt:lpstr>
      <vt:lpstr>Cont’d</vt:lpstr>
      <vt:lpstr> Measuring Money </vt:lpstr>
      <vt:lpstr>Cont’d </vt:lpstr>
      <vt:lpstr>Cont’d </vt:lpstr>
      <vt:lpstr>Cont’d</vt:lpstr>
      <vt:lpstr>Cont’d </vt:lpstr>
      <vt:lpstr>The end!!</vt:lpstr>
      <vt:lpstr> Keynote speech 4: 2hrs The Demand for Money </vt:lpstr>
      <vt:lpstr>Cont’d </vt:lpstr>
      <vt:lpstr>Motives for Holding Money </vt:lpstr>
      <vt:lpstr> Interest Rates and the Demand for Money </vt:lpstr>
      <vt:lpstr>Cont’d </vt:lpstr>
      <vt:lpstr>The Demand Curve for Money </vt:lpstr>
      <vt:lpstr>Cont’d</vt:lpstr>
      <vt:lpstr>Figure. The Demand Curve for Money </vt:lpstr>
      <vt:lpstr>Cont’d </vt:lpstr>
      <vt:lpstr> Other Determinants of the Demand for Money </vt:lpstr>
      <vt:lpstr>Real GDP </vt:lpstr>
      <vt:lpstr>The Price Level </vt:lpstr>
      <vt:lpstr>Expectations </vt:lpstr>
      <vt:lpstr>Transfer Costs </vt:lpstr>
      <vt:lpstr>Preferences </vt:lpstr>
      <vt:lpstr>Figure. "An Increase in Money Demand</vt:lpstr>
      <vt:lpstr>The Supply of Money </vt:lpstr>
      <vt:lpstr>Cont’d</vt:lpstr>
      <vt:lpstr>Money supply shifters </vt:lpstr>
      <vt:lpstr>The end!!</vt:lpstr>
      <vt:lpstr>Equilibrium in the Market for Money </vt:lpstr>
      <vt:lpstr>  Figure: Money Market Equilibrium </vt:lpstr>
      <vt:lpstr>Effects of Changes in the Money Market </vt:lpstr>
      <vt:lpstr>Changes in Money Demand</vt:lpstr>
      <vt:lpstr>Cont’d</vt:lpstr>
      <vt:lpstr>Cont’d</vt:lpstr>
      <vt:lpstr> Changes in the Money Supply </vt:lpstr>
      <vt:lpstr>Individual Assignment: 11%</vt:lpstr>
      <vt:lpstr>The end of Chapter - 4</vt:lpstr>
      <vt:lpstr>Chapter 5:  Fiscal and Monetary Policy </vt:lpstr>
      <vt:lpstr> Fiscal Policy </vt:lpstr>
      <vt:lpstr>Cont’d</vt:lpstr>
      <vt:lpstr>Types of Fiscal Policy</vt:lpstr>
      <vt:lpstr>PowerPoint Presentation</vt:lpstr>
      <vt:lpstr>CONTRACTIONARY FISCAL POLICY </vt:lpstr>
      <vt:lpstr>PowerPoint Presentation</vt:lpstr>
      <vt:lpstr>Monetary Policy</vt:lpstr>
      <vt:lpstr>Types of Monetary policy </vt:lpstr>
      <vt:lpstr>Expansionary policy</vt:lpstr>
      <vt:lpstr>Cont’d</vt:lpstr>
      <vt:lpstr>Contractionary monetary policy</vt:lpstr>
      <vt:lpstr>Cont’d</vt:lpstr>
      <vt:lpstr>Fiscal Policy vs. Monetary Policy </vt:lpstr>
      <vt:lpstr>Cont’d</vt:lpstr>
      <vt:lpstr>The end of Chapter 5</vt:lpstr>
    </vt:vector>
  </TitlesOfParts>
  <Company>Grossmont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Sprawl</dc:title>
  <dc:creator>Joe Braunwarth</dc:creator>
  <cp:lastModifiedBy>Yoni</cp:lastModifiedBy>
  <cp:revision>642</cp:revision>
  <cp:lastPrinted>2018-12-24T11:58:00Z</cp:lastPrinted>
  <dcterms:created xsi:type="dcterms:W3CDTF">2002-04-30T21:47:58Z</dcterms:created>
  <dcterms:modified xsi:type="dcterms:W3CDTF">2020-02-11T08:21:13Z</dcterms:modified>
</cp:coreProperties>
</file>