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2"/>
  </p:notesMasterIdLst>
  <p:sldIdLst>
    <p:sldId id="420" r:id="rId2"/>
    <p:sldId id="403" r:id="rId3"/>
    <p:sldId id="404" r:id="rId4"/>
    <p:sldId id="405" r:id="rId5"/>
    <p:sldId id="406" r:id="rId6"/>
    <p:sldId id="412" r:id="rId7"/>
    <p:sldId id="413" r:id="rId8"/>
    <p:sldId id="414" r:id="rId9"/>
    <p:sldId id="415" r:id="rId10"/>
    <p:sldId id="416" r:id="rId11"/>
    <p:sldId id="418" r:id="rId12"/>
    <p:sldId id="419" r:id="rId13"/>
    <p:sldId id="287" r:id="rId14"/>
    <p:sldId id="257" r:id="rId15"/>
    <p:sldId id="262" r:id="rId16"/>
    <p:sldId id="263" r:id="rId17"/>
    <p:sldId id="264" r:id="rId18"/>
    <p:sldId id="291" r:id="rId19"/>
    <p:sldId id="265" r:id="rId20"/>
    <p:sldId id="266" r:id="rId21"/>
    <p:sldId id="267" r:id="rId22"/>
    <p:sldId id="268" r:id="rId23"/>
    <p:sldId id="269" r:id="rId24"/>
    <p:sldId id="270" r:id="rId25"/>
    <p:sldId id="292" r:id="rId26"/>
    <p:sldId id="271" r:id="rId27"/>
    <p:sldId id="272" r:id="rId28"/>
    <p:sldId id="273" r:id="rId29"/>
    <p:sldId id="275" r:id="rId30"/>
    <p:sldId id="289" r:id="rId31"/>
    <p:sldId id="276" r:id="rId32"/>
    <p:sldId id="277" r:id="rId33"/>
    <p:sldId id="278" r:id="rId34"/>
    <p:sldId id="279" r:id="rId35"/>
    <p:sldId id="280" r:id="rId36"/>
    <p:sldId id="281" r:id="rId37"/>
    <p:sldId id="290" r:id="rId38"/>
    <p:sldId id="282" r:id="rId39"/>
    <p:sldId id="283" r:id="rId40"/>
    <p:sldId id="284" r:id="rId41"/>
    <p:sldId id="285" r:id="rId42"/>
    <p:sldId id="286" r:id="rId43"/>
    <p:sldId id="293" r:id="rId44"/>
    <p:sldId id="294" r:id="rId45"/>
    <p:sldId id="295" r:id="rId46"/>
    <p:sldId id="296" r:id="rId47"/>
    <p:sldId id="297" r:id="rId48"/>
    <p:sldId id="298" r:id="rId49"/>
    <p:sldId id="315"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6" r:id="rId67"/>
    <p:sldId id="317" r:id="rId68"/>
    <p:sldId id="318" r:id="rId69"/>
    <p:sldId id="319" r:id="rId70"/>
    <p:sldId id="345" r:id="rId71"/>
    <p:sldId id="320" r:id="rId72"/>
    <p:sldId id="346" r:id="rId73"/>
    <p:sldId id="321" r:id="rId74"/>
    <p:sldId id="322" r:id="rId75"/>
    <p:sldId id="347" r:id="rId76"/>
    <p:sldId id="323" r:id="rId77"/>
    <p:sldId id="324" r:id="rId78"/>
    <p:sldId id="325" r:id="rId79"/>
    <p:sldId id="326" r:id="rId80"/>
    <p:sldId id="348" r:id="rId81"/>
    <p:sldId id="327" r:id="rId82"/>
    <p:sldId id="349" r:id="rId83"/>
    <p:sldId id="328" r:id="rId84"/>
    <p:sldId id="329" r:id="rId85"/>
    <p:sldId id="350" r:id="rId86"/>
    <p:sldId id="330" r:id="rId87"/>
    <p:sldId id="351" r:id="rId88"/>
    <p:sldId id="331" r:id="rId89"/>
    <p:sldId id="332" r:id="rId90"/>
    <p:sldId id="353" r:id="rId91"/>
    <p:sldId id="333" r:id="rId92"/>
    <p:sldId id="354" r:id="rId93"/>
    <p:sldId id="334" r:id="rId94"/>
    <p:sldId id="335" r:id="rId95"/>
    <p:sldId id="355" r:id="rId96"/>
    <p:sldId id="336" r:id="rId97"/>
    <p:sldId id="337" r:id="rId98"/>
    <p:sldId id="338" r:id="rId99"/>
    <p:sldId id="339" r:id="rId100"/>
    <p:sldId id="356" r:id="rId101"/>
    <p:sldId id="340" r:id="rId102"/>
    <p:sldId id="357" r:id="rId103"/>
    <p:sldId id="341" r:id="rId104"/>
    <p:sldId id="342" r:id="rId105"/>
    <p:sldId id="358" r:id="rId106"/>
    <p:sldId id="343" r:id="rId107"/>
    <p:sldId id="344" r:id="rId108"/>
    <p:sldId id="369" r:id="rId109"/>
    <p:sldId id="370" r:id="rId110"/>
    <p:sldId id="371" r:id="rId111"/>
    <p:sldId id="372" r:id="rId112"/>
    <p:sldId id="373" r:id="rId113"/>
    <p:sldId id="374" r:id="rId114"/>
    <p:sldId id="375" r:id="rId115"/>
    <p:sldId id="376" r:id="rId116"/>
    <p:sldId id="377" r:id="rId117"/>
    <p:sldId id="378" r:id="rId118"/>
    <p:sldId id="379" r:id="rId119"/>
    <p:sldId id="380" r:id="rId120"/>
    <p:sldId id="381" r:id="rId121"/>
    <p:sldId id="382" r:id="rId122"/>
    <p:sldId id="383" r:id="rId123"/>
    <p:sldId id="384" r:id="rId124"/>
    <p:sldId id="385" r:id="rId125"/>
    <p:sldId id="386" r:id="rId126"/>
    <p:sldId id="387" r:id="rId127"/>
    <p:sldId id="388" r:id="rId128"/>
    <p:sldId id="389" r:id="rId129"/>
    <p:sldId id="390" r:id="rId130"/>
    <p:sldId id="391" r:id="rId1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63" d="100"/>
          <a:sy n="63" d="100"/>
        </p:scale>
        <p:origin x="139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ECD0B7-89D2-41E0-B2A2-F2F05EC2A661}" type="datetimeFigureOut">
              <a:rPr lang="en-US" smtClean="0"/>
              <a:pPr/>
              <a:t>4/27/2020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09D55D-D56F-45F6-A1A3-03473A0EC2D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09D55D-D56F-45F6-A1A3-03473A0EC2D9}"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09D55D-D56F-45F6-A1A3-03473A0EC2D9}" type="slidenum">
              <a:rPr lang="en-US" smtClean="0"/>
              <a:pPr/>
              <a:t>43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8C2EEF4-3AE7-4CF1-B781-B2F2CFBA52A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3DD5F-15B6-4867-AD3C-601DF0D561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C2EEF4-3AE7-4CF1-B781-B2F2CFBA52A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3DD5F-15B6-4867-AD3C-601DF0D561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C2EEF4-3AE7-4CF1-B781-B2F2CFBA52A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3DD5F-15B6-4867-AD3C-601DF0D561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C2EEF4-3AE7-4CF1-B781-B2F2CFBA52A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3DD5F-15B6-4867-AD3C-601DF0D561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C2EEF4-3AE7-4CF1-B781-B2F2CFBA52A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3DD5F-15B6-4867-AD3C-601DF0D561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C2EEF4-3AE7-4CF1-B781-B2F2CFBA52AD}"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DD5F-15B6-4867-AD3C-601DF0D561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C2EEF4-3AE7-4CF1-B781-B2F2CFBA52AD}" type="datetimeFigureOut">
              <a:rPr lang="en-US" smtClean="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13DD5F-15B6-4867-AD3C-601DF0D561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C2EEF4-3AE7-4CF1-B781-B2F2CFBA52AD}" type="datetimeFigureOut">
              <a:rPr lang="en-US" smtClean="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13DD5F-15B6-4867-AD3C-601DF0D561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2EEF4-3AE7-4CF1-B781-B2F2CFBA52AD}"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13DD5F-15B6-4867-AD3C-601DF0D561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C2EEF4-3AE7-4CF1-B781-B2F2CFBA52AD}"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DD5F-15B6-4867-AD3C-601DF0D561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C2EEF4-3AE7-4CF1-B781-B2F2CFBA52AD}"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DD5F-15B6-4867-AD3C-601DF0D561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2EEF4-3AE7-4CF1-B781-B2F2CFBA52AD}" type="datetimeFigureOut">
              <a:rPr lang="en-US" smtClean="0"/>
              <a:pPr/>
              <a:t>4/27/2020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3DD5F-15B6-4867-AD3C-601DF0D561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br>
              <a:rPr lang="en-US" b="1" dirty="0"/>
            </a:br>
            <a:r>
              <a:rPr lang="en-US" b="1" dirty="0"/>
              <a:t>1</a:t>
            </a:r>
            <a:r>
              <a:rPr lang="en-US" sz="4000" b="1" dirty="0"/>
              <a:t>.  Individual Education </a:t>
            </a:r>
            <a:r>
              <a:rPr lang="en-US" sz="4000" b="1" dirty="0" err="1"/>
              <a:t>Programme</a:t>
            </a:r>
            <a:r>
              <a:rPr lang="en-US" sz="4000" b="1" dirty="0"/>
              <a:t> (IEP)</a:t>
            </a:r>
            <a:r>
              <a:rPr lang="en-US" sz="4000" dirty="0"/>
              <a:t> </a:t>
            </a:r>
            <a:r>
              <a:rPr lang="en-US" dirty="0"/>
              <a:t>.</a:t>
            </a:r>
            <a:r>
              <a:rPr lang="en-US" b="1" dirty="0"/>
              <a:t> What is IEP?</a:t>
            </a:r>
            <a:br>
              <a:rPr lang="en-US" dirty="0"/>
            </a:br>
            <a:endParaRPr lang="en-US" dirty="0"/>
          </a:p>
        </p:txBody>
      </p:sp>
      <p:sp>
        <p:nvSpPr>
          <p:cNvPr id="3" name="Content Placeholder 2"/>
          <p:cNvSpPr>
            <a:spLocks noGrp="1"/>
          </p:cNvSpPr>
          <p:nvPr>
            <p:ph idx="1"/>
          </p:nvPr>
        </p:nvSpPr>
        <p:spPr>
          <a:xfrm>
            <a:off x="457200" y="1676400"/>
            <a:ext cx="8229600" cy="5029200"/>
          </a:xfrm>
        </p:spPr>
        <p:txBody>
          <a:bodyPr>
            <a:normAutofit fontScale="70000" lnSpcReduction="20000"/>
          </a:bodyPr>
          <a:lstStyle/>
          <a:p>
            <a:pPr>
              <a:buNone/>
            </a:pPr>
            <a:r>
              <a:rPr lang="en-US" sz="3800" b="1" i="1" dirty="0">
                <a:solidFill>
                  <a:srgbClr val="00B0F0"/>
                </a:solidFill>
              </a:rPr>
              <a:t>. Definitions:-</a:t>
            </a:r>
            <a:r>
              <a:rPr lang="en-US" sz="3800" i="1" dirty="0" err="1"/>
              <a:t>Indivialized</a:t>
            </a:r>
            <a:r>
              <a:rPr lang="en-US" sz="3800" i="1" dirty="0"/>
              <a:t> educational plan can be defined in many ways even though the meaning is the same</a:t>
            </a:r>
          </a:p>
          <a:p>
            <a:pPr lvl="0"/>
            <a:r>
              <a:rPr lang="en-US" sz="3800" i="1" dirty="0"/>
              <a:t>IEP stands for Individualized Education Program (alternatively called an Individualized Education Plan) which is a written document that describes the educational plan for a student with a special need. </a:t>
            </a:r>
          </a:p>
          <a:p>
            <a:pPr lvl="0"/>
            <a:r>
              <a:rPr lang="en-US" sz="3800" i="1" dirty="0"/>
              <a:t>IEP</a:t>
            </a:r>
            <a:r>
              <a:rPr lang="en-US" sz="3800" b="1" i="1" dirty="0"/>
              <a:t> </a:t>
            </a:r>
            <a:r>
              <a:rPr lang="en-US" sz="3800" i="1" dirty="0"/>
              <a:t>is an educational management plan which is written for person who has special needs. IEP also covers vocational and social goals. </a:t>
            </a:r>
          </a:p>
          <a:p>
            <a:r>
              <a:rPr lang="en-US" sz="3800" i="1" dirty="0"/>
              <a:t>IEP  is a legally binding document that spells out exactly what special</a:t>
            </a:r>
            <a:r>
              <a:rPr lang="en-US" sz="10600" i="1" dirty="0"/>
              <a:t> </a:t>
            </a:r>
            <a:r>
              <a:rPr lang="en-US" sz="4400" i="1" dirty="0"/>
              <a:t>education </a:t>
            </a:r>
            <a:r>
              <a:rPr lang="en-US" sz="4400" dirty="0"/>
              <a:t>services your child will receive and why</a:t>
            </a:r>
            <a:endParaRPr lang="en-US" dirty="0"/>
          </a:p>
          <a:p>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a:t>                 1.5.  Principles for Ensuring a Successful IEP</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The following are the principles for assuring an effective IEP </a:t>
            </a:r>
          </a:p>
          <a:p>
            <a:pPr lvl="0"/>
            <a:r>
              <a:rPr lang="en-US" dirty="0"/>
              <a:t>Focus on your </a:t>
            </a:r>
            <a:r>
              <a:rPr lang="en-US" b="1" dirty="0"/>
              <a:t>child's needs rather than your personal expectations</a:t>
            </a:r>
            <a:r>
              <a:rPr lang="en-US" dirty="0"/>
              <a:t> or the school district's resources.</a:t>
            </a:r>
          </a:p>
          <a:p>
            <a:pPr lvl="0"/>
            <a:r>
              <a:rPr lang="en-US" dirty="0"/>
              <a:t>The students need should be </a:t>
            </a:r>
            <a:r>
              <a:rPr lang="en-US" b="1" dirty="0"/>
              <a:t>treated holistically</a:t>
            </a:r>
            <a:r>
              <a:rPr lang="en-US" dirty="0"/>
              <a:t>.</a:t>
            </a:r>
          </a:p>
          <a:p>
            <a:pPr lvl="0"/>
            <a:r>
              <a:rPr lang="en-US" dirty="0"/>
              <a:t>IEP is </a:t>
            </a:r>
            <a:r>
              <a:rPr lang="en-US" b="1" dirty="0"/>
              <a:t>legally managed document</a:t>
            </a:r>
            <a:r>
              <a:rPr lang="en-US" dirty="0"/>
              <a:t>.</a:t>
            </a:r>
          </a:p>
          <a:p>
            <a:pPr lvl="0"/>
            <a:r>
              <a:rPr lang="en-US" dirty="0"/>
              <a:t>Contents of IEP has to be communicated for who are supposed to know it.</a:t>
            </a:r>
          </a:p>
          <a:p>
            <a:pPr lvl="0"/>
            <a:r>
              <a:rPr lang="en-US" dirty="0"/>
              <a:t>Independent evaluations from professionals should be made outside of the school compound with the IEP team to </a:t>
            </a:r>
            <a:r>
              <a:rPr lang="en-US" b="1" dirty="0"/>
              <a:t>design specific, measurable, and realistic IEP goals for the child.</a:t>
            </a:r>
            <a:endParaRPr lang="en-US" dirty="0"/>
          </a:p>
          <a:p>
            <a:pPr lvl="0"/>
            <a:r>
              <a:rPr lang="en-US" dirty="0"/>
              <a:t>  For the sake of reference, keep an </a:t>
            </a:r>
            <a:r>
              <a:rPr lang="en-US" b="1" dirty="0"/>
              <a:t>ongoing record</a:t>
            </a:r>
            <a:r>
              <a:rPr lang="en-US" dirty="0"/>
              <a:t> taken from grades and activities that the child completes in school, copies of medical, educational and other professional diagnosis, and copy of every IEP. </a:t>
            </a:r>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 3.4.4.3. Continuous assessment 	</a:t>
            </a:r>
            <a:endParaRPr lang="en-US" dirty="0"/>
          </a:p>
          <a:p>
            <a:r>
              <a:rPr lang="en-US" b="1" dirty="0"/>
              <a:t>Continuous assessment provides the best possible account of what a learner knows, what he or she understands, and what he or she can do or has experienced. </a:t>
            </a:r>
          </a:p>
          <a:p>
            <a:r>
              <a:rPr lang="en-US" b="1" dirty="0"/>
              <a:t>Assessment is as much „assessment for learning‟ as „assessment of learning‟.</a:t>
            </a: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Assessment is as much „assessment for learning‟ as „assessment of learning‟.</a:t>
            </a:r>
          </a:p>
          <a:p>
            <a:r>
              <a:rPr lang="en-US" b="1" dirty="0"/>
              <a:t>Continuous assessment can be achieved through e.g. observations; portfolios; checklists of skills, knowledge, and behaviors; tests; and self-assessment. </a:t>
            </a:r>
            <a:endParaRPr lang="en-US" dirty="0"/>
          </a:p>
          <a:p>
            <a:pPr>
              <a:buNone/>
            </a:pPr>
            <a:r>
              <a:rPr lang="en-US" b="1" dirty="0"/>
              <a:t> </a:t>
            </a: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3.4.4.4. Observations </a:t>
            </a:r>
            <a:endParaRPr lang="en-US" dirty="0"/>
          </a:p>
          <a:p>
            <a:r>
              <a:rPr lang="en-US" b="1" dirty="0"/>
              <a:t>Learners should be observed systematically when they are working alone, in pairs, in small groups, at various times of the day, and in various contexts.</a:t>
            </a:r>
            <a:r>
              <a:rPr lang="en-US" dirty="0"/>
              <a:t> </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a:t>Anecdotal records</a:t>
            </a:r>
            <a:r>
              <a:rPr lang="en-US" b="1" dirty="0"/>
              <a:t> are factual, non-judgmental notes of </a:t>
            </a:r>
            <a:r>
              <a:rPr lang="en-US" b="1" dirty="0" err="1"/>
              <a:t>children‟s</a:t>
            </a:r>
            <a:r>
              <a:rPr lang="en-US" b="1" dirty="0"/>
              <a:t> activities.</a:t>
            </a:r>
            <a:r>
              <a:rPr lang="en-US" dirty="0"/>
              <a:t> </a:t>
            </a:r>
            <a:r>
              <a:rPr lang="en-US" b="1" dirty="0"/>
              <a:t>They are useful for recording spontaneous events.</a:t>
            </a:r>
            <a:r>
              <a:rPr lang="en-US" dirty="0"/>
              <a:t> </a:t>
            </a:r>
          </a:p>
          <a:p>
            <a:r>
              <a:rPr lang="en-US" b="1" i="1" dirty="0"/>
              <a:t>Screening tests</a:t>
            </a:r>
            <a:r>
              <a:rPr lang="en-US" b="1" dirty="0"/>
              <a:t> are used to identify the skills and strengths that children already possess, so that teachers can plan meaningful learning experiences for their students. </a:t>
            </a:r>
            <a:endParaRPr lang="en-US" dirty="0"/>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 3.4.4.5. Portfolio Assessment </a:t>
            </a:r>
            <a:endParaRPr lang="en-US" dirty="0"/>
          </a:p>
          <a:p>
            <a:r>
              <a:rPr lang="en-US" b="1" dirty="0"/>
              <a:t>One method of learning assessment is to create and review a portfolio of the child’s work. A portfolio: </a:t>
            </a:r>
            <a:endParaRPr lang="en-US" dirty="0"/>
          </a:p>
          <a:p>
            <a:pPr lvl="0"/>
            <a:r>
              <a:rPr lang="en-US" b="1" dirty="0"/>
              <a:t>Documents an individual </a:t>
            </a:r>
            <a:r>
              <a:rPr lang="en-US" b="1" dirty="0" err="1"/>
              <a:t>learner‟s</a:t>
            </a:r>
            <a:r>
              <a:rPr lang="en-US" b="1" dirty="0"/>
              <a:t> progress over time. </a:t>
            </a:r>
            <a:endParaRPr lang="en-US" dirty="0"/>
          </a:p>
          <a:p>
            <a:pPr lvl="0"/>
            <a:r>
              <a:rPr lang="en-US" b="1" dirty="0"/>
              <a:t>Is a record of the </a:t>
            </a:r>
            <a:r>
              <a:rPr lang="en-US" b="1" dirty="0" err="1"/>
              <a:t>child‟s</a:t>
            </a:r>
            <a:r>
              <a:rPr lang="en-US" b="1" dirty="0"/>
              <a:t> process of learning (what and how the child has learned).</a:t>
            </a:r>
            <a:endParaRPr lang="en-US" dirty="0"/>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Enables learners to participate in assessing their own work. </a:t>
            </a:r>
            <a:endParaRPr lang="en-US" dirty="0"/>
          </a:p>
          <a:p>
            <a:pPr lvl="0"/>
            <a:r>
              <a:rPr lang="en-US" b="1" dirty="0"/>
              <a:t>Keeps track of a </a:t>
            </a:r>
            <a:r>
              <a:rPr lang="en-US" b="1" dirty="0" err="1"/>
              <a:t>childs’</a:t>
            </a:r>
            <a:r>
              <a:rPr lang="en-US" b="1" dirty="0"/>
              <a:t> progress; it follows the </a:t>
            </a:r>
            <a:r>
              <a:rPr lang="en-US" b="1" dirty="0" err="1"/>
              <a:t>childs’</a:t>
            </a:r>
            <a:r>
              <a:rPr lang="en-US" b="1" dirty="0"/>
              <a:t> success rather than his or her failure.</a:t>
            </a:r>
            <a:r>
              <a:rPr lang="en-US" dirty="0"/>
              <a:t> </a:t>
            </a: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3.4.4.6. Tests 	</a:t>
            </a:r>
            <a:endParaRPr lang="en-US" dirty="0"/>
          </a:p>
          <a:p>
            <a:r>
              <a:rPr lang="en-US" b="1" dirty="0"/>
              <a:t>Testing learners with SEN may need following adaptations</a:t>
            </a:r>
            <a:r>
              <a:rPr lang="en-US" dirty="0"/>
              <a:t>: </a:t>
            </a:r>
          </a:p>
          <a:p>
            <a:pPr lvl="0"/>
            <a:r>
              <a:rPr lang="en-US" b="1" dirty="0"/>
              <a:t>Provide a quiet setting for test-taking; allow tests to be scribed or allow oral responses if necessary. </a:t>
            </a:r>
            <a:endParaRPr lang="en-US" dirty="0"/>
          </a:p>
          <a:p>
            <a:pPr lvl="0"/>
            <a:r>
              <a:rPr lang="en-US" b="1" dirty="0"/>
              <a:t>Divide test into small sections. </a:t>
            </a:r>
            <a:endParaRPr lang="en-US" dirty="0"/>
          </a:p>
          <a:p>
            <a:pPr lvl="0"/>
            <a:r>
              <a:rPr lang="en-US" b="1" dirty="0"/>
              <a:t>Allow as much time as needed to complete and avoid time test. </a:t>
            </a:r>
            <a:endParaRPr lang="en-US" dirty="0"/>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endParaRPr lang="en-US" b="1" dirty="0"/>
          </a:p>
          <a:p>
            <a:pPr lvl="0"/>
            <a:r>
              <a:rPr lang="en-US" b="1" dirty="0"/>
              <a:t>Change percentage of work required for passing grade. </a:t>
            </a:r>
            <a:endParaRPr lang="en-US" dirty="0"/>
          </a:p>
          <a:p>
            <a:pPr lvl="0"/>
            <a:r>
              <a:rPr lang="en-US" b="1" dirty="0"/>
              <a:t>Permit retaking the test. </a:t>
            </a:r>
            <a:endParaRPr lang="en-US" dirty="0"/>
          </a:p>
          <a:p>
            <a:pPr lvl="0"/>
            <a:r>
              <a:rPr lang="en-US" b="1" dirty="0"/>
              <a:t>Provide monitored breaks from test. </a:t>
            </a:r>
            <a:endParaRPr lang="en-US" dirty="0"/>
          </a:p>
          <a:p>
            <a:pPr>
              <a:buNone/>
            </a:pPr>
            <a:r>
              <a:rPr lang="en-US" b="1" dirty="0"/>
              <a:t>3.4.4.7. Self-Assessment </a:t>
            </a:r>
            <a:endParaRPr lang="en-US" dirty="0"/>
          </a:p>
          <a:p>
            <a:r>
              <a:rPr lang="en-US" b="1" dirty="0"/>
              <a:t>Learners need to reflect on their own work. They should be supported to admit problems without risk to self-esteem; and be given time to work problems out</a:t>
            </a: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dirty="0"/>
              <a:t>Spend continuous time in the child’s classroom, watch children on the playground and in the lunchroom to see </a:t>
            </a:r>
            <a:r>
              <a:rPr lang="en-US" b="1" dirty="0"/>
              <a:t>how the child interacts with other children. </a:t>
            </a:r>
            <a:endParaRPr lang="en-US" dirty="0"/>
          </a:p>
          <a:p>
            <a:pPr lvl="0"/>
            <a:r>
              <a:rPr lang="en-US" dirty="0"/>
              <a:t>Restate </a:t>
            </a:r>
            <a:r>
              <a:rPr lang="en-US" b="1" dirty="0"/>
              <a:t>what you thought that the child said</a:t>
            </a:r>
            <a:r>
              <a:rPr lang="en-US" dirty="0"/>
              <a:t>, not what you thought he or she meant.</a:t>
            </a:r>
          </a:p>
          <a:p>
            <a:pPr lvl="0"/>
            <a:r>
              <a:rPr lang="en-US" dirty="0"/>
              <a:t>An </a:t>
            </a:r>
            <a:r>
              <a:rPr lang="en-US" b="1" dirty="0"/>
              <a:t>IEP must be prepared for all students that have been identified as person with special needs  </a:t>
            </a:r>
            <a:endParaRPr lang="en-US" dirty="0"/>
          </a:p>
          <a:p>
            <a:r>
              <a:rPr lang="en-US" dirty="0"/>
              <a:t> </a:t>
            </a: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4.6 Contents of Individualize education plan or basic ingredients</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The following  IEP content is helpful in </a:t>
            </a:r>
            <a:r>
              <a:rPr lang="en-US" b="1" dirty="0"/>
              <a:t>understanding what type of information is basically required in a child’s IEP </a:t>
            </a:r>
            <a:r>
              <a:rPr lang="en-US" dirty="0"/>
              <a:t>while members of IEP team sit down together and consider how the child will be involved in and participate in school life,</a:t>
            </a:r>
          </a:p>
          <a:p>
            <a:pPr lvl="0"/>
            <a:r>
              <a:rPr lang="en-US" dirty="0"/>
              <a:t>A statement of the child’s </a:t>
            </a:r>
            <a:r>
              <a:rPr lang="en-US" b="1" i="1" dirty="0"/>
              <a:t>present levels of academic achievement and functional performance</a:t>
            </a:r>
            <a:r>
              <a:rPr lang="en-US" dirty="0"/>
              <a:t> which includes how the child’s disability affects his or her involvement and progress in the general education curriculum.</a:t>
            </a:r>
          </a:p>
          <a:p>
            <a:pPr lvl="0"/>
            <a:r>
              <a:rPr lang="en-US" dirty="0"/>
              <a:t>A statement of measurable </a:t>
            </a:r>
            <a:r>
              <a:rPr lang="en-US" b="1" i="1" dirty="0"/>
              <a:t>annual goals</a:t>
            </a:r>
            <a:r>
              <a:rPr lang="en-US" dirty="0"/>
              <a:t> that contains academic and functional goals.</a:t>
            </a:r>
          </a:p>
          <a:p>
            <a:pPr lvl="0"/>
            <a:r>
              <a:rPr lang="en-US" dirty="0"/>
              <a:t>A description of how the </a:t>
            </a:r>
            <a:r>
              <a:rPr lang="en-US" b="1" i="1" dirty="0"/>
              <a:t>child’s progress</a:t>
            </a:r>
            <a:r>
              <a:rPr lang="en-US" b="1" dirty="0"/>
              <a:t> </a:t>
            </a:r>
            <a:r>
              <a:rPr lang="en-US" dirty="0"/>
              <a:t>toward meeting the annual goals will be measured, and when periodic progress reports will be provided.</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endParaRPr lang="en-US" b="1" dirty="0"/>
          </a:p>
          <a:p>
            <a:pPr lvl="0"/>
            <a:r>
              <a:rPr lang="en-US" b="1" dirty="0"/>
              <a:t>Change percentage of work required for passing grade. </a:t>
            </a:r>
            <a:endParaRPr lang="en-US" dirty="0"/>
          </a:p>
          <a:p>
            <a:pPr lvl="0"/>
            <a:r>
              <a:rPr lang="en-US" b="1" dirty="0"/>
              <a:t>Permit retaking the test. </a:t>
            </a:r>
            <a:endParaRPr lang="en-US" dirty="0"/>
          </a:p>
          <a:p>
            <a:pPr lvl="0"/>
            <a:r>
              <a:rPr lang="en-US" b="1" dirty="0"/>
              <a:t>Provide monitored breaks from test. </a:t>
            </a:r>
            <a:endParaRPr lang="en-US" dirty="0"/>
          </a:p>
          <a:p>
            <a:pPr>
              <a:buNone/>
            </a:pPr>
            <a:r>
              <a:rPr lang="en-US" b="1" dirty="0"/>
              <a:t>3.4.4.7. Self-Assessment </a:t>
            </a:r>
            <a:endParaRPr lang="en-US" dirty="0"/>
          </a:p>
          <a:p>
            <a:r>
              <a:rPr lang="en-US" b="1" dirty="0"/>
              <a:t>Learners need to reflect on their own work. They should be supported to admit problems without risk to self-esteem; and be given time to work problems out</a:t>
            </a:r>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r>
              <a:rPr lang="en-US" dirty="0"/>
              <a:t>A statement of the </a:t>
            </a:r>
            <a:r>
              <a:rPr lang="en-US" b="1" i="1" dirty="0"/>
              <a:t>special education and related services</a:t>
            </a:r>
            <a:r>
              <a:rPr lang="en-US" dirty="0"/>
              <a:t>, and </a:t>
            </a:r>
            <a:r>
              <a:rPr lang="en-US" b="1" i="1" dirty="0"/>
              <a:t>supplementary aids are</a:t>
            </a:r>
            <a:r>
              <a:rPr lang="en-US" dirty="0"/>
              <a:t> to be provided to the child, or on behalf of the child.</a:t>
            </a:r>
          </a:p>
          <a:p>
            <a:r>
              <a:rPr lang="en-US" dirty="0"/>
              <a:t>A statement of the </a:t>
            </a:r>
            <a:r>
              <a:rPr lang="en-US" b="1" i="1" dirty="0"/>
              <a:t>program modifications or supports for school personnel </a:t>
            </a:r>
            <a:r>
              <a:rPr lang="en-US" dirty="0"/>
              <a:t>that will be provided to enable the child to advance appropriately toward attaining the annual goal so as to be involved in and make progress in the general education curriculum</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4.7 Designing the IEP </a:t>
            </a:r>
            <a:endParaRPr lang="en-US" dirty="0"/>
          </a:p>
          <a:p>
            <a:r>
              <a:rPr lang="en-US" dirty="0"/>
              <a:t>When designing the IEP you have to focus on the following areas: </a:t>
            </a:r>
          </a:p>
          <a:p>
            <a:pPr lvl="0"/>
            <a:r>
              <a:rPr lang="en-US" dirty="0"/>
              <a:t>Date of initiation and formulation of the IEP </a:t>
            </a:r>
          </a:p>
          <a:p>
            <a:pPr lvl="0"/>
            <a:r>
              <a:rPr lang="en-US" dirty="0"/>
              <a:t>Some historical background </a:t>
            </a:r>
          </a:p>
          <a:p>
            <a:pPr lvl="0"/>
            <a:r>
              <a:rPr lang="en-US" dirty="0"/>
              <a:t>Competencies </a:t>
            </a:r>
          </a:p>
          <a:p>
            <a:pPr lvl="0"/>
            <a:r>
              <a:rPr lang="en-US" dirty="0"/>
              <a:t>Description of learner’s situation in school and difficulties in learning: </a:t>
            </a:r>
          </a:p>
          <a:p>
            <a:pPr lvl="0"/>
            <a:r>
              <a:rPr lang="en-US" dirty="0"/>
              <a:t>Goals </a:t>
            </a:r>
          </a:p>
          <a:p>
            <a:pPr lvl="0"/>
            <a:r>
              <a:rPr lang="en-US" dirty="0"/>
              <a:t>Long term goals </a:t>
            </a:r>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Short term goals </a:t>
            </a:r>
          </a:p>
          <a:p>
            <a:pPr lvl="0"/>
            <a:r>
              <a:rPr lang="en-US" dirty="0"/>
              <a:t>Methods </a:t>
            </a:r>
          </a:p>
          <a:p>
            <a:pPr lvl="0"/>
            <a:r>
              <a:rPr lang="en-US" dirty="0"/>
              <a:t>Materials provided </a:t>
            </a:r>
          </a:p>
          <a:p>
            <a:pPr lvl="0"/>
            <a:r>
              <a:rPr lang="en-US" dirty="0"/>
              <a:t>Arrangements and learning environment: </a:t>
            </a:r>
          </a:p>
          <a:p>
            <a:pPr lvl="0"/>
            <a:r>
              <a:rPr lang="en-US" dirty="0"/>
              <a:t>Support </a:t>
            </a:r>
          </a:p>
          <a:p>
            <a:pPr lvl="0"/>
            <a:r>
              <a:rPr lang="en-US" dirty="0"/>
              <a:t>Assessment </a:t>
            </a:r>
          </a:p>
          <a:p>
            <a:pPr lvl="0"/>
            <a:r>
              <a:rPr lang="en-US" dirty="0"/>
              <a:t>Evaluation of the IEP procedure </a:t>
            </a:r>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i="1" dirty="0"/>
              <a:t>4.7.1. Competencies </a:t>
            </a:r>
            <a:endParaRPr lang="en-US" dirty="0"/>
          </a:p>
          <a:p>
            <a:pPr lvl="0"/>
            <a:r>
              <a:rPr lang="en-US" dirty="0"/>
              <a:t>Planning should be based on the strengths and skills of the learner. </a:t>
            </a:r>
          </a:p>
          <a:p>
            <a:pPr lvl="0"/>
            <a:r>
              <a:rPr lang="en-US" dirty="0"/>
              <a:t>The academic, social and psychological competences should be recognized. </a:t>
            </a:r>
          </a:p>
          <a:p>
            <a:r>
              <a:rPr lang="en-US" dirty="0"/>
              <a:t> </a:t>
            </a:r>
          </a:p>
          <a:p>
            <a:r>
              <a:rPr lang="en-US" b="1" i="1" dirty="0"/>
              <a:t>4.7.2. Description of learner’s situation in school and difficulties in learning: </a:t>
            </a:r>
            <a:endParaRPr lang="en-US" dirty="0"/>
          </a:p>
          <a:p>
            <a:pPr lvl="0"/>
            <a:r>
              <a:rPr lang="en-US" dirty="0"/>
              <a:t>How the learner is currently doing in school/outside the school is highly important in planning. </a:t>
            </a:r>
          </a:p>
          <a:p>
            <a:pPr lvl="0"/>
            <a:r>
              <a:rPr lang="en-US" dirty="0"/>
              <a:t>It is also important to pay attention to different kind of challenges with the learner’s performance (in the areas of academic, emotional or interpersonal skills). </a:t>
            </a:r>
          </a:p>
          <a:p>
            <a:r>
              <a:rPr lang="en-US" dirty="0"/>
              <a:t> </a:t>
            </a: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i="1" dirty="0"/>
              <a:t>4.7.3. Goals </a:t>
            </a:r>
            <a:endParaRPr lang="en-US" sz="2800" dirty="0"/>
          </a:p>
          <a:p>
            <a:r>
              <a:rPr lang="en-US" dirty="0"/>
              <a:t>In the beginning of the planning the goals are set generally. </a:t>
            </a:r>
            <a:endParaRPr lang="en-US" sz="2800" dirty="0"/>
          </a:p>
          <a:p>
            <a:pPr lvl="1"/>
            <a:r>
              <a:rPr lang="en-US" dirty="0"/>
              <a:t>The focus is in the skills and abilities that are needed to achieve the academic goals set in specific subject. </a:t>
            </a:r>
            <a:endParaRPr lang="en-US" sz="2400" dirty="0"/>
          </a:p>
          <a:p>
            <a:pPr lvl="1"/>
            <a:r>
              <a:rPr lang="en-US" dirty="0"/>
              <a:t>Goals have to address learner’s individual needs and are operationally defined. </a:t>
            </a:r>
            <a:endParaRPr lang="en-US" sz="2400" dirty="0"/>
          </a:p>
          <a:p>
            <a:pPr lvl="1"/>
            <a:r>
              <a:rPr lang="en-US" dirty="0"/>
              <a:t>The IEP goals should target functional skills and be in line with the general curriculum. </a:t>
            </a:r>
            <a:endParaRPr lang="en-US" sz="2400" dirty="0"/>
          </a:p>
          <a:p>
            <a:pPr lvl="1"/>
            <a:r>
              <a:rPr lang="en-US" dirty="0"/>
              <a:t>In order to incorporate a learner’s goals and objectives into class room practices, they should be functional, generative, and developmentally appropriate. </a:t>
            </a:r>
            <a:endParaRPr lang="en-US" sz="2400" dirty="0"/>
          </a:p>
          <a:p>
            <a:pPr lvl="0"/>
            <a:r>
              <a:rPr lang="en-US" dirty="0"/>
              <a:t>IEP goals must be assessed and changed according to learner’s development and needs. </a:t>
            </a:r>
            <a:endParaRPr lang="en-US" sz="2800" dirty="0"/>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Long term goals </a:t>
            </a:r>
            <a:endParaRPr lang="en-US" sz="2800" dirty="0"/>
          </a:p>
          <a:p>
            <a:pPr lvl="1"/>
            <a:r>
              <a:rPr lang="en-US" dirty="0"/>
              <a:t>Are to be set in the beginning of the planning. </a:t>
            </a:r>
            <a:endParaRPr lang="en-US" sz="2400" dirty="0"/>
          </a:p>
          <a:p>
            <a:pPr lvl="1"/>
            <a:r>
              <a:rPr lang="en-US" dirty="0"/>
              <a:t>May stay the same for at least one academic year. </a:t>
            </a:r>
            <a:endParaRPr lang="en-US" sz="2400" dirty="0"/>
          </a:p>
          <a:p>
            <a:pPr lvl="1"/>
            <a:r>
              <a:rPr lang="en-US" dirty="0"/>
              <a:t>Attention should be paid to both the skills and challenges in the learner’s profile. </a:t>
            </a:r>
            <a:endParaRPr lang="en-US" sz="2400" dirty="0"/>
          </a:p>
          <a:p>
            <a:pPr lvl="1"/>
            <a:r>
              <a:rPr lang="en-US" dirty="0"/>
              <a:t>The academic goals set in an IEP must be in line with the national curriculum, defined and reformulated according to learner’s individual abilities and needs. </a:t>
            </a:r>
            <a:endParaRPr lang="en-US" sz="2400" dirty="0"/>
          </a:p>
          <a:p>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Short term goals </a:t>
            </a:r>
            <a:endParaRPr lang="en-US" dirty="0"/>
          </a:p>
          <a:p>
            <a:pPr lvl="0"/>
            <a:r>
              <a:rPr lang="en-US" dirty="0"/>
              <a:t>Are more practical but still in line with long term goals. </a:t>
            </a:r>
          </a:p>
          <a:p>
            <a:pPr lvl="0"/>
            <a:r>
              <a:rPr lang="en-US" dirty="0"/>
              <a:t>During the IEP meeting the questions of changing or reformulating the goals based on continuous observation by people working with the learner should be discussed. </a:t>
            </a:r>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i="1" dirty="0"/>
              <a:t>4.7.4. Methods </a:t>
            </a:r>
            <a:endParaRPr lang="en-US" dirty="0"/>
          </a:p>
          <a:p>
            <a:pPr lvl="0"/>
            <a:r>
              <a:rPr lang="en-US" dirty="0"/>
              <a:t>Reflect the long and short term goals, which determine how to teach the learner. </a:t>
            </a:r>
          </a:p>
          <a:p>
            <a:pPr lvl="0"/>
            <a:r>
              <a:rPr lang="en-US" dirty="0"/>
              <a:t>Define, what are the most effective and suitable ways of supporting the learner to reach the goals defined. </a:t>
            </a:r>
          </a:p>
          <a:p>
            <a:pPr lvl="0"/>
            <a:r>
              <a:rPr lang="en-US" dirty="0"/>
              <a:t>Define what strategies/methods are needed to teach the learner. </a:t>
            </a:r>
          </a:p>
          <a:p>
            <a:pPr lvl="0"/>
            <a:r>
              <a:rPr lang="en-US" dirty="0"/>
              <a:t>What kind of teaching adaptations are needed? </a:t>
            </a:r>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i="1" dirty="0"/>
              <a:t> 4.7.5. Materials provided: </a:t>
            </a:r>
            <a:endParaRPr lang="en-US" dirty="0"/>
          </a:p>
          <a:p>
            <a:pPr lvl="0"/>
            <a:r>
              <a:rPr lang="en-US" dirty="0"/>
              <a:t>Refer to individual and general material that is offered to the learner. </a:t>
            </a:r>
          </a:p>
          <a:p>
            <a:pPr lvl="0"/>
            <a:r>
              <a:rPr lang="en-US" dirty="0"/>
              <a:t>What kind of supplementary aids are needed/available? </a:t>
            </a:r>
          </a:p>
          <a:p>
            <a:pPr lvl="0"/>
            <a:r>
              <a:rPr lang="en-US" dirty="0"/>
              <a:t>To what extent can the learner use the same materials as his or her peers? </a:t>
            </a:r>
          </a:p>
          <a:p>
            <a:pPr lvl="0"/>
            <a:r>
              <a:rPr lang="en-US" dirty="0"/>
              <a:t>What kind of alternative material is available? </a:t>
            </a:r>
          </a:p>
          <a:p>
            <a:pPr lvl="0"/>
            <a:r>
              <a:rPr lang="en-US" dirty="0"/>
              <a:t>How and by whom can the material be reformulated? </a:t>
            </a:r>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b="1" i="1" dirty="0"/>
              <a:t>4.7.6. Arrangements and learning environment: </a:t>
            </a:r>
            <a:endParaRPr lang="en-US" dirty="0"/>
          </a:p>
          <a:p>
            <a:pPr lvl="0"/>
            <a:r>
              <a:rPr lang="en-US" dirty="0"/>
              <a:t>Define what are the most effective and suitable ways of supporting the learner to reach the goals defined?‟</a:t>
            </a:r>
          </a:p>
          <a:p>
            <a:pPr lvl="0"/>
            <a:r>
              <a:rPr lang="en-US" dirty="0"/>
              <a:t>Refer to class room situation or school itself. </a:t>
            </a:r>
          </a:p>
          <a:p>
            <a:pPr lvl="0"/>
            <a:r>
              <a:rPr lang="en-US" dirty="0"/>
              <a:t>What kind of practical solutions can be found to help the learner to benefit from the guidance available (suitable place to sit and concentrate, appropriate equipment, assistance needed)?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dirty="0"/>
              <a:t>Spend continuous time in the child’s classroom, watch children on the playground and in the lunchroom to see </a:t>
            </a:r>
            <a:r>
              <a:rPr lang="en-US" b="1" dirty="0"/>
              <a:t>how the child interacts with other children. </a:t>
            </a:r>
            <a:endParaRPr lang="en-US" dirty="0"/>
          </a:p>
          <a:p>
            <a:pPr lvl="0"/>
            <a:r>
              <a:rPr lang="en-US" dirty="0"/>
              <a:t>Restate </a:t>
            </a:r>
            <a:r>
              <a:rPr lang="en-US" b="1" dirty="0"/>
              <a:t>what you thought that the child said</a:t>
            </a:r>
            <a:r>
              <a:rPr lang="en-US" dirty="0"/>
              <a:t>, not what you thought he or she meant.</a:t>
            </a:r>
          </a:p>
          <a:p>
            <a:pPr lvl="0"/>
            <a:r>
              <a:rPr lang="en-US" dirty="0"/>
              <a:t>An </a:t>
            </a:r>
            <a:r>
              <a:rPr lang="en-US" b="1" dirty="0"/>
              <a:t>IEP must be prepared for all students that have been identified as person with special needs  </a:t>
            </a:r>
            <a:endParaRPr lang="en-US" dirty="0"/>
          </a:p>
          <a:p>
            <a:r>
              <a:rPr lang="en-US" dirty="0"/>
              <a:t> </a:t>
            </a: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i="1" dirty="0"/>
              <a:t>4.7.7. Support from the school and outside the school: </a:t>
            </a:r>
            <a:endParaRPr lang="en-US" dirty="0"/>
          </a:p>
          <a:p>
            <a:pPr lvl="0"/>
            <a:r>
              <a:rPr lang="en-US" dirty="0"/>
              <a:t>Define what kind of support is needed/available. </a:t>
            </a:r>
          </a:p>
          <a:p>
            <a:pPr lvl="0"/>
            <a:r>
              <a:rPr lang="en-US" dirty="0"/>
              <a:t>Itinerant teachers play a vital role to provide support. </a:t>
            </a:r>
          </a:p>
          <a:p>
            <a:pPr lvl="0"/>
            <a:r>
              <a:rPr lang="en-US" dirty="0"/>
              <a:t>Parents can provide educational support to their child with the guidance of teachers. </a:t>
            </a:r>
          </a:p>
          <a:p>
            <a:pPr lvl="0"/>
            <a:r>
              <a:rPr lang="en-US" dirty="0"/>
              <a:t>Define if any other support available e.g. from the health care sector, social workers, community workers is needed/available. </a:t>
            </a:r>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i="1" dirty="0"/>
              <a:t> 4.7.8. Assessment </a:t>
            </a:r>
            <a:endParaRPr lang="en-US" dirty="0"/>
          </a:p>
          <a:p>
            <a:r>
              <a:rPr lang="en-US" dirty="0"/>
              <a:t>Assessment is guided to focus on both learner’s achievements and learning processes. </a:t>
            </a:r>
          </a:p>
          <a:p>
            <a:pPr lvl="0"/>
            <a:r>
              <a:rPr lang="en-US" dirty="0"/>
              <a:t>Define how the learner’s progress will be evaluated/measured </a:t>
            </a:r>
          </a:p>
          <a:p>
            <a:pPr lvl="0"/>
            <a:r>
              <a:rPr lang="en-US" dirty="0"/>
              <a:t>Define when the evaluation will be done </a:t>
            </a:r>
          </a:p>
          <a:p>
            <a:pPr lvl="0"/>
            <a:r>
              <a:rPr lang="en-US" dirty="0"/>
              <a:t>Define who evaluates if remediation work is necessary and who does it </a:t>
            </a:r>
          </a:p>
          <a:p>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4.7.9 Stages in the process of individualized educational plan</a:t>
            </a:r>
            <a:br>
              <a:rPr lang="en-US" dirty="0"/>
            </a:br>
            <a:endParaRPr lang="en-US" dirty="0"/>
          </a:p>
        </p:txBody>
      </p:sp>
      <p:sp>
        <p:nvSpPr>
          <p:cNvPr id="3" name="Content Placeholder 2"/>
          <p:cNvSpPr>
            <a:spLocks noGrp="1"/>
          </p:cNvSpPr>
          <p:nvPr>
            <p:ph idx="1"/>
          </p:nvPr>
        </p:nvSpPr>
        <p:spPr/>
        <p:txBody>
          <a:bodyPr/>
          <a:lstStyle/>
          <a:p>
            <a:r>
              <a:rPr lang="en-US" dirty="0"/>
              <a:t>From the word</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Procedural requirements for development of IEP</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Before an IEP is written for a child with a disability,   the following things should be fulfilled.</a:t>
            </a:r>
          </a:p>
          <a:p>
            <a:pPr lvl="0"/>
            <a:r>
              <a:rPr lang="en-US" dirty="0"/>
              <a:t>The school must first </a:t>
            </a:r>
            <a:r>
              <a:rPr lang="en-US" b="1" dirty="0"/>
              <a:t>identify </a:t>
            </a:r>
            <a:r>
              <a:rPr lang="en-US" dirty="0"/>
              <a:t>whether the child qualifies for special education services. </a:t>
            </a:r>
          </a:p>
          <a:p>
            <a:pPr lvl="0"/>
            <a:r>
              <a:rPr lang="en-US" dirty="0"/>
              <a:t> The school must conduct a full </a:t>
            </a:r>
            <a:r>
              <a:rPr lang="en-US" b="1" dirty="0"/>
              <a:t>evaluation </a:t>
            </a:r>
            <a:r>
              <a:rPr lang="en-US" dirty="0"/>
              <a:t>of the child in all areas of suspected disability. </a:t>
            </a:r>
          </a:p>
          <a:p>
            <a:pPr lvl="0"/>
            <a:r>
              <a:rPr lang="en-US" dirty="0"/>
              <a:t>Based on the evaluation,</a:t>
            </a:r>
            <a:r>
              <a:rPr lang="en-US" b="1" dirty="0"/>
              <a:t> determine whether special education services are needed.</a:t>
            </a:r>
            <a:endParaRPr lang="en-US" dirty="0"/>
          </a:p>
          <a:p>
            <a:pPr lvl="0"/>
            <a:r>
              <a:rPr lang="en-US" dirty="0"/>
              <a:t>After the child is found eligible for services, the school is required to </a:t>
            </a:r>
            <a:r>
              <a:rPr lang="en-US" b="1" dirty="0"/>
              <a:t>organize an IEP </a:t>
            </a:r>
            <a:r>
              <a:rPr lang="en-US" dirty="0"/>
              <a:t>team and develop an appropriate educational plan for the child. </a:t>
            </a:r>
          </a:p>
          <a:p>
            <a:pPr lvl="0"/>
            <a:r>
              <a:rPr lang="en-US" dirty="0"/>
              <a:t> The IEP should be </a:t>
            </a:r>
            <a:r>
              <a:rPr lang="en-US" b="1" dirty="0"/>
              <a:t>implemented </a:t>
            </a:r>
            <a:r>
              <a:rPr lang="en-US" dirty="0"/>
              <a:t>as soon as possible after the child is determined eligibility</a:t>
            </a:r>
          </a:p>
          <a:p>
            <a:pPr lvl="0"/>
            <a:r>
              <a:rPr lang="en-US" dirty="0"/>
              <a:t> Review of the annual</a:t>
            </a:r>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a:t> In other words the above steps can be expressed in the following way of sequence   that begins with pre-referral and ends with evaluation of the program </a:t>
            </a:r>
          </a:p>
          <a:p>
            <a:pPr lvl="0"/>
            <a:r>
              <a:rPr lang="en-US" dirty="0"/>
              <a:t>Pre-referral</a:t>
            </a:r>
          </a:p>
          <a:p>
            <a:pPr lvl="0"/>
            <a:r>
              <a:rPr lang="en-US" dirty="0"/>
              <a:t>Referral</a:t>
            </a:r>
          </a:p>
          <a:p>
            <a:pPr lvl="0"/>
            <a:r>
              <a:rPr lang="en-US" dirty="0"/>
              <a:t>Identification</a:t>
            </a:r>
          </a:p>
          <a:p>
            <a:pPr lvl="0"/>
            <a:r>
              <a:rPr lang="en-US" dirty="0"/>
              <a:t>Eligibility</a:t>
            </a:r>
          </a:p>
          <a:p>
            <a:pPr lvl="0"/>
            <a:r>
              <a:rPr lang="en-US" dirty="0"/>
              <a:t>Development of the IEP</a:t>
            </a:r>
          </a:p>
          <a:p>
            <a:pPr lvl="0"/>
            <a:r>
              <a:rPr lang="en-US" dirty="0"/>
              <a:t>Implementation of the IE</a:t>
            </a:r>
          </a:p>
          <a:p>
            <a:pPr lvl="0"/>
            <a:r>
              <a:rPr lang="en-US" dirty="0"/>
              <a:t>Evaluation and reviews</a:t>
            </a: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600" b="1" dirty="0"/>
            </a:br>
            <a:r>
              <a:rPr lang="en-US" sz="3600" b="1" dirty="0"/>
              <a:t>4.8 MEMBERS OF THE INDIVIDUALIZED EDUCATION PROGRAMS (IEP) Team.  </a:t>
            </a:r>
            <a:br>
              <a:rPr lang="en-US" dirty="0"/>
            </a:br>
            <a:endParaRPr lang="en-US" dirty="0"/>
          </a:p>
        </p:txBody>
      </p:sp>
      <p:sp>
        <p:nvSpPr>
          <p:cNvPr id="3" name="Content Placeholder 2"/>
          <p:cNvSpPr>
            <a:spLocks noGrp="1"/>
          </p:cNvSpPr>
          <p:nvPr>
            <p:ph idx="1"/>
          </p:nvPr>
        </p:nvSpPr>
        <p:spPr/>
        <p:txBody>
          <a:bodyPr/>
          <a:lstStyle/>
          <a:p>
            <a:r>
              <a:rPr lang="en-US" b="1" dirty="0"/>
              <a:t>The student</a:t>
            </a:r>
            <a:endParaRPr lang="en-US" dirty="0"/>
          </a:p>
          <a:p>
            <a:r>
              <a:rPr lang="en-US" b="1" dirty="0"/>
              <a:t>Parents</a:t>
            </a:r>
            <a:endParaRPr lang="en-US" dirty="0"/>
          </a:p>
          <a:p>
            <a:r>
              <a:rPr lang="en-US" b="1" dirty="0"/>
              <a:t>Teachers</a:t>
            </a:r>
            <a:endParaRPr lang="en-US" dirty="0"/>
          </a:p>
          <a:p>
            <a:r>
              <a:rPr lang="en-US" b="1" dirty="0"/>
              <a:t>The school system representative</a:t>
            </a:r>
          </a:p>
          <a:p>
            <a:r>
              <a:rPr lang="en-US" b="1" dirty="0"/>
              <a:t>Others with knowledge or special expertise</a:t>
            </a:r>
          </a:p>
          <a:p>
            <a:r>
              <a:rPr lang="en-US" b="1" dirty="0"/>
              <a:t>Transition services agency representative</a:t>
            </a:r>
            <a:endParaRPr lang="en-US" dirty="0"/>
          </a:p>
          <a:p>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4.10 Implementing the IEP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Every individual involved in providing services to the learner should know and understand his or her responsibilities for carrying out the IEP.</a:t>
            </a:r>
          </a:p>
          <a:p>
            <a:r>
              <a:rPr lang="en-US" dirty="0"/>
              <a:t>Teamwork  plays  an  important  part  in  carrying  out  the  IEP</a:t>
            </a:r>
          </a:p>
          <a:p>
            <a:pPr lvl="0"/>
            <a:r>
              <a:rPr lang="en-US" dirty="0"/>
              <a:t>Schools can encourage teamwork by giving time for teachers, support staff, parents and/or other professionals  to  plan  or  work  together  on  such  matters  as  adapting  the  general  curriculum  to address the learner's unique needs. </a:t>
            </a:r>
          </a:p>
          <a:p>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Communication between home and  school  is  important</a:t>
            </a:r>
          </a:p>
          <a:p>
            <a:r>
              <a:rPr lang="en-US" dirty="0"/>
              <a:t>It  is  helpful  to  have  someone  in  charge  of  coordinating  and  monitoring  the  services  the  learner receives</a:t>
            </a:r>
          </a:p>
          <a:p>
            <a:r>
              <a:rPr lang="en-US" dirty="0"/>
              <a:t>Regular progress reports will help parents and schools monitor the child's progress toward his or her annual goals</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4.11 Assessing the IEP	</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4.12 Principles of assessment </a:t>
            </a:r>
            <a:endParaRPr lang="en-US" dirty="0"/>
          </a:p>
          <a:p>
            <a:r>
              <a:rPr lang="en-US" dirty="0"/>
              <a:t>When  utilizing  the  IEP,  it  is  important  for  teams  to  assess  learners  using  multiple  measures Containing meaningful skills or processes. These processes result in learning outcomes that are broad functions  instead  of  specific  behaviors,  and  can  be  modified  to  assist  in  designing  individual interventions (Grisham-Brown et al., 2002). </a:t>
            </a:r>
          </a:p>
          <a:p>
            <a:r>
              <a:rPr lang="en-US" dirty="0"/>
              <a:t>What need to be assessed? </a:t>
            </a:r>
          </a:p>
          <a:p>
            <a:pPr lvl="0"/>
            <a:r>
              <a:rPr lang="en-US" dirty="0"/>
              <a:t>Academic skills </a:t>
            </a:r>
          </a:p>
          <a:p>
            <a:pPr lvl="0"/>
            <a:r>
              <a:rPr lang="en-US" dirty="0"/>
              <a:t>Social skills </a:t>
            </a:r>
          </a:p>
          <a:p>
            <a:pPr lvl="0"/>
            <a:r>
              <a:rPr lang="en-US" dirty="0"/>
              <a:t>Behavioral skills </a:t>
            </a:r>
          </a:p>
          <a:p>
            <a:pPr lvl="0"/>
            <a:r>
              <a:rPr lang="en-US" dirty="0"/>
              <a:t>Meta cognitive skills. </a:t>
            </a:r>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principles of assessment are to be listed or described in the IEP form. </a:t>
            </a:r>
            <a:endParaRPr lang="en-US" sz="2800" dirty="0"/>
          </a:p>
          <a:p>
            <a:pPr lvl="2"/>
            <a:r>
              <a:rPr lang="en-US" dirty="0"/>
              <a:t>Assessment should be based on the goals set in personal </a:t>
            </a:r>
            <a:r>
              <a:rPr lang="en-US" dirty="0" err="1"/>
              <a:t>programme</a:t>
            </a:r>
            <a:r>
              <a:rPr lang="en-US" dirty="0"/>
              <a:t>. </a:t>
            </a:r>
            <a:endParaRPr lang="en-US" sz="2000" dirty="0"/>
          </a:p>
          <a:p>
            <a:pPr lvl="2"/>
            <a:r>
              <a:rPr lang="en-US" dirty="0"/>
              <a:t>Pick goals that are either measurable or can be assessed clearly in descriptive ways. </a:t>
            </a:r>
            <a:endParaRPr lang="en-US" sz="2000" dirty="0"/>
          </a:p>
          <a:p>
            <a:pPr lvl="2"/>
            <a:r>
              <a:rPr lang="en-US" dirty="0"/>
              <a:t>Observe and evaluate continuously how progress toward the goals is developing</a:t>
            </a:r>
            <a:endParaRPr lang="en-US" sz="2000" dirty="0"/>
          </a:p>
          <a:p>
            <a:pPr lvl="2"/>
            <a:r>
              <a:rPr lang="en-US" dirty="0"/>
              <a:t>Include self-assessment</a:t>
            </a:r>
            <a:endParaRPr lang="en-US" sz="2000"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t>Continued...</a:t>
            </a:r>
          </a:p>
        </p:txBody>
      </p:sp>
      <p:sp>
        <p:nvSpPr>
          <p:cNvPr id="3" name="Content Placeholder 2"/>
          <p:cNvSpPr>
            <a:spLocks noGrp="1"/>
          </p:cNvSpPr>
          <p:nvPr>
            <p:ph idx="1"/>
          </p:nvPr>
        </p:nvSpPr>
        <p:spPr/>
        <p:txBody>
          <a:bodyPr/>
          <a:lstStyle/>
          <a:p>
            <a:r>
              <a:rPr lang="en-US" b="1" dirty="0">
                <a:solidFill>
                  <a:srgbClr val="7030A0"/>
                </a:solidFill>
              </a:rPr>
              <a:t>Curriculum Differentiation and formulation of Individual Education </a:t>
            </a:r>
            <a:r>
              <a:rPr lang="en-US" b="1" dirty="0" err="1">
                <a:solidFill>
                  <a:srgbClr val="7030A0"/>
                </a:solidFill>
              </a:rPr>
              <a:t>Programmes</a:t>
            </a:r>
            <a:r>
              <a:rPr lang="en-US" b="1" dirty="0">
                <a:solidFill>
                  <a:srgbClr val="002060"/>
                </a:solidFill>
              </a:rPr>
              <a:t> </a:t>
            </a:r>
            <a:r>
              <a:rPr lang="en-US" b="1" dirty="0"/>
              <a:t>were seen as forms of support based on the Strategy, hence the development of this Guideline. The Education and Training Policy (ETP, 1994), states that </a:t>
            </a:r>
            <a:r>
              <a:rPr lang="en-US" b="1" i="1" dirty="0">
                <a:solidFill>
                  <a:srgbClr val="00B0F0"/>
                </a:solidFill>
              </a:rPr>
              <a:t>all</a:t>
            </a:r>
            <a:r>
              <a:rPr lang="en-US" b="1" dirty="0"/>
              <a:t> learners, including those with special needs, learn in accordance with their </a:t>
            </a:r>
            <a:r>
              <a:rPr lang="en-US" b="1" dirty="0">
                <a:solidFill>
                  <a:srgbClr val="7030A0"/>
                </a:solidFill>
              </a:rPr>
              <a:t>full potentials and needs</a:t>
            </a:r>
            <a:endParaRPr lang="en-US" dirty="0">
              <a:solidFill>
                <a:srgbClr val="7030A0"/>
              </a:solidFill>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At  the  time  an  IEP  is  developed,  the  IEP  team  must  specify  and  document  plans  for  progress monitoring, including: </a:t>
            </a:r>
            <a:endParaRPr lang="en-US" sz="2800" dirty="0"/>
          </a:p>
          <a:p>
            <a:pPr lvl="0"/>
            <a:r>
              <a:rPr lang="en-US" dirty="0"/>
              <a:t>What will be monitored?</a:t>
            </a:r>
            <a:endParaRPr lang="en-US" sz="2800" dirty="0"/>
          </a:p>
          <a:p>
            <a:pPr lvl="2"/>
            <a:r>
              <a:rPr lang="en-US" dirty="0"/>
              <a:t>Who will monitor;</a:t>
            </a:r>
            <a:endParaRPr lang="en-US" sz="2000" dirty="0"/>
          </a:p>
          <a:p>
            <a:pPr lvl="2"/>
            <a:r>
              <a:rPr lang="en-US" dirty="0"/>
              <a:t>When and where the monitoring will be conducted; and </a:t>
            </a:r>
            <a:endParaRPr lang="en-US" sz="2000" dirty="0"/>
          </a:p>
          <a:p>
            <a:pPr lvl="2"/>
            <a:r>
              <a:rPr lang="en-US" dirty="0"/>
              <a:t>How the data will be reported.</a:t>
            </a:r>
            <a:endParaRPr lang="en-US" sz="2000" dirty="0"/>
          </a:p>
          <a:p>
            <a:pPr>
              <a:buNone/>
            </a:pPr>
            <a:r>
              <a:rPr lang="en-US" dirty="0"/>
              <a:t> </a:t>
            </a:r>
            <a:endParaRPr lang="en-US" sz="2800"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r>
              <a:rPr lang="en-US" b="1" dirty="0"/>
              <a:t>The major </a:t>
            </a:r>
            <a:r>
              <a:rPr lang="en-US" b="1" dirty="0">
                <a:solidFill>
                  <a:srgbClr val="7030A0"/>
                </a:solidFill>
              </a:rPr>
              <a:t>constraints </a:t>
            </a:r>
            <a:r>
              <a:rPr lang="en-US" b="1" dirty="0"/>
              <a:t>experienced by learners with special educational needs (LSEN) are </a:t>
            </a:r>
            <a:r>
              <a:rPr lang="en-US" b="1" dirty="0">
                <a:solidFill>
                  <a:srgbClr val="7030A0"/>
                </a:solidFill>
              </a:rPr>
              <a:t>lack of awareness about diversity, poor pedagogical approaches, inconvenient learning environment, and lack of identification and assessment procedures. Rigidity of the school curriculum </a:t>
            </a:r>
            <a:r>
              <a:rPr lang="en-US" b="1" dirty="0"/>
              <a:t>may be another factor that has hamstrung the students‟ learning progress.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 Definitions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a:t>2.1. Learners with Special Educational Needs 	</a:t>
            </a:r>
            <a:endParaRPr lang="en-US" dirty="0"/>
          </a:p>
          <a:p>
            <a:pPr>
              <a:buNone/>
            </a:pPr>
            <a:r>
              <a:rPr lang="en-US" b="1" dirty="0"/>
              <a:t>In general, the term Learners with Special Educational Needs refers to learners who, for</a:t>
            </a:r>
            <a:endParaRPr lang="en-US" dirty="0"/>
          </a:p>
          <a:p>
            <a:pPr>
              <a:buNone/>
            </a:pPr>
            <a:r>
              <a:rPr lang="en-US" b="1" dirty="0"/>
              <a:t>A variety of reasons, </a:t>
            </a:r>
            <a:r>
              <a:rPr lang="en-US" b="1" dirty="0">
                <a:solidFill>
                  <a:srgbClr val="7030A0"/>
                </a:solidFill>
              </a:rPr>
              <a:t>encounter</a:t>
            </a:r>
            <a:r>
              <a:rPr lang="en-US" b="1" dirty="0"/>
              <a:t> </a:t>
            </a:r>
            <a:r>
              <a:rPr lang="en-US" b="1" dirty="0">
                <a:solidFill>
                  <a:srgbClr val="7030A0"/>
                </a:solidFill>
              </a:rPr>
              <a:t>problems</a:t>
            </a:r>
            <a:r>
              <a:rPr lang="en-US" b="1" dirty="0"/>
              <a:t> in learning sometime during their educational career, and are in need of </a:t>
            </a:r>
            <a:r>
              <a:rPr lang="en-US" b="1" dirty="0">
                <a:solidFill>
                  <a:srgbClr val="7030A0"/>
                </a:solidFill>
              </a:rPr>
              <a:t>additional</a:t>
            </a:r>
            <a:r>
              <a:rPr lang="en-US" b="1" dirty="0"/>
              <a:t> </a:t>
            </a:r>
            <a:r>
              <a:rPr lang="en-US" b="1" dirty="0">
                <a:solidFill>
                  <a:srgbClr val="7030A0"/>
                </a:solidFill>
              </a:rPr>
              <a:t>support</a:t>
            </a:r>
            <a:r>
              <a:rPr lang="en-US" b="1" dirty="0"/>
              <a:t> for short or long periods</a:t>
            </a:r>
            <a:r>
              <a:rPr lang="en-US" dirty="0"/>
              <a:t>. </a:t>
            </a:r>
            <a:r>
              <a:rPr lang="en-US" b="1" dirty="0"/>
              <a:t>Learners‟ </a:t>
            </a:r>
            <a:r>
              <a:rPr lang="en-US" b="1" dirty="0">
                <a:solidFill>
                  <a:srgbClr val="7030A0"/>
                </a:solidFill>
              </a:rPr>
              <a:t>difficulties</a:t>
            </a:r>
            <a:r>
              <a:rPr lang="en-US" b="1" dirty="0"/>
              <a:t> can arise from a range of factors leading to </a:t>
            </a:r>
            <a:r>
              <a:rPr lang="en-US" b="1" dirty="0">
                <a:solidFill>
                  <a:srgbClr val="7030A0"/>
                </a:solidFill>
              </a:rPr>
              <a:t>disadvantage</a:t>
            </a:r>
            <a:r>
              <a:rPr lang="en-US" b="1" dirty="0"/>
              <a:t> and </a:t>
            </a:r>
            <a:r>
              <a:rPr lang="en-US" b="1" dirty="0">
                <a:solidFill>
                  <a:srgbClr val="7030A0"/>
                </a:solidFill>
              </a:rPr>
              <a:t>marginalization</a:t>
            </a:r>
            <a:r>
              <a:rPr lang="en-US" b="1" dirty="0"/>
              <a:t>, especially the following: </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lvl="0">
              <a:buFont typeface="Wingdings" pitchFamily="2" charset="2"/>
              <a:buChar char="ü"/>
            </a:pPr>
            <a:r>
              <a:rPr lang="en-US" b="1" dirty="0">
                <a:solidFill>
                  <a:schemeClr val="accent2"/>
                </a:solidFill>
              </a:rPr>
              <a:t>disabilities, impairments and social-emotional problems, 	</a:t>
            </a:r>
            <a:endParaRPr lang="en-US" dirty="0">
              <a:solidFill>
                <a:schemeClr val="accent2"/>
              </a:solidFill>
            </a:endParaRPr>
          </a:p>
          <a:p>
            <a:pPr lvl="0">
              <a:buFont typeface="Wingdings" pitchFamily="2" charset="2"/>
              <a:buChar char="ü"/>
            </a:pPr>
            <a:r>
              <a:rPr lang="en-US" b="1" dirty="0">
                <a:solidFill>
                  <a:schemeClr val="accent2"/>
                </a:solidFill>
              </a:rPr>
              <a:t>socioeconomic deprivation, including malnutrition, </a:t>
            </a:r>
            <a:endParaRPr lang="en-US" dirty="0">
              <a:solidFill>
                <a:schemeClr val="accent2"/>
              </a:solidFill>
            </a:endParaRPr>
          </a:p>
          <a:p>
            <a:pPr lvl="0">
              <a:buFont typeface="Wingdings" pitchFamily="2" charset="2"/>
              <a:buChar char="ü"/>
            </a:pPr>
            <a:r>
              <a:rPr lang="en-US" b="1" dirty="0">
                <a:solidFill>
                  <a:schemeClr val="accent2"/>
                </a:solidFill>
              </a:rPr>
              <a:t>HIV/AIDS, </a:t>
            </a:r>
            <a:endParaRPr lang="en-US" dirty="0">
              <a:solidFill>
                <a:schemeClr val="accent2"/>
              </a:solidFill>
            </a:endParaRPr>
          </a:p>
          <a:p>
            <a:pPr lvl="0">
              <a:buFont typeface="Wingdings" pitchFamily="2" charset="2"/>
              <a:buChar char="ü"/>
            </a:pPr>
            <a:r>
              <a:rPr lang="en-US" b="1" dirty="0">
                <a:solidFill>
                  <a:schemeClr val="accent2"/>
                </a:solidFill>
              </a:rPr>
              <a:t>ethnic/cultural minority status, </a:t>
            </a:r>
            <a:endParaRPr lang="en-US" dirty="0">
              <a:solidFill>
                <a:schemeClr val="accent2"/>
              </a:solidFill>
            </a:endParaRPr>
          </a:p>
          <a:p>
            <a:pPr lvl="0">
              <a:buFont typeface="Wingdings" pitchFamily="2" charset="2"/>
              <a:buChar char="ü"/>
            </a:pPr>
            <a:r>
              <a:rPr lang="en-US" b="1" dirty="0">
                <a:solidFill>
                  <a:schemeClr val="accent2"/>
                </a:solidFill>
              </a:rPr>
              <a:t>location in isolated rural communities, </a:t>
            </a:r>
            <a:endParaRPr lang="en-US" dirty="0">
              <a:solidFill>
                <a:schemeClr val="accent2"/>
              </a:solidFill>
            </a:endParaRPr>
          </a:p>
          <a:p>
            <a:pPr>
              <a:buFont typeface="Wingdings" pitchFamily="2" charset="2"/>
              <a:buChar char="ü"/>
            </a:pPr>
            <a:r>
              <a:rPr lang="en-US" b="1" dirty="0">
                <a:solidFill>
                  <a:schemeClr val="accent2"/>
                </a:solidFill>
              </a:rPr>
              <a:t>experience </a:t>
            </a:r>
            <a:r>
              <a:rPr lang="en-US" b="1" dirty="0"/>
              <a:t>of war and conflict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1798638"/>
          </a:xfrm>
        </p:spPr>
        <p:txBody>
          <a:bodyPr>
            <a:normAutofit fontScale="90000"/>
          </a:bodyPr>
          <a:lstStyle/>
          <a:p>
            <a:br>
              <a:rPr lang="en-US" b="1" dirty="0"/>
            </a:br>
            <a:br>
              <a:rPr lang="en-US" b="1" dirty="0"/>
            </a:br>
            <a:r>
              <a:rPr lang="en-US" b="1" dirty="0"/>
              <a:t>2.2. </a:t>
            </a:r>
            <a:r>
              <a:rPr lang="en-US" b="1" dirty="0">
                <a:solidFill>
                  <a:schemeClr val="accent2"/>
                </a:solidFill>
              </a:rPr>
              <a:t>Inclusive education and inclusive schools </a:t>
            </a:r>
            <a:br>
              <a:rPr lang="en-US" dirty="0"/>
            </a:br>
            <a:endParaRPr lang="en-US" dirty="0"/>
          </a:p>
        </p:txBody>
      </p:sp>
      <p:sp>
        <p:nvSpPr>
          <p:cNvPr id="3" name="Content Placeholder 2"/>
          <p:cNvSpPr>
            <a:spLocks noGrp="1"/>
          </p:cNvSpPr>
          <p:nvPr>
            <p:ph idx="1"/>
          </p:nvPr>
        </p:nvSpPr>
        <p:spPr/>
        <p:txBody>
          <a:bodyPr>
            <a:normAutofit/>
          </a:bodyPr>
          <a:lstStyle/>
          <a:p>
            <a:r>
              <a:rPr lang="en-US" b="1" dirty="0">
                <a:solidFill>
                  <a:schemeClr val="accent6">
                    <a:lumMod val="75000"/>
                  </a:schemeClr>
                </a:solidFill>
              </a:rPr>
              <a:t>Inclusive</a:t>
            </a:r>
            <a:r>
              <a:rPr lang="en-US" b="1" dirty="0"/>
              <a:t> </a:t>
            </a:r>
            <a:r>
              <a:rPr lang="en-US" b="1" dirty="0">
                <a:solidFill>
                  <a:schemeClr val="accent6">
                    <a:lumMod val="75000"/>
                  </a:schemeClr>
                </a:solidFill>
              </a:rPr>
              <a:t>education</a:t>
            </a:r>
            <a:r>
              <a:rPr lang="en-US" b="1" dirty="0"/>
              <a:t> refers to an education system that is </a:t>
            </a:r>
            <a:r>
              <a:rPr lang="en-US" b="1" dirty="0">
                <a:solidFill>
                  <a:schemeClr val="accent6">
                    <a:lumMod val="75000"/>
                  </a:schemeClr>
                </a:solidFill>
              </a:rPr>
              <a:t>open to all learners, regardless of poverty, gender, ethnic background, language, disabilities and impairments. Inclusion emphasizes that all learners and students can learn. </a:t>
            </a:r>
            <a:endParaRPr lang="en-US" dirty="0">
              <a:solidFill>
                <a:schemeClr val="accent6">
                  <a:lumMod val="75000"/>
                </a:schemeClr>
              </a:solidFill>
            </a:endParaRP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b="1" dirty="0"/>
              <a:t>It requires </a:t>
            </a:r>
            <a:r>
              <a:rPr lang="en-US" sz="3600" b="1" dirty="0">
                <a:solidFill>
                  <a:schemeClr val="accent6">
                    <a:lumMod val="75000"/>
                  </a:schemeClr>
                </a:solidFill>
              </a:rPr>
              <a:t>identifying</a:t>
            </a:r>
            <a:r>
              <a:rPr lang="en-US" sz="3600" b="1" dirty="0"/>
              <a:t> </a:t>
            </a:r>
            <a:r>
              <a:rPr lang="en-US" sz="3600" b="1" dirty="0">
                <a:solidFill>
                  <a:srgbClr val="00B0F0"/>
                </a:solidFill>
              </a:rPr>
              <a:t>barriers</a:t>
            </a:r>
            <a:r>
              <a:rPr lang="en-US" sz="3600" b="1" dirty="0"/>
              <a:t> that hinder </a:t>
            </a:r>
            <a:r>
              <a:rPr lang="en-US" sz="3600" b="1" dirty="0">
                <a:solidFill>
                  <a:schemeClr val="accent6">
                    <a:lumMod val="75000"/>
                  </a:schemeClr>
                </a:solidFill>
              </a:rPr>
              <a:t>learning</a:t>
            </a:r>
            <a:r>
              <a:rPr lang="en-US" sz="3600" b="1" dirty="0"/>
              <a:t>, and </a:t>
            </a:r>
            <a:r>
              <a:rPr lang="en-US" sz="3600" b="1" dirty="0">
                <a:solidFill>
                  <a:schemeClr val="accent6">
                    <a:lumMod val="75000"/>
                  </a:schemeClr>
                </a:solidFill>
              </a:rPr>
              <a:t>reducing</a:t>
            </a:r>
            <a:r>
              <a:rPr lang="en-US" sz="3600" b="1" dirty="0"/>
              <a:t> or </a:t>
            </a:r>
            <a:r>
              <a:rPr lang="en-US" sz="3600" b="1" dirty="0">
                <a:solidFill>
                  <a:schemeClr val="accent6">
                    <a:lumMod val="75000"/>
                  </a:schemeClr>
                </a:solidFill>
              </a:rPr>
              <a:t>removing</a:t>
            </a:r>
            <a:r>
              <a:rPr lang="en-US" sz="3600" b="1" dirty="0"/>
              <a:t> these barriers in schools, vocational training, higher education, teacher education, and education management.</a:t>
            </a: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The educational environment must be adjusted to meet the </a:t>
            </a:r>
            <a:r>
              <a:rPr lang="en-US" b="1" dirty="0">
                <a:solidFill>
                  <a:srgbClr val="00B0F0"/>
                </a:solidFill>
              </a:rPr>
              <a:t>needs of all learners </a:t>
            </a:r>
            <a:r>
              <a:rPr lang="en-US" b="1" dirty="0"/>
              <a:t>(UNESCO 2000; UNESCO 2001, </a:t>
            </a:r>
            <a:r>
              <a:rPr lang="en-US" b="1" dirty="0" err="1"/>
              <a:t>MoE</a:t>
            </a:r>
            <a:r>
              <a:rPr lang="en-US" b="1" dirty="0"/>
              <a:t> 2006.) </a:t>
            </a:r>
            <a:endParaRPr lang="en-US" dirty="0"/>
          </a:p>
          <a:p>
            <a:r>
              <a:rPr lang="en-US" b="1" dirty="0"/>
              <a:t>In inclusive schools teachers find ways to </a:t>
            </a:r>
            <a:r>
              <a:rPr lang="en-US" b="1" dirty="0">
                <a:solidFill>
                  <a:schemeClr val="accent6">
                    <a:lumMod val="75000"/>
                  </a:schemeClr>
                </a:solidFill>
              </a:rPr>
              <a:t>know</a:t>
            </a:r>
            <a:r>
              <a:rPr lang="en-US" b="1" dirty="0"/>
              <a:t> their learners, to </a:t>
            </a:r>
            <a:r>
              <a:rPr lang="en-US" b="1" dirty="0">
                <a:solidFill>
                  <a:schemeClr val="accent6">
                    <a:lumMod val="75000"/>
                  </a:schemeClr>
                </a:solidFill>
              </a:rPr>
              <a:t>identify</a:t>
            </a:r>
            <a:r>
              <a:rPr lang="en-US" b="1" dirty="0"/>
              <a:t> their </a:t>
            </a:r>
            <a:r>
              <a:rPr lang="en-US" b="1" dirty="0">
                <a:solidFill>
                  <a:schemeClr val="accent6">
                    <a:lumMod val="75000"/>
                  </a:schemeClr>
                </a:solidFill>
              </a:rPr>
              <a:t>diverse</a:t>
            </a:r>
            <a:r>
              <a:rPr lang="en-US" b="1" dirty="0"/>
              <a:t> </a:t>
            </a:r>
            <a:r>
              <a:rPr lang="en-US" b="1" dirty="0">
                <a:solidFill>
                  <a:schemeClr val="accent6">
                    <a:lumMod val="75000"/>
                  </a:schemeClr>
                </a:solidFill>
              </a:rPr>
              <a:t>needs</a:t>
            </a:r>
            <a:r>
              <a:rPr lang="en-US" b="1" dirty="0"/>
              <a:t>, to appropriately </a:t>
            </a:r>
            <a:r>
              <a:rPr lang="en-US" b="1" dirty="0">
                <a:solidFill>
                  <a:schemeClr val="accent6">
                    <a:lumMod val="75000"/>
                  </a:schemeClr>
                </a:solidFill>
              </a:rPr>
              <a:t>differentiate</a:t>
            </a:r>
            <a:r>
              <a:rPr lang="en-US" b="1" dirty="0"/>
              <a:t> the </a:t>
            </a:r>
            <a:r>
              <a:rPr lang="en-US" b="1" dirty="0">
                <a:solidFill>
                  <a:schemeClr val="accent6">
                    <a:lumMod val="75000"/>
                  </a:schemeClr>
                </a:solidFill>
              </a:rPr>
              <a:t>curriculum</a:t>
            </a:r>
            <a:r>
              <a:rPr lang="en-US" b="1" dirty="0"/>
              <a:t> and </a:t>
            </a:r>
            <a:r>
              <a:rPr lang="en-US" b="1" dirty="0">
                <a:solidFill>
                  <a:schemeClr val="accent6">
                    <a:lumMod val="75000"/>
                  </a:schemeClr>
                </a:solidFill>
              </a:rPr>
              <a:t>assessment</a:t>
            </a:r>
            <a:r>
              <a:rPr lang="en-US" b="1" dirty="0"/>
              <a:t> </a:t>
            </a:r>
            <a:r>
              <a:rPr lang="en-US" b="1" dirty="0">
                <a:solidFill>
                  <a:schemeClr val="accent6">
                    <a:lumMod val="75000"/>
                  </a:schemeClr>
                </a:solidFill>
              </a:rPr>
              <a:t>practices</a:t>
            </a:r>
            <a:r>
              <a:rPr lang="en-US" b="1" dirty="0"/>
              <a:t>, and to provide appropriate </a:t>
            </a:r>
            <a:r>
              <a:rPr lang="en-US" b="1" dirty="0">
                <a:solidFill>
                  <a:schemeClr val="accent6">
                    <a:lumMod val="75000"/>
                  </a:schemeClr>
                </a:solidFill>
              </a:rPr>
              <a:t>support</a:t>
            </a:r>
            <a:r>
              <a:rPr lang="en-US" b="1" dirty="0"/>
              <a:t> according to all learners‟ </a:t>
            </a:r>
            <a:r>
              <a:rPr lang="en-US" b="1" dirty="0">
                <a:solidFill>
                  <a:schemeClr val="accent6">
                    <a:lumMod val="75000"/>
                  </a:schemeClr>
                </a:solidFill>
              </a:rPr>
              <a:t>needs</a:t>
            </a:r>
            <a:r>
              <a:rPr lang="en-US" b="1" dirty="0"/>
              <a:t>.</a:t>
            </a:r>
            <a:r>
              <a:rPr lang="en-US" dirty="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r>
              <a:rPr lang="en-US" dirty="0"/>
              <a:t> IEP describes program adaptations and/ or modifications and the special services that are to be provided for the student. It is reviewed regularly and updated at least annually.</a:t>
            </a:r>
          </a:p>
          <a:p>
            <a:pPr lvl="0"/>
            <a:r>
              <a:rPr lang="en-US" dirty="0"/>
              <a:t>IEP  also discuss  about the disability, what skills you need to learn, what you’ll do in school this year, what services the school will provide, and where the learning will take place</a:t>
            </a:r>
          </a:p>
          <a:p>
            <a:pPr lvl="0"/>
            <a:r>
              <a:rPr lang="en-US" dirty="0"/>
              <a:t>IEP  is a legally binding document that spells out exactly what special education services your child will receive and why.</a:t>
            </a:r>
          </a:p>
          <a:p>
            <a:pPr lvl="0"/>
            <a:r>
              <a:rPr lang="en-US" dirty="0"/>
              <a:t> An IEP describes program adaptations and/ or modifications and the special services that are to be provided for the student. It is reviewed regularly and updated at least annually.</a:t>
            </a:r>
          </a:p>
          <a:p>
            <a:pPr lvl="0"/>
            <a:r>
              <a:rPr lang="en-US" dirty="0"/>
              <a:t>IEP  also discuss  about the disability, what skills you need to learn, what you’ll do in school this year, what services the school will provide, and where the learning will take place</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2.3. </a:t>
            </a:r>
            <a:r>
              <a:rPr lang="en-US" b="1" dirty="0">
                <a:solidFill>
                  <a:schemeClr val="accent6">
                    <a:lumMod val="75000"/>
                  </a:schemeClr>
                </a:solidFill>
              </a:rPr>
              <a:t>Integration</a:t>
            </a:r>
            <a:r>
              <a:rPr lang="en-US" b="1" dirty="0"/>
              <a:t> </a:t>
            </a:r>
            <a:br>
              <a:rPr lang="en-US" dirty="0"/>
            </a:br>
            <a:endParaRPr lang="en-US" dirty="0"/>
          </a:p>
        </p:txBody>
      </p:sp>
      <p:sp>
        <p:nvSpPr>
          <p:cNvPr id="3" name="Content Placeholder 2"/>
          <p:cNvSpPr>
            <a:spLocks noGrp="1"/>
          </p:cNvSpPr>
          <p:nvPr>
            <p:ph idx="1"/>
          </p:nvPr>
        </p:nvSpPr>
        <p:spPr/>
        <p:txBody>
          <a:bodyPr>
            <a:normAutofit lnSpcReduction="10000"/>
          </a:bodyPr>
          <a:lstStyle/>
          <a:p>
            <a:pPr>
              <a:buNone/>
            </a:pPr>
            <a:r>
              <a:rPr lang="en-US" b="1" dirty="0"/>
              <a:t>Whereas inclusive education implies </a:t>
            </a:r>
            <a:r>
              <a:rPr lang="en-US" b="1" dirty="0">
                <a:solidFill>
                  <a:srgbClr val="C00000"/>
                </a:solidFill>
              </a:rPr>
              <a:t>full-time</a:t>
            </a:r>
            <a:r>
              <a:rPr lang="en-US" b="1" dirty="0"/>
              <a:t> placement of LSEN in regular classes, integration involves such learners being placed in regular classes for </a:t>
            </a:r>
            <a:r>
              <a:rPr lang="en-US" b="1" dirty="0">
                <a:solidFill>
                  <a:srgbClr val="C00000"/>
                </a:solidFill>
              </a:rPr>
              <a:t>only part of the school day,</a:t>
            </a:r>
            <a:r>
              <a:rPr lang="en-US" b="1" dirty="0"/>
              <a:t> often for the </a:t>
            </a:r>
            <a:r>
              <a:rPr lang="en-US" b="1" dirty="0">
                <a:solidFill>
                  <a:schemeClr val="accent6">
                    <a:lumMod val="75000"/>
                  </a:schemeClr>
                </a:solidFill>
              </a:rPr>
              <a:t>less</a:t>
            </a:r>
            <a:r>
              <a:rPr lang="en-US" b="1" dirty="0"/>
              <a:t> „</a:t>
            </a:r>
            <a:r>
              <a:rPr lang="en-US" b="1" dirty="0">
                <a:solidFill>
                  <a:schemeClr val="accent6">
                    <a:lumMod val="75000"/>
                  </a:schemeClr>
                </a:solidFill>
              </a:rPr>
              <a:t>academic</a:t>
            </a:r>
            <a:r>
              <a:rPr lang="en-US" b="1" dirty="0"/>
              <a:t>‟ subjects. For the remainder of the day they may be placed in a </a:t>
            </a:r>
            <a:r>
              <a:rPr lang="en-US" b="1" dirty="0">
                <a:solidFill>
                  <a:schemeClr val="accent6">
                    <a:lumMod val="75000"/>
                  </a:schemeClr>
                </a:solidFill>
              </a:rPr>
              <a:t>special</a:t>
            </a:r>
            <a:r>
              <a:rPr lang="en-US" b="1" dirty="0"/>
              <a:t> </a:t>
            </a:r>
            <a:r>
              <a:rPr lang="en-US" b="1" dirty="0">
                <a:solidFill>
                  <a:schemeClr val="accent6">
                    <a:lumMod val="75000"/>
                  </a:schemeClr>
                </a:solidFill>
              </a:rPr>
              <a:t>class</a:t>
            </a:r>
            <a:r>
              <a:rPr lang="en-US" b="1" dirty="0"/>
              <a:t> or </a:t>
            </a:r>
            <a:r>
              <a:rPr lang="en-US" b="1" dirty="0">
                <a:solidFill>
                  <a:schemeClr val="accent6">
                    <a:lumMod val="75000"/>
                  </a:schemeClr>
                </a:solidFill>
              </a:rPr>
              <a:t>unit</a:t>
            </a:r>
            <a:r>
              <a:rPr lang="en-US" b="1" dirty="0"/>
              <a:t>. In some countries, integration is seen as a transitional arrangement before full inclusion is implemented. </a:t>
            </a: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2.4. </a:t>
            </a:r>
            <a:r>
              <a:rPr lang="en-US" b="1" dirty="0">
                <a:solidFill>
                  <a:schemeClr val="accent6">
                    <a:lumMod val="75000"/>
                  </a:schemeClr>
                </a:solidFill>
              </a:rPr>
              <a:t>Special</a:t>
            </a:r>
            <a:r>
              <a:rPr lang="en-US" b="1" dirty="0"/>
              <a:t> </a:t>
            </a:r>
            <a:r>
              <a:rPr lang="en-US" b="1" dirty="0">
                <a:solidFill>
                  <a:schemeClr val="accent6">
                    <a:lumMod val="75000"/>
                  </a:schemeClr>
                </a:solidFill>
              </a:rPr>
              <a:t>education</a:t>
            </a:r>
            <a:r>
              <a:rPr lang="en-US" b="1" dirty="0"/>
              <a:t> </a:t>
            </a:r>
            <a:br>
              <a:rPr lang="en-US" dirty="0"/>
            </a:br>
            <a:endParaRPr lang="en-US" dirty="0"/>
          </a:p>
        </p:txBody>
      </p:sp>
      <p:sp>
        <p:nvSpPr>
          <p:cNvPr id="3" name="Content Placeholder 2"/>
          <p:cNvSpPr>
            <a:spLocks noGrp="1"/>
          </p:cNvSpPr>
          <p:nvPr>
            <p:ph idx="1"/>
          </p:nvPr>
        </p:nvSpPr>
        <p:spPr/>
        <p:txBody>
          <a:bodyPr>
            <a:normAutofit/>
          </a:bodyPr>
          <a:lstStyle/>
          <a:p>
            <a:r>
              <a:rPr lang="en-US" b="1" dirty="0"/>
              <a:t>Special education refers to </a:t>
            </a:r>
            <a:r>
              <a:rPr lang="en-US" b="1" dirty="0">
                <a:solidFill>
                  <a:srgbClr val="C00000"/>
                </a:solidFill>
              </a:rPr>
              <a:t>educational arrangements </a:t>
            </a:r>
            <a:r>
              <a:rPr lang="en-US" b="1" dirty="0"/>
              <a:t>in which learners with </a:t>
            </a:r>
            <a:r>
              <a:rPr lang="en-US" b="1" dirty="0">
                <a:solidFill>
                  <a:schemeClr val="accent6">
                    <a:lumMod val="75000"/>
                  </a:schemeClr>
                </a:solidFill>
              </a:rPr>
              <a:t>disabilities</a:t>
            </a:r>
            <a:r>
              <a:rPr lang="en-US" b="1" dirty="0"/>
              <a:t>, </a:t>
            </a:r>
            <a:r>
              <a:rPr lang="en-US" b="1" dirty="0">
                <a:solidFill>
                  <a:schemeClr val="accent6">
                    <a:lumMod val="75000"/>
                  </a:schemeClr>
                </a:solidFill>
              </a:rPr>
              <a:t>impairments</a:t>
            </a:r>
            <a:r>
              <a:rPr lang="en-US" b="1" dirty="0"/>
              <a:t> or </a:t>
            </a:r>
            <a:r>
              <a:rPr lang="en-US" b="1" dirty="0">
                <a:solidFill>
                  <a:schemeClr val="accent6">
                    <a:lumMod val="75000"/>
                  </a:schemeClr>
                </a:solidFill>
              </a:rPr>
              <a:t>social-emotional</a:t>
            </a:r>
            <a:r>
              <a:rPr lang="en-US" b="1" dirty="0"/>
              <a:t> difficulties are educated in </a:t>
            </a:r>
            <a:r>
              <a:rPr lang="en-US" b="1" dirty="0">
                <a:solidFill>
                  <a:schemeClr val="accent6">
                    <a:lumMod val="75000"/>
                  </a:schemeClr>
                </a:solidFill>
              </a:rPr>
              <a:t>special</a:t>
            </a:r>
            <a:r>
              <a:rPr lang="en-US" b="1" dirty="0"/>
              <a:t> </a:t>
            </a:r>
            <a:r>
              <a:rPr lang="en-US" b="1" dirty="0">
                <a:solidFill>
                  <a:schemeClr val="accent6">
                    <a:lumMod val="75000"/>
                  </a:schemeClr>
                </a:solidFill>
              </a:rPr>
              <a:t>classes</a:t>
            </a:r>
            <a:r>
              <a:rPr lang="en-US" b="1" dirty="0"/>
              <a:t> or </a:t>
            </a:r>
            <a:r>
              <a:rPr lang="en-US" b="1" dirty="0">
                <a:solidFill>
                  <a:schemeClr val="accent6">
                    <a:lumMod val="75000"/>
                  </a:schemeClr>
                </a:solidFill>
              </a:rPr>
              <a:t>special</a:t>
            </a:r>
            <a:r>
              <a:rPr lang="en-US" b="1" dirty="0"/>
              <a:t> </a:t>
            </a:r>
            <a:r>
              <a:rPr lang="en-US" b="1" dirty="0">
                <a:solidFill>
                  <a:schemeClr val="accent6">
                    <a:lumMod val="75000"/>
                  </a:schemeClr>
                </a:solidFill>
              </a:rPr>
              <a:t>schools</a:t>
            </a:r>
            <a:r>
              <a:rPr lang="en-US" b="1" dirty="0"/>
              <a:t>. In such classes or schools, the teachers have usually received </a:t>
            </a:r>
            <a:r>
              <a:rPr lang="en-US" b="1" dirty="0">
                <a:solidFill>
                  <a:schemeClr val="accent6">
                    <a:lumMod val="75000"/>
                  </a:schemeClr>
                </a:solidFill>
              </a:rPr>
              <a:t>specialized</a:t>
            </a:r>
            <a:r>
              <a:rPr lang="en-US" b="1" dirty="0"/>
              <a:t> </a:t>
            </a:r>
            <a:r>
              <a:rPr lang="en-US" b="1" dirty="0">
                <a:solidFill>
                  <a:schemeClr val="accent6">
                    <a:lumMod val="75000"/>
                  </a:schemeClr>
                </a:solidFill>
              </a:rPr>
              <a:t>training</a:t>
            </a:r>
            <a:r>
              <a:rPr lang="en-US" b="1" dirty="0"/>
              <a:t>. The teacher-learner </a:t>
            </a:r>
            <a:r>
              <a:rPr lang="en-US" b="1" dirty="0">
                <a:solidFill>
                  <a:schemeClr val="accent6">
                    <a:lumMod val="75000"/>
                  </a:schemeClr>
                </a:solidFill>
              </a:rPr>
              <a:t>ratio</a:t>
            </a:r>
            <a:r>
              <a:rPr lang="en-US" b="1" dirty="0"/>
              <a:t> is usually much lower than in </a:t>
            </a:r>
            <a:r>
              <a:rPr lang="en-US" b="1" dirty="0">
                <a:solidFill>
                  <a:schemeClr val="accent6">
                    <a:lumMod val="75000"/>
                  </a:schemeClr>
                </a:solidFill>
              </a:rPr>
              <a:t>regular</a:t>
            </a:r>
            <a:r>
              <a:rPr lang="en-US" b="1" dirty="0"/>
              <a:t> </a:t>
            </a:r>
            <a:r>
              <a:rPr lang="en-US" b="1" dirty="0">
                <a:solidFill>
                  <a:schemeClr val="accent6">
                    <a:lumMod val="75000"/>
                  </a:schemeClr>
                </a:solidFill>
              </a:rPr>
              <a:t>classes</a:t>
            </a:r>
            <a:endParaRPr lang="en-US" dirty="0">
              <a:solidFill>
                <a:schemeClr val="accent6">
                  <a:lumMod val="75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2.5. </a:t>
            </a:r>
            <a:r>
              <a:rPr lang="en-US" b="1" dirty="0">
                <a:solidFill>
                  <a:schemeClr val="accent6">
                    <a:lumMod val="75000"/>
                  </a:schemeClr>
                </a:solidFill>
              </a:rPr>
              <a:t>Special</a:t>
            </a:r>
            <a:r>
              <a:rPr lang="en-US" b="1" dirty="0"/>
              <a:t> </a:t>
            </a:r>
            <a:r>
              <a:rPr lang="en-US" b="1" dirty="0">
                <a:solidFill>
                  <a:schemeClr val="accent6">
                    <a:lumMod val="75000"/>
                  </a:schemeClr>
                </a:solidFill>
              </a:rPr>
              <a:t>needs</a:t>
            </a:r>
            <a:r>
              <a:rPr lang="en-US" b="1" dirty="0"/>
              <a:t> </a:t>
            </a:r>
            <a:r>
              <a:rPr lang="en-US" b="1" dirty="0">
                <a:solidFill>
                  <a:schemeClr val="accent6">
                    <a:lumMod val="75000"/>
                  </a:schemeClr>
                </a:solidFill>
              </a:rPr>
              <a:t>education</a:t>
            </a:r>
            <a:r>
              <a:rPr lang="en-US" b="1" dirty="0"/>
              <a:t> </a:t>
            </a:r>
            <a:br>
              <a:rPr lang="en-US" dirty="0"/>
            </a:br>
            <a:endParaRPr lang="en-US" dirty="0"/>
          </a:p>
        </p:txBody>
      </p:sp>
      <p:sp>
        <p:nvSpPr>
          <p:cNvPr id="3" name="Content Placeholder 2"/>
          <p:cNvSpPr>
            <a:spLocks noGrp="1"/>
          </p:cNvSpPr>
          <p:nvPr>
            <p:ph idx="1"/>
          </p:nvPr>
        </p:nvSpPr>
        <p:spPr/>
        <p:txBody>
          <a:bodyPr>
            <a:normAutofit lnSpcReduction="10000"/>
          </a:bodyPr>
          <a:lstStyle/>
          <a:p>
            <a:endParaRPr lang="en-US" b="1" dirty="0"/>
          </a:p>
          <a:p>
            <a:pPr>
              <a:buNone/>
            </a:pPr>
            <a:r>
              <a:rPr lang="en-US" sz="3600" b="1" dirty="0"/>
              <a:t>Special needs education refers to the range of </a:t>
            </a:r>
            <a:r>
              <a:rPr lang="en-US" sz="3600" b="1" i="1" dirty="0">
                <a:solidFill>
                  <a:srgbClr val="C00000"/>
                </a:solidFill>
              </a:rPr>
              <a:t>provisions</a:t>
            </a:r>
            <a:r>
              <a:rPr lang="en-US" sz="3600" b="1" dirty="0"/>
              <a:t> for learners with </a:t>
            </a:r>
            <a:r>
              <a:rPr lang="en-US" sz="3600" b="1" dirty="0">
                <a:solidFill>
                  <a:schemeClr val="accent6">
                    <a:lumMod val="75000"/>
                  </a:schemeClr>
                </a:solidFill>
              </a:rPr>
              <a:t>disabilities</a:t>
            </a:r>
            <a:r>
              <a:rPr lang="en-US" sz="3600" b="1" dirty="0"/>
              <a:t>, </a:t>
            </a:r>
            <a:r>
              <a:rPr lang="en-US" sz="3600" b="1" dirty="0">
                <a:solidFill>
                  <a:schemeClr val="accent6">
                    <a:lumMod val="75000"/>
                  </a:schemeClr>
                </a:solidFill>
              </a:rPr>
              <a:t>impairments</a:t>
            </a:r>
            <a:r>
              <a:rPr lang="en-US" sz="3600" b="1" dirty="0"/>
              <a:t> or </a:t>
            </a:r>
            <a:r>
              <a:rPr lang="en-US" sz="3600" b="1" dirty="0">
                <a:solidFill>
                  <a:schemeClr val="accent6">
                    <a:lumMod val="75000"/>
                  </a:schemeClr>
                </a:solidFill>
              </a:rPr>
              <a:t>social-emotional</a:t>
            </a:r>
            <a:r>
              <a:rPr lang="en-US" sz="3600" b="1" dirty="0"/>
              <a:t> difficulties. These may include everything from special schools, through special classes, to inclusive education</a:t>
            </a:r>
            <a:endParaRPr lang="en-US"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fontScale="90000"/>
          </a:bodyPr>
          <a:lstStyle/>
          <a:p>
            <a:br>
              <a:rPr lang="en-US" b="1" dirty="0"/>
            </a:br>
            <a:r>
              <a:rPr lang="en-US" b="1" dirty="0"/>
              <a:t>2.6. </a:t>
            </a:r>
            <a:r>
              <a:rPr lang="en-US" b="1" dirty="0">
                <a:solidFill>
                  <a:schemeClr val="tx2">
                    <a:lumMod val="60000"/>
                    <a:lumOff val="40000"/>
                  </a:schemeClr>
                </a:solidFill>
              </a:rPr>
              <a:t>Resource centre and resource room </a:t>
            </a:r>
            <a:br>
              <a:rPr lang="en-US" dirty="0"/>
            </a:br>
            <a:endParaRPr lang="en-US" dirty="0"/>
          </a:p>
        </p:txBody>
      </p:sp>
      <p:sp>
        <p:nvSpPr>
          <p:cNvPr id="3" name="Content Placeholder 2"/>
          <p:cNvSpPr>
            <a:spLocks noGrp="1"/>
          </p:cNvSpPr>
          <p:nvPr>
            <p:ph idx="1"/>
          </p:nvPr>
        </p:nvSpPr>
        <p:spPr/>
        <p:txBody>
          <a:bodyPr>
            <a:normAutofit fontScale="92500"/>
          </a:bodyPr>
          <a:lstStyle/>
          <a:p>
            <a:r>
              <a:rPr lang="en-US" b="1" dirty="0"/>
              <a:t>Resource center is a </a:t>
            </a:r>
            <a:r>
              <a:rPr lang="en-US" b="1" dirty="0">
                <a:solidFill>
                  <a:srgbClr val="C00000"/>
                </a:solidFill>
              </a:rPr>
              <a:t>pedagogical</a:t>
            </a:r>
            <a:r>
              <a:rPr lang="en-US" b="1" dirty="0"/>
              <a:t> center which is equipped with </a:t>
            </a:r>
            <a:r>
              <a:rPr lang="en-US" b="1" dirty="0">
                <a:solidFill>
                  <a:schemeClr val="accent2">
                    <a:lumMod val="75000"/>
                  </a:schemeClr>
                </a:solidFill>
              </a:rPr>
              <a:t>specific</a:t>
            </a:r>
            <a:r>
              <a:rPr lang="en-US" b="1" dirty="0"/>
              <a:t> materials and </a:t>
            </a:r>
            <a:r>
              <a:rPr lang="en-US" b="1" dirty="0">
                <a:solidFill>
                  <a:schemeClr val="accent2">
                    <a:lumMod val="75000"/>
                  </a:schemeClr>
                </a:solidFill>
              </a:rPr>
              <a:t>assistive</a:t>
            </a:r>
            <a:r>
              <a:rPr lang="en-US" b="1" dirty="0"/>
              <a:t> devices as well as staffed with professionals to give support to LSEN, teachers and schools. </a:t>
            </a:r>
            <a:endParaRPr lang="en-US" dirty="0"/>
          </a:p>
          <a:p>
            <a:r>
              <a:rPr lang="en-US" b="1" dirty="0"/>
              <a:t>Resource room is </a:t>
            </a:r>
            <a:r>
              <a:rPr lang="en-US" b="1" dirty="0">
                <a:solidFill>
                  <a:srgbClr val="C00000"/>
                </a:solidFill>
              </a:rPr>
              <a:t>a small classroom </a:t>
            </a:r>
            <a:r>
              <a:rPr lang="en-US" b="1" dirty="0"/>
              <a:t>in which an </a:t>
            </a:r>
            <a:r>
              <a:rPr lang="en-US" b="1" dirty="0">
                <a:solidFill>
                  <a:schemeClr val="accent2">
                    <a:lumMod val="75000"/>
                  </a:schemeClr>
                </a:solidFill>
              </a:rPr>
              <a:t>itinerant</a:t>
            </a:r>
            <a:r>
              <a:rPr lang="en-US" b="1" dirty="0"/>
              <a:t> teacher provides individual or small group instruction to the learners. This instruction may be provided to the learner in a specific subject and for a certain period of time. </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2.7. </a:t>
            </a:r>
            <a:r>
              <a:rPr lang="en-US" b="1" dirty="0">
                <a:solidFill>
                  <a:schemeClr val="tx2">
                    <a:lumMod val="60000"/>
                    <a:lumOff val="40000"/>
                  </a:schemeClr>
                </a:solidFill>
              </a:rPr>
              <a:t>Itinerant teacher </a:t>
            </a:r>
            <a:br>
              <a:rPr lang="en-US" dirty="0">
                <a:solidFill>
                  <a:schemeClr val="tx2">
                    <a:lumMod val="60000"/>
                    <a:lumOff val="40000"/>
                  </a:schemeClr>
                </a:solidFill>
              </a:rPr>
            </a:br>
            <a:endParaRPr lang="en-US"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r>
              <a:rPr lang="en-US" b="1" dirty="0"/>
              <a:t>Itinerant teachers are </a:t>
            </a:r>
            <a:r>
              <a:rPr lang="en-US" b="1" dirty="0">
                <a:solidFill>
                  <a:srgbClr val="C00000"/>
                </a:solidFill>
              </a:rPr>
              <a:t>certified special needs education experts</a:t>
            </a:r>
            <a:r>
              <a:rPr lang="en-US" b="1" dirty="0"/>
              <a:t> who provide </a:t>
            </a:r>
            <a:r>
              <a:rPr lang="en-US" b="1" dirty="0">
                <a:solidFill>
                  <a:srgbClr val="00B0F0"/>
                </a:solidFill>
              </a:rPr>
              <a:t>counseling</a:t>
            </a:r>
            <a:r>
              <a:rPr lang="en-US" b="1" dirty="0"/>
              <a:t> service for </a:t>
            </a:r>
            <a:r>
              <a:rPr lang="en-US" b="1" dirty="0">
                <a:solidFill>
                  <a:srgbClr val="00B0F0"/>
                </a:solidFill>
              </a:rPr>
              <a:t>regular</a:t>
            </a:r>
            <a:r>
              <a:rPr lang="en-US" b="1" dirty="0"/>
              <a:t> </a:t>
            </a:r>
            <a:r>
              <a:rPr lang="en-US" b="1" dirty="0">
                <a:solidFill>
                  <a:srgbClr val="00B0F0"/>
                </a:solidFill>
              </a:rPr>
              <a:t>teachers</a:t>
            </a:r>
            <a:r>
              <a:rPr lang="en-US" b="1" dirty="0"/>
              <a:t>, </a:t>
            </a:r>
            <a:r>
              <a:rPr lang="en-US" b="1" dirty="0">
                <a:solidFill>
                  <a:srgbClr val="00B0F0"/>
                </a:solidFill>
              </a:rPr>
              <a:t>LSEN</a:t>
            </a:r>
            <a:r>
              <a:rPr lang="en-US" b="1" dirty="0"/>
              <a:t>, and </a:t>
            </a:r>
            <a:r>
              <a:rPr lang="en-US" b="1" dirty="0">
                <a:solidFill>
                  <a:srgbClr val="00B0F0"/>
                </a:solidFill>
              </a:rPr>
              <a:t>parents</a:t>
            </a:r>
            <a:r>
              <a:rPr lang="en-US" b="1" dirty="0"/>
              <a:t>. The services they provide include: </a:t>
            </a:r>
            <a:r>
              <a:rPr lang="en-US" b="1" dirty="0">
                <a:solidFill>
                  <a:srgbClr val="00B0F0"/>
                </a:solidFill>
              </a:rPr>
              <a:t>implementing the </a:t>
            </a:r>
            <a:r>
              <a:rPr lang="en-US" b="1" dirty="0" err="1">
                <a:solidFill>
                  <a:srgbClr val="00B0F0"/>
                </a:solidFill>
              </a:rPr>
              <a:t>child‟s</a:t>
            </a:r>
            <a:r>
              <a:rPr lang="en-US" b="1" dirty="0">
                <a:solidFill>
                  <a:srgbClr val="00B0F0"/>
                </a:solidFill>
              </a:rPr>
              <a:t> IEP, assessing the </a:t>
            </a:r>
            <a:r>
              <a:rPr lang="en-US" b="1" dirty="0" err="1">
                <a:solidFill>
                  <a:srgbClr val="00B0F0"/>
                </a:solidFill>
              </a:rPr>
              <a:t>child‟s</a:t>
            </a:r>
            <a:r>
              <a:rPr lang="en-US" b="1" dirty="0">
                <a:solidFill>
                  <a:srgbClr val="00B0F0"/>
                </a:solidFill>
              </a:rPr>
              <a:t> educational needs, collaborating with the satellite </a:t>
            </a:r>
            <a:r>
              <a:rPr lang="en-US" b="1" dirty="0"/>
              <a:t>and</a:t>
            </a:r>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neighboring school directors and teachers, coordinating the </a:t>
            </a:r>
            <a:r>
              <a:rPr lang="en-US" b="1" dirty="0" err="1"/>
              <a:t>child‟s</a:t>
            </a:r>
            <a:r>
              <a:rPr lang="en-US" b="1" dirty="0"/>
              <a:t> educational goals with other providers and therapists and participating in the core team activities, making referrals of the child to medical facilities as the case may be, among other duties.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2.8. </a:t>
            </a:r>
            <a:r>
              <a:rPr lang="en-US" b="1" dirty="0" err="1">
                <a:solidFill>
                  <a:srgbClr val="00B0F0"/>
                </a:solidFill>
              </a:rPr>
              <a:t>Metacognitive</a:t>
            </a:r>
            <a:r>
              <a:rPr lang="en-US" b="1" dirty="0"/>
              <a:t> </a:t>
            </a:r>
            <a:r>
              <a:rPr lang="en-US" b="1" dirty="0">
                <a:solidFill>
                  <a:srgbClr val="00B0F0"/>
                </a:solidFill>
              </a:rPr>
              <a:t>skills</a:t>
            </a:r>
            <a:endParaRPr lang="en-US" dirty="0">
              <a:solidFill>
                <a:srgbClr val="00B0F0"/>
              </a:solidFill>
            </a:endParaRPr>
          </a:p>
        </p:txBody>
      </p:sp>
      <p:sp>
        <p:nvSpPr>
          <p:cNvPr id="3" name="Content Placeholder 2"/>
          <p:cNvSpPr>
            <a:spLocks noGrp="1"/>
          </p:cNvSpPr>
          <p:nvPr>
            <p:ph idx="1"/>
          </p:nvPr>
        </p:nvSpPr>
        <p:spPr/>
        <p:txBody>
          <a:bodyPr>
            <a:normAutofit/>
          </a:bodyPr>
          <a:lstStyle/>
          <a:p>
            <a:pPr>
              <a:buNone/>
            </a:pPr>
            <a:r>
              <a:rPr lang="en-US" b="1" dirty="0"/>
              <a:t>	Meta-cognition simply means </a:t>
            </a:r>
            <a:r>
              <a:rPr lang="en-US" b="1" dirty="0">
                <a:solidFill>
                  <a:srgbClr val="00B0F0"/>
                </a:solidFill>
              </a:rPr>
              <a:t>learning</a:t>
            </a:r>
            <a:r>
              <a:rPr lang="en-US" b="1" dirty="0"/>
              <a:t> about </a:t>
            </a:r>
            <a:r>
              <a:rPr lang="en-US" b="1" dirty="0">
                <a:solidFill>
                  <a:srgbClr val="00B0F0"/>
                </a:solidFill>
              </a:rPr>
              <a:t>learning</a:t>
            </a:r>
            <a:r>
              <a:rPr lang="en-US" b="1" dirty="0"/>
              <a:t> i.e. being fully aware of what you are learning. Meta-cognitive skills therefore refer to </a:t>
            </a:r>
            <a:r>
              <a:rPr lang="en-US" b="1" dirty="0">
                <a:solidFill>
                  <a:srgbClr val="00B0F0"/>
                </a:solidFill>
              </a:rPr>
              <a:t>learners</a:t>
            </a:r>
            <a:r>
              <a:rPr lang="en-US" b="1" dirty="0"/>
              <a:t>' </a:t>
            </a:r>
            <a:r>
              <a:rPr lang="en-US" b="1" dirty="0">
                <a:solidFill>
                  <a:srgbClr val="00B0F0"/>
                </a:solidFill>
              </a:rPr>
              <a:t>awareness</a:t>
            </a:r>
            <a:r>
              <a:rPr lang="en-US" b="1" dirty="0"/>
              <a:t> of their own </a:t>
            </a:r>
            <a:r>
              <a:rPr lang="en-US" b="1" dirty="0">
                <a:solidFill>
                  <a:srgbClr val="00B0F0"/>
                </a:solidFill>
              </a:rPr>
              <a:t>knowledge</a:t>
            </a:r>
            <a:r>
              <a:rPr lang="en-US" b="1" dirty="0"/>
              <a:t> and their ability to </a:t>
            </a:r>
            <a:r>
              <a:rPr lang="en-US" b="1" dirty="0">
                <a:solidFill>
                  <a:srgbClr val="00B0F0"/>
                </a:solidFill>
              </a:rPr>
              <a:t>understand</a:t>
            </a:r>
            <a:r>
              <a:rPr lang="en-US" b="1" dirty="0"/>
              <a:t>, </a:t>
            </a:r>
            <a:r>
              <a:rPr lang="en-US" b="1" dirty="0">
                <a:solidFill>
                  <a:srgbClr val="00B0F0"/>
                </a:solidFill>
              </a:rPr>
              <a:t>control</a:t>
            </a:r>
            <a:r>
              <a:rPr lang="en-US" b="1" dirty="0"/>
              <a:t>, and </a:t>
            </a:r>
            <a:r>
              <a:rPr lang="en-US" b="1" dirty="0">
                <a:solidFill>
                  <a:srgbClr val="00B0F0"/>
                </a:solidFill>
              </a:rPr>
              <a:t>manipulate</a:t>
            </a:r>
            <a:r>
              <a:rPr lang="en-US" b="1" dirty="0"/>
              <a:t> their own cognitive processes such as their own memory systems and strategies for using their memories effectively;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b="1" dirty="0"/>
              <a:t> their ability to monitor the degree to which they </a:t>
            </a:r>
            <a:r>
              <a:rPr lang="en-US" b="1" dirty="0">
                <a:solidFill>
                  <a:srgbClr val="00B0F0"/>
                </a:solidFill>
              </a:rPr>
              <a:t>understand</a:t>
            </a:r>
            <a:r>
              <a:rPr lang="en-US" b="1" dirty="0"/>
              <a:t> </a:t>
            </a:r>
            <a:r>
              <a:rPr lang="en-US" b="1" dirty="0">
                <a:solidFill>
                  <a:srgbClr val="00B0F0"/>
                </a:solidFill>
              </a:rPr>
              <a:t>information</a:t>
            </a:r>
            <a:r>
              <a:rPr lang="en-US" b="1" dirty="0"/>
              <a:t> being communicated to them, to </a:t>
            </a:r>
            <a:r>
              <a:rPr lang="en-US" b="1" dirty="0">
                <a:solidFill>
                  <a:srgbClr val="00B0F0"/>
                </a:solidFill>
              </a:rPr>
              <a:t>recognize</a:t>
            </a:r>
            <a:r>
              <a:rPr lang="en-US" b="1" dirty="0"/>
              <a:t> </a:t>
            </a:r>
            <a:r>
              <a:rPr lang="en-US" b="1" dirty="0">
                <a:solidFill>
                  <a:srgbClr val="00B0F0"/>
                </a:solidFill>
              </a:rPr>
              <a:t>failures</a:t>
            </a:r>
            <a:r>
              <a:rPr lang="en-US" b="1" dirty="0"/>
              <a:t>, to </a:t>
            </a:r>
            <a:r>
              <a:rPr lang="en-US" b="1" dirty="0">
                <a:solidFill>
                  <a:srgbClr val="00B0F0"/>
                </a:solidFill>
              </a:rPr>
              <a:t>comprehend</a:t>
            </a:r>
            <a:r>
              <a:rPr lang="en-US" b="1" dirty="0"/>
              <a:t>, and to employ </a:t>
            </a:r>
            <a:r>
              <a:rPr lang="en-US" b="1" dirty="0">
                <a:solidFill>
                  <a:srgbClr val="00B0F0"/>
                </a:solidFill>
              </a:rPr>
              <a:t>repair</a:t>
            </a:r>
            <a:r>
              <a:rPr lang="en-US" b="1" dirty="0"/>
              <a:t> </a:t>
            </a:r>
            <a:r>
              <a:rPr lang="en-US" b="1" dirty="0">
                <a:solidFill>
                  <a:srgbClr val="00B0F0"/>
                </a:solidFill>
              </a:rPr>
              <a:t>strategies</a:t>
            </a:r>
            <a:r>
              <a:rPr lang="en-US" b="1" dirty="0"/>
              <a:t> when </a:t>
            </a:r>
            <a:r>
              <a:rPr lang="en-US" b="1" dirty="0">
                <a:solidFill>
                  <a:srgbClr val="00B0F0"/>
                </a:solidFill>
              </a:rPr>
              <a:t>failures</a:t>
            </a:r>
            <a:r>
              <a:rPr lang="en-US" b="1" dirty="0"/>
              <a:t> are </a:t>
            </a:r>
            <a:r>
              <a:rPr lang="en-US" b="1" dirty="0">
                <a:solidFill>
                  <a:srgbClr val="00B0F0"/>
                </a:solidFill>
              </a:rPr>
              <a:t>identified</a:t>
            </a:r>
            <a:r>
              <a:rPr lang="en-US" b="1" dirty="0"/>
              <a:t>; and their ability to make adjustments in their own learning processes in response to their perception of feedback regarding their current status of learning. </a:t>
            </a:r>
            <a:endParaRPr lang="en-US" dirty="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a:t>
            </a:r>
            <a:r>
              <a:rPr lang="en-US" b="1" dirty="0">
                <a:solidFill>
                  <a:srgbClr val="FF0000"/>
                </a:solidFill>
              </a:rPr>
              <a:t>Curriculum</a:t>
            </a:r>
            <a:r>
              <a:rPr lang="en-US" b="1" dirty="0"/>
              <a:t> </a:t>
            </a:r>
            <a:r>
              <a:rPr lang="en-US" b="1" dirty="0">
                <a:solidFill>
                  <a:srgbClr val="FF0000"/>
                </a:solidFill>
              </a:rPr>
              <a:t>differentiation</a:t>
            </a:r>
            <a:r>
              <a:rPr lang="en-US" b="1" dirty="0"/>
              <a:t> </a:t>
            </a:r>
            <a:endParaRPr lang="en-US" dirty="0"/>
          </a:p>
        </p:txBody>
      </p:sp>
      <p:sp>
        <p:nvSpPr>
          <p:cNvPr id="3" name="Content Placeholder 2"/>
          <p:cNvSpPr>
            <a:spLocks noGrp="1"/>
          </p:cNvSpPr>
          <p:nvPr>
            <p:ph idx="1"/>
          </p:nvPr>
        </p:nvSpPr>
        <p:spPr/>
        <p:txBody>
          <a:bodyPr>
            <a:normAutofit lnSpcReduction="10000"/>
          </a:bodyPr>
          <a:lstStyle/>
          <a:p>
            <a:r>
              <a:rPr lang="en-US" b="1" dirty="0"/>
              <a:t>Curriculum differentiation is the process of </a:t>
            </a:r>
            <a:r>
              <a:rPr lang="en-US" b="1" dirty="0">
                <a:solidFill>
                  <a:srgbClr val="7030A0"/>
                </a:solidFill>
              </a:rPr>
              <a:t>adapting and modifying </a:t>
            </a:r>
            <a:r>
              <a:rPr lang="en-US" b="1" dirty="0"/>
              <a:t>the curriculum according to the different ability levels of the learners in the class.</a:t>
            </a:r>
            <a:r>
              <a:rPr lang="en-US" dirty="0"/>
              <a:t> </a:t>
            </a:r>
          </a:p>
          <a:p>
            <a:r>
              <a:rPr lang="en-US" b="1" dirty="0"/>
              <a:t>The</a:t>
            </a:r>
            <a:r>
              <a:rPr lang="en-US" b="1" dirty="0">
                <a:solidFill>
                  <a:srgbClr val="7030A0"/>
                </a:solidFill>
              </a:rPr>
              <a:t> goal </a:t>
            </a:r>
            <a:r>
              <a:rPr lang="en-US" b="1" dirty="0"/>
              <a:t>of </a:t>
            </a:r>
            <a:r>
              <a:rPr lang="en-US" b="1" dirty="0">
                <a:solidFill>
                  <a:srgbClr val="FF0000"/>
                </a:solidFill>
              </a:rPr>
              <a:t>curriculum</a:t>
            </a:r>
            <a:r>
              <a:rPr lang="en-US" b="1" dirty="0"/>
              <a:t> </a:t>
            </a:r>
            <a:r>
              <a:rPr lang="en-US" b="1" dirty="0">
                <a:solidFill>
                  <a:srgbClr val="FF0000"/>
                </a:solidFill>
              </a:rPr>
              <a:t>adaptation</a:t>
            </a:r>
            <a:r>
              <a:rPr lang="en-US" b="1" dirty="0"/>
              <a:t> and </a:t>
            </a:r>
            <a:r>
              <a:rPr lang="en-US" b="1" dirty="0">
                <a:solidFill>
                  <a:srgbClr val="FF0000"/>
                </a:solidFill>
              </a:rPr>
              <a:t>modification</a:t>
            </a:r>
            <a:r>
              <a:rPr lang="en-US" b="1" dirty="0"/>
              <a:t> is to align the </a:t>
            </a:r>
            <a:r>
              <a:rPr lang="en-US" b="1" dirty="0">
                <a:solidFill>
                  <a:srgbClr val="FF0000"/>
                </a:solidFill>
              </a:rPr>
              <a:t>cognitive</a:t>
            </a:r>
            <a:r>
              <a:rPr lang="en-US" b="1" dirty="0"/>
              <a:t>, </a:t>
            </a:r>
            <a:r>
              <a:rPr lang="en-US" b="1" dirty="0">
                <a:solidFill>
                  <a:srgbClr val="FF0000"/>
                </a:solidFill>
              </a:rPr>
              <a:t>affective</a:t>
            </a:r>
            <a:r>
              <a:rPr lang="en-US" b="1" dirty="0"/>
              <a:t>, </a:t>
            </a:r>
            <a:r>
              <a:rPr lang="en-US" b="1" dirty="0">
                <a:solidFill>
                  <a:srgbClr val="FF0000"/>
                </a:solidFill>
              </a:rPr>
              <a:t>communicative</a:t>
            </a:r>
            <a:r>
              <a:rPr lang="en-US" b="1" dirty="0"/>
              <a:t>, and </a:t>
            </a:r>
            <a:r>
              <a:rPr lang="en-US" b="1" dirty="0">
                <a:solidFill>
                  <a:srgbClr val="FF0000"/>
                </a:solidFill>
              </a:rPr>
              <a:t>physical</a:t>
            </a:r>
            <a:r>
              <a:rPr lang="en-US" b="1" dirty="0"/>
              <a:t> demands of the curriculum to the </a:t>
            </a:r>
            <a:r>
              <a:rPr lang="en-US" b="1" dirty="0">
                <a:solidFill>
                  <a:srgbClr val="FF0000"/>
                </a:solidFill>
              </a:rPr>
              <a:t>capacities</a:t>
            </a:r>
            <a:r>
              <a:rPr lang="en-US" b="1" dirty="0"/>
              <a:t>, </a:t>
            </a:r>
            <a:r>
              <a:rPr lang="en-US" b="1" dirty="0">
                <a:solidFill>
                  <a:srgbClr val="FF0000"/>
                </a:solidFill>
              </a:rPr>
              <a:t>strengths</a:t>
            </a:r>
            <a:r>
              <a:rPr lang="en-US" b="1" dirty="0"/>
              <a:t> and </a:t>
            </a:r>
            <a:r>
              <a:rPr lang="en-US" b="1" dirty="0">
                <a:solidFill>
                  <a:srgbClr val="FF0000"/>
                </a:solidFill>
              </a:rPr>
              <a:t>needs</a:t>
            </a:r>
            <a:r>
              <a:rPr lang="en-US" b="1" dirty="0"/>
              <a:t> of individual learners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3.1.</a:t>
            </a:r>
            <a:r>
              <a:rPr lang="en-US" b="1" dirty="0">
                <a:solidFill>
                  <a:srgbClr val="FF0000"/>
                </a:solidFill>
              </a:rPr>
              <a:t> Curriculum </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From the broad-based perspective on curriculum learning occurs across </a:t>
            </a:r>
            <a:r>
              <a:rPr lang="en-US" b="1" dirty="0">
                <a:solidFill>
                  <a:srgbClr val="FF0000"/>
                </a:solidFill>
              </a:rPr>
              <a:t>all school environments, home and community environments</a:t>
            </a:r>
          </a:p>
          <a:p>
            <a:r>
              <a:rPr lang="en-US" b="1" dirty="0"/>
              <a:t>In a narrow perspective curriculum is defined as prescribed </a:t>
            </a:r>
            <a:r>
              <a:rPr lang="en-US" b="1" dirty="0">
                <a:solidFill>
                  <a:srgbClr val="FF0000"/>
                </a:solidFill>
              </a:rPr>
              <a:t>courses</a:t>
            </a:r>
            <a:r>
              <a:rPr lang="en-US" b="1" dirty="0"/>
              <a:t>, which learners must fulfill in order to pass a certain level of education. It focuses on the </a:t>
            </a:r>
            <a:r>
              <a:rPr lang="en-US" b="1" dirty="0">
                <a:solidFill>
                  <a:srgbClr val="FF0000"/>
                </a:solidFill>
              </a:rPr>
              <a:t>planned </a:t>
            </a:r>
            <a:r>
              <a:rPr lang="en-US" b="1" dirty="0" err="1">
                <a:solidFill>
                  <a:srgbClr val="FF0000"/>
                </a:solidFill>
              </a:rPr>
              <a:t>programme</a:t>
            </a:r>
            <a:r>
              <a:rPr lang="en-US" b="1" dirty="0">
                <a:solidFill>
                  <a:srgbClr val="FF0000"/>
                </a:solidFill>
              </a:rPr>
              <a:t> of objectives, content, learning experiences, resources and assessment offered by the school</a:t>
            </a:r>
            <a:r>
              <a:rPr lang="en-US" dirty="0">
                <a:solidFill>
                  <a:srgbClr val="FF0000"/>
                </a:solidFill>
              </a:rPr>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r>
              <a:rPr lang="en-US" dirty="0"/>
              <a:t>Is a tool that school professionals use to provide educational services tailored to the needs of learners with SEN; </a:t>
            </a:r>
          </a:p>
          <a:p>
            <a:pPr lvl="0"/>
            <a:r>
              <a:rPr lang="en-US" dirty="0"/>
              <a:t>Assures that the educational needs of a particular learner, rather than those of a group of learners, are addressed. </a:t>
            </a:r>
          </a:p>
          <a:p>
            <a:pPr lvl="0"/>
            <a:r>
              <a:rPr lang="en-US" dirty="0"/>
              <a:t>Refers to both the ongoing process and the associated documentation that concerns the education of a learner with SEN; </a:t>
            </a:r>
          </a:p>
          <a:p>
            <a:pPr lvl="0"/>
            <a:r>
              <a:rPr lang="en-US" dirty="0"/>
              <a:t>Consists of describing, evaluating and documenting the learner’s process and performance;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Curriculum consists of </a:t>
            </a:r>
            <a:r>
              <a:rPr lang="en-US" b="1" dirty="0">
                <a:solidFill>
                  <a:srgbClr val="FF0000"/>
                </a:solidFill>
              </a:rPr>
              <a:t>what is learned </a:t>
            </a:r>
            <a:r>
              <a:rPr lang="en-US" b="1" dirty="0"/>
              <a:t>and </a:t>
            </a:r>
            <a:r>
              <a:rPr lang="en-US" b="1" dirty="0">
                <a:solidFill>
                  <a:srgbClr val="FF0000"/>
                </a:solidFill>
              </a:rPr>
              <a:t>what is taught (context): how </a:t>
            </a:r>
            <a:r>
              <a:rPr lang="en-US" b="1" dirty="0"/>
              <a:t>it is delivered (</a:t>
            </a:r>
            <a:r>
              <a:rPr lang="en-US" b="1" dirty="0">
                <a:solidFill>
                  <a:srgbClr val="7030A0"/>
                </a:solidFill>
              </a:rPr>
              <a:t>teaching and learning methods): </a:t>
            </a:r>
            <a:r>
              <a:rPr lang="en-US" b="1" dirty="0"/>
              <a:t>how it is assessed (</a:t>
            </a:r>
            <a:r>
              <a:rPr lang="en-US" b="1" dirty="0">
                <a:solidFill>
                  <a:srgbClr val="7030A0"/>
                </a:solidFill>
              </a:rPr>
              <a:t>exams, for example</a:t>
            </a:r>
            <a:r>
              <a:rPr lang="en-US" b="1" dirty="0"/>
              <a:t>); and the resources used (</a:t>
            </a:r>
            <a:r>
              <a:rPr lang="en-US" b="1" dirty="0">
                <a:solidFill>
                  <a:srgbClr val="7030A0"/>
                </a:solidFill>
              </a:rPr>
              <a:t>e.g. books used to deliver and support teaching and learning). </a:t>
            </a:r>
            <a:endParaRPr lang="en-US" dirty="0">
              <a:solidFill>
                <a:srgbClr val="7030A0"/>
              </a:solidFill>
            </a:endParaRP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05800" cy="1874838"/>
          </a:xfrm>
        </p:spPr>
        <p:txBody>
          <a:bodyPr>
            <a:normAutofit fontScale="90000"/>
          </a:bodyPr>
          <a:lstStyle/>
          <a:p>
            <a:br>
              <a:rPr lang="en-US" dirty="0"/>
            </a:br>
            <a:r>
              <a:rPr lang="en-US" dirty="0">
                <a:solidFill>
                  <a:srgbClr val="FF0000"/>
                </a:solidFill>
              </a:rPr>
              <a:t>The various types of curriculums are described in below: </a:t>
            </a:r>
            <a:br>
              <a:rPr lang="en-US" dirty="0"/>
            </a:br>
            <a:endParaRPr lang="en-US" dirty="0"/>
          </a:p>
        </p:txBody>
      </p:sp>
      <p:sp>
        <p:nvSpPr>
          <p:cNvPr id="3" name="Content Placeholder 2"/>
          <p:cNvSpPr>
            <a:spLocks noGrp="1"/>
          </p:cNvSpPr>
          <p:nvPr>
            <p:ph idx="1"/>
          </p:nvPr>
        </p:nvSpPr>
        <p:spPr/>
        <p:txBody>
          <a:bodyPr>
            <a:normAutofit/>
          </a:bodyPr>
          <a:lstStyle/>
          <a:p>
            <a:pPr lvl="0"/>
            <a:r>
              <a:rPr lang="en-US" b="1" dirty="0">
                <a:solidFill>
                  <a:srgbClr val="FF0000"/>
                </a:solidFill>
              </a:rPr>
              <a:t>Formal Curriculum</a:t>
            </a:r>
            <a:r>
              <a:rPr lang="en-US" b="1" dirty="0"/>
              <a:t>: </a:t>
            </a:r>
            <a:r>
              <a:rPr lang="en-US" dirty="0"/>
              <a:t>which refers to an </a:t>
            </a:r>
            <a:r>
              <a:rPr lang="en-US" dirty="0">
                <a:solidFill>
                  <a:srgbClr val="FF0000"/>
                </a:solidFill>
              </a:rPr>
              <a:t>organized</a:t>
            </a:r>
            <a:r>
              <a:rPr lang="en-US" dirty="0"/>
              <a:t> coursework intended for learners attending a </a:t>
            </a:r>
            <a:r>
              <a:rPr lang="en-US" dirty="0">
                <a:solidFill>
                  <a:srgbClr val="FF0000"/>
                </a:solidFill>
              </a:rPr>
              <a:t>regular</a:t>
            </a:r>
            <a:r>
              <a:rPr lang="en-US" dirty="0"/>
              <a:t> or </a:t>
            </a:r>
            <a:r>
              <a:rPr lang="en-US" dirty="0">
                <a:solidFill>
                  <a:srgbClr val="FF0000"/>
                </a:solidFill>
              </a:rPr>
              <a:t>mainstream</a:t>
            </a:r>
            <a:r>
              <a:rPr lang="en-US" dirty="0"/>
              <a:t> school; </a:t>
            </a:r>
          </a:p>
          <a:p>
            <a:pPr lvl="0"/>
            <a:r>
              <a:rPr lang="en-US" b="1" dirty="0">
                <a:solidFill>
                  <a:srgbClr val="FF0000"/>
                </a:solidFill>
              </a:rPr>
              <a:t>Non-Formal Curriculum: </a:t>
            </a:r>
            <a:r>
              <a:rPr lang="en-US" dirty="0"/>
              <a:t>that targets children and youth or even adults who may </a:t>
            </a:r>
            <a:r>
              <a:rPr lang="en-US" dirty="0">
                <a:solidFill>
                  <a:srgbClr val="FF0000"/>
                </a:solidFill>
              </a:rPr>
              <a:t>not</a:t>
            </a:r>
            <a:r>
              <a:rPr lang="en-US" dirty="0"/>
              <a:t> have had chance to attend </a:t>
            </a:r>
            <a:r>
              <a:rPr lang="en-US" dirty="0">
                <a:solidFill>
                  <a:srgbClr val="FF0000"/>
                </a:solidFill>
              </a:rPr>
              <a:t>regular</a:t>
            </a:r>
            <a:r>
              <a:rPr lang="en-US" dirty="0"/>
              <a:t> </a:t>
            </a:r>
            <a:r>
              <a:rPr lang="en-US" dirty="0">
                <a:solidFill>
                  <a:srgbClr val="FF0000"/>
                </a:solidFill>
              </a:rPr>
              <a:t>schools</a:t>
            </a:r>
            <a:r>
              <a:rPr lang="en-US" dirty="0"/>
              <a:t>. Its main focus is on </a:t>
            </a:r>
            <a:r>
              <a:rPr lang="en-US" dirty="0">
                <a:solidFill>
                  <a:srgbClr val="FF0000"/>
                </a:solidFill>
              </a:rPr>
              <a:t>reading, writing and arithmetic</a:t>
            </a:r>
            <a:r>
              <a:rPr lang="en-US" dirty="0"/>
              <a:t>. </a:t>
            </a:r>
            <a:r>
              <a:rPr lang="en-US" dirty="0">
                <a:solidFill>
                  <a:srgbClr val="FF0000"/>
                </a:solidFill>
              </a:rPr>
              <a:t>Adult</a:t>
            </a:r>
            <a:r>
              <a:rPr lang="en-US" dirty="0"/>
              <a:t> literacy follows this type of curriculum.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92500" lnSpcReduction="20000"/>
          </a:bodyPr>
          <a:lstStyle/>
          <a:p>
            <a:pPr lvl="0"/>
            <a:r>
              <a:rPr lang="en-US" b="1" dirty="0"/>
              <a:t>Open Curriculum: </a:t>
            </a:r>
            <a:r>
              <a:rPr lang="en-US" dirty="0"/>
              <a:t>In this type of curriculum, learners are free to join schools without hindrances. The content, duration, and resources of the curriculum are well taken care of to suit all learners regardless of their disabilities. It is a flexible curriculum. </a:t>
            </a:r>
          </a:p>
          <a:p>
            <a:r>
              <a:rPr lang="en-US" b="1" dirty="0"/>
              <a:t>Hidden Curriculum: </a:t>
            </a:r>
            <a:r>
              <a:rPr lang="en-US" dirty="0"/>
              <a:t>Hidden curriculum is a term used to describe the unintended outcomes within a formal school curriculum. Such unintended outcomes are things like socialization skills, turn taking, current affairs and cultural norms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lnSpcReduction="10000"/>
          </a:bodyPr>
          <a:lstStyle/>
          <a:p>
            <a:pPr lvl="0"/>
            <a:r>
              <a:rPr lang="en-US" b="1" dirty="0"/>
              <a:t>Adopted Curriculum: </a:t>
            </a:r>
            <a:r>
              <a:rPr lang="en-US" dirty="0"/>
              <a:t>This is generally a formal school curriculum in a regular school but faces some adjustments to suit learners with special education needs.</a:t>
            </a:r>
          </a:p>
          <a:p>
            <a:r>
              <a:rPr lang="en-US" b="1" dirty="0"/>
              <a:t> Some of the changes made are: 	</a:t>
            </a:r>
            <a:endParaRPr lang="en-US" dirty="0"/>
          </a:p>
          <a:p>
            <a:pPr lvl="0"/>
            <a:r>
              <a:rPr lang="en-US" b="1" dirty="0"/>
              <a:t>Addition of introductory remarks to alert the teacher that there are modification in the curriculum focusing on learners with special needs </a:t>
            </a:r>
            <a:endParaRPr 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92500" lnSpcReduction="20000"/>
          </a:bodyPr>
          <a:lstStyle/>
          <a:p>
            <a:pPr lvl="0"/>
            <a:r>
              <a:rPr lang="en-US" b="1" dirty="0"/>
              <a:t>Re-defined objectives to suit special needs learners </a:t>
            </a:r>
            <a:endParaRPr lang="en-US" dirty="0"/>
          </a:p>
          <a:p>
            <a:pPr lvl="0"/>
            <a:r>
              <a:rPr lang="en-US" b="1" dirty="0"/>
              <a:t>Suggested mode of communication e.g. sign language for the deaf and Braille for the visually impaired </a:t>
            </a:r>
            <a:endParaRPr lang="en-US" dirty="0"/>
          </a:p>
          <a:p>
            <a:pPr lvl="0"/>
            <a:r>
              <a:rPr lang="en-US" b="1" dirty="0"/>
              <a:t>Suggested teaching techniques for children with sensory impairments. They lean better through use of senses e.g. gustatory, olfactory, kinesthetic, and so on. </a:t>
            </a:r>
            <a:endParaRPr lang="en-US" dirty="0"/>
          </a:p>
          <a:p>
            <a:r>
              <a:rPr lang="en-US" b="1" dirty="0"/>
              <a:t>Suggested methods of assessment procedures for learners with special needs.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92500"/>
          </a:bodyPr>
          <a:lstStyle/>
          <a:p>
            <a:pPr lvl="0"/>
            <a:r>
              <a:rPr lang="en-US" b="1" dirty="0"/>
              <a:t>Adapted Curriculum: </a:t>
            </a:r>
            <a:r>
              <a:rPr lang="en-US" dirty="0"/>
              <a:t>In this type of curriculum, specific modifications have been made so as to make the curriculum applicable to learners with specific learning needs. </a:t>
            </a:r>
            <a:r>
              <a:rPr lang="en-US" b="1" dirty="0"/>
              <a:t>In this case, the curriculum bears the following characteristics:</a:t>
            </a:r>
            <a:endParaRPr lang="en-US" dirty="0"/>
          </a:p>
          <a:p>
            <a:pPr lvl="0"/>
            <a:r>
              <a:rPr lang="en-US" b="1" dirty="0"/>
              <a:t>It indicates the rationale for making the modifications </a:t>
            </a:r>
            <a:endParaRPr lang="en-US" dirty="0"/>
          </a:p>
          <a:p>
            <a:pPr lvl="0"/>
            <a:r>
              <a:rPr lang="en-US" b="1" dirty="0"/>
              <a:t>It describes the mode of presentation of materials </a:t>
            </a:r>
            <a:endParaRPr lang="en-US" dirty="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a:bodyPr>
          <a:lstStyle/>
          <a:p>
            <a:pPr lvl="0"/>
            <a:r>
              <a:rPr lang="en-US" b="1" dirty="0"/>
              <a:t>Modifies the content by selecting what the learners are able to grasp and leaving out what is difficult or abstract for them. For example: Deaf children cannot be told to listen to sounds, blind children cannot be exposed to the colors of a rainbow,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lvl="0"/>
            <a:r>
              <a:rPr lang="en-US" b="1" dirty="0"/>
              <a:t>severely mentally challenged cannot be asked to calculate the area of a triangle using formulae and mathematical theorems and children with physical impairments may not be asked to have the neatest of the writing if they have say, paralysis of the hands. </a:t>
            </a:r>
            <a:endParaRPr lang="en-US" dirty="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lvl="0"/>
            <a:r>
              <a:rPr lang="en-US" b="1" dirty="0"/>
              <a:t>Specialized Curriculum: This type of curriculum is made to target a specific group of learners. The modification of the regular curriculum is well over 60%. Severity of the handicap is the key determinant. Such a curriculum is best suited for children with multi-handicaps or severe mental handicaps. </a:t>
            </a:r>
            <a:endParaRPr lang="en-US" dirty="0"/>
          </a:p>
          <a:p>
            <a:pPr>
              <a:buNone/>
            </a:pPr>
            <a:r>
              <a:rPr lang="en-US" dirty="0"/>
              <a:t>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r>
              <a:rPr lang="en-US" b="1" dirty="0"/>
              <a:t>Specialist Curriculum: Here the key factor is to look at what area the child has difficulties in and then targeting that area. For example, the child may have speech problems, communication difficulties, mobility problems and the like.</a:t>
            </a:r>
            <a:r>
              <a:rPr lang="en-US"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en-US" dirty="0"/>
              <a:t>Is a way of designing individual educational goals that would help learners access and progress in the general curriculum; </a:t>
            </a:r>
          </a:p>
          <a:p>
            <a:pPr lvl="0"/>
            <a:r>
              <a:rPr lang="en-US" dirty="0"/>
              <a:t>Outlines a continuing plan of action to meet the needs, and states what resources are needed; </a:t>
            </a:r>
          </a:p>
          <a:p>
            <a:pPr lvl="0"/>
            <a:r>
              <a:rPr lang="en-US" dirty="0"/>
              <a:t>Identifies a learner's immediate learning needs and the special arrangements, which need to be made to suit the individual learner; </a:t>
            </a:r>
          </a:p>
          <a:p>
            <a:pPr lvl="0"/>
            <a:r>
              <a:rPr lang="en-US" dirty="0"/>
              <a:t>Describes the arrangements made to monitor and review progress and ensure the learner's entitlement is met </a:t>
            </a:r>
          </a:p>
          <a:p>
            <a:pPr lvl="0"/>
            <a:r>
              <a:rPr lang="en-US" dirty="0"/>
              <a:t>Harnesses resources to individual needs;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r>
              <a:rPr lang="en-US" b="1" dirty="0"/>
              <a:t>Differentiated Curriculum: This is an adapted and modified type of curriculum that focuses on ability levels of the learners. It aligns the cognitive, affective, communicative, and physical demands of the formal curriculum to the capacities, strengths and needs of individual learners.</a:t>
            </a:r>
            <a:r>
              <a:rPr lang="en-US" dirty="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lnSpcReduction="10000"/>
          </a:bodyPr>
          <a:lstStyle/>
          <a:p>
            <a:pPr lvl="0"/>
            <a:r>
              <a:rPr lang="en-US" b="1" dirty="0"/>
              <a:t>Curriculum for Homogenous Group: This type of curriculum caters for learners with similar focus, similar traits and similar abilities. They want to know one thing; they have same interest and are focused. </a:t>
            </a:r>
            <a:endParaRPr lang="en-US" dirty="0"/>
          </a:p>
          <a:p>
            <a:r>
              <a:rPr lang="en-US" b="1" dirty="0"/>
              <a:t>Curriculum for Heterogeneous Group: This type of curriculum focuses on a group that has different interests, different traits and different foci</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Continued….</a:t>
            </a:r>
          </a:p>
        </p:txBody>
      </p:sp>
      <p:sp>
        <p:nvSpPr>
          <p:cNvPr id="3" name="Content Placeholder 2"/>
          <p:cNvSpPr>
            <a:spLocks noGrp="1"/>
          </p:cNvSpPr>
          <p:nvPr>
            <p:ph idx="1"/>
          </p:nvPr>
        </p:nvSpPr>
        <p:spPr/>
        <p:txBody>
          <a:bodyPr>
            <a:normAutofit fontScale="92500" lnSpcReduction="10000"/>
          </a:bodyPr>
          <a:lstStyle/>
          <a:p>
            <a:pPr lvl="0"/>
            <a:r>
              <a:rPr lang="en-US" b="1" dirty="0"/>
              <a:t>A good example is where you have gifted and talented learners, average learners and slow learners. A heterogeneous curriculum cuts across all these learners. </a:t>
            </a:r>
            <a:endParaRPr lang="en-US" dirty="0"/>
          </a:p>
          <a:p>
            <a:r>
              <a:rPr lang="en-US" b="1" dirty="0"/>
              <a:t>Accelerated Curriculum: This is a type of curriculum that is speeded up and covered in a shorter period of time than the normal curriculum. It is given to students who are gifted and talented. They may cover two years work in one year.</a:t>
            </a:r>
            <a:r>
              <a:rPr lang="en-US" dirty="0"/>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1798638"/>
          </a:xfrm>
        </p:spPr>
        <p:txBody>
          <a:bodyPr>
            <a:normAutofit fontScale="90000"/>
          </a:bodyPr>
          <a:lstStyle/>
          <a:p>
            <a:br>
              <a:rPr lang="en-US" b="1" dirty="0"/>
            </a:br>
            <a:r>
              <a:rPr lang="en-US" b="1" dirty="0"/>
              <a:t>3.2. Curriculum in an inclusive classroom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b="1" dirty="0"/>
              <a:t>Within an inclusive classroom, it is likely that there will be learners who are functioning at </a:t>
            </a:r>
            <a:r>
              <a:rPr lang="en-US" b="1" dirty="0">
                <a:solidFill>
                  <a:srgbClr val="FF0000"/>
                </a:solidFill>
              </a:rPr>
              <a:t>two</a:t>
            </a:r>
            <a:r>
              <a:rPr lang="en-US" b="1" dirty="0"/>
              <a:t> or </a:t>
            </a:r>
            <a:r>
              <a:rPr lang="en-US" b="1" dirty="0">
                <a:solidFill>
                  <a:srgbClr val="FF0000"/>
                </a:solidFill>
              </a:rPr>
              <a:t>three</a:t>
            </a:r>
            <a:r>
              <a:rPr lang="en-US" b="1" dirty="0"/>
              <a:t> levels of the curriculum; some will be working at their </a:t>
            </a:r>
            <a:r>
              <a:rPr lang="en-US" b="1" dirty="0">
                <a:solidFill>
                  <a:srgbClr val="FF0000"/>
                </a:solidFill>
              </a:rPr>
              <a:t>age</a:t>
            </a:r>
            <a:r>
              <a:rPr lang="en-US" b="1" dirty="0"/>
              <a:t> level, some will be working a year or more </a:t>
            </a:r>
            <a:r>
              <a:rPr lang="en-US" b="1" dirty="0">
                <a:solidFill>
                  <a:srgbClr val="FF0000"/>
                </a:solidFill>
              </a:rPr>
              <a:t>ahead</a:t>
            </a:r>
            <a:r>
              <a:rPr lang="en-US" b="1" dirty="0"/>
              <a:t> and others will be working at an </a:t>
            </a:r>
            <a:r>
              <a:rPr lang="en-US" b="1" dirty="0">
                <a:solidFill>
                  <a:srgbClr val="FF0000"/>
                </a:solidFill>
              </a:rPr>
              <a:t>earlier</a:t>
            </a:r>
            <a:r>
              <a:rPr lang="en-US" b="1" dirty="0"/>
              <a:t> age level</a:t>
            </a:r>
            <a:r>
              <a:rPr lang="en-US" dirty="0"/>
              <a:t>. </a:t>
            </a:r>
            <a:r>
              <a:rPr lang="en-US" b="1" dirty="0"/>
              <a:t>Therefore, it is not expected that all children will learn the same </a:t>
            </a:r>
            <a:r>
              <a:rPr lang="en-US" b="1" dirty="0">
                <a:solidFill>
                  <a:srgbClr val="FF0000"/>
                </a:solidFill>
              </a:rPr>
              <a:t>things</a:t>
            </a:r>
            <a:r>
              <a:rPr lang="en-US" b="1" dirty="0"/>
              <a:t>, at the same </a:t>
            </a:r>
            <a:r>
              <a:rPr lang="en-US" b="1" dirty="0">
                <a:solidFill>
                  <a:srgbClr val="FF0000"/>
                </a:solidFill>
              </a:rPr>
              <a:t>time</a:t>
            </a:r>
            <a:r>
              <a:rPr lang="en-US" b="1" dirty="0"/>
              <a:t> and the same </a:t>
            </a:r>
            <a:r>
              <a:rPr lang="en-US" b="1" dirty="0">
                <a:solidFill>
                  <a:srgbClr val="FF0000"/>
                </a:solidFill>
              </a:rPr>
              <a:t>way</a:t>
            </a:r>
            <a:r>
              <a:rPr lang="en-US" b="1" dirty="0"/>
              <a:t>. Children are allowed to learn at </a:t>
            </a:r>
            <a:r>
              <a:rPr lang="en-US" b="1" dirty="0">
                <a:solidFill>
                  <a:srgbClr val="FF0000"/>
                </a:solidFill>
              </a:rPr>
              <a:t>different</a:t>
            </a:r>
            <a:r>
              <a:rPr lang="en-US" b="1" dirty="0"/>
              <a:t> </a:t>
            </a:r>
            <a:r>
              <a:rPr lang="en-US" b="1" dirty="0">
                <a:solidFill>
                  <a:srgbClr val="FF0000"/>
                </a:solidFill>
              </a:rPr>
              <a:t>rates</a:t>
            </a:r>
            <a:r>
              <a:rPr lang="en-US" b="1" dirty="0"/>
              <a:t>, with </a:t>
            </a:r>
            <a:r>
              <a:rPr lang="en-US" b="1" dirty="0">
                <a:solidFill>
                  <a:srgbClr val="FF0000"/>
                </a:solidFill>
              </a:rPr>
              <a:t>different</a:t>
            </a:r>
            <a:r>
              <a:rPr lang="en-US" b="1" dirty="0"/>
              <a:t> </a:t>
            </a:r>
            <a:r>
              <a:rPr lang="en-US" b="1" dirty="0">
                <a:solidFill>
                  <a:srgbClr val="FF0000"/>
                </a:solidFill>
              </a:rPr>
              <a:t>materials</a:t>
            </a:r>
            <a:r>
              <a:rPr lang="en-US" b="1" dirty="0"/>
              <a:t>, and with </a:t>
            </a:r>
            <a:r>
              <a:rPr lang="en-US" b="1" dirty="0">
                <a:solidFill>
                  <a:srgbClr val="FF0000"/>
                </a:solidFill>
              </a:rPr>
              <a:t>different</a:t>
            </a:r>
            <a:r>
              <a:rPr lang="en-US" b="1" dirty="0"/>
              <a:t> </a:t>
            </a:r>
            <a:r>
              <a:rPr lang="en-US" b="1" dirty="0">
                <a:solidFill>
                  <a:srgbClr val="FF0000"/>
                </a:solidFill>
              </a:rPr>
              <a:t>methods.</a:t>
            </a:r>
            <a:r>
              <a:rPr lang="en-US" b="1" dirty="0"/>
              <a:t> </a:t>
            </a:r>
            <a:endParaRPr lang="en-US" dirty="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874838"/>
          </a:xfrm>
        </p:spPr>
        <p:txBody>
          <a:bodyPr>
            <a:normAutofit fontScale="90000"/>
          </a:bodyPr>
          <a:lstStyle/>
          <a:p>
            <a:br>
              <a:rPr lang="en-US" b="1" dirty="0"/>
            </a:br>
            <a:r>
              <a:rPr lang="en-US" b="1" dirty="0"/>
              <a:t>The curriculum in an inclusive classroom has the following features: </a:t>
            </a:r>
            <a:br>
              <a:rPr lang="en-US" dirty="0"/>
            </a:br>
            <a:endParaRPr lang="en-US" dirty="0"/>
          </a:p>
        </p:txBody>
      </p:sp>
      <p:sp>
        <p:nvSpPr>
          <p:cNvPr id="3" name="Content Placeholder 2"/>
          <p:cNvSpPr>
            <a:spLocks noGrp="1"/>
          </p:cNvSpPr>
          <p:nvPr>
            <p:ph idx="1"/>
          </p:nvPr>
        </p:nvSpPr>
        <p:spPr/>
        <p:txBody>
          <a:bodyPr>
            <a:normAutofit lnSpcReduction="10000"/>
          </a:bodyPr>
          <a:lstStyle/>
          <a:p>
            <a:pPr lvl="0">
              <a:buFont typeface="Wingdings" pitchFamily="2" charset="2"/>
              <a:buChar char="Ø"/>
            </a:pPr>
            <a:r>
              <a:rPr lang="en-US" b="1" dirty="0">
                <a:solidFill>
                  <a:srgbClr val="FF0000"/>
                </a:solidFill>
              </a:rPr>
              <a:t>It is not highly academic or heavily overloaded; </a:t>
            </a:r>
            <a:endParaRPr lang="en-US" dirty="0">
              <a:solidFill>
                <a:srgbClr val="FF0000"/>
              </a:solidFill>
            </a:endParaRPr>
          </a:p>
          <a:p>
            <a:pPr lvl="0">
              <a:buFont typeface="Wingdings" pitchFamily="2" charset="2"/>
              <a:buChar char="Ø"/>
            </a:pPr>
            <a:r>
              <a:rPr lang="en-US" b="1" dirty="0">
                <a:solidFill>
                  <a:srgbClr val="FF0000"/>
                </a:solidFill>
              </a:rPr>
              <a:t>It fosters tolerance and promotes human rights; </a:t>
            </a:r>
            <a:endParaRPr lang="en-US" dirty="0">
              <a:solidFill>
                <a:srgbClr val="FF0000"/>
              </a:solidFill>
            </a:endParaRPr>
          </a:p>
          <a:p>
            <a:pPr lvl="0">
              <a:buFont typeface="Wingdings" pitchFamily="2" charset="2"/>
              <a:buChar char="Ø"/>
            </a:pPr>
            <a:r>
              <a:rPr lang="en-US" b="1" dirty="0">
                <a:solidFill>
                  <a:srgbClr val="FF0000"/>
                </a:solidFill>
              </a:rPr>
              <a:t>It includes activities that are age-appropriate, but are pitched at a developmentally appropriate level; </a:t>
            </a:r>
            <a:endParaRPr lang="en-US" dirty="0">
              <a:solidFill>
                <a:srgbClr val="FF0000"/>
              </a:solidFill>
            </a:endParaRPr>
          </a:p>
          <a:p>
            <a:pPr lvl="0">
              <a:buFont typeface="Wingdings" pitchFamily="2" charset="2"/>
              <a:buChar char="Ø"/>
            </a:pPr>
            <a:r>
              <a:rPr lang="en-US" b="1" dirty="0">
                <a:solidFill>
                  <a:srgbClr val="FF0000"/>
                </a:solidFill>
              </a:rPr>
              <a:t>It describes the mode of presentation of materials. </a:t>
            </a:r>
            <a:endParaRPr lang="en-US" dirty="0">
              <a:solidFill>
                <a:srgbClr val="FF0000"/>
              </a:solidFill>
            </a:endParaRP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key characteristics of an inclusive curriculum:</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b="1" dirty="0">
                <a:solidFill>
                  <a:srgbClr val="FF0000"/>
                </a:solidFill>
              </a:rPr>
              <a:t>flexibility, </a:t>
            </a:r>
          </a:p>
          <a:p>
            <a:pPr>
              <a:buFont typeface="Wingdings" pitchFamily="2" charset="2"/>
              <a:buChar char="ü"/>
            </a:pPr>
            <a:r>
              <a:rPr lang="en-US" b="1" dirty="0">
                <a:solidFill>
                  <a:srgbClr val="FF0000"/>
                </a:solidFill>
              </a:rPr>
              <a:t>Relevance</a:t>
            </a:r>
          </a:p>
          <a:p>
            <a:pPr>
              <a:buFont typeface="Wingdings" pitchFamily="2" charset="2"/>
              <a:buChar char="ü"/>
            </a:pPr>
            <a:r>
              <a:rPr lang="en-US" b="1" dirty="0">
                <a:solidFill>
                  <a:srgbClr val="FF0000"/>
                </a:solidFill>
              </a:rPr>
              <a:t> and adjustability to the diverse characteristics </a:t>
            </a:r>
            <a:r>
              <a:rPr lang="en-US" b="1" dirty="0"/>
              <a:t>and needs of lifelong learners.</a:t>
            </a:r>
            <a:r>
              <a:rPr lang="en-US" dirty="0"/>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3.3. Creating an Inclusive Classroom </a:t>
            </a:r>
            <a:br>
              <a:rPr lang="en-US" dirty="0"/>
            </a:br>
            <a:endParaRPr lang="en-US" dirty="0"/>
          </a:p>
        </p:txBody>
      </p:sp>
      <p:sp>
        <p:nvSpPr>
          <p:cNvPr id="3" name="Content Placeholder 2"/>
          <p:cNvSpPr>
            <a:spLocks noGrp="1"/>
          </p:cNvSpPr>
          <p:nvPr>
            <p:ph idx="1"/>
          </p:nvPr>
        </p:nvSpPr>
        <p:spPr/>
        <p:txBody>
          <a:bodyPr>
            <a:normAutofit/>
          </a:bodyPr>
          <a:lstStyle/>
          <a:p>
            <a:r>
              <a:rPr lang="en-US" b="1" dirty="0"/>
              <a:t>The teacher plays a vital role in creating an inclusive classroom and putting into practice the features of an inclusive classroom. The basics for successful learning are </a:t>
            </a:r>
            <a:r>
              <a:rPr lang="en-US" b="1" dirty="0">
                <a:solidFill>
                  <a:srgbClr val="FF0000"/>
                </a:solidFill>
              </a:rPr>
              <a:t>positive</a:t>
            </a:r>
            <a:r>
              <a:rPr lang="en-US" b="1" dirty="0"/>
              <a:t> classroom climate and development of the positive </a:t>
            </a:r>
            <a:r>
              <a:rPr lang="en-US" b="1" dirty="0">
                <a:solidFill>
                  <a:srgbClr val="FF0000"/>
                </a:solidFill>
              </a:rPr>
              <a:t>self-esteem</a:t>
            </a:r>
            <a:r>
              <a:rPr lang="en-US" b="1" dirty="0"/>
              <a:t>. Learners are seen, first as </a:t>
            </a:r>
            <a:r>
              <a:rPr lang="en-US" b="1" dirty="0">
                <a:solidFill>
                  <a:srgbClr val="FF0000"/>
                </a:solidFill>
              </a:rPr>
              <a:t>individuals</a:t>
            </a:r>
            <a:r>
              <a:rPr lang="en-US" b="1" dirty="0"/>
              <a:t> and then guided on how to </a:t>
            </a:r>
            <a:r>
              <a:rPr lang="en-US" b="1" dirty="0">
                <a:solidFill>
                  <a:srgbClr val="FF0000"/>
                </a:solidFill>
              </a:rPr>
              <a:t>appreciate</a:t>
            </a:r>
            <a:r>
              <a:rPr lang="en-US" b="1" dirty="0"/>
              <a:t> each other’s </a:t>
            </a:r>
            <a:r>
              <a:rPr lang="en-US" b="1" dirty="0">
                <a:solidFill>
                  <a:srgbClr val="FF0000"/>
                </a:solidFill>
              </a:rPr>
              <a:t>abilities</a:t>
            </a:r>
            <a:r>
              <a:rPr lang="en-US" b="1" dirty="0"/>
              <a:t>. </a:t>
            </a:r>
            <a:endParaRPr lang="en-US" dirty="0"/>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3.3.1. Classroom climate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i="1" dirty="0"/>
              <a:t>	</a:t>
            </a:r>
            <a:endParaRPr lang="en-US" dirty="0"/>
          </a:p>
          <a:p>
            <a:r>
              <a:rPr lang="en-US" b="1" dirty="0"/>
              <a:t>The teacher is the person to create the right atmosphere in the classroom. If learners have a feeling that everyone is </a:t>
            </a:r>
            <a:r>
              <a:rPr lang="en-US" b="1" dirty="0">
                <a:solidFill>
                  <a:srgbClr val="FF0000"/>
                </a:solidFill>
              </a:rPr>
              <a:t>respected</a:t>
            </a:r>
            <a:r>
              <a:rPr lang="en-US" b="1" dirty="0"/>
              <a:t>, they also learn to respect each other and realize that </a:t>
            </a:r>
            <a:r>
              <a:rPr lang="en-US" b="1" dirty="0">
                <a:solidFill>
                  <a:srgbClr val="FF0000"/>
                </a:solidFill>
              </a:rPr>
              <a:t>no</a:t>
            </a:r>
            <a:r>
              <a:rPr lang="en-US" b="1" dirty="0"/>
              <a:t> one is </a:t>
            </a:r>
            <a:r>
              <a:rPr lang="en-US" b="1" dirty="0">
                <a:solidFill>
                  <a:srgbClr val="FF0000"/>
                </a:solidFill>
              </a:rPr>
              <a:t>perfect</a:t>
            </a:r>
            <a:r>
              <a:rPr lang="en-US" b="1" dirty="0"/>
              <a:t> and that any body can </a:t>
            </a:r>
            <a:r>
              <a:rPr lang="en-US" b="1" dirty="0">
                <a:solidFill>
                  <a:srgbClr val="FF0000"/>
                </a:solidFill>
              </a:rPr>
              <a:t>fail</a:t>
            </a:r>
            <a:r>
              <a:rPr lang="en-US" b="1" dirty="0"/>
              <a:t>. Learners must get a feeling that they are valued even if they may fail at a given task. In an atmosphere which </a:t>
            </a:r>
            <a:r>
              <a:rPr lang="en-US" b="1" dirty="0">
                <a:solidFill>
                  <a:srgbClr val="FF0000"/>
                </a:solidFill>
              </a:rPr>
              <a:t>tolerates</a:t>
            </a:r>
            <a:r>
              <a:rPr lang="en-US" b="1" dirty="0"/>
              <a:t> and </a:t>
            </a:r>
            <a:r>
              <a:rPr lang="en-US" b="1" dirty="0">
                <a:solidFill>
                  <a:srgbClr val="FF0000"/>
                </a:solidFill>
              </a:rPr>
              <a:t>respects</a:t>
            </a:r>
            <a:r>
              <a:rPr lang="en-US" b="1" dirty="0"/>
              <a:t> </a:t>
            </a:r>
            <a:r>
              <a:rPr lang="en-US" b="1" dirty="0">
                <a:solidFill>
                  <a:srgbClr val="FF0000"/>
                </a:solidFill>
              </a:rPr>
              <a:t>diversity</a:t>
            </a:r>
            <a:r>
              <a:rPr lang="en-US" b="1" dirty="0"/>
              <a:t>, learning is made </a:t>
            </a:r>
            <a:r>
              <a:rPr lang="en-US" b="1" dirty="0">
                <a:solidFill>
                  <a:srgbClr val="FF0000"/>
                </a:solidFill>
              </a:rPr>
              <a:t>easier</a:t>
            </a:r>
            <a:r>
              <a:rPr lang="en-US" b="1" dirty="0"/>
              <a:t>. </a:t>
            </a:r>
            <a:endParaRPr lang="en-US" dirty="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3.3.2. Self-esteem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b="1" dirty="0"/>
              <a:t>The teacher helps every learner to develop her/his self-esteem by giving chances for everyone to have experiences of success. In general learners with SEN feel that they are different from others in some particular way. They may not learn as fast as their peers and they may feel like not being as good as others. This may lower their self-esteem (the way they value themselves). Positive feedback is needed to learners when they succeed even if the progress is small. </a:t>
            </a:r>
            <a:endParaRPr lang="en-US" dirty="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3.3.3. Arrangements to optimal learning environment </a:t>
            </a:r>
            <a:br>
              <a:rPr lang="en-US" dirty="0"/>
            </a:br>
            <a:endParaRPr lang="en-US" dirty="0"/>
          </a:p>
        </p:txBody>
      </p:sp>
      <p:sp>
        <p:nvSpPr>
          <p:cNvPr id="3" name="Content Placeholder 2"/>
          <p:cNvSpPr>
            <a:spLocks noGrp="1"/>
          </p:cNvSpPr>
          <p:nvPr>
            <p:ph idx="1"/>
          </p:nvPr>
        </p:nvSpPr>
        <p:spPr/>
        <p:txBody>
          <a:bodyPr/>
          <a:lstStyle/>
          <a:p>
            <a:r>
              <a:rPr lang="en-US" b="1" dirty="0"/>
              <a:t>The classroom environment has to be well organized and it should actively engage and motivate all learners. Teachers have to be aware of how to organize the classroom and teaching in order to facilitate learning in the classroom</a:t>
            </a:r>
            <a:r>
              <a:rPr lang="en-US" dirty="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722438"/>
          </a:xfrm>
        </p:spPr>
        <p:txBody>
          <a:bodyPr>
            <a:normAutofit fontScale="90000"/>
          </a:bodyPr>
          <a:lstStyle/>
          <a:p>
            <a:br>
              <a:rPr lang="en-US" b="1" dirty="0"/>
            </a:br>
            <a:br>
              <a:rPr lang="en-US" b="1" dirty="0"/>
            </a:br>
            <a:r>
              <a:rPr lang="en-US" b="1" dirty="0"/>
              <a:t>1.2.  Why IEP is needed? / PURPOSES OF IEP</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IEP provides an opportunity for teachers, parents, school administrators, related services personnel, and </a:t>
            </a:r>
            <a:r>
              <a:rPr lang="en-US" b="1" dirty="0"/>
              <a:t>students to work together to improve educational results for children with disabilities.</a:t>
            </a:r>
            <a:endParaRPr lang="en-US" dirty="0"/>
          </a:p>
          <a:p>
            <a:pPr lvl="0"/>
            <a:r>
              <a:rPr lang="en-US" dirty="0"/>
              <a:t>The IEP is the </a:t>
            </a:r>
            <a:r>
              <a:rPr lang="en-US" b="1" dirty="0"/>
              <a:t>foundation for the quality education for each child with a disability. </a:t>
            </a:r>
            <a:endParaRPr lang="en-US" dirty="0"/>
          </a:p>
          <a:p>
            <a:pPr lvl="0"/>
            <a:r>
              <a:rPr lang="en-US" dirty="0"/>
              <a:t>IEP directs </a:t>
            </a:r>
            <a:r>
              <a:rPr lang="en-US" b="1" dirty="0"/>
              <a:t>the delivery of special education supports and services for the student with a disability. </a:t>
            </a:r>
            <a:endParaRPr lang="en-US" dirty="0"/>
          </a:p>
          <a:p>
            <a:pPr lvl="0"/>
            <a:r>
              <a:rPr lang="en-US" dirty="0"/>
              <a:t>IEP </a:t>
            </a:r>
            <a:r>
              <a:rPr lang="en-US" b="1" dirty="0"/>
              <a:t>can describe the child's present level of educational performance and learning difficulties. </a:t>
            </a:r>
            <a:endParaRPr lang="en-US" dirty="0"/>
          </a:p>
          <a:p>
            <a:pPr lvl="0"/>
            <a:r>
              <a:rPr lang="en-US" dirty="0"/>
              <a:t>The IEP will improve teaching, learning and results. Each child's IEP describes, among other things, the educational program that has been designed to meet that child's unique needs. </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These arrangements may include the following</a:t>
            </a:r>
            <a:r>
              <a:rPr lang="en-US" dirty="0"/>
              <a:t>: </a:t>
            </a:r>
          </a:p>
          <a:p>
            <a:pPr lvl="0"/>
            <a:r>
              <a:rPr lang="en-US" b="1" dirty="0"/>
              <a:t>Provide the use of a study corner when necessary. </a:t>
            </a:r>
            <a:endParaRPr lang="en-US" dirty="0"/>
          </a:p>
          <a:p>
            <a:pPr lvl="0"/>
            <a:r>
              <a:rPr lang="en-US" b="1" dirty="0"/>
              <a:t>Seat the learner in an area free from distractions. </a:t>
            </a:r>
            <a:endParaRPr lang="en-US" dirty="0"/>
          </a:p>
          <a:p>
            <a:pPr lvl="0"/>
            <a:r>
              <a:rPr lang="en-US" b="1" dirty="0"/>
              <a:t>Eliminate all unnecessary materials from </a:t>
            </a:r>
            <a:r>
              <a:rPr lang="en-US" b="1" dirty="0" err="1"/>
              <a:t>learner‟s</a:t>
            </a:r>
            <a:r>
              <a:rPr lang="en-US" b="1" dirty="0"/>
              <a:t> desk to reduce distractions. </a:t>
            </a:r>
            <a:endParaRPr lang="en-US" dirty="0"/>
          </a:p>
          <a:p>
            <a:pPr lvl="0"/>
            <a:r>
              <a:rPr lang="en-US" b="1" dirty="0"/>
              <a:t>Use a checklist to help learner get organized. </a:t>
            </a:r>
            <a:endParaRPr lang="en-US" dirty="0"/>
          </a:p>
          <a:p>
            <a:pPr lvl="0"/>
            <a:r>
              <a:rPr lang="en-US" b="1" dirty="0"/>
              <a:t>Keep an extra supply of pencils, pens, books and paper in the classroom. </a:t>
            </a:r>
            <a:endParaRPr lang="en-US" dirty="0"/>
          </a:p>
          <a:p>
            <a:pPr lvl="0"/>
            <a:r>
              <a:rPr lang="en-US" b="1" dirty="0"/>
              <a:t>You may have to allow the learner frequent breaks. </a:t>
            </a:r>
            <a:endParaRPr lang="en-US" dirty="0"/>
          </a:p>
          <a:p>
            <a:pPr lvl="0"/>
            <a:r>
              <a:rPr lang="en-US" b="1" dirty="0"/>
              <a:t>Have an agreed upon cue for learner to leave the classroom. </a:t>
            </a:r>
            <a:endParaRPr lang="en-US" dirty="0"/>
          </a:p>
          <a:p>
            <a:pPr lvl="0"/>
            <a:r>
              <a:rPr lang="en-US" b="1" dirty="0"/>
              <a:t>Reduce visual distractions in the classroom. </a:t>
            </a:r>
            <a:endParaRPr lang="en-US" dirty="0"/>
          </a:p>
          <a:p>
            <a:pPr lvl="0"/>
            <a:r>
              <a:rPr lang="en-US" b="1" dirty="0"/>
              <a:t>Allow for learner to use supplementary aids when needed</a:t>
            </a:r>
            <a:r>
              <a:rPr lang="en-US" dirty="0"/>
              <a:t>. </a:t>
            </a:r>
          </a:p>
          <a:p>
            <a:pPr>
              <a:buNone/>
            </a:pPr>
            <a:r>
              <a:rPr lang="en-US" dirty="0"/>
              <a:t>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3.3.4. Planning and implementing the lesson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lvl="0"/>
            <a:r>
              <a:rPr lang="en-US" b="1" dirty="0"/>
              <a:t>Explain learning expectations to the learner before beginning a lesson. </a:t>
            </a:r>
            <a:endParaRPr lang="en-US" dirty="0"/>
          </a:p>
          <a:p>
            <a:pPr lvl="0"/>
            <a:r>
              <a:rPr lang="en-US" b="1" dirty="0"/>
              <a:t>Make sure you have the learners‟ attention before beginning a lesson. </a:t>
            </a:r>
            <a:r>
              <a:rPr lang="en-US" dirty="0"/>
              <a:t> </a:t>
            </a:r>
          </a:p>
          <a:p>
            <a:pPr lvl="0"/>
            <a:r>
              <a:rPr lang="en-US" b="1" dirty="0"/>
              <a:t>Include activities that reflect the </a:t>
            </a:r>
            <a:r>
              <a:rPr lang="en-US" b="1" dirty="0" err="1"/>
              <a:t>learner‟s</a:t>
            </a:r>
            <a:r>
              <a:rPr lang="en-US" b="1" dirty="0"/>
              <a:t> preferences and experiences. </a:t>
            </a:r>
            <a:endParaRPr lang="en-US" dirty="0"/>
          </a:p>
          <a:p>
            <a:pPr lvl="0"/>
            <a:r>
              <a:rPr lang="en-US" b="1" dirty="0"/>
              <a:t>Limit the number of concepts presented at one time. </a:t>
            </a:r>
            <a:endParaRPr lang="en-US" dirty="0"/>
          </a:p>
          <a:p>
            <a:pPr lvl="0"/>
            <a:r>
              <a:rPr lang="en-US" b="1" dirty="0"/>
              <a:t>Provide supplementary support to the learner. </a:t>
            </a:r>
            <a:endParaRPr lang="en-US" dirty="0"/>
          </a:p>
          <a:p>
            <a:pPr lvl="0"/>
            <a:r>
              <a:rPr lang="en-US" b="1" dirty="0"/>
              <a:t>Ensure that there are sufficient opportunities to practice new skills. </a:t>
            </a:r>
            <a:endParaRPr lang="en-US" dirty="0"/>
          </a:p>
          <a:p>
            <a:pPr lvl="0"/>
            <a:r>
              <a:rPr lang="en-US" b="1" dirty="0"/>
              <a:t>Ensure that generalization and maintenance activities are included. </a:t>
            </a:r>
            <a:endParaRPr lang="en-US" dirty="0"/>
          </a:p>
          <a:p>
            <a:pPr lvl="0"/>
            <a:r>
              <a:rPr lang="en-US" b="1" dirty="0"/>
              <a:t>Modify expectations based on learners needs. </a:t>
            </a:r>
            <a:endParaRPr lang="en-US" dirty="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3.3.5. Optimal assignments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r>
              <a:rPr lang="en-US" b="1" dirty="0"/>
              <a:t>Tasks and assignments must be optimal for a learner. They may not be too difficult or too easy because then the learner feels frustrated. When giving assignments it must be remembered to: </a:t>
            </a:r>
            <a:endParaRPr lang="en-US" dirty="0"/>
          </a:p>
          <a:p>
            <a:pPr lvl="0"/>
            <a:r>
              <a:rPr lang="en-US" b="1" dirty="0"/>
              <a:t>Break assignments into segments of shorter tasks. </a:t>
            </a:r>
            <a:endParaRPr lang="en-US" dirty="0"/>
          </a:p>
          <a:p>
            <a:pPr lvl="0"/>
            <a:r>
              <a:rPr lang="en-US" b="1" dirty="0"/>
              <a:t>Give alternative assignments rather than long written assignments. </a:t>
            </a:r>
            <a:endParaRPr lang="en-US" dirty="0"/>
          </a:p>
          <a:p>
            <a:pPr lvl="0"/>
            <a:r>
              <a:rPr lang="en-US" b="1" dirty="0"/>
              <a:t>Adjust tasks in length, content and time </a:t>
            </a:r>
            <a:endParaRPr lang="en-US" dirty="0"/>
          </a:p>
          <a:p>
            <a:pPr lvl="0"/>
            <a:r>
              <a:rPr lang="en-US" b="1" dirty="0"/>
              <a:t>Provide written and verbal direction with visuals if possible. </a:t>
            </a:r>
            <a:endParaRPr lang="en-US" dirty="0"/>
          </a:p>
          <a:p>
            <a:pPr lvl="0"/>
            <a:r>
              <a:rPr lang="en-US" b="1" dirty="0"/>
              <a:t>Highlight to alert learner attention to key points within the written direction of the assignment. </a:t>
            </a:r>
            <a:endParaRPr lang="en-US" dirty="0"/>
          </a:p>
          <a:p>
            <a:pPr lvl="0"/>
            <a:r>
              <a:rPr lang="en-US" b="1" dirty="0"/>
              <a:t>Check that all homework assignments are written correctly in some kind of an agenda/homework book. Sign it and have parents sign it as well. </a:t>
            </a:r>
            <a:endParaRPr lang="en-US" dirty="0"/>
          </a:p>
          <a:p>
            <a:pPr lvl="0"/>
            <a:r>
              <a:rPr lang="en-US" b="1" dirty="0"/>
              <a:t>Provide outlines, study guides, copies of overhead notes. </a:t>
            </a:r>
            <a:endParaRPr lang="en-US" dirty="0"/>
          </a:p>
          <a:p>
            <a:pPr lvl="0"/>
            <a:r>
              <a:rPr lang="en-US" b="1" dirty="0"/>
              <a:t>Provide incentives for beginning and completing material. </a:t>
            </a:r>
            <a:endParaRPr lang="en-US" dirty="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2255838"/>
          </a:xfrm>
        </p:spPr>
        <p:txBody>
          <a:bodyPr>
            <a:normAutofit/>
          </a:bodyPr>
          <a:lstStyle/>
          <a:p>
            <a:br>
              <a:rPr lang="en-US" b="1" i="1" dirty="0"/>
            </a:br>
            <a:r>
              <a:rPr lang="en-US" sz="2400" b="1" i="1" dirty="0"/>
              <a:t>3.3.6. Responses expected for learners, time management and transitions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r>
              <a:rPr lang="en-US" b="1" dirty="0"/>
              <a:t>Most learners with SEN require more time to do tasks than others. For example, a learner who has visual problems needs more time to read. When planning, remember to: </a:t>
            </a:r>
            <a:endParaRPr lang="en-US" dirty="0"/>
          </a:p>
          <a:p>
            <a:pPr lvl="0"/>
            <a:r>
              <a:rPr lang="en-US" b="1" dirty="0"/>
              <a:t>Allow more time to interact with and respond to learning materials and activities. </a:t>
            </a:r>
            <a:endParaRPr lang="en-US" dirty="0"/>
          </a:p>
          <a:p>
            <a:pPr lvl="0"/>
            <a:r>
              <a:rPr lang="en-US" b="1" dirty="0"/>
              <a:t>Provide additional time to complete the task. </a:t>
            </a:r>
            <a:endParaRPr lang="en-US" dirty="0"/>
          </a:p>
          <a:p>
            <a:pPr lvl="0"/>
            <a:r>
              <a:rPr lang="en-US" b="1" dirty="0"/>
              <a:t>Provide opportunities for the learner to express what he/she knows in multiple ways (e.g. through text, speech, movement, illustration). </a:t>
            </a:r>
            <a:endParaRPr lang="en-US" dirty="0"/>
          </a:p>
          <a:p>
            <a:pPr lvl="0"/>
            <a:r>
              <a:rPr lang="en-US" b="1" dirty="0"/>
              <a:t>Space short work periods with breaks. </a:t>
            </a:r>
            <a:endParaRPr lang="en-US" dirty="0"/>
          </a:p>
          <a:p>
            <a:pPr lvl="0"/>
            <a:r>
              <a:rPr lang="en-US" b="1" dirty="0"/>
              <a:t>Allow extra time for homework completion. </a:t>
            </a:r>
            <a:endParaRPr lang="en-US" dirty="0"/>
          </a:p>
          <a:p>
            <a:pPr lvl="0"/>
            <a:r>
              <a:rPr lang="en-US" b="1" dirty="0"/>
              <a:t>Inform learner with several reminders, several minutes apart, before changing from one activity to the next. </a:t>
            </a:r>
            <a:endParaRPr lang="en-US" dirty="0"/>
          </a:p>
          <a:p>
            <a:pPr lvl="0"/>
            <a:r>
              <a:rPr lang="en-US" b="1" dirty="0"/>
              <a:t>Reduce amount of work from usual assignment. </a:t>
            </a:r>
            <a:endParaRPr lang="en-US" dirty="0"/>
          </a:p>
          <a:p>
            <a:pPr>
              <a:buNone/>
            </a:pPr>
            <a:r>
              <a:rPr lang="en-US" b="1" dirty="0"/>
              <a:t>	</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3.3.7. Repeating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b="1" dirty="0"/>
              <a:t>Some learners with SEN benefit most if new information is repeated because they are usually slower at processing information than others. When teaching, this should be taken into account and the teacher should be deliberately slow and repetitive in giving information. This is sometimes referred to as over-learning technique </a:t>
            </a:r>
            <a:endParaRPr lang="en-US" dirty="0"/>
          </a:p>
          <a:p>
            <a:r>
              <a:rPr lang="en-US" b="1" i="1" dirty="0"/>
              <a:t>3.3.8. Support 	</a:t>
            </a:r>
            <a:endParaRPr lang="en-US" dirty="0"/>
          </a:p>
          <a:p>
            <a:r>
              <a:rPr lang="en-US" b="1" dirty="0"/>
              <a:t>Learners with SEN in the inclusive classroom need time for extra support. As described above (grouping practices), the teacher can provide extra support by organizing the classroom activities to give more time for individual instruction</a:t>
            </a:r>
            <a:r>
              <a:rPr lang="en-US" dirty="0"/>
              <a:t>. </a:t>
            </a:r>
            <a:r>
              <a:rPr lang="en-US" b="1" dirty="0"/>
              <a:t>The teacher can provide support by previewing, pre-teaching and re-teaching assignments that are challenging for the learner. </a:t>
            </a:r>
            <a:endParaRPr lang="en-US" dirty="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3.3.9. Managing behavior in the classroom</a:t>
            </a:r>
            <a:endParaRPr lang="en-US" dirty="0"/>
          </a:p>
        </p:txBody>
      </p:sp>
      <p:sp>
        <p:nvSpPr>
          <p:cNvPr id="3" name="Content Placeholder 2"/>
          <p:cNvSpPr>
            <a:spLocks noGrp="1"/>
          </p:cNvSpPr>
          <p:nvPr>
            <p:ph idx="1"/>
          </p:nvPr>
        </p:nvSpPr>
        <p:spPr/>
        <p:txBody>
          <a:bodyPr>
            <a:normAutofit/>
          </a:bodyPr>
          <a:lstStyle/>
          <a:p>
            <a:pPr>
              <a:buNone/>
            </a:pPr>
            <a:r>
              <a:rPr lang="en-US" i="1" dirty="0"/>
              <a:t>	</a:t>
            </a:r>
            <a:endParaRPr lang="en-US" dirty="0"/>
          </a:p>
          <a:p>
            <a:r>
              <a:rPr lang="en-US" b="1" dirty="0"/>
              <a:t>The following may help teachers in controlling the behavior in the classroom: </a:t>
            </a:r>
            <a:endParaRPr lang="en-US" dirty="0"/>
          </a:p>
          <a:p>
            <a:pPr lvl="0"/>
            <a:r>
              <a:rPr lang="en-US" b="1" dirty="0"/>
              <a:t>Develop the rules of the classroom; the main rule being to respect one another. </a:t>
            </a:r>
            <a:endParaRPr lang="en-US" dirty="0"/>
          </a:p>
          <a:p>
            <a:pPr lvl="0"/>
            <a:r>
              <a:rPr lang="en-US" b="1" dirty="0"/>
              <a:t>Avoid confrontations and power struggles. </a:t>
            </a:r>
            <a:endParaRPr lang="en-US" dirty="0"/>
          </a:p>
          <a:p>
            <a:pPr>
              <a:buNone/>
            </a:pPr>
            <a:r>
              <a:rPr lang="en-US" b="1" dirty="0"/>
              <a:t> </a:t>
            </a:r>
            <a:endParaRPr lang="en-US" dirty="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lvl="0"/>
            <a:r>
              <a:rPr lang="en-US" b="1" dirty="0"/>
              <a:t>Provide an appropriate peer role model. </a:t>
            </a:r>
            <a:endParaRPr lang="en-US" dirty="0"/>
          </a:p>
          <a:p>
            <a:pPr lvl="0"/>
            <a:r>
              <a:rPr lang="en-US" b="1" dirty="0"/>
              <a:t>Develop a system or code that will let the learner know when behavior is not appropriate. </a:t>
            </a:r>
            <a:endParaRPr lang="en-US" dirty="0"/>
          </a:p>
          <a:p>
            <a:pPr lvl="0"/>
            <a:r>
              <a:rPr lang="en-US" b="1" dirty="0"/>
              <a:t>Ignore attention seeking behaviors that are disruptive to the classroom. </a:t>
            </a:r>
            <a:endParaRPr lang="en-US" dirty="0"/>
          </a:p>
          <a:p>
            <a:pPr lvl="0"/>
            <a:r>
              <a:rPr lang="en-US" b="1" dirty="0"/>
              <a:t>Develop a code of conduct for the classroom and visually display it in an appropriate place where all learners can see it, review it frequently. </a:t>
            </a:r>
            <a:endParaRPr lang="en-US" dirty="0"/>
          </a:p>
          <a:p>
            <a:pPr lvl="0"/>
            <a:r>
              <a:rPr lang="en-US" b="1" dirty="0"/>
              <a:t>Develop a behavior intervention plan that is realistic and easily applied. </a:t>
            </a:r>
            <a:endParaRPr lang="en-US" dirty="0"/>
          </a:p>
          <a:p>
            <a:pPr lvl="0"/>
            <a:r>
              <a:rPr lang="en-US" b="1" dirty="0"/>
              <a:t>Provide immediate reinforcement and feedback. </a:t>
            </a:r>
            <a:endParaRPr lang="en-US" dirty="0"/>
          </a:p>
          <a:p>
            <a:pPr lvl="0"/>
            <a:r>
              <a:rPr lang="en-US" b="1" dirty="0"/>
              <a:t>Create an interesting curriculum with materials that are meaningful to children: it helps learners to be interested and become involved. </a:t>
            </a:r>
            <a:endParaRPr lang="en-US" dirty="0"/>
          </a:p>
          <a:p>
            <a:pPr lvl="0"/>
            <a:r>
              <a:rPr lang="en-US" b="1" dirty="0"/>
              <a:t>Develop observation and recording skills to determine what causes a particular behavioral problem. </a:t>
            </a:r>
            <a:endParaRPr lang="en-US" dirty="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798638"/>
          </a:xfrm>
        </p:spPr>
        <p:txBody>
          <a:bodyPr>
            <a:normAutofit fontScale="90000"/>
          </a:bodyPr>
          <a:lstStyle/>
          <a:p>
            <a:br>
              <a:rPr lang="en-US" b="1" dirty="0"/>
            </a:br>
            <a:r>
              <a:rPr lang="en-US" b="1" dirty="0"/>
              <a:t>3.4. Adapting or modifying components of the curriculum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b="1" dirty="0"/>
              <a:t>Curriculum differentiations (adaptations or modifications) are essential elements in teaching and supporting learners with SEN. They are done in variety of ways, for variety of reasons and with a variety of outcomes. They also vary according to the situation, lesson and activity. Each teacher, each learner, each classroom is unique and adaptations or modifications are specific to each situation. </a:t>
            </a:r>
            <a:endParaRPr lang="en-US" dirty="0"/>
          </a:p>
          <a:p>
            <a:r>
              <a:rPr lang="en-US" b="1" dirty="0"/>
              <a:t>Adaptations or modifications are changes in what and how a learner is expected to learn and/or demonstrate new knowledge and skills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1417638"/>
          </a:xfrm>
        </p:spPr>
        <p:txBody>
          <a:bodyPr>
            <a:normAutofit fontScale="90000"/>
          </a:bodyPr>
          <a:lstStyle/>
          <a:p>
            <a:br>
              <a:rPr lang="en-US" b="1" i="1" dirty="0"/>
            </a:br>
            <a:r>
              <a:rPr lang="en-US" b="1" i="1" dirty="0"/>
              <a:t>3.4.1. Adaptations or modifications of instructional content </a:t>
            </a:r>
            <a:br>
              <a:rPr lang="en-US" dirty="0"/>
            </a:br>
            <a:endParaRPr lang="en-US" dirty="0"/>
          </a:p>
        </p:txBody>
      </p:sp>
      <p:sp>
        <p:nvSpPr>
          <p:cNvPr id="3" name="Content Placeholder 2"/>
          <p:cNvSpPr>
            <a:spLocks noGrp="1"/>
          </p:cNvSpPr>
          <p:nvPr>
            <p:ph idx="1"/>
          </p:nvPr>
        </p:nvSpPr>
        <p:spPr/>
        <p:txBody>
          <a:bodyPr/>
          <a:lstStyle/>
          <a:p>
            <a:r>
              <a:rPr lang="en-US" b="1" dirty="0"/>
              <a:t>Content consists of facts, </a:t>
            </a:r>
          </a:p>
          <a:p>
            <a:r>
              <a:rPr lang="en-US" b="1" dirty="0"/>
              <a:t>concepts,</a:t>
            </a:r>
          </a:p>
          <a:p>
            <a:r>
              <a:rPr lang="en-US" b="1" dirty="0"/>
              <a:t> generalizations or principles,</a:t>
            </a:r>
          </a:p>
          <a:p>
            <a:r>
              <a:rPr lang="en-US" b="1" dirty="0"/>
              <a:t> attitudes, and skills related to the subject and topic being studied.</a:t>
            </a:r>
            <a:r>
              <a:rPr lang="en-US" dirty="0"/>
              <a:t> </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Adaptations or modifications involve varying what is taught</a:t>
            </a:r>
            <a:r>
              <a:rPr lang="en-US" dirty="0"/>
              <a:t>. </a:t>
            </a:r>
            <a:endParaRPr lang="en-US" b="1" dirty="0"/>
          </a:p>
          <a:p>
            <a:r>
              <a:rPr lang="en-US" b="1" dirty="0"/>
              <a:t>Some of the ways a teacher might differentiate access to content include the following: </a:t>
            </a:r>
            <a:endParaRPr lang="en-US" dirty="0"/>
          </a:p>
          <a:p>
            <a:pPr lvl="0"/>
            <a:r>
              <a:rPr lang="en-US" b="1" dirty="0"/>
              <a:t>using objects with some learners to help children understand a new concept; </a:t>
            </a:r>
            <a:endParaRPr lang="en-US" dirty="0"/>
          </a:p>
          <a:p>
            <a:pPr lvl="0"/>
            <a:r>
              <a:rPr lang="en-US" b="1" dirty="0"/>
              <a:t>Using texts at more than one reading level; </a:t>
            </a:r>
            <a:endParaRPr lang="en-US" dirty="0"/>
          </a:p>
          <a:p>
            <a:pPr lvl="0"/>
            <a:r>
              <a:rPr lang="en-US" b="1" dirty="0"/>
              <a:t>Re-teaching children who need another demonstration; and </a:t>
            </a:r>
            <a:endParaRPr lang="en-US" dirty="0"/>
          </a:p>
          <a:p>
            <a:pPr lvl="0"/>
            <a:r>
              <a:rPr lang="en-US" b="1" dirty="0"/>
              <a:t>Using texts, tape recorders, posters, and videos. </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en-US" dirty="0"/>
              <a:t>IEP is </a:t>
            </a:r>
            <a:r>
              <a:rPr lang="en-US" b="1" dirty="0"/>
              <a:t>designed to meet the unique educational needs of one child, who may</a:t>
            </a:r>
            <a:r>
              <a:rPr lang="en-US" dirty="0"/>
              <a:t> have a disability.</a:t>
            </a:r>
          </a:p>
          <a:p>
            <a:pPr lvl="0"/>
            <a:r>
              <a:rPr lang="en-US" dirty="0"/>
              <a:t>IEP is intended </a:t>
            </a:r>
            <a:r>
              <a:rPr lang="en-US" b="1" dirty="0"/>
              <a:t>to help children to reach educational goals more easily</a:t>
            </a:r>
            <a:r>
              <a:rPr lang="en-US" dirty="0"/>
              <a:t> than they otherwise would.</a:t>
            </a:r>
          </a:p>
          <a:p>
            <a:pPr lvl="0"/>
            <a:r>
              <a:rPr lang="en-US" dirty="0"/>
              <a:t>The IEP can be </a:t>
            </a:r>
            <a:r>
              <a:rPr lang="en-US" b="1" dirty="0"/>
              <a:t>understood as the blueprint, or plan</a:t>
            </a:r>
            <a:r>
              <a:rPr lang="en-US" dirty="0"/>
              <a:t>, for the special education experience of a child with a disability across these school environments.</a:t>
            </a:r>
          </a:p>
          <a:p>
            <a:r>
              <a:rPr lang="en-US" dirty="0"/>
              <a:t> For some learners with SEN, in order to appropriately access the curriculum, an individual education program (IEP) is necessary. </a:t>
            </a:r>
          </a:p>
          <a:p>
            <a:pPr lvl="0"/>
            <a:r>
              <a:rPr lang="en-US" dirty="0"/>
              <a:t>IEP is needed; </a:t>
            </a:r>
          </a:p>
          <a:p>
            <a:pPr lvl="0"/>
            <a:r>
              <a:rPr lang="en-US" dirty="0"/>
              <a:t>For learners to assure their right to education; </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For learners who have difficulties in academic skills and who require a focus on life skills, there is a need to make functional goals which are based on the skills the learner needs to acquire. </a:t>
            </a:r>
            <a:endParaRPr lang="en-US" dirty="0"/>
          </a:p>
          <a:p>
            <a:pPr lvl="0"/>
            <a:r>
              <a:rPr lang="en-US" b="1" dirty="0"/>
              <a:t>Examples of content adaptations or modifications: </a:t>
            </a:r>
            <a:endParaRPr lang="en-US" dirty="0"/>
          </a:p>
          <a:p>
            <a:pPr lvl="0"/>
            <a:r>
              <a:rPr lang="en-US" b="1" dirty="0"/>
              <a:t>Let the content go in line with the </a:t>
            </a:r>
            <a:r>
              <a:rPr lang="en-US" b="1" dirty="0" err="1"/>
              <a:t>learner‟s</a:t>
            </a:r>
            <a:r>
              <a:rPr lang="en-US" b="1" dirty="0"/>
              <a:t> life experiences. </a:t>
            </a:r>
            <a:endParaRPr lang="en-US" dirty="0"/>
          </a:p>
          <a:p>
            <a:pPr lvl="0"/>
            <a:r>
              <a:rPr lang="en-US" b="1" dirty="0"/>
              <a:t>Leave out very complex content or present it in a simpler way. </a:t>
            </a:r>
            <a:endParaRPr lang="en-US" dirty="0"/>
          </a:p>
          <a:p>
            <a:pPr lvl="0">
              <a:buNone/>
            </a:pPr>
            <a:endParaRPr lang="en-US" dirty="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r>
              <a:rPr lang="en-US" b="1" dirty="0"/>
              <a:t>reduce the size or breadth of the school and classroom curriculum, e.g. hold a learner responsible for learning three facts about one country, instead of two facts about each of five different countries. </a:t>
            </a:r>
            <a:endParaRPr lang="en-US" dirty="0"/>
          </a:p>
          <a:p>
            <a:pPr lvl="0"/>
            <a:r>
              <a:rPr lang="en-US" b="1" dirty="0"/>
              <a:t>Reduce the number of expected outcomes, e.g. reduce the number of vocabulary words assigned to an individual child; </a:t>
            </a:r>
            <a:endParaRPr lang="en-US" dirty="0"/>
          </a:p>
          <a:p>
            <a:pPr lvl="0"/>
            <a:r>
              <a:rPr lang="en-US" b="1" dirty="0"/>
              <a:t>Overlap learning areas to help learners grasp the connections between them. </a:t>
            </a:r>
            <a:endParaRPr lang="en-US" dirty="0"/>
          </a:p>
          <a:p>
            <a:pPr lvl="0"/>
            <a:r>
              <a:rPr lang="en-US" b="1" dirty="0"/>
              <a:t>Include activities that reflect the learner’s preferences. </a:t>
            </a:r>
            <a:endParaRPr lang="en-US" dirty="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722438"/>
          </a:xfrm>
        </p:spPr>
        <p:txBody>
          <a:bodyPr>
            <a:normAutofit fontScale="90000"/>
          </a:bodyPr>
          <a:lstStyle/>
          <a:p>
            <a:br>
              <a:rPr lang="en-US" b="1" i="1" dirty="0"/>
            </a:br>
            <a:br>
              <a:rPr lang="en-US" b="1" i="1" dirty="0"/>
            </a:br>
            <a:r>
              <a:rPr lang="en-US" b="1" i="1" dirty="0"/>
              <a:t>3.4.2. Adaptations or modifications of instructional strategies </a:t>
            </a:r>
            <a:br>
              <a:rPr lang="en-US" dirty="0"/>
            </a:br>
            <a:endParaRPr lang="en-US" dirty="0"/>
          </a:p>
        </p:txBody>
      </p:sp>
      <p:sp>
        <p:nvSpPr>
          <p:cNvPr id="3" name="Content Placeholder 2"/>
          <p:cNvSpPr>
            <a:spLocks noGrp="1"/>
          </p:cNvSpPr>
          <p:nvPr>
            <p:ph idx="1"/>
          </p:nvPr>
        </p:nvSpPr>
        <p:spPr/>
        <p:txBody>
          <a:bodyPr>
            <a:normAutofit/>
          </a:bodyPr>
          <a:lstStyle/>
          <a:p>
            <a:r>
              <a:rPr lang="en-US" b="1" dirty="0"/>
              <a:t>Adaptations or modifications of instructional strategies refer to the changes in the way teacher provides instruction. The teacher should be aware of different learning styles (see Annex 1), backgrounds, experiences and learning needs of learners when planning the lesson and using different teaching methods. Effective teaching means combining different teaching and learning strategies.</a:t>
            </a:r>
            <a:r>
              <a:rPr lang="en-US" dirty="0"/>
              <a:t>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By using different teaching approaches and groupings the focus of learning from being teacher-directed towards being learner-</a:t>
            </a:r>
            <a:r>
              <a:rPr lang="en-US" b="1" dirty="0" err="1"/>
              <a:t>centred</a:t>
            </a:r>
            <a:r>
              <a:rPr lang="en-US" b="1" dirty="0"/>
              <a:t> can occur. This promotes the development of children as independent, self-directed learners and releases the teacher to attend to the needs of individual children and groups</a:t>
            </a:r>
            <a:r>
              <a:rPr lang="en-US" dirty="0"/>
              <a:t>. </a:t>
            </a:r>
          </a:p>
          <a:p>
            <a:r>
              <a:rPr lang="en-US" b="1" dirty="0"/>
              <a:t>Teachers with a wide repertoire of teaching methods (e.g. co-operative group teaching, cooperative learning, self-directed learning etc.) are well prepared to make a classroom a lively, challenging and friendly place to learn. </a:t>
            </a:r>
            <a:endParaRPr lang="en-US" dirty="0"/>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3.4.2.1. Co-operative group teaching </a:t>
            </a:r>
            <a:br>
              <a:rPr lang="en-US" dirty="0"/>
            </a:br>
            <a:endParaRPr lang="en-US" dirty="0"/>
          </a:p>
        </p:txBody>
      </p:sp>
      <p:sp>
        <p:nvSpPr>
          <p:cNvPr id="3" name="Content Placeholder 2"/>
          <p:cNvSpPr>
            <a:spLocks noGrp="1"/>
          </p:cNvSpPr>
          <p:nvPr>
            <p:ph idx="1"/>
          </p:nvPr>
        </p:nvSpPr>
        <p:spPr/>
        <p:txBody>
          <a:bodyPr>
            <a:normAutofit/>
          </a:bodyPr>
          <a:lstStyle/>
          <a:p>
            <a:r>
              <a:rPr lang="en-US" b="1" dirty="0"/>
              <a:t>Co-operative group teaching occurs when learners are working together in small groups helping each other to carry out individual and group assignments. It is based on two main ideas about learning:</a:t>
            </a:r>
            <a:endParaRPr lang="en-US" dirty="0"/>
          </a:p>
          <a:p>
            <a:r>
              <a:rPr lang="en-US" b="1" dirty="0"/>
              <a:t> 1) by working together learners can achieve a result that is greater than the sum of their individual effects or capacities; and </a:t>
            </a:r>
            <a:endParaRPr lang="en-US" dirty="0"/>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2) learning is socially constructed which means that we learn a great deal in our immediate environments from friends, family members etc. </a:t>
            </a:r>
            <a:endParaRPr lang="en-US" dirty="0"/>
          </a:p>
          <a:p>
            <a:r>
              <a:rPr lang="en-US" b="1" dirty="0"/>
              <a:t>Co-operative group teaching is effective particularly in classes with large enrolment because by grouping the teacher can create small classes in one class. Thus, it provides more time for the teacher to pay more attention to small groups and individuals. </a:t>
            </a:r>
            <a:endParaRPr lang="en-US" dirty="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b="1" dirty="0">
                <a:solidFill>
                  <a:srgbClr val="FF0000"/>
                </a:solidFill>
              </a:rPr>
              <a:t>new</a:t>
            </a:r>
          </a:p>
        </p:txBody>
      </p:sp>
      <p:sp>
        <p:nvSpPr>
          <p:cNvPr id="3" name="Content Placeholder 2"/>
          <p:cNvSpPr>
            <a:spLocks noGrp="1"/>
          </p:cNvSpPr>
          <p:nvPr>
            <p:ph idx="1"/>
          </p:nvPr>
        </p:nvSpPr>
        <p:spPr/>
        <p:txBody>
          <a:bodyPr/>
          <a:lstStyle/>
          <a:p>
            <a:r>
              <a:rPr lang="en-US" b="1" i="1" dirty="0">
                <a:solidFill>
                  <a:srgbClr val="FF0000"/>
                </a:solidFill>
              </a:rPr>
              <a:t>Whole group instruction </a:t>
            </a:r>
            <a:r>
              <a:rPr lang="en-US" b="1" dirty="0"/>
              <a:t>means direct teaching to the whole class. The teacher must prepare the lesson well and since there are learners at </a:t>
            </a:r>
            <a:r>
              <a:rPr lang="en-US" b="1" dirty="0">
                <a:solidFill>
                  <a:srgbClr val="FF0000"/>
                </a:solidFill>
              </a:rPr>
              <a:t>different developmental level, </a:t>
            </a:r>
            <a:r>
              <a:rPr lang="en-US" b="1" dirty="0"/>
              <a:t>the content must be adapted to suit all learners.</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i="1" dirty="0">
                <a:solidFill>
                  <a:srgbClr val="FF0000"/>
                </a:solidFill>
              </a:rPr>
              <a:t>One-to-one instruction </a:t>
            </a:r>
            <a:r>
              <a:rPr lang="en-US" b="1" dirty="0"/>
              <a:t>occurs when the teacher is working with an </a:t>
            </a:r>
            <a:r>
              <a:rPr lang="en-US" b="1" dirty="0">
                <a:solidFill>
                  <a:srgbClr val="00B0F0"/>
                </a:solidFill>
              </a:rPr>
              <a:t>individual</a:t>
            </a:r>
            <a:r>
              <a:rPr lang="en-US" b="1" dirty="0"/>
              <a:t> learner with specific needs, e.g. to help a child who has fallen behind because of absence, who has learning difficulties, or who is new to the class, and to assist and encourage “gifted” learners to do tasks that are more challenging.</a:t>
            </a:r>
            <a:r>
              <a:rPr lang="en-US" dirty="0"/>
              <a:t> </a:t>
            </a:r>
          </a:p>
          <a:p>
            <a:r>
              <a:rPr lang="en-US" b="1" dirty="0">
                <a:solidFill>
                  <a:srgbClr val="7030A0"/>
                </a:solidFill>
              </a:rPr>
              <a:t>Small group teaching </a:t>
            </a:r>
            <a:r>
              <a:rPr lang="en-US" b="1" dirty="0"/>
              <a:t>takes place when the whole class is divided into small groups for learning. While the teacher is with one group the other groups are working independently</a:t>
            </a:r>
            <a:r>
              <a:rPr lang="en-US" dirty="0"/>
              <a:t>.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solidFill>
                  <a:srgbClr val="7030A0"/>
                </a:solidFill>
              </a:rPr>
              <a:t>Same ability groups</a:t>
            </a:r>
            <a:r>
              <a:rPr lang="en-US" dirty="0">
                <a:solidFill>
                  <a:srgbClr val="7030A0"/>
                </a:solidFill>
              </a:rPr>
              <a:t>: </a:t>
            </a:r>
            <a:r>
              <a:rPr lang="en-US" b="1" dirty="0"/>
              <a:t>Learners with comparable abilities and achievement can be grouped so the pace of instruction can be different from that of the other groups. This is necessary when there is a need for extra instruction and support</a:t>
            </a:r>
            <a:r>
              <a:rPr lang="en-US" dirty="0"/>
              <a:t>. </a:t>
            </a:r>
          </a:p>
          <a:p>
            <a:r>
              <a:rPr lang="en-US" b="1" dirty="0">
                <a:solidFill>
                  <a:srgbClr val="7030A0"/>
                </a:solidFill>
              </a:rPr>
              <a:t>Mixed ability groups</a:t>
            </a:r>
            <a:r>
              <a:rPr lang="en-US" dirty="0">
                <a:solidFill>
                  <a:srgbClr val="7030A0"/>
                </a:solidFill>
              </a:rPr>
              <a:t>: </a:t>
            </a:r>
            <a:r>
              <a:rPr lang="en-US" b="1" dirty="0"/>
              <a:t>Learners can be assigned to heterogeneous groups</a:t>
            </a:r>
            <a:r>
              <a:rPr lang="en-US" dirty="0"/>
              <a:t>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    learners with different abilities can provide opportunities for peer mentoring and coaching</a:t>
            </a:r>
            <a:r>
              <a:rPr lang="en-US" dirty="0"/>
              <a:t>.</a:t>
            </a:r>
          </a:p>
          <a:p>
            <a:r>
              <a:rPr lang="en-US" dirty="0"/>
              <a:t> </a:t>
            </a:r>
            <a:r>
              <a:rPr lang="en-US" b="1" dirty="0">
                <a:solidFill>
                  <a:srgbClr val="7030A0"/>
                </a:solidFill>
              </a:rPr>
              <a:t>Same interest groups</a:t>
            </a:r>
            <a:r>
              <a:rPr lang="en-US" dirty="0">
                <a:solidFill>
                  <a:srgbClr val="7030A0"/>
                </a:solidFill>
              </a:rPr>
              <a:t>: </a:t>
            </a:r>
            <a:r>
              <a:rPr lang="en-US" b="1" dirty="0"/>
              <a:t>Learners are grouped according to their interests, which helps them to be more motivated for the learning. </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lvl="0"/>
            <a:r>
              <a:rPr lang="en-US" dirty="0"/>
              <a:t>For teachers and specialists to deliver effective </a:t>
            </a:r>
            <a:r>
              <a:rPr lang="en-US" dirty="0" err="1"/>
              <a:t>programmes</a:t>
            </a:r>
            <a:r>
              <a:rPr lang="en-US" dirty="0"/>
              <a:t> to LSEN;</a:t>
            </a:r>
          </a:p>
          <a:p>
            <a:pPr lvl="0"/>
            <a:r>
              <a:rPr lang="en-US" dirty="0"/>
              <a:t>To overcome barriers to learning which cannot be overcome by regular classroom strategies; </a:t>
            </a:r>
          </a:p>
          <a:p>
            <a:pPr lvl="0"/>
            <a:r>
              <a:rPr lang="en-US" dirty="0"/>
              <a:t>To prevent repetition and drop out; </a:t>
            </a:r>
          </a:p>
          <a:p>
            <a:pPr lvl="0"/>
            <a:r>
              <a:rPr lang="en-US" dirty="0"/>
              <a:t>For school senior management to ensure that policies and practices for LSEN are implemented; </a:t>
            </a:r>
          </a:p>
          <a:p>
            <a:r>
              <a:rPr lang="en-US" dirty="0"/>
              <a:t> For parents / guardians to ensure their contributions and knowledge are included and that they are informed of the relevant processes; </a:t>
            </a:r>
          </a:p>
          <a:p>
            <a:pPr lvl="0"/>
            <a:r>
              <a:rPr lang="en-US" dirty="0"/>
              <a:t>To unite those directly involved with the learner by sharing information, identifying outcomes, selecting priorities, planning actions, agreeing on responsibilities, determining teaching and support strategies, and deciding on resources (materials and personnel). </a:t>
            </a:r>
          </a:p>
          <a:p>
            <a:r>
              <a:rPr lang="en-US" dirty="0"/>
              <a:t> </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To encourage all learners to participate in all learning activities, </a:t>
            </a:r>
            <a:r>
              <a:rPr lang="en-US" b="1" dirty="0">
                <a:solidFill>
                  <a:srgbClr val="7030A0"/>
                </a:solidFill>
              </a:rPr>
              <a:t>different tasks for different groups of learners should be provided even if the topic remains the same. </a:t>
            </a:r>
            <a:r>
              <a:rPr lang="en-US" b="1" dirty="0"/>
              <a:t>For instance, for the same task, one group of children can produce a story, another produces a list of corrected sentences, and yet another designs a poster. </a:t>
            </a:r>
            <a:endParaRPr lang="en-US" dirty="0"/>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a:solidFill>
                  <a:srgbClr val="FF0000"/>
                </a:solidFill>
              </a:rPr>
              <a:t>Co-operative group teaching has four essential components: </a:t>
            </a:r>
            <a:endParaRPr lang="en-US" dirty="0">
              <a:solidFill>
                <a:srgbClr val="FF0000"/>
              </a:solidFill>
            </a:endParaRPr>
          </a:p>
          <a:p>
            <a:pPr lvl="0"/>
            <a:r>
              <a:rPr lang="en-US" b="1" dirty="0">
                <a:solidFill>
                  <a:srgbClr val="7030A0"/>
                </a:solidFill>
              </a:rPr>
              <a:t>Interdependence: </a:t>
            </a:r>
            <a:r>
              <a:rPr lang="en-US" b="1" dirty="0"/>
              <a:t>all group members seek to achieve a group goal and achieve each other’s‟ achievement; </a:t>
            </a:r>
            <a:endParaRPr lang="en-US" dirty="0"/>
          </a:p>
          <a:p>
            <a:pPr lvl="0"/>
            <a:r>
              <a:rPr lang="en-US" b="1" dirty="0">
                <a:solidFill>
                  <a:srgbClr val="7030A0"/>
                </a:solidFill>
              </a:rPr>
              <a:t>Individual accountability:</a:t>
            </a:r>
            <a:r>
              <a:rPr lang="en-US" b="1" dirty="0"/>
              <a:t> each member of the group is held responsible for his/her learning, which in turn contributes to the whole group; </a:t>
            </a:r>
            <a:endParaRPr lang="en-US" dirty="0"/>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solidFill>
                  <a:srgbClr val="7030A0"/>
                </a:solidFill>
              </a:rPr>
              <a:t>Cooperation:</a:t>
            </a:r>
            <a:r>
              <a:rPr lang="en-US" b="1" dirty="0"/>
              <a:t> the learners discuss, problem-solve, and collaborate with each other; </a:t>
            </a:r>
            <a:endParaRPr lang="en-US" dirty="0"/>
          </a:p>
          <a:p>
            <a:pPr lvl="0"/>
            <a:r>
              <a:rPr lang="en-US" b="1" dirty="0">
                <a:solidFill>
                  <a:srgbClr val="7030A0"/>
                </a:solidFill>
              </a:rPr>
              <a:t>Evaluation:</a:t>
            </a:r>
            <a:r>
              <a:rPr lang="en-US" b="1" dirty="0"/>
              <a:t> members of the group review and evaluate how they worked together and make changes as needed. </a:t>
            </a:r>
            <a:endParaRPr lang="en-US" dirty="0"/>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3.4.2.2. Co-operative learning (peer tutoring) </a:t>
            </a:r>
            <a:endParaRPr lang="en-US" dirty="0"/>
          </a:p>
          <a:p>
            <a:r>
              <a:rPr lang="en-US" b="1" dirty="0"/>
              <a:t>Cooperative learning or peer tutoring is based on the idea that children learn a great deal from each other. It refers to the situation in which one learner </a:t>
            </a:r>
            <a:r>
              <a:rPr lang="en-US" b="1" dirty="0">
                <a:solidFill>
                  <a:srgbClr val="7030A0"/>
                </a:solidFill>
              </a:rPr>
              <a:t>(‟tutor‟) </a:t>
            </a:r>
            <a:r>
              <a:rPr lang="en-US" b="1" dirty="0"/>
              <a:t>provides a learning experience for another learner (‟</a:t>
            </a:r>
            <a:r>
              <a:rPr lang="en-US" b="1" dirty="0">
                <a:solidFill>
                  <a:srgbClr val="7030A0"/>
                </a:solidFill>
              </a:rPr>
              <a:t>tutee‟</a:t>
            </a:r>
            <a:r>
              <a:rPr lang="en-US" b="1" dirty="0"/>
              <a:t>) under teacher’s supervision.</a:t>
            </a:r>
            <a:r>
              <a:rPr lang="en-US" dirty="0"/>
              <a:t>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a:solidFill>
                  <a:srgbClr val="FF0000"/>
                </a:solidFill>
              </a:rPr>
              <a:t>Benefits of co-operative learning: </a:t>
            </a:r>
            <a:endParaRPr lang="en-US" dirty="0">
              <a:solidFill>
                <a:srgbClr val="FF0000"/>
              </a:solidFill>
            </a:endParaRPr>
          </a:p>
          <a:p>
            <a:pPr lvl="0"/>
            <a:r>
              <a:rPr lang="en-US" b="1" dirty="0"/>
              <a:t>It helps to meet the individual needs of children. </a:t>
            </a:r>
            <a:endParaRPr lang="en-US" dirty="0"/>
          </a:p>
          <a:p>
            <a:pPr lvl="0"/>
            <a:r>
              <a:rPr lang="en-US" b="1" dirty="0"/>
              <a:t>Mutual respect and understanding are built between the learners who are working together. </a:t>
            </a:r>
            <a:endParaRPr lang="en-US" dirty="0"/>
          </a:p>
          <a:p>
            <a:r>
              <a:rPr lang="en-US" b="1" dirty="0"/>
              <a:t>It helps to solidify what they have learned, and they benefit greatly from being given responsibilities in the classroom. </a:t>
            </a:r>
            <a:endParaRPr lang="en-US" dirty="0"/>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b="1" dirty="0"/>
              <a:t>The learners also develop a better ability to listen, to concentrate, and to understand what is being learned in a meaningful way. </a:t>
            </a:r>
            <a:endParaRPr lang="en-US" dirty="0"/>
          </a:p>
          <a:p>
            <a:pPr lvl="0"/>
            <a:r>
              <a:rPr lang="en-US" b="1" dirty="0"/>
              <a:t>Learners‟ explanations to each other can sometimes succeed where the teacher has failed. </a:t>
            </a:r>
            <a:endParaRPr lang="en-US" dirty="0"/>
          </a:p>
          <a:p>
            <a:pPr lvl="0"/>
            <a:r>
              <a:rPr lang="en-US" b="1" dirty="0"/>
              <a:t>Children look at problems in a different way than adults, and they use language that is more learner-friendly. </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3.4.2.3</a:t>
            </a:r>
            <a:r>
              <a:rPr lang="en-US" b="1" dirty="0">
                <a:solidFill>
                  <a:srgbClr val="7030A0"/>
                </a:solidFill>
              </a:rPr>
              <a:t>. Self-directed learning (Self-regulated learning) </a:t>
            </a:r>
            <a:endParaRPr lang="en-US" dirty="0">
              <a:solidFill>
                <a:srgbClr val="7030A0"/>
              </a:solidFill>
            </a:endParaRPr>
          </a:p>
          <a:p>
            <a:r>
              <a:rPr lang="en-US" b="1" dirty="0"/>
              <a:t>Learners need to learn </a:t>
            </a:r>
            <a:r>
              <a:rPr lang="en-US" b="1" dirty="0">
                <a:solidFill>
                  <a:srgbClr val="FF0000"/>
                </a:solidFill>
              </a:rPr>
              <a:t>independently</a:t>
            </a:r>
            <a:r>
              <a:rPr lang="en-US" b="1" dirty="0"/>
              <a:t> of the teacher. Self-directed learning aims to help learners to define goals for </a:t>
            </a:r>
            <a:r>
              <a:rPr lang="en-US" b="1" dirty="0">
                <a:solidFill>
                  <a:srgbClr val="FF0000"/>
                </a:solidFill>
              </a:rPr>
              <a:t>themselves, to monitor their own behavior, and to make decisions and choices of actions that lead to the achievement of their goals</a:t>
            </a:r>
            <a:r>
              <a:rPr lang="en-US" dirty="0">
                <a:solidFill>
                  <a:srgbClr val="FF0000"/>
                </a:solidFill>
              </a:rPr>
              <a:t>.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         </a:t>
            </a:r>
            <a:r>
              <a:rPr lang="en-US" b="1" dirty="0">
                <a:solidFill>
                  <a:srgbClr val="00B0F0"/>
                </a:solidFill>
              </a:rPr>
              <a:t>Learners need to be taught how to: </a:t>
            </a:r>
            <a:endParaRPr lang="en-US" dirty="0">
              <a:solidFill>
                <a:srgbClr val="00B0F0"/>
              </a:solidFill>
            </a:endParaRPr>
          </a:p>
          <a:p>
            <a:pPr lvl="0"/>
            <a:r>
              <a:rPr lang="en-US" b="1" dirty="0"/>
              <a:t>Set their own goals based on their preferences and needs; </a:t>
            </a:r>
            <a:endParaRPr lang="en-US" dirty="0"/>
          </a:p>
          <a:p>
            <a:pPr lvl="0"/>
            <a:r>
              <a:rPr lang="en-US" b="1" dirty="0"/>
              <a:t>Develop and implement action plans to achieve the goals; </a:t>
            </a:r>
            <a:endParaRPr lang="en-US" dirty="0"/>
          </a:p>
          <a:p>
            <a:pPr lvl="0"/>
            <a:r>
              <a:rPr lang="en-US" b="1" dirty="0"/>
              <a:t>Self-evaluate their progress toward achieving their goals; and </a:t>
            </a:r>
            <a:endParaRPr lang="en-US" dirty="0"/>
          </a:p>
          <a:p>
            <a:pPr lvl="0"/>
            <a:r>
              <a:rPr lang="en-US" b="1" dirty="0"/>
              <a:t>Revise their goals or action plans accordingly. </a:t>
            </a:r>
            <a:endParaRPr lang="en-US" dirty="0"/>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3.4.2.4. </a:t>
            </a:r>
            <a:r>
              <a:rPr lang="en-US" b="1" dirty="0">
                <a:solidFill>
                  <a:srgbClr val="FF0000"/>
                </a:solidFill>
              </a:rPr>
              <a:t>Collaborative teaching </a:t>
            </a:r>
            <a:endParaRPr lang="en-US" dirty="0">
              <a:solidFill>
                <a:srgbClr val="FF0000"/>
              </a:solidFill>
            </a:endParaRPr>
          </a:p>
          <a:p>
            <a:r>
              <a:rPr lang="en-US" b="1" dirty="0"/>
              <a:t>Collaborative teaching occurs when teachers are working together and or with other professionals and / or parents in the classroom</a:t>
            </a: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Collaborative teaching must be prepared properly and responsibilities and expertise must be shared between co-workers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1.3. IEP Formulation </a:t>
            </a:r>
            <a:br>
              <a:rPr lang="en-US" dirty="0"/>
            </a:br>
            <a:endParaRPr lang="en-US" dirty="0"/>
          </a:p>
        </p:txBody>
      </p:sp>
      <p:sp>
        <p:nvSpPr>
          <p:cNvPr id="3" name="Content Placeholder 2"/>
          <p:cNvSpPr>
            <a:spLocks noGrp="1"/>
          </p:cNvSpPr>
          <p:nvPr>
            <p:ph idx="1"/>
          </p:nvPr>
        </p:nvSpPr>
        <p:spPr/>
        <p:txBody>
          <a:bodyPr/>
          <a:lstStyle/>
          <a:p>
            <a:r>
              <a:rPr lang="en-US" dirty="0"/>
              <a:t>The steps need the collaboration and efforts of the team members involved in it. </a:t>
            </a:r>
          </a:p>
          <a:p>
            <a:pPr>
              <a:buNone/>
            </a:pPr>
            <a:r>
              <a:rPr lang="en-US" b="1" dirty="0"/>
              <a:t>Step 1: Identification of the learner with</a:t>
            </a:r>
          </a:p>
          <a:p>
            <a:pPr>
              <a:buNone/>
            </a:pPr>
            <a:r>
              <a:rPr lang="en-US" b="1" dirty="0"/>
              <a:t> learning difficulties </a:t>
            </a:r>
          </a:p>
          <a:p>
            <a:pPr>
              <a:buNone/>
            </a:pPr>
            <a:r>
              <a:rPr lang="en-US" b="1" dirty="0"/>
              <a:t>Step 2: Team Formulation </a:t>
            </a:r>
          </a:p>
          <a:p>
            <a:pPr>
              <a:buNone/>
            </a:pPr>
            <a:r>
              <a:rPr lang="en-US" b="1" dirty="0"/>
              <a:t>Step 3: Setting goals and working towards them </a:t>
            </a:r>
            <a:endParaRPr lang="en-US" dirty="0"/>
          </a:p>
          <a:p>
            <a:pPr>
              <a:buNone/>
            </a:pPr>
            <a:endParaRPr lang="en-US" dirty="0"/>
          </a:p>
          <a:p>
            <a:pPr>
              <a:buNone/>
            </a:pP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a:solidFill>
                  <a:srgbClr val="00B0F0"/>
                </a:solidFill>
              </a:rPr>
              <a:t> There are many patterns of collaboration</a:t>
            </a:r>
          </a:p>
          <a:p>
            <a:pPr>
              <a:buNone/>
            </a:pPr>
            <a:r>
              <a:rPr lang="en-US" b="1" dirty="0"/>
              <a:t> </a:t>
            </a:r>
            <a:r>
              <a:rPr lang="en-US" b="1" dirty="0">
                <a:solidFill>
                  <a:srgbClr val="FF0000"/>
                </a:solidFill>
              </a:rPr>
              <a:t>The general classroom teachers may collaborate with special educators, itinerant teachers or focal persons on SNE; or with the multidisciplinary teams with other professionals such as health care or social workers or therapists if available; schools aids and parents. </a:t>
            </a:r>
            <a:endParaRPr lang="en-US" dirty="0">
              <a:solidFill>
                <a:srgbClr val="FF0000"/>
              </a:solidFill>
            </a:endParaRP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The general principles of collaboration indicate that: </a:t>
            </a:r>
            <a:endParaRPr lang="en-US" dirty="0"/>
          </a:p>
          <a:p>
            <a:pPr lvl="0"/>
            <a:r>
              <a:rPr lang="en-US" b="1" dirty="0">
                <a:solidFill>
                  <a:srgbClr val="FF0000"/>
                </a:solidFill>
              </a:rPr>
              <a:t>Common goals </a:t>
            </a:r>
            <a:r>
              <a:rPr lang="en-US" b="1" dirty="0"/>
              <a:t>for collaboration must be established; </a:t>
            </a:r>
            <a:endParaRPr lang="en-US" dirty="0"/>
          </a:p>
          <a:p>
            <a:pPr lvl="0"/>
            <a:r>
              <a:rPr lang="en-US" b="1" dirty="0">
                <a:solidFill>
                  <a:srgbClr val="FF0000"/>
                </a:solidFill>
              </a:rPr>
              <a:t>Joint role definition and responsibilities </a:t>
            </a:r>
            <a:r>
              <a:rPr lang="en-US" b="1" dirty="0"/>
              <a:t>must be established; </a:t>
            </a:r>
            <a:endParaRPr lang="en-US" dirty="0"/>
          </a:p>
          <a:p>
            <a:r>
              <a:rPr lang="en-US" b="1" dirty="0"/>
              <a:t>A problem solving approach: everyone involved takes the </a:t>
            </a:r>
            <a:r>
              <a:rPr lang="en-US" b="1" dirty="0">
                <a:solidFill>
                  <a:srgbClr val="FF0000"/>
                </a:solidFill>
              </a:rPr>
              <a:t>ownership of the problem and solution; </a:t>
            </a:r>
            <a:endParaRPr lang="en-US" dirty="0">
              <a:solidFill>
                <a:srgbClr val="FF0000"/>
              </a:solidFill>
            </a:endParaRPr>
          </a:p>
          <a:p>
            <a:pPr lvl="0"/>
            <a:r>
              <a:rPr lang="en-US" b="1" dirty="0"/>
              <a:t>There is an atmosphere of </a:t>
            </a:r>
            <a:r>
              <a:rPr lang="en-US" b="1" dirty="0">
                <a:solidFill>
                  <a:srgbClr val="FF0000"/>
                </a:solidFill>
              </a:rPr>
              <a:t>trust and mutual respect; </a:t>
            </a:r>
            <a:endParaRPr lang="en-US" dirty="0">
              <a:solidFill>
                <a:srgbClr val="FF0000"/>
              </a:solidFill>
            </a:endParaRPr>
          </a:p>
          <a:p>
            <a:pPr>
              <a:buNone/>
            </a:pPr>
            <a:r>
              <a:rPr lang="en-US" dirty="0">
                <a:solidFill>
                  <a:srgbClr val="FF0000"/>
                </a:solidFill>
              </a:rPr>
              <a:t> </a:t>
            </a: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b="1" dirty="0"/>
              <a:t>There is </a:t>
            </a:r>
            <a:r>
              <a:rPr lang="en-US" b="1" dirty="0">
                <a:solidFill>
                  <a:srgbClr val="FF0000"/>
                </a:solidFill>
              </a:rPr>
              <a:t>willingness</a:t>
            </a:r>
            <a:r>
              <a:rPr lang="en-US" b="1" dirty="0"/>
              <a:t> to learn from one another; </a:t>
            </a:r>
            <a:endParaRPr lang="en-US" dirty="0"/>
          </a:p>
          <a:p>
            <a:pPr lvl="0"/>
            <a:r>
              <a:rPr lang="en-US" b="1" dirty="0">
                <a:solidFill>
                  <a:srgbClr val="FF0000"/>
                </a:solidFill>
              </a:rPr>
              <a:t>Consensus</a:t>
            </a:r>
            <a:r>
              <a:rPr lang="en-US" b="1" dirty="0"/>
              <a:t> in decision making is reached; </a:t>
            </a:r>
            <a:endParaRPr lang="en-US" dirty="0"/>
          </a:p>
          <a:p>
            <a:pPr lvl="0"/>
            <a:r>
              <a:rPr lang="en-US" b="1" dirty="0"/>
              <a:t>Immediate and objective </a:t>
            </a:r>
            <a:r>
              <a:rPr lang="en-US" b="1" dirty="0">
                <a:solidFill>
                  <a:srgbClr val="FF0000"/>
                </a:solidFill>
              </a:rPr>
              <a:t>feedback</a:t>
            </a:r>
            <a:r>
              <a:rPr lang="en-US" b="1" dirty="0"/>
              <a:t> for one another is provided; </a:t>
            </a:r>
            <a:endParaRPr lang="en-US" dirty="0"/>
          </a:p>
          <a:p>
            <a:pPr lvl="0"/>
            <a:r>
              <a:rPr lang="en-US" b="1" dirty="0">
                <a:solidFill>
                  <a:srgbClr val="FF0000"/>
                </a:solidFill>
              </a:rPr>
              <a:t>Value for others</a:t>
            </a:r>
            <a:r>
              <a:rPr lang="en-US" b="1" dirty="0"/>
              <a:t>‟ ideas and accomplishments is accommodated; </a:t>
            </a:r>
            <a:endParaRPr lang="en-US" dirty="0"/>
          </a:p>
          <a:p>
            <a:pPr lvl="0"/>
            <a:r>
              <a:rPr lang="en-US" b="1" dirty="0"/>
              <a:t>Procedures to resolve problems / conflicts are put in place; </a:t>
            </a:r>
            <a:endParaRPr lang="en-US" dirty="0"/>
          </a:p>
          <a:p>
            <a:pPr lvl="0"/>
            <a:r>
              <a:rPr lang="en-US" b="1" dirty="0"/>
              <a:t>Regular review meetings of the progress are done. </a:t>
            </a:r>
            <a:endParaRPr lang="en-US" dirty="0"/>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      </a:t>
            </a:r>
            <a:r>
              <a:rPr lang="en-US" b="1" dirty="0">
                <a:solidFill>
                  <a:srgbClr val="7030A0"/>
                </a:solidFill>
              </a:rPr>
              <a:t>Benefits of collaborative teaching: </a:t>
            </a:r>
            <a:endParaRPr lang="en-US" dirty="0">
              <a:solidFill>
                <a:srgbClr val="7030A0"/>
              </a:solidFill>
            </a:endParaRPr>
          </a:p>
          <a:p>
            <a:pPr lvl="0"/>
            <a:r>
              <a:rPr lang="en-US" b="1" dirty="0"/>
              <a:t>It creates </a:t>
            </a:r>
            <a:r>
              <a:rPr lang="en-US" b="1" dirty="0">
                <a:solidFill>
                  <a:srgbClr val="FF0000"/>
                </a:solidFill>
              </a:rPr>
              <a:t>synergy; </a:t>
            </a:r>
            <a:endParaRPr lang="en-US" dirty="0">
              <a:solidFill>
                <a:srgbClr val="FF0000"/>
              </a:solidFill>
            </a:endParaRPr>
          </a:p>
          <a:p>
            <a:pPr lvl="0"/>
            <a:r>
              <a:rPr lang="en-US" b="1" dirty="0"/>
              <a:t>Provides an opportunity for teachers to </a:t>
            </a:r>
            <a:r>
              <a:rPr lang="en-US" b="1" dirty="0">
                <a:solidFill>
                  <a:srgbClr val="FF0000"/>
                </a:solidFill>
              </a:rPr>
              <a:t>learn from one another;</a:t>
            </a:r>
            <a:r>
              <a:rPr lang="en-US" b="1" dirty="0"/>
              <a:t> and </a:t>
            </a:r>
            <a:endParaRPr lang="en-US" dirty="0"/>
          </a:p>
          <a:p>
            <a:r>
              <a:rPr lang="en-US" b="1" dirty="0"/>
              <a:t>Coordination of services for LSEN increases</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solidFill>
                  <a:srgbClr val="FF0000"/>
                </a:solidFill>
              </a:rPr>
              <a:t>3.4.2.5. Co-teaching </a:t>
            </a:r>
            <a:endParaRPr lang="en-US" dirty="0">
              <a:solidFill>
                <a:srgbClr val="FF0000"/>
              </a:solidFill>
            </a:endParaRPr>
          </a:p>
          <a:p>
            <a:r>
              <a:rPr lang="en-US" b="1" dirty="0"/>
              <a:t>Co-teaching is one form of collaborative teaching. In co-teaching, </a:t>
            </a:r>
            <a:r>
              <a:rPr lang="en-US" b="1" dirty="0">
                <a:solidFill>
                  <a:srgbClr val="FF0000"/>
                </a:solidFill>
              </a:rPr>
              <a:t>two</a:t>
            </a:r>
            <a:r>
              <a:rPr lang="en-US" b="1" dirty="0"/>
              <a:t> teachers, the general education and SNE / itinerant teacher work together to meet the needs of learners for part or all of the school day.</a:t>
            </a:r>
            <a:r>
              <a:rPr lang="en-US" dirty="0"/>
              <a:t> </a:t>
            </a:r>
          </a:p>
          <a:p>
            <a:pPr>
              <a:buNone/>
            </a:pPr>
            <a:r>
              <a:rPr lang="en-US" b="1" dirty="0"/>
              <a:t> </a:t>
            </a:r>
            <a:endParaRPr lang="en-US" dirty="0"/>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solidFill>
                  <a:srgbClr val="7030A0"/>
                </a:solidFill>
              </a:rPr>
              <a:t>Main benefits of co-teaching are the following: </a:t>
            </a:r>
            <a:endParaRPr lang="en-US" dirty="0">
              <a:solidFill>
                <a:srgbClr val="7030A0"/>
              </a:solidFill>
            </a:endParaRPr>
          </a:p>
          <a:p>
            <a:pPr lvl="0"/>
            <a:r>
              <a:rPr lang="en-US" b="1" dirty="0">
                <a:solidFill>
                  <a:srgbClr val="FF0000"/>
                </a:solidFill>
              </a:rPr>
              <a:t>Academic and social gains</a:t>
            </a:r>
            <a:r>
              <a:rPr lang="en-US" b="1" dirty="0"/>
              <a:t> for learners with SEN become evident; </a:t>
            </a:r>
            <a:endParaRPr lang="en-US" dirty="0"/>
          </a:p>
          <a:p>
            <a:pPr lvl="0"/>
            <a:r>
              <a:rPr lang="en-US" b="1" dirty="0"/>
              <a:t>Opportunities for </a:t>
            </a:r>
            <a:r>
              <a:rPr lang="en-US" b="1" dirty="0">
                <a:solidFill>
                  <a:srgbClr val="FF0000"/>
                </a:solidFill>
              </a:rPr>
              <a:t>professional growth </a:t>
            </a:r>
            <a:r>
              <a:rPr lang="en-US" b="1" dirty="0"/>
              <a:t>for teachers is created; </a:t>
            </a:r>
            <a:endParaRPr lang="en-US" dirty="0"/>
          </a:p>
          <a:p>
            <a:pPr lvl="0"/>
            <a:r>
              <a:rPr lang="en-US" b="1" dirty="0">
                <a:solidFill>
                  <a:srgbClr val="FF0000"/>
                </a:solidFill>
              </a:rPr>
              <a:t>Professional satisfaction </a:t>
            </a:r>
            <a:r>
              <a:rPr lang="en-US" b="1" dirty="0"/>
              <a:t>is realized; and </a:t>
            </a:r>
            <a:endParaRPr lang="en-US" dirty="0"/>
          </a:p>
          <a:p>
            <a:pPr lvl="0"/>
            <a:r>
              <a:rPr lang="en-US" b="1" dirty="0">
                <a:solidFill>
                  <a:srgbClr val="FF0000"/>
                </a:solidFill>
              </a:rPr>
              <a:t>Personal support </a:t>
            </a:r>
            <a:r>
              <a:rPr lang="en-US" b="1" dirty="0"/>
              <a:t>for learners and teachers is embraced.</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solidFill>
                  <a:srgbClr val="7030A0"/>
                </a:solidFill>
              </a:rPr>
              <a:t>Requirements for successful co-teaching: </a:t>
            </a:r>
            <a:endParaRPr lang="en-US" dirty="0">
              <a:solidFill>
                <a:srgbClr val="7030A0"/>
              </a:solidFill>
            </a:endParaRPr>
          </a:p>
          <a:p>
            <a:pPr lvl="0"/>
            <a:r>
              <a:rPr lang="en-US" b="1" dirty="0">
                <a:solidFill>
                  <a:srgbClr val="FF0000"/>
                </a:solidFill>
              </a:rPr>
              <a:t>Equal collaboration </a:t>
            </a:r>
            <a:r>
              <a:rPr lang="en-US" b="1" dirty="0"/>
              <a:t>in joint planning, teaching and evaluation of learners; </a:t>
            </a:r>
            <a:endParaRPr lang="en-US" dirty="0"/>
          </a:p>
          <a:p>
            <a:pPr lvl="0"/>
            <a:r>
              <a:rPr lang="en-US" b="1" dirty="0">
                <a:solidFill>
                  <a:srgbClr val="FF0000"/>
                </a:solidFill>
              </a:rPr>
              <a:t>Respecting each </a:t>
            </a:r>
            <a:r>
              <a:rPr lang="en-US" b="1" dirty="0" err="1">
                <a:solidFill>
                  <a:srgbClr val="FF0000"/>
                </a:solidFill>
              </a:rPr>
              <a:t>other‟s</a:t>
            </a:r>
            <a:r>
              <a:rPr lang="en-US" b="1" dirty="0">
                <a:solidFill>
                  <a:srgbClr val="FF0000"/>
                </a:solidFill>
              </a:rPr>
              <a:t> expertise</a:t>
            </a:r>
            <a:r>
              <a:rPr lang="en-US" b="1" dirty="0"/>
              <a:t> in order to benefit all learners in the class; </a:t>
            </a:r>
            <a:endParaRPr lang="en-US" dirty="0"/>
          </a:p>
          <a:p>
            <a:pPr lvl="0"/>
            <a:r>
              <a:rPr lang="en-US" b="1" dirty="0"/>
              <a:t>Support from the </a:t>
            </a:r>
            <a:r>
              <a:rPr lang="en-US" b="1" dirty="0" err="1"/>
              <a:t>school‟s</a:t>
            </a:r>
            <a:r>
              <a:rPr lang="en-US" b="1" dirty="0"/>
              <a:t> management needed; </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solidFill>
                  <a:srgbClr val="FF0000"/>
                </a:solidFill>
              </a:rPr>
              <a:t>Adequate, regular joint planning and communication </a:t>
            </a:r>
            <a:r>
              <a:rPr lang="en-US" b="1" dirty="0"/>
              <a:t>needed; </a:t>
            </a:r>
            <a:endParaRPr lang="en-US" dirty="0"/>
          </a:p>
          <a:p>
            <a:pPr lvl="0"/>
            <a:r>
              <a:rPr lang="en-US" b="1" dirty="0">
                <a:solidFill>
                  <a:srgbClr val="FF0000"/>
                </a:solidFill>
              </a:rPr>
              <a:t>Agreement on procedures for handling challenging situations, lesson objectives, structures, teaching and assessment </a:t>
            </a:r>
            <a:r>
              <a:rPr lang="en-US" b="1" dirty="0"/>
              <a:t>methods needed; </a:t>
            </a:r>
            <a:endParaRPr lang="en-US" dirty="0"/>
          </a:p>
          <a:p>
            <a:pPr lvl="0"/>
            <a:r>
              <a:rPr lang="en-US" b="1" dirty="0"/>
              <a:t>Clear communication with parents. </a:t>
            </a:r>
            <a:endParaRPr lang="en-US" dirty="0"/>
          </a:p>
          <a:p>
            <a:pPr>
              <a:buNone/>
            </a:pPr>
            <a:r>
              <a:rPr lang="en-US" b="1" dirty="0"/>
              <a:t>	</a:t>
            </a:r>
            <a:endParaRPr lang="en-US" dirty="0"/>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i="1" dirty="0"/>
              <a:t>  3.4.3. </a:t>
            </a:r>
            <a:r>
              <a:rPr lang="en-US" b="1" i="1" dirty="0">
                <a:solidFill>
                  <a:srgbClr val="002060"/>
                </a:solidFill>
              </a:rPr>
              <a:t>Adaptations or modifications of instructional materials </a:t>
            </a:r>
            <a:endParaRPr lang="en-US" dirty="0">
              <a:solidFill>
                <a:srgbClr val="002060"/>
              </a:solidFill>
            </a:endParaRPr>
          </a:p>
          <a:p>
            <a:r>
              <a:rPr lang="en-US" b="1" dirty="0"/>
              <a:t>Adaptations / modifications of instructional materials involve making </a:t>
            </a:r>
            <a:r>
              <a:rPr lang="en-US" b="1" dirty="0">
                <a:solidFill>
                  <a:srgbClr val="7030A0"/>
                </a:solidFill>
              </a:rPr>
              <a:t>changes </a:t>
            </a:r>
            <a:r>
              <a:rPr lang="en-US" b="1" dirty="0"/>
              <a:t>to the equipment and / or supplies to which a learner with SEN has access to learning during the lesson</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a:t> For example; </a:t>
            </a:r>
            <a:endParaRPr lang="en-US" dirty="0"/>
          </a:p>
          <a:p>
            <a:pPr lvl="0"/>
            <a:r>
              <a:rPr lang="en-US" b="1" dirty="0"/>
              <a:t>Adjust the </a:t>
            </a:r>
            <a:r>
              <a:rPr lang="en-US" b="1" dirty="0">
                <a:solidFill>
                  <a:srgbClr val="7030A0"/>
                </a:solidFill>
              </a:rPr>
              <a:t>readability level of written materials </a:t>
            </a:r>
            <a:r>
              <a:rPr lang="en-US" b="1" dirty="0"/>
              <a:t>by e.g. providing large print texts, providing content similar to the unit currently under study through a lower grade level reading book or compressed text. </a:t>
            </a:r>
            <a:endParaRPr lang="en-US" dirty="0"/>
          </a:p>
          <a:p>
            <a:pPr lvl="0"/>
            <a:r>
              <a:rPr lang="en-US" b="1" dirty="0"/>
              <a:t>Allow learner to take tests verbally, provide class notes to the learner, highlight and write directly in the book. </a:t>
            </a:r>
            <a:endParaRPr lang="en-US" dirty="0"/>
          </a:p>
          <a:p>
            <a:pPr>
              <a:buNone/>
            </a:pPr>
            <a:r>
              <a:rPr lang="en-US" dirty="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1.4.  IEP Process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Aims at maximizing the learner’s access to and successful participation and achievement in school and community life; </a:t>
            </a:r>
          </a:p>
          <a:p>
            <a:pPr lvl="0"/>
            <a:r>
              <a:rPr lang="en-US" dirty="0"/>
              <a:t>Values and respects the diversity of learners and their families within a supportive school community; </a:t>
            </a:r>
          </a:p>
          <a:p>
            <a:pPr lvl="0"/>
            <a:r>
              <a:rPr lang="en-US" dirty="0"/>
              <a:t>Acknowledges the right of families to participate and make decisions about the nature of their involvement; </a:t>
            </a:r>
          </a:p>
          <a:p>
            <a:pPr lvl="0"/>
            <a:r>
              <a:rPr lang="en-US" dirty="0"/>
              <a:t>Is part of good teaching and learning practice; </a:t>
            </a:r>
          </a:p>
          <a:p>
            <a:pPr lvl="0"/>
            <a:r>
              <a:rPr lang="en-US" dirty="0"/>
              <a:t>Acknowledges areas of individual educational needs and the capacity of all learners to learn; </a:t>
            </a:r>
          </a:p>
          <a:p>
            <a:pPr lvl="0"/>
            <a:r>
              <a:rPr lang="en-US" dirty="0"/>
              <a:t>Encompasses assessment, goal-setting, teaching, review and reporting as a cyclic process, which values lifelong learning from before school through to post school life; </a:t>
            </a:r>
          </a:p>
          <a:p>
            <a:r>
              <a:rPr lang="en-US" dirty="0"/>
              <a:t>Enables all participants to focus on the content and context of the learner’s goals</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b="1" dirty="0"/>
              <a:t>Provide </a:t>
            </a:r>
            <a:r>
              <a:rPr lang="en-US" b="1" dirty="0">
                <a:solidFill>
                  <a:srgbClr val="7030A0"/>
                </a:solidFill>
              </a:rPr>
              <a:t>written and visual equivalents of spoken material (e.g. sign language, transcripts). </a:t>
            </a:r>
            <a:endParaRPr lang="en-US" dirty="0">
              <a:solidFill>
                <a:srgbClr val="7030A0"/>
              </a:solidFill>
            </a:endParaRPr>
          </a:p>
          <a:p>
            <a:pPr lvl="0"/>
            <a:r>
              <a:rPr lang="en-US" b="1" dirty="0"/>
              <a:t>Provide spoken or tactile equivalents of written or visual material (e.g. spoken description of visuals</a:t>
            </a:r>
            <a:r>
              <a:rPr lang="en-US" b="1" dirty="0">
                <a:solidFill>
                  <a:srgbClr val="7030A0"/>
                </a:solidFill>
              </a:rPr>
              <a:t>, Braille</a:t>
            </a:r>
            <a:r>
              <a:rPr lang="en-US" b="1" dirty="0"/>
              <a:t>, three dimension objects, tactile graphics). </a:t>
            </a:r>
            <a:endParaRPr lang="en-US" dirty="0"/>
          </a:p>
          <a:p>
            <a:pPr lvl="0"/>
            <a:r>
              <a:rPr lang="en-US" b="1" dirty="0"/>
              <a:t>In teaching or testing procedures use enlarged print, provide oral versions of tests, use calculators. </a:t>
            </a:r>
            <a:endParaRPr lang="en-US" dirty="0"/>
          </a:p>
          <a:p>
            <a:pPr lvl="0"/>
            <a:r>
              <a:rPr lang="en-US" b="1" dirty="0"/>
              <a:t>Provide supplementary aids. </a:t>
            </a:r>
            <a:endParaRPr lang="en-US" dirty="0"/>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a:solidFill>
                  <a:srgbClr val="7030A0"/>
                </a:solidFill>
              </a:rPr>
              <a:t>  Generally, when adapting material, the following should be considered: </a:t>
            </a:r>
          </a:p>
          <a:p>
            <a:pPr lvl="0"/>
            <a:r>
              <a:rPr lang="en-US" b="1" dirty="0"/>
              <a:t>The learner’s present level of educational performance related to the instructional </a:t>
            </a:r>
            <a:r>
              <a:rPr lang="en-US" b="1" dirty="0">
                <a:solidFill>
                  <a:srgbClr val="7030A0"/>
                </a:solidFill>
              </a:rPr>
              <a:t>content and methodology; </a:t>
            </a:r>
            <a:endParaRPr lang="en-US" dirty="0">
              <a:solidFill>
                <a:srgbClr val="7030A0"/>
              </a:solidFill>
            </a:endParaRPr>
          </a:p>
          <a:p>
            <a:pPr lvl="0"/>
            <a:r>
              <a:rPr lang="en-US" b="1" dirty="0"/>
              <a:t>Whether the material can be used to meet </a:t>
            </a:r>
            <a:r>
              <a:rPr lang="en-US" b="1" dirty="0">
                <a:solidFill>
                  <a:srgbClr val="7030A0"/>
                </a:solidFill>
              </a:rPr>
              <a:t>IEP goals; </a:t>
            </a:r>
            <a:endParaRPr lang="en-US" dirty="0">
              <a:solidFill>
                <a:srgbClr val="7030A0"/>
              </a:solidFill>
            </a:endParaRPr>
          </a:p>
          <a:p>
            <a:pPr lvl="0"/>
            <a:r>
              <a:rPr lang="en-US" b="1" dirty="0"/>
              <a:t>Whether the material is </a:t>
            </a:r>
            <a:r>
              <a:rPr lang="en-US" b="1" dirty="0">
                <a:solidFill>
                  <a:srgbClr val="7030A0"/>
                </a:solidFill>
              </a:rPr>
              <a:t>age-appropriate; </a:t>
            </a:r>
            <a:endParaRPr lang="en-US" dirty="0">
              <a:solidFill>
                <a:srgbClr val="7030A0"/>
              </a:solidFill>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solidFill>
                  <a:srgbClr val="7030A0"/>
                </a:solidFill>
              </a:rPr>
              <a:t>Level of difficulty </a:t>
            </a:r>
            <a:r>
              <a:rPr lang="en-US" b="1" dirty="0"/>
              <a:t>to match the potential of the learner; </a:t>
            </a:r>
            <a:endParaRPr lang="en-US" dirty="0"/>
          </a:p>
          <a:p>
            <a:pPr lvl="0"/>
            <a:r>
              <a:rPr lang="en-US" b="1" dirty="0"/>
              <a:t>Length of assignment; </a:t>
            </a:r>
            <a:endParaRPr lang="en-US" dirty="0"/>
          </a:p>
          <a:p>
            <a:pPr lvl="0"/>
            <a:r>
              <a:rPr lang="en-US" b="1" dirty="0">
                <a:solidFill>
                  <a:srgbClr val="7030A0"/>
                </a:solidFill>
              </a:rPr>
              <a:t>Additional time </a:t>
            </a:r>
            <a:r>
              <a:rPr lang="en-US" b="1" dirty="0"/>
              <a:t>to be provided for LSEN; </a:t>
            </a:r>
            <a:endParaRPr lang="en-US" dirty="0"/>
          </a:p>
          <a:p>
            <a:r>
              <a:rPr lang="en-US" b="1" dirty="0">
                <a:solidFill>
                  <a:srgbClr val="7030A0"/>
                </a:solidFill>
              </a:rPr>
              <a:t>Participation</a:t>
            </a:r>
            <a:r>
              <a:rPr lang="en-US" b="1" dirty="0"/>
              <a:t> in class activities for LSEN</a:t>
            </a:r>
            <a:endParaRPr lang="en-US" dirty="0"/>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i="1" dirty="0"/>
              <a:t>3.4.4. </a:t>
            </a:r>
            <a:r>
              <a:rPr lang="en-US" b="1" i="1" dirty="0">
                <a:solidFill>
                  <a:srgbClr val="FF0000"/>
                </a:solidFill>
              </a:rPr>
              <a:t>Adaptations or modifications of learning assessment practices </a:t>
            </a:r>
            <a:endParaRPr lang="en-US" dirty="0">
              <a:solidFill>
                <a:srgbClr val="FF0000"/>
              </a:solidFill>
            </a:endParaRPr>
          </a:p>
          <a:p>
            <a:r>
              <a:rPr lang="en-US" b="1" dirty="0"/>
              <a:t>Learning assessment is </a:t>
            </a:r>
            <a:r>
              <a:rPr lang="en-US" b="1" dirty="0">
                <a:solidFill>
                  <a:srgbClr val="FF0000"/>
                </a:solidFill>
              </a:rPr>
              <a:t>a way of observing, collecting information, and then making decisions based on that information</a:t>
            </a:r>
            <a:r>
              <a:rPr lang="en-US" dirty="0">
                <a:solidFill>
                  <a:srgbClr val="FF0000"/>
                </a:solidFill>
              </a:rPr>
              <a:t>	</a:t>
            </a:r>
            <a:r>
              <a:rPr lang="en-US" dirty="0"/>
              <a:t>	</a:t>
            </a:r>
          </a:p>
          <a:p>
            <a:pPr>
              <a:buNone/>
            </a:pPr>
            <a:r>
              <a:rPr lang="en-US" dirty="0"/>
              <a:t> </a:t>
            </a:r>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a:solidFill>
                  <a:srgbClr val="FF0000"/>
                </a:solidFill>
              </a:rPr>
              <a:t>                  In an inclusive classroom: </a:t>
            </a:r>
            <a:endParaRPr lang="en-US" dirty="0">
              <a:solidFill>
                <a:srgbClr val="FF0000"/>
              </a:solidFill>
            </a:endParaRPr>
          </a:p>
          <a:p>
            <a:r>
              <a:rPr lang="en-US" b="1" dirty="0"/>
              <a:t>1) Learning assessment assists teachers to adapt </a:t>
            </a:r>
            <a:r>
              <a:rPr lang="en-US" b="1" dirty="0">
                <a:solidFill>
                  <a:srgbClr val="FF0000"/>
                </a:solidFill>
              </a:rPr>
              <a:t>the curriculum and teaching methods to all learners (= formative purpose of assessment</a:t>
            </a:r>
            <a:r>
              <a:rPr lang="en-US" b="1" dirty="0"/>
              <a:t>). When assessment shows that learners have not mastered a particular task, it allows a teacher to diagnose why this occurred and then to re-design learning opportunities. </a:t>
            </a:r>
            <a:endParaRPr lang="en-US" dirty="0"/>
          </a:p>
          <a:p>
            <a:r>
              <a:rPr lang="en-US" b="1" dirty="0"/>
              <a:t>2) Learning assessment provides </a:t>
            </a:r>
            <a:r>
              <a:rPr lang="en-US" b="1" dirty="0">
                <a:solidFill>
                  <a:srgbClr val="FF0000"/>
                </a:solidFill>
              </a:rPr>
              <a:t>feedback</a:t>
            </a:r>
            <a:r>
              <a:rPr lang="en-US" b="1" dirty="0"/>
              <a:t> to learners and parents. </a:t>
            </a:r>
            <a:endParaRPr lang="en-US" dirty="0"/>
          </a:p>
          <a:p>
            <a:pPr>
              <a:buNone/>
            </a:pPr>
            <a:r>
              <a:rPr lang="en-US" b="1" dirty="0"/>
              <a:t>	</a:t>
            </a:r>
            <a:endParaRPr lang="en-US" dirty="0"/>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t>3) Learning assessment focuses on identifying what has or has not been achieved (i.e., criterion-referenced assessment), rather than putting learners in some sort of order of merit (i.e., norm-referenced assessment). </a:t>
            </a:r>
            <a:endParaRPr lang="en-US" dirty="0"/>
          </a:p>
          <a:p>
            <a:r>
              <a:rPr lang="en-US" b="1" dirty="0"/>
              <a:t>4) Methods of learning assessment of learners with SEN are taken account of their particular disabilities (e.g. a blind learner may need to be tested orally or in Braille, a Deaf learner may need to be tested via sign language, and a learner with a learning disability may require more time in an exam). </a:t>
            </a:r>
            <a:endParaRPr lang="en-US" dirty="0"/>
          </a:p>
          <a:p>
            <a:r>
              <a:rPr lang="en-US" b="1" dirty="0"/>
              <a:t>5) Learning assessment of learners with SEN results in IEPs.</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3.4.4.1. Learning outcomes </a:t>
            </a:r>
            <a:endParaRPr lang="en-US" dirty="0"/>
          </a:p>
          <a:p>
            <a:r>
              <a:rPr lang="en-US" b="1" dirty="0"/>
              <a:t>Each learning activity should have an objective that needs to be assessed in some way</a:t>
            </a:r>
            <a:r>
              <a:rPr lang="en-US" dirty="0"/>
              <a:t>. </a:t>
            </a:r>
          </a:p>
          <a:p>
            <a:r>
              <a:rPr lang="en-US" b="1" dirty="0"/>
              <a:t>When planning a new learning activity, a teacher should begin by identifying the learning outcomes by answering the following questions: </a:t>
            </a:r>
            <a:endParaRPr lang="en-US" dirty="0"/>
          </a:p>
          <a:p>
            <a:pPr lvl="0"/>
            <a:r>
              <a:rPr lang="en-US" b="1" dirty="0"/>
              <a:t>What skills will be used or developed by the learners? </a:t>
            </a:r>
            <a:endParaRPr lang="en-US" dirty="0"/>
          </a:p>
          <a:p>
            <a:pPr lvl="0"/>
            <a:r>
              <a:rPr lang="en-US" b="1" dirty="0"/>
              <a:t>What information will be learned? </a:t>
            </a:r>
            <a:endParaRPr lang="en-US" dirty="0"/>
          </a:p>
          <a:p>
            <a:pPr lvl="0"/>
            <a:r>
              <a:rPr lang="en-US" b="1" dirty="0"/>
              <a:t>What behaviors will be practiced? </a:t>
            </a:r>
            <a:endParaRPr lang="en-US" dirty="0"/>
          </a:p>
          <a:p>
            <a:pPr>
              <a:buNone/>
            </a:pPr>
            <a:r>
              <a:rPr lang="en-US" dirty="0"/>
              <a:t>	</a:t>
            </a:r>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3.4.4.2. Feedback </a:t>
            </a:r>
            <a:endParaRPr lang="en-US" dirty="0"/>
          </a:p>
          <a:p>
            <a:r>
              <a:rPr lang="en-US" b="1" dirty="0"/>
              <a:t>Feedback is an essential element in assessing learning. </a:t>
            </a:r>
          </a:p>
          <a:p>
            <a:r>
              <a:rPr lang="en-US" b="1" dirty="0"/>
              <a:t>The continuous feedback that learners receive during the learning process helps them to know if they are learning well, and also what actions they need to take to make progress. </a:t>
            </a:r>
            <a:endParaRPr lang="en-US" dirty="0"/>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a:t>               Effective feedback: </a:t>
            </a:r>
            <a:endParaRPr lang="en-US" dirty="0"/>
          </a:p>
          <a:p>
            <a:pPr lvl="0"/>
            <a:r>
              <a:rPr lang="en-US" b="1" dirty="0"/>
              <a:t> Is based on the safe, secure, and trusting relationship between the teacher and the child. </a:t>
            </a:r>
            <a:endParaRPr lang="en-US" dirty="0"/>
          </a:p>
          <a:p>
            <a:pPr lvl="0"/>
            <a:r>
              <a:rPr lang="en-US" b="1" dirty="0"/>
              <a:t>Focuses on the task and is given regularly while it is still relevant; </a:t>
            </a:r>
            <a:endParaRPr lang="en-US" dirty="0"/>
          </a:p>
          <a:p>
            <a:pPr lvl="0"/>
            <a:r>
              <a:rPr lang="en-US" b="1" dirty="0"/>
              <a:t>Confirms that the pupils are progressing well and when it stimulates the correction of errors or other improvements in a piece of work; </a:t>
            </a:r>
            <a:endParaRPr lang="en-US" dirty="0"/>
          </a:p>
          <a:p>
            <a:pPr>
              <a:buNone/>
            </a:pPr>
            <a:r>
              <a:rPr lang="en-US" b="1" dirty="0"/>
              <a:t> </a:t>
            </a:r>
            <a:endParaRPr lang="en-US" dirty="0"/>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It must be emphasized that positive feedback acknowledges strengths, identifies weaknesses, and shows how improvement can be made through constructive comments. The negative feedback reduces learners‟ self–esteem and does not lead to improved learning.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785</TotalTime>
  <Words>8283</Words>
  <Application>Microsoft Office PowerPoint</Application>
  <PresentationFormat>On-screen Show (4:3)</PresentationFormat>
  <Paragraphs>523</Paragraphs>
  <Slides>130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130</vt:i4>
      </vt:variant>
    </vt:vector>
  </HeadingPairs>
  <TitlesOfParts>
    <vt:vector size="134" baseType="lpstr">
      <vt:lpstr>Arial</vt:lpstr>
      <vt:lpstr>Calibri</vt:lpstr>
      <vt:lpstr>Wingdings</vt:lpstr>
      <vt:lpstr>Office Theme</vt:lpstr>
      <vt:lpstr> 1.  Individual Education Programme (IEP) . What is IEP? </vt:lpstr>
      <vt:lpstr>PowerPoint Presentation</vt:lpstr>
      <vt:lpstr>PowerPoint Presentation</vt:lpstr>
      <vt:lpstr>PowerPoint Presentation</vt:lpstr>
      <vt:lpstr>  1.2.  Why IEP is needed? / PURPOSES OF IEP </vt:lpstr>
      <vt:lpstr>PowerPoint Presentation</vt:lpstr>
      <vt:lpstr>PowerPoint Presentation</vt:lpstr>
      <vt:lpstr>1.3. IEP Formulation  </vt:lpstr>
      <vt:lpstr>1.4.  IEP Process  </vt:lpstr>
      <vt:lpstr>                   1.5.  Principles for Ensuring a Successful IEP </vt:lpstr>
      <vt:lpstr>PowerPoint Presentation</vt:lpstr>
      <vt:lpstr>PowerPoint Presentation</vt:lpstr>
      <vt:lpstr>Continued...</vt:lpstr>
      <vt:lpstr>Continued...</vt:lpstr>
      <vt:lpstr>2. Definitions  </vt:lpstr>
      <vt:lpstr>Continued…</vt:lpstr>
      <vt:lpstr>  2.2. Inclusive education and inclusive schools  </vt:lpstr>
      <vt:lpstr>PowerPoint Presentation</vt:lpstr>
      <vt:lpstr>PowerPoint Presentation</vt:lpstr>
      <vt:lpstr>2.3. Integration  </vt:lpstr>
      <vt:lpstr>2.4. Special education  </vt:lpstr>
      <vt:lpstr>2.5. Special needs education  </vt:lpstr>
      <vt:lpstr> 2.6. Resource centre and resource room  </vt:lpstr>
      <vt:lpstr>2.7. Itinerant teacher  </vt:lpstr>
      <vt:lpstr>PowerPoint Presentation</vt:lpstr>
      <vt:lpstr>2.8. Metacognitive skills</vt:lpstr>
      <vt:lpstr>PowerPoint Presentation</vt:lpstr>
      <vt:lpstr>3. Curriculum differentiation </vt:lpstr>
      <vt:lpstr>3.1. Curriculum </vt:lpstr>
      <vt:lpstr>PowerPoint Presentation</vt:lpstr>
      <vt:lpstr> The various types of curriculums are described in below:  </vt:lpstr>
      <vt:lpstr>Continued….</vt:lpstr>
      <vt:lpstr>Continued….</vt:lpstr>
      <vt:lpstr>Continued….</vt:lpstr>
      <vt:lpstr>Continued….</vt:lpstr>
      <vt:lpstr>Continued….</vt:lpstr>
      <vt:lpstr>Continued….</vt:lpstr>
      <vt:lpstr>Continued….</vt:lpstr>
      <vt:lpstr>Continued….</vt:lpstr>
      <vt:lpstr>Continued….</vt:lpstr>
      <vt:lpstr>Continued….</vt:lpstr>
      <vt:lpstr>Continued….</vt:lpstr>
      <vt:lpstr> 3.2. Curriculum in an inclusive classroom  </vt:lpstr>
      <vt:lpstr> The curriculum in an inclusive classroom has the following features:  </vt:lpstr>
      <vt:lpstr>the key characteristics of an inclusive curriculum:</vt:lpstr>
      <vt:lpstr>3.3. Creating an Inclusive Classroom  </vt:lpstr>
      <vt:lpstr>3.3.1. Classroom climate</vt:lpstr>
      <vt:lpstr>3.3.2. Self-esteem  </vt:lpstr>
      <vt:lpstr>3.3.3. Arrangements to optimal learning environment  </vt:lpstr>
      <vt:lpstr>PowerPoint Presentation</vt:lpstr>
      <vt:lpstr>3.3.4. Planning and implementing the lesson  </vt:lpstr>
      <vt:lpstr>3.3.5. Optimal assignments  </vt:lpstr>
      <vt:lpstr> 3.3.6. Responses expected for learners, time management and transitions  </vt:lpstr>
      <vt:lpstr>3.3.7. Repeating  </vt:lpstr>
      <vt:lpstr>3.3.9. Managing behavior in the classroom</vt:lpstr>
      <vt:lpstr>PowerPoint Presentation</vt:lpstr>
      <vt:lpstr> 3.4. Adapting or modifying components of the curriculum  </vt:lpstr>
      <vt:lpstr> 3.4.1. Adaptations or modifications of instructional content  </vt:lpstr>
      <vt:lpstr>PowerPoint Presentation</vt:lpstr>
      <vt:lpstr>PowerPoint Presentation</vt:lpstr>
      <vt:lpstr>PowerPoint Presentation</vt:lpstr>
      <vt:lpstr>  3.4.2. Adaptations or modifications of instructional strategies  </vt:lpstr>
      <vt:lpstr>PowerPoint Presentation</vt:lpstr>
      <vt:lpstr>3.4.2.1. Co-operative group teaching  </vt:lpstr>
      <vt:lpstr>PowerPoint Presentation</vt:lpstr>
      <vt:lpstr>new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4.6 Contents of Individualize education plan or basic ingredients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4.7.9 Stages in the process of individualized educational plan </vt:lpstr>
      <vt:lpstr> Procedural requirements for development of IEP </vt:lpstr>
      <vt:lpstr>PowerPoint Presentation</vt:lpstr>
      <vt:lpstr> 4.8 MEMBERS OF THE INDIVIDUALIZED EDUCATION PROGRAMS (IEP) Team.   </vt:lpstr>
      <vt:lpstr>4.10 Implementing the IEP  </vt:lpstr>
      <vt:lpstr>PowerPoint Presentation</vt:lpstr>
      <vt:lpstr>4.11 Assessing the IEP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IEP</dc:title>
  <dc:creator>DELL</dc:creator>
  <cp:lastModifiedBy>inedis</cp:lastModifiedBy>
  <cp:revision>39</cp:revision>
  <dcterms:created xsi:type="dcterms:W3CDTF">2017-04-06T19:25:13Z</dcterms:created>
  <dcterms:modified xsi:type="dcterms:W3CDTF">2020-04-27T14:42:38Z</dcterms:modified>
</cp:coreProperties>
</file>