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8"/>
  </p:notesMasterIdLst>
  <p:sldIdLst>
    <p:sldId id="308" r:id="rId2"/>
    <p:sldId id="258" r:id="rId3"/>
    <p:sldId id="411" r:id="rId4"/>
    <p:sldId id="259" r:id="rId5"/>
    <p:sldId id="445" r:id="rId6"/>
    <p:sldId id="261" r:id="rId7"/>
    <p:sldId id="413" r:id="rId8"/>
    <p:sldId id="264" r:id="rId9"/>
    <p:sldId id="265" r:id="rId10"/>
    <p:sldId id="414" r:id="rId11"/>
    <p:sldId id="267" r:id="rId12"/>
    <p:sldId id="415" r:id="rId13"/>
    <p:sldId id="268" r:id="rId14"/>
    <p:sldId id="272" r:id="rId15"/>
    <p:sldId id="273" r:id="rId16"/>
    <p:sldId id="274" r:id="rId17"/>
    <p:sldId id="418" r:id="rId18"/>
    <p:sldId id="275" r:id="rId19"/>
    <p:sldId id="276" r:id="rId20"/>
    <p:sldId id="277" r:id="rId21"/>
    <p:sldId id="419" r:id="rId22"/>
    <p:sldId id="279" r:id="rId23"/>
    <p:sldId id="420" r:id="rId24"/>
    <p:sldId id="280" r:id="rId25"/>
    <p:sldId id="281" r:id="rId26"/>
    <p:sldId id="421" r:id="rId27"/>
    <p:sldId id="282" r:id="rId28"/>
    <p:sldId id="422" r:id="rId29"/>
    <p:sldId id="283" r:id="rId30"/>
    <p:sldId id="423" r:id="rId31"/>
    <p:sldId id="284" r:id="rId32"/>
    <p:sldId id="285" r:id="rId33"/>
    <p:sldId id="286" r:id="rId34"/>
    <p:sldId id="424" r:id="rId35"/>
    <p:sldId id="287" r:id="rId36"/>
    <p:sldId id="425" r:id="rId37"/>
    <p:sldId id="288" r:id="rId38"/>
    <p:sldId id="290" r:id="rId39"/>
    <p:sldId id="426" r:id="rId40"/>
    <p:sldId id="291" r:id="rId41"/>
    <p:sldId id="292" r:id="rId42"/>
    <p:sldId id="428" r:id="rId43"/>
    <p:sldId id="293" r:id="rId44"/>
    <p:sldId id="429" r:id="rId45"/>
    <p:sldId id="298" r:id="rId46"/>
    <p:sldId id="299" r:id="rId47"/>
    <p:sldId id="431" r:id="rId48"/>
    <p:sldId id="300" r:id="rId49"/>
    <p:sldId id="301" r:id="rId50"/>
    <p:sldId id="305" r:id="rId51"/>
    <p:sldId id="310" r:id="rId52"/>
    <p:sldId id="311" r:id="rId53"/>
    <p:sldId id="434" r:id="rId54"/>
    <p:sldId id="312" r:id="rId55"/>
    <p:sldId id="435" r:id="rId56"/>
    <p:sldId id="313" r:id="rId57"/>
    <p:sldId id="436" r:id="rId58"/>
    <p:sldId id="314" r:id="rId59"/>
    <p:sldId id="315" r:id="rId60"/>
    <p:sldId id="317" r:id="rId61"/>
    <p:sldId id="437" r:id="rId62"/>
    <p:sldId id="318" r:id="rId63"/>
    <p:sldId id="319" r:id="rId64"/>
    <p:sldId id="438" r:id="rId65"/>
    <p:sldId id="320" r:id="rId66"/>
    <p:sldId id="439" r:id="rId67"/>
    <p:sldId id="321" r:id="rId68"/>
    <p:sldId id="322" r:id="rId69"/>
    <p:sldId id="440" r:id="rId70"/>
    <p:sldId id="323" r:id="rId71"/>
    <p:sldId id="441" r:id="rId72"/>
    <p:sldId id="324" r:id="rId73"/>
    <p:sldId id="442" r:id="rId74"/>
    <p:sldId id="325" r:id="rId75"/>
    <p:sldId id="326" r:id="rId76"/>
    <p:sldId id="327" r:id="rId77"/>
    <p:sldId id="328" r:id="rId78"/>
    <p:sldId id="329" r:id="rId79"/>
    <p:sldId id="330" r:id="rId80"/>
    <p:sldId id="331" r:id="rId81"/>
    <p:sldId id="332" r:id="rId82"/>
    <p:sldId id="337" r:id="rId83"/>
    <p:sldId id="333" r:id="rId84"/>
    <p:sldId id="334" r:id="rId85"/>
    <p:sldId id="335" r:id="rId86"/>
    <p:sldId id="336" r:id="rId87"/>
    <p:sldId id="338" r:id="rId88"/>
    <p:sldId id="339" r:id="rId89"/>
    <p:sldId id="340" r:id="rId90"/>
    <p:sldId id="341" r:id="rId91"/>
    <p:sldId id="342" r:id="rId92"/>
    <p:sldId id="343" r:id="rId93"/>
    <p:sldId id="344" r:id="rId94"/>
    <p:sldId id="345" r:id="rId95"/>
    <p:sldId id="346" r:id="rId96"/>
    <p:sldId id="444" r:id="rId9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4624" autoAdjust="0"/>
  </p:normalViewPr>
  <p:slideViewPr>
    <p:cSldViewPr>
      <p:cViewPr varScale="1">
        <p:scale>
          <a:sx n="63" d="100"/>
          <a:sy n="63" d="100"/>
        </p:scale>
        <p:origin x="148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8E0DDF-CC1D-499E-B849-E5CED8F885A3}" type="datetimeFigureOut">
              <a:rPr lang="en-US" smtClean="0"/>
              <a:pPr/>
              <a:t>4/27/2020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12B346-00A3-4004-B18A-C6CC80E3601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712B346-00A3-4004-B18A-C6CC80E36011}"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1CCE891-A150-4E1A-A2F5-F22679A31CEC}"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CCE891-A150-4E1A-A2F5-F22679A31CEC}" type="slidenum">
              <a:rPr lang="en-US" smtClean="0"/>
              <a:pPr/>
              <a:t>‹#›</a:t>
            </a:fld>
            <a:endParaRPr lang="en-US"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CCE891-A150-4E1A-A2F5-F22679A31CEC}" type="slidenum">
              <a:rPr lang="en-US" smtClean="0"/>
              <a:pPr/>
              <a:t>‹#›</a:t>
            </a:fld>
            <a:endParaRPr lang="en-US" dirty="0"/>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1CCE891-A150-4E1A-A2F5-F22679A31CEC}"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1CCE891-A150-4E1A-A2F5-F22679A31CE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CCE891-A150-4E1A-A2F5-F22679A31CEC}"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1CCE891-A150-4E1A-A2F5-F22679A31CEC}"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1CCE891-A150-4E1A-A2F5-F22679A31CEC}" type="slidenum">
              <a:rPr lang="en-US" smtClean="0"/>
              <a:pPr/>
              <a:t>‹#›</a:t>
            </a:fld>
            <a:endParaRPr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1CCE891-A150-4E1A-A2F5-F22679A31CEC}" type="slidenum">
              <a:rPr lang="en-US" smtClean="0"/>
              <a:pPr/>
              <a:t>‹#›</a:t>
            </a:fld>
            <a:endParaRPr lang="en-US"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CCE891-A150-4E1A-A2F5-F22679A31CEC}"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0233A79-7BF6-454F-BC36-1A52CD18B889}" type="datetimeFigureOut">
              <a:rPr lang="en-US" smtClean="0"/>
              <a:pPr/>
              <a:t>4/27/2020</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41CCE891-A150-4E1A-A2F5-F22679A31CEC}"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0233A79-7BF6-454F-BC36-1A52CD18B889}" type="datetimeFigureOut">
              <a:rPr lang="en-US" smtClean="0"/>
              <a:pPr/>
              <a:t>4/27/2020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1CCE891-A150-4E1A-A2F5-F22679A31CE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Autofit/>
          </a:bodyPr>
          <a:lstStyle/>
          <a:p>
            <a:br>
              <a:rPr lang="en-US" sz="4000" b="1" dirty="0">
                <a:solidFill>
                  <a:srgbClr val="FF0000"/>
                </a:solidFill>
              </a:rPr>
            </a:br>
            <a:r>
              <a:rPr lang="en-US" sz="4000" b="1" dirty="0">
                <a:solidFill>
                  <a:srgbClr val="FF0000"/>
                </a:solidFill>
              </a:rPr>
              <a:t>CHAPTER TWO</a:t>
            </a:r>
            <a:br>
              <a:rPr lang="en-US" sz="4000" b="1" dirty="0">
                <a:solidFill>
                  <a:srgbClr val="FF0000"/>
                </a:solidFill>
              </a:rPr>
            </a:br>
            <a:endParaRPr lang="en-US" sz="4000" dirty="0"/>
          </a:p>
        </p:txBody>
      </p:sp>
      <p:sp>
        <p:nvSpPr>
          <p:cNvPr id="3" name="Content Placeholder 2"/>
          <p:cNvSpPr>
            <a:spLocks noGrp="1"/>
          </p:cNvSpPr>
          <p:nvPr>
            <p:ph sz="quarter" idx="1"/>
          </p:nvPr>
        </p:nvSpPr>
        <p:spPr>
          <a:xfrm>
            <a:off x="457200" y="1828800"/>
            <a:ext cx="8229600" cy="4648200"/>
          </a:xfrm>
        </p:spPr>
        <p:txBody>
          <a:bodyPr>
            <a:normAutofit/>
          </a:bodyPr>
          <a:lstStyle/>
          <a:p>
            <a:pPr algn="ctr">
              <a:buNone/>
            </a:pPr>
            <a:r>
              <a:rPr lang="en-US" sz="4000" b="1" dirty="0">
                <a:solidFill>
                  <a:srgbClr val="FF0000"/>
                </a:solidFill>
              </a:rPr>
              <a:t>OVERVIEW OF STRATEGIC PLANNING PROCESSES</a:t>
            </a:r>
          </a:p>
          <a:p>
            <a:pPr>
              <a:buFont typeface="Wingdings" pitchFamily="2" charset="2"/>
              <a:buChar char="q"/>
            </a:pPr>
            <a:r>
              <a:rPr lang="en-US" sz="4000" b="1" dirty="0">
                <a:solidFill>
                  <a:srgbClr val="FF0000"/>
                </a:solidFill>
              </a:rPr>
              <a:t>Historical evolution SP</a:t>
            </a:r>
          </a:p>
          <a:p>
            <a:pPr>
              <a:buFont typeface="Wingdings" pitchFamily="2" charset="2"/>
              <a:buChar char="q"/>
            </a:pPr>
            <a:r>
              <a:rPr lang="en-US" sz="4000" b="1" dirty="0">
                <a:solidFill>
                  <a:srgbClr val="FF0000"/>
                </a:solidFill>
              </a:rPr>
              <a:t>Definition Sp</a:t>
            </a:r>
          </a:p>
          <a:p>
            <a:pPr>
              <a:buFont typeface="Wingdings" pitchFamily="2" charset="2"/>
              <a:buChar char="q"/>
            </a:pPr>
            <a:r>
              <a:rPr lang="en-US" sz="4000" b="1" dirty="0">
                <a:solidFill>
                  <a:srgbClr val="FF0000"/>
                </a:solidFill>
              </a:rPr>
              <a:t>Characteristics of SP</a:t>
            </a:r>
          </a:p>
          <a:p>
            <a:pPr>
              <a:buFont typeface="Wingdings" pitchFamily="2" charset="2"/>
              <a:buChar char="q"/>
            </a:pPr>
            <a:r>
              <a:rPr lang="en-US" sz="4000" b="1" dirty="0">
                <a:solidFill>
                  <a:srgbClr val="FF0000"/>
                </a:solidFill>
              </a:rPr>
              <a:t>Steps of SP  </a:t>
            </a:r>
          </a:p>
          <a:p>
            <a:pPr>
              <a:buFont typeface="Wingdings" pitchFamily="2" charset="2"/>
              <a:buChar char="q"/>
            </a:pPr>
            <a:endParaRPr lang="en-US" sz="40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943600"/>
          </a:xfrm>
        </p:spPr>
        <p:txBody>
          <a:bodyPr>
            <a:normAutofit/>
          </a:bodyPr>
          <a:lstStyle/>
          <a:p>
            <a:pPr>
              <a:buNone/>
            </a:pPr>
            <a:r>
              <a:rPr lang="en-US" sz="3200" dirty="0">
                <a:latin typeface="Tahoma" pitchFamily="34" charset="0"/>
                <a:ea typeface="Tahoma" pitchFamily="34" charset="0"/>
                <a:cs typeface="Tahoma" pitchFamily="34" charset="0"/>
              </a:rPr>
              <a:t>Meaning of strategic planning </a:t>
            </a:r>
          </a:p>
          <a:p>
            <a:pPr>
              <a:buFont typeface="Wingdings" pitchFamily="2" charset="2"/>
              <a:buChar char="q"/>
            </a:pPr>
            <a:r>
              <a:rPr lang="en-US" sz="3200" dirty="0">
                <a:latin typeface="Tahoma" pitchFamily="34" charset="0"/>
                <a:ea typeface="Tahoma" pitchFamily="34" charset="0"/>
                <a:cs typeface="Tahoma" pitchFamily="34" charset="0"/>
              </a:rPr>
              <a:t>strategic planning is the process by which an organization envisions its future and develops the necessary procedures and operations to achieve that future. </a:t>
            </a:r>
          </a:p>
          <a:p>
            <a:pPr>
              <a:buFont typeface="Wingdings" pitchFamily="2" charset="2"/>
              <a:buChar char="q"/>
            </a:pPr>
            <a:r>
              <a:rPr lang="en-US" sz="3200" dirty="0">
                <a:latin typeface="Tahoma" pitchFamily="34" charset="0"/>
                <a:ea typeface="Tahoma" pitchFamily="34" charset="0"/>
                <a:cs typeface="Tahoma" pitchFamily="34" charset="0"/>
              </a:rPr>
              <a:t>strategic planning is the process of determining what organization intends to be in the future how it will get there</a:t>
            </a:r>
            <a:r>
              <a:rPr lang="en-US" b="1" dirty="0">
                <a:solidFill>
                  <a:srgbClr val="002060"/>
                </a:solidFill>
              </a:rPr>
              <a:t>. </a:t>
            </a:r>
            <a:endParaRPr lang="en-US" b="1" dirty="0">
              <a:solidFill>
                <a:srgbClr val="FF0000"/>
              </a:solidFill>
            </a:endParaRPr>
          </a:p>
          <a:p>
            <a:endParaRPr lang="en-US" b="1" dirty="0">
              <a:solidFill>
                <a:srgbClr val="00B0F0"/>
              </a:solidFill>
            </a:endParaRPr>
          </a:p>
          <a:p>
            <a:endParaRPr lang="en-US" b="1" dirty="0">
              <a:solidFill>
                <a:srgbClr val="00B0F0"/>
              </a:solidFill>
            </a:endParaRP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br>
              <a:rPr lang="en-US" sz="3100" dirty="0"/>
            </a:br>
            <a:r>
              <a:rPr lang="en-US" sz="3100" b="1" dirty="0">
                <a:solidFill>
                  <a:srgbClr val="FF0000"/>
                </a:solidFill>
              </a:rPr>
              <a:t>DIFFERENCE BETWEEN CONVENTIONAL PLANNING AND STRATEGIC PLANNING</a:t>
            </a:r>
            <a:endParaRPr lang="en-US" dirty="0">
              <a:solidFill>
                <a:srgbClr val="FF0000"/>
              </a:solidFill>
            </a:endParaRPr>
          </a:p>
        </p:txBody>
      </p:sp>
      <p:sp>
        <p:nvSpPr>
          <p:cNvPr id="3" name="Content Placeholder 2"/>
          <p:cNvSpPr>
            <a:spLocks noGrp="1"/>
          </p:cNvSpPr>
          <p:nvPr>
            <p:ph sz="quarter" idx="1"/>
          </p:nvPr>
        </p:nvSpPr>
        <p:spPr>
          <a:xfrm>
            <a:off x="457200" y="838200"/>
            <a:ext cx="8382000" cy="58674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conventional planning tends to be oriented towards looking at problems based on current understanding, or an </a:t>
            </a:r>
            <a:r>
              <a:rPr lang="en-US" sz="3200" b="1" dirty="0">
                <a:solidFill>
                  <a:srgbClr val="FF0000"/>
                </a:solidFill>
                <a:latin typeface="Tahoma" pitchFamily="34" charset="0"/>
                <a:ea typeface="Tahoma" pitchFamily="34" charset="0"/>
                <a:cs typeface="Tahoma" pitchFamily="34" charset="0"/>
              </a:rPr>
              <a:t>inside out mind set</a:t>
            </a:r>
            <a:r>
              <a:rPr lang="en-US" sz="3200" b="1" dirty="0">
                <a:latin typeface="Tahoma" pitchFamily="34" charset="0"/>
                <a:ea typeface="Tahoma" pitchFamily="34" charset="0"/>
                <a:cs typeface="Tahoma" pitchFamily="34" charset="0"/>
              </a:rPr>
              <a:t>. </a:t>
            </a:r>
          </a:p>
          <a:p>
            <a:pPr>
              <a:buFont typeface="Wingdings" pitchFamily="2" charset="2"/>
              <a:buChar char="q"/>
            </a:pPr>
            <a:r>
              <a:rPr lang="en-US" sz="3200" dirty="0">
                <a:latin typeface="Tahoma" pitchFamily="34" charset="0"/>
                <a:ea typeface="Tahoma" pitchFamily="34" charset="0"/>
                <a:cs typeface="Tahoma" pitchFamily="34" charset="0"/>
              </a:rPr>
              <a:t>Strategic planning requires an understanding of the nature of the issue, and then finding of an opportunity responses, or </a:t>
            </a:r>
            <a:r>
              <a:rPr lang="en-US" sz="3200" b="1" dirty="0">
                <a:solidFill>
                  <a:srgbClr val="FF0000"/>
                </a:solidFill>
                <a:latin typeface="Tahoma" pitchFamily="34" charset="0"/>
                <a:ea typeface="Tahoma" pitchFamily="34" charset="0"/>
                <a:cs typeface="Tahoma" pitchFamily="34" charset="0"/>
              </a:rPr>
              <a:t>an outside-in mindset</a:t>
            </a:r>
            <a:r>
              <a:rPr lang="en-US" sz="3600" dirty="0">
                <a:solidFill>
                  <a:srgbClr val="FF0000"/>
                </a:solidFill>
              </a:rPr>
              <a:t>.</a:t>
            </a: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943600"/>
          </a:xfrm>
        </p:spPr>
        <p:txBody>
          <a:bodyPr>
            <a:normAutofit fontScale="92500"/>
          </a:bodyPr>
          <a:lstStyle/>
          <a:p>
            <a:pPr>
              <a:buFont typeface="Wingdings" pitchFamily="2" charset="2"/>
              <a:buChar char="q"/>
            </a:pPr>
            <a:r>
              <a:rPr lang="en-US" sz="3500" dirty="0">
                <a:latin typeface="Tahoma" pitchFamily="34" charset="0"/>
                <a:ea typeface="Tahoma" pitchFamily="34" charset="0"/>
                <a:cs typeface="Tahoma" pitchFamily="34" charset="0"/>
              </a:rPr>
              <a:t>Long range planning is a projection from the present or an extrapolation from the past. </a:t>
            </a:r>
          </a:p>
          <a:p>
            <a:pPr>
              <a:buFont typeface="Wingdings" pitchFamily="2" charset="2"/>
              <a:buChar char="q"/>
            </a:pPr>
            <a:r>
              <a:rPr lang="en-US" sz="3500" dirty="0">
                <a:latin typeface="Tahoma" pitchFamily="34" charset="0"/>
                <a:ea typeface="Tahoma" pitchFamily="34" charset="0"/>
                <a:cs typeface="Tahoma" pitchFamily="34" charset="0"/>
              </a:rPr>
              <a:t>Strategic planning builds on anticipated future trends, data and competitive assumptions.</a:t>
            </a:r>
          </a:p>
          <a:p>
            <a:pPr>
              <a:buFont typeface="Wingdings" pitchFamily="2" charset="2"/>
              <a:buChar char="q"/>
            </a:pPr>
            <a:r>
              <a:rPr lang="en-US" sz="3500" dirty="0">
                <a:latin typeface="Tahoma" pitchFamily="34" charset="0"/>
                <a:ea typeface="Tahoma" pitchFamily="34" charset="0"/>
                <a:cs typeface="Tahoma" pitchFamily="34" charset="0"/>
              </a:rPr>
              <a:t> Long range planning tends to be number driven. </a:t>
            </a:r>
          </a:p>
          <a:p>
            <a:pPr>
              <a:buFont typeface="Wingdings" pitchFamily="2" charset="2"/>
              <a:buChar char="q"/>
            </a:pPr>
            <a:r>
              <a:rPr lang="en-US" sz="3500" dirty="0">
                <a:latin typeface="Tahoma" pitchFamily="34" charset="0"/>
                <a:ea typeface="Tahoma" pitchFamily="34" charset="0"/>
                <a:cs typeface="Tahoma" pitchFamily="34" charset="0"/>
              </a:rPr>
              <a:t>Strategic planning tends to be idea driven, more qualitative; it seeks to provide a clear organizational vision/ focus.</a:t>
            </a: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6" fill="hold"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par>
                                <p:cTn id="9" presetID="2" presetClass="exit" presetSubtype="6" fill="hold" nodeType="withEffect">
                                  <p:stCondLst>
                                    <p:cond delay="0"/>
                                  </p:stCondLst>
                                  <p:childTnLst>
                                    <p:anim calcmode="lin" valueType="num">
                                      <p:cBhvr additive="base">
                                        <p:cTn id="10"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11" dur="2000"/>
                                        <p:tgtEl>
                                          <p:spTgt spid="3">
                                            <p:txEl>
                                              <p:pRg st="1" end="1"/>
                                            </p:txEl>
                                          </p:spTgt>
                                        </p:tgtEl>
                                        <p:attrNameLst>
                                          <p:attrName>ppt_y</p:attrName>
                                        </p:attrNameLst>
                                      </p:cBhvr>
                                      <p:tavLst>
                                        <p:tav tm="0">
                                          <p:val>
                                            <p:strVal val="ppt_y"/>
                                          </p:val>
                                        </p:tav>
                                        <p:tav tm="100000">
                                          <p:val>
                                            <p:strVal val="1+ppt_h/2"/>
                                          </p:val>
                                        </p:tav>
                                      </p:tavLst>
                                    </p:anim>
                                    <p:set>
                                      <p:cBhvr>
                                        <p:cTn id="12" dur="1" fill="hold">
                                          <p:stCondLst>
                                            <p:cond delay="1999"/>
                                          </p:stCondLst>
                                        </p:cTn>
                                        <p:tgtEl>
                                          <p:spTgt spid="3">
                                            <p:txEl>
                                              <p:pRg st="1" end="1"/>
                                            </p:txEl>
                                          </p:spTgt>
                                        </p:tgtEl>
                                        <p:attrNameLst>
                                          <p:attrName>style.visibility</p:attrName>
                                        </p:attrNameLst>
                                      </p:cBhvr>
                                      <p:to>
                                        <p:strVal val="hidden"/>
                                      </p:to>
                                    </p:set>
                                  </p:childTnLst>
                                </p:cTn>
                              </p:par>
                              <p:par>
                                <p:cTn id="13" presetID="2" presetClass="exit" presetSubtype="6" fill="hold" nodeType="withEffect">
                                  <p:stCondLst>
                                    <p:cond delay="0"/>
                                  </p:stCondLst>
                                  <p:childTnLst>
                                    <p:anim calcmode="lin" valueType="num">
                                      <p:cBhvr additive="base">
                                        <p:cTn id="14"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15" dur="2000"/>
                                        <p:tgtEl>
                                          <p:spTgt spid="3">
                                            <p:txEl>
                                              <p:pRg st="2" end="2"/>
                                            </p:txEl>
                                          </p:spTgt>
                                        </p:tgtEl>
                                        <p:attrNameLst>
                                          <p:attrName>ppt_y</p:attrName>
                                        </p:attrNameLst>
                                      </p:cBhvr>
                                      <p:tavLst>
                                        <p:tav tm="0">
                                          <p:val>
                                            <p:strVal val="ppt_y"/>
                                          </p:val>
                                        </p:tav>
                                        <p:tav tm="100000">
                                          <p:val>
                                            <p:strVal val="1+ppt_h/2"/>
                                          </p:val>
                                        </p:tav>
                                      </p:tavLst>
                                    </p:anim>
                                    <p:set>
                                      <p:cBhvr>
                                        <p:cTn id="16" dur="1" fill="hold">
                                          <p:stCondLst>
                                            <p:cond delay="1999"/>
                                          </p:stCondLst>
                                        </p:cTn>
                                        <p:tgtEl>
                                          <p:spTgt spid="3">
                                            <p:txEl>
                                              <p:pRg st="2" end="2"/>
                                            </p:txEl>
                                          </p:spTgt>
                                        </p:tgtEl>
                                        <p:attrNameLst>
                                          <p:attrName>style.visibility</p:attrName>
                                        </p:attrNameLst>
                                      </p:cBhvr>
                                      <p:to>
                                        <p:strVal val="hidden"/>
                                      </p:to>
                                    </p:set>
                                  </p:childTnLst>
                                </p:cTn>
                              </p:par>
                              <p:par>
                                <p:cTn id="17" presetID="2" presetClass="exit" presetSubtype="6" fill="hold" nodeType="withEffect">
                                  <p:stCondLst>
                                    <p:cond delay="0"/>
                                  </p:stCondLst>
                                  <p:childTnLst>
                                    <p:anim calcmode="lin" valueType="num">
                                      <p:cBhvr additive="base">
                                        <p:cTn id="18" dur="20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19" dur="2000"/>
                                        <p:tgtEl>
                                          <p:spTgt spid="3">
                                            <p:txEl>
                                              <p:pRg st="3" end="3"/>
                                            </p:txEl>
                                          </p:spTgt>
                                        </p:tgtEl>
                                        <p:attrNameLst>
                                          <p:attrName>ppt_y</p:attrName>
                                        </p:attrNameLst>
                                      </p:cBhvr>
                                      <p:tavLst>
                                        <p:tav tm="0">
                                          <p:val>
                                            <p:strVal val="ppt_y"/>
                                          </p:val>
                                        </p:tav>
                                        <p:tav tm="100000">
                                          <p:val>
                                            <p:strVal val="1+ppt_h/2"/>
                                          </p:val>
                                        </p:tav>
                                      </p:tavLst>
                                    </p:anim>
                                    <p:set>
                                      <p:cBhvr>
                                        <p:cTn id="20"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2800" b="1" dirty="0">
                <a:solidFill>
                  <a:srgbClr val="FF0000"/>
                </a:solidFill>
              </a:rPr>
              <a:t>UNIQUE ASPECTS OF STRATEGIC PLANNING IN EDUCATION:</a:t>
            </a:r>
          </a:p>
        </p:txBody>
      </p:sp>
      <p:sp>
        <p:nvSpPr>
          <p:cNvPr id="3" name="Content Placeholder 2"/>
          <p:cNvSpPr>
            <a:spLocks noGrp="1"/>
          </p:cNvSpPr>
          <p:nvPr>
            <p:ph sz="quarter" idx="1"/>
          </p:nvPr>
        </p:nvSpPr>
        <p:spPr>
          <a:xfrm>
            <a:off x="457200" y="914400"/>
            <a:ext cx="8229600" cy="56388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Differences between a Business Model and a School Model.</a:t>
            </a:r>
          </a:p>
          <a:p>
            <a:pPr>
              <a:buFont typeface="Wingdings" pitchFamily="2" charset="2"/>
              <a:buChar char="q"/>
            </a:pPr>
            <a:r>
              <a:rPr lang="en-US" sz="3200" dirty="0">
                <a:latin typeface="Tahoma" pitchFamily="34" charset="0"/>
                <a:ea typeface="Tahoma" pitchFamily="34" charset="0"/>
                <a:cs typeface="Tahoma" pitchFamily="34" charset="0"/>
              </a:rPr>
              <a:t>School based planning differs from the business model in several specific ways:</a:t>
            </a:r>
          </a:p>
          <a:p>
            <a:pPr lvl="1">
              <a:buFont typeface="Wingdings" pitchFamily="2" charset="2"/>
              <a:buChar char="Ø"/>
            </a:pPr>
            <a:r>
              <a:rPr lang="en-US" sz="3000" b="1" dirty="0"/>
              <a:t>Time frame</a:t>
            </a:r>
          </a:p>
          <a:p>
            <a:pPr lvl="1">
              <a:buFont typeface="Wingdings" pitchFamily="2" charset="2"/>
              <a:buChar char="Ø"/>
            </a:pPr>
            <a:r>
              <a:rPr lang="en-US" sz="3200" b="1" dirty="0"/>
              <a:t>Consensus</a:t>
            </a:r>
          </a:p>
          <a:p>
            <a:pPr lvl="1">
              <a:buFont typeface="Wingdings" pitchFamily="2" charset="2"/>
              <a:buChar char="Ø"/>
            </a:pPr>
            <a:r>
              <a:rPr lang="en-US" sz="3200" b="1" dirty="0"/>
              <a:t>Value system</a:t>
            </a:r>
          </a:p>
          <a:p>
            <a:pPr lvl="1">
              <a:buFont typeface="Wingdings" pitchFamily="2" charset="2"/>
              <a:buChar char="Ø"/>
            </a:pPr>
            <a:r>
              <a:rPr lang="en-US" sz="3200" b="1" dirty="0"/>
              <a:t>Customers</a:t>
            </a:r>
          </a:p>
          <a:p>
            <a:pPr lvl="1">
              <a:buFont typeface="Wingdings" pitchFamily="2" charset="2"/>
              <a:buChar char="Ø"/>
            </a:pPr>
            <a:r>
              <a:rPr lang="en-US" sz="3200" b="1" dirty="0"/>
              <a:t>Context</a:t>
            </a:r>
          </a:p>
          <a:p>
            <a:pPr>
              <a:buNone/>
            </a:pPr>
            <a:endParaRPr lang="en-US" sz="3200"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6" fill="hold"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par>
                                <p:cTn id="9" presetID="2" presetClass="exit" presetSubtype="6" fill="hold" nodeType="withEffect">
                                  <p:stCondLst>
                                    <p:cond delay="0"/>
                                  </p:stCondLst>
                                  <p:childTnLst>
                                    <p:anim calcmode="lin" valueType="num">
                                      <p:cBhvr additive="base">
                                        <p:cTn id="10"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11" dur="2000"/>
                                        <p:tgtEl>
                                          <p:spTgt spid="3">
                                            <p:txEl>
                                              <p:pRg st="1" end="1"/>
                                            </p:txEl>
                                          </p:spTgt>
                                        </p:tgtEl>
                                        <p:attrNameLst>
                                          <p:attrName>ppt_y</p:attrName>
                                        </p:attrNameLst>
                                      </p:cBhvr>
                                      <p:tavLst>
                                        <p:tav tm="0">
                                          <p:val>
                                            <p:strVal val="ppt_y"/>
                                          </p:val>
                                        </p:tav>
                                        <p:tav tm="100000">
                                          <p:val>
                                            <p:strVal val="1+ppt_h/2"/>
                                          </p:val>
                                        </p:tav>
                                      </p:tavLst>
                                    </p:anim>
                                    <p:set>
                                      <p:cBhvr>
                                        <p:cTn id="12" dur="1" fill="hold">
                                          <p:stCondLst>
                                            <p:cond delay="1999"/>
                                          </p:stCondLst>
                                        </p:cTn>
                                        <p:tgtEl>
                                          <p:spTgt spid="3">
                                            <p:txEl>
                                              <p:pRg st="1" end="1"/>
                                            </p:txEl>
                                          </p:spTgt>
                                        </p:tgtEl>
                                        <p:attrNameLst>
                                          <p:attrName>style.visibility</p:attrName>
                                        </p:attrNameLst>
                                      </p:cBhvr>
                                      <p:to>
                                        <p:strVal val="hidden"/>
                                      </p:to>
                                    </p:set>
                                  </p:childTnLst>
                                </p:cTn>
                              </p:par>
                              <p:par>
                                <p:cTn id="13" presetID="2" presetClass="exit" presetSubtype="6" fill="hold" nodeType="withEffect">
                                  <p:stCondLst>
                                    <p:cond delay="0"/>
                                  </p:stCondLst>
                                  <p:childTnLst>
                                    <p:anim calcmode="lin" valueType="num">
                                      <p:cBhvr additive="base">
                                        <p:cTn id="14"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15" dur="2000"/>
                                        <p:tgtEl>
                                          <p:spTgt spid="3">
                                            <p:txEl>
                                              <p:pRg st="2" end="2"/>
                                            </p:txEl>
                                          </p:spTgt>
                                        </p:tgtEl>
                                        <p:attrNameLst>
                                          <p:attrName>ppt_y</p:attrName>
                                        </p:attrNameLst>
                                      </p:cBhvr>
                                      <p:tavLst>
                                        <p:tav tm="0">
                                          <p:val>
                                            <p:strVal val="ppt_y"/>
                                          </p:val>
                                        </p:tav>
                                        <p:tav tm="100000">
                                          <p:val>
                                            <p:strVal val="1+ppt_h/2"/>
                                          </p:val>
                                        </p:tav>
                                      </p:tavLst>
                                    </p:anim>
                                    <p:set>
                                      <p:cBhvr>
                                        <p:cTn id="16" dur="1" fill="hold">
                                          <p:stCondLst>
                                            <p:cond delay="1999"/>
                                          </p:stCondLst>
                                        </p:cTn>
                                        <p:tgtEl>
                                          <p:spTgt spid="3">
                                            <p:txEl>
                                              <p:pRg st="2" end="2"/>
                                            </p:txEl>
                                          </p:spTgt>
                                        </p:tgtEl>
                                        <p:attrNameLst>
                                          <p:attrName>style.visibility</p:attrName>
                                        </p:attrNameLst>
                                      </p:cBhvr>
                                      <p:to>
                                        <p:strVal val="hidden"/>
                                      </p:to>
                                    </p:set>
                                  </p:childTnLst>
                                </p:cTn>
                              </p:par>
                              <p:par>
                                <p:cTn id="17" presetID="2" presetClass="exit" presetSubtype="6" fill="hold" nodeType="withEffect">
                                  <p:stCondLst>
                                    <p:cond delay="0"/>
                                  </p:stCondLst>
                                  <p:childTnLst>
                                    <p:anim calcmode="lin" valueType="num">
                                      <p:cBhvr additive="base">
                                        <p:cTn id="18" dur="20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19" dur="2000"/>
                                        <p:tgtEl>
                                          <p:spTgt spid="3">
                                            <p:txEl>
                                              <p:pRg st="3" end="3"/>
                                            </p:txEl>
                                          </p:spTgt>
                                        </p:tgtEl>
                                        <p:attrNameLst>
                                          <p:attrName>ppt_y</p:attrName>
                                        </p:attrNameLst>
                                      </p:cBhvr>
                                      <p:tavLst>
                                        <p:tav tm="0">
                                          <p:val>
                                            <p:strVal val="ppt_y"/>
                                          </p:val>
                                        </p:tav>
                                        <p:tav tm="100000">
                                          <p:val>
                                            <p:strVal val="1+ppt_h/2"/>
                                          </p:val>
                                        </p:tav>
                                      </p:tavLst>
                                    </p:anim>
                                    <p:set>
                                      <p:cBhvr>
                                        <p:cTn id="20" dur="1" fill="hold">
                                          <p:stCondLst>
                                            <p:cond delay="1999"/>
                                          </p:stCondLst>
                                        </p:cTn>
                                        <p:tgtEl>
                                          <p:spTgt spid="3">
                                            <p:txEl>
                                              <p:pRg st="3" end="3"/>
                                            </p:txEl>
                                          </p:spTgt>
                                        </p:tgtEl>
                                        <p:attrNameLst>
                                          <p:attrName>style.visibility</p:attrName>
                                        </p:attrNameLst>
                                      </p:cBhvr>
                                      <p:to>
                                        <p:strVal val="hidden"/>
                                      </p:to>
                                    </p:set>
                                  </p:childTnLst>
                                </p:cTn>
                              </p:par>
                              <p:par>
                                <p:cTn id="21" presetID="2" presetClass="exit" presetSubtype="6" fill="hold" nodeType="withEffect">
                                  <p:stCondLst>
                                    <p:cond delay="0"/>
                                  </p:stCondLst>
                                  <p:childTnLst>
                                    <p:anim calcmode="lin" valueType="num">
                                      <p:cBhvr additive="base">
                                        <p:cTn id="22" dur="2000"/>
                                        <p:tgtEl>
                                          <p:spTgt spid="3">
                                            <p:txEl>
                                              <p:pRg st="4" end="4"/>
                                            </p:txEl>
                                          </p:spTgt>
                                        </p:tgtEl>
                                        <p:attrNameLst>
                                          <p:attrName>ppt_x</p:attrName>
                                        </p:attrNameLst>
                                      </p:cBhvr>
                                      <p:tavLst>
                                        <p:tav tm="0">
                                          <p:val>
                                            <p:strVal val="ppt_x"/>
                                          </p:val>
                                        </p:tav>
                                        <p:tav tm="100000">
                                          <p:val>
                                            <p:strVal val="1+ppt_w/2"/>
                                          </p:val>
                                        </p:tav>
                                      </p:tavLst>
                                    </p:anim>
                                    <p:anim calcmode="lin" valueType="num">
                                      <p:cBhvr additive="base">
                                        <p:cTn id="23" dur="2000"/>
                                        <p:tgtEl>
                                          <p:spTgt spid="3">
                                            <p:txEl>
                                              <p:pRg st="4" end="4"/>
                                            </p:txEl>
                                          </p:spTgt>
                                        </p:tgtEl>
                                        <p:attrNameLst>
                                          <p:attrName>ppt_y</p:attrName>
                                        </p:attrNameLst>
                                      </p:cBhvr>
                                      <p:tavLst>
                                        <p:tav tm="0">
                                          <p:val>
                                            <p:strVal val="ppt_y"/>
                                          </p:val>
                                        </p:tav>
                                        <p:tav tm="100000">
                                          <p:val>
                                            <p:strVal val="1+ppt_h/2"/>
                                          </p:val>
                                        </p:tav>
                                      </p:tavLst>
                                    </p:anim>
                                    <p:set>
                                      <p:cBhvr>
                                        <p:cTn id="24" dur="1" fill="hold">
                                          <p:stCondLst>
                                            <p:cond delay="1999"/>
                                          </p:stCondLst>
                                        </p:cTn>
                                        <p:tgtEl>
                                          <p:spTgt spid="3">
                                            <p:txEl>
                                              <p:pRg st="4" end="4"/>
                                            </p:txEl>
                                          </p:spTgt>
                                        </p:tgtEl>
                                        <p:attrNameLst>
                                          <p:attrName>style.visibility</p:attrName>
                                        </p:attrNameLst>
                                      </p:cBhvr>
                                      <p:to>
                                        <p:strVal val="hidden"/>
                                      </p:to>
                                    </p:set>
                                  </p:childTnLst>
                                </p:cTn>
                              </p:par>
                              <p:par>
                                <p:cTn id="25" presetID="2" presetClass="exit" presetSubtype="6" fill="hold" nodeType="withEffect">
                                  <p:stCondLst>
                                    <p:cond delay="0"/>
                                  </p:stCondLst>
                                  <p:childTnLst>
                                    <p:anim calcmode="lin" valueType="num">
                                      <p:cBhvr additive="base">
                                        <p:cTn id="26" dur="2000"/>
                                        <p:tgtEl>
                                          <p:spTgt spid="3">
                                            <p:txEl>
                                              <p:pRg st="5" end="5"/>
                                            </p:txEl>
                                          </p:spTgt>
                                        </p:tgtEl>
                                        <p:attrNameLst>
                                          <p:attrName>ppt_x</p:attrName>
                                        </p:attrNameLst>
                                      </p:cBhvr>
                                      <p:tavLst>
                                        <p:tav tm="0">
                                          <p:val>
                                            <p:strVal val="ppt_x"/>
                                          </p:val>
                                        </p:tav>
                                        <p:tav tm="100000">
                                          <p:val>
                                            <p:strVal val="1+ppt_w/2"/>
                                          </p:val>
                                        </p:tav>
                                      </p:tavLst>
                                    </p:anim>
                                    <p:anim calcmode="lin" valueType="num">
                                      <p:cBhvr additive="base">
                                        <p:cTn id="27" dur="2000"/>
                                        <p:tgtEl>
                                          <p:spTgt spid="3">
                                            <p:txEl>
                                              <p:pRg st="5" end="5"/>
                                            </p:txEl>
                                          </p:spTgt>
                                        </p:tgtEl>
                                        <p:attrNameLst>
                                          <p:attrName>ppt_y</p:attrName>
                                        </p:attrNameLst>
                                      </p:cBhvr>
                                      <p:tavLst>
                                        <p:tav tm="0">
                                          <p:val>
                                            <p:strVal val="ppt_y"/>
                                          </p:val>
                                        </p:tav>
                                        <p:tav tm="100000">
                                          <p:val>
                                            <p:strVal val="1+ppt_h/2"/>
                                          </p:val>
                                        </p:tav>
                                      </p:tavLst>
                                    </p:anim>
                                    <p:set>
                                      <p:cBhvr>
                                        <p:cTn id="28" dur="1" fill="hold">
                                          <p:stCondLst>
                                            <p:cond delay="1999"/>
                                          </p:stCondLst>
                                        </p:cTn>
                                        <p:tgtEl>
                                          <p:spTgt spid="3">
                                            <p:txEl>
                                              <p:pRg st="5" end="5"/>
                                            </p:txEl>
                                          </p:spTgt>
                                        </p:tgtEl>
                                        <p:attrNameLst>
                                          <p:attrName>style.visibility</p:attrName>
                                        </p:attrNameLst>
                                      </p:cBhvr>
                                      <p:to>
                                        <p:strVal val="hidden"/>
                                      </p:to>
                                    </p:set>
                                  </p:childTnLst>
                                </p:cTn>
                              </p:par>
                              <p:par>
                                <p:cTn id="29" presetID="2" presetClass="exit" presetSubtype="6" fill="hold" nodeType="withEffect">
                                  <p:stCondLst>
                                    <p:cond delay="0"/>
                                  </p:stCondLst>
                                  <p:childTnLst>
                                    <p:anim calcmode="lin" valueType="num">
                                      <p:cBhvr additive="base">
                                        <p:cTn id="30" dur="2000"/>
                                        <p:tgtEl>
                                          <p:spTgt spid="3">
                                            <p:txEl>
                                              <p:pRg st="6" end="6"/>
                                            </p:txEl>
                                          </p:spTgt>
                                        </p:tgtEl>
                                        <p:attrNameLst>
                                          <p:attrName>ppt_x</p:attrName>
                                        </p:attrNameLst>
                                      </p:cBhvr>
                                      <p:tavLst>
                                        <p:tav tm="0">
                                          <p:val>
                                            <p:strVal val="ppt_x"/>
                                          </p:val>
                                        </p:tav>
                                        <p:tav tm="100000">
                                          <p:val>
                                            <p:strVal val="1+ppt_w/2"/>
                                          </p:val>
                                        </p:tav>
                                      </p:tavLst>
                                    </p:anim>
                                    <p:anim calcmode="lin" valueType="num">
                                      <p:cBhvr additive="base">
                                        <p:cTn id="31" dur="2000"/>
                                        <p:tgtEl>
                                          <p:spTgt spid="3">
                                            <p:txEl>
                                              <p:pRg st="6" end="6"/>
                                            </p:txEl>
                                          </p:spTgt>
                                        </p:tgtEl>
                                        <p:attrNameLst>
                                          <p:attrName>ppt_y</p:attrName>
                                        </p:attrNameLst>
                                      </p:cBhvr>
                                      <p:tavLst>
                                        <p:tav tm="0">
                                          <p:val>
                                            <p:strVal val="ppt_y"/>
                                          </p:val>
                                        </p:tav>
                                        <p:tav tm="100000">
                                          <p:val>
                                            <p:strVal val="1+ppt_h/2"/>
                                          </p:val>
                                        </p:tav>
                                      </p:tavLst>
                                    </p:anim>
                                    <p:set>
                                      <p:cBhvr>
                                        <p:cTn id="32" dur="1" fill="hold">
                                          <p:stCondLst>
                                            <p:cond delay="1999"/>
                                          </p:stCondLst>
                                        </p:cTn>
                                        <p:tgtEl>
                                          <p:spTgt spid="3">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br>
              <a:rPr lang="en-US" b="1" dirty="0"/>
            </a:br>
            <a:r>
              <a:rPr lang="en-US" sz="3100" b="1" dirty="0">
                <a:solidFill>
                  <a:srgbClr val="FF0000"/>
                </a:solidFill>
              </a:rPr>
              <a:t>THE STRATEGIC PLANNING (SP) PROCESS</a:t>
            </a:r>
            <a:endParaRPr lang="en-US" dirty="0">
              <a:solidFill>
                <a:srgbClr val="FF0000"/>
              </a:solidFill>
            </a:endParaRPr>
          </a:p>
        </p:txBody>
      </p:sp>
      <p:sp>
        <p:nvSpPr>
          <p:cNvPr id="3" name="Content Placeholder 2"/>
          <p:cNvSpPr>
            <a:spLocks noGrp="1"/>
          </p:cNvSpPr>
          <p:nvPr>
            <p:ph sz="quarter" idx="1"/>
          </p:nvPr>
        </p:nvSpPr>
        <p:spPr>
          <a:xfrm>
            <a:off x="457200" y="838200"/>
            <a:ext cx="8229600" cy="57912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There </a:t>
            </a:r>
            <a:r>
              <a:rPr lang="en-US" sz="3200" b="1" dirty="0">
                <a:latin typeface="Tahoma" pitchFamily="34" charset="0"/>
                <a:ea typeface="Tahoma" pitchFamily="34" charset="0"/>
                <a:cs typeface="Tahoma" pitchFamily="34" charset="0"/>
              </a:rPr>
              <a:t>are no universally </a:t>
            </a:r>
            <a:r>
              <a:rPr lang="en-US" sz="3200" dirty="0">
                <a:latin typeface="Tahoma" pitchFamily="34" charset="0"/>
                <a:ea typeface="Tahoma" pitchFamily="34" charset="0"/>
                <a:cs typeface="Tahoma" pitchFamily="34" charset="0"/>
              </a:rPr>
              <a:t>agreed series of steps to be followed in developing SP. </a:t>
            </a:r>
          </a:p>
          <a:p>
            <a:pPr>
              <a:buFont typeface="Wingdings" pitchFamily="2" charset="2"/>
              <a:buChar char="q"/>
            </a:pPr>
            <a:r>
              <a:rPr lang="en-US" sz="3200" dirty="0">
                <a:latin typeface="Tahoma" pitchFamily="34" charset="0"/>
                <a:ea typeface="Tahoma" pitchFamily="34" charset="0"/>
                <a:cs typeface="Tahoma" pitchFamily="34" charset="0"/>
              </a:rPr>
              <a:t>Some have developed a five-step strategic planning process; others suggested a six-step strategic planning process. </a:t>
            </a:r>
          </a:p>
          <a:p>
            <a:pPr>
              <a:buFont typeface="Wingdings" pitchFamily="2" charset="2"/>
              <a:buChar char="q"/>
            </a:pPr>
            <a:r>
              <a:rPr lang="en-US" sz="3200" dirty="0">
                <a:latin typeface="Tahoma" pitchFamily="34" charset="0"/>
                <a:ea typeface="Tahoma" pitchFamily="34" charset="0"/>
                <a:cs typeface="Tahoma" pitchFamily="34" charset="0"/>
              </a:rPr>
              <a:t>However, most authors generally agree on the following essential components of strategic planning.</a:t>
            </a:r>
            <a:endParaRPr lang="en-US" sz="3600"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br>
              <a:rPr lang="en-US" dirty="0"/>
            </a:br>
            <a:r>
              <a:rPr lang="en-US" sz="3100" b="1" dirty="0">
                <a:solidFill>
                  <a:srgbClr val="FF0000"/>
                </a:solidFill>
              </a:rPr>
              <a:t>2.1 STEPS IN STRATEGIC PLANNING</a:t>
            </a:r>
            <a:br>
              <a:rPr lang="en-US" sz="3100" b="1" dirty="0"/>
            </a:br>
            <a:r>
              <a:rPr lang="en-US" sz="3100" b="1" dirty="0">
                <a:solidFill>
                  <a:srgbClr val="C00000"/>
                </a:solidFill>
              </a:rPr>
              <a:t>STEP ONE: PLANNING TO PLAN</a:t>
            </a:r>
            <a:br>
              <a:rPr lang="en-US" dirty="0"/>
            </a:br>
            <a:endParaRPr lang="en-US" dirty="0"/>
          </a:p>
        </p:txBody>
      </p:sp>
      <p:sp>
        <p:nvSpPr>
          <p:cNvPr id="3" name="Content Placeholder 2"/>
          <p:cNvSpPr>
            <a:spLocks noGrp="1"/>
          </p:cNvSpPr>
          <p:nvPr>
            <p:ph sz="quarter" idx="1"/>
          </p:nvPr>
        </p:nvSpPr>
        <p:spPr>
          <a:xfrm>
            <a:off x="152400" y="685800"/>
            <a:ext cx="8839200" cy="5943600"/>
          </a:xfrm>
        </p:spPr>
        <p:txBody>
          <a:bodyPr>
            <a:normAutofit lnSpcReduction="10000"/>
          </a:bodyPr>
          <a:lstStyle/>
          <a:p>
            <a:pPr>
              <a:buFont typeface="Wingdings" pitchFamily="2" charset="2"/>
              <a:buChar char="Ø"/>
            </a:pPr>
            <a:r>
              <a:rPr lang="en-US" sz="3200" dirty="0">
                <a:latin typeface="Tahoma" pitchFamily="34" charset="0"/>
                <a:ea typeface="Tahoma" pitchFamily="34" charset="0"/>
                <a:cs typeface="Tahoma" pitchFamily="34" charset="0"/>
              </a:rPr>
              <a:t>The first step in strategic planning is “ planning to plan” or “get organized”. This includes:</a:t>
            </a:r>
          </a:p>
          <a:p>
            <a:pPr>
              <a:buFont typeface="Wingdings" pitchFamily="2" charset="2"/>
              <a:buChar char="Ø"/>
            </a:pPr>
            <a:r>
              <a:rPr lang="en-US" sz="3200" dirty="0">
                <a:latin typeface="Tahoma" pitchFamily="34" charset="0"/>
                <a:ea typeface="Tahoma" pitchFamily="34" charset="0"/>
                <a:cs typeface="Tahoma" pitchFamily="34" charset="0"/>
              </a:rPr>
              <a:t> Agreement  on the part of organizational members whether or not to develop a strategic plan;</a:t>
            </a:r>
          </a:p>
          <a:p>
            <a:pPr>
              <a:buFont typeface="Wingdings" pitchFamily="2" charset="2"/>
              <a:buChar char="Ø"/>
            </a:pPr>
            <a:r>
              <a:rPr lang="en-US" sz="3200" dirty="0">
                <a:latin typeface="Tahoma" pitchFamily="34" charset="0"/>
                <a:ea typeface="Tahoma" pitchFamily="34" charset="0"/>
                <a:cs typeface="Tahoma" pitchFamily="34" charset="0"/>
              </a:rPr>
              <a:t> Getting the commitment of organizational members;</a:t>
            </a:r>
          </a:p>
          <a:p>
            <a:pPr>
              <a:buFont typeface="Wingdings" pitchFamily="2" charset="2"/>
              <a:buChar char="Ø"/>
            </a:pPr>
            <a:r>
              <a:rPr lang="en-US" sz="3200" dirty="0">
                <a:latin typeface="Tahoma" pitchFamily="34" charset="0"/>
                <a:ea typeface="Tahoma" pitchFamily="34" charset="0"/>
                <a:cs typeface="Tahoma" pitchFamily="34" charset="0"/>
              </a:rPr>
              <a:t> Determine if outside help is needed if the organization has not conducted strategic planning before</a:t>
            </a:r>
          </a:p>
          <a:p>
            <a:pPr>
              <a:buFont typeface="Wingdings" pitchFamily="2" charset="2"/>
              <a:buChar char="Ø"/>
            </a:pPr>
            <a:r>
              <a:rPr lang="en-US" sz="3200" dirty="0">
                <a:latin typeface="Tahoma" pitchFamily="34" charset="0"/>
                <a:ea typeface="Tahoma" pitchFamily="34" charset="0"/>
                <a:cs typeface="Tahoma" pitchFamily="34" charset="0"/>
              </a:rPr>
              <a:t> Form steering committee and planning team</a:t>
            </a:r>
          </a:p>
          <a:p>
            <a:endParaRPr lang="en-US" dirty="0"/>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pPr lvl="0"/>
            <a:br>
              <a:rPr lang="en-US" sz="2800" dirty="0"/>
            </a:br>
            <a:r>
              <a:rPr lang="en-US" sz="3100" b="1" dirty="0">
                <a:solidFill>
                  <a:srgbClr val="FF0000"/>
                </a:solidFill>
              </a:rPr>
              <a:t>The steering committee membership</a:t>
            </a:r>
            <a:br>
              <a:rPr lang="en-US" sz="3100" b="1" dirty="0"/>
            </a:br>
            <a:endParaRPr lang="en-US" sz="3100" b="1" dirty="0"/>
          </a:p>
        </p:txBody>
      </p:sp>
      <p:sp>
        <p:nvSpPr>
          <p:cNvPr id="3" name="Content Placeholder 2"/>
          <p:cNvSpPr>
            <a:spLocks noGrp="1"/>
          </p:cNvSpPr>
          <p:nvPr>
            <p:ph sz="quarter" idx="1"/>
          </p:nvPr>
        </p:nvSpPr>
        <p:spPr>
          <a:xfrm>
            <a:off x="228600" y="533400"/>
            <a:ext cx="8763000" cy="6096000"/>
          </a:xfrm>
        </p:spPr>
        <p:txBody>
          <a:bodyPr>
            <a:normAutofit fontScale="92500" lnSpcReduction="20000"/>
          </a:bodyPr>
          <a:lstStyle/>
          <a:p>
            <a:pPr>
              <a:buNone/>
            </a:pPr>
            <a:r>
              <a:rPr lang="en-US" b="1" dirty="0"/>
              <a:t> </a:t>
            </a:r>
            <a:r>
              <a:rPr lang="en-US" sz="3600" b="1" dirty="0">
                <a:solidFill>
                  <a:srgbClr val="C00000"/>
                </a:solidFill>
              </a:rPr>
              <a:t>The steering committee should consist of, for example: </a:t>
            </a:r>
          </a:p>
          <a:p>
            <a:pPr>
              <a:buFont typeface="Wingdings" pitchFamily="2" charset="2"/>
              <a:buChar char="Ø"/>
            </a:pPr>
            <a:r>
              <a:rPr lang="en-US" sz="3600" b="1" dirty="0">
                <a:solidFill>
                  <a:srgbClr val="C00000"/>
                </a:solidFill>
              </a:rPr>
              <a:t>At  National level plan     </a:t>
            </a:r>
          </a:p>
          <a:p>
            <a:pPr lvl="2">
              <a:buFont typeface="Wingdings" pitchFamily="2" charset="2"/>
              <a:buChar char="ü"/>
            </a:pPr>
            <a:r>
              <a:rPr lang="en-US" sz="3000" b="1" dirty="0"/>
              <a:t> </a:t>
            </a:r>
            <a:r>
              <a:rPr lang="en-US" sz="3800" b="1" dirty="0">
                <a:solidFill>
                  <a:srgbClr val="7030A0"/>
                </a:solidFill>
              </a:rPr>
              <a:t>The minister </a:t>
            </a:r>
            <a:r>
              <a:rPr lang="en-US" sz="3000" b="1" dirty="0">
                <a:solidFill>
                  <a:srgbClr val="7030A0"/>
                </a:solidFill>
              </a:rPr>
              <a:t>, </a:t>
            </a:r>
          </a:p>
          <a:p>
            <a:pPr lvl="2">
              <a:buFont typeface="Wingdings" pitchFamily="2" charset="2"/>
              <a:buChar char="ü"/>
            </a:pPr>
            <a:r>
              <a:rPr lang="en-US" sz="3600" b="1" dirty="0">
                <a:solidFill>
                  <a:srgbClr val="7030A0"/>
                </a:solidFill>
              </a:rPr>
              <a:t>vice minister and </a:t>
            </a:r>
          </a:p>
          <a:p>
            <a:pPr lvl="2">
              <a:buFont typeface="Wingdings" pitchFamily="2" charset="2"/>
              <a:buChar char="ü"/>
            </a:pPr>
            <a:r>
              <a:rPr lang="en-US" sz="3600" b="1" dirty="0">
                <a:solidFill>
                  <a:srgbClr val="7030A0"/>
                </a:solidFill>
              </a:rPr>
              <a:t>department heads in government Ministry        </a:t>
            </a:r>
          </a:p>
          <a:p>
            <a:pPr>
              <a:buFont typeface="Wingdings" pitchFamily="2" charset="2"/>
              <a:buChar char="Ø"/>
            </a:pPr>
            <a:r>
              <a:rPr lang="en-US" sz="3600" b="1" dirty="0">
                <a:solidFill>
                  <a:srgbClr val="7030A0"/>
                </a:solidFill>
              </a:rPr>
              <a:t> </a:t>
            </a:r>
            <a:r>
              <a:rPr lang="en-US" sz="3600" b="1" dirty="0">
                <a:solidFill>
                  <a:srgbClr val="C00000"/>
                </a:solidFill>
              </a:rPr>
              <a:t>At Regional level plan: </a:t>
            </a:r>
          </a:p>
          <a:p>
            <a:pPr lvl="3">
              <a:buFont typeface="Wingdings" pitchFamily="2" charset="2"/>
              <a:buChar char="ü"/>
            </a:pPr>
            <a:r>
              <a:rPr lang="en-US" sz="3800" b="1" dirty="0">
                <a:solidFill>
                  <a:srgbClr val="7030A0"/>
                </a:solidFill>
              </a:rPr>
              <a:t>Bureau head, </a:t>
            </a:r>
          </a:p>
          <a:p>
            <a:pPr lvl="3">
              <a:buFont typeface="Wingdings" pitchFamily="2" charset="2"/>
              <a:buChar char="ü"/>
            </a:pPr>
            <a:r>
              <a:rPr lang="en-US" sz="3600" b="1" dirty="0">
                <a:solidFill>
                  <a:srgbClr val="7030A0"/>
                </a:solidFill>
              </a:rPr>
              <a:t>deputy Bureau head and </a:t>
            </a:r>
          </a:p>
          <a:p>
            <a:pPr lvl="3">
              <a:buFont typeface="Wingdings" pitchFamily="2" charset="2"/>
              <a:buChar char="ü"/>
            </a:pPr>
            <a:r>
              <a:rPr lang="en-US" sz="3600" b="1" dirty="0">
                <a:solidFill>
                  <a:srgbClr val="7030A0"/>
                </a:solidFill>
              </a:rPr>
              <a:t>department heads in regional education Bureau;</a:t>
            </a:r>
          </a:p>
          <a:p>
            <a:pPr>
              <a:buNone/>
            </a:pPr>
            <a:r>
              <a:rPr lang="en-US" sz="3600" b="1" dirty="0">
                <a:solidFill>
                  <a:srgbClr val="7030A0"/>
                </a:solidFill>
              </a:rPr>
              <a:t>          • Donors; and  Other relevant bodies </a:t>
            </a:r>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solidFill>
                  <a:srgbClr val="FF0000"/>
                </a:solidFill>
              </a:rPr>
              <a:t>Role of the steering committee</a:t>
            </a:r>
            <a:endParaRPr lang="en-US" dirty="0"/>
          </a:p>
        </p:txBody>
      </p:sp>
      <p:sp>
        <p:nvSpPr>
          <p:cNvPr id="3" name="Content Placeholder 2"/>
          <p:cNvSpPr>
            <a:spLocks noGrp="1"/>
          </p:cNvSpPr>
          <p:nvPr>
            <p:ph sz="quarter" idx="1"/>
          </p:nvPr>
        </p:nvSpPr>
        <p:spPr>
          <a:xfrm>
            <a:off x="457200" y="914400"/>
            <a:ext cx="8229600" cy="5638800"/>
          </a:xfrm>
        </p:spPr>
        <p:txBody>
          <a:bodyPr>
            <a:normAutofit/>
          </a:bodyPr>
          <a:lstStyle/>
          <a:p>
            <a:pPr>
              <a:buFont typeface="Wingdings" pitchFamily="2" charset="2"/>
              <a:buChar char="q"/>
            </a:pPr>
            <a:r>
              <a:rPr lang="en-US" b="1" dirty="0"/>
              <a:t> </a:t>
            </a:r>
            <a:r>
              <a:rPr lang="en-US" sz="3200" dirty="0">
                <a:latin typeface="Tahoma" pitchFamily="34" charset="0"/>
                <a:ea typeface="Tahoma" pitchFamily="34" charset="0"/>
                <a:cs typeface="Tahoma" pitchFamily="34" charset="0"/>
              </a:rPr>
              <a:t>The role of the steering committee is to:</a:t>
            </a:r>
          </a:p>
          <a:p>
            <a:pPr lvl="1">
              <a:buFont typeface="Wingdings" pitchFamily="2" charset="2"/>
              <a:buChar char="ü"/>
            </a:pPr>
            <a:r>
              <a:rPr lang="en-US" sz="3000" dirty="0">
                <a:latin typeface="Tahoma" pitchFamily="34" charset="0"/>
                <a:ea typeface="Tahoma" pitchFamily="34" charset="0"/>
                <a:cs typeface="Tahoma" pitchFamily="34" charset="0"/>
              </a:rPr>
              <a:t> provide leadership in the process </a:t>
            </a:r>
          </a:p>
          <a:p>
            <a:pPr lvl="1">
              <a:buFont typeface="Wingdings" pitchFamily="2" charset="2"/>
              <a:buChar char="ü"/>
            </a:pPr>
            <a:r>
              <a:rPr lang="en-US" sz="3000" dirty="0">
                <a:latin typeface="Tahoma" pitchFamily="34" charset="0"/>
                <a:ea typeface="Tahoma" pitchFamily="34" charset="0"/>
                <a:cs typeface="Tahoma" pitchFamily="34" charset="0"/>
              </a:rPr>
              <a:t> review and </a:t>
            </a:r>
          </a:p>
          <a:p>
            <a:pPr lvl="1">
              <a:buFont typeface="Wingdings" pitchFamily="2" charset="2"/>
              <a:buChar char="ü"/>
            </a:pPr>
            <a:r>
              <a:rPr lang="en-US" sz="3000" dirty="0">
                <a:latin typeface="Tahoma" pitchFamily="34" charset="0"/>
                <a:ea typeface="Tahoma" pitchFamily="34" charset="0"/>
                <a:cs typeface="Tahoma" pitchFamily="34" charset="0"/>
              </a:rPr>
              <a:t>approve the deliverable developed by the strategic planning team. </a:t>
            </a:r>
          </a:p>
          <a:p>
            <a:pPr>
              <a:buFont typeface="Wingdings" pitchFamily="2" charset="2"/>
              <a:buChar char="q"/>
            </a:pPr>
            <a:r>
              <a:rPr lang="en-US" sz="3200" dirty="0">
                <a:latin typeface="Tahoma" pitchFamily="34" charset="0"/>
                <a:ea typeface="Tahoma" pitchFamily="34" charset="0"/>
                <a:cs typeface="Tahoma" pitchFamily="34" charset="0"/>
              </a:rPr>
              <a:t>Final responsibility for the strategic plan rests with them</a:t>
            </a:r>
          </a:p>
          <a:p>
            <a:pPr>
              <a:buFont typeface="Wingdings" pitchFamily="2" charset="2"/>
              <a:buChar char="q"/>
            </a:pPr>
            <a:r>
              <a:rPr lang="en-US" sz="3200" dirty="0">
                <a:latin typeface="Tahoma" pitchFamily="34" charset="0"/>
                <a:ea typeface="Tahoma" pitchFamily="34" charset="0"/>
                <a:cs typeface="Tahoma" pitchFamily="34" charset="0"/>
              </a:rPr>
              <a:t>Some organizations may find it important to hire a mentor/ consultant during the strategic planning process</a:t>
            </a:r>
          </a:p>
          <a:p>
            <a:pPr>
              <a:buNone/>
            </a:pPr>
            <a:endParaRPr lang="en-US" dirty="0"/>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458200" cy="6400800"/>
          </a:xfrm>
        </p:spPr>
        <p:txBody>
          <a:bodyPr>
            <a:normAutofit lnSpcReduction="10000"/>
          </a:bodyPr>
          <a:lstStyle/>
          <a:p>
            <a:pPr>
              <a:buFont typeface="Wingdings" pitchFamily="2" charset="2"/>
              <a:buChar char="q"/>
            </a:pPr>
            <a:r>
              <a:rPr lang="en-US" sz="3200" dirty="0">
                <a:latin typeface="Tahoma" pitchFamily="34" charset="0"/>
                <a:ea typeface="Tahoma" pitchFamily="34" charset="0"/>
                <a:cs typeface="Tahoma" pitchFamily="34" charset="0"/>
              </a:rPr>
              <a:t>Initiating a strategic  planning process can be very scary with many new activities that can trigger internal culture and political hot spots</a:t>
            </a:r>
            <a:endParaRPr lang="en-US" sz="3600" dirty="0">
              <a:latin typeface="Tahoma" pitchFamily="34" charset="0"/>
              <a:ea typeface="Tahoma" pitchFamily="34" charset="0"/>
              <a:cs typeface="Tahoma" pitchFamily="34" charset="0"/>
            </a:endParaRPr>
          </a:p>
          <a:p>
            <a:pPr>
              <a:buFont typeface="Wingdings" pitchFamily="2" charset="2"/>
              <a:buChar char="q"/>
            </a:pPr>
            <a:r>
              <a:rPr lang="en-US" sz="2800" dirty="0">
                <a:latin typeface="Tahoma" pitchFamily="34" charset="0"/>
                <a:ea typeface="Tahoma" pitchFamily="34" charset="0"/>
                <a:cs typeface="Tahoma" pitchFamily="34" charset="0"/>
              </a:rPr>
              <a:t> </a:t>
            </a:r>
            <a:r>
              <a:rPr lang="en-US" sz="3200" dirty="0">
                <a:latin typeface="Tahoma" pitchFamily="34" charset="0"/>
                <a:ea typeface="Tahoma" pitchFamily="34" charset="0"/>
                <a:cs typeface="Tahoma" pitchFamily="34" charset="0"/>
              </a:rPr>
              <a:t>It is for this reason that many public sector organizations, NGOs, and private institutions hire a planning mentor/ consultant should be to:</a:t>
            </a:r>
          </a:p>
          <a:p>
            <a:pPr marL="1062990" lvl="2" indent="-514350">
              <a:buFont typeface="Wingdings" pitchFamily="2" charset="2"/>
              <a:buChar char="ü"/>
            </a:pPr>
            <a:r>
              <a:rPr lang="en-US" dirty="0">
                <a:latin typeface="Tahoma" pitchFamily="34" charset="0"/>
                <a:ea typeface="Tahoma" pitchFamily="34" charset="0"/>
                <a:cs typeface="Tahoma" pitchFamily="34" charset="0"/>
              </a:rPr>
              <a:t>Assist in designing the planning process</a:t>
            </a:r>
          </a:p>
          <a:p>
            <a:pPr marL="1062990" lvl="2" indent="-514350">
              <a:buFont typeface="Wingdings" pitchFamily="2" charset="2"/>
              <a:buChar char="ü"/>
            </a:pPr>
            <a:r>
              <a:rPr lang="en-US" dirty="0">
                <a:latin typeface="Tahoma" pitchFamily="34" charset="0"/>
                <a:ea typeface="Tahoma" pitchFamily="34" charset="0"/>
                <a:cs typeface="Tahoma" pitchFamily="34" charset="0"/>
              </a:rPr>
              <a:t>Orient or train participants</a:t>
            </a:r>
          </a:p>
          <a:p>
            <a:pPr marL="1062990" lvl="2" indent="-514350">
              <a:buFont typeface="Wingdings" pitchFamily="2" charset="2"/>
              <a:buChar char="ü"/>
            </a:pPr>
            <a:r>
              <a:rPr lang="en-US" sz="2000" dirty="0">
                <a:latin typeface="Tahoma" pitchFamily="34" charset="0"/>
                <a:ea typeface="Tahoma" pitchFamily="34" charset="0"/>
                <a:cs typeface="Tahoma" pitchFamily="34" charset="0"/>
              </a:rPr>
              <a:t>Lead you through the whole process </a:t>
            </a:r>
          </a:p>
          <a:p>
            <a:pPr marL="1062990" lvl="2" indent="-514350">
              <a:buFont typeface="Wingdings" pitchFamily="2" charset="2"/>
              <a:buChar char="ü"/>
            </a:pPr>
            <a:r>
              <a:rPr lang="en-US" sz="2000" dirty="0">
                <a:latin typeface="Tahoma" pitchFamily="34" charset="0"/>
                <a:ea typeface="Tahoma" pitchFamily="34" charset="0"/>
                <a:cs typeface="Tahoma" pitchFamily="34" charset="0"/>
              </a:rPr>
              <a:t> Help you get started</a:t>
            </a:r>
          </a:p>
          <a:p>
            <a:pPr marL="1062990" lvl="2" indent="-514350">
              <a:buFont typeface="Wingdings" pitchFamily="2" charset="2"/>
              <a:buChar char="ü"/>
            </a:pPr>
            <a:r>
              <a:rPr lang="en-US" sz="2000" dirty="0">
                <a:latin typeface="Tahoma" pitchFamily="34" charset="0"/>
                <a:ea typeface="Tahoma" pitchFamily="34" charset="0"/>
                <a:cs typeface="Tahoma" pitchFamily="34" charset="0"/>
              </a:rPr>
              <a:t> Provide advice or assistance if you get strike</a:t>
            </a:r>
          </a:p>
          <a:p>
            <a:pPr marL="1062990" lvl="2" indent="-514350">
              <a:buFont typeface="Wingdings" pitchFamily="2" charset="2"/>
              <a:buChar char="ü"/>
            </a:pPr>
            <a:r>
              <a:rPr lang="en-US" sz="2000" dirty="0">
                <a:latin typeface="Tahoma" pitchFamily="34" charset="0"/>
                <a:ea typeface="Tahoma" pitchFamily="34" charset="0"/>
                <a:cs typeface="Tahoma" pitchFamily="34" charset="0"/>
              </a:rPr>
              <a:t>Coach or mentor you from the sidelines</a:t>
            </a:r>
          </a:p>
          <a:p>
            <a:pPr marL="1062990" lvl="2" indent="-514350">
              <a:buFont typeface="Wingdings" pitchFamily="2" charset="2"/>
              <a:buChar char="ü"/>
            </a:pPr>
            <a:r>
              <a:rPr lang="en-US" sz="2000" dirty="0">
                <a:latin typeface="Tahoma" pitchFamily="34" charset="0"/>
                <a:ea typeface="Tahoma" pitchFamily="34" charset="0"/>
                <a:cs typeface="Tahoma" pitchFamily="34" charset="0"/>
              </a:rPr>
              <a:t>provide technical advice</a:t>
            </a:r>
          </a:p>
          <a:p>
            <a:pPr marL="1062990" lvl="2" indent="-514350">
              <a:buFont typeface="Wingdings" pitchFamily="2" charset="2"/>
              <a:buChar char="ü"/>
            </a:pPr>
            <a:endParaRPr lang="en-US"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0960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On the whole the external resource person should serve as a trainer, facilitator, coach, strategist, advocate and stakeholder</a:t>
            </a:r>
            <a:r>
              <a:rPr lang="en-US" sz="3600" b="1" dirty="0">
                <a:solidFill>
                  <a:srgbClr val="0070C0"/>
                </a:solidFill>
              </a:rPr>
              <a:t>.</a:t>
            </a:r>
          </a:p>
          <a:p>
            <a:pPr>
              <a:buNone/>
            </a:pPr>
            <a:endParaRPr lang="en-US" sz="3600" b="1" dirty="0">
              <a:solidFill>
                <a:srgbClr val="0070C0"/>
              </a:solidFill>
            </a:endParaRP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pPr algn="ctr"/>
            <a:br>
              <a:rPr lang="en-US" b="1" dirty="0"/>
            </a:br>
            <a:r>
              <a:rPr lang="en-US" b="1" dirty="0">
                <a:solidFill>
                  <a:srgbClr val="002060"/>
                </a:solidFill>
              </a:rPr>
              <a:t>Operational Planning in the Perspective of strategic   </a:t>
            </a:r>
            <a:endParaRPr lang="en-US" dirty="0">
              <a:solidFill>
                <a:srgbClr val="002060"/>
              </a:solidFill>
            </a:endParaRPr>
          </a:p>
        </p:txBody>
      </p:sp>
      <p:sp>
        <p:nvSpPr>
          <p:cNvPr id="3" name="Content Placeholder 2"/>
          <p:cNvSpPr>
            <a:spLocks noGrp="1"/>
          </p:cNvSpPr>
          <p:nvPr>
            <p:ph sz="quarter" idx="1"/>
          </p:nvPr>
        </p:nvSpPr>
        <p:spPr>
          <a:xfrm>
            <a:off x="457200" y="1143000"/>
            <a:ext cx="8229600" cy="5562600"/>
          </a:xfrm>
        </p:spPr>
        <p:txBody>
          <a:bodyPr>
            <a:noAutofit/>
          </a:bodyPr>
          <a:lstStyle/>
          <a:p>
            <a:pPr>
              <a:buFont typeface="Wingdings" pitchFamily="2" charset="2"/>
              <a:buChar char="q"/>
            </a:pPr>
            <a:r>
              <a:rPr lang="en-US" sz="3200" b="1" dirty="0">
                <a:latin typeface="Tahoma" pitchFamily="34" charset="0"/>
                <a:ea typeface="Tahoma" pitchFamily="34" charset="0"/>
                <a:cs typeface="Tahoma" pitchFamily="34" charset="0"/>
              </a:rPr>
              <a:t>Operational planning facilitates the achievement of strategic plans and it may or’ may not grow out of strategic plans</a:t>
            </a:r>
          </a:p>
          <a:p>
            <a:pPr>
              <a:buFont typeface="Wingdings" pitchFamily="2" charset="2"/>
              <a:buChar char="q"/>
            </a:pPr>
            <a:r>
              <a:rPr lang="en-US" sz="3200" b="1" dirty="0">
                <a:latin typeface="Tahoma" pitchFamily="34" charset="0"/>
                <a:ea typeface="Tahoma" pitchFamily="34" charset="0"/>
                <a:cs typeface="Tahoma" pitchFamily="34" charset="0"/>
              </a:rPr>
              <a:t>An operational </a:t>
            </a:r>
            <a:r>
              <a:rPr lang="en-US" sz="3200" b="1" i="1" dirty="0">
                <a:latin typeface="Tahoma" pitchFamily="34" charset="0"/>
                <a:ea typeface="Tahoma" pitchFamily="34" charset="0"/>
                <a:cs typeface="Tahoma" pitchFamily="34" charset="0"/>
              </a:rPr>
              <a:t>objective is verifiable, focused on present---and directed at required internal actions and outcomes</a:t>
            </a:r>
            <a:r>
              <a:rPr lang="en-US" sz="3200" b="1" dirty="0">
                <a:latin typeface="Tahoma" pitchFamily="34" charset="0"/>
                <a:ea typeface="Tahoma" pitchFamily="34" charset="0"/>
                <a:cs typeface="Tahoma" pitchFamily="34" charset="0"/>
              </a:rPr>
              <a:t> </a:t>
            </a:r>
          </a:p>
          <a:p>
            <a:pPr>
              <a:buFont typeface="Wingdings" pitchFamily="2" charset="2"/>
              <a:buChar char="q"/>
            </a:pPr>
            <a:r>
              <a:rPr lang="en-US" sz="3200" b="1" dirty="0">
                <a:latin typeface="Tahoma" pitchFamily="34" charset="0"/>
                <a:ea typeface="Tahoma" pitchFamily="34" charset="0"/>
                <a:cs typeface="Tahoma" pitchFamily="34" charset="0"/>
              </a:rPr>
              <a:t>For the planning process to work correctly, strategic plans must be developed prior to operational plans</a:t>
            </a:r>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lvl="0"/>
            <a:br>
              <a:rPr lang="en-US" sz="3100" dirty="0"/>
            </a:br>
            <a:r>
              <a:rPr lang="en-US" sz="3100" b="1" dirty="0">
                <a:solidFill>
                  <a:srgbClr val="FF0000"/>
                </a:solidFill>
              </a:rPr>
              <a:t>ii. The Strategic Planning Team </a:t>
            </a:r>
            <a:endParaRPr lang="en-US" sz="2800" b="1" dirty="0"/>
          </a:p>
        </p:txBody>
      </p:sp>
      <p:sp>
        <p:nvSpPr>
          <p:cNvPr id="3" name="Content Placeholder 2"/>
          <p:cNvSpPr>
            <a:spLocks noGrp="1"/>
          </p:cNvSpPr>
          <p:nvPr>
            <p:ph sz="quarter" idx="1"/>
          </p:nvPr>
        </p:nvSpPr>
        <p:spPr>
          <a:xfrm>
            <a:off x="152400" y="685800"/>
            <a:ext cx="8763000" cy="59436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Most organizations use a team to do planning. </a:t>
            </a:r>
          </a:p>
          <a:p>
            <a:pPr>
              <a:buFont typeface="Wingdings" pitchFamily="2" charset="2"/>
              <a:buChar char="q"/>
            </a:pPr>
            <a:r>
              <a:rPr lang="en-US" sz="3200" dirty="0">
                <a:latin typeface="Tahoma" pitchFamily="34" charset="0"/>
                <a:ea typeface="Tahoma" pitchFamily="34" charset="0"/>
                <a:cs typeface="Tahoma" pitchFamily="34" charset="0"/>
              </a:rPr>
              <a:t>The team is usually composed of 5-8 people but may be small as 3 or as large as 12 or more. </a:t>
            </a:r>
          </a:p>
          <a:p>
            <a:pPr>
              <a:buFont typeface="Wingdings" pitchFamily="2" charset="2"/>
              <a:buChar char="q"/>
            </a:pPr>
            <a:r>
              <a:rPr lang="en-US" sz="3200" dirty="0">
                <a:latin typeface="Tahoma" pitchFamily="34" charset="0"/>
                <a:ea typeface="Tahoma" pitchFamily="34" charset="0"/>
                <a:cs typeface="Tahoma" pitchFamily="34" charset="0"/>
              </a:rPr>
              <a:t>It will depend on the size of the staff who can qualify to participate in the process. </a:t>
            </a:r>
          </a:p>
          <a:p>
            <a:pPr>
              <a:buFont typeface="Wingdings" pitchFamily="2" charset="2"/>
              <a:buChar char="q"/>
            </a:pPr>
            <a:r>
              <a:rPr lang="en-US" sz="3200" dirty="0">
                <a:latin typeface="Tahoma" pitchFamily="34" charset="0"/>
                <a:ea typeface="Tahoma" pitchFamily="34" charset="0"/>
                <a:cs typeface="Tahoma" pitchFamily="34" charset="0"/>
              </a:rPr>
              <a:t>The larger the team, the more structure is required in team meetings and may not be manageable and efficient. </a:t>
            </a:r>
          </a:p>
          <a:p>
            <a:endParaRPr lang="en-US" dirty="0"/>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60198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Make sure  the people to be involved in the planning team are ready to sacrifice their time and are committed.</a:t>
            </a:r>
          </a:p>
          <a:p>
            <a:pPr>
              <a:buFont typeface="Wingdings" pitchFamily="2" charset="2"/>
              <a:buChar char="q"/>
            </a:pPr>
            <a:r>
              <a:rPr lang="en-US" sz="3200" dirty="0">
                <a:latin typeface="Tahoma" pitchFamily="34" charset="0"/>
                <a:ea typeface="Tahoma" pitchFamily="34" charset="0"/>
                <a:cs typeface="Tahoma" pitchFamily="34" charset="0"/>
              </a:rPr>
              <a:t>The following people could be included on  planning team:</a:t>
            </a:r>
          </a:p>
          <a:p>
            <a:pPr lvl="4">
              <a:buFont typeface="Wingdings" pitchFamily="2" charset="2"/>
              <a:buChar char="ü"/>
            </a:pPr>
            <a:r>
              <a:rPr lang="en-US" dirty="0">
                <a:latin typeface="Tahoma" pitchFamily="34" charset="0"/>
                <a:ea typeface="Tahoma" pitchFamily="34" charset="0"/>
                <a:cs typeface="Tahoma" pitchFamily="34" charset="0"/>
              </a:rPr>
              <a:t>  </a:t>
            </a:r>
            <a:r>
              <a:rPr lang="en-US" sz="3200" dirty="0">
                <a:latin typeface="Tahoma" pitchFamily="34" charset="0"/>
                <a:ea typeface="Tahoma" pitchFamily="34" charset="0"/>
                <a:cs typeface="Tahoma" pitchFamily="34" charset="0"/>
              </a:rPr>
              <a:t>Department Heads</a:t>
            </a:r>
            <a:endParaRPr lang="en-US" dirty="0">
              <a:latin typeface="Tahoma" pitchFamily="34" charset="0"/>
              <a:ea typeface="Tahoma" pitchFamily="34" charset="0"/>
              <a:cs typeface="Tahoma" pitchFamily="34" charset="0"/>
            </a:endParaRPr>
          </a:p>
          <a:p>
            <a:pPr lvl="4">
              <a:buFont typeface="Wingdings" pitchFamily="2" charset="2"/>
              <a:buChar char="ü"/>
            </a:pPr>
            <a:r>
              <a:rPr lang="en-US" sz="3200" dirty="0">
                <a:latin typeface="Tahoma" pitchFamily="34" charset="0"/>
                <a:ea typeface="Tahoma" pitchFamily="34" charset="0"/>
                <a:cs typeface="Tahoma" pitchFamily="34" charset="0"/>
              </a:rPr>
              <a:t>Key expert</a:t>
            </a:r>
          </a:p>
          <a:p>
            <a:pPr lvl="4">
              <a:buFont typeface="Wingdings" pitchFamily="2" charset="2"/>
              <a:buChar char="ü"/>
            </a:pPr>
            <a:r>
              <a:rPr lang="en-US" sz="3200" dirty="0">
                <a:latin typeface="Tahoma" pitchFamily="34" charset="0"/>
                <a:ea typeface="Tahoma" pitchFamily="34" charset="0"/>
                <a:cs typeface="Tahoma" pitchFamily="34" charset="0"/>
              </a:rPr>
              <a:t>Planners </a:t>
            </a:r>
          </a:p>
          <a:p>
            <a:pPr lvl="4">
              <a:buFont typeface="Wingdings" pitchFamily="2" charset="2"/>
              <a:buChar char="ü"/>
            </a:pPr>
            <a:r>
              <a:rPr lang="en-US" sz="3200" dirty="0">
                <a:latin typeface="Tahoma" pitchFamily="34" charset="0"/>
                <a:ea typeface="Tahoma" pitchFamily="34" charset="0"/>
                <a:cs typeface="Tahoma" pitchFamily="34" charset="0"/>
              </a:rPr>
              <a:t>Stakeholders</a:t>
            </a:r>
          </a:p>
          <a:p>
            <a:pPr lvl="4">
              <a:buFont typeface="Wingdings" pitchFamily="2" charset="2"/>
              <a:buChar char="ü"/>
            </a:pPr>
            <a:r>
              <a:rPr lang="en-US" sz="3200" dirty="0">
                <a:latin typeface="Tahoma" pitchFamily="34" charset="0"/>
                <a:ea typeface="Tahoma" pitchFamily="34" charset="0"/>
                <a:cs typeface="Tahoma" pitchFamily="34" charset="0"/>
              </a:rPr>
              <a:t>Mentor/ consultant or other resource people</a:t>
            </a:r>
          </a:p>
          <a:p>
            <a:endParaRPr lang="en-US"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60198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The composition of the team is important.</a:t>
            </a:r>
          </a:p>
          <a:p>
            <a:pPr>
              <a:buFont typeface="Wingdings" pitchFamily="2" charset="2"/>
              <a:buChar char="q"/>
            </a:pPr>
            <a:r>
              <a:rPr lang="en-US" sz="3200" dirty="0">
                <a:latin typeface="Tahoma" pitchFamily="34" charset="0"/>
                <a:ea typeface="Tahoma" pitchFamily="34" charset="0"/>
                <a:cs typeface="Tahoma" pitchFamily="34" charset="0"/>
              </a:rPr>
              <a:t>It is useful to have different view points represented on the team.</a:t>
            </a:r>
          </a:p>
          <a:p>
            <a:pPr>
              <a:buFont typeface="Wingdings" pitchFamily="2" charset="2"/>
              <a:buChar char="q"/>
            </a:pPr>
            <a:r>
              <a:rPr lang="en-US" sz="3200" dirty="0">
                <a:latin typeface="Tahoma" pitchFamily="34" charset="0"/>
                <a:ea typeface="Tahoma" pitchFamily="34" charset="0"/>
                <a:cs typeface="Tahoma" pitchFamily="34" charset="0"/>
              </a:rPr>
              <a:t> Yet it is difficult to assemble such a group that can function together effectively. </a:t>
            </a:r>
          </a:p>
          <a:p>
            <a:pPr>
              <a:buFont typeface="Wingdings" pitchFamily="2" charset="2"/>
              <a:buChar char="q"/>
            </a:pPr>
            <a:r>
              <a:rPr lang="en-US" sz="3200" dirty="0">
                <a:latin typeface="Tahoma" pitchFamily="34" charset="0"/>
                <a:ea typeface="Tahoma" pitchFamily="34" charset="0"/>
                <a:cs typeface="Tahoma" pitchFamily="34" charset="0"/>
              </a:rPr>
              <a:t>However, we need to compose a team of people with good knowledge and experience in the organization, as well as analytical skills.</a:t>
            </a:r>
          </a:p>
        </p:txBody>
      </p:sp>
    </p:spTree>
  </p:cSld>
  <p:clrMapOvr>
    <a:masterClrMapping/>
  </p:clrMapOvr>
  <p:transition>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b="1" dirty="0">
                <a:solidFill>
                  <a:srgbClr val="C00000"/>
                </a:solidFill>
              </a:rPr>
              <a:t>Role of the strategic planning team</a:t>
            </a:r>
            <a:endParaRPr lang="en-US" dirty="0"/>
          </a:p>
        </p:txBody>
      </p:sp>
      <p:sp>
        <p:nvSpPr>
          <p:cNvPr id="3" name="Content Placeholder 2"/>
          <p:cNvSpPr>
            <a:spLocks noGrp="1"/>
          </p:cNvSpPr>
          <p:nvPr>
            <p:ph sz="quarter" idx="1"/>
          </p:nvPr>
        </p:nvSpPr>
        <p:spPr>
          <a:xfrm>
            <a:off x="457200" y="1066800"/>
            <a:ext cx="8229600" cy="5334000"/>
          </a:xfrm>
        </p:spPr>
        <p:txBody>
          <a:bodyPr/>
          <a:lstStyle/>
          <a:p>
            <a:pPr>
              <a:buFont typeface="Wingdings" pitchFamily="2" charset="2"/>
              <a:buChar char="q"/>
            </a:pPr>
            <a:r>
              <a:rPr lang="en-US" b="1" dirty="0"/>
              <a:t> </a:t>
            </a:r>
            <a:r>
              <a:rPr lang="en-US" sz="3200" dirty="0">
                <a:latin typeface="Tahoma" pitchFamily="34" charset="0"/>
                <a:ea typeface="Tahoma" pitchFamily="34" charset="0"/>
                <a:cs typeface="Tahoma" pitchFamily="34" charset="0"/>
              </a:rPr>
              <a:t>The strategic planning team will be responsible for doing much of the data gathering, analysis and write up of the document.</a:t>
            </a:r>
            <a:endParaRPr lang="en-US" sz="4000" dirty="0">
              <a:latin typeface="Tahoma" pitchFamily="34" charset="0"/>
              <a:ea typeface="Tahoma" pitchFamily="34" charset="0"/>
              <a:cs typeface="Tahoma" pitchFamily="34" charset="0"/>
            </a:endParaRPr>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24000"/>
          </a:xfrm>
        </p:spPr>
        <p:txBody>
          <a:bodyPr>
            <a:normAutofit fontScale="90000"/>
          </a:bodyPr>
          <a:lstStyle/>
          <a:p>
            <a:r>
              <a:rPr lang="en-US" sz="3100" b="1" dirty="0">
                <a:solidFill>
                  <a:srgbClr val="FF0000"/>
                </a:solidFill>
              </a:rPr>
              <a:t>STEP TWO: Analyzing Country? Regional Context, Assessing An Organizational , Background ,And Identifying Vision And Mission Of The Organization</a:t>
            </a:r>
            <a:endParaRPr lang="en-US" dirty="0"/>
          </a:p>
        </p:txBody>
      </p:sp>
      <p:sp>
        <p:nvSpPr>
          <p:cNvPr id="3" name="Content Placeholder 2"/>
          <p:cNvSpPr>
            <a:spLocks noGrp="1"/>
          </p:cNvSpPr>
          <p:nvPr>
            <p:ph sz="quarter" idx="1"/>
          </p:nvPr>
        </p:nvSpPr>
        <p:spPr>
          <a:xfrm>
            <a:off x="457200" y="1676400"/>
            <a:ext cx="8229600" cy="4953000"/>
          </a:xfrm>
        </p:spPr>
        <p:txBody>
          <a:bodyPr>
            <a:normAutofit/>
          </a:bodyPr>
          <a:lstStyle/>
          <a:p>
            <a:pPr>
              <a:buNone/>
            </a:pPr>
            <a:r>
              <a:rPr lang="en-US" dirty="0">
                <a:solidFill>
                  <a:srgbClr val="C00000"/>
                </a:solidFill>
              </a:rPr>
              <a:t>( </a:t>
            </a:r>
            <a:r>
              <a:rPr lang="en-US" dirty="0" err="1">
                <a:solidFill>
                  <a:srgbClr val="C00000"/>
                </a:solidFill>
              </a:rPr>
              <a:t>i</a:t>
            </a:r>
            <a:r>
              <a:rPr lang="en-US" dirty="0">
                <a:solidFill>
                  <a:srgbClr val="C00000"/>
                </a:solidFill>
              </a:rPr>
              <a:t>)ANALYZE COUNTRY OR  REGIONAL CONTEXT</a:t>
            </a:r>
          </a:p>
          <a:p>
            <a:r>
              <a:rPr lang="en-US" dirty="0">
                <a:latin typeface="Tahoma" pitchFamily="34" charset="0"/>
                <a:ea typeface="Tahoma" pitchFamily="34" charset="0"/>
                <a:cs typeface="Tahoma" pitchFamily="34" charset="0"/>
              </a:rPr>
              <a:t>This may include:</a:t>
            </a:r>
          </a:p>
          <a:p>
            <a:pPr>
              <a:buNone/>
            </a:pPr>
            <a:r>
              <a:rPr lang="en-US" dirty="0">
                <a:latin typeface="Tahoma" pitchFamily="34" charset="0"/>
                <a:ea typeface="Tahoma" pitchFamily="34" charset="0"/>
                <a:cs typeface="Tahoma" pitchFamily="34" charset="0"/>
              </a:rPr>
              <a:t>                       • Political situation</a:t>
            </a:r>
          </a:p>
          <a:p>
            <a:pPr>
              <a:buNone/>
            </a:pPr>
            <a:r>
              <a:rPr lang="en-US" dirty="0">
                <a:latin typeface="Tahoma" pitchFamily="34" charset="0"/>
                <a:ea typeface="Tahoma" pitchFamily="34" charset="0"/>
                <a:cs typeface="Tahoma" pitchFamily="34" charset="0"/>
              </a:rPr>
              <a:t>                       • Social situation</a:t>
            </a:r>
          </a:p>
          <a:p>
            <a:pPr>
              <a:buNone/>
            </a:pPr>
            <a:r>
              <a:rPr lang="en-US" dirty="0">
                <a:latin typeface="Tahoma" pitchFamily="34" charset="0"/>
                <a:ea typeface="Tahoma" pitchFamily="34" charset="0"/>
                <a:cs typeface="Tahoma" pitchFamily="34" charset="0"/>
              </a:rPr>
              <a:t>                       •Economic situation </a:t>
            </a:r>
          </a:p>
          <a:p>
            <a:pPr>
              <a:buNone/>
            </a:pPr>
            <a:r>
              <a:rPr lang="en-US" dirty="0">
                <a:latin typeface="Tahoma" pitchFamily="34" charset="0"/>
                <a:ea typeface="Tahoma" pitchFamily="34" charset="0"/>
                <a:cs typeface="Tahoma" pitchFamily="34" charset="0"/>
              </a:rPr>
              <a:t>                       • Infrastructure, location and topography etc. of Ethiopia or your Region, and the situation of your sector.</a:t>
            </a:r>
          </a:p>
          <a:p>
            <a:r>
              <a:rPr lang="en-US" dirty="0">
                <a:latin typeface="Tahoma" pitchFamily="34" charset="0"/>
                <a:ea typeface="Tahoma" pitchFamily="34" charset="0"/>
                <a:cs typeface="Tahoma" pitchFamily="34" charset="0"/>
              </a:rPr>
              <a:t>The country or regional context analysis should not be more than few pages.</a:t>
            </a:r>
          </a:p>
          <a:p>
            <a:endParaRPr lang="en-US"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br>
              <a:rPr lang="en-US" dirty="0"/>
            </a:br>
            <a:r>
              <a:rPr lang="en-US" sz="3100" dirty="0">
                <a:solidFill>
                  <a:srgbClr val="C00000"/>
                </a:solidFill>
              </a:rPr>
              <a:t>(ii)ORGANIZTIONAL BACKGROUND/ PROFILE</a:t>
            </a:r>
            <a:endParaRPr lang="en-US" dirty="0"/>
          </a:p>
        </p:txBody>
      </p:sp>
      <p:sp>
        <p:nvSpPr>
          <p:cNvPr id="3" name="Content Placeholder 2"/>
          <p:cNvSpPr>
            <a:spLocks noGrp="1"/>
          </p:cNvSpPr>
          <p:nvPr>
            <p:ph sz="quarter" idx="1"/>
          </p:nvPr>
        </p:nvSpPr>
        <p:spPr>
          <a:xfrm>
            <a:off x="228600" y="685800"/>
            <a:ext cx="8763000" cy="5943600"/>
          </a:xfrm>
        </p:spPr>
        <p:txBody>
          <a:bodyPr>
            <a:normAutofit/>
          </a:bodyPr>
          <a:lstStyle/>
          <a:p>
            <a:pPr>
              <a:buFont typeface="Wingdings" pitchFamily="2" charset="2"/>
              <a:buChar char="q"/>
            </a:pPr>
            <a:r>
              <a:rPr lang="en-US" sz="3000" dirty="0">
                <a:latin typeface="Tahoma" pitchFamily="34" charset="0"/>
                <a:ea typeface="Tahoma" pitchFamily="34" charset="0"/>
                <a:cs typeface="Tahoma" pitchFamily="34" charset="0"/>
              </a:rPr>
              <a:t>The team looks at issues like: </a:t>
            </a:r>
          </a:p>
          <a:p>
            <a:pPr lvl="1">
              <a:buFont typeface="Wingdings" pitchFamily="2" charset="2"/>
              <a:buChar char="Ø"/>
            </a:pPr>
            <a:r>
              <a:rPr lang="en-US" sz="2800" dirty="0">
                <a:latin typeface="Tahoma" pitchFamily="34" charset="0"/>
                <a:ea typeface="Tahoma" pitchFamily="34" charset="0"/>
                <a:cs typeface="Tahoma" pitchFamily="34" charset="0"/>
              </a:rPr>
              <a:t>when was the organization established?</a:t>
            </a:r>
          </a:p>
          <a:p>
            <a:pPr lvl="1">
              <a:buFont typeface="Wingdings" pitchFamily="2" charset="2"/>
              <a:buChar char="Ø"/>
            </a:pPr>
            <a:r>
              <a:rPr lang="en-US" sz="2800" dirty="0">
                <a:latin typeface="Tahoma" pitchFamily="34" charset="0"/>
                <a:ea typeface="Tahoma" pitchFamily="34" charset="0"/>
                <a:cs typeface="Tahoma" pitchFamily="34" charset="0"/>
              </a:rPr>
              <a:t> What areas of focus has it had? </a:t>
            </a:r>
          </a:p>
          <a:p>
            <a:pPr lvl="1">
              <a:buFont typeface="Wingdings" pitchFamily="2" charset="2"/>
              <a:buChar char="Ø"/>
            </a:pPr>
            <a:r>
              <a:rPr lang="en-US" sz="2800" dirty="0">
                <a:latin typeface="Tahoma" pitchFamily="34" charset="0"/>
                <a:ea typeface="Tahoma" pitchFamily="34" charset="0"/>
                <a:cs typeface="Tahoma" pitchFamily="34" charset="0"/>
              </a:rPr>
              <a:t>What type of services had it provided? </a:t>
            </a:r>
          </a:p>
          <a:p>
            <a:pPr lvl="1">
              <a:buFont typeface="Wingdings" pitchFamily="2" charset="2"/>
              <a:buChar char="Ø"/>
            </a:pPr>
            <a:r>
              <a:rPr lang="en-US" sz="2800" dirty="0">
                <a:latin typeface="Tahoma" pitchFamily="34" charset="0"/>
                <a:ea typeface="Tahoma" pitchFamily="34" charset="0"/>
                <a:cs typeface="Tahoma" pitchFamily="34" charset="0"/>
              </a:rPr>
              <a:t>Is service still needed by the society ? </a:t>
            </a:r>
          </a:p>
          <a:p>
            <a:pPr lvl="1">
              <a:buFont typeface="Wingdings" pitchFamily="2" charset="2"/>
              <a:buChar char="Ø"/>
            </a:pPr>
            <a:r>
              <a:rPr lang="en-US" sz="2800" dirty="0">
                <a:latin typeface="Tahoma" pitchFamily="34" charset="0"/>
                <a:ea typeface="Tahoma" pitchFamily="34" charset="0"/>
                <a:cs typeface="Tahoma" pitchFamily="34" charset="0"/>
              </a:rPr>
              <a:t>As  part of this  the planning team should analyze the following elements:</a:t>
            </a:r>
          </a:p>
          <a:p>
            <a:pPr lvl="3">
              <a:buFont typeface="Wingdings" pitchFamily="2" charset="2"/>
              <a:buChar char="ü"/>
            </a:pPr>
            <a:r>
              <a:rPr lang="en-US" sz="2400" dirty="0">
                <a:latin typeface="Tahoma" pitchFamily="34" charset="0"/>
                <a:ea typeface="Tahoma" pitchFamily="34" charset="0"/>
                <a:cs typeface="Tahoma" pitchFamily="34" charset="0"/>
              </a:rPr>
              <a:t>why and where the organization was formed</a:t>
            </a:r>
          </a:p>
          <a:p>
            <a:pPr lvl="3">
              <a:buFont typeface="Wingdings" pitchFamily="2" charset="2"/>
              <a:buChar char="ü"/>
            </a:pPr>
            <a:r>
              <a:rPr lang="en-US" sz="2400" dirty="0">
                <a:latin typeface="Tahoma" pitchFamily="34" charset="0"/>
                <a:ea typeface="Tahoma" pitchFamily="34" charset="0"/>
                <a:cs typeface="Tahoma" pitchFamily="34" charset="0"/>
              </a:rPr>
              <a:t>Its services and operational areas </a:t>
            </a:r>
          </a:p>
          <a:p>
            <a:pPr lvl="3">
              <a:buFont typeface="Wingdings" pitchFamily="2" charset="2"/>
              <a:buChar char="ü"/>
            </a:pPr>
            <a:r>
              <a:rPr lang="en-US" sz="2400" dirty="0">
                <a:latin typeface="Tahoma" pitchFamily="34" charset="0"/>
                <a:ea typeface="Tahoma" pitchFamily="34" charset="0"/>
                <a:cs typeface="Tahoma" pitchFamily="34" charset="0"/>
              </a:rPr>
              <a:t>Structure (main departments)</a:t>
            </a:r>
          </a:p>
          <a:p>
            <a:pPr lvl="3">
              <a:buFont typeface="Wingdings" pitchFamily="2" charset="2"/>
              <a:buChar char="ü"/>
            </a:pPr>
            <a:r>
              <a:rPr lang="en-US" sz="2400" b="1" dirty="0"/>
              <a:t>Human resources/ staffing</a:t>
            </a:r>
          </a:p>
          <a:p>
            <a:pPr lvl="3">
              <a:buFont typeface="Wingdings" pitchFamily="2" charset="2"/>
              <a:buChar char="ü"/>
            </a:pPr>
            <a:r>
              <a:rPr lang="en-US" sz="2400" b="1" dirty="0"/>
              <a:t>Organization past achievements</a:t>
            </a:r>
          </a:p>
          <a:p>
            <a:pPr lvl="3">
              <a:buFont typeface="Wingdings" pitchFamily="2" charset="2"/>
              <a:buChar char="ü"/>
            </a:pPr>
            <a:r>
              <a:rPr lang="en-US" sz="2400" b="1" dirty="0"/>
              <a:t>Its past shortcoming / constraints</a:t>
            </a:r>
          </a:p>
          <a:p>
            <a:pPr lvl="3">
              <a:buFont typeface="Wingdings" pitchFamily="2" charset="2"/>
              <a:buChar char="ü"/>
            </a:pPr>
            <a:endParaRPr lang="en-US" sz="2400" dirty="0">
              <a:latin typeface="Tahoma" pitchFamily="34" charset="0"/>
              <a:ea typeface="Tahoma" pitchFamily="34" charset="0"/>
              <a:cs typeface="Tahoma" pitchFamily="34" charset="0"/>
            </a:endParaRPr>
          </a:p>
          <a:p>
            <a:endParaRPr lang="en-US" sz="3000" dirty="0">
              <a:solidFill>
                <a:srgbClr val="002060"/>
              </a:solidFill>
            </a:endParaRPr>
          </a:p>
          <a:p>
            <a:endParaRPr lang="en-US" dirty="0"/>
          </a:p>
        </p:txBody>
      </p:sp>
    </p:spTree>
  </p:cSld>
  <p:clrMapOvr>
    <a:masterClrMapping/>
  </p:clrMapOvr>
  <p:transition>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172200"/>
          </a:xfrm>
        </p:spPr>
        <p:txBody>
          <a:bodyPr>
            <a:noAutofit/>
          </a:bodyPr>
          <a:lstStyle/>
          <a:p>
            <a:pPr>
              <a:buFont typeface="Wingdings" pitchFamily="2" charset="2"/>
              <a:buChar char="Ø"/>
            </a:pPr>
            <a:r>
              <a:rPr lang="en-US" sz="3200" dirty="0">
                <a:latin typeface="Tahoma" pitchFamily="34" charset="0"/>
                <a:ea typeface="Tahoma" pitchFamily="34" charset="0"/>
                <a:cs typeface="Tahoma" pitchFamily="34" charset="0"/>
              </a:rPr>
              <a:t>This should not be more than few pages</a:t>
            </a:r>
          </a:p>
          <a:p>
            <a:pPr>
              <a:buFont typeface="Wingdings" pitchFamily="2" charset="2"/>
              <a:buChar char="Ø"/>
            </a:pPr>
            <a:r>
              <a:rPr lang="en-US" sz="3200" dirty="0">
                <a:latin typeface="Tahoma" pitchFamily="34" charset="0"/>
                <a:ea typeface="Tahoma" pitchFamily="34" charset="0"/>
                <a:cs typeface="Tahoma" pitchFamily="34" charset="0"/>
              </a:rPr>
              <a:t>In analyzing the organization’s profile, you</a:t>
            </a:r>
          </a:p>
          <a:p>
            <a:pPr>
              <a:buFont typeface="Wingdings" pitchFamily="2" charset="2"/>
              <a:buChar char="Ø"/>
            </a:pPr>
            <a:r>
              <a:rPr lang="en-US" sz="3200" dirty="0">
                <a:latin typeface="Tahoma" pitchFamily="34" charset="0"/>
                <a:ea typeface="Tahoma" pitchFamily="34" charset="0"/>
                <a:cs typeface="Tahoma" pitchFamily="34" charset="0"/>
              </a:rPr>
              <a:t>Review your organization history and present situation.</a:t>
            </a:r>
          </a:p>
          <a:p>
            <a:pPr>
              <a:buFont typeface="Wingdings" pitchFamily="2" charset="2"/>
              <a:buChar char="Ø"/>
            </a:pPr>
            <a:r>
              <a:rPr lang="en-US" sz="3200" dirty="0">
                <a:latin typeface="Tahoma" pitchFamily="34" charset="0"/>
                <a:ea typeface="Tahoma" pitchFamily="34" charset="0"/>
                <a:cs typeface="Tahoma" pitchFamily="34" charset="0"/>
              </a:rPr>
              <a:t>List any historical issues or trends that will need attention as you plan for the future</a:t>
            </a:r>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lvl="0"/>
            <a:br>
              <a:rPr lang="en-US" sz="3100" dirty="0"/>
            </a:br>
            <a:r>
              <a:rPr lang="en-US" sz="3100" b="1" dirty="0">
                <a:solidFill>
                  <a:schemeClr val="tx1"/>
                </a:solidFill>
              </a:rPr>
              <a:t>(iii) VISION , MISSION AND MANDATE ANALYSIS</a:t>
            </a:r>
            <a:endParaRPr lang="en-US" b="1" dirty="0">
              <a:solidFill>
                <a:schemeClr val="tx1"/>
              </a:solidFill>
            </a:endParaRPr>
          </a:p>
        </p:txBody>
      </p:sp>
      <p:sp>
        <p:nvSpPr>
          <p:cNvPr id="3" name="Content Placeholder 2"/>
          <p:cNvSpPr>
            <a:spLocks noGrp="1"/>
          </p:cNvSpPr>
          <p:nvPr>
            <p:ph sz="quarter" idx="1"/>
          </p:nvPr>
        </p:nvSpPr>
        <p:spPr>
          <a:xfrm>
            <a:off x="228600" y="609600"/>
            <a:ext cx="8610600" cy="5867400"/>
          </a:xfrm>
        </p:spPr>
        <p:txBody>
          <a:bodyPr>
            <a:normAutofit/>
          </a:bodyPr>
          <a:lstStyle/>
          <a:p>
            <a:pPr>
              <a:buFont typeface="Wingdings" pitchFamily="2" charset="2"/>
              <a:buChar char="q"/>
            </a:pPr>
            <a:r>
              <a:rPr lang="en-US" sz="3200" b="1" dirty="0">
                <a:latin typeface="Tahoma" pitchFamily="34" charset="0"/>
                <a:ea typeface="Tahoma" pitchFamily="34" charset="0"/>
                <a:cs typeface="Tahoma" pitchFamily="34" charset="0"/>
              </a:rPr>
              <a:t>If an organization does not have defined vision,  and objectives to achieve, it is not an organization at all but a mere collection of individuals and resources</a:t>
            </a:r>
            <a:r>
              <a:rPr lang="en-US" sz="3200" dirty="0">
                <a:latin typeface="Tahoma" pitchFamily="34" charset="0"/>
                <a:ea typeface="Tahoma" pitchFamily="34" charset="0"/>
                <a:cs typeface="Tahoma" pitchFamily="34" charset="0"/>
              </a:rPr>
              <a:t>. </a:t>
            </a:r>
          </a:p>
          <a:p>
            <a:pPr>
              <a:buFont typeface="Wingdings" pitchFamily="2" charset="2"/>
              <a:buChar char="q"/>
            </a:pPr>
            <a:r>
              <a:rPr lang="en-US" sz="3200" dirty="0">
                <a:latin typeface="Tahoma" pitchFamily="34" charset="0"/>
                <a:ea typeface="Tahoma" pitchFamily="34" charset="0"/>
                <a:cs typeface="Tahoma" pitchFamily="34" charset="0"/>
              </a:rPr>
              <a:t>What is the purpose of your  organization?</a:t>
            </a:r>
          </a:p>
          <a:p>
            <a:pPr>
              <a:buFont typeface="Wingdings" pitchFamily="2" charset="2"/>
              <a:buChar char="q"/>
            </a:pPr>
            <a:r>
              <a:rPr lang="en-US" sz="3200" dirty="0">
                <a:latin typeface="Tahoma" pitchFamily="34" charset="0"/>
                <a:ea typeface="Tahoma" pitchFamily="34" charset="0"/>
                <a:cs typeface="Tahoma" pitchFamily="34" charset="0"/>
              </a:rPr>
              <a:t>The vision and mission of an organization needs to be articulated and developed clearly. One short sentence should define the organization’s vision and mission</a:t>
            </a:r>
            <a:endParaRPr lang="en-US" sz="3600"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solidFill>
                  <a:srgbClr val="C00000"/>
                </a:solidFill>
              </a:rPr>
              <a:t>Vision</a:t>
            </a:r>
            <a:endParaRPr lang="en-US" dirty="0"/>
          </a:p>
        </p:txBody>
      </p:sp>
      <p:sp>
        <p:nvSpPr>
          <p:cNvPr id="3" name="Content Placeholder 2"/>
          <p:cNvSpPr>
            <a:spLocks noGrp="1"/>
          </p:cNvSpPr>
          <p:nvPr>
            <p:ph sz="quarter" idx="1"/>
          </p:nvPr>
        </p:nvSpPr>
        <p:spPr>
          <a:xfrm>
            <a:off x="457200" y="838200"/>
            <a:ext cx="8229600" cy="5715000"/>
          </a:xfrm>
        </p:spPr>
        <p:txBody>
          <a:bodyPr>
            <a:normAutofit/>
          </a:bodyPr>
          <a:lstStyle/>
          <a:p>
            <a:pPr lvl="0">
              <a:buFont typeface="Wingdings" pitchFamily="2" charset="2"/>
              <a:buChar char="q"/>
            </a:pPr>
            <a:r>
              <a:rPr lang="en-US" sz="3600" b="1" dirty="0"/>
              <a:t> </a:t>
            </a:r>
            <a:r>
              <a:rPr lang="en-US" sz="3200" dirty="0">
                <a:latin typeface="Tahoma" pitchFamily="34" charset="0"/>
                <a:ea typeface="Tahoma" pitchFamily="34" charset="0"/>
                <a:cs typeface="Tahoma" pitchFamily="34" charset="0"/>
              </a:rPr>
              <a:t>A vision is an organization’s hope for the reality to be “ i.e., the desired situation, as opposed to “ the reality that is”; i.e., the existing situation. </a:t>
            </a:r>
          </a:p>
          <a:p>
            <a:pPr lvl="0">
              <a:buFont typeface="Wingdings" pitchFamily="2" charset="2"/>
              <a:buChar char="q"/>
            </a:pPr>
            <a:r>
              <a:rPr lang="en-US" sz="3200" dirty="0">
                <a:latin typeface="Tahoma" pitchFamily="34" charset="0"/>
                <a:ea typeface="Tahoma" pitchFamily="34" charset="0"/>
                <a:cs typeface="Tahoma" pitchFamily="34" charset="0"/>
              </a:rPr>
              <a:t>This may not be realized in one’s life – time. </a:t>
            </a:r>
          </a:p>
          <a:p>
            <a:pPr lvl="0">
              <a:buFont typeface="Wingdings" pitchFamily="2" charset="2"/>
              <a:buChar char="q"/>
            </a:pPr>
            <a:r>
              <a:rPr lang="en-US" sz="3200" dirty="0">
                <a:latin typeface="Tahoma" pitchFamily="34" charset="0"/>
                <a:ea typeface="Tahoma" pitchFamily="34" charset="0"/>
                <a:cs typeface="Tahoma" pitchFamily="34" charset="0"/>
              </a:rPr>
              <a:t>However, an organization needs to have a vision based on a set of values that every one in the organization shares. </a:t>
            </a:r>
            <a:endParaRPr lang="en-US" sz="3600" dirty="0">
              <a:latin typeface="Tahoma" pitchFamily="34" charset="0"/>
              <a:ea typeface="Tahoma" pitchFamily="34" charset="0"/>
              <a:cs typeface="Tahoma" pitchFamily="34"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9" fill="hold" grpId="0"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0-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9" fill="hold" grpId="0"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0-ppt_w/2"/>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0-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9" fill="hold" grpId="0" nodeType="clickEffect">
                                  <p:stCondLst>
                                    <p:cond delay="0"/>
                                  </p:stCondLst>
                                  <p:childTnLst>
                                    <p:anim calcmode="lin" valueType="num">
                                      <p:cBhvr additive="base">
                                        <p:cTn id="18" dur="2000"/>
                                        <p:tgtEl>
                                          <p:spTgt spid="3">
                                            <p:txEl>
                                              <p:pRg st="2" end="2"/>
                                            </p:txEl>
                                          </p:spTgt>
                                        </p:tgtEl>
                                        <p:attrNameLst>
                                          <p:attrName>ppt_x</p:attrName>
                                        </p:attrNameLst>
                                      </p:cBhvr>
                                      <p:tavLst>
                                        <p:tav tm="0">
                                          <p:val>
                                            <p:strVal val="ppt_x"/>
                                          </p:val>
                                        </p:tav>
                                        <p:tav tm="100000">
                                          <p:val>
                                            <p:strVal val="0-ppt_w/2"/>
                                          </p:val>
                                        </p:tav>
                                      </p:tavLst>
                                    </p:anim>
                                    <p:anim calcmode="lin" valueType="num">
                                      <p:cBhvr additive="base">
                                        <p:cTn id="19" dur="2000"/>
                                        <p:tgtEl>
                                          <p:spTgt spid="3">
                                            <p:txEl>
                                              <p:pRg st="2" end="2"/>
                                            </p:txEl>
                                          </p:spTgt>
                                        </p:tgtEl>
                                        <p:attrNameLst>
                                          <p:attrName>ppt_y</p:attrName>
                                        </p:attrNameLst>
                                      </p:cBhvr>
                                      <p:tavLst>
                                        <p:tav tm="0">
                                          <p:val>
                                            <p:strVal val="ppt_y"/>
                                          </p:val>
                                        </p:tav>
                                        <p:tav tm="100000">
                                          <p:val>
                                            <p:strVal val="0-ppt_h/2"/>
                                          </p:val>
                                        </p:tav>
                                      </p:tavLst>
                                    </p:anim>
                                    <p:set>
                                      <p:cBhvr>
                                        <p:cTn id="20"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62484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Vision is what keeps the organization moving forward even against discouraging odds</a:t>
            </a:r>
          </a:p>
          <a:p>
            <a:pPr>
              <a:buFont typeface="Wingdings" pitchFamily="2" charset="2"/>
              <a:buChar char="q"/>
            </a:pPr>
            <a:r>
              <a:rPr lang="en-US" sz="3200" dirty="0">
                <a:latin typeface="Tahoma" pitchFamily="34" charset="0"/>
                <a:ea typeface="Tahoma" pitchFamily="34" charset="0"/>
                <a:cs typeface="Tahoma" pitchFamily="34" charset="0"/>
              </a:rPr>
              <a:t> An organization’s leader need to develop a “vision of excellence” to give direction to the organization </a:t>
            </a:r>
          </a:p>
          <a:p>
            <a:pPr>
              <a:buFont typeface="Wingdings" pitchFamily="2" charset="2"/>
              <a:buChar char="q"/>
            </a:pPr>
            <a:r>
              <a:rPr lang="en-US" sz="3200" dirty="0">
                <a:latin typeface="Tahoma" pitchFamily="34" charset="0"/>
                <a:ea typeface="Tahoma" pitchFamily="34" charset="0"/>
                <a:cs typeface="Tahoma" pitchFamily="34" charset="0"/>
              </a:rPr>
              <a:t>The vision should be a description of the desired outcome of the strategic plan-the future state of the organization at sometime in the future</a:t>
            </a:r>
            <a:r>
              <a:rPr lang="en-US" sz="3600" b="1" dirty="0">
                <a:solidFill>
                  <a:srgbClr val="0070C0"/>
                </a:solidFill>
              </a:rPr>
              <a:t> </a:t>
            </a:r>
          </a:p>
          <a:p>
            <a:endParaRPr lang="en-US" sz="3600" dirty="0">
              <a:solidFill>
                <a:srgbClr val="00B050"/>
              </a:solidFill>
            </a:endParaRPr>
          </a:p>
          <a:p>
            <a:endParaRPr lang="en-US" dirty="0"/>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943600"/>
          </a:xfrm>
        </p:spPr>
        <p:txBody>
          <a:bodyPr>
            <a:normAutofit/>
          </a:bodyPr>
          <a:lstStyle/>
          <a:p>
            <a:pPr>
              <a:buFont typeface="Wingdings" pitchFamily="2" charset="2"/>
              <a:buChar char="q"/>
            </a:pPr>
            <a:r>
              <a:rPr lang="en-US" sz="3600" b="1" dirty="0">
                <a:solidFill>
                  <a:srgbClr val="0070C0"/>
                </a:solidFill>
              </a:rPr>
              <a:t> </a:t>
            </a:r>
            <a:r>
              <a:rPr lang="en-US" sz="3600" b="1" dirty="0">
                <a:solidFill>
                  <a:srgbClr val="00B050"/>
                </a:solidFill>
              </a:rPr>
              <a:t> </a:t>
            </a:r>
            <a:r>
              <a:rPr lang="en-US" sz="3200" b="1" dirty="0">
                <a:latin typeface="Tahoma" pitchFamily="34" charset="0"/>
                <a:ea typeface="Tahoma" pitchFamily="34" charset="0"/>
                <a:cs typeface="Tahoma" pitchFamily="34" charset="0"/>
              </a:rPr>
              <a:t>Although there is still considerable debate, both research and experience suggest that the planning process works best when it flows from top to bottom</a:t>
            </a:r>
            <a:endParaRPr lang="en-US" b="1"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normAutofit lnSpcReduction="10000"/>
          </a:bodyPr>
          <a:lstStyle/>
          <a:p>
            <a:pPr>
              <a:buFont typeface="Wingdings" pitchFamily="2" charset="2"/>
              <a:buChar char="q"/>
            </a:pPr>
            <a:r>
              <a:rPr lang="en-US" sz="3200" dirty="0">
                <a:latin typeface="Tahoma" pitchFamily="34" charset="0"/>
                <a:ea typeface="Tahoma" pitchFamily="34" charset="0"/>
                <a:cs typeface="Tahoma" pitchFamily="34" charset="0"/>
              </a:rPr>
              <a:t>Visions are broad, but they point to where to go</a:t>
            </a:r>
          </a:p>
          <a:p>
            <a:pPr>
              <a:buFont typeface="Wingdings" pitchFamily="2" charset="2"/>
              <a:buChar char="q"/>
            </a:pPr>
            <a:r>
              <a:rPr lang="en-US" sz="3200" dirty="0">
                <a:latin typeface="Tahoma" pitchFamily="34" charset="0"/>
                <a:ea typeface="Tahoma" pitchFamily="34" charset="0"/>
                <a:cs typeface="Tahoma" pitchFamily="34" charset="0"/>
              </a:rPr>
              <a:t> For  the vision statement to be a “valid” statement, it does not need to contain any specific ingredient like the mission statement</a:t>
            </a:r>
          </a:p>
          <a:p>
            <a:pPr>
              <a:buFont typeface="Wingdings" pitchFamily="2" charset="2"/>
              <a:buChar char="q"/>
            </a:pPr>
            <a:r>
              <a:rPr lang="en-US" sz="3200" dirty="0">
                <a:latin typeface="Tahoma" pitchFamily="34" charset="0"/>
                <a:ea typeface="Tahoma" pitchFamily="34" charset="0"/>
                <a:cs typeface="Tahoma" pitchFamily="34" charset="0"/>
              </a:rPr>
              <a:t> A vision must:</a:t>
            </a:r>
          </a:p>
          <a:p>
            <a:pPr lvl="3">
              <a:buFont typeface="Wingdings" pitchFamily="2" charset="2"/>
              <a:buChar char="ü"/>
            </a:pPr>
            <a:r>
              <a:rPr lang="en-US" dirty="0">
                <a:latin typeface="Tahoma" pitchFamily="34" charset="0"/>
                <a:ea typeface="Tahoma" pitchFamily="34" charset="0"/>
                <a:cs typeface="Tahoma" pitchFamily="34" charset="0"/>
              </a:rPr>
              <a:t> </a:t>
            </a:r>
            <a:r>
              <a:rPr lang="en-US" sz="3200" dirty="0">
                <a:latin typeface="Tahoma" pitchFamily="34" charset="0"/>
                <a:ea typeface="Tahoma" pitchFamily="34" charset="0"/>
                <a:cs typeface="Tahoma" pitchFamily="34" charset="0"/>
              </a:rPr>
              <a:t>Be convincing</a:t>
            </a:r>
            <a:endParaRPr lang="en-US" dirty="0">
              <a:latin typeface="Tahoma" pitchFamily="34" charset="0"/>
              <a:ea typeface="Tahoma" pitchFamily="34" charset="0"/>
              <a:cs typeface="Tahoma" pitchFamily="34" charset="0"/>
            </a:endParaRPr>
          </a:p>
          <a:p>
            <a:pPr lvl="3">
              <a:buFont typeface="Wingdings" pitchFamily="2" charset="2"/>
              <a:buChar char="ü"/>
            </a:pPr>
            <a:r>
              <a:rPr lang="en-US" sz="3200" dirty="0">
                <a:latin typeface="Tahoma" pitchFamily="34" charset="0"/>
                <a:ea typeface="Tahoma" pitchFamily="34" charset="0"/>
                <a:cs typeface="Tahoma" pitchFamily="34" charset="0"/>
              </a:rPr>
              <a:t>be inspiring</a:t>
            </a:r>
          </a:p>
          <a:p>
            <a:pPr lvl="3">
              <a:buFont typeface="Wingdings" pitchFamily="2" charset="2"/>
              <a:buChar char="ü"/>
            </a:pPr>
            <a:r>
              <a:rPr lang="en-US" sz="3200" dirty="0">
                <a:latin typeface="Tahoma" pitchFamily="34" charset="0"/>
                <a:ea typeface="Tahoma" pitchFamily="34" charset="0"/>
                <a:cs typeface="Tahoma" pitchFamily="34" charset="0"/>
              </a:rPr>
              <a:t>Make people want to join the organization</a:t>
            </a: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6" fill="hold" grpId="0"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6" fill="hold" grpId="0"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6" fill="hold" grpId="0" nodeType="clickEffect">
                                  <p:stCondLst>
                                    <p:cond delay="0"/>
                                  </p:stCondLst>
                                  <p:childTnLst>
                                    <p:anim calcmode="lin" valueType="num">
                                      <p:cBhvr additive="base">
                                        <p:cTn id="18"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19" dur="20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1999"/>
                                          </p:stCondLst>
                                        </p:cTn>
                                        <p:tgtEl>
                                          <p:spTgt spid="3">
                                            <p:txEl>
                                              <p:pRg st="2" end="2"/>
                                            </p:txEl>
                                          </p:spTgt>
                                        </p:tgtEl>
                                        <p:attrNameLst>
                                          <p:attrName>style.visibility</p:attrName>
                                        </p:attrNameLst>
                                      </p:cBhvr>
                                      <p:to>
                                        <p:strVal val="hidden"/>
                                      </p:to>
                                    </p:set>
                                  </p:childTnLst>
                                </p:cTn>
                              </p:par>
                              <p:par>
                                <p:cTn id="21" presetID="2" presetClass="exit" presetSubtype="6" fill="hold" grpId="0" nodeType="withEffect">
                                  <p:stCondLst>
                                    <p:cond delay="0"/>
                                  </p:stCondLst>
                                  <p:childTnLst>
                                    <p:anim calcmode="lin" valueType="num">
                                      <p:cBhvr additive="base">
                                        <p:cTn id="22" dur="20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23" dur="2000"/>
                                        <p:tgtEl>
                                          <p:spTgt spid="3">
                                            <p:txEl>
                                              <p:pRg st="3" end="3"/>
                                            </p:txEl>
                                          </p:spTgt>
                                        </p:tgtEl>
                                        <p:attrNameLst>
                                          <p:attrName>ppt_y</p:attrName>
                                        </p:attrNameLst>
                                      </p:cBhvr>
                                      <p:tavLst>
                                        <p:tav tm="0">
                                          <p:val>
                                            <p:strVal val="ppt_y"/>
                                          </p:val>
                                        </p:tav>
                                        <p:tav tm="100000">
                                          <p:val>
                                            <p:strVal val="1+ppt_h/2"/>
                                          </p:val>
                                        </p:tav>
                                      </p:tavLst>
                                    </p:anim>
                                    <p:set>
                                      <p:cBhvr>
                                        <p:cTn id="24" dur="1" fill="hold">
                                          <p:stCondLst>
                                            <p:cond delay="1999"/>
                                          </p:stCondLst>
                                        </p:cTn>
                                        <p:tgtEl>
                                          <p:spTgt spid="3">
                                            <p:txEl>
                                              <p:pRg st="3" end="3"/>
                                            </p:txEl>
                                          </p:spTgt>
                                        </p:tgtEl>
                                        <p:attrNameLst>
                                          <p:attrName>style.visibility</p:attrName>
                                        </p:attrNameLst>
                                      </p:cBhvr>
                                      <p:to>
                                        <p:strVal val="hidden"/>
                                      </p:to>
                                    </p:set>
                                  </p:childTnLst>
                                </p:cTn>
                              </p:par>
                              <p:par>
                                <p:cTn id="25" presetID="2" presetClass="exit" presetSubtype="6" fill="hold" grpId="0" nodeType="withEffect">
                                  <p:stCondLst>
                                    <p:cond delay="0"/>
                                  </p:stCondLst>
                                  <p:childTnLst>
                                    <p:anim calcmode="lin" valueType="num">
                                      <p:cBhvr additive="base">
                                        <p:cTn id="26" dur="2000"/>
                                        <p:tgtEl>
                                          <p:spTgt spid="3">
                                            <p:txEl>
                                              <p:pRg st="4" end="4"/>
                                            </p:txEl>
                                          </p:spTgt>
                                        </p:tgtEl>
                                        <p:attrNameLst>
                                          <p:attrName>ppt_x</p:attrName>
                                        </p:attrNameLst>
                                      </p:cBhvr>
                                      <p:tavLst>
                                        <p:tav tm="0">
                                          <p:val>
                                            <p:strVal val="ppt_x"/>
                                          </p:val>
                                        </p:tav>
                                        <p:tav tm="100000">
                                          <p:val>
                                            <p:strVal val="1+ppt_w/2"/>
                                          </p:val>
                                        </p:tav>
                                      </p:tavLst>
                                    </p:anim>
                                    <p:anim calcmode="lin" valueType="num">
                                      <p:cBhvr additive="base">
                                        <p:cTn id="27" dur="2000"/>
                                        <p:tgtEl>
                                          <p:spTgt spid="3">
                                            <p:txEl>
                                              <p:pRg st="4" end="4"/>
                                            </p:txEl>
                                          </p:spTgt>
                                        </p:tgtEl>
                                        <p:attrNameLst>
                                          <p:attrName>ppt_y</p:attrName>
                                        </p:attrNameLst>
                                      </p:cBhvr>
                                      <p:tavLst>
                                        <p:tav tm="0">
                                          <p:val>
                                            <p:strVal val="ppt_y"/>
                                          </p:val>
                                        </p:tav>
                                        <p:tav tm="100000">
                                          <p:val>
                                            <p:strVal val="1+ppt_h/2"/>
                                          </p:val>
                                        </p:tav>
                                      </p:tavLst>
                                    </p:anim>
                                    <p:set>
                                      <p:cBhvr>
                                        <p:cTn id="28" dur="1" fill="hold">
                                          <p:stCondLst>
                                            <p:cond delay="1999"/>
                                          </p:stCondLst>
                                        </p:cTn>
                                        <p:tgtEl>
                                          <p:spTgt spid="3">
                                            <p:txEl>
                                              <p:pRg st="4" end="4"/>
                                            </p:txEl>
                                          </p:spTgt>
                                        </p:tgtEl>
                                        <p:attrNameLst>
                                          <p:attrName>style.visibility</p:attrName>
                                        </p:attrNameLst>
                                      </p:cBhvr>
                                      <p:to>
                                        <p:strVal val="hidden"/>
                                      </p:to>
                                    </p:set>
                                  </p:childTnLst>
                                </p:cTn>
                              </p:par>
                              <p:par>
                                <p:cTn id="29" presetID="2" presetClass="exit" presetSubtype="6" fill="hold" grpId="0" nodeType="withEffect">
                                  <p:stCondLst>
                                    <p:cond delay="0"/>
                                  </p:stCondLst>
                                  <p:childTnLst>
                                    <p:anim calcmode="lin" valueType="num">
                                      <p:cBhvr additive="base">
                                        <p:cTn id="30" dur="2000"/>
                                        <p:tgtEl>
                                          <p:spTgt spid="3">
                                            <p:txEl>
                                              <p:pRg st="5" end="5"/>
                                            </p:txEl>
                                          </p:spTgt>
                                        </p:tgtEl>
                                        <p:attrNameLst>
                                          <p:attrName>ppt_x</p:attrName>
                                        </p:attrNameLst>
                                      </p:cBhvr>
                                      <p:tavLst>
                                        <p:tav tm="0">
                                          <p:val>
                                            <p:strVal val="ppt_x"/>
                                          </p:val>
                                        </p:tav>
                                        <p:tav tm="100000">
                                          <p:val>
                                            <p:strVal val="1+ppt_w/2"/>
                                          </p:val>
                                        </p:tav>
                                      </p:tavLst>
                                    </p:anim>
                                    <p:anim calcmode="lin" valueType="num">
                                      <p:cBhvr additive="base">
                                        <p:cTn id="31" dur="2000"/>
                                        <p:tgtEl>
                                          <p:spTgt spid="3">
                                            <p:txEl>
                                              <p:pRg st="5" end="5"/>
                                            </p:txEl>
                                          </p:spTgt>
                                        </p:tgtEl>
                                        <p:attrNameLst>
                                          <p:attrName>ppt_y</p:attrName>
                                        </p:attrNameLst>
                                      </p:cBhvr>
                                      <p:tavLst>
                                        <p:tav tm="0">
                                          <p:val>
                                            <p:strVal val="ppt_y"/>
                                          </p:val>
                                        </p:tav>
                                        <p:tav tm="100000">
                                          <p:val>
                                            <p:strVal val="1+ppt_h/2"/>
                                          </p:val>
                                        </p:tav>
                                      </p:tavLst>
                                    </p:anim>
                                    <p:set>
                                      <p:cBhvr>
                                        <p:cTn id="32" dur="1" fill="hold">
                                          <p:stCondLst>
                                            <p:cond delay="1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Autofit/>
          </a:bodyPr>
          <a:lstStyle/>
          <a:p>
            <a:r>
              <a:rPr lang="en-US" sz="2800" b="1" dirty="0">
                <a:solidFill>
                  <a:srgbClr val="FF0000"/>
                </a:solidFill>
              </a:rPr>
              <a:t>Purpose of a vision:</a:t>
            </a:r>
          </a:p>
        </p:txBody>
      </p:sp>
      <p:sp>
        <p:nvSpPr>
          <p:cNvPr id="3" name="Content Placeholder 2"/>
          <p:cNvSpPr>
            <a:spLocks noGrp="1"/>
          </p:cNvSpPr>
          <p:nvPr>
            <p:ph sz="quarter" idx="1"/>
          </p:nvPr>
        </p:nvSpPr>
        <p:spPr>
          <a:xfrm>
            <a:off x="457200" y="609600"/>
            <a:ext cx="8458200" cy="6019800"/>
          </a:xfrm>
        </p:spPr>
        <p:txBody>
          <a:bodyPr>
            <a:normAutofit/>
          </a:bodyPr>
          <a:lstStyle/>
          <a:p>
            <a:pPr>
              <a:buFont typeface="Wingdings" pitchFamily="2" charset="2"/>
              <a:buChar char="Ø"/>
            </a:pPr>
            <a:r>
              <a:rPr lang="en-US" dirty="0"/>
              <a:t> </a:t>
            </a:r>
            <a:r>
              <a:rPr lang="en-US" sz="3200" dirty="0">
                <a:latin typeface="Tahoma" pitchFamily="34" charset="0"/>
                <a:ea typeface="Tahoma" pitchFamily="34" charset="0"/>
                <a:cs typeface="Tahoma" pitchFamily="34" charset="0"/>
              </a:rPr>
              <a:t>shared vision is an initial force that brings people together </a:t>
            </a:r>
          </a:p>
          <a:p>
            <a:pPr>
              <a:buFont typeface="Wingdings" pitchFamily="2" charset="2"/>
              <a:buChar char="Ø"/>
            </a:pPr>
            <a:r>
              <a:rPr lang="en-US" sz="3200" dirty="0">
                <a:latin typeface="Tahoma" pitchFamily="34" charset="0"/>
                <a:ea typeface="Tahoma" pitchFamily="34" charset="0"/>
                <a:cs typeface="Tahoma" pitchFamily="34" charset="0"/>
              </a:rPr>
              <a:t>a vision inspires stakeholders</a:t>
            </a:r>
          </a:p>
          <a:p>
            <a:pPr>
              <a:buFont typeface="Wingdings" pitchFamily="2" charset="2"/>
              <a:buChar char="Ø"/>
            </a:pPr>
            <a:r>
              <a:rPr lang="en-US" sz="3200" dirty="0">
                <a:latin typeface="Tahoma" pitchFamily="34" charset="0"/>
                <a:ea typeface="Tahoma" pitchFamily="34" charset="0"/>
                <a:cs typeface="Tahoma" pitchFamily="34" charset="0"/>
              </a:rPr>
              <a:t>a vision is a life-blood of an  organization</a:t>
            </a:r>
          </a:p>
          <a:p>
            <a:pPr>
              <a:buFont typeface="Wingdings" pitchFamily="2" charset="2"/>
              <a:buChar char="Ø"/>
            </a:pPr>
            <a:r>
              <a:rPr lang="en-US" sz="3200" dirty="0">
                <a:latin typeface="Tahoma" pitchFamily="34" charset="0"/>
                <a:ea typeface="Tahoma" pitchFamily="34" charset="0"/>
                <a:cs typeface="Tahoma" pitchFamily="34" charset="0"/>
              </a:rPr>
              <a:t>a vision helps to see what you are working towards an organization’s </a:t>
            </a:r>
          </a:p>
          <a:p>
            <a:pPr>
              <a:buFont typeface="Wingdings" pitchFamily="2" charset="2"/>
              <a:buChar char="Ø"/>
            </a:pPr>
            <a:r>
              <a:rPr lang="en-US" sz="3200" dirty="0">
                <a:latin typeface="Tahoma" pitchFamily="34" charset="0"/>
                <a:ea typeface="Tahoma" pitchFamily="34" charset="0"/>
                <a:cs typeface="Tahoma" pitchFamily="34" charset="0"/>
              </a:rPr>
              <a:t>vision is determined by asking the following questions:</a:t>
            </a:r>
          </a:p>
          <a:p>
            <a:pPr>
              <a:buFont typeface="Wingdings" pitchFamily="2" charset="2"/>
              <a:buChar char="Ø"/>
            </a:pPr>
            <a:r>
              <a:rPr lang="en-US" sz="3200" dirty="0">
                <a:latin typeface="Tahoma" pitchFamily="34" charset="0"/>
                <a:ea typeface="Tahoma" pitchFamily="34" charset="0"/>
                <a:cs typeface="Tahoma" pitchFamily="34" charset="0"/>
              </a:rPr>
              <a:t> what would the country / region lose if our organization ceased to exist?</a:t>
            </a:r>
            <a:endParaRPr lang="en-US" sz="3600" dirty="0">
              <a:latin typeface="Tahoma" pitchFamily="34" charset="0"/>
              <a:ea typeface="Tahoma" pitchFamily="34" charset="0"/>
              <a:cs typeface="Tahoma" pitchFamily="34" charset="0"/>
            </a:endParaRPr>
          </a:p>
          <a:p>
            <a:pPr>
              <a:buNone/>
            </a:pPr>
            <a:endParaRPr lang="en-US" sz="3600" b="1" dirty="0">
              <a:solidFill>
                <a:srgbClr val="00B0F0"/>
              </a:solidFill>
            </a:endParaRPr>
          </a:p>
          <a:p>
            <a:pPr>
              <a:buNone/>
            </a:pPr>
            <a:endParaRPr lang="en-US" dirty="0"/>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248400"/>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why do we want to dedicate our creative energies to this organization effort?</a:t>
            </a:r>
          </a:p>
          <a:p>
            <a:pPr>
              <a:buFont typeface="Wingdings" pitchFamily="2" charset="2"/>
              <a:buChar char="Ø"/>
            </a:pPr>
            <a:r>
              <a:rPr lang="en-US" sz="3200" dirty="0">
                <a:latin typeface="Tahoma" pitchFamily="34" charset="0"/>
                <a:ea typeface="Tahoma" pitchFamily="34" charset="0"/>
                <a:cs typeface="Tahoma" pitchFamily="34" charset="0"/>
              </a:rPr>
              <a:t>what does our organization do to fill basic human needs?</a:t>
            </a:r>
          </a:p>
          <a:p>
            <a:pPr>
              <a:buFont typeface="Wingdings" pitchFamily="2" charset="2"/>
              <a:buChar char="Ø"/>
            </a:pPr>
            <a:r>
              <a:rPr lang="en-US" sz="3200" dirty="0">
                <a:latin typeface="Tahoma" pitchFamily="34" charset="0"/>
                <a:ea typeface="Tahoma" pitchFamily="34" charset="0"/>
                <a:cs typeface="Tahoma" pitchFamily="34" charset="0"/>
              </a:rPr>
              <a:t>what does our organization do that impact the country/ region?</a:t>
            </a:r>
          </a:p>
          <a:p>
            <a:pPr>
              <a:buFont typeface="Wingdings" pitchFamily="2" charset="2"/>
              <a:buChar char="Ø"/>
            </a:pPr>
            <a:r>
              <a:rPr lang="en-US" sz="3200" dirty="0">
                <a:latin typeface="Tahoma" pitchFamily="34" charset="0"/>
                <a:ea typeface="Tahoma" pitchFamily="34" charset="0"/>
                <a:cs typeface="Tahoma" pitchFamily="34" charset="0"/>
              </a:rPr>
              <a:t>EXAMPLES OF VISION</a:t>
            </a:r>
          </a:p>
          <a:p>
            <a:pPr>
              <a:buFont typeface="Wingdings" pitchFamily="2" charset="2"/>
              <a:buChar char="Ø"/>
            </a:pPr>
            <a:r>
              <a:rPr lang="en-US" sz="3200" dirty="0">
                <a:latin typeface="Tahoma" pitchFamily="34" charset="0"/>
                <a:ea typeface="Tahoma" pitchFamily="34" charset="0"/>
                <a:cs typeface="Tahoma" pitchFamily="34" charset="0"/>
              </a:rPr>
              <a:t>Gondar Health bureau’s vision is “ to become center of excellence and model in community based Health care service in Africa”.</a:t>
            </a:r>
          </a:p>
          <a:p>
            <a:pPr>
              <a:buNone/>
            </a:pPr>
            <a:endParaRPr lang="en-US" sz="3600" dirty="0"/>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a:bodyPr>
          <a:lstStyle/>
          <a:p>
            <a:r>
              <a:rPr lang="en-US" sz="2800" b="1" dirty="0">
                <a:solidFill>
                  <a:srgbClr val="FF0000"/>
                </a:solidFill>
              </a:rPr>
              <a:t>MISSION</a:t>
            </a:r>
          </a:p>
        </p:txBody>
      </p:sp>
      <p:sp>
        <p:nvSpPr>
          <p:cNvPr id="3" name="Content Placeholder 2"/>
          <p:cNvSpPr>
            <a:spLocks noGrp="1"/>
          </p:cNvSpPr>
          <p:nvPr>
            <p:ph sz="quarter" idx="1"/>
          </p:nvPr>
        </p:nvSpPr>
        <p:spPr>
          <a:xfrm>
            <a:off x="457200" y="609600"/>
            <a:ext cx="8229600" cy="5943600"/>
          </a:xfrm>
        </p:spPr>
        <p:txBody>
          <a:bodyPr>
            <a:normAutofit/>
          </a:bodyPr>
          <a:lstStyle/>
          <a:p>
            <a:pPr>
              <a:buFont typeface="Wingdings" pitchFamily="2" charset="2"/>
              <a:buChar char="q"/>
            </a:pPr>
            <a:r>
              <a:rPr lang="en-US" b="1" dirty="0">
                <a:solidFill>
                  <a:srgbClr val="00B050"/>
                </a:solidFill>
              </a:rPr>
              <a:t>  </a:t>
            </a:r>
            <a:r>
              <a:rPr lang="en-US" sz="3200" dirty="0">
                <a:latin typeface="Tahoma" pitchFamily="34" charset="0"/>
                <a:ea typeface="Tahoma" pitchFamily="34" charset="0"/>
                <a:cs typeface="Tahoma" pitchFamily="34" charset="0"/>
              </a:rPr>
              <a:t>Mission is a very broad and general statement about the basic purpose of the organization</a:t>
            </a:r>
          </a:p>
          <a:p>
            <a:pPr>
              <a:buFont typeface="Wingdings" pitchFamily="2" charset="2"/>
              <a:buChar char="q"/>
            </a:pPr>
            <a:r>
              <a:rPr lang="en-US" sz="3200" dirty="0">
                <a:latin typeface="Tahoma" pitchFamily="34" charset="0"/>
                <a:ea typeface="Tahoma" pitchFamily="34" charset="0"/>
                <a:cs typeface="Tahoma" pitchFamily="34" charset="0"/>
              </a:rPr>
              <a:t> It is the raison prevent for the organization</a:t>
            </a:r>
          </a:p>
          <a:p>
            <a:pPr>
              <a:buFont typeface="Wingdings" pitchFamily="2" charset="2"/>
              <a:buChar char="q"/>
            </a:pPr>
            <a:r>
              <a:rPr lang="en-US" sz="3200" dirty="0">
                <a:latin typeface="Tahoma" pitchFamily="34" charset="0"/>
                <a:ea typeface="Tahoma" pitchFamily="34" charset="0"/>
                <a:cs typeface="Tahoma" pitchFamily="34" charset="0"/>
              </a:rPr>
              <a:t> It is a declaration of organization’s purpose or clarifies the purpose.</a:t>
            </a:r>
          </a:p>
          <a:p>
            <a:pPr>
              <a:buFont typeface="Wingdings" pitchFamily="2" charset="2"/>
              <a:buChar char="q"/>
            </a:pPr>
            <a:r>
              <a:rPr lang="en-US" sz="3200" dirty="0">
                <a:latin typeface="Tahoma" pitchFamily="34" charset="0"/>
                <a:ea typeface="Tahoma" pitchFamily="34" charset="0"/>
                <a:cs typeface="Tahoma" pitchFamily="34" charset="0"/>
              </a:rPr>
              <a:t>The organization’s mission is not determined by the organization itself but rather by higher level authorities and its stakeholders/ clients. </a:t>
            </a: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6172200"/>
          </a:xfrm>
        </p:spPr>
        <p:txBody>
          <a:bodyPr>
            <a:normAutofit fontScale="77500" lnSpcReduction="20000"/>
          </a:bodyPr>
          <a:lstStyle/>
          <a:p>
            <a:pPr>
              <a:buNone/>
            </a:pPr>
            <a:r>
              <a:rPr lang="en-US" sz="4100" dirty="0">
                <a:solidFill>
                  <a:srgbClr val="C00000"/>
                </a:solidFill>
                <a:latin typeface="Tahoma" pitchFamily="34" charset="0"/>
                <a:ea typeface="Tahoma" pitchFamily="34" charset="0"/>
                <a:cs typeface="Tahoma" pitchFamily="34" charset="0"/>
              </a:rPr>
              <a:t>This implies that mission statement should </a:t>
            </a:r>
            <a:r>
              <a:rPr lang="en-US" sz="4100" dirty="0">
                <a:latin typeface="Tahoma" pitchFamily="34" charset="0"/>
                <a:ea typeface="Tahoma" pitchFamily="34" charset="0"/>
                <a:cs typeface="Tahoma" pitchFamily="34" charset="0"/>
              </a:rPr>
              <a:t>be preceded by:</a:t>
            </a:r>
          </a:p>
          <a:p>
            <a:pPr>
              <a:buFont typeface="Wingdings" pitchFamily="2" charset="2"/>
              <a:buChar char="Ø"/>
            </a:pPr>
            <a:r>
              <a:rPr lang="en-US" sz="4100" dirty="0">
                <a:latin typeface="Tahoma" pitchFamily="34" charset="0"/>
                <a:ea typeface="Tahoma" pitchFamily="34" charset="0"/>
                <a:cs typeface="Tahoma" pitchFamily="34" charset="0"/>
              </a:rPr>
              <a:t>   identifying the mandate</a:t>
            </a:r>
          </a:p>
          <a:p>
            <a:pPr>
              <a:buFont typeface="Wingdings" pitchFamily="2" charset="2"/>
              <a:buChar char="Ø"/>
            </a:pPr>
            <a:r>
              <a:rPr lang="en-US" sz="4100" dirty="0">
                <a:latin typeface="Tahoma" pitchFamily="34" charset="0"/>
                <a:ea typeface="Tahoma" pitchFamily="34" charset="0"/>
                <a:cs typeface="Tahoma" pitchFamily="34" charset="0"/>
              </a:rPr>
              <a:t>  taking in to account the interest of stakeholders.  </a:t>
            </a:r>
          </a:p>
          <a:p>
            <a:pPr>
              <a:buNone/>
            </a:pPr>
            <a:r>
              <a:rPr lang="en-US" sz="4100" dirty="0">
                <a:latin typeface="Tahoma" pitchFamily="34" charset="0"/>
                <a:ea typeface="Tahoma" pitchFamily="34" charset="0"/>
                <a:cs typeface="Tahoma" pitchFamily="34" charset="0"/>
              </a:rPr>
              <a:t>IDENTIFYING ORGANIZATIONAL MANDATE</a:t>
            </a:r>
          </a:p>
          <a:p>
            <a:pPr>
              <a:buFont typeface="Wingdings" pitchFamily="2" charset="2"/>
              <a:buChar char="Ø"/>
            </a:pPr>
            <a:r>
              <a:rPr lang="en-US" sz="4100" dirty="0">
                <a:latin typeface="Tahoma" pitchFamily="34" charset="0"/>
                <a:ea typeface="Tahoma" pitchFamily="34" charset="0"/>
                <a:cs typeface="Tahoma" pitchFamily="34" charset="0"/>
              </a:rPr>
              <a:t>The mandate of an organization is what is formally required to do by government.</a:t>
            </a:r>
          </a:p>
          <a:p>
            <a:pPr>
              <a:buFont typeface="Wingdings" pitchFamily="2" charset="2"/>
              <a:buChar char="Ø"/>
            </a:pPr>
            <a:r>
              <a:rPr lang="en-US" sz="4100" dirty="0">
                <a:latin typeface="Tahoma" pitchFamily="34" charset="0"/>
                <a:ea typeface="Tahoma" pitchFamily="34" charset="0"/>
                <a:cs typeface="Tahoma" pitchFamily="34" charset="0"/>
              </a:rPr>
              <a:t> It  may codified in laws, regulations, decrees, or characters. </a:t>
            </a:r>
          </a:p>
          <a:p>
            <a:pPr>
              <a:buFont typeface="Wingdings" pitchFamily="2" charset="2"/>
              <a:buChar char="Ø"/>
            </a:pPr>
            <a:r>
              <a:rPr lang="en-US" sz="4100" dirty="0">
                <a:latin typeface="Tahoma" pitchFamily="34" charset="0"/>
                <a:ea typeface="Tahoma" pitchFamily="34" charset="0"/>
                <a:cs typeface="Tahoma" pitchFamily="34" charset="0"/>
              </a:rPr>
              <a:t>There may also be informal mandates that an organization must fulfill, in the form of expectation of high level authorities and other stakeholders.</a:t>
            </a:r>
            <a:endParaRPr lang="en-US" sz="3500" dirty="0">
              <a:latin typeface="Tahoma" pitchFamily="34" charset="0"/>
              <a:ea typeface="Tahoma" pitchFamily="34" charset="0"/>
              <a:cs typeface="Tahoma" pitchFamily="34" charset="0"/>
            </a:endParaRPr>
          </a:p>
          <a:p>
            <a:pPr>
              <a:buNone/>
            </a:pPr>
            <a:endParaRPr lang="en-US" b="1" dirty="0">
              <a:solidFill>
                <a:srgbClr val="FF0000"/>
              </a:solidFill>
            </a:endParaRPr>
          </a:p>
          <a:p>
            <a:pPr>
              <a:buNone/>
            </a:pPr>
            <a:endParaRPr lang="en-US" dirty="0">
              <a:solidFill>
                <a:srgbClr val="002060"/>
              </a:solidFill>
            </a:endParaRPr>
          </a:p>
          <a:p>
            <a:pPr>
              <a:buNone/>
            </a:pPr>
            <a:endParaRPr lang="en-US" dirty="0">
              <a:solidFill>
                <a:srgbClr val="002060"/>
              </a:solidFill>
            </a:endParaRPr>
          </a:p>
          <a:p>
            <a:endParaRPr lang="en-US" dirty="0"/>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fontScale="90000"/>
          </a:bodyPr>
          <a:lstStyle/>
          <a:p>
            <a:br>
              <a:rPr lang="en-US" sz="3100" dirty="0"/>
            </a:br>
            <a:r>
              <a:rPr lang="en-US" sz="3100" dirty="0">
                <a:solidFill>
                  <a:srgbClr val="FF0000"/>
                </a:solidFill>
              </a:rPr>
              <a:t>TAKE INTO ACCOUNT THE INTEREST OF STAKE HOLDERS</a:t>
            </a:r>
            <a:endParaRPr lang="en-US" dirty="0">
              <a:solidFill>
                <a:srgbClr val="FF0000"/>
              </a:solidFill>
            </a:endParaRPr>
          </a:p>
        </p:txBody>
      </p:sp>
      <p:sp>
        <p:nvSpPr>
          <p:cNvPr id="3" name="Content Placeholder 2"/>
          <p:cNvSpPr>
            <a:spLocks noGrp="1"/>
          </p:cNvSpPr>
          <p:nvPr>
            <p:ph sz="quarter" idx="1"/>
          </p:nvPr>
        </p:nvSpPr>
        <p:spPr>
          <a:xfrm>
            <a:off x="457200" y="914400"/>
            <a:ext cx="8229600" cy="5440363"/>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Before writing the mission statement, the strategic planning has to answer team the following questions:</a:t>
            </a:r>
          </a:p>
          <a:p>
            <a:pPr>
              <a:buFont typeface="Wingdings" pitchFamily="2" charset="2"/>
              <a:buChar char="Ø"/>
            </a:pPr>
            <a:r>
              <a:rPr lang="en-US" sz="3200" dirty="0">
                <a:latin typeface="Tahoma" pitchFamily="34" charset="0"/>
                <a:ea typeface="Tahoma" pitchFamily="34" charset="0"/>
                <a:cs typeface="Tahoma" pitchFamily="34" charset="0"/>
              </a:rPr>
              <a:t>Who is our client or who are our stakeholders?</a:t>
            </a:r>
          </a:p>
          <a:p>
            <a:pPr>
              <a:buFont typeface="Wingdings" pitchFamily="2" charset="2"/>
              <a:buChar char="Ø"/>
            </a:pPr>
            <a:r>
              <a:rPr lang="en-US" sz="3200" dirty="0">
                <a:latin typeface="Tahoma" pitchFamily="34" charset="0"/>
                <a:ea typeface="Tahoma" pitchFamily="34" charset="0"/>
                <a:cs typeface="Tahoma" pitchFamily="34" charset="0"/>
              </a:rPr>
              <a:t>What do our clients or stakeholders want?</a:t>
            </a:r>
          </a:p>
          <a:p>
            <a:pPr>
              <a:buFont typeface="Wingdings" pitchFamily="2" charset="2"/>
              <a:buChar char="Ø"/>
            </a:pPr>
            <a:r>
              <a:rPr lang="en-US" sz="3200" dirty="0">
                <a:latin typeface="Tahoma" pitchFamily="34" charset="0"/>
                <a:ea typeface="Tahoma" pitchFamily="34" charset="0"/>
                <a:cs typeface="Tahoma" pitchFamily="34" charset="0"/>
              </a:rPr>
              <a:t>What do they consider important?</a:t>
            </a:r>
          </a:p>
          <a:p>
            <a:endParaRPr lang="en-US" dirty="0"/>
          </a:p>
          <a:p>
            <a:endParaRPr lang="en-US" dirty="0"/>
          </a:p>
        </p:txBody>
      </p:sp>
    </p:spTree>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Is the organization doing the right thing or should it change its function/ service or strategy? </a:t>
            </a:r>
          </a:p>
          <a:p>
            <a:pPr>
              <a:buFont typeface="Wingdings" pitchFamily="2" charset="2"/>
              <a:buChar char="Ø"/>
            </a:pPr>
            <a:r>
              <a:rPr lang="en-US" sz="3200" dirty="0">
                <a:latin typeface="Tahoma" pitchFamily="34" charset="0"/>
                <a:ea typeface="Tahoma" pitchFamily="34" charset="0"/>
                <a:cs typeface="Tahoma" pitchFamily="34" charset="0"/>
              </a:rPr>
              <a:t>No widely accepted standard exists for the contents and formats of a mission statement</a:t>
            </a:r>
          </a:p>
          <a:p>
            <a:pPr>
              <a:buFont typeface="Wingdings" pitchFamily="2" charset="2"/>
              <a:buChar char="Ø"/>
            </a:pPr>
            <a:r>
              <a:rPr lang="en-US" sz="3200" dirty="0">
                <a:latin typeface="Tahoma" pitchFamily="34" charset="0"/>
                <a:ea typeface="Tahoma" pitchFamily="34" charset="0"/>
                <a:cs typeface="Tahoma" pitchFamily="34" charset="0"/>
              </a:rPr>
              <a:t> But for the purpose of  clarity we suggest that the mission statement should be  comprised of the following components.</a:t>
            </a:r>
          </a:p>
          <a:p>
            <a:endParaRPr lang="en-US" dirty="0"/>
          </a:p>
        </p:txBody>
      </p:sp>
    </p:spTree>
  </p:cSld>
  <p:clrMapOvr>
    <a:masterClrMapping/>
  </p:clrMapOvr>
  <p:transition>
    <p:wipe dir="d"/>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382000" cy="5867400"/>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The specification of target/client/stakeholders</a:t>
            </a:r>
          </a:p>
          <a:p>
            <a:pPr>
              <a:buFont typeface="Wingdings" pitchFamily="2" charset="2"/>
              <a:buChar char="Ø"/>
            </a:pPr>
            <a:r>
              <a:rPr lang="en-US" sz="3200" dirty="0">
                <a:latin typeface="Tahoma" pitchFamily="34" charset="0"/>
                <a:ea typeface="Tahoma" pitchFamily="34" charset="0"/>
                <a:cs typeface="Tahoma" pitchFamily="34" charset="0"/>
              </a:rPr>
              <a:t>Identification of principal services/functions</a:t>
            </a:r>
          </a:p>
          <a:p>
            <a:pPr>
              <a:buFont typeface="Wingdings" pitchFamily="2" charset="2"/>
              <a:buChar char="Ø"/>
            </a:pPr>
            <a:r>
              <a:rPr lang="en-US" sz="3200" dirty="0">
                <a:latin typeface="Tahoma" pitchFamily="34" charset="0"/>
                <a:ea typeface="Tahoma" pitchFamily="34" charset="0"/>
                <a:cs typeface="Tahoma" pitchFamily="34" charset="0"/>
              </a:rPr>
              <a:t>The specification of geographic domain</a:t>
            </a:r>
          </a:p>
          <a:p>
            <a:pPr>
              <a:buFont typeface="Wingdings" pitchFamily="2" charset="2"/>
              <a:buChar char="Ø"/>
            </a:pPr>
            <a:r>
              <a:rPr lang="en-US" sz="3200" dirty="0">
                <a:latin typeface="Tahoma" pitchFamily="34" charset="0"/>
                <a:ea typeface="Tahoma" pitchFamily="34" charset="0"/>
                <a:cs typeface="Tahoma" pitchFamily="34" charset="0"/>
              </a:rPr>
              <a:t>The expression of commitment (survival, growth and development)</a:t>
            </a:r>
          </a:p>
          <a:p>
            <a:pPr>
              <a:buFont typeface="Wingdings" pitchFamily="2" charset="2"/>
              <a:buChar char="Ø"/>
            </a:pPr>
            <a:r>
              <a:rPr lang="en-US" sz="3200" dirty="0">
                <a:latin typeface="Tahoma" pitchFamily="34" charset="0"/>
                <a:ea typeface="Tahoma" pitchFamily="34" charset="0"/>
                <a:cs typeface="Tahoma" pitchFamily="34" charset="0"/>
              </a:rPr>
              <a:t>The identification of the organization’s self-concept</a:t>
            </a:r>
          </a:p>
          <a:p>
            <a:pPr>
              <a:buFont typeface="Wingdings" pitchFamily="2" charset="2"/>
              <a:buChar char="Ø"/>
            </a:pPr>
            <a:r>
              <a:rPr lang="en-US" sz="3200" dirty="0">
                <a:latin typeface="Tahoma" pitchFamily="34" charset="0"/>
                <a:ea typeface="Tahoma" pitchFamily="34" charset="0"/>
                <a:cs typeface="Tahoma" pitchFamily="34" charset="0"/>
              </a:rPr>
              <a:t>The identification of the organization’s desired public image</a:t>
            </a:r>
          </a:p>
          <a:p>
            <a:endParaRPr lang="en-US" dirty="0"/>
          </a:p>
        </p:txBody>
      </p:sp>
    </p:spTree>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br>
              <a:rPr lang="en-US" dirty="0"/>
            </a:br>
            <a:r>
              <a:rPr lang="en-US" sz="3600" b="1" dirty="0">
                <a:solidFill>
                  <a:schemeClr val="tx1"/>
                </a:solidFill>
              </a:rPr>
              <a:t>Criteria for Evaluating Mission Statement</a:t>
            </a:r>
            <a:endParaRPr lang="en-US" dirty="0">
              <a:solidFill>
                <a:schemeClr val="tx1"/>
              </a:solidFill>
            </a:endParaRPr>
          </a:p>
        </p:txBody>
      </p:sp>
      <p:sp>
        <p:nvSpPr>
          <p:cNvPr id="3" name="Content Placeholder 2"/>
          <p:cNvSpPr>
            <a:spLocks noGrp="1"/>
          </p:cNvSpPr>
          <p:nvPr>
            <p:ph sz="quarter" idx="1"/>
          </p:nvPr>
        </p:nvSpPr>
        <p:spPr>
          <a:xfrm>
            <a:off x="457200" y="685800"/>
            <a:ext cx="8229600" cy="5867400"/>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The mission statement is clear and understandable to all personnel, including rank-and faille  employees</a:t>
            </a:r>
          </a:p>
          <a:p>
            <a:pPr>
              <a:buFont typeface="Wingdings" pitchFamily="2" charset="2"/>
              <a:buChar char="Ø"/>
            </a:pPr>
            <a:r>
              <a:rPr lang="en-US" sz="3200" dirty="0">
                <a:latin typeface="Tahoma" pitchFamily="34" charset="0"/>
                <a:ea typeface="Tahoma" pitchFamily="34" charset="0"/>
                <a:cs typeface="Tahoma" pitchFamily="34" charset="0"/>
              </a:rPr>
              <a:t>The mission statement is brief enough for most people to keep it in mind .This  typically means one hundred words or less, which is possible.</a:t>
            </a:r>
          </a:p>
          <a:p>
            <a:pPr>
              <a:buFont typeface="Wingdings" pitchFamily="2" charset="2"/>
              <a:buChar char="Ø"/>
            </a:pPr>
            <a:r>
              <a:rPr lang="en-US" sz="3200" dirty="0">
                <a:latin typeface="Tahoma" pitchFamily="34" charset="0"/>
                <a:ea typeface="Tahoma" pitchFamily="34" charset="0"/>
                <a:cs typeface="Tahoma" pitchFamily="34" charset="0"/>
              </a:rPr>
              <a:t>The mission statement clearly specifies the organization’s or Agency’s basic functions.</a:t>
            </a:r>
            <a:endParaRPr lang="en-US" sz="3600"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lstStyle/>
          <a:p>
            <a:pPr>
              <a:buFont typeface="Wingdings" pitchFamily="2" charset="2"/>
              <a:buChar char="q"/>
            </a:pPr>
            <a:r>
              <a:rPr lang="en-US" sz="3200" dirty="0">
                <a:latin typeface="Tahoma" pitchFamily="34" charset="0"/>
                <a:ea typeface="Tahoma" pitchFamily="34" charset="0"/>
                <a:cs typeface="Tahoma" pitchFamily="34" charset="0"/>
              </a:rPr>
              <a:t>The mission statement should serve as a template and the means by which officials and others in the organization can make decisions.</a:t>
            </a:r>
          </a:p>
          <a:p>
            <a:pPr>
              <a:buFont typeface="Wingdings" pitchFamily="2" charset="2"/>
              <a:buChar char="q"/>
            </a:pPr>
            <a:r>
              <a:rPr lang="en-US" sz="3200" dirty="0">
                <a:latin typeface="Tahoma" pitchFamily="34" charset="0"/>
                <a:ea typeface="Tahoma" pitchFamily="34" charset="0"/>
                <a:cs typeface="Tahoma" pitchFamily="34" charset="0"/>
              </a:rPr>
              <a:t>The wording of the mission statement should help it serve as an energy source and rallying point for the organization.</a:t>
            </a:r>
          </a:p>
          <a:p>
            <a:endParaRPr lang="en-US"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516563"/>
          </a:xfrm>
        </p:spPr>
        <p:txBody>
          <a:bodyPr>
            <a:normAutofit/>
          </a:bodyPr>
          <a:lstStyle/>
          <a:p>
            <a:pPr>
              <a:buFont typeface="Wingdings" pitchFamily="2" charset="2"/>
              <a:buChar char="q"/>
            </a:pPr>
            <a:r>
              <a:rPr lang="en-US" sz="3200" b="1" dirty="0">
                <a:latin typeface="Tahoma" pitchFamily="34" charset="0"/>
                <a:ea typeface="Tahoma" pitchFamily="34" charset="0"/>
                <a:cs typeface="Tahoma" pitchFamily="34" charset="0"/>
              </a:rPr>
              <a:t>Strategic plans developed at the top more appropriately meet the long-term survival  and development needs of the organizational</a:t>
            </a:r>
          </a:p>
          <a:p>
            <a:pPr>
              <a:buFont typeface="Wingdings" pitchFamily="2" charset="2"/>
              <a:buChar char="q"/>
            </a:pPr>
            <a:r>
              <a:rPr lang="en-US" sz="3200" b="1" dirty="0">
                <a:latin typeface="Tahoma" pitchFamily="34" charset="0"/>
                <a:ea typeface="Tahoma" pitchFamily="34" charset="0"/>
                <a:cs typeface="Tahoma" pitchFamily="34" charset="0"/>
              </a:rPr>
              <a:t>Operational plans better meet the operational realities that school administrators and teachers must face on a daily basis</a:t>
            </a:r>
            <a:r>
              <a:rPr lang="en-US" sz="3600" b="1" dirty="0"/>
              <a:t>. </a:t>
            </a:r>
          </a:p>
          <a:p>
            <a:endParaRPr lang="en-US" dirty="0">
              <a:solidFill>
                <a:srgbClr val="00B050"/>
              </a:solidFill>
            </a:endParaRP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2" fill="hold" grpId="0"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12" fill="hold" grpId="0"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0-ppt_w/2"/>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2800" b="1" dirty="0">
                <a:solidFill>
                  <a:schemeClr val="tx1"/>
                </a:solidFill>
              </a:rPr>
              <a:t>The five essential questions for mission formulation are:</a:t>
            </a:r>
          </a:p>
        </p:txBody>
      </p:sp>
      <p:sp>
        <p:nvSpPr>
          <p:cNvPr id="3" name="Content Placeholder 2"/>
          <p:cNvSpPr>
            <a:spLocks noGrp="1"/>
          </p:cNvSpPr>
          <p:nvPr>
            <p:ph sz="quarter" idx="1"/>
          </p:nvPr>
        </p:nvSpPr>
        <p:spPr>
          <a:xfrm>
            <a:off x="304800" y="1143000"/>
            <a:ext cx="8610600" cy="5486400"/>
          </a:xfrm>
        </p:spPr>
        <p:txBody>
          <a:bodyPr>
            <a:normAutofit/>
          </a:bodyPr>
          <a:lstStyle/>
          <a:p>
            <a:pPr>
              <a:buNone/>
            </a:pPr>
            <a:r>
              <a:rPr lang="en-US" b="1" dirty="0">
                <a:solidFill>
                  <a:srgbClr val="7030A0"/>
                </a:solidFill>
              </a:rPr>
              <a:t>1</a:t>
            </a:r>
            <a:r>
              <a:rPr lang="en-US" sz="2800" dirty="0">
                <a:latin typeface="Tahoma" pitchFamily="34" charset="0"/>
                <a:ea typeface="Tahoma" pitchFamily="34" charset="0"/>
                <a:cs typeface="Tahoma" pitchFamily="34" charset="0"/>
              </a:rPr>
              <a:t>. What  function(s) does the organization perform?</a:t>
            </a:r>
          </a:p>
          <a:p>
            <a:pPr>
              <a:buNone/>
            </a:pPr>
            <a:r>
              <a:rPr lang="en-US" sz="2800" dirty="0">
                <a:latin typeface="Tahoma" pitchFamily="34" charset="0"/>
                <a:ea typeface="Tahoma" pitchFamily="34" charset="0"/>
                <a:cs typeface="Tahoma" pitchFamily="34" charset="0"/>
              </a:rPr>
              <a:t>2. For whom does the organization perform this function?</a:t>
            </a:r>
          </a:p>
          <a:p>
            <a:pPr>
              <a:buNone/>
            </a:pPr>
            <a:r>
              <a:rPr lang="en-US" sz="2800" dirty="0">
                <a:latin typeface="Tahoma" pitchFamily="34" charset="0"/>
                <a:ea typeface="Tahoma" pitchFamily="34" charset="0"/>
                <a:cs typeface="Tahoma" pitchFamily="34" charset="0"/>
              </a:rPr>
              <a:t>3. Where does the organization operate?</a:t>
            </a:r>
          </a:p>
          <a:p>
            <a:pPr>
              <a:buNone/>
            </a:pPr>
            <a:r>
              <a:rPr lang="en-US" sz="2800" dirty="0">
                <a:latin typeface="Tahoma" pitchFamily="34" charset="0"/>
                <a:ea typeface="Tahoma" pitchFamily="34" charset="0"/>
                <a:cs typeface="Tahoma" pitchFamily="34" charset="0"/>
              </a:rPr>
              <a:t>4. How does the organization go about filling this function?</a:t>
            </a:r>
          </a:p>
          <a:p>
            <a:pPr>
              <a:buNone/>
            </a:pPr>
            <a:r>
              <a:rPr lang="en-US" sz="2800" dirty="0">
                <a:latin typeface="Tahoma" pitchFamily="34" charset="0"/>
                <a:ea typeface="Tahoma" pitchFamily="34" charset="0"/>
                <a:cs typeface="Tahoma" pitchFamily="34" charset="0"/>
              </a:rPr>
              <a:t>5. Why does this organization exist?</a:t>
            </a:r>
          </a:p>
          <a:p>
            <a:endParaRPr lang="en-US" dirty="0"/>
          </a:p>
        </p:txBody>
      </p:sp>
    </p:spTree>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839200" cy="64770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Mission is the biggest picture of an organization</a:t>
            </a:r>
          </a:p>
          <a:p>
            <a:pPr>
              <a:buNone/>
            </a:pPr>
            <a:r>
              <a:rPr lang="en-US" sz="4000" dirty="0"/>
              <a:t>                        </a:t>
            </a:r>
            <a:r>
              <a:rPr lang="en-US" sz="4000" b="1" dirty="0"/>
              <a:t>Purpose of mission:</a:t>
            </a:r>
          </a:p>
          <a:p>
            <a:pPr>
              <a:buFont typeface="Wingdings" pitchFamily="2" charset="2"/>
              <a:buChar char="q"/>
            </a:pPr>
            <a:r>
              <a:rPr lang="en-US" sz="3200" dirty="0">
                <a:latin typeface="Tahoma" pitchFamily="34" charset="0"/>
                <a:ea typeface="Tahoma" pitchFamily="34" charset="0"/>
                <a:cs typeface="Tahoma" pitchFamily="34" charset="0"/>
              </a:rPr>
              <a:t>It Distinguishes an organization from others by articulating its scope, activities, service customers and approaches</a:t>
            </a:r>
          </a:p>
          <a:p>
            <a:pPr>
              <a:buFont typeface="Wingdings" pitchFamily="2" charset="2"/>
              <a:buChar char="q"/>
            </a:pPr>
            <a:r>
              <a:rPr lang="en-US" sz="3200" dirty="0">
                <a:latin typeface="Tahoma" pitchFamily="34" charset="0"/>
                <a:ea typeface="Tahoma" pitchFamily="34" charset="0"/>
                <a:cs typeface="Tahoma" pitchFamily="34" charset="0"/>
              </a:rPr>
              <a:t>Provides members with shared sells direction</a:t>
            </a:r>
          </a:p>
          <a:p>
            <a:pPr>
              <a:buFont typeface="Wingdings" pitchFamily="2" charset="2"/>
              <a:buChar char="q"/>
            </a:pPr>
            <a:r>
              <a:rPr lang="en-US" sz="3200" dirty="0">
                <a:latin typeface="Tahoma" pitchFamily="34" charset="0"/>
                <a:ea typeface="Tahoma" pitchFamily="34" charset="0"/>
                <a:cs typeface="Tahoma" pitchFamily="34" charset="0"/>
              </a:rPr>
              <a:t>Helps the organization decide what it may do and it may not do</a:t>
            </a:r>
          </a:p>
          <a:p>
            <a:endParaRPr lang="en-US" dirty="0"/>
          </a:p>
        </p:txBody>
      </p:sp>
    </p:spTree>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solidFill>
                  <a:srgbClr val="FF0000"/>
                </a:solidFill>
              </a:rPr>
              <a:t>Advantage of mission</a:t>
            </a:r>
            <a:r>
              <a:rPr lang="en-US" b="1" dirty="0"/>
              <a:t>:</a:t>
            </a:r>
            <a:endParaRPr lang="en-US" dirty="0"/>
          </a:p>
        </p:txBody>
      </p:sp>
      <p:sp>
        <p:nvSpPr>
          <p:cNvPr id="3" name="Content Placeholder 2"/>
          <p:cNvSpPr>
            <a:spLocks noGrp="1"/>
          </p:cNvSpPr>
          <p:nvPr>
            <p:ph sz="quarter" idx="1"/>
          </p:nvPr>
        </p:nvSpPr>
        <p:spPr>
          <a:xfrm>
            <a:off x="457200" y="762000"/>
            <a:ext cx="8229600" cy="5791200"/>
          </a:xfrm>
        </p:spPr>
        <p:txBody>
          <a:bodyPr>
            <a:normAutofit lnSpcReduction="10000"/>
          </a:bodyPr>
          <a:lstStyle/>
          <a:p>
            <a:pPr>
              <a:buFont typeface="Wingdings" pitchFamily="2" charset="2"/>
              <a:buChar char="q"/>
            </a:pPr>
            <a:r>
              <a:rPr lang="en-US" sz="3200" b="1" dirty="0"/>
              <a:t>  </a:t>
            </a:r>
            <a:r>
              <a:rPr lang="en-US" sz="3200" dirty="0">
                <a:latin typeface="Tahoma" pitchFamily="34" charset="0"/>
                <a:ea typeface="Tahoma" pitchFamily="34" charset="0"/>
                <a:cs typeface="Tahoma" pitchFamily="34" charset="0"/>
              </a:rPr>
              <a:t>Mission-driven organizations are more efficient than rule driven ; they respond to what is happening now</a:t>
            </a:r>
          </a:p>
          <a:p>
            <a:pPr>
              <a:buFont typeface="Wingdings" pitchFamily="2" charset="2"/>
              <a:buChar char="q"/>
            </a:pPr>
            <a:r>
              <a:rPr lang="en-US" sz="3200" dirty="0">
                <a:latin typeface="Tahoma" pitchFamily="34" charset="0"/>
                <a:ea typeface="Tahoma" pitchFamily="34" charset="0"/>
                <a:cs typeface="Tahoma" pitchFamily="34" charset="0"/>
              </a:rPr>
              <a:t>Mission –driven organizations are effective than rule driven ; they produce better result</a:t>
            </a:r>
          </a:p>
          <a:p>
            <a:pPr>
              <a:buFont typeface="Wingdings" pitchFamily="2" charset="2"/>
              <a:buChar char="q"/>
            </a:pPr>
            <a:r>
              <a:rPr lang="en-US" sz="3200" dirty="0">
                <a:latin typeface="Tahoma" pitchFamily="34" charset="0"/>
                <a:ea typeface="Tahoma" pitchFamily="34" charset="0"/>
                <a:cs typeface="Tahoma" pitchFamily="34" charset="0"/>
              </a:rPr>
              <a:t>Mission driven organizations are more innovative than rule driven ; they are not tied to specific method </a:t>
            </a:r>
          </a:p>
          <a:p>
            <a:pPr>
              <a:buFont typeface="Wingdings" pitchFamily="2" charset="2"/>
              <a:buChar char="q"/>
            </a:pPr>
            <a:r>
              <a:rPr lang="en-US" sz="3200" dirty="0">
                <a:latin typeface="Tahoma" pitchFamily="34" charset="0"/>
                <a:ea typeface="Tahoma" pitchFamily="34" charset="0"/>
                <a:cs typeface="Tahoma" pitchFamily="34" charset="0"/>
              </a:rPr>
              <a:t>Mission driven organizations have higher moral than rule driven ; they allow room for individual action</a:t>
            </a:r>
          </a:p>
        </p:txBody>
      </p:sp>
    </p:spTree>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br>
              <a:rPr lang="en-US" sz="2800" dirty="0"/>
            </a:br>
            <a:r>
              <a:rPr lang="en-US" sz="3100" b="1" dirty="0">
                <a:solidFill>
                  <a:srgbClr val="FF0000"/>
                </a:solidFill>
              </a:rPr>
              <a:t>The following points are worth considering :</a:t>
            </a:r>
          </a:p>
        </p:txBody>
      </p:sp>
      <p:sp>
        <p:nvSpPr>
          <p:cNvPr id="3" name="Content Placeholder 2"/>
          <p:cNvSpPr>
            <a:spLocks noGrp="1"/>
          </p:cNvSpPr>
          <p:nvPr>
            <p:ph sz="quarter" idx="1"/>
          </p:nvPr>
        </p:nvSpPr>
        <p:spPr>
          <a:xfrm>
            <a:off x="457200" y="609600"/>
            <a:ext cx="8458200" cy="5943600"/>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The planning team, working in a conjunction with the strategic planning steering committee, should develop the vision and mission statement</a:t>
            </a:r>
          </a:p>
          <a:p>
            <a:pPr>
              <a:buFont typeface="Wingdings" pitchFamily="2" charset="2"/>
              <a:buChar char="Ø"/>
            </a:pPr>
            <a:r>
              <a:rPr lang="en-US" sz="3200" dirty="0">
                <a:latin typeface="Tahoma" pitchFamily="34" charset="0"/>
                <a:ea typeface="Tahoma" pitchFamily="34" charset="0"/>
                <a:cs typeface="Tahoma" pitchFamily="34" charset="0"/>
              </a:rPr>
              <a:t>It is important not to get bogged down in developing a vision and mission statement</a:t>
            </a:r>
          </a:p>
          <a:p>
            <a:pPr>
              <a:buFont typeface="Wingdings" pitchFamily="2" charset="2"/>
              <a:buChar char="Ø"/>
            </a:pPr>
            <a:r>
              <a:rPr lang="en-US" sz="3200" dirty="0">
                <a:latin typeface="Tahoma" pitchFamily="34" charset="0"/>
                <a:ea typeface="Tahoma" pitchFamily="34" charset="0"/>
                <a:cs typeface="Tahoma" pitchFamily="34" charset="0"/>
              </a:rPr>
              <a:t>If agreeing on a vision and mission statement terns out to be difficult, recorded area of agreement and disagreement and move on the next step</a:t>
            </a:r>
          </a:p>
          <a:p>
            <a:endParaRPr lang="en-US" dirty="0"/>
          </a:p>
        </p:txBody>
      </p:sp>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Return later to discuss the vision and mission, incorporating any additional ideas that arise in later steps in the process.</a:t>
            </a:r>
          </a:p>
          <a:p>
            <a:pPr>
              <a:buFont typeface="Wingdings" pitchFamily="2" charset="2"/>
              <a:buChar char="q"/>
            </a:pPr>
            <a:r>
              <a:rPr lang="en-US" sz="3200" dirty="0">
                <a:latin typeface="Tahoma" pitchFamily="34" charset="0"/>
                <a:ea typeface="Tahoma" pitchFamily="34" charset="0"/>
                <a:cs typeface="Tahoma" pitchFamily="34" charset="0"/>
              </a:rPr>
              <a:t> Ones agreement is reached on a vision and mission statement, it should be kept  before the strategic planning group as it moves through the planning process</a:t>
            </a:r>
          </a:p>
          <a:p>
            <a:endParaRPr lang="en-US" dirty="0">
              <a:solidFill>
                <a:srgbClr val="7030A0"/>
              </a:solidFill>
            </a:endParaRPr>
          </a:p>
          <a:p>
            <a:endParaRPr lang="en-US" dirty="0"/>
          </a:p>
        </p:txBody>
      </p:sp>
    </p:spTree>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br>
              <a:rPr lang="en-US" sz="3100" dirty="0"/>
            </a:br>
            <a:r>
              <a:rPr lang="en-US" sz="3100" b="1" dirty="0">
                <a:solidFill>
                  <a:srgbClr val="FF0000"/>
                </a:solidFill>
              </a:rPr>
              <a:t>STEP THREE: SET VALUES/ OPERATIONAL PRINCIPLES AND IDENTIFY THE KEY STAKEHOLDERS AND THEIR EXPECTATIONS</a:t>
            </a:r>
            <a:endParaRPr lang="en-US" dirty="0"/>
          </a:p>
        </p:txBody>
      </p:sp>
      <p:sp>
        <p:nvSpPr>
          <p:cNvPr id="3" name="Content Placeholder 2"/>
          <p:cNvSpPr>
            <a:spLocks noGrp="1"/>
          </p:cNvSpPr>
          <p:nvPr>
            <p:ph sz="quarter" idx="1"/>
          </p:nvPr>
        </p:nvSpPr>
        <p:spPr>
          <a:xfrm>
            <a:off x="457200" y="1524000"/>
            <a:ext cx="8229600" cy="5105400"/>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Analyze existing values and set new ones .</a:t>
            </a:r>
          </a:p>
          <a:p>
            <a:pPr>
              <a:buFont typeface="Wingdings" pitchFamily="2" charset="2"/>
              <a:buChar char="Ø"/>
            </a:pPr>
            <a:r>
              <a:rPr lang="en-US" sz="3200" dirty="0">
                <a:latin typeface="Tahoma" pitchFamily="34" charset="0"/>
                <a:ea typeface="Tahoma" pitchFamily="34" charset="0"/>
                <a:cs typeface="Tahoma" pitchFamily="34" charset="0"/>
              </a:rPr>
              <a:t>Perform a through analysis of stakeholders to know what their needs are</a:t>
            </a:r>
          </a:p>
          <a:p>
            <a:pPr>
              <a:buFont typeface="Wingdings" pitchFamily="2" charset="2"/>
              <a:buChar char="Ø"/>
            </a:pPr>
            <a:r>
              <a:rPr lang="en-US" sz="3200" dirty="0">
                <a:latin typeface="Tahoma" pitchFamily="34" charset="0"/>
                <a:ea typeface="Tahoma" pitchFamily="34" charset="0"/>
                <a:cs typeface="Tahoma" pitchFamily="34" charset="0"/>
              </a:rPr>
              <a:t>Determine ways of how their needs can be meet through your organization</a:t>
            </a:r>
          </a:p>
          <a:p>
            <a:pPr>
              <a:buFont typeface="Wingdings" pitchFamily="2" charset="2"/>
              <a:buChar char="Ø"/>
            </a:pPr>
            <a:r>
              <a:rPr lang="en-US" sz="3200" dirty="0">
                <a:latin typeface="Tahoma" pitchFamily="34" charset="0"/>
                <a:ea typeface="Tahoma" pitchFamily="34" charset="0"/>
                <a:cs typeface="Tahoma" pitchFamily="34" charset="0"/>
              </a:rPr>
              <a:t>Insure that all stakeholders  participate in the planning process</a:t>
            </a:r>
          </a:p>
          <a:p>
            <a:pPr>
              <a:buFont typeface="Wingdings" pitchFamily="2" charset="2"/>
              <a:buChar char="Ø"/>
            </a:pPr>
            <a:r>
              <a:rPr lang="en-US" sz="3200" dirty="0">
                <a:latin typeface="Tahoma" pitchFamily="34" charset="0"/>
                <a:ea typeface="Tahoma" pitchFamily="34" charset="0"/>
                <a:cs typeface="Tahoma" pitchFamily="34" charset="0"/>
              </a:rPr>
              <a:t>Identify collaborators and strategies as appropriate </a:t>
            </a:r>
          </a:p>
          <a:p>
            <a:endParaRPr lang="en-US"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br>
              <a:rPr lang="en-US" sz="3100" dirty="0"/>
            </a:br>
            <a:r>
              <a:rPr lang="en-US" sz="3100" dirty="0">
                <a:solidFill>
                  <a:srgbClr val="FF0000"/>
                </a:solidFill>
              </a:rPr>
              <a:t>VALUES/ OPERATIONAL PHILOSOPHIES</a:t>
            </a:r>
            <a:endParaRPr lang="en-US" dirty="0"/>
          </a:p>
        </p:txBody>
      </p:sp>
      <p:sp>
        <p:nvSpPr>
          <p:cNvPr id="3" name="Content Placeholder 2"/>
          <p:cNvSpPr>
            <a:spLocks noGrp="1"/>
          </p:cNvSpPr>
          <p:nvPr>
            <p:ph sz="quarter" idx="1"/>
          </p:nvPr>
        </p:nvSpPr>
        <p:spPr>
          <a:xfrm>
            <a:off x="457200" y="762000"/>
            <a:ext cx="8229600" cy="5364163"/>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Values define the philosophy of operation and the organizational culture being practiced by the organization</a:t>
            </a:r>
          </a:p>
          <a:p>
            <a:pPr>
              <a:buFont typeface="Wingdings" pitchFamily="2" charset="2"/>
              <a:buChar char="Ø"/>
            </a:pPr>
            <a:r>
              <a:rPr lang="en-US" sz="3200" dirty="0">
                <a:latin typeface="Tahoma" pitchFamily="34" charset="0"/>
                <a:ea typeface="Tahoma" pitchFamily="34" charset="0"/>
                <a:cs typeface="Tahoma" pitchFamily="34" charset="0"/>
              </a:rPr>
              <a:t>Their must be congress between the organizations values and the strategic plan</a:t>
            </a:r>
          </a:p>
          <a:p>
            <a:pPr>
              <a:buFont typeface="Wingdings" pitchFamily="2" charset="2"/>
              <a:buChar char="Ø"/>
            </a:pPr>
            <a:r>
              <a:rPr lang="en-US" sz="3200" dirty="0">
                <a:latin typeface="Tahoma" pitchFamily="34" charset="0"/>
                <a:ea typeface="Tahoma" pitchFamily="34" charset="0"/>
                <a:cs typeface="Tahoma" pitchFamily="34" charset="0"/>
              </a:rPr>
              <a:t>What purpose do you think do values serve?</a:t>
            </a:r>
          </a:p>
          <a:p>
            <a:endParaRPr lang="en-US" b="1" dirty="0">
              <a:solidFill>
                <a:srgbClr val="00B050"/>
              </a:solidFill>
            </a:endParaRPr>
          </a:p>
          <a:p>
            <a:endParaRPr lang="en-US" dirty="0"/>
          </a:p>
        </p:txBody>
      </p:sp>
    </p:spTree>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5897563"/>
          </a:xfrm>
        </p:spPr>
        <p:txBody>
          <a:bodyPr/>
          <a:lstStyle/>
          <a:p>
            <a:pPr>
              <a:buNone/>
            </a:pPr>
            <a:r>
              <a:rPr lang="en-US" sz="3200" b="1" dirty="0">
                <a:latin typeface="Tahoma" pitchFamily="34" charset="0"/>
                <a:ea typeface="Tahoma" pitchFamily="34" charset="0"/>
                <a:cs typeface="Tahoma" pitchFamily="34" charset="0"/>
              </a:rPr>
              <a:t>Purpose of value:</a:t>
            </a:r>
          </a:p>
          <a:p>
            <a:pPr>
              <a:buFont typeface="Wingdings" pitchFamily="2" charset="2"/>
              <a:buChar char="Ø"/>
            </a:pPr>
            <a:r>
              <a:rPr lang="en-US" sz="3200" dirty="0">
                <a:latin typeface="Tahoma" pitchFamily="34" charset="0"/>
                <a:ea typeface="Tahoma" pitchFamily="34" charset="0"/>
                <a:cs typeface="Tahoma" pitchFamily="34" charset="0"/>
              </a:rPr>
              <a:t>A value is a glue which binds together participants</a:t>
            </a:r>
          </a:p>
          <a:p>
            <a:pPr>
              <a:buFont typeface="Wingdings" pitchFamily="2" charset="2"/>
              <a:buChar char="Ø"/>
            </a:pPr>
            <a:r>
              <a:rPr lang="en-US" sz="3200" dirty="0">
                <a:latin typeface="Tahoma" pitchFamily="34" charset="0"/>
                <a:ea typeface="Tahoma" pitchFamily="34" charset="0"/>
                <a:cs typeface="Tahoma" pitchFamily="34" charset="0"/>
              </a:rPr>
              <a:t>A value moves peoples heart </a:t>
            </a:r>
          </a:p>
          <a:p>
            <a:pPr>
              <a:buFont typeface="Wingdings" pitchFamily="2" charset="2"/>
              <a:buChar char="Ø"/>
            </a:pPr>
            <a:r>
              <a:rPr lang="en-US" sz="3200" dirty="0">
                <a:latin typeface="Tahoma" pitchFamily="34" charset="0"/>
                <a:ea typeface="Tahoma" pitchFamily="34" charset="0"/>
                <a:cs typeface="Tahoma" pitchFamily="34" charset="0"/>
              </a:rPr>
              <a:t>A value genuinely join together individuals and organization</a:t>
            </a:r>
          </a:p>
          <a:p>
            <a:pPr>
              <a:buFont typeface="Wingdings" pitchFamily="2" charset="2"/>
              <a:buChar char="Ø"/>
            </a:pPr>
            <a:r>
              <a:rPr lang="en-US" sz="3200" dirty="0">
                <a:latin typeface="Tahoma" pitchFamily="34" charset="0"/>
                <a:ea typeface="Tahoma" pitchFamily="34" charset="0"/>
                <a:cs typeface="Tahoma" pitchFamily="34" charset="0"/>
              </a:rPr>
              <a:t>Example: service user satisfaction is our organizations culture</a:t>
            </a:r>
          </a:p>
          <a:p>
            <a:endParaRPr lang="en-US" dirty="0"/>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An organizations core beliefs, values or ideas are About the: </a:t>
            </a:r>
          </a:p>
          <a:p>
            <a:pPr>
              <a:buFont typeface="Wingdings" pitchFamily="2" charset="2"/>
              <a:buChar char="Ø"/>
            </a:pPr>
            <a:r>
              <a:rPr lang="en-US" sz="3200" dirty="0">
                <a:latin typeface="Tahoma" pitchFamily="34" charset="0"/>
                <a:ea typeface="Tahoma" pitchFamily="34" charset="0"/>
                <a:cs typeface="Tahoma" pitchFamily="34" charset="0"/>
              </a:rPr>
              <a:t>service the organization offers</a:t>
            </a:r>
          </a:p>
          <a:p>
            <a:pPr>
              <a:buFont typeface="Wingdings" pitchFamily="2" charset="2"/>
              <a:buChar char="Ø"/>
            </a:pPr>
            <a:r>
              <a:rPr lang="en-US" sz="3200" dirty="0">
                <a:latin typeface="Tahoma" pitchFamily="34" charset="0"/>
                <a:ea typeface="Tahoma" pitchFamily="34" charset="0"/>
                <a:cs typeface="Tahoma" pitchFamily="34" charset="0"/>
              </a:rPr>
              <a:t>people it serves</a:t>
            </a:r>
          </a:p>
          <a:p>
            <a:pPr>
              <a:buFont typeface="Wingdings" pitchFamily="2" charset="2"/>
              <a:buChar char="Ø"/>
            </a:pPr>
            <a:r>
              <a:rPr lang="en-US" sz="3200" dirty="0">
                <a:latin typeface="Tahoma" pitchFamily="34" charset="0"/>
                <a:ea typeface="Tahoma" pitchFamily="34" charset="0"/>
                <a:cs typeface="Tahoma" pitchFamily="34" charset="0"/>
              </a:rPr>
              <a:t>people it employees</a:t>
            </a:r>
          </a:p>
          <a:p>
            <a:pPr>
              <a:buFont typeface="Wingdings" pitchFamily="2" charset="2"/>
              <a:buChar char="Ø"/>
            </a:pPr>
            <a:r>
              <a:rPr lang="en-US" sz="3200" dirty="0">
                <a:latin typeface="Tahoma" pitchFamily="34" charset="0"/>
                <a:ea typeface="Tahoma" pitchFamily="34" charset="0"/>
                <a:cs typeface="Tahoma" pitchFamily="34" charset="0"/>
              </a:rPr>
              <a:t>resource entrusted</a:t>
            </a:r>
          </a:p>
          <a:p>
            <a:pPr>
              <a:buFont typeface="Wingdings" pitchFamily="2" charset="2"/>
              <a:buChar char="Ø"/>
            </a:pPr>
            <a:r>
              <a:rPr lang="en-US" sz="3200" dirty="0">
                <a:latin typeface="Tahoma" pitchFamily="34" charset="0"/>
                <a:ea typeface="Tahoma" pitchFamily="34" charset="0"/>
                <a:cs typeface="Tahoma" pitchFamily="34" charset="0"/>
              </a:rPr>
              <a:t>environment the organizational is part of </a:t>
            </a:r>
          </a:p>
          <a:p>
            <a:endParaRPr lang="en-US" dirty="0"/>
          </a:p>
          <a:p>
            <a:endParaRPr lang="en-US" dirty="0"/>
          </a:p>
        </p:txBody>
      </p:sp>
    </p:spTree>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br>
              <a:rPr lang="en-US" sz="3100" i="1" dirty="0"/>
            </a:br>
            <a:r>
              <a:rPr lang="en-US" sz="3100" b="1" i="1" dirty="0">
                <a:solidFill>
                  <a:srgbClr val="FF0000"/>
                </a:solidFill>
              </a:rPr>
              <a:t>STAKEHOLDER ANALYSIS</a:t>
            </a:r>
            <a:endParaRPr lang="en-US" b="1" dirty="0">
              <a:solidFill>
                <a:srgbClr val="FF0000"/>
              </a:solidFill>
            </a:endParaRPr>
          </a:p>
        </p:txBody>
      </p:sp>
      <p:sp>
        <p:nvSpPr>
          <p:cNvPr id="3" name="Content Placeholder 2"/>
          <p:cNvSpPr>
            <a:spLocks noGrp="1"/>
          </p:cNvSpPr>
          <p:nvPr>
            <p:ph sz="quarter" idx="1"/>
          </p:nvPr>
        </p:nvSpPr>
        <p:spPr>
          <a:xfrm>
            <a:off x="152400" y="533400"/>
            <a:ext cx="8763000" cy="6019800"/>
          </a:xfrm>
        </p:spPr>
        <p:txBody>
          <a:bodyPr>
            <a:normAutofit lnSpcReduction="10000"/>
          </a:bodyPr>
          <a:lstStyle/>
          <a:p>
            <a:pPr>
              <a:buNone/>
            </a:pPr>
            <a:r>
              <a:rPr lang="en-US" sz="3200" b="1" dirty="0">
                <a:latin typeface="Tahoma" pitchFamily="34" charset="0"/>
                <a:ea typeface="Tahoma" pitchFamily="34" charset="0"/>
                <a:cs typeface="Tahoma" pitchFamily="34" charset="0"/>
              </a:rPr>
              <a:t>What is a stakeholder analysis?</a:t>
            </a:r>
          </a:p>
          <a:p>
            <a:pPr>
              <a:buFont typeface="Wingdings" pitchFamily="2" charset="2"/>
              <a:buChar char="Ø"/>
            </a:pPr>
            <a:r>
              <a:rPr lang="en-US" sz="3200" dirty="0">
                <a:latin typeface="Tahoma" pitchFamily="34" charset="0"/>
                <a:ea typeface="Tahoma" pitchFamily="34" charset="0"/>
                <a:cs typeface="Tahoma" pitchFamily="34" charset="0"/>
              </a:rPr>
              <a:t>It is a process of systematically gathering and analyzing qualitative information to determine whose interests should be taken into account when developing and /or implementing a plan, policy or program.</a:t>
            </a:r>
          </a:p>
          <a:p>
            <a:pPr>
              <a:buFont typeface="Wingdings" pitchFamily="2" charset="2"/>
              <a:buChar char="Ø"/>
            </a:pPr>
            <a:r>
              <a:rPr lang="en-US" sz="3200" b="1" dirty="0">
                <a:latin typeface="Tahoma" pitchFamily="34" charset="0"/>
                <a:ea typeface="Tahoma" pitchFamily="34" charset="0"/>
                <a:cs typeface="Tahoma" pitchFamily="34" charset="0"/>
              </a:rPr>
              <a:t>What do you think are stakeholders? </a:t>
            </a:r>
          </a:p>
          <a:p>
            <a:pPr>
              <a:buFont typeface="Wingdings" pitchFamily="2" charset="2"/>
              <a:buChar char="Ø"/>
            </a:pPr>
            <a:r>
              <a:rPr lang="en-US" sz="3200" b="1" dirty="0">
                <a:latin typeface="Tahoma" pitchFamily="34" charset="0"/>
                <a:ea typeface="Tahoma" pitchFamily="34" charset="0"/>
                <a:cs typeface="Tahoma" pitchFamily="34" charset="0"/>
              </a:rPr>
              <a:t>Stakeholders are individuals, group and organizations who are in a position to influence the work or of the organization of place demand on the organization’s work, </a:t>
            </a:r>
          </a:p>
          <a:p>
            <a:endParaRPr lang="en-US"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81000" y="304801"/>
          <a:ext cx="8305800" cy="6140545"/>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34798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461888">
                <a:tc>
                  <a:txBody>
                    <a:bodyPr/>
                    <a:lstStyle/>
                    <a:p>
                      <a:pPr>
                        <a:buNone/>
                      </a:pPr>
                      <a:r>
                        <a:rPr lang="en-US" sz="2400" b="1" dirty="0">
                          <a:solidFill>
                            <a:schemeClr val="tx1"/>
                          </a:solidFill>
                        </a:rPr>
                        <a:t>Emphasis</a:t>
                      </a:r>
                    </a:p>
                  </a:txBody>
                  <a:tcPr/>
                </a:tc>
                <a:tc>
                  <a:txBody>
                    <a:bodyPr/>
                    <a:lstStyle/>
                    <a:p>
                      <a:pPr>
                        <a:buNone/>
                      </a:pPr>
                      <a:r>
                        <a:rPr lang="en-US" sz="2400" b="1" dirty="0">
                          <a:solidFill>
                            <a:schemeClr val="tx1"/>
                          </a:solidFill>
                        </a:rPr>
                        <a:t>Operational planning</a:t>
                      </a:r>
                    </a:p>
                  </a:txBody>
                  <a:tcPr/>
                </a:tc>
                <a:tc>
                  <a:txBody>
                    <a:bodyPr/>
                    <a:lstStyle/>
                    <a:p>
                      <a:pPr>
                        <a:buNone/>
                      </a:pPr>
                      <a:r>
                        <a:rPr lang="en-US" sz="2400" b="1" dirty="0">
                          <a:solidFill>
                            <a:schemeClr val="tx1"/>
                          </a:solidFill>
                        </a:rPr>
                        <a:t>Strategic planning  </a:t>
                      </a:r>
                    </a:p>
                  </a:txBody>
                  <a:tcPr/>
                </a:tc>
                <a:extLst>
                  <a:ext uri="{0D108BD9-81ED-4DB2-BD59-A6C34878D82A}">
                    <a16:rowId xmlns:a16="http://schemas.microsoft.com/office/drawing/2014/main" val="10000"/>
                  </a:ext>
                </a:extLst>
              </a:tr>
              <a:tr h="524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Focus</a:t>
                      </a:r>
                    </a:p>
                    <a:p>
                      <a:endParaRPr lang="en-US" sz="1800" dirty="0">
                        <a:solidFill>
                          <a:srgbClr val="0070C0"/>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Operating problems &amp; realities </a:t>
                      </a:r>
                      <a:endParaRPr lang="en-US" sz="1800" dirty="0">
                        <a:solidFill>
                          <a:schemeClr val="tx1"/>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Long term   survival </a:t>
                      </a:r>
                      <a:r>
                        <a:rPr lang="en-US" sz="1800" b="1" dirty="0" err="1">
                          <a:solidFill>
                            <a:schemeClr val="tx1"/>
                          </a:solidFill>
                          <a:latin typeface="Tahoma" pitchFamily="34" charset="0"/>
                          <a:ea typeface="Tahoma" pitchFamily="34" charset="0"/>
                          <a:cs typeface="Tahoma" pitchFamily="34" charset="0"/>
                        </a:rPr>
                        <a:t>deve’t</a:t>
                      </a:r>
                      <a:r>
                        <a:rPr lang="en-US" sz="1800" b="1" dirty="0">
                          <a:solidFill>
                            <a:schemeClr val="tx1"/>
                          </a:solidFill>
                          <a:latin typeface="Tahoma" pitchFamily="34" charset="0"/>
                          <a:ea typeface="Tahoma" pitchFamily="34" charset="0"/>
                          <a:cs typeface="Tahoma" pitchFamily="34" charset="0"/>
                        </a:rPr>
                        <a:t> </a:t>
                      </a:r>
                      <a:endParaRPr lang="en-US" sz="1800" dirty="0">
                        <a:solidFill>
                          <a:schemeClr val="tx1"/>
                        </a:solidFill>
                        <a:latin typeface="Tahoma" pitchFamily="34" charset="0"/>
                        <a:ea typeface="Tahoma" pitchFamily="34" charset="0"/>
                        <a:cs typeface="Tahoma" pitchFamily="34" charset="0"/>
                      </a:endParaRPr>
                    </a:p>
                  </a:txBody>
                  <a:tcPr/>
                </a:tc>
                <a:extLst>
                  <a:ext uri="{0D108BD9-81ED-4DB2-BD59-A6C34878D82A}">
                    <a16:rowId xmlns:a16="http://schemas.microsoft.com/office/drawing/2014/main" val="10001"/>
                  </a:ext>
                </a:extLst>
              </a:tr>
              <a:tr h="524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Objective</a:t>
                      </a:r>
                    </a:p>
                    <a:p>
                      <a:endParaRPr lang="en-US" sz="1800" dirty="0">
                        <a:solidFill>
                          <a:srgbClr val="0070C0"/>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present performance </a:t>
                      </a:r>
                      <a:endParaRPr lang="en-US" sz="1800" dirty="0">
                        <a:solidFill>
                          <a:schemeClr val="tx1"/>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Future school success </a:t>
                      </a:r>
                      <a:endParaRPr lang="en-US" sz="1800" dirty="0">
                        <a:solidFill>
                          <a:schemeClr val="tx1"/>
                        </a:solidFill>
                        <a:latin typeface="Tahoma" pitchFamily="34" charset="0"/>
                        <a:ea typeface="Tahoma" pitchFamily="34" charset="0"/>
                        <a:cs typeface="Tahoma" pitchFamily="34" charset="0"/>
                      </a:endParaRPr>
                    </a:p>
                  </a:txBody>
                  <a:tcPr/>
                </a:tc>
                <a:extLst>
                  <a:ext uri="{0D108BD9-81ED-4DB2-BD59-A6C34878D82A}">
                    <a16:rowId xmlns:a16="http://schemas.microsoft.com/office/drawing/2014/main" val="10002"/>
                  </a:ext>
                </a:extLst>
              </a:tr>
              <a:tr h="524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Reward</a:t>
                      </a:r>
                      <a:endParaRPr lang="en-US" sz="1800" dirty="0">
                        <a:solidFill>
                          <a:srgbClr val="0070C0"/>
                        </a:solidFill>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ahoma" pitchFamily="34" charset="0"/>
                          <a:ea typeface="Tahoma" pitchFamily="34" charset="0"/>
                          <a:cs typeface="Tahoma" pitchFamily="34" charset="0"/>
                        </a:rPr>
                        <a:t>Efficiency, stability</a:t>
                      </a:r>
                    </a:p>
                    <a:p>
                      <a:endParaRPr lang="en-US" sz="1800" dirty="0">
                        <a:solidFill>
                          <a:schemeClr val="tx1"/>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future potential, </a:t>
                      </a:r>
                      <a:r>
                        <a:rPr lang="en-US" sz="1800" b="1" dirty="0" err="1">
                          <a:solidFill>
                            <a:schemeClr val="tx1"/>
                          </a:solidFill>
                          <a:latin typeface="Tahoma" pitchFamily="34" charset="0"/>
                          <a:ea typeface="Tahoma" pitchFamily="34" charset="0"/>
                          <a:cs typeface="Tahoma" pitchFamily="34" charset="0"/>
                        </a:rPr>
                        <a:t>flexibili</a:t>
                      </a:r>
                      <a:endParaRPr lang="en-US" sz="1800" dirty="0">
                        <a:solidFill>
                          <a:schemeClr val="tx1"/>
                        </a:solidFill>
                        <a:latin typeface="Tahoma" pitchFamily="34" charset="0"/>
                        <a:ea typeface="Tahoma" pitchFamily="34" charset="0"/>
                        <a:cs typeface="Tahoma" pitchFamily="34" charset="0"/>
                      </a:endParaRPr>
                    </a:p>
                  </a:txBody>
                  <a:tcPr/>
                </a:tc>
                <a:extLst>
                  <a:ext uri="{0D108BD9-81ED-4DB2-BD59-A6C34878D82A}">
                    <a16:rowId xmlns:a16="http://schemas.microsoft.com/office/drawing/2014/main" val="10003"/>
                  </a:ext>
                </a:extLst>
              </a:tr>
              <a:tr h="524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Time France</a:t>
                      </a:r>
                    </a:p>
                    <a:p>
                      <a:endParaRPr lang="en-US" sz="1800" dirty="0">
                        <a:solidFill>
                          <a:srgbClr val="0070C0"/>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Short, fixed </a:t>
                      </a:r>
                      <a:endParaRPr lang="en-US" sz="1800" dirty="0">
                        <a:solidFill>
                          <a:schemeClr val="tx1"/>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Long(3-5 years), </a:t>
                      </a:r>
                      <a:endParaRPr lang="en-US" sz="1800" dirty="0">
                        <a:solidFill>
                          <a:schemeClr val="tx1"/>
                        </a:solidFill>
                        <a:latin typeface="Tahoma" pitchFamily="34" charset="0"/>
                        <a:ea typeface="Tahoma" pitchFamily="34" charset="0"/>
                        <a:cs typeface="Tahoma" pitchFamily="34" charset="0"/>
                      </a:endParaRPr>
                    </a:p>
                  </a:txBody>
                  <a:tcPr/>
                </a:tc>
                <a:extLst>
                  <a:ext uri="{0D108BD9-81ED-4DB2-BD59-A6C34878D82A}">
                    <a16:rowId xmlns:a16="http://schemas.microsoft.com/office/drawing/2014/main" val="10004"/>
                  </a:ext>
                </a:extLst>
              </a:tr>
              <a:tr h="53750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Nature of problem</a:t>
                      </a:r>
                    </a:p>
                    <a:p>
                      <a:endParaRPr lang="en-US" sz="1800" dirty="0">
                        <a:solidFill>
                          <a:srgbClr val="0070C0"/>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Structured</a:t>
                      </a:r>
                      <a:endParaRPr lang="en-US" sz="1800" dirty="0">
                        <a:solidFill>
                          <a:schemeClr val="tx1"/>
                        </a:solidFill>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ahoma" pitchFamily="34" charset="0"/>
                          <a:ea typeface="Tahoma" pitchFamily="34" charset="0"/>
                          <a:cs typeface="Tahoma" pitchFamily="34" charset="0"/>
                        </a:rPr>
                        <a:t>Unstructured</a:t>
                      </a:r>
                      <a:endParaRPr lang="en-US" sz="1800" dirty="0">
                        <a:solidFill>
                          <a:schemeClr val="tx1"/>
                        </a:solidFill>
                        <a:latin typeface="Tahoma" pitchFamily="34" charset="0"/>
                        <a:ea typeface="Tahoma" pitchFamily="34" charset="0"/>
                        <a:cs typeface="Tahoma" pitchFamily="34" charset="0"/>
                      </a:endParaRPr>
                    </a:p>
                    <a:p>
                      <a:endParaRPr lang="en-US" sz="1800" dirty="0">
                        <a:solidFill>
                          <a:schemeClr val="tx1"/>
                        </a:solidFill>
                        <a:latin typeface="Tahoma" pitchFamily="34" charset="0"/>
                        <a:ea typeface="Tahoma" pitchFamily="34" charset="0"/>
                        <a:cs typeface="Tahoma" pitchFamily="34" charset="0"/>
                      </a:endParaRPr>
                    </a:p>
                  </a:txBody>
                  <a:tcPr/>
                </a:tc>
                <a:extLst>
                  <a:ext uri="{0D108BD9-81ED-4DB2-BD59-A6C34878D82A}">
                    <a16:rowId xmlns:a16="http://schemas.microsoft.com/office/drawing/2014/main" val="10005"/>
                  </a:ext>
                </a:extLst>
              </a:tr>
              <a:tr h="5241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Details</a:t>
                      </a:r>
                    </a:p>
                    <a:p>
                      <a:endParaRPr lang="en-US" sz="1800" dirty="0">
                        <a:solidFill>
                          <a:srgbClr val="0070C0"/>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Manly ( detailed) </a:t>
                      </a:r>
                      <a:endParaRPr lang="en-US" sz="1800" dirty="0">
                        <a:solidFill>
                          <a:schemeClr val="tx1"/>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few</a:t>
                      </a:r>
                      <a:endParaRPr lang="en-US" sz="1800" dirty="0">
                        <a:solidFill>
                          <a:schemeClr val="tx1"/>
                        </a:solidFill>
                        <a:latin typeface="Tahoma" pitchFamily="34" charset="0"/>
                        <a:ea typeface="Tahoma" pitchFamily="34" charset="0"/>
                        <a:cs typeface="Tahoma" pitchFamily="34" charset="0"/>
                      </a:endParaRPr>
                    </a:p>
                  </a:txBody>
                  <a:tcPr/>
                </a:tc>
                <a:extLst>
                  <a:ext uri="{0D108BD9-81ED-4DB2-BD59-A6C34878D82A}">
                    <a16:rowId xmlns:a16="http://schemas.microsoft.com/office/drawing/2014/main" val="10006"/>
                  </a:ext>
                </a:extLst>
              </a:tr>
              <a:tr h="4855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Organizational level</a:t>
                      </a:r>
                    </a:p>
                  </a:txBody>
                  <a:tcPr/>
                </a:tc>
                <a:tc>
                  <a:txBody>
                    <a:bodyPr/>
                    <a:lstStyle/>
                    <a:p>
                      <a:r>
                        <a:rPr lang="en-US" sz="1800" b="1" dirty="0">
                          <a:solidFill>
                            <a:schemeClr val="tx1"/>
                          </a:solidFill>
                          <a:latin typeface="Tahoma" pitchFamily="34" charset="0"/>
                          <a:ea typeface="Tahoma" pitchFamily="34" charset="0"/>
                          <a:cs typeface="Tahoma" pitchFamily="34" charset="0"/>
                        </a:rPr>
                        <a:t>Usually (low)</a:t>
                      </a:r>
                      <a:endParaRPr lang="en-US" sz="1800" dirty="0">
                        <a:solidFill>
                          <a:schemeClr val="tx1"/>
                        </a:solidFill>
                        <a:latin typeface="Tahoma" pitchFamily="34" charset="0"/>
                        <a:ea typeface="Tahoma" pitchFamily="34" charset="0"/>
                        <a:cs typeface="Tahom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ahoma" pitchFamily="34" charset="0"/>
                          <a:ea typeface="Tahoma" pitchFamily="34" charset="0"/>
                          <a:cs typeface="Tahoma" pitchFamily="34" charset="0"/>
                        </a:rPr>
                        <a:t>usually ( high</a:t>
                      </a:r>
                      <a:endParaRPr lang="en-US" sz="1800" dirty="0">
                        <a:solidFill>
                          <a:schemeClr val="tx1"/>
                        </a:solidFill>
                        <a:latin typeface="Tahoma" pitchFamily="34" charset="0"/>
                        <a:ea typeface="Tahoma" pitchFamily="34" charset="0"/>
                        <a:cs typeface="Tahoma" pitchFamily="34" charset="0"/>
                      </a:endParaRPr>
                    </a:p>
                  </a:txBody>
                  <a:tcPr/>
                </a:tc>
                <a:extLst>
                  <a:ext uri="{0D108BD9-81ED-4DB2-BD59-A6C34878D82A}">
                    <a16:rowId xmlns:a16="http://schemas.microsoft.com/office/drawing/2014/main" val="10007"/>
                  </a:ext>
                </a:extLst>
              </a:tr>
              <a:tr h="9237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70C0"/>
                          </a:solidFill>
                          <a:latin typeface="Tahoma" pitchFamily="34" charset="0"/>
                          <a:ea typeface="Tahoma" pitchFamily="34" charset="0"/>
                          <a:cs typeface="Tahoma" pitchFamily="34" charset="0"/>
                        </a:rPr>
                        <a:t>Certainty</a:t>
                      </a:r>
                      <a:r>
                        <a:rPr lang="en-US" sz="1800" b="1" baseline="0" dirty="0">
                          <a:solidFill>
                            <a:srgbClr val="0070C0"/>
                          </a:solidFill>
                          <a:latin typeface="Tahoma" pitchFamily="34" charset="0"/>
                          <a:ea typeface="Tahoma" pitchFamily="34" charset="0"/>
                          <a:cs typeface="Tahoma" pitchFamily="34" charset="0"/>
                        </a:rPr>
                        <a:t> </a:t>
                      </a:r>
                      <a:endParaRPr lang="en-US" sz="1800" b="1" dirty="0">
                        <a:solidFill>
                          <a:srgbClr val="0070C0"/>
                        </a:solidFill>
                        <a:latin typeface="Tahoma" pitchFamily="34" charset="0"/>
                        <a:ea typeface="Tahoma" pitchFamily="34" charset="0"/>
                        <a:cs typeface="Tahoma" pitchFamily="34" charset="0"/>
                      </a:endParaRPr>
                    </a:p>
                  </a:txBody>
                  <a:tcPr/>
                </a:tc>
                <a:tc>
                  <a:txBody>
                    <a:bodyPr/>
                    <a:lstStyle/>
                    <a:p>
                      <a:r>
                        <a:rPr lang="en-US" sz="1800" b="1" dirty="0">
                          <a:solidFill>
                            <a:schemeClr val="tx1"/>
                          </a:solidFill>
                          <a:latin typeface="Tahoma" pitchFamily="34" charset="0"/>
                          <a:ea typeface="Tahoma" pitchFamily="34" charset="0"/>
                          <a:cs typeface="Tahoma" pitchFamily="34" charset="0"/>
                        </a:rPr>
                        <a:t>More/ high</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Tahoma" pitchFamily="34" charset="0"/>
                          <a:ea typeface="Tahoma" pitchFamily="34" charset="0"/>
                          <a:cs typeface="Tahoma" pitchFamily="34" charset="0"/>
                        </a:rPr>
                        <a:t>Less/low</a:t>
                      </a:r>
                    </a:p>
                  </a:txBody>
                  <a:tcPr/>
                </a:tc>
                <a:extLst>
                  <a:ext uri="{0D108BD9-81ED-4DB2-BD59-A6C34878D82A}">
                    <a16:rowId xmlns:a16="http://schemas.microsoft.com/office/drawing/2014/main" val="10008"/>
                  </a:ext>
                </a:extLst>
              </a:tr>
            </a:tbl>
          </a:graphicData>
        </a:graphic>
      </p:graphicFrame>
    </p:spTree>
  </p:cSld>
  <p:clrMapOvr>
    <a:masterClrMapping/>
  </p:clrMapOvr>
  <p:transition>
    <p:wipe di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i="1" dirty="0">
                <a:solidFill>
                  <a:srgbClr val="FF0000"/>
                </a:solidFill>
              </a:rPr>
              <a:t>How to do a stake holder analysis</a:t>
            </a:r>
            <a:endParaRPr lang="en-US" sz="2800" dirty="0">
              <a:solidFill>
                <a:srgbClr val="FF0000"/>
              </a:solidFill>
            </a:endParaRPr>
          </a:p>
        </p:txBody>
      </p:sp>
      <p:sp>
        <p:nvSpPr>
          <p:cNvPr id="3" name="Content Placeholder 2"/>
          <p:cNvSpPr>
            <a:spLocks noGrp="1"/>
          </p:cNvSpPr>
          <p:nvPr>
            <p:ph sz="quarter" idx="1"/>
          </p:nvPr>
        </p:nvSpPr>
        <p:spPr>
          <a:xfrm>
            <a:off x="457200" y="685800"/>
            <a:ext cx="8229600" cy="5943600"/>
          </a:xfrm>
        </p:spPr>
        <p:txBody>
          <a:bodyPr>
            <a:normAutofit fontScale="92500" lnSpcReduction="10000"/>
          </a:bodyPr>
          <a:lstStyle/>
          <a:p>
            <a:pPr>
              <a:buFont typeface="Wingdings" pitchFamily="2" charset="2"/>
              <a:buChar char="Ø"/>
            </a:pPr>
            <a:r>
              <a:rPr lang="en-US" sz="3200" dirty="0">
                <a:latin typeface="Tahoma" pitchFamily="34" charset="0"/>
                <a:ea typeface="Tahoma" pitchFamily="34" charset="0"/>
                <a:cs typeface="Tahoma" pitchFamily="34" charset="0"/>
              </a:rPr>
              <a:t>List all stakeholders</a:t>
            </a:r>
          </a:p>
          <a:p>
            <a:pPr lvl="0">
              <a:buFont typeface="Wingdings" pitchFamily="2" charset="2"/>
              <a:buChar char="Ø"/>
            </a:pPr>
            <a:r>
              <a:rPr lang="en-US" sz="3200" dirty="0">
                <a:latin typeface="Tahoma" pitchFamily="34" charset="0"/>
                <a:ea typeface="Tahoma" pitchFamily="34" charset="0"/>
                <a:cs typeface="Tahoma" pitchFamily="34" charset="0"/>
              </a:rPr>
              <a:t> Asses their  strength </a:t>
            </a:r>
          </a:p>
          <a:p>
            <a:pPr lvl="0">
              <a:buFont typeface="Wingdings" pitchFamily="2" charset="2"/>
              <a:buChar char="Ø"/>
            </a:pPr>
            <a:r>
              <a:rPr lang="en-US" sz="3200" dirty="0">
                <a:latin typeface="Tahoma" pitchFamily="34" charset="0"/>
                <a:ea typeface="Tahoma" pitchFamily="34" charset="0"/>
                <a:cs typeface="Tahoma" pitchFamily="34" charset="0"/>
              </a:rPr>
              <a:t> Select the most important i.e.</a:t>
            </a:r>
          </a:p>
          <a:p>
            <a:pPr lvl="0">
              <a:buFont typeface="Wingdings" pitchFamily="2" charset="2"/>
              <a:buChar char="Ø"/>
            </a:pPr>
            <a:r>
              <a:rPr lang="en-US" sz="3200" dirty="0">
                <a:latin typeface="Tahoma" pitchFamily="34" charset="0"/>
                <a:ea typeface="Tahoma" pitchFamily="34" charset="0"/>
                <a:cs typeface="Tahoma" pitchFamily="34" charset="0"/>
              </a:rPr>
              <a:t>Those who have direct power over resources (donor/government).</a:t>
            </a:r>
          </a:p>
          <a:p>
            <a:pPr lvl="0">
              <a:buFont typeface="Wingdings" pitchFamily="2" charset="2"/>
              <a:buChar char="Ø"/>
            </a:pPr>
            <a:r>
              <a:rPr lang="en-US" sz="3200" dirty="0">
                <a:latin typeface="Tahoma" pitchFamily="34" charset="0"/>
                <a:ea typeface="Tahoma" pitchFamily="34" charset="0"/>
                <a:cs typeface="Tahoma" pitchFamily="34" charset="0"/>
              </a:rPr>
              <a:t>Those who have power of political influences ( council of ministers, parliament regional council and cabinet)</a:t>
            </a:r>
          </a:p>
          <a:p>
            <a:pPr lvl="0">
              <a:buFont typeface="Wingdings" pitchFamily="2" charset="2"/>
              <a:buChar char="Ø"/>
            </a:pPr>
            <a:r>
              <a:rPr lang="en-US" sz="3200" dirty="0">
                <a:latin typeface="Tahoma" pitchFamily="34" charset="0"/>
                <a:ea typeface="Tahoma" pitchFamily="34" charset="0"/>
                <a:cs typeface="Tahoma" pitchFamily="34" charset="0"/>
              </a:rPr>
              <a:t> Those who have power over service: people on whom the organization depends to provide the service (the community of beneficiaries)</a:t>
            </a:r>
          </a:p>
          <a:p>
            <a:pPr lvl="0">
              <a:buFont typeface="Wingdings" pitchFamily="2" charset="2"/>
              <a:buChar char="Ø"/>
            </a:pPr>
            <a:r>
              <a:rPr lang="en-US" sz="3200" dirty="0">
                <a:latin typeface="Tahoma" pitchFamily="34" charset="0"/>
                <a:ea typeface="Tahoma" pitchFamily="34" charset="0"/>
                <a:cs typeface="Tahoma" pitchFamily="34" charset="0"/>
              </a:rPr>
              <a:t>Those who have power over the environment.</a:t>
            </a:r>
            <a:endParaRPr lang="en-US" sz="3500"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br>
              <a:rPr lang="en-US" i="1" dirty="0"/>
            </a:br>
            <a:r>
              <a:rPr lang="en-US" sz="3100" b="1" i="1" dirty="0">
                <a:solidFill>
                  <a:srgbClr val="FF0000"/>
                </a:solidFill>
              </a:rPr>
              <a:t>(iii) COLLABORATORS</a:t>
            </a:r>
            <a:r>
              <a:rPr lang="en-US" sz="3100" i="1" dirty="0"/>
              <a:t> </a:t>
            </a:r>
            <a:endParaRPr lang="en-US" dirty="0"/>
          </a:p>
        </p:txBody>
      </p:sp>
      <p:sp>
        <p:nvSpPr>
          <p:cNvPr id="3" name="Content Placeholder 2"/>
          <p:cNvSpPr>
            <a:spLocks noGrp="1"/>
          </p:cNvSpPr>
          <p:nvPr>
            <p:ph sz="quarter" idx="1"/>
          </p:nvPr>
        </p:nvSpPr>
        <p:spPr>
          <a:xfrm>
            <a:off x="457200" y="914400"/>
            <a:ext cx="8229600" cy="5211763"/>
          </a:xfrm>
        </p:spPr>
        <p:txBody>
          <a:bodyPr>
            <a:normAutofit/>
          </a:bodyPr>
          <a:lstStyle/>
          <a:p>
            <a:pPr>
              <a:buFont typeface="Wingdings" pitchFamily="2" charset="2"/>
              <a:buChar char="Ø"/>
            </a:pPr>
            <a:r>
              <a:rPr lang="en-US" i="1" dirty="0"/>
              <a:t> </a:t>
            </a:r>
            <a:r>
              <a:rPr lang="en-US" sz="3200" dirty="0"/>
              <a:t>In a SP process it is necessary to involve the both those who agree with the views and what the organization does and those who disagree (constructively criticize).  It  is important to get diverse views and opinion                                         </a:t>
            </a:r>
            <a:endParaRPr lang="en-US" sz="3600" dirty="0"/>
          </a:p>
        </p:txBody>
      </p:sp>
    </p:spTree>
  </p:cSld>
  <p:clrMapOvr>
    <a:masterClrMapping/>
  </p:clrMapOvr>
  <p:transition>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800" b="1" i="1" dirty="0">
                <a:solidFill>
                  <a:srgbClr val="FF0000"/>
                </a:solidFill>
              </a:rPr>
              <a:t>Steep-Four  Setting draft goals and core objective</a:t>
            </a:r>
            <a:endParaRPr lang="en-US" sz="2800" b="1" dirty="0">
              <a:solidFill>
                <a:srgbClr val="FF0000"/>
              </a:solidFill>
            </a:endParaRPr>
          </a:p>
        </p:txBody>
      </p:sp>
      <p:sp>
        <p:nvSpPr>
          <p:cNvPr id="3" name="Content Placeholder 2"/>
          <p:cNvSpPr>
            <a:spLocks noGrp="1"/>
          </p:cNvSpPr>
          <p:nvPr>
            <p:ph sz="quarter" idx="1"/>
          </p:nvPr>
        </p:nvSpPr>
        <p:spPr>
          <a:xfrm>
            <a:off x="228600" y="838200"/>
            <a:ext cx="8610600" cy="5791200"/>
          </a:xfrm>
        </p:spPr>
        <p:txBody>
          <a:bodyPr>
            <a:normAutofit fontScale="92500" lnSpcReduction="10000"/>
          </a:bodyPr>
          <a:lstStyle/>
          <a:p>
            <a:pPr>
              <a:buFont typeface="Wingdings" pitchFamily="2" charset="2"/>
              <a:buChar char="Ø"/>
            </a:pPr>
            <a:r>
              <a:rPr lang="en-US" sz="4100" dirty="0">
                <a:latin typeface="Tahoma" pitchFamily="34" charset="0"/>
                <a:ea typeface="Tahoma" pitchFamily="34" charset="0"/>
                <a:cs typeface="Tahoma" pitchFamily="34" charset="0"/>
              </a:rPr>
              <a:t>Mission - what do people want from as ?                  </a:t>
            </a:r>
          </a:p>
          <a:p>
            <a:pPr>
              <a:buFont typeface="Wingdings" pitchFamily="2" charset="2"/>
              <a:buChar char="Ø"/>
            </a:pPr>
            <a:r>
              <a:rPr lang="en-US" sz="3500" b="1" dirty="0">
                <a:latin typeface="Tahoma" pitchFamily="34" charset="0"/>
                <a:ea typeface="Tahoma" pitchFamily="34" charset="0"/>
                <a:cs typeface="Tahoma" pitchFamily="34" charset="0"/>
              </a:rPr>
              <a:t>Draft Goals and core objectives </a:t>
            </a:r>
            <a:r>
              <a:rPr lang="en-US" sz="3500" dirty="0">
                <a:latin typeface="Tahoma" pitchFamily="34" charset="0"/>
                <a:ea typeface="Tahoma" pitchFamily="34" charset="0"/>
                <a:cs typeface="Tahoma" pitchFamily="34" charset="0"/>
              </a:rPr>
              <a:t>-where do we want to be in 3-5 years ? </a:t>
            </a:r>
          </a:p>
          <a:p>
            <a:pPr>
              <a:buFont typeface="Wingdings" pitchFamily="2" charset="2"/>
              <a:buChar char="Ø"/>
            </a:pPr>
            <a:r>
              <a:rPr lang="en-US" sz="3500" b="1" dirty="0">
                <a:latin typeface="Tahoma" pitchFamily="34" charset="0"/>
                <a:ea typeface="Tahoma" pitchFamily="34" charset="0"/>
                <a:cs typeface="Tahoma" pitchFamily="34" charset="0"/>
              </a:rPr>
              <a:t>External Analysis </a:t>
            </a:r>
            <a:r>
              <a:rPr lang="en-US" sz="3500" dirty="0">
                <a:latin typeface="Tahoma" pitchFamily="34" charset="0"/>
                <a:ea typeface="Tahoma" pitchFamily="34" charset="0"/>
                <a:cs typeface="Tahoma" pitchFamily="34" charset="0"/>
              </a:rPr>
              <a:t>-	If that is what we want to be, how is the outside world likely  to work for us or against us ? </a:t>
            </a:r>
          </a:p>
          <a:p>
            <a:pPr>
              <a:buFont typeface="Wingdings" pitchFamily="2" charset="2"/>
              <a:buChar char="Ø"/>
            </a:pPr>
            <a:r>
              <a:rPr lang="en-US" sz="3500" dirty="0">
                <a:latin typeface="Tahoma" pitchFamily="34" charset="0"/>
                <a:ea typeface="Tahoma" pitchFamily="34" charset="0"/>
                <a:cs typeface="Tahoma" pitchFamily="34" charset="0"/>
              </a:rPr>
              <a:t> </a:t>
            </a:r>
            <a:r>
              <a:rPr lang="en-US" sz="3500" b="1" dirty="0">
                <a:latin typeface="Tahoma" pitchFamily="34" charset="0"/>
                <a:ea typeface="Tahoma" pitchFamily="34" charset="0"/>
                <a:cs typeface="Tahoma" pitchFamily="34" charset="0"/>
              </a:rPr>
              <a:t>Internal Analysis </a:t>
            </a:r>
            <a:r>
              <a:rPr lang="en-US" sz="3500" dirty="0">
                <a:latin typeface="Tahoma" pitchFamily="34" charset="0"/>
                <a:ea typeface="Tahoma" pitchFamily="34" charset="0"/>
                <a:cs typeface="Tahoma" pitchFamily="34" charset="0"/>
              </a:rPr>
              <a:t>-If  that is what we want to be, what are the things about ourselves for us or against us which are likely to help us or hinder us ? </a:t>
            </a:r>
          </a:p>
          <a:p>
            <a:endParaRPr lang="en-US" sz="11200" dirty="0">
              <a:solidFill>
                <a:srgbClr val="7030A0"/>
              </a:solidFill>
            </a:endParaRPr>
          </a:p>
          <a:p>
            <a:endParaRPr lang="en-US" dirty="0">
              <a:solidFill>
                <a:srgbClr val="7030A0"/>
              </a:solidFill>
            </a:endParaRPr>
          </a:p>
        </p:txBody>
      </p:sp>
    </p:spTree>
  </p:cSld>
  <p:clrMapOvr>
    <a:masterClrMapping/>
  </p:clrMapOvr>
  <p:transition>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762000"/>
            <a:ext cx="8305800" cy="5257800"/>
          </a:xfrm>
        </p:spPr>
        <p:txBody>
          <a:bodyPr>
            <a:normAutofit/>
          </a:bodyPr>
          <a:lstStyle/>
          <a:p>
            <a:pPr>
              <a:buFont typeface="Wingdings" pitchFamily="2" charset="2"/>
              <a:buChar char="Ø"/>
            </a:pPr>
            <a:r>
              <a:rPr lang="en-US" sz="3200" b="1" dirty="0">
                <a:latin typeface="Tahoma" pitchFamily="34" charset="0"/>
                <a:ea typeface="Tahoma" pitchFamily="34" charset="0"/>
                <a:cs typeface="Tahoma" pitchFamily="34" charset="0"/>
              </a:rPr>
              <a:t>Review Goals and core objectives</a:t>
            </a:r>
            <a:r>
              <a:rPr lang="en-US" sz="3200" dirty="0">
                <a:latin typeface="Tahoma" pitchFamily="34" charset="0"/>
                <a:ea typeface="Tahoma" pitchFamily="34" charset="0"/>
                <a:cs typeface="Tahoma" pitchFamily="34" charset="0"/>
              </a:rPr>
              <a:t>-In the light of what we have learned, do we wish to modify our draft goals and objectives? </a:t>
            </a:r>
          </a:p>
          <a:p>
            <a:pPr>
              <a:buFont typeface="Wingdings" pitchFamily="2" charset="2"/>
              <a:buChar char="Ø"/>
            </a:pPr>
            <a:r>
              <a:rPr lang="en-US" sz="3200" b="1" dirty="0">
                <a:latin typeface="Tahoma" pitchFamily="34" charset="0"/>
                <a:ea typeface="Tahoma" pitchFamily="34" charset="0"/>
                <a:cs typeface="Tahoma" pitchFamily="34" charset="0"/>
              </a:rPr>
              <a:t>Identify   Issues </a:t>
            </a:r>
            <a:r>
              <a:rPr lang="en-US" sz="3200" dirty="0">
                <a:latin typeface="Tahoma" pitchFamily="34" charset="0"/>
                <a:ea typeface="Tahoma" pitchFamily="34" charset="0"/>
                <a:cs typeface="Tahoma" pitchFamily="34" charset="0"/>
              </a:rPr>
              <a:t>-What are the issues we must really do something if we are to be                   successful? </a:t>
            </a:r>
          </a:p>
        </p:txBody>
      </p:sp>
    </p:spTree>
  </p:cSld>
  <p:clrMapOvr>
    <a:masterClrMapping/>
  </p:clrMapOvr>
  <p:transition>
    <p:wipe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rmAutofit/>
          </a:bodyPr>
          <a:lstStyle/>
          <a:p>
            <a:r>
              <a:rPr lang="en-US" sz="2800" i="1" dirty="0">
                <a:solidFill>
                  <a:srgbClr val="FF0000"/>
                </a:solidFill>
              </a:rPr>
              <a:t>I.GOALS</a:t>
            </a:r>
            <a:endParaRPr lang="en-US" sz="2800" dirty="0">
              <a:solidFill>
                <a:srgbClr val="FF0000"/>
              </a:solidFill>
            </a:endParaRPr>
          </a:p>
        </p:txBody>
      </p:sp>
      <p:sp>
        <p:nvSpPr>
          <p:cNvPr id="3" name="Content Placeholder 2"/>
          <p:cNvSpPr>
            <a:spLocks noGrp="1"/>
          </p:cNvSpPr>
          <p:nvPr>
            <p:ph sz="quarter" idx="1"/>
          </p:nvPr>
        </p:nvSpPr>
        <p:spPr>
          <a:xfrm>
            <a:off x="457200" y="762000"/>
            <a:ext cx="8229600" cy="5364163"/>
          </a:xfrm>
        </p:spPr>
        <p:txBody>
          <a:bodyPr>
            <a:normAutofit/>
          </a:bodyPr>
          <a:lstStyle/>
          <a:p>
            <a:pPr lvl="0">
              <a:buFont typeface="Wingdings" pitchFamily="2" charset="2"/>
              <a:buChar char="q"/>
            </a:pPr>
            <a:r>
              <a:rPr lang="en-US" sz="3200" dirty="0">
                <a:latin typeface="Tahoma" pitchFamily="34" charset="0"/>
                <a:ea typeface="Tahoma" pitchFamily="34" charset="0"/>
                <a:cs typeface="Tahoma" pitchFamily="34" charset="0"/>
              </a:rPr>
              <a:t>In any case, goals are the relevance of the mission to different stakeholders</a:t>
            </a:r>
          </a:p>
          <a:p>
            <a:pPr lvl="0">
              <a:buFont typeface="Wingdings" pitchFamily="2" charset="2"/>
              <a:buChar char="q"/>
            </a:pPr>
            <a:r>
              <a:rPr lang="en-US" sz="3200" dirty="0">
                <a:latin typeface="Tahoma" pitchFamily="34" charset="0"/>
                <a:ea typeface="Tahoma" pitchFamily="34" charset="0"/>
                <a:cs typeface="Tahoma" pitchFamily="34" charset="0"/>
              </a:rPr>
              <a:t> They are boarder and have longer range than objectives. </a:t>
            </a:r>
          </a:p>
          <a:p>
            <a:pPr lvl="0">
              <a:buFont typeface="Wingdings" pitchFamily="2" charset="2"/>
              <a:buChar char="q"/>
            </a:pPr>
            <a:r>
              <a:rPr lang="en-US" sz="3200" dirty="0">
                <a:latin typeface="Tahoma" pitchFamily="34" charset="0"/>
                <a:ea typeface="Tahoma" pitchFamily="34" charset="0"/>
                <a:cs typeface="Tahoma" pitchFamily="34" charset="0"/>
              </a:rPr>
              <a:t>They are not quantified  and have a higher level impact at national of regional level </a:t>
            </a:r>
          </a:p>
          <a:p>
            <a:pPr>
              <a:buNone/>
            </a:pPr>
            <a:endParaRPr lang="en-US" sz="2800"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20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20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pPr lvl="0"/>
            <a:r>
              <a:rPr lang="en-US" i="1" dirty="0"/>
              <a:t> </a:t>
            </a:r>
            <a:r>
              <a:rPr lang="en-US" i="1" dirty="0">
                <a:solidFill>
                  <a:srgbClr val="FF0000"/>
                </a:solidFill>
              </a:rPr>
              <a:t>II .OBJECTIVES </a:t>
            </a:r>
            <a:endParaRPr lang="en-US" dirty="0">
              <a:solidFill>
                <a:srgbClr val="FF0000"/>
              </a:solidFill>
            </a:endParaRPr>
          </a:p>
        </p:txBody>
      </p:sp>
      <p:sp>
        <p:nvSpPr>
          <p:cNvPr id="3" name="Content Placeholder 2"/>
          <p:cNvSpPr>
            <a:spLocks noGrp="1"/>
          </p:cNvSpPr>
          <p:nvPr>
            <p:ph sz="quarter" idx="1"/>
          </p:nvPr>
        </p:nvSpPr>
        <p:spPr>
          <a:xfrm>
            <a:off x="533400" y="1219200"/>
            <a:ext cx="8153400" cy="4800600"/>
          </a:xfrm>
        </p:spPr>
        <p:txBody>
          <a:bodyPr>
            <a:normAutofit/>
          </a:bodyPr>
          <a:lstStyle/>
          <a:p>
            <a:pPr>
              <a:buFont typeface="Wingdings" pitchFamily="2" charset="2"/>
              <a:buChar char="q"/>
            </a:pPr>
            <a:r>
              <a:rPr lang="en-US" sz="3200" dirty="0"/>
              <a:t>Objectives  indicate how the mission can be achieved. </a:t>
            </a:r>
          </a:p>
          <a:p>
            <a:pPr>
              <a:buFont typeface="Wingdings" pitchFamily="2" charset="2"/>
              <a:buChar char="q"/>
            </a:pPr>
            <a:r>
              <a:rPr lang="en-US" sz="3200" dirty="0"/>
              <a:t>They are desirable outcomes of an organization’s activity. </a:t>
            </a:r>
          </a:p>
          <a:p>
            <a:pPr>
              <a:buFont typeface="Wingdings" pitchFamily="2" charset="2"/>
              <a:buChar char="q"/>
            </a:pPr>
            <a:r>
              <a:rPr lang="en-US" sz="3200" dirty="0"/>
              <a:t>The first step in managing anything is to define your objectives before your  release any resources or any time trying to achieve it. </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20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20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248400"/>
          </a:xfrm>
        </p:spPr>
        <p:txBody>
          <a:bodyPr>
            <a:normAutofit/>
          </a:bodyPr>
          <a:lstStyle/>
          <a:p>
            <a:pPr>
              <a:buFont typeface="Wingdings" pitchFamily="2" charset="2"/>
              <a:buChar char="q"/>
            </a:pPr>
            <a:r>
              <a:rPr lang="en-US" i="1" dirty="0"/>
              <a:t> </a:t>
            </a:r>
            <a:r>
              <a:rPr lang="en-US" sz="3600" dirty="0"/>
              <a:t> The top management can clarify its thinking on the parameters of objectives by asking such questions as </a:t>
            </a:r>
            <a:r>
              <a:rPr lang="en-US" sz="3200" dirty="0"/>
              <a:t>: </a:t>
            </a:r>
            <a:endParaRPr lang="en-US" dirty="0"/>
          </a:p>
          <a:p>
            <a:pPr>
              <a:buFont typeface="Wingdings" pitchFamily="2" charset="2"/>
              <a:buChar char="Ø"/>
            </a:pPr>
            <a:r>
              <a:rPr lang="en-US" sz="3200" dirty="0"/>
              <a:t>Where are we now? ( Trends in current performance </a:t>
            </a:r>
          </a:p>
          <a:p>
            <a:pPr>
              <a:buFont typeface="Wingdings" pitchFamily="2" charset="2"/>
              <a:buChar char="Ø"/>
            </a:pPr>
            <a:r>
              <a:rPr lang="en-US" sz="3200" dirty="0"/>
              <a:t>Where do we desire to be three or five years from now? ( The level of improvement  desired) </a:t>
            </a:r>
          </a:p>
          <a:p>
            <a:pPr>
              <a:buFont typeface="Wingdings" pitchFamily="2" charset="2"/>
              <a:buChar char="Ø"/>
            </a:pPr>
            <a:r>
              <a:rPr lang="en-US" sz="3200" dirty="0"/>
              <a:t>Where are we likely to be in the next three or five years if the past trends continue ? </a:t>
            </a:r>
          </a:p>
          <a:p>
            <a:pPr>
              <a:buFont typeface="Wingdings" pitchFamily="2" charset="2"/>
              <a:buChar char="Ø"/>
            </a:pPr>
            <a:r>
              <a:rPr lang="en-US" sz="3200" dirty="0"/>
              <a:t>What prevents us from reaching where we want to be ? ( The obstacles to be overcome) </a:t>
            </a:r>
          </a:p>
        </p:txBody>
      </p:sp>
    </p:spTree>
  </p:cSld>
  <p:clrMapOvr>
    <a:masterClrMapping/>
  </p:clrMapOvr>
  <p:transition>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867400"/>
          </a:xfrm>
        </p:spPr>
        <p:txBody>
          <a:bodyPr>
            <a:normAutofit/>
          </a:bodyPr>
          <a:lstStyle/>
          <a:p>
            <a:pPr>
              <a:buFont typeface="Wingdings" pitchFamily="2" charset="2"/>
              <a:buChar char="Ø"/>
            </a:pPr>
            <a:r>
              <a:rPr lang="en-US" sz="3200" i="1" dirty="0">
                <a:latin typeface="Tahoma" pitchFamily="34" charset="0"/>
                <a:ea typeface="Tahoma" pitchFamily="34" charset="0"/>
                <a:cs typeface="Tahoma" pitchFamily="34" charset="0"/>
              </a:rPr>
              <a:t>What do we propose to do about that? (possible scope for performance improvement //strategies</a:t>
            </a:r>
          </a:p>
          <a:p>
            <a:pPr>
              <a:buFont typeface="Wingdings" pitchFamily="2" charset="2"/>
              <a:buChar char="Ø"/>
            </a:pPr>
            <a:r>
              <a:rPr lang="en-US" sz="3200" i="1" dirty="0">
                <a:latin typeface="Tahoma" pitchFamily="34" charset="0"/>
                <a:ea typeface="Tahoma" pitchFamily="34" charset="0"/>
                <a:cs typeface="Tahoma" pitchFamily="34" charset="0"/>
              </a:rPr>
              <a:t>Objectives stem from goals, and they represent specific,  planned levels of achievement”         </a:t>
            </a:r>
            <a:endParaRPr lang="en-US" sz="3200" dirty="0">
              <a:latin typeface="Tahoma" pitchFamily="34" charset="0"/>
              <a:ea typeface="Tahoma" pitchFamily="34" charset="0"/>
              <a:cs typeface="Tahoma" pitchFamily="34" charset="0"/>
            </a:endParaRPr>
          </a:p>
          <a:p>
            <a:pPr>
              <a:buFont typeface="Wingdings" pitchFamily="2" charset="2"/>
              <a:buChar char="Ø"/>
            </a:pPr>
            <a:r>
              <a:rPr lang="en-US" sz="3200" i="1" dirty="0">
                <a:latin typeface="Tahoma" pitchFamily="34" charset="0"/>
                <a:ea typeface="Tahoma" pitchFamily="34" charset="0"/>
                <a:cs typeface="Tahoma" pitchFamily="34" charset="0"/>
              </a:rPr>
              <a:t>Points to note : </a:t>
            </a:r>
            <a:endParaRPr lang="en-US" sz="3200" dirty="0">
              <a:latin typeface="Tahoma" pitchFamily="34" charset="0"/>
              <a:ea typeface="Tahoma" pitchFamily="34" charset="0"/>
              <a:cs typeface="Tahoma" pitchFamily="34" charset="0"/>
            </a:endParaRPr>
          </a:p>
          <a:p>
            <a:pPr lvl="0">
              <a:buFont typeface="Wingdings" pitchFamily="2" charset="2"/>
              <a:buChar char="Ø"/>
            </a:pPr>
            <a:r>
              <a:rPr lang="en-US" sz="3200" i="1" dirty="0">
                <a:latin typeface="Tahoma" pitchFamily="34" charset="0"/>
                <a:ea typeface="Tahoma" pitchFamily="34" charset="0"/>
                <a:cs typeface="Tahoma" pitchFamily="34" charset="0"/>
              </a:rPr>
              <a:t>Objectives provide precise points or states to be achieved; </a:t>
            </a:r>
            <a:endParaRPr lang="en-US" sz="3200" dirty="0">
              <a:latin typeface="Tahoma" pitchFamily="34" charset="0"/>
              <a:ea typeface="Tahoma" pitchFamily="34" charset="0"/>
              <a:cs typeface="Tahoma" pitchFamily="34" charset="0"/>
            </a:endParaRPr>
          </a:p>
          <a:p>
            <a:endParaRPr lang="en-US" dirty="0">
              <a:solidFill>
                <a:srgbClr val="7030A0"/>
              </a:solidFill>
            </a:endParaRPr>
          </a:p>
          <a:p>
            <a:endParaRPr lang="en-US" dirty="0"/>
          </a:p>
        </p:txBody>
      </p:sp>
    </p:spTree>
  </p:cSld>
  <p:clrMapOvr>
    <a:masterClrMapping/>
  </p:clrMapOvr>
  <p:transition>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324600"/>
          </a:xfrm>
        </p:spPr>
        <p:txBody>
          <a:bodyPr>
            <a:normAutofit/>
          </a:bodyPr>
          <a:lstStyle/>
          <a:p>
            <a:pPr lvl="0">
              <a:buFont typeface="Wingdings" pitchFamily="2" charset="2"/>
              <a:buChar char="Ø"/>
            </a:pPr>
            <a:r>
              <a:rPr lang="en-US" sz="3200" dirty="0">
                <a:latin typeface="Tahoma" pitchFamily="34" charset="0"/>
                <a:ea typeface="Tahoma" pitchFamily="34" charset="0"/>
                <a:cs typeface="Tahoma" pitchFamily="34" charset="0"/>
              </a:rPr>
              <a:t>They should be quantified allowing review and appraisal of achievement;</a:t>
            </a:r>
          </a:p>
          <a:p>
            <a:pPr lvl="0">
              <a:buFont typeface="Wingdings" pitchFamily="2" charset="2"/>
              <a:buChar char="Ø"/>
            </a:pPr>
            <a:r>
              <a:rPr lang="en-US" sz="3200" dirty="0">
                <a:latin typeface="Tahoma" pitchFamily="34" charset="0"/>
                <a:ea typeface="Tahoma" pitchFamily="34" charset="0"/>
                <a:cs typeface="Tahoma" pitchFamily="34" charset="0"/>
              </a:rPr>
              <a:t>Specification should cover quality as well as quantity; </a:t>
            </a:r>
          </a:p>
          <a:p>
            <a:pPr lvl="0">
              <a:buFont typeface="Wingdings" pitchFamily="2" charset="2"/>
              <a:buChar char="Ø"/>
            </a:pPr>
            <a:r>
              <a:rPr lang="en-US" sz="3200" dirty="0">
                <a:latin typeface="Tahoma" pitchFamily="34" charset="0"/>
                <a:ea typeface="Tahoma" pitchFamily="34" charset="0"/>
                <a:cs typeface="Tahoma" pitchFamily="34" charset="0"/>
              </a:rPr>
              <a:t>They can be long or short term and cover programs or operations </a:t>
            </a:r>
          </a:p>
          <a:p>
            <a:pPr lvl="0">
              <a:buFont typeface="Wingdings" pitchFamily="2" charset="2"/>
              <a:buChar char="Ø"/>
            </a:pPr>
            <a:r>
              <a:rPr lang="en-US" sz="3200" dirty="0">
                <a:latin typeface="Tahoma" pitchFamily="34" charset="0"/>
                <a:ea typeface="Tahoma" pitchFamily="34" charset="0"/>
                <a:cs typeface="Tahoma" pitchFamily="34" charset="0"/>
              </a:rPr>
              <a:t>Audit interest: effectiveness audit. </a:t>
            </a:r>
          </a:p>
          <a:p>
            <a:pPr>
              <a:buFont typeface="Wingdings" pitchFamily="2" charset="2"/>
              <a:buChar char="Ø"/>
            </a:pPr>
            <a:r>
              <a:rPr lang="en-US" sz="3200" dirty="0">
                <a:latin typeface="Tahoma" pitchFamily="34" charset="0"/>
                <a:ea typeface="Tahoma" pitchFamily="34" charset="0"/>
                <a:cs typeface="Tahoma" pitchFamily="34" charset="0"/>
              </a:rPr>
              <a:t>An objective is a very specific  statements of what is to be done to accomplish the mission/goal. A statement of an objective makes clear</a:t>
            </a:r>
          </a:p>
          <a:p>
            <a:endParaRPr lang="en-US" dirty="0"/>
          </a:p>
        </p:txBody>
      </p:sp>
    </p:spTree>
  </p:cSld>
  <p:clrMapOvr>
    <a:masterClrMapping/>
  </p:clrMapOvr>
  <p:transition>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324600"/>
          </a:xfrm>
        </p:spPr>
        <p:txBody>
          <a:bodyPr>
            <a:normAutofit/>
          </a:bodyPr>
          <a:lstStyle/>
          <a:p>
            <a:pPr lvl="0">
              <a:buFont typeface="Wingdings" pitchFamily="2" charset="2"/>
              <a:buChar char="Ø"/>
            </a:pPr>
            <a:r>
              <a:rPr lang="en-US" sz="3200" dirty="0">
                <a:latin typeface="Tahoma" pitchFamily="34" charset="0"/>
                <a:ea typeface="Tahoma" pitchFamily="34" charset="0"/>
                <a:cs typeface="Tahoma" pitchFamily="34" charset="0"/>
              </a:rPr>
              <a:t>What is to be accomplished </a:t>
            </a:r>
          </a:p>
          <a:p>
            <a:pPr lvl="0">
              <a:buFont typeface="Wingdings" pitchFamily="2" charset="2"/>
              <a:buChar char="Ø"/>
            </a:pPr>
            <a:r>
              <a:rPr lang="en-US" sz="3200" dirty="0">
                <a:latin typeface="Tahoma" pitchFamily="34" charset="0"/>
                <a:ea typeface="Tahoma" pitchFamily="34" charset="0"/>
                <a:cs typeface="Tahoma" pitchFamily="34" charset="0"/>
              </a:rPr>
              <a:t>How much is to be accomplished </a:t>
            </a:r>
          </a:p>
          <a:p>
            <a:pPr lvl="0">
              <a:buFont typeface="Wingdings" pitchFamily="2" charset="2"/>
              <a:buChar char="Ø"/>
            </a:pPr>
            <a:r>
              <a:rPr lang="en-US" sz="3200" dirty="0">
                <a:latin typeface="Tahoma" pitchFamily="34" charset="0"/>
                <a:ea typeface="Tahoma" pitchFamily="34" charset="0"/>
                <a:cs typeface="Tahoma" pitchFamily="34" charset="0"/>
              </a:rPr>
              <a:t>By when it is to be accomplished </a:t>
            </a:r>
          </a:p>
          <a:p>
            <a:pPr lvl="0">
              <a:buFont typeface="Wingdings" pitchFamily="2" charset="2"/>
              <a:buChar char="Ø"/>
            </a:pPr>
            <a:r>
              <a:rPr lang="en-US" sz="3200" dirty="0">
                <a:latin typeface="Tahoma" pitchFamily="34" charset="0"/>
                <a:ea typeface="Tahoma" pitchFamily="34" charset="0"/>
                <a:cs typeface="Tahoma" pitchFamily="34" charset="0"/>
              </a:rPr>
              <a:t>By whom it is to be accomplished (Operational objectives) </a:t>
            </a:r>
          </a:p>
          <a:p>
            <a:pPr>
              <a:buFont typeface="Wingdings" pitchFamily="2" charset="2"/>
              <a:buChar char="Ø"/>
            </a:pPr>
            <a:r>
              <a:rPr lang="en-US" sz="3200" dirty="0">
                <a:latin typeface="Tahoma" pitchFamily="34" charset="0"/>
                <a:ea typeface="Tahoma" pitchFamily="34" charset="0"/>
                <a:cs typeface="Tahoma" pitchFamily="34" charset="0"/>
              </a:rPr>
              <a:t>In other an objectives is specific, Measurable, achievable ( agreed), Relevant (to the mission ) or Realistic, and time bound ( SMART)</a:t>
            </a:r>
          </a:p>
          <a:p>
            <a:pPr>
              <a:buNone/>
            </a:pPr>
            <a:endParaRPr lang="en-US" sz="3200" dirty="0">
              <a:latin typeface="Tahoma" pitchFamily="34" charset="0"/>
              <a:ea typeface="Tahoma" pitchFamily="34" charset="0"/>
              <a:cs typeface="Tahoma" pitchFamily="34" charset="0"/>
            </a:endParaRPr>
          </a:p>
          <a:p>
            <a:endParaRPr lang="en-US"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85800"/>
            <a:ext cx="8229600" cy="5440363"/>
          </a:xfrm>
        </p:spPr>
        <p:txBody>
          <a:bodyPr>
            <a:normAutofit fontScale="92500"/>
          </a:bodyPr>
          <a:lstStyle/>
          <a:p>
            <a:pPr>
              <a:buFont typeface="Wingdings" pitchFamily="2" charset="2"/>
              <a:buChar char="q"/>
            </a:pPr>
            <a:r>
              <a:rPr lang="en-US" sz="3500" b="1" dirty="0">
                <a:latin typeface="Tahoma" pitchFamily="34" charset="0"/>
                <a:ea typeface="Tahoma" pitchFamily="34" charset="0"/>
                <a:cs typeface="Tahoma" pitchFamily="34" charset="0"/>
              </a:rPr>
              <a:t>An Operational planning is </a:t>
            </a:r>
            <a:r>
              <a:rPr lang="en-US" sz="3500" b="1" dirty="0">
                <a:solidFill>
                  <a:srgbClr val="C00000"/>
                </a:solidFill>
                <a:latin typeface="Tahoma" pitchFamily="34" charset="0"/>
                <a:ea typeface="Tahoma" pitchFamily="34" charset="0"/>
                <a:cs typeface="Tahoma" pitchFamily="34" charset="0"/>
              </a:rPr>
              <a:t>subset</a:t>
            </a:r>
            <a:r>
              <a:rPr lang="en-US" sz="3500" b="1" dirty="0">
                <a:latin typeface="Tahoma" pitchFamily="34" charset="0"/>
                <a:ea typeface="Tahoma" pitchFamily="34" charset="0"/>
                <a:cs typeface="Tahoma" pitchFamily="34" charset="0"/>
              </a:rPr>
              <a:t> of strategic  plan.</a:t>
            </a:r>
          </a:p>
          <a:p>
            <a:pPr>
              <a:buFont typeface="Wingdings" pitchFamily="2" charset="2"/>
              <a:buChar char="q"/>
            </a:pPr>
            <a:r>
              <a:rPr lang="en-US" sz="3500" b="1" dirty="0">
                <a:latin typeface="Tahoma" pitchFamily="34" charset="0"/>
                <a:ea typeface="Tahoma" pitchFamily="34" charset="0"/>
                <a:cs typeface="Tahoma" pitchFamily="34" charset="0"/>
              </a:rPr>
              <a:t> It describes short-term ways of achieving milestones it explains how, or what portion of, a strategic plan will be put into operation during a given operation period, in the case of commercial/educational application, a fiscal year or another given budgetary term. </a:t>
            </a: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2" fill="hold" grpId="0"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12" fill="hold" grpId="0"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0-ppt_w/2"/>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828800"/>
          </a:xfrm>
        </p:spPr>
        <p:txBody>
          <a:bodyPr>
            <a:noAutofit/>
          </a:bodyPr>
          <a:lstStyle/>
          <a:p>
            <a:br>
              <a:rPr lang="en-US" sz="2800" dirty="0"/>
            </a:br>
            <a:r>
              <a:rPr lang="en-US" sz="2800" b="1" dirty="0">
                <a:solidFill>
                  <a:srgbClr val="FF0000"/>
                </a:solidFill>
              </a:rPr>
              <a:t>STEP FIVE: IDENTIFY THE ORGANIZATION’S INTERNAL STRENGTHS AND WEAKNESSES AND ASSESS THE OPPORTUNITIES AND THREATS FROM THE EXTERNAL ENVIRONMENT:</a:t>
            </a:r>
            <a:endParaRPr lang="en-US" sz="2800" dirty="0"/>
          </a:p>
        </p:txBody>
      </p:sp>
      <p:sp>
        <p:nvSpPr>
          <p:cNvPr id="3" name="Content Placeholder 2"/>
          <p:cNvSpPr>
            <a:spLocks noGrp="1"/>
          </p:cNvSpPr>
          <p:nvPr>
            <p:ph sz="quarter" idx="1"/>
          </p:nvPr>
        </p:nvSpPr>
        <p:spPr>
          <a:xfrm>
            <a:off x="457200" y="1905000"/>
            <a:ext cx="8229600" cy="4221163"/>
          </a:xfrm>
        </p:spPr>
        <p:txBody>
          <a:bodyPr>
            <a:normAutofit/>
          </a:bodyPr>
          <a:lstStyle/>
          <a:p>
            <a:pPr lvl="0">
              <a:buFont typeface="Wingdings" pitchFamily="2" charset="2"/>
              <a:buChar char="Ø"/>
            </a:pPr>
            <a:r>
              <a:rPr lang="en-US" sz="2800" dirty="0">
                <a:latin typeface="Tahoma" pitchFamily="34" charset="0"/>
                <a:ea typeface="Tahoma" pitchFamily="34" charset="0"/>
                <a:cs typeface="Tahoma" pitchFamily="34" charset="0"/>
              </a:rPr>
              <a:t>Perform S.W.O.T Analysis (Strengths, Weakness, Opportunities and Threats)</a:t>
            </a:r>
          </a:p>
          <a:p>
            <a:pPr lvl="0">
              <a:buFont typeface="Wingdings" pitchFamily="2" charset="2"/>
              <a:buChar char="Ø"/>
            </a:pPr>
            <a:r>
              <a:rPr lang="en-US" sz="2800" dirty="0">
                <a:latin typeface="Tahoma" pitchFamily="34" charset="0"/>
                <a:ea typeface="Tahoma" pitchFamily="34" charset="0"/>
                <a:cs typeface="Tahoma" pitchFamily="34" charset="0"/>
              </a:rPr>
              <a:t>Analyze the organization’s ability to survive and carry out its mission</a:t>
            </a:r>
          </a:p>
          <a:p>
            <a:pPr>
              <a:buFont typeface="Wingdings" pitchFamily="2" charset="2"/>
              <a:buChar char="Ø"/>
            </a:pPr>
            <a:r>
              <a:rPr lang="en-US" sz="2800" dirty="0">
                <a:latin typeface="Tahoma" pitchFamily="34" charset="0"/>
                <a:ea typeface="Tahoma" pitchFamily="34" charset="0"/>
                <a:cs typeface="Tahoma" pitchFamily="34" charset="0"/>
              </a:rPr>
              <a:t>Focus on the organization’s internal as well as external environments. Strengths</a:t>
            </a:r>
          </a:p>
          <a:p>
            <a:pPr lvl="0"/>
            <a:endParaRPr lang="en-US" sz="2800" dirty="0"/>
          </a:p>
          <a:p>
            <a:pPr>
              <a:buNone/>
            </a:pPr>
            <a:endParaRPr lang="en-US" dirty="0"/>
          </a:p>
        </p:txBody>
      </p:sp>
    </p:spTree>
  </p:cSld>
  <p:clrMapOvr>
    <a:masterClrMapping/>
  </p:clrMapOvr>
  <p:transition>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rPr>
              <a:t>Strengths</a:t>
            </a:r>
            <a:endParaRPr lang="en-US" dirty="0"/>
          </a:p>
        </p:txBody>
      </p:sp>
      <p:sp>
        <p:nvSpPr>
          <p:cNvPr id="3" name="Content Placeholder 2"/>
          <p:cNvSpPr>
            <a:spLocks noGrp="1"/>
          </p:cNvSpPr>
          <p:nvPr>
            <p:ph sz="quarter" idx="1"/>
          </p:nvPr>
        </p:nvSpPr>
        <p:spPr>
          <a:xfrm>
            <a:off x="457200" y="838200"/>
            <a:ext cx="8229600" cy="5715000"/>
          </a:xfrm>
        </p:spPr>
        <p:txBody>
          <a:bodyPr>
            <a:normAutofit fontScale="92500" lnSpcReduction="10000"/>
          </a:bodyPr>
          <a:lstStyle/>
          <a:p>
            <a:pPr>
              <a:buNone/>
            </a:pPr>
            <a:r>
              <a:rPr lang="en-US" sz="3900" dirty="0">
                <a:solidFill>
                  <a:srgbClr val="0070C0"/>
                </a:solidFill>
              </a:rPr>
              <a:t> are within the control of the organization and they occur at present ( they are not just potential).</a:t>
            </a:r>
          </a:p>
          <a:p>
            <a:r>
              <a:rPr lang="en-US" sz="3900" dirty="0">
                <a:solidFill>
                  <a:srgbClr val="002060"/>
                </a:solidFill>
              </a:rPr>
              <a:t>Examples: appropriate technology, dedicated staff, management experience etc.</a:t>
            </a:r>
            <a:r>
              <a:rPr lang="en-US" sz="3900" b="1" dirty="0">
                <a:solidFill>
                  <a:srgbClr val="FF0000"/>
                </a:solidFill>
              </a:rPr>
              <a:t> </a:t>
            </a:r>
          </a:p>
          <a:p>
            <a:r>
              <a:rPr lang="en-US" sz="3900" b="1" dirty="0">
                <a:solidFill>
                  <a:srgbClr val="FF0000"/>
                </a:solidFill>
              </a:rPr>
              <a:t>Situational Analysis </a:t>
            </a:r>
          </a:p>
          <a:p>
            <a:r>
              <a:rPr lang="en-US" sz="3900" dirty="0">
                <a:solidFill>
                  <a:srgbClr val="7030A0"/>
                </a:solidFill>
              </a:rPr>
              <a:t>The purpose of this step is to provide information on the organization’s strengths and weaknesses in relation to the opportunities and threats it faces. </a:t>
            </a:r>
            <a:br>
              <a:rPr lang="en-US" dirty="0"/>
            </a:br>
            <a:endParaRPr lang="en-US" dirty="0">
              <a:solidFill>
                <a:srgbClr val="002060"/>
              </a:solidFill>
            </a:endParaRPr>
          </a:p>
          <a:p>
            <a:endParaRPr lang="en-US" dirty="0"/>
          </a:p>
        </p:txBody>
      </p:sp>
    </p:spTree>
  </p:cSld>
  <p:clrMapOvr>
    <a:masterClrMapping/>
  </p:clrMapOvr>
  <p:transition>
    <p:wipe dir="d"/>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br>
              <a:rPr lang="en-US" sz="3100" b="1" dirty="0"/>
            </a:br>
            <a:endParaRPr lang="en-US" dirty="0"/>
          </a:p>
        </p:txBody>
      </p:sp>
      <p:sp>
        <p:nvSpPr>
          <p:cNvPr id="3" name="Content Placeholder 2"/>
          <p:cNvSpPr>
            <a:spLocks noGrp="1"/>
          </p:cNvSpPr>
          <p:nvPr>
            <p:ph sz="quarter" idx="1"/>
          </p:nvPr>
        </p:nvSpPr>
        <p:spPr>
          <a:xfrm>
            <a:off x="457200" y="609600"/>
            <a:ext cx="8229600" cy="5516563"/>
          </a:xfrm>
        </p:spPr>
        <p:txBody>
          <a:bodyPr>
            <a:normAutofit/>
          </a:bodyPr>
          <a:lstStyle/>
          <a:p>
            <a:r>
              <a:rPr lang="en-US" sz="3600" dirty="0">
                <a:solidFill>
                  <a:srgbClr val="0070C0"/>
                </a:solidFill>
              </a:rPr>
              <a:t>If properly done, it will produce information that is vital to the organization improved service delivery. </a:t>
            </a:r>
          </a:p>
          <a:p>
            <a:r>
              <a:rPr lang="en-US" sz="3600" dirty="0">
                <a:solidFill>
                  <a:srgbClr val="00B050"/>
                </a:solidFill>
              </a:rPr>
              <a:t>It allows the strategic planning team to see the organizational improved service delivery. </a:t>
            </a:r>
          </a:p>
          <a:p>
            <a:r>
              <a:rPr lang="en-US" sz="3600" dirty="0">
                <a:solidFill>
                  <a:srgbClr val="00B0F0"/>
                </a:solidFill>
              </a:rPr>
              <a:t>It allows the strategic planning team to see the organization as a whole in relation to its environment</a:t>
            </a:r>
          </a:p>
        </p:txBody>
      </p:sp>
    </p:spTree>
  </p:cSld>
  <p:clrMapOvr>
    <a:masterClrMapping/>
  </p:clrMapOvr>
  <p:transition>
    <p:wipe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52400"/>
            <a:ext cx="8229600" cy="122238"/>
          </a:xfrm>
        </p:spPr>
        <p:txBody>
          <a:bodyPr>
            <a:normAutofit fontScale="90000"/>
          </a:bodyPr>
          <a:lstStyle/>
          <a:p>
            <a:endParaRPr lang="en-US" sz="800" dirty="0"/>
          </a:p>
        </p:txBody>
      </p:sp>
      <p:sp>
        <p:nvSpPr>
          <p:cNvPr id="3" name="Content Placeholder 2"/>
          <p:cNvSpPr>
            <a:spLocks noGrp="1"/>
          </p:cNvSpPr>
          <p:nvPr>
            <p:ph sz="quarter" idx="1"/>
          </p:nvPr>
        </p:nvSpPr>
        <p:spPr>
          <a:xfrm>
            <a:off x="228600" y="228600"/>
            <a:ext cx="8763000" cy="6400800"/>
          </a:xfrm>
        </p:spPr>
        <p:txBody>
          <a:bodyPr>
            <a:normAutofit/>
          </a:bodyPr>
          <a:lstStyle/>
          <a:p>
            <a:r>
              <a:rPr lang="en-US" sz="3600" dirty="0">
                <a:solidFill>
                  <a:srgbClr val="FF0000"/>
                </a:solidFill>
              </a:rPr>
              <a:t>Weaknesses</a:t>
            </a:r>
          </a:p>
          <a:p>
            <a:r>
              <a:rPr lang="en-US" sz="3600" dirty="0">
                <a:solidFill>
                  <a:srgbClr val="002060"/>
                </a:solidFill>
              </a:rPr>
              <a:t>Weaknesses are also within the control of the organization; they also  occur at present ( they are not just potential). They are the “lack of “ missing…” or weak points</a:t>
            </a:r>
          </a:p>
          <a:p>
            <a:r>
              <a:rPr lang="en-US" sz="3600" dirty="0">
                <a:solidFill>
                  <a:srgbClr val="002060"/>
                </a:solidFill>
              </a:rPr>
              <a:t>Examples: shortage of  qualified staff, inadequate finance, poor service delivery, poor management skills, etc</a:t>
            </a:r>
            <a:r>
              <a:rPr lang="en-US" sz="3600" dirty="0"/>
              <a:t>. </a:t>
            </a:r>
            <a:endParaRPr lang="en-US" sz="3600" dirty="0">
              <a:solidFill>
                <a:srgbClr val="00B0F0"/>
              </a:solidFill>
            </a:endParaRPr>
          </a:p>
          <a:p>
            <a:pPr lvl="0"/>
            <a:endParaRPr lang="en-US" sz="3600" dirty="0"/>
          </a:p>
          <a:p>
            <a:endParaRPr lang="en-US" dirty="0"/>
          </a:p>
        </p:txBody>
      </p:sp>
    </p:spTree>
  </p:cSld>
  <p:clrMapOvr>
    <a:masterClrMapping/>
  </p:clrMapOvr>
  <p:transition>
    <p:wipe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dirty="0">
                <a:solidFill>
                  <a:srgbClr val="FF0000"/>
                </a:solidFill>
              </a:rPr>
              <a:t>Opportunities</a:t>
            </a:r>
            <a:endParaRPr lang="en-US" dirty="0"/>
          </a:p>
        </p:txBody>
      </p:sp>
      <p:sp>
        <p:nvSpPr>
          <p:cNvPr id="3" name="Content Placeholder 2"/>
          <p:cNvSpPr>
            <a:spLocks noGrp="1"/>
          </p:cNvSpPr>
          <p:nvPr>
            <p:ph sz="quarter" idx="1"/>
          </p:nvPr>
        </p:nvSpPr>
        <p:spPr>
          <a:xfrm>
            <a:off x="457200" y="685800"/>
            <a:ext cx="8229600" cy="5867400"/>
          </a:xfrm>
        </p:spPr>
        <p:txBody>
          <a:bodyPr>
            <a:normAutofit/>
          </a:bodyPr>
          <a:lstStyle/>
          <a:p>
            <a:pPr>
              <a:buNone/>
            </a:pPr>
            <a:r>
              <a:rPr lang="en-US" dirty="0">
                <a:solidFill>
                  <a:srgbClr val="FF0000"/>
                </a:solidFill>
              </a:rPr>
              <a:t>   </a:t>
            </a:r>
            <a:r>
              <a:rPr lang="en-US" sz="3600" dirty="0">
                <a:solidFill>
                  <a:srgbClr val="00B0F0"/>
                </a:solidFill>
              </a:rPr>
              <a:t>Opportunities are positive or favorable factors in the external environment which the organization should take advantage of or which make the idea potentially viable. But beyond the control of the organization. They are different from strengths in the sense that strengths are positive internal factors.</a:t>
            </a:r>
          </a:p>
          <a:p>
            <a:r>
              <a:rPr lang="en-US" sz="3600" dirty="0">
                <a:solidFill>
                  <a:srgbClr val="00B0F0"/>
                </a:solidFill>
              </a:rPr>
              <a:t>Example: Existence of willing donor, favorable government policies, availability of training programs etc.</a:t>
            </a:r>
          </a:p>
          <a:p>
            <a:endParaRPr lang="en-US" dirty="0"/>
          </a:p>
        </p:txBody>
      </p:sp>
    </p:spTree>
  </p:cSld>
  <p:clrMapOvr>
    <a:masterClrMapping/>
  </p:clrMapOvr>
  <p:transition>
    <p:wipe dir="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sz="800" dirty="0"/>
          </a:p>
        </p:txBody>
      </p:sp>
      <p:sp>
        <p:nvSpPr>
          <p:cNvPr id="3" name="Content Placeholder 2"/>
          <p:cNvSpPr>
            <a:spLocks noGrp="1"/>
          </p:cNvSpPr>
          <p:nvPr>
            <p:ph sz="quarter" idx="1"/>
          </p:nvPr>
        </p:nvSpPr>
        <p:spPr>
          <a:xfrm>
            <a:off x="457200" y="457200"/>
            <a:ext cx="8229600" cy="6096000"/>
          </a:xfrm>
        </p:spPr>
        <p:txBody>
          <a:bodyPr>
            <a:normAutofit/>
          </a:bodyPr>
          <a:lstStyle/>
          <a:p>
            <a:r>
              <a:rPr lang="en-US" b="1" dirty="0">
                <a:solidFill>
                  <a:srgbClr val="FF0000"/>
                </a:solidFill>
              </a:rPr>
              <a:t>Threats</a:t>
            </a:r>
          </a:p>
          <a:p>
            <a:r>
              <a:rPr lang="en-US" sz="3600" dirty="0">
                <a:solidFill>
                  <a:srgbClr val="7030A0"/>
                </a:solidFill>
              </a:rPr>
              <a:t>Threats are negative or unfavorable external factors in the environment and normally beyond the control of the organization. </a:t>
            </a:r>
          </a:p>
          <a:p>
            <a:r>
              <a:rPr lang="en-US" sz="3600" dirty="0">
                <a:solidFill>
                  <a:srgbClr val="002060"/>
                </a:solidFill>
              </a:rPr>
              <a:t>They affect adversely the business of the organization if not eliminated or overcome. </a:t>
            </a:r>
          </a:p>
          <a:p>
            <a:r>
              <a:rPr lang="en-US" sz="3600" dirty="0">
                <a:solidFill>
                  <a:srgbClr val="0070C0"/>
                </a:solidFill>
              </a:rPr>
              <a:t>Threats differ from weakness in as much as they are beyond, the control of the organization. Both have negative impact</a:t>
            </a:r>
            <a:r>
              <a:rPr lang="en-US" dirty="0">
                <a:solidFill>
                  <a:srgbClr val="0070C0"/>
                </a:solidFill>
              </a:rPr>
              <a:t>. </a:t>
            </a:r>
          </a:p>
        </p:txBody>
      </p:sp>
    </p:spTree>
  </p:cSld>
  <p:clrMapOvr>
    <a:masterClrMapping/>
  </p:clrMapOvr>
  <p:transition>
    <p:wipe di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sz="quarter" idx="1"/>
          </p:nvPr>
        </p:nvSpPr>
        <p:spPr>
          <a:xfrm>
            <a:off x="457200" y="914400"/>
            <a:ext cx="8229600" cy="5211763"/>
          </a:xfrm>
        </p:spPr>
        <p:txBody>
          <a:bodyPr/>
          <a:lstStyle/>
          <a:p>
            <a:r>
              <a:rPr lang="en-US" dirty="0">
                <a:solidFill>
                  <a:srgbClr val="00B0F0"/>
                </a:solidFill>
              </a:rPr>
              <a:t>The purpose of analyzing threats is to look for  ways heeding  against them, i.e., trying to avoid them or lessening their negative impact by making counter balancing actions.</a:t>
            </a:r>
          </a:p>
          <a:p>
            <a:r>
              <a:rPr lang="en-US" dirty="0">
                <a:solidFill>
                  <a:srgbClr val="00B050"/>
                </a:solidFill>
              </a:rPr>
              <a:t>Examples: worsening economic conditions, fast growing population, natural disaster, etc </a:t>
            </a:r>
          </a:p>
          <a:p>
            <a:endParaRPr lang="en-US" dirty="0"/>
          </a:p>
        </p:txBody>
      </p:sp>
    </p:spTree>
  </p:cSld>
  <p:clrMapOvr>
    <a:masterClrMapping/>
  </p:clrMapOvr>
  <p:transition>
    <p:wipe dir="d"/>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br>
              <a:rPr lang="en-US" sz="3100" dirty="0"/>
            </a:br>
            <a:r>
              <a:rPr lang="en-US" sz="3100" dirty="0"/>
              <a:t>SWOT analysis can be carried out through simple listing as indicated below.</a:t>
            </a:r>
            <a:br>
              <a:rPr lang="en-US" dirty="0"/>
            </a:br>
            <a:r>
              <a:rPr lang="en-US" dirty="0"/>
              <a:t> </a:t>
            </a:r>
          </a:p>
        </p:txBody>
      </p:sp>
      <p:graphicFrame>
        <p:nvGraphicFramePr>
          <p:cNvPr id="4" name="Content Placeholder 3"/>
          <p:cNvGraphicFramePr>
            <a:graphicFrameLocks noGrp="1"/>
          </p:cNvGraphicFramePr>
          <p:nvPr>
            <p:ph sz="quarter" idx="1"/>
          </p:nvPr>
        </p:nvGraphicFramePr>
        <p:xfrm>
          <a:off x="609600" y="1143000"/>
          <a:ext cx="8229600" cy="51816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71689">
                <a:tc>
                  <a:txBody>
                    <a:bodyPr/>
                    <a:lstStyle/>
                    <a:p>
                      <a:r>
                        <a:rPr lang="en-US" sz="2800" dirty="0"/>
                        <a:t>Strength </a:t>
                      </a:r>
                    </a:p>
                  </a:txBody>
                  <a:tcPr/>
                </a:tc>
                <a:tc>
                  <a:txBody>
                    <a:bodyPr/>
                    <a:lstStyle/>
                    <a:p>
                      <a:r>
                        <a:rPr lang="en-US" sz="2800" dirty="0"/>
                        <a:t>Opportunities </a:t>
                      </a:r>
                    </a:p>
                  </a:txBody>
                  <a:tcPr/>
                </a:tc>
                <a:extLst>
                  <a:ext uri="{0D108BD9-81ED-4DB2-BD59-A6C34878D82A}">
                    <a16:rowId xmlns:a16="http://schemas.microsoft.com/office/drawing/2014/main" val="10000"/>
                  </a:ext>
                </a:extLst>
              </a:tr>
              <a:tr h="2302933">
                <a:tc>
                  <a:txBody>
                    <a:bodyPr/>
                    <a:lstStyle/>
                    <a:p>
                      <a:endParaRPr lang="en-US" dirty="0"/>
                    </a:p>
                  </a:txBody>
                  <a:tcPr/>
                </a:tc>
                <a:tc>
                  <a:txBody>
                    <a:bodyPr/>
                    <a:lstStyle/>
                    <a:p>
                      <a:endParaRPr lang="en-US"/>
                    </a:p>
                  </a:txBody>
                  <a:tcPr/>
                </a:tc>
                <a:extLst>
                  <a:ext uri="{0D108BD9-81ED-4DB2-BD59-A6C34878D82A}">
                    <a16:rowId xmlns:a16="http://schemas.microsoft.com/office/drawing/2014/main" val="10001"/>
                  </a:ext>
                </a:extLst>
              </a:tr>
              <a:tr h="671689">
                <a:tc>
                  <a:txBody>
                    <a:bodyPr/>
                    <a:lstStyle/>
                    <a:p>
                      <a:r>
                        <a:rPr lang="en-US" sz="2800" dirty="0"/>
                        <a:t>Weakness </a:t>
                      </a:r>
                    </a:p>
                  </a:txBody>
                  <a:tcPr/>
                </a:tc>
                <a:tc>
                  <a:txBody>
                    <a:bodyPr/>
                    <a:lstStyle/>
                    <a:p>
                      <a:r>
                        <a:rPr lang="en-US" sz="2800" dirty="0"/>
                        <a:t>Treats </a:t>
                      </a:r>
                    </a:p>
                  </a:txBody>
                  <a:tcPr/>
                </a:tc>
                <a:extLst>
                  <a:ext uri="{0D108BD9-81ED-4DB2-BD59-A6C34878D82A}">
                    <a16:rowId xmlns:a16="http://schemas.microsoft.com/office/drawing/2014/main" val="10002"/>
                  </a:ext>
                </a:extLst>
              </a:tr>
              <a:tr h="1535289">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0-#ppt_w/2"/>
                                          </p:val>
                                        </p:tav>
                                        <p:tav tm="100000">
                                          <p:val>
                                            <p:strVal val="#ppt_x"/>
                                          </p:val>
                                        </p:tav>
                                      </p:tavLst>
                                    </p:anim>
                                    <p:anim calcmode="lin" valueType="num">
                                      <p:cBhvr additive="base">
                                        <p:cTn id="8" dur="2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br>
              <a:rPr lang="en-US" sz="3100" dirty="0"/>
            </a:br>
            <a:r>
              <a:rPr lang="en-US" sz="3100" b="1" dirty="0">
                <a:solidFill>
                  <a:srgbClr val="FF0000"/>
                </a:solidFill>
              </a:rPr>
              <a:t>How to do SWOT analysis</a:t>
            </a:r>
            <a:br>
              <a:rPr lang="en-US" dirty="0"/>
            </a:br>
            <a:endParaRPr lang="en-US" dirty="0"/>
          </a:p>
        </p:txBody>
      </p:sp>
      <p:sp>
        <p:nvSpPr>
          <p:cNvPr id="3" name="Content Placeholder 2"/>
          <p:cNvSpPr>
            <a:spLocks noGrp="1"/>
          </p:cNvSpPr>
          <p:nvPr>
            <p:ph sz="quarter" idx="1"/>
          </p:nvPr>
        </p:nvSpPr>
        <p:spPr>
          <a:xfrm>
            <a:off x="457200" y="685800"/>
            <a:ext cx="8229600" cy="5440363"/>
          </a:xfrm>
        </p:spPr>
        <p:txBody>
          <a:bodyPr>
            <a:normAutofit/>
          </a:bodyPr>
          <a:lstStyle/>
          <a:p>
            <a:pPr lvl="0"/>
            <a:r>
              <a:rPr lang="en-US" sz="4000" dirty="0">
                <a:solidFill>
                  <a:srgbClr val="00B050"/>
                </a:solidFill>
              </a:rPr>
              <a:t>Participants could be invited to take a few minutes to write down their own ideas on individual sheets ( or they could have been invited to do his before the session);</a:t>
            </a:r>
          </a:p>
          <a:p>
            <a:pPr lvl="0"/>
            <a:r>
              <a:rPr lang="en-US" sz="4000" dirty="0">
                <a:solidFill>
                  <a:srgbClr val="0070C0"/>
                </a:solidFill>
              </a:rPr>
              <a:t>This would be done separately for each category (strength, weakness, opportunities and threats );</a:t>
            </a:r>
          </a:p>
          <a:p>
            <a:endParaRPr lang="en-US" dirty="0"/>
          </a:p>
        </p:txBody>
      </p:sp>
    </p:spTree>
  </p:cSld>
  <p:clrMapOvr>
    <a:masterClrMapping/>
  </p:clrMapOvr>
  <p:transition>
    <p:wipe dir="d"/>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sz="quarter" idx="1"/>
          </p:nvPr>
        </p:nvSpPr>
        <p:spPr>
          <a:xfrm>
            <a:off x="457200" y="762000"/>
            <a:ext cx="8229600" cy="5364163"/>
          </a:xfrm>
        </p:spPr>
        <p:txBody>
          <a:bodyPr>
            <a:noAutofit/>
          </a:bodyPr>
          <a:lstStyle/>
          <a:p>
            <a:pPr lvl="0"/>
            <a:r>
              <a:rPr lang="en-US" sz="4000" dirty="0">
                <a:solidFill>
                  <a:srgbClr val="002060"/>
                </a:solidFill>
              </a:rPr>
              <a:t>The group would then be invited to state their ideas and the facilitator writes them as they are in the flip chart;</a:t>
            </a:r>
          </a:p>
          <a:p>
            <a:pPr lvl="0"/>
            <a:r>
              <a:rPr lang="en-US" sz="4000" dirty="0">
                <a:solidFill>
                  <a:srgbClr val="00B050"/>
                </a:solidFill>
              </a:rPr>
              <a:t>As this is done, all are invited to add as many ideas as possible;</a:t>
            </a:r>
          </a:p>
          <a:p>
            <a:pPr lvl="0"/>
            <a:r>
              <a:rPr lang="en-US" sz="4000" dirty="0">
                <a:solidFill>
                  <a:srgbClr val="7030A0"/>
                </a:solidFill>
              </a:rPr>
              <a:t>At the end, the group is then invited to rank the individual items in order of priority.</a:t>
            </a:r>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457200"/>
            <a:ext cx="8153400" cy="5791200"/>
          </a:xfrm>
        </p:spPr>
        <p:txBody>
          <a:bodyPr/>
          <a:lstStyle/>
          <a:p>
            <a:pPr>
              <a:buFont typeface="Wingdings" pitchFamily="2" charset="2"/>
              <a:buChar char="q"/>
            </a:pPr>
            <a:r>
              <a:rPr lang="en-US" sz="3200" b="1" dirty="0">
                <a:latin typeface="Tahoma" pitchFamily="34" charset="0"/>
                <a:ea typeface="Tahoma" pitchFamily="34" charset="0"/>
                <a:cs typeface="Tahoma" pitchFamily="34" charset="0"/>
              </a:rPr>
              <a:t>An operational plan is the basis for, and justification of an annual operating budget request.</a:t>
            </a:r>
          </a:p>
          <a:p>
            <a:pPr>
              <a:buFont typeface="Wingdings" pitchFamily="2" charset="2"/>
              <a:buChar char="q"/>
            </a:pPr>
            <a:r>
              <a:rPr lang="en-US" sz="3200" b="1" dirty="0">
                <a:latin typeface="Tahoma" pitchFamily="34" charset="0"/>
                <a:ea typeface="Tahoma" pitchFamily="34" charset="0"/>
                <a:cs typeface="Tahoma" pitchFamily="34" charset="0"/>
              </a:rPr>
              <a:t> Therefore, a five-year strategic plan would need five operational plans funded by five operating budgets. </a:t>
            </a:r>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2" fill="hold" grpId="0"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12" fill="hold" grpId="0" nodeType="clickEffect">
                                  <p:stCondLst>
                                    <p:cond delay="0"/>
                                  </p:stCondLst>
                                  <p:childTnLst>
                                    <p:anim calcmode="lin" valueType="num">
                                      <p:cBhvr additive="base">
                                        <p:cTn id="12" dur="2000"/>
                                        <p:tgtEl>
                                          <p:spTgt spid="3">
                                            <p:txEl>
                                              <p:pRg st="1" end="1"/>
                                            </p:txEl>
                                          </p:spTgt>
                                        </p:tgtEl>
                                        <p:attrNameLst>
                                          <p:attrName>ppt_x</p:attrName>
                                        </p:attrNameLst>
                                      </p:cBhvr>
                                      <p:tavLst>
                                        <p:tav tm="0">
                                          <p:val>
                                            <p:strVal val="ppt_x"/>
                                          </p:val>
                                        </p:tav>
                                        <p:tav tm="100000">
                                          <p:val>
                                            <p:strVal val="0-ppt_w/2"/>
                                          </p:val>
                                        </p:tav>
                                      </p:tavLst>
                                    </p:anim>
                                    <p:anim calcmode="lin" valueType="num">
                                      <p:cBhvr additive="base">
                                        <p:cTn id="13" dur="20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I.THE EXTERNAL ENVIRONMENT</a:t>
            </a:r>
            <a:br>
              <a:rPr lang="en-US" dirty="0"/>
            </a:br>
            <a:endParaRPr lang="en-US" dirty="0"/>
          </a:p>
        </p:txBody>
      </p:sp>
      <p:sp>
        <p:nvSpPr>
          <p:cNvPr id="3" name="Content Placeholder 2"/>
          <p:cNvSpPr>
            <a:spLocks noGrp="1"/>
          </p:cNvSpPr>
          <p:nvPr>
            <p:ph sz="quarter" idx="1"/>
          </p:nvPr>
        </p:nvSpPr>
        <p:spPr/>
        <p:txBody>
          <a:bodyPr>
            <a:normAutofit/>
          </a:bodyPr>
          <a:lstStyle/>
          <a:p>
            <a:r>
              <a:rPr lang="en-US" sz="4000" dirty="0"/>
              <a:t>In performing these tasks, the planning team should look at the forces and trends in the external environment that can be categorized under a number of heading: political ,, Economics, social and technological ( PEST) factors.  </a:t>
            </a:r>
          </a:p>
          <a:p>
            <a:endParaRPr lang="en-US" sz="4000" dirty="0"/>
          </a:p>
        </p:txBody>
      </p:sp>
    </p:spTree>
  </p:cSld>
  <p:clrMapOvr>
    <a:masterClrMapping/>
  </p:clrMapOvr>
  <p:transition>
    <p:wipe di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sz="4000" dirty="0"/>
              <a:t>political                                     </a:t>
            </a:r>
          </a:p>
          <a:p>
            <a:pPr lvl="0"/>
            <a:r>
              <a:rPr lang="en-US" sz="4000" dirty="0"/>
              <a:t>Government policies   </a:t>
            </a:r>
          </a:p>
          <a:p>
            <a:pPr lvl="0"/>
            <a:r>
              <a:rPr lang="en-US" sz="4000" dirty="0"/>
              <a:t>Laws and directives </a:t>
            </a:r>
          </a:p>
          <a:p>
            <a:pPr lvl="0"/>
            <a:r>
              <a:rPr lang="en-US" sz="4000" dirty="0"/>
              <a:t>Civil service reform </a:t>
            </a:r>
          </a:p>
          <a:p>
            <a:pPr lvl="0"/>
            <a:r>
              <a:rPr lang="en-US" sz="4000" dirty="0"/>
              <a:t>Regionalization </a:t>
            </a:r>
          </a:p>
          <a:p>
            <a:pPr lvl="0"/>
            <a:r>
              <a:rPr lang="en-US" sz="4000" dirty="0"/>
              <a:t>Decentralization</a:t>
            </a:r>
          </a:p>
          <a:p>
            <a:pPr lvl="0"/>
            <a:r>
              <a:rPr lang="en-US" sz="4000" dirty="0"/>
              <a:t>Donor policies </a:t>
            </a:r>
          </a:p>
          <a:p>
            <a:pPr>
              <a:buNone/>
            </a:pPr>
            <a:endParaRPr lang="en-US" sz="4000" dirty="0"/>
          </a:p>
          <a:p>
            <a:endParaRPr lang="en-US" dirty="0"/>
          </a:p>
        </p:txBody>
      </p:sp>
    </p:spTree>
  </p:cSld>
  <p:clrMapOvr>
    <a:masterClrMapping/>
  </p:clrMapOvr>
  <p:transition>
    <p:wipe dir="d"/>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ii. The Internal Environment</a:t>
            </a:r>
          </a:p>
        </p:txBody>
      </p:sp>
      <p:sp>
        <p:nvSpPr>
          <p:cNvPr id="3" name="Content Placeholder 2"/>
          <p:cNvSpPr>
            <a:spLocks noGrp="1"/>
          </p:cNvSpPr>
          <p:nvPr>
            <p:ph sz="quarter" idx="1"/>
          </p:nvPr>
        </p:nvSpPr>
        <p:spPr>
          <a:xfrm>
            <a:off x="457200" y="762000"/>
            <a:ext cx="8458200" cy="5791200"/>
          </a:xfrm>
        </p:spPr>
        <p:txBody>
          <a:bodyPr>
            <a:normAutofit fontScale="32500" lnSpcReduction="20000"/>
          </a:bodyPr>
          <a:lstStyle/>
          <a:p>
            <a:endParaRPr lang="en-US" dirty="0"/>
          </a:p>
          <a:p>
            <a:pPr lvl="0"/>
            <a:r>
              <a:rPr lang="en-US" sz="5100" dirty="0"/>
              <a:t> </a:t>
            </a:r>
            <a:r>
              <a:rPr lang="en-US" sz="9000" b="1" dirty="0"/>
              <a:t>ASSESSING THE INTERNAL SITUATION </a:t>
            </a:r>
            <a:endParaRPr lang="en-US" sz="9000" dirty="0"/>
          </a:p>
          <a:p>
            <a:r>
              <a:rPr lang="en-US" sz="11100" b="1" dirty="0"/>
              <a:t>How to assess the internal situation of the organization </a:t>
            </a:r>
            <a:endParaRPr lang="en-US" sz="11100" dirty="0"/>
          </a:p>
          <a:p>
            <a:r>
              <a:rPr lang="en-US" sz="11100" dirty="0"/>
              <a:t>This analysis can be organized around four major headings:</a:t>
            </a:r>
          </a:p>
          <a:p>
            <a:pPr lvl="0"/>
            <a:r>
              <a:rPr lang="en-US" sz="11100" dirty="0"/>
              <a:t>The resources that the organization uses to do its work.</a:t>
            </a:r>
          </a:p>
          <a:p>
            <a:r>
              <a:rPr lang="en-US" sz="11100" dirty="0"/>
              <a:t>This includes: human resources, financial resources physical resources and information resources </a:t>
            </a:r>
          </a:p>
          <a:p>
            <a:pPr>
              <a:buNone/>
            </a:pPr>
            <a:r>
              <a:rPr lang="en-US" sz="11100" dirty="0"/>
              <a:t> </a:t>
            </a:r>
          </a:p>
          <a:p>
            <a:pPr>
              <a:buNone/>
            </a:pPr>
            <a:r>
              <a:rPr lang="en-US" dirty="0"/>
              <a:t>                                                                                                                                                                                                                                                            </a:t>
            </a:r>
          </a:p>
        </p:txBody>
      </p:sp>
    </p:spTree>
  </p:cSld>
  <p:clrMapOvr>
    <a:masterClrMapping/>
  </p:clrMapOvr>
  <p:transition>
    <p:wipe dir="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sz="quarter" idx="1"/>
          </p:nvPr>
        </p:nvSpPr>
        <p:spPr>
          <a:xfrm>
            <a:off x="457200" y="533400"/>
            <a:ext cx="8229600" cy="6019800"/>
          </a:xfrm>
        </p:spPr>
        <p:txBody>
          <a:bodyPr>
            <a:normAutofit/>
          </a:bodyPr>
          <a:lstStyle/>
          <a:p>
            <a:pPr lvl="0"/>
            <a:r>
              <a:rPr lang="en-US" sz="3600" dirty="0"/>
              <a:t>The organizational structure </a:t>
            </a:r>
          </a:p>
          <a:p>
            <a:pPr lvl="0"/>
            <a:r>
              <a:rPr lang="en-US" sz="3600" dirty="0"/>
              <a:t>The process, system and procedures that constitute the activities of the organization </a:t>
            </a:r>
          </a:p>
          <a:p>
            <a:pPr lvl="0"/>
            <a:r>
              <a:rPr lang="en-US" sz="3600" dirty="0"/>
              <a:t>The services that the organization provides and the degree of satisfaction of the consumers of those services  </a:t>
            </a:r>
          </a:p>
          <a:p>
            <a:r>
              <a:rPr lang="en-US" sz="3600" dirty="0"/>
              <a:t>In this task, the planning team takes a close look at the organization and analyses its strengths and Weaknesses. </a:t>
            </a:r>
          </a:p>
          <a:p>
            <a:endParaRPr lang="en-US" dirty="0"/>
          </a:p>
        </p:txBody>
      </p:sp>
    </p:spTree>
  </p:cSld>
  <p:clrMapOvr>
    <a:masterClrMapping/>
  </p:clrMapOvr>
  <p:transition>
    <p:wipe dir="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br>
              <a:rPr lang="en-US" sz="3100" b="1" dirty="0"/>
            </a:br>
            <a:br>
              <a:rPr lang="en-US" sz="3100" b="1" dirty="0"/>
            </a:br>
            <a:r>
              <a:rPr lang="en-US" sz="3100" b="1" dirty="0"/>
              <a:t>PART: EDUCATIONAL PLANNING, AN OVERVIW AND PRINCIPLES</a:t>
            </a:r>
            <a:br>
              <a:rPr lang="en-US" dirty="0"/>
            </a:br>
            <a:endParaRPr lang="en-US" dirty="0"/>
          </a:p>
        </p:txBody>
      </p:sp>
      <p:sp>
        <p:nvSpPr>
          <p:cNvPr id="3" name="Content Placeholder 2"/>
          <p:cNvSpPr>
            <a:spLocks noGrp="1"/>
          </p:cNvSpPr>
          <p:nvPr>
            <p:ph sz="quarter" idx="1"/>
          </p:nvPr>
        </p:nvSpPr>
        <p:spPr>
          <a:xfrm>
            <a:off x="457200" y="990600"/>
            <a:ext cx="8229600" cy="5135563"/>
          </a:xfrm>
        </p:spPr>
        <p:txBody>
          <a:bodyPr>
            <a:normAutofit/>
          </a:bodyPr>
          <a:lstStyle/>
          <a:p>
            <a:pPr lvl="0">
              <a:buNone/>
            </a:pPr>
            <a:r>
              <a:rPr lang="en-US" sz="3600" dirty="0"/>
              <a:t>Education entails both </a:t>
            </a:r>
            <a:r>
              <a:rPr lang="en-US" sz="3600" b="1" dirty="0"/>
              <a:t>social and economic</a:t>
            </a:r>
            <a:r>
              <a:rPr lang="en-US" sz="3600" dirty="0"/>
              <a:t> objectives and these derive from the </a:t>
            </a:r>
            <a:r>
              <a:rPr lang="en-US" sz="3600" dirty="0" err="1"/>
              <a:t>overallSocial</a:t>
            </a:r>
            <a:r>
              <a:rPr lang="en-US" sz="3600" dirty="0"/>
              <a:t> and economic goals in the development p</a:t>
            </a:r>
          </a:p>
          <a:p>
            <a:pPr lvl="0"/>
            <a:r>
              <a:rPr lang="en-US" sz="3600" dirty="0"/>
              <a:t>Creating a literate and civic society</a:t>
            </a:r>
          </a:p>
          <a:p>
            <a:pPr lvl="0"/>
            <a:r>
              <a:rPr lang="en-US" sz="3600" dirty="0"/>
              <a:t>Ensuring access to education to all children in the long-run, which in effect is expansion of rural education. </a:t>
            </a:r>
          </a:p>
        </p:txBody>
      </p:sp>
    </p:spTree>
  </p:cSld>
  <p:clrMapOvr>
    <a:masterClrMapping/>
  </p:clrMapOvr>
  <p:transition>
    <p:wipe dir="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lvl="0"/>
            <a:r>
              <a:rPr lang="en-US" sz="3600" dirty="0"/>
              <a:t>Providing specific skill much in line the requirements of the economy and society</a:t>
            </a:r>
          </a:p>
          <a:p>
            <a:pPr lvl="0"/>
            <a:r>
              <a:rPr lang="en-US" sz="3600" dirty="0"/>
              <a:t>Laying down the foundation for the human resource requirements of the perspective development plans.</a:t>
            </a:r>
          </a:p>
          <a:p>
            <a:r>
              <a:rPr lang="en-US" sz="3600" dirty="0" err="1"/>
              <a:t>rocess</a:t>
            </a:r>
            <a:r>
              <a:rPr lang="en-US" sz="3600" dirty="0"/>
              <a:t>. The </a:t>
            </a:r>
            <a:r>
              <a:rPr lang="en-US" sz="3600" b="1" dirty="0"/>
              <a:t>objectives</a:t>
            </a:r>
            <a:r>
              <a:rPr lang="en-US" sz="3600" dirty="0"/>
              <a:t> of an educational plan </a:t>
            </a:r>
          </a:p>
          <a:p>
            <a:endParaRPr lang="en-US" dirty="0"/>
          </a:p>
        </p:txBody>
      </p:sp>
    </p:spTree>
  </p:cSld>
  <p:clrMapOvr>
    <a:masterClrMapping/>
  </p:clrMapOvr>
  <p:transition>
    <p:wipe dir="d"/>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STEP SIX: IDENTFYING CRITICAL/STRATEGIC ISSUES</a:t>
            </a:r>
            <a:endParaRPr lang="en-US" dirty="0"/>
          </a:p>
        </p:txBody>
      </p:sp>
      <p:sp>
        <p:nvSpPr>
          <p:cNvPr id="3" name="Content Placeholder 2"/>
          <p:cNvSpPr>
            <a:spLocks noGrp="1"/>
          </p:cNvSpPr>
          <p:nvPr>
            <p:ph sz="quarter" idx="1"/>
          </p:nvPr>
        </p:nvSpPr>
        <p:spPr/>
        <p:txBody>
          <a:bodyPr>
            <a:normAutofit/>
          </a:bodyPr>
          <a:lstStyle/>
          <a:p>
            <a:r>
              <a:rPr lang="en-US" b="1" dirty="0"/>
              <a:t>Critical/ strategic issues are fundamental policy question or critical challenges  that affect mandates, mission, values, level or mix of services, clients/ users, fund providers/ or cost financing structure or management. At this stage of determining critical /strategic issues in the strategic planning process, planning team members must identify key/ strategic issues.</a:t>
            </a:r>
            <a:endParaRPr lang="en-US" dirty="0"/>
          </a:p>
        </p:txBody>
      </p:sp>
    </p:spTree>
  </p:cSld>
  <p:clrMapOvr>
    <a:masterClrMapping/>
  </p:clrMapOvr>
  <p:transition>
    <p:wipe dir="d"/>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sz="quarter" idx="1"/>
          </p:nvPr>
        </p:nvSpPr>
        <p:spPr>
          <a:xfrm>
            <a:off x="457200" y="609600"/>
            <a:ext cx="8229600" cy="5516563"/>
          </a:xfrm>
        </p:spPr>
        <p:txBody>
          <a:bodyPr>
            <a:normAutofit lnSpcReduction="10000"/>
          </a:bodyPr>
          <a:lstStyle/>
          <a:p>
            <a:r>
              <a:rPr lang="en-US" b="1" dirty="0"/>
              <a:t>Critical/strategic issues are those which, if they are not addressed will several handicap the organization’s ability to function effectively. Organizations can identify these issues by reviewing </a:t>
            </a:r>
            <a:endParaRPr lang="en-US" dirty="0"/>
          </a:p>
          <a:p>
            <a:r>
              <a:rPr lang="en-US" b="1" dirty="0"/>
              <a:t>The final list is comprised of the most important issues, and such issues are determined as those</a:t>
            </a:r>
            <a:r>
              <a:rPr lang="en-US" dirty="0"/>
              <a:t>:</a:t>
            </a:r>
          </a:p>
          <a:p>
            <a:pPr lvl="0"/>
            <a:r>
              <a:rPr lang="en-US" b="1" dirty="0"/>
              <a:t>Which have the biggest impact</a:t>
            </a:r>
            <a:endParaRPr lang="en-US" dirty="0"/>
          </a:p>
          <a:p>
            <a:pPr lvl="0"/>
            <a:r>
              <a:rPr lang="en-US" b="1" dirty="0"/>
              <a:t>Which are the most immediate</a:t>
            </a:r>
            <a:endParaRPr lang="en-US" dirty="0"/>
          </a:p>
          <a:p>
            <a:pPr lvl="0"/>
            <a:r>
              <a:rPr lang="en-US" b="1" dirty="0"/>
              <a:t>Which are closest to the shared values</a:t>
            </a:r>
            <a:endParaRPr lang="en-US" dirty="0"/>
          </a:p>
          <a:p>
            <a:endParaRPr lang="en-US" dirty="0"/>
          </a:p>
        </p:txBody>
      </p:sp>
    </p:spTree>
  </p:cSld>
  <p:clrMapOvr>
    <a:masterClrMapping/>
  </p:clrMapOvr>
  <p:transition>
    <p:wipe dir="d"/>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ormAutofit fontScale="90000"/>
          </a:bodyPr>
          <a:lstStyle/>
          <a:p>
            <a:r>
              <a:rPr lang="en-US" b="1" dirty="0"/>
              <a:t>STEP SEVEN: DESIGN/ ANALYZE/ STRATEGY OPTIONS TO MANAGE THE ISSUES IDENTIFIED IN STEP 6</a:t>
            </a:r>
            <a:endParaRPr lang="en-US" dirty="0"/>
          </a:p>
        </p:txBody>
      </p:sp>
      <p:sp>
        <p:nvSpPr>
          <p:cNvPr id="3" name="Content Placeholder 2"/>
          <p:cNvSpPr>
            <a:spLocks noGrp="1"/>
          </p:cNvSpPr>
          <p:nvPr>
            <p:ph sz="quarter" idx="1"/>
          </p:nvPr>
        </p:nvSpPr>
        <p:spPr>
          <a:xfrm>
            <a:off x="457200" y="2057400"/>
            <a:ext cx="8229600" cy="4068763"/>
          </a:xfrm>
        </p:spPr>
        <p:txBody>
          <a:bodyPr/>
          <a:lstStyle/>
          <a:p>
            <a:pPr lvl="0"/>
            <a:r>
              <a:rPr lang="en-US" b="1" dirty="0"/>
              <a:t>Identify and list  the strategies</a:t>
            </a:r>
            <a:endParaRPr lang="en-US" dirty="0"/>
          </a:p>
          <a:p>
            <a:pPr lvl="0"/>
            <a:r>
              <a:rPr lang="en-US" b="1" dirty="0"/>
              <a:t>Evaluate these strategies against the proven criteria and select the preferred strategies</a:t>
            </a:r>
            <a:endParaRPr lang="en-US" dirty="0"/>
          </a:p>
          <a:p>
            <a:pPr lvl="0"/>
            <a:r>
              <a:rPr lang="en-US" b="1" dirty="0"/>
              <a:t>Develop strategic plan</a:t>
            </a:r>
            <a:endParaRPr lang="en-US" dirty="0"/>
          </a:p>
          <a:p>
            <a:endParaRPr lang="en-US" dirty="0"/>
          </a:p>
        </p:txBody>
      </p:sp>
    </p:spTree>
  </p:cSld>
  <p:clrMapOvr>
    <a:masterClrMapping/>
  </p:clrMapOvr>
  <p:transition>
    <p:wipe dir="d"/>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Formulating </a:t>
            </a:r>
            <a:r>
              <a:rPr lang="en-US" dirty="0" err="1"/>
              <a:t>stratage</a:t>
            </a:r>
            <a:r>
              <a:rPr lang="en-US" dirty="0"/>
              <a:t> </a:t>
            </a:r>
          </a:p>
        </p:txBody>
      </p:sp>
      <p:sp>
        <p:nvSpPr>
          <p:cNvPr id="3" name="Content Placeholder 2"/>
          <p:cNvSpPr>
            <a:spLocks noGrp="1"/>
          </p:cNvSpPr>
          <p:nvPr>
            <p:ph sz="quarter" idx="1"/>
          </p:nvPr>
        </p:nvSpPr>
        <p:spPr/>
        <p:txBody>
          <a:bodyPr/>
          <a:lstStyle/>
          <a:p>
            <a:r>
              <a:rPr lang="en-US" b="1" dirty="0"/>
              <a:t>Strategies can be formulated at four basic levels:</a:t>
            </a:r>
            <a:endParaRPr lang="en-US" dirty="0"/>
          </a:p>
          <a:p>
            <a:pPr lvl="0"/>
            <a:r>
              <a:rPr lang="en-US" b="1" dirty="0"/>
              <a:t>Strategies for the organization as a whole</a:t>
            </a:r>
            <a:endParaRPr lang="en-US" dirty="0"/>
          </a:p>
          <a:p>
            <a:pPr lvl="0"/>
            <a:r>
              <a:rPr lang="en-US" b="1" dirty="0"/>
              <a:t>Sub-strategies (department, divisions, sections, or units)</a:t>
            </a:r>
            <a:endParaRPr lang="en-US" dirty="0"/>
          </a:p>
          <a:p>
            <a:pPr lvl="0"/>
            <a:r>
              <a:rPr lang="en-US" b="1" dirty="0"/>
              <a:t>Functional strategies (financial, human resource, facilities, procurement and information technology strategies.</a:t>
            </a:r>
            <a:endParaRPr lang="en-US"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b="1" dirty="0">
                <a:solidFill>
                  <a:srgbClr val="FF0000"/>
                </a:solidFill>
              </a:rPr>
              <a:t>Operational plans should contain:</a:t>
            </a:r>
            <a:br>
              <a:rPr lang="en-US" b="1" dirty="0">
                <a:solidFill>
                  <a:srgbClr val="FF0000"/>
                </a:solidFill>
              </a:rPr>
            </a:br>
            <a:endParaRPr lang="en-US" b="1" dirty="0">
              <a:solidFill>
                <a:srgbClr val="FF0000"/>
              </a:solidFill>
            </a:endParaRPr>
          </a:p>
        </p:txBody>
      </p:sp>
      <p:sp>
        <p:nvSpPr>
          <p:cNvPr id="3" name="Content Placeholder 2"/>
          <p:cNvSpPr>
            <a:spLocks noGrp="1"/>
          </p:cNvSpPr>
          <p:nvPr>
            <p:ph sz="quarter" idx="1"/>
          </p:nvPr>
        </p:nvSpPr>
        <p:spPr>
          <a:xfrm>
            <a:off x="457200" y="1143000"/>
            <a:ext cx="8229600" cy="4983163"/>
          </a:xfrm>
        </p:spPr>
        <p:txBody>
          <a:bodyPr>
            <a:normAutofit/>
          </a:bodyPr>
          <a:lstStyle/>
          <a:p>
            <a:pPr>
              <a:buFont typeface="Wingdings" pitchFamily="2" charset="2"/>
              <a:buChar char="Ø"/>
            </a:pPr>
            <a:r>
              <a:rPr lang="en-US" sz="3200" dirty="0">
                <a:latin typeface="Tahoma" pitchFamily="34" charset="0"/>
                <a:ea typeface="Tahoma" pitchFamily="34" charset="0"/>
                <a:cs typeface="Tahoma" pitchFamily="34" charset="0"/>
              </a:rPr>
              <a:t>clear objectives</a:t>
            </a:r>
          </a:p>
          <a:p>
            <a:pPr>
              <a:buFont typeface="Wingdings" pitchFamily="2" charset="2"/>
              <a:buChar char="Ø"/>
            </a:pPr>
            <a:r>
              <a:rPr lang="en-US" sz="3200" dirty="0">
                <a:latin typeface="Tahoma" pitchFamily="34" charset="0"/>
                <a:ea typeface="Tahoma" pitchFamily="34" charset="0"/>
                <a:cs typeface="Tahoma" pitchFamily="34" charset="0"/>
              </a:rPr>
              <a:t> activities to be delivered</a:t>
            </a:r>
          </a:p>
          <a:p>
            <a:pPr>
              <a:buFont typeface="Wingdings" pitchFamily="2" charset="2"/>
              <a:buChar char="Ø"/>
            </a:pPr>
            <a:r>
              <a:rPr lang="en-US" sz="3200" dirty="0">
                <a:latin typeface="Tahoma" pitchFamily="34" charset="0"/>
                <a:ea typeface="Tahoma" pitchFamily="34" charset="0"/>
                <a:cs typeface="Tahoma" pitchFamily="34" charset="0"/>
              </a:rPr>
              <a:t> quality standards</a:t>
            </a:r>
          </a:p>
          <a:p>
            <a:pPr>
              <a:buFont typeface="Wingdings" pitchFamily="2" charset="2"/>
              <a:buChar char="Ø"/>
            </a:pPr>
            <a:r>
              <a:rPr lang="en-US" sz="3200" dirty="0">
                <a:latin typeface="Tahoma" pitchFamily="34" charset="0"/>
                <a:ea typeface="Tahoma" pitchFamily="34" charset="0"/>
                <a:cs typeface="Tahoma" pitchFamily="34" charset="0"/>
              </a:rPr>
              <a:t> desired outcomes </a:t>
            </a:r>
          </a:p>
          <a:p>
            <a:pPr>
              <a:buFont typeface="Wingdings" pitchFamily="2" charset="2"/>
              <a:buChar char="Ø"/>
            </a:pPr>
            <a:r>
              <a:rPr lang="en-US" sz="3200" dirty="0">
                <a:latin typeface="Tahoma" pitchFamily="34" charset="0"/>
                <a:ea typeface="Tahoma" pitchFamily="34" charset="0"/>
                <a:cs typeface="Tahoma" pitchFamily="34" charset="0"/>
              </a:rPr>
              <a:t> staffing and resource requirements</a:t>
            </a:r>
          </a:p>
          <a:p>
            <a:pPr>
              <a:buFont typeface="Wingdings" pitchFamily="2" charset="2"/>
              <a:buChar char="Ø"/>
            </a:pPr>
            <a:r>
              <a:rPr lang="en-US" sz="3200" dirty="0">
                <a:latin typeface="Tahoma" pitchFamily="34" charset="0"/>
                <a:ea typeface="Tahoma" pitchFamily="34" charset="0"/>
                <a:cs typeface="Tahoma" pitchFamily="34" charset="0"/>
              </a:rPr>
              <a:t> implementation timetables</a:t>
            </a:r>
          </a:p>
          <a:p>
            <a:pPr>
              <a:buFont typeface="Wingdings" pitchFamily="2" charset="2"/>
              <a:buChar char="Ø"/>
            </a:pPr>
            <a:r>
              <a:rPr lang="en-US" sz="3200" dirty="0">
                <a:latin typeface="Tahoma" pitchFamily="34" charset="0"/>
                <a:ea typeface="Tahoma" pitchFamily="34" charset="0"/>
                <a:cs typeface="Tahoma" pitchFamily="34" charset="0"/>
              </a:rPr>
              <a:t> a process for monitoring progress</a:t>
            </a:r>
            <a:r>
              <a:rPr lang="en-US" b="1" dirty="0">
                <a:solidFill>
                  <a:srgbClr val="0070C0"/>
                </a:solidFill>
              </a:rPr>
              <a:t>.</a:t>
            </a:r>
          </a:p>
          <a:p>
            <a:endParaRPr lang="en-US" b="1"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9"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2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20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noAutofit/>
          </a:bodyPr>
          <a:lstStyle/>
          <a:p>
            <a:r>
              <a:rPr lang="en-US" sz="2800" b="1" dirty="0"/>
              <a:t>An effective approach to strategy formulation begins with the planning team developing answers to the following five questions for each of the strategic issues identified in the previous step:</a:t>
            </a:r>
            <a:endParaRPr lang="en-US" sz="2800" dirty="0"/>
          </a:p>
        </p:txBody>
      </p:sp>
      <p:sp>
        <p:nvSpPr>
          <p:cNvPr id="3" name="Content Placeholder 2"/>
          <p:cNvSpPr>
            <a:spLocks noGrp="1"/>
          </p:cNvSpPr>
          <p:nvPr>
            <p:ph sz="quarter" idx="1"/>
          </p:nvPr>
        </p:nvSpPr>
        <p:spPr>
          <a:xfrm>
            <a:off x="457200" y="1981200"/>
            <a:ext cx="8229600" cy="4144963"/>
          </a:xfrm>
        </p:spPr>
        <p:txBody>
          <a:bodyPr>
            <a:normAutofit lnSpcReduction="10000"/>
          </a:bodyPr>
          <a:lstStyle/>
          <a:p>
            <a:pPr lvl="0">
              <a:buNone/>
            </a:pPr>
            <a:r>
              <a:rPr lang="en-US" b="1" dirty="0"/>
              <a:t>1.What are the practical options that might be pursued in order to address this strategic issue?</a:t>
            </a:r>
            <a:endParaRPr lang="en-US" dirty="0"/>
          </a:p>
          <a:p>
            <a:pPr lvl="0">
              <a:buNone/>
            </a:pPr>
            <a:r>
              <a:rPr lang="en-US" b="1" dirty="0"/>
              <a:t>2.What are the barriers to the implementation of these options?</a:t>
            </a:r>
            <a:endParaRPr lang="en-US" dirty="0"/>
          </a:p>
          <a:p>
            <a:pPr lvl="0">
              <a:buNone/>
            </a:pPr>
            <a:r>
              <a:rPr lang="en-US" b="1" dirty="0"/>
              <a:t>3.What are the major proposals (programmers, projects) that might be pursued to overcome these barriers?</a:t>
            </a:r>
            <a:endParaRPr lang="en-US" dirty="0"/>
          </a:p>
        </p:txBody>
      </p:sp>
    </p:spTree>
  </p:cSld>
  <p:clrMapOvr>
    <a:masterClrMapping/>
  </p:clrMapOvr>
  <p:transition>
    <p:wipe dir="d"/>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buNone/>
            </a:pPr>
            <a:r>
              <a:rPr lang="en-US" b="1" dirty="0"/>
              <a:t>4.What major action must be taken over the next 3 to 5 years to implement the major proposals?</a:t>
            </a:r>
            <a:endParaRPr lang="en-US" dirty="0"/>
          </a:p>
          <a:p>
            <a:pPr lvl="0">
              <a:buNone/>
            </a:pPr>
            <a:r>
              <a:rPr lang="en-US" b="1" dirty="0"/>
              <a:t>5.What specific steps must be over the next 6 months to a year to implement the major proposals and who is responsible?</a:t>
            </a:r>
            <a:endParaRPr lang="en-US" dirty="0"/>
          </a:p>
          <a:p>
            <a:endParaRPr lang="en-US" dirty="0"/>
          </a:p>
        </p:txBody>
      </p:sp>
    </p:spTree>
  </p:cSld>
  <p:clrMapOvr>
    <a:masterClrMapping/>
  </p:clrMapOvr>
  <p:transition>
    <p:wipe dir="d"/>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100" b="1" dirty="0"/>
            </a:br>
            <a:r>
              <a:rPr lang="en-US" sz="3100" b="1" dirty="0"/>
              <a:t>The following set of criteria can be used to evaluate the strategic options.</a:t>
            </a:r>
            <a:br>
              <a:rPr lang="en-US" dirty="0"/>
            </a:br>
            <a:endParaRPr lang="en-US" dirty="0"/>
          </a:p>
        </p:txBody>
      </p:sp>
      <p:sp>
        <p:nvSpPr>
          <p:cNvPr id="3" name="Content Placeholder 2"/>
          <p:cNvSpPr>
            <a:spLocks noGrp="1"/>
          </p:cNvSpPr>
          <p:nvPr>
            <p:ph sz="quarter" idx="1"/>
          </p:nvPr>
        </p:nvSpPr>
        <p:spPr/>
        <p:txBody>
          <a:bodyPr>
            <a:normAutofit/>
          </a:bodyPr>
          <a:lstStyle/>
          <a:p>
            <a:pPr lvl="0"/>
            <a:r>
              <a:rPr lang="en-US" dirty="0"/>
              <a:t>Acceptability to key stakeholders</a:t>
            </a:r>
          </a:p>
          <a:p>
            <a:pPr lvl="0"/>
            <a:r>
              <a:rPr lang="en-US" dirty="0"/>
              <a:t>Impact on service users or clients</a:t>
            </a:r>
          </a:p>
          <a:p>
            <a:pPr lvl="0"/>
            <a:r>
              <a:rPr lang="en-US" dirty="0"/>
              <a:t>Relevance to the strategic issue</a:t>
            </a:r>
          </a:p>
          <a:p>
            <a:pPr lvl="0"/>
            <a:r>
              <a:rPr lang="en-US" dirty="0"/>
              <a:t>Coordination or integration with other strategies, programs and projects</a:t>
            </a:r>
          </a:p>
          <a:p>
            <a:pPr lvl="0"/>
            <a:r>
              <a:rPr lang="en-US" dirty="0"/>
              <a:t>Technical feasibility</a:t>
            </a:r>
          </a:p>
          <a:p>
            <a:pPr lvl="0"/>
            <a:r>
              <a:rPr lang="en-US" dirty="0"/>
              <a:t>Cost and financing</a:t>
            </a:r>
          </a:p>
        </p:txBody>
      </p:sp>
    </p:spTree>
  </p:cSld>
  <p:clrMapOvr>
    <a:masterClrMapping/>
  </p:clrMapOvr>
  <p:transition>
    <p:wipe dir="d"/>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US" dirty="0"/>
              <a:t>Cost effectiveness</a:t>
            </a:r>
          </a:p>
          <a:p>
            <a:pPr lvl="0"/>
            <a:r>
              <a:rPr lang="en-US" dirty="0"/>
              <a:t>Long-term impact</a:t>
            </a:r>
          </a:p>
          <a:p>
            <a:pPr lvl="0"/>
            <a:r>
              <a:rPr lang="en-US" dirty="0"/>
              <a:t>Degree of risk</a:t>
            </a:r>
          </a:p>
          <a:p>
            <a:pPr lvl="0"/>
            <a:r>
              <a:rPr lang="en-US" dirty="0"/>
              <a:t>Timing</a:t>
            </a:r>
          </a:p>
          <a:p>
            <a:pPr lvl="0"/>
            <a:r>
              <a:rPr lang="en-US" dirty="0"/>
              <a:t>Staff requirements</a:t>
            </a:r>
          </a:p>
          <a:p>
            <a:pPr lvl="0"/>
            <a:r>
              <a:rPr lang="en-US" dirty="0"/>
              <a:t>Facility requirements</a:t>
            </a:r>
          </a:p>
          <a:p>
            <a:pPr lvl="0"/>
            <a:r>
              <a:rPr lang="en-US" dirty="0"/>
              <a:t>Training requirements</a:t>
            </a:r>
          </a:p>
          <a:p>
            <a:endParaRPr lang="en-US" dirty="0"/>
          </a:p>
        </p:txBody>
      </p:sp>
    </p:spTree>
  </p:cSld>
  <p:clrMapOvr>
    <a:masterClrMapping/>
  </p:clrMapOvr>
  <p:transition>
    <p:wipe dir="d"/>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There are four principal steps in developing strategy,</a:t>
            </a:r>
            <a:br>
              <a:rPr lang="en-US" dirty="0"/>
            </a:br>
            <a:endParaRPr lang="en-US" dirty="0"/>
          </a:p>
        </p:txBody>
      </p:sp>
      <p:sp>
        <p:nvSpPr>
          <p:cNvPr id="3" name="Content Placeholder 2"/>
          <p:cNvSpPr>
            <a:spLocks noGrp="1"/>
          </p:cNvSpPr>
          <p:nvPr>
            <p:ph sz="quarter" idx="1"/>
          </p:nvPr>
        </p:nvSpPr>
        <p:spPr/>
        <p:txBody>
          <a:bodyPr/>
          <a:lstStyle/>
          <a:p>
            <a:pPr lvl="0">
              <a:buNone/>
            </a:pPr>
            <a:r>
              <a:rPr lang="en-US" b="1" dirty="0"/>
              <a:t>1.Creating a shared vision and setting an attainable objective</a:t>
            </a:r>
            <a:endParaRPr lang="en-US" dirty="0"/>
          </a:p>
          <a:p>
            <a:pPr lvl="0">
              <a:buNone/>
            </a:pPr>
            <a:r>
              <a:rPr lang="en-US" b="1" dirty="0"/>
              <a:t>2.Determining the strategic issues</a:t>
            </a:r>
            <a:endParaRPr lang="en-US" dirty="0"/>
          </a:p>
          <a:p>
            <a:pPr lvl="0">
              <a:buNone/>
            </a:pPr>
            <a:r>
              <a:rPr lang="en-US" b="1" dirty="0"/>
              <a:t>3.Generating alternative strategies</a:t>
            </a:r>
          </a:p>
          <a:p>
            <a:pPr lvl="0">
              <a:buNone/>
            </a:pPr>
            <a:r>
              <a:rPr lang="en-US" b="1" dirty="0"/>
              <a:t>4. Selecting the preferred strategy</a:t>
            </a:r>
          </a:p>
          <a:p>
            <a:pPr lvl="0">
              <a:buNone/>
            </a:pPr>
            <a:r>
              <a:rPr lang="en-US" dirty="0"/>
              <a:t>Evaluation </a:t>
            </a:r>
            <a:r>
              <a:rPr lang="en-US" dirty="0" err="1"/>
              <a:t>prefersd</a:t>
            </a:r>
            <a:r>
              <a:rPr lang="en-US" dirty="0"/>
              <a:t> table</a:t>
            </a:r>
          </a:p>
          <a:p>
            <a:pPr lvl="0">
              <a:buNone/>
            </a:pPr>
            <a:r>
              <a:rPr lang="en-US" dirty="0" err="1"/>
              <a:t>Stratagic</a:t>
            </a:r>
            <a:r>
              <a:rPr lang="en-US" dirty="0"/>
              <a:t> action plan table</a:t>
            </a:r>
          </a:p>
        </p:txBody>
      </p:sp>
    </p:spTree>
  </p:cSld>
  <p:clrMapOvr>
    <a:masterClrMapping/>
  </p:clrMapOvr>
  <p:transition>
    <p:wipe dir="d"/>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100" b="1" dirty="0"/>
            </a:br>
            <a:r>
              <a:rPr lang="en-US" sz="3100" b="1" dirty="0"/>
              <a:t>STEP EIGHT: DEPARTMENT LEVEL STRATEGIC PLANNING</a:t>
            </a:r>
            <a:br>
              <a:rPr lang="en-US" dirty="0"/>
            </a:br>
            <a:endParaRPr lang="en-US" dirty="0"/>
          </a:p>
        </p:txBody>
      </p:sp>
      <p:sp>
        <p:nvSpPr>
          <p:cNvPr id="3" name="Content Placeholder 2"/>
          <p:cNvSpPr>
            <a:spLocks noGrp="1"/>
          </p:cNvSpPr>
          <p:nvPr>
            <p:ph sz="quarter" idx="1"/>
          </p:nvPr>
        </p:nvSpPr>
        <p:spPr>
          <a:xfrm>
            <a:off x="457200" y="1295400"/>
            <a:ext cx="8229600" cy="4830763"/>
          </a:xfrm>
        </p:spPr>
        <p:txBody>
          <a:bodyPr>
            <a:normAutofit lnSpcReduction="10000"/>
          </a:bodyPr>
          <a:lstStyle/>
          <a:p>
            <a:pPr lvl="0"/>
            <a:r>
              <a:rPr lang="en-US" b="1" dirty="0"/>
              <a:t>Define determent Mission, Goals and Objectives</a:t>
            </a:r>
            <a:endParaRPr lang="en-US" dirty="0"/>
          </a:p>
          <a:p>
            <a:pPr lvl="0"/>
            <a:r>
              <a:rPr lang="en-US" b="1" dirty="0"/>
              <a:t>Conduct brief situation analysis of the department (not more than </a:t>
            </a:r>
            <a:r>
              <a:rPr lang="en-US" b="1" dirty="0" err="1"/>
              <a:t>ne</a:t>
            </a:r>
            <a:r>
              <a:rPr lang="en-US" b="1" dirty="0"/>
              <a:t> page summary)</a:t>
            </a:r>
            <a:endParaRPr lang="en-US" dirty="0"/>
          </a:p>
          <a:p>
            <a:pPr lvl="0"/>
            <a:r>
              <a:rPr lang="en-US" b="1" dirty="0"/>
              <a:t>Identify critical/ strategic issues facing the department</a:t>
            </a:r>
            <a:endParaRPr lang="en-US" dirty="0"/>
          </a:p>
          <a:p>
            <a:pPr lvl="0"/>
            <a:r>
              <a:rPr lang="en-US" b="1" dirty="0"/>
              <a:t>Design department strategies</a:t>
            </a:r>
            <a:endParaRPr lang="en-US" dirty="0"/>
          </a:p>
          <a:p>
            <a:pPr lvl="0"/>
            <a:r>
              <a:rPr lang="en-US" b="1" dirty="0"/>
              <a:t>Develop department strategic Action plans</a:t>
            </a:r>
            <a:endParaRPr lang="en-US" dirty="0"/>
          </a:p>
          <a:p>
            <a:endParaRPr lang="en-US" dirty="0"/>
          </a:p>
        </p:txBody>
      </p:sp>
    </p:spTree>
  </p:cSld>
  <p:clrMapOvr>
    <a:masterClrMapping/>
  </p:clrMapOvr>
  <p:transition>
    <p:wipe dir="d"/>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0000"/>
                </a:solidFill>
              </a:rPr>
              <a:t>STEP NINE: PREPARE IMPLEMENTATION PLAN FOR THE WHOLE ORGANIZATION</a:t>
            </a:r>
            <a:endParaRPr lang="en-US" sz="2800" dirty="0">
              <a:solidFill>
                <a:srgbClr val="FF0000"/>
              </a:solidFill>
            </a:endParaRPr>
          </a:p>
        </p:txBody>
      </p:sp>
      <p:sp>
        <p:nvSpPr>
          <p:cNvPr id="3" name="Content Placeholder 2"/>
          <p:cNvSpPr>
            <a:spLocks noGrp="1"/>
          </p:cNvSpPr>
          <p:nvPr>
            <p:ph sz="quarter" idx="1"/>
          </p:nvPr>
        </p:nvSpPr>
        <p:spPr>
          <a:xfrm>
            <a:off x="457200" y="1600200"/>
            <a:ext cx="8229600" cy="4800600"/>
          </a:xfrm>
        </p:spPr>
        <p:txBody>
          <a:bodyPr>
            <a:normAutofit/>
          </a:bodyPr>
          <a:lstStyle/>
          <a:p>
            <a:r>
              <a:rPr lang="en-US" dirty="0"/>
              <a:t>The implementation </a:t>
            </a:r>
            <a:r>
              <a:rPr lang="en-US" dirty="0" err="1"/>
              <a:t>plan:Table</a:t>
            </a:r>
            <a:endParaRPr lang="en-US" dirty="0"/>
          </a:p>
          <a:p>
            <a:pPr lvl="0"/>
            <a:r>
              <a:rPr lang="en-US" b="1" dirty="0"/>
              <a:t>Deals with service, program/projects and major activities to be implemented within 3-5 years</a:t>
            </a:r>
            <a:endParaRPr lang="en-US" dirty="0"/>
          </a:p>
          <a:p>
            <a:pPr lvl="0"/>
            <a:r>
              <a:rPr lang="en-US" b="1" dirty="0"/>
              <a:t>Has linkage with goals core objectives defined in step four</a:t>
            </a:r>
            <a:endParaRPr lang="en-US" dirty="0"/>
          </a:p>
          <a:p>
            <a:pPr lvl="0"/>
            <a:r>
              <a:rPr lang="en-US" b="1" dirty="0"/>
              <a:t>Provides the means for ongoing monitoring and evaluation of performance</a:t>
            </a:r>
            <a:endParaRPr lang="en-US" dirty="0"/>
          </a:p>
          <a:p>
            <a:endParaRPr lang="en-US" dirty="0"/>
          </a:p>
        </p:txBody>
      </p:sp>
    </p:spTree>
  </p:cSld>
  <p:clrMapOvr>
    <a:masterClrMapping/>
  </p:clrMapOvr>
  <p:transition>
    <p:wipe dir="d"/>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STEP TEN : RESOURCE PLANNING</a:t>
            </a:r>
            <a:endParaRPr lang="en-US" dirty="0">
              <a:solidFill>
                <a:srgbClr val="FF0000"/>
              </a:solidFill>
            </a:endParaRPr>
          </a:p>
        </p:txBody>
      </p:sp>
      <p:sp>
        <p:nvSpPr>
          <p:cNvPr id="3" name="Content Placeholder 2"/>
          <p:cNvSpPr>
            <a:spLocks noGrp="1"/>
          </p:cNvSpPr>
          <p:nvPr>
            <p:ph sz="quarter" idx="1"/>
          </p:nvPr>
        </p:nvSpPr>
        <p:spPr/>
        <p:txBody>
          <a:bodyPr/>
          <a:lstStyle/>
          <a:p>
            <a:pPr>
              <a:buNone/>
            </a:pPr>
            <a:r>
              <a:rPr lang="en-US" dirty="0">
                <a:solidFill>
                  <a:srgbClr val="00B050"/>
                </a:solidFill>
              </a:rPr>
              <a:t>Resource planning involves</a:t>
            </a:r>
          </a:p>
          <a:p>
            <a:pPr lvl="0"/>
            <a:r>
              <a:rPr lang="en-US" dirty="0">
                <a:solidFill>
                  <a:srgbClr val="00B0F0"/>
                </a:solidFill>
              </a:rPr>
              <a:t>Develop staffing plan</a:t>
            </a:r>
          </a:p>
          <a:p>
            <a:pPr lvl="0"/>
            <a:r>
              <a:rPr lang="en-US" dirty="0">
                <a:solidFill>
                  <a:srgbClr val="0070C0"/>
                </a:solidFill>
              </a:rPr>
              <a:t>Developing financial plan (budget)</a:t>
            </a:r>
          </a:p>
          <a:p>
            <a:r>
              <a:rPr lang="en-US" dirty="0">
                <a:solidFill>
                  <a:srgbClr val="002060"/>
                </a:solidFill>
              </a:rPr>
              <a:t>Resources required implementing the plan</a:t>
            </a:r>
          </a:p>
          <a:p>
            <a:endParaRPr lang="en-US" dirty="0"/>
          </a:p>
        </p:txBody>
      </p:sp>
    </p:spTree>
  </p:cSld>
  <p:clrMapOvr>
    <a:masterClrMapping/>
  </p:clrMapOvr>
  <p:transition>
    <p:wipe dir="d"/>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US" dirty="0">
                <a:solidFill>
                  <a:srgbClr val="FF0000"/>
                </a:solidFill>
              </a:rPr>
              <a:t>Staffing Plan</a:t>
            </a:r>
            <a:br>
              <a:rPr lang="en-US" dirty="0"/>
            </a:br>
            <a:endParaRPr lang="en-US" dirty="0"/>
          </a:p>
        </p:txBody>
      </p:sp>
      <p:sp>
        <p:nvSpPr>
          <p:cNvPr id="3" name="Content Placeholder 2"/>
          <p:cNvSpPr>
            <a:spLocks noGrp="1"/>
          </p:cNvSpPr>
          <p:nvPr>
            <p:ph sz="quarter" idx="1"/>
          </p:nvPr>
        </p:nvSpPr>
        <p:spPr/>
        <p:txBody>
          <a:bodyPr/>
          <a:lstStyle/>
          <a:p>
            <a:r>
              <a:rPr lang="en-US" dirty="0">
                <a:solidFill>
                  <a:srgbClr val="00B0F0"/>
                </a:solidFill>
              </a:rPr>
              <a:t>The strategic plan of the organization is feasible from a human resource perspective if:</a:t>
            </a:r>
          </a:p>
          <a:p>
            <a:pPr lvl="0"/>
            <a:r>
              <a:rPr lang="en-US" dirty="0">
                <a:solidFill>
                  <a:srgbClr val="00B0F0"/>
                </a:solidFill>
              </a:rPr>
              <a:t>The organization has the talent necessary to carry it out; </a:t>
            </a:r>
            <a:r>
              <a:rPr lang="en-US" dirty="0"/>
              <a:t>and</a:t>
            </a:r>
          </a:p>
          <a:p>
            <a:pPr lvl="0"/>
            <a:r>
              <a:rPr lang="en-US" dirty="0">
                <a:solidFill>
                  <a:srgbClr val="0070C0"/>
                </a:solidFill>
              </a:rPr>
              <a:t>The cost of acquiring retaining developing, and motivation the needed talent are economically feasible.</a:t>
            </a:r>
          </a:p>
          <a:p>
            <a:endParaRPr lang="en-US" dirty="0"/>
          </a:p>
        </p:txBody>
      </p:sp>
    </p:spTree>
  </p:cSld>
  <p:clrMapOvr>
    <a:masterClrMapping/>
  </p:clrMapOvr>
  <p:transition>
    <p:wipe dir="d"/>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solidFill>
                  <a:srgbClr val="00B050"/>
                </a:solidFill>
              </a:rPr>
              <a:t>Therefore, in implementing their strategic plans organizations should indentify what human resources are needed and how they should be allocated</a:t>
            </a:r>
            <a:r>
              <a:rPr lang="en-US" b="1" dirty="0"/>
              <a:t>.</a:t>
            </a:r>
          </a:p>
          <a:p>
            <a:r>
              <a:rPr lang="en-US" b="1" dirty="0"/>
              <a:t> The following table can be used as a framework to prepare staffing plan for the plan period.</a:t>
            </a:r>
            <a:endParaRPr lang="en-US" dirty="0"/>
          </a:p>
          <a:p>
            <a:endParaRPr lang="en-US"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br>
              <a:rPr lang="en-US" sz="3100" dirty="0"/>
            </a:br>
            <a:r>
              <a:rPr lang="en-US" sz="3100" b="1" dirty="0">
                <a:solidFill>
                  <a:srgbClr val="FF0000"/>
                </a:solidFill>
              </a:rPr>
              <a:t>STRATEGIC PANNING</a:t>
            </a:r>
            <a:endParaRPr lang="en-US" sz="3100" dirty="0"/>
          </a:p>
        </p:txBody>
      </p:sp>
      <p:sp>
        <p:nvSpPr>
          <p:cNvPr id="3" name="Content Placeholder 2"/>
          <p:cNvSpPr>
            <a:spLocks noGrp="1"/>
          </p:cNvSpPr>
          <p:nvPr>
            <p:ph sz="quarter" idx="1"/>
          </p:nvPr>
        </p:nvSpPr>
        <p:spPr>
          <a:xfrm>
            <a:off x="457200" y="457200"/>
            <a:ext cx="8382000" cy="6096000"/>
          </a:xfrm>
        </p:spPr>
        <p:txBody>
          <a:bodyPr>
            <a:normAutofit/>
          </a:bodyPr>
          <a:lstStyle/>
          <a:p>
            <a:pPr>
              <a:buFont typeface="Wingdings" pitchFamily="2" charset="2"/>
              <a:buChar char="q"/>
            </a:pPr>
            <a:r>
              <a:rPr lang="en-US" sz="3200" dirty="0">
                <a:latin typeface="Tahoma" pitchFamily="34" charset="0"/>
                <a:ea typeface="Tahoma" pitchFamily="34" charset="0"/>
                <a:cs typeface="Tahoma" pitchFamily="34" charset="0"/>
              </a:rPr>
              <a:t>The history of strategic planning begins in the military. </a:t>
            </a:r>
          </a:p>
          <a:p>
            <a:pPr>
              <a:buFont typeface="Wingdings" pitchFamily="2" charset="2"/>
              <a:buChar char="q"/>
            </a:pPr>
            <a:r>
              <a:rPr lang="en-US" sz="3200" dirty="0">
                <a:latin typeface="Tahoma" pitchFamily="34" charset="0"/>
                <a:ea typeface="Tahoma" pitchFamily="34" charset="0"/>
                <a:cs typeface="Tahoma" pitchFamily="34" charset="0"/>
              </a:rPr>
              <a:t>According to Webster’s New World Dictionary, strategy is “the science of planning and directing large scale military operations, of direction forces into the most advantageous position prior to actual engagement with the enemy”.</a:t>
            </a:r>
          </a:p>
          <a:p>
            <a:pPr>
              <a:buFont typeface="Wingdings" pitchFamily="2" charset="2"/>
              <a:buChar char="q"/>
            </a:pPr>
            <a:r>
              <a:rPr lang="en-US" sz="3200" dirty="0">
                <a:latin typeface="Tahoma" pitchFamily="34" charset="0"/>
                <a:ea typeface="Tahoma" pitchFamily="34" charset="0"/>
                <a:cs typeface="Tahoma" pitchFamily="34" charset="0"/>
              </a:rPr>
              <a:t> Although our understanding of strategy as applied in management has been transformed, one element remains : aim to achieve competitive advantage</a:t>
            </a:r>
            <a:r>
              <a:rPr lang="en-US" b="1" dirty="0">
                <a:solidFill>
                  <a:srgbClr val="0070C0"/>
                </a:solidFill>
              </a:rPr>
              <a:t>. </a:t>
            </a:r>
          </a:p>
          <a:p>
            <a:endParaRPr lang="en-US" dirty="0"/>
          </a:p>
          <a:p>
            <a:endParaRPr lang="en-US"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3" fill="hold" nodeType="clickEffect">
                                  <p:stCondLst>
                                    <p:cond delay="0"/>
                                  </p:stCondLst>
                                  <p:childTnLst>
                                    <p:anim calcmode="lin" valueType="num">
                                      <p:cBhvr additive="base">
                                        <p:cTn id="6" dur="2000"/>
                                        <p:tgtEl>
                                          <p:spTgt spid="3">
                                            <p:txEl>
                                              <p:pRg st="0" end="0"/>
                                            </p:txEl>
                                          </p:spTgt>
                                        </p:tgtEl>
                                        <p:attrNameLst>
                                          <p:attrName>ppt_x</p:attrName>
                                        </p:attrNameLst>
                                      </p:cBhvr>
                                      <p:tavLst>
                                        <p:tav tm="0">
                                          <p:val>
                                            <p:strVal val="ppt_x"/>
                                          </p:val>
                                        </p:tav>
                                        <p:tav tm="100000">
                                          <p:val>
                                            <p:strVal val="1+ppt_w/2"/>
                                          </p:val>
                                        </p:tav>
                                      </p:tavLst>
                                    </p:anim>
                                    <p:anim calcmode="lin" valueType="num">
                                      <p:cBhvr additive="base">
                                        <p:cTn id="7" dur="2000"/>
                                        <p:tgtEl>
                                          <p:spTgt spid="3">
                                            <p:txEl>
                                              <p:pRg st="0" end="0"/>
                                            </p:txEl>
                                          </p:spTgt>
                                        </p:tgtEl>
                                        <p:attrNameLst>
                                          <p:attrName>ppt_y</p:attrName>
                                        </p:attrNameLst>
                                      </p:cBhvr>
                                      <p:tavLst>
                                        <p:tav tm="0">
                                          <p:val>
                                            <p:strVal val="ppt_y"/>
                                          </p:val>
                                        </p:tav>
                                        <p:tav tm="100000">
                                          <p:val>
                                            <p:strVal val="0-ppt_h/2"/>
                                          </p:val>
                                        </p:tav>
                                      </p:tavLst>
                                    </p:anim>
                                    <p:set>
                                      <p:cBhvr>
                                        <p:cTn id="8" dur="1" fill="hold">
                                          <p:stCondLst>
                                            <p:cond delay="1999"/>
                                          </p:stCondLst>
                                        </p:cTn>
                                        <p:tgtEl>
                                          <p:spTgt spid="3">
                                            <p:txEl>
                                              <p:pRg st="0" end="0"/>
                                            </p:txEl>
                                          </p:spTgt>
                                        </p:tgtEl>
                                        <p:attrNameLst>
                                          <p:attrName>style.visibility</p:attrName>
                                        </p:attrNameLst>
                                      </p:cBhvr>
                                      <p:to>
                                        <p:strVal val="hidden"/>
                                      </p:to>
                                    </p:set>
                                  </p:childTnLst>
                                </p:cTn>
                              </p:par>
                              <p:par>
                                <p:cTn id="9" presetID="2" presetClass="exit" presetSubtype="3" fill="hold" nodeType="withEffect">
                                  <p:stCondLst>
                                    <p:cond delay="0"/>
                                  </p:stCondLst>
                                  <p:childTnLst>
                                    <p:anim calcmode="lin" valueType="num">
                                      <p:cBhvr additive="base">
                                        <p:cTn id="10" dur="20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11" dur="2000"/>
                                        <p:tgtEl>
                                          <p:spTgt spid="3">
                                            <p:txEl>
                                              <p:pRg st="1" end="1"/>
                                            </p:txEl>
                                          </p:spTgt>
                                        </p:tgtEl>
                                        <p:attrNameLst>
                                          <p:attrName>ppt_y</p:attrName>
                                        </p:attrNameLst>
                                      </p:cBhvr>
                                      <p:tavLst>
                                        <p:tav tm="0">
                                          <p:val>
                                            <p:strVal val="ppt_y"/>
                                          </p:val>
                                        </p:tav>
                                        <p:tav tm="100000">
                                          <p:val>
                                            <p:strVal val="0-ppt_h/2"/>
                                          </p:val>
                                        </p:tav>
                                      </p:tavLst>
                                    </p:anim>
                                    <p:set>
                                      <p:cBhvr>
                                        <p:cTn id="12" dur="1" fill="hold">
                                          <p:stCondLst>
                                            <p:cond delay="1999"/>
                                          </p:stCondLst>
                                        </p:cTn>
                                        <p:tgtEl>
                                          <p:spTgt spid="3">
                                            <p:txEl>
                                              <p:pRg st="1" end="1"/>
                                            </p:txEl>
                                          </p:spTgt>
                                        </p:tgtEl>
                                        <p:attrNameLst>
                                          <p:attrName>style.visibility</p:attrName>
                                        </p:attrNameLst>
                                      </p:cBhvr>
                                      <p:to>
                                        <p:strVal val="hidden"/>
                                      </p:to>
                                    </p:set>
                                  </p:childTnLst>
                                </p:cTn>
                              </p:par>
                              <p:par>
                                <p:cTn id="13" presetID="2" presetClass="exit" presetSubtype="3" fill="hold" nodeType="withEffect">
                                  <p:stCondLst>
                                    <p:cond delay="0"/>
                                  </p:stCondLst>
                                  <p:childTnLst>
                                    <p:anim calcmode="lin" valueType="num">
                                      <p:cBhvr additive="base">
                                        <p:cTn id="14" dur="20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15" dur="2000"/>
                                        <p:tgtEl>
                                          <p:spTgt spid="3">
                                            <p:txEl>
                                              <p:pRg st="2" end="2"/>
                                            </p:txEl>
                                          </p:spTgt>
                                        </p:tgtEl>
                                        <p:attrNameLst>
                                          <p:attrName>ppt_y</p:attrName>
                                        </p:attrNameLst>
                                      </p:cBhvr>
                                      <p:tavLst>
                                        <p:tav tm="0">
                                          <p:val>
                                            <p:strVal val="ppt_y"/>
                                          </p:val>
                                        </p:tav>
                                        <p:tav tm="100000">
                                          <p:val>
                                            <p:strVal val="0-ppt_h/2"/>
                                          </p:val>
                                        </p:tav>
                                      </p:tavLst>
                                    </p:anim>
                                    <p:set>
                                      <p:cBhvr>
                                        <p:cTn id="16"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br>
              <a:rPr lang="en-US" sz="2800" b="1" dirty="0"/>
            </a:br>
            <a:r>
              <a:rPr lang="en-US" sz="2800" b="1" dirty="0">
                <a:solidFill>
                  <a:srgbClr val="FF0000"/>
                </a:solidFill>
              </a:rPr>
              <a:t>Strategic Budgeting</a:t>
            </a:r>
            <a:br>
              <a:rPr lang="en-US" sz="2800" dirty="0"/>
            </a:br>
            <a:endParaRPr lang="en-US" sz="2800" dirty="0"/>
          </a:p>
        </p:txBody>
      </p:sp>
      <p:sp>
        <p:nvSpPr>
          <p:cNvPr id="3" name="Content Placeholder 2"/>
          <p:cNvSpPr>
            <a:spLocks noGrp="1"/>
          </p:cNvSpPr>
          <p:nvPr>
            <p:ph sz="quarter" idx="1"/>
          </p:nvPr>
        </p:nvSpPr>
        <p:spPr>
          <a:xfrm>
            <a:off x="457200" y="914400"/>
            <a:ext cx="8229600" cy="5562600"/>
          </a:xfrm>
        </p:spPr>
        <p:txBody>
          <a:bodyPr>
            <a:normAutofit fontScale="92500" lnSpcReduction="10000"/>
          </a:bodyPr>
          <a:lstStyle/>
          <a:p>
            <a:r>
              <a:rPr lang="en-US" dirty="0">
                <a:solidFill>
                  <a:srgbClr val="7030A0"/>
                </a:solidFill>
              </a:rPr>
              <a:t>Effective strategic budgeting must be directly linked to strategy implementation and should meet the following conditions:</a:t>
            </a:r>
          </a:p>
          <a:p>
            <a:pPr lvl="0"/>
            <a:r>
              <a:rPr lang="en-US" b="1" dirty="0"/>
              <a:t>Top management must have a strong commitment to using the budgeting process to implement strategy.</a:t>
            </a:r>
            <a:endParaRPr lang="en-US" dirty="0"/>
          </a:p>
          <a:p>
            <a:pPr lvl="0"/>
            <a:r>
              <a:rPr lang="en-US" b="1" dirty="0">
                <a:solidFill>
                  <a:srgbClr val="00B050"/>
                </a:solidFill>
              </a:rPr>
              <a:t>Budget must be based on the objectives and strategies of the organization.</a:t>
            </a:r>
            <a:endParaRPr lang="en-US" dirty="0">
              <a:solidFill>
                <a:srgbClr val="00B050"/>
              </a:solidFill>
            </a:endParaRPr>
          </a:p>
          <a:p>
            <a:pPr lvl="0"/>
            <a:r>
              <a:rPr lang="en-US" b="1" dirty="0"/>
              <a:t>Regular review of the operation result in comparison to the budget must be conducted</a:t>
            </a:r>
            <a:endParaRPr lang="en-US" dirty="0"/>
          </a:p>
          <a:p>
            <a:pPr lvl="0"/>
            <a:r>
              <a:rPr lang="en-US" b="1" dirty="0"/>
              <a:t>All level of management must be required to explain budget variance</a:t>
            </a:r>
            <a:r>
              <a:rPr lang="en-US" dirty="0"/>
              <a:t>.</a:t>
            </a:r>
          </a:p>
          <a:p>
            <a:endParaRPr lang="en-US" dirty="0"/>
          </a:p>
        </p:txBody>
      </p:sp>
    </p:spTree>
  </p:cSld>
  <p:clrMapOvr>
    <a:masterClrMapping/>
  </p:clrMapOvr>
  <p:transition>
    <p:wipe dir="d"/>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sz="3100" b="1" dirty="0"/>
            </a:br>
            <a:r>
              <a:rPr lang="en-US" sz="3100" b="1" dirty="0"/>
              <a:t>STEP ELEVEN: MONTORING AND EVALUATION, ASSUMPTIONS AND RISKS</a:t>
            </a:r>
            <a:br>
              <a:rPr lang="en-US" dirty="0"/>
            </a:br>
            <a:endParaRPr lang="en-US" dirty="0"/>
          </a:p>
        </p:txBody>
      </p:sp>
      <p:sp>
        <p:nvSpPr>
          <p:cNvPr id="3" name="Content Placeholder 2"/>
          <p:cNvSpPr>
            <a:spLocks noGrp="1"/>
          </p:cNvSpPr>
          <p:nvPr>
            <p:ph sz="quarter" idx="1"/>
          </p:nvPr>
        </p:nvSpPr>
        <p:spPr>
          <a:xfrm>
            <a:off x="457200" y="1143000"/>
            <a:ext cx="8229600" cy="4983163"/>
          </a:xfrm>
        </p:spPr>
        <p:txBody>
          <a:bodyPr>
            <a:normAutofit fontScale="92500" lnSpcReduction="10000"/>
          </a:bodyPr>
          <a:lstStyle/>
          <a:p>
            <a:pPr>
              <a:buNone/>
            </a:pPr>
            <a:r>
              <a:rPr lang="en-US" b="1" dirty="0">
                <a:solidFill>
                  <a:srgbClr val="FF0000"/>
                </a:solidFill>
              </a:rPr>
              <a:t>Monitoring and Evaluation</a:t>
            </a:r>
          </a:p>
          <a:p>
            <a:pPr lvl="0"/>
            <a:r>
              <a:rPr lang="en-US" b="1" dirty="0"/>
              <a:t>Indicate how and  when monitor and  evaluate the strategic plan</a:t>
            </a:r>
            <a:endParaRPr lang="en-US" dirty="0"/>
          </a:p>
          <a:p>
            <a:r>
              <a:rPr lang="en-US" b="1" dirty="0"/>
              <a:t>Indicate Assumptions and Risks</a:t>
            </a:r>
          </a:p>
          <a:p>
            <a:pPr>
              <a:buNone/>
            </a:pPr>
            <a:r>
              <a:rPr lang="en-US" b="1" dirty="0">
                <a:solidFill>
                  <a:srgbClr val="FF0000"/>
                </a:solidFill>
              </a:rPr>
              <a:t>In the specific context of strategic planning and management monitoring should indicate</a:t>
            </a:r>
            <a:r>
              <a:rPr lang="en-US" dirty="0">
                <a:solidFill>
                  <a:srgbClr val="FF0000"/>
                </a:solidFill>
              </a:rPr>
              <a:t>:</a:t>
            </a:r>
          </a:p>
          <a:p>
            <a:pPr lvl="0"/>
            <a:r>
              <a:rPr lang="en-US" dirty="0"/>
              <a:t>How </a:t>
            </a:r>
            <a:r>
              <a:rPr lang="en-US" b="1" dirty="0"/>
              <a:t>and when completed tasks will be monitored.</a:t>
            </a:r>
            <a:endParaRPr lang="en-US" dirty="0"/>
          </a:p>
          <a:p>
            <a:r>
              <a:rPr lang="en-US" b="1" dirty="0"/>
              <a:t>How and when tasks relatively short duration will be monitored</a:t>
            </a:r>
          </a:p>
          <a:p>
            <a:pPr lvl="0"/>
            <a:endParaRPr lang="en-US" dirty="0"/>
          </a:p>
          <a:p>
            <a:endParaRPr lang="en-US" dirty="0"/>
          </a:p>
        </p:txBody>
      </p:sp>
    </p:spTree>
  </p:cSld>
  <p:clrMapOvr>
    <a:masterClrMapping/>
  </p:clrMapOvr>
  <p:transition>
    <p:wipe dir="d"/>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Assumptions &amp; Risks</a:t>
            </a:r>
            <a:br>
              <a:rPr lang="en-US" dirty="0"/>
            </a:br>
            <a:endParaRPr lang="en-US" dirty="0"/>
          </a:p>
        </p:txBody>
      </p:sp>
      <p:sp>
        <p:nvSpPr>
          <p:cNvPr id="3" name="Content Placeholder 2"/>
          <p:cNvSpPr>
            <a:spLocks noGrp="1"/>
          </p:cNvSpPr>
          <p:nvPr>
            <p:ph sz="quarter" idx="1"/>
          </p:nvPr>
        </p:nvSpPr>
        <p:spPr/>
        <p:txBody>
          <a:bodyPr/>
          <a:lstStyle/>
          <a:p>
            <a:r>
              <a:rPr lang="en-US" dirty="0">
                <a:solidFill>
                  <a:srgbClr val="00B050"/>
                </a:solidFill>
              </a:rPr>
              <a:t>Under assumptions indicate the positive things will contribute to the success of the strategic plan.</a:t>
            </a:r>
          </a:p>
          <a:p>
            <a:pPr lvl="0"/>
            <a:r>
              <a:rPr lang="en-US" b="1" dirty="0"/>
              <a:t>Donors support will continue</a:t>
            </a:r>
            <a:endParaRPr lang="en-US" dirty="0"/>
          </a:p>
          <a:p>
            <a:pPr lvl="0"/>
            <a:r>
              <a:rPr lang="en-US" b="1" dirty="0"/>
              <a:t>Government approves budget</a:t>
            </a:r>
            <a:endParaRPr lang="en-US" dirty="0"/>
          </a:p>
          <a:p>
            <a:pPr lvl="0"/>
            <a:r>
              <a:rPr lang="en-US" b="1" dirty="0"/>
              <a:t>Support from collaborators will be gained</a:t>
            </a:r>
            <a:endParaRPr lang="en-US" dirty="0"/>
          </a:p>
          <a:p>
            <a:endParaRPr lang="en-US" dirty="0"/>
          </a:p>
        </p:txBody>
      </p:sp>
    </p:spTree>
  </p:cSld>
  <p:clrMapOvr>
    <a:masterClrMapping/>
  </p:clrMapOvr>
  <p:transition>
    <p:wipe dir="d"/>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0000"/>
                </a:solidFill>
              </a:rPr>
              <a:t>STEP TEWELVE: IMPLEMENT AND MONITOR THE STRATEGIES: AND REVIEW THE PERFORMANCE</a:t>
            </a:r>
            <a:endParaRPr lang="en-US" sz="2800" dirty="0">
              <a:solidFill>
                <a:srgbClr val="FF0000"/>
              </a:solidFill>
            </a:endParaRPr>
          </a:p>
        </p:txBody>
      </p:sp>
      <p:sp>
        <p:nvSpPr>
          <p:cNvPr id="3" name="Content Placeholder 2"/>
          <p:cNvSpPr>
            <a:spLocks noGrp="1"/>
          </p:cNvSpPr>
          <p:nvPr>
            <p:ph sz="quarter" idx="1"/>
          </p:nvPr>
        </p:nvSpPr>
        <p:spPr/>
        <p:txBody>
          <a:bodyPr>
            <a:normAutofit fontScale="92500" lnSpcReduction="20000"/>
          </a:bodyPr>
          <a:lstStyle/>
          <a:p>
            <a:pPr lvl="0"/>
            <a:r>
              <a:rPr lang="en-US" dirty="0">
                <a:solidFill>
                  <a:srgbClr val="7030A0"/>
                </a:solidFill>
              </a:rPr>
              <a:t>Develop the ability to be flexible and review, and support flexibility as proper</a:t>
            </a:r>
          </a:p>
          <a:p>
            <a:r>
              <a:rPr lang="en-US" dirty="0">
                <a:solidFill>
                  <a:srgbClr val="7030A0"/>
                </a:solidFill>
              </a:rPr>
              <a:t>Apply the basic principles of sound implementation practice</a:t>
            </a:r>
          </a:p>
          <a:p>
            <a:r>
              <a:rPr lang="en-US" dirty="0">
                <a:solidFill>
                  <a:srgbClr val="FF0000"/>
                </a:solidFill>
              </a:rPr>
              <a:t>Are our and strategy for the future still sound? If not what changes are needed?</a:t>
            </a:r>
          </a:p>
          <a:p>
            <a:pPr lvl="0"/>
            <a:r>
              <a:rPr lang="en-US" dirty="0">
                <a:solidFill>
                  <a:srgbClr val="002060"/>
                </a:solidFill>
              </a:rPr>
              <a:t>Implement the plan</a:t>
            </a:r>
          </a:p>
          <a:p>
            <a:pPr lvl="0"/>
            <a:r>
              <a:rPr lang="en-US" dirty="0">
                <a:solidFill>
                  <a:srgbClr val="002060"/>
                </a:solidFill>
              </a:rPr>
              <a:t>Monitor performance</a:t>
            </a:r>
          </a:p>
          <a:p>
            <a:pPr lvl="0"/>
            <a:r>
              <a:rPr lang="en-US" dirty="0">
                <a:solidFill>
                  <a:srgbClr val="002060"/>
                </a:solidFill>
              </a:rPr>
              <a:t>Take corrective action</a:t>
            </a:r>
          </a:p>
          <a:p>
            <a:pPr lvl="0"/>
            <a:r>
              <a:rPr lang="en-US" dirty="0">
                <a:solidFill>
                  <a:srgbClr val="002060"/>
                </a:solidFill>
              </a:rPr>
              <a:t>Update the plan</a:t>
            </a:r>
          </a:p>
          <a:p>
            <a:pPr lvl="0"/>
            <a:endParaRPr lang="en-US" dirty="0"/>
          </a:p>
          <a:p>
            <a:endParaRPr lang="en-US" dirty="0"/>
          </a:p>
        </p:txBody>
      </p:sp>
    </p:spTree>
  </p:cSld>
  <p:clrMapOvr>
    <a:masterClrMapping/>
  </p:clrMapOvr>
  <p:transition>
    <p:wipe dir="d"/>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A common method for yearly updates, of the plan is:-</a:t>
            </a:r>
          </a:p>
        </p:txBody>
      </p:sp>
      <p:sp>
        <p:nvSpPr>
          <p:cNvPr id="3" name="Content Placeholder 2"/>
          <p:cNvSpPr>
            <a:spLocks noGrp="1"/>
          </p:cNvSpPr>
          <p:nvPr>
            <p:ph sz="quarter" idx="1"/>
          </p:nvPr>
        </p:nvSpPr>
        <p:spPr/>
        <p:txBody>
          <a:bodyPr>
            <a:normAutofit/>
          </a:bodyPr>
          <a:lstStyle/>
          <a:p>
            <a:pPr lvl="0"/>
            <a:r>
              <a:rPr lang="en-US" dirty="0">
                <a:solidFill>
                  <a:srgbClr val="00B050"/>
                </a:solidFill>
              </a:rPr>
              <a:t>Reassess opportunities and threats, strengths weaknesses, and critical/ strategic issues. Has anything new emerged?</a:t>
            </a:r>
          </a:p>
          <a:p>
            <a:pPr lvl="0"/>
            <a:r>
              <a:rPr lang="en-US" dirty="0">
                <a:solidFill>
                  <a:srgbClr val="002060"/>
                </a:solidFill>
              </a:rPr>
              <a:t>Review your strategy for the future. Is it still sound?</a:t>
            </a:r>
          </a:p>
          <a:p>
            <a:pPr lvl="0"/>
            <a:r>
              <a:rPr lang="en-US" dirty="0">
                <a:solidFill>
                  <a:srgbClr val="002060"/>
                </a:solidFill>
              </a:rPr>
              <a:t>Review the plan including service. Staffing and financial projections and the implementation plan.</a:t>
            </a:r>
          </a:p>
          <a:p>
            <a:endParaRPr lang="en-US" dirty="0"/>
          </a:p>
        </p:txBody>
      </p:sp>
    </p:spTree>
  </p:cSld>
  <p:clrMapOvr>
    <a:masterClrMapping/>
  </p:clrMapOvr>
  <p:transition>
    <p:wipe dir="d"/>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lvl="0"/>
            <a:r>
              <a:rPr lang="en-US" dirty="0">
                <a:solidFill>
                  <a:srgbClr val="0070C0"/>
                </a:solidFill>
              </a:rPr>
              <a:t>Review the revised plan with the minister, state minister, vice minister, bureau heads, management, staff, and many appropriate others Get approval of major changes.</a:t>
            </a:r>
          </a:p>
          <a:p>
            <a:pPr lvl="0"/>
            <a:r>
              <a:rPr lang="en-US" dirty="0">
                <a:solidFill>
                  <a:schemeClr val="tx2">
                    <a:lumMod val="50000"/>
                  </a:schemeClr>
                </a:solidFill>
              </a:rPr>
              <a:t>Translate the revised strategic plan into the coming year’s service plan, program goals, budgets, etc. (Operational planning )</a:t>
            </a:r>
          </a:p>
          <a:p>
            <a:endParaRPr lang="en-US" dirty="0"/>
          </a:p>
        </p:txBody>
      </p:sp>
    </p:spTree>
  </p:cSld>
  <p:clrMapOvr>
    <a:masterClrMapping/>
  </p:clrMapOvr>
  <p:transition>
    <p:wipe dir="d"/>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ctr">
              <a:buNone/>
            </a:pPr>
            <a:endParaRPr lang="en-US" sz="9600" dirty="0"/>
          </a:p>
          <a:p>
            <a:pPr algn="ctr">
              <a:buNone/>
            </a:pPr>
            <a:r>
              <a:rPr lang="en-US" sz="9600" dirty="0">
                <a:solidFill>
                  <a:srgbClr val="7030A0"/>
                </a:solidFill>
              </a:rPr>
              <a:t>The end</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43200000">
                                      <p:cBhvr>
                                        <p:cTn id="6" dur="3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1901</TotalTime>
  <Words>5147</Words>
  <Application>Microsoft Office PowerPoint</Application>
  <PresentationFormat>On-screen Show (4:3)</PresentationFormat>
  <Paragraphs>479</Paragraphs>
  <Slides>96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96</vt:i4>
      </vt:variant>
    </vt:vector>
  </HeadingPairs>
  <TitlesOfParts>
    <vt:vector size="103" baseType="lpstr">
      <vt:lpstr>Calibri</vt:lpstr>
      <vt:lpstr>Franklin Gothic Book</vt:lpstr>
      <vt:lpstr>Perpetua</vt:lpstr>
      <vt:lpstr>Tahoma</vt:lpstr>
      <vt:lpstr>Wingdings</vt:lpstr>
      <vt:lpstr>Wingdings 2</vt:lpstr>
      <vt:lpstr>Equity</vt:lpstr>
      <vt:lpstr> CHAPTER TWO </vt:lpstr>
      <vt:lpstr> Operational Planning in the Perspective of strategic   </vt:lpstr>
      <vt:lpstr>PowerPoint Presentation</vt:lpstr>
      <vt:lpstr>PowerPoint Presentation</vt:lpstr>
      <vt:lpstr>PowerPoint Presentation</vt:lpstr>
      <vt:lpstr>PowerPoint Presentation</vt:lpstr>
      <vt:lpstr>PowerPoint Presentation</vt:lpstr>
      <vt:lpstr> Operational plans should contain: </vt:lpstr>
      <vt:lpstr> STRATEGIC PANNING</vt:lpstr>
      <vt:lpstr>PowerPoint Presentation</vt:lpstr>
      <vt:lpstr> DIFFERENCE BETWEEN CONVENTIONAL PLANNING AND STRATEGIC PLANNING</vt:lpstr>
      <vt:lpstr>PowerPoint Presentation</vt:lpstr>
      <vt:lpstr>UNIQUE ASPECTS OF STRATEGIC PLANNING IN EDUCATION:</vt:lpstr>
      <vt:lpstr> THE STRATEGIC PLANNING (SP) PROCESS</vt:lpstr>
      <vt:lpstr> 2.1 STEPS IN STRATEGIC PLANNING STEP ONE: PLANNING TO PLAN </vt:lpstr>
      <vt:lpstr> The steering committee membership </vt:lpstr>
      <vt:lpstr>Role of the steering committee</vt:lpstr>
      <vt:lpstr>PowerPoint Presentation</vt:lpstr>
      <vt:lpstr>PowerPoint Presentation</vt:lpstr>
      <vt:lpstr> ii. The Strategic Planning Team </vt:lpstr>
      <vt:lpstr>PowerPoint Presentation</vt:lpstr>
      <vt:lpstr>PowerPoint Presentation</vt:lpstr>
      <vt:lpstr>Role of the strategic planning team</vt:lpstr>
      <vt:lpstr>STEP TWO: Analyzing Country? Regional Context, Assessing An Organizational , Background ,And Identifying Vision And Mission Of The Organization</vt:lpstr>
      <vt:lpstr> (ii)ORGANIZTIONAL BACKGROUND/ PROFILE</vt:lpstr>
      <vt:lpstr>PowerPoint Presentation</vt:lpstr>
      <vt:lpstr> (iii) VISION , MISSION AND MANDATE ANALYSIS</vt:lpstr>
      <vt:lpstr>Vision</vt:lpstr>
      <vt:lpstr>PowerPoint Presentation</vt:lpstr>
      <vt:lpstr>PowerPoint Presentation</vt:lpstr>
      <vt:lpstr>Purpose of a vision:</vt:lpstr>
      <vt:lpstr>PowerPoint Presentation</vt:lpstr>
      <vt:lpstr>MISSION</vt:lpstr>
      <vt:lpstr>PowerPoint Presentation</vt:lpstr>
      <vt:lpstr> TAKE INTO ACCOUNT THE INTEREST OF STAKE HOLDERS</vt:lpstr>
      <vt:lpstr>PowerPoint Presentation</vt:lpstr>
      <vt:lpstr>PowerPoint Presentation</vt:lpstr>
      <vt:lpstr> Criteria for Evaluating Mission Statement</vt:lpstr>
      <vt:lpstr>PowerPoint Presentation</vt:lpstr>
      <vt:lpstr>The five essential questions for mission formulation are:</vt:lpstr>
      <vt:lpstr>PowerPoint Presentation</vt:lpstr>
      <vt:lpstr>Advantage of mission:</vt:lpstr>
      <vt:lpstr> The following points are worth considering :</vt:lpstr>
      <vt:lpstr>PowerPoint Presentation</vt:lpstr>
      <vt:lpstr> STEP THREE: SET VALUES/ OPERATIONAL PRINCIPLES AND IDENTIFY THE KEY STAKEHOLDERS AND THEIR EXPECTATIONS</vt:lpstr>
      <vt:lpstr> VALUES/ OPERATIONAL PHILOSOPHIES</vt:lpstr>
      <vt:lpstr>PowerPoint Presentation</vt:lpstr>
      <vt:lpstr>PowerPoint Presentation</vt:lpstr>
      <vt:lpstr> STAKEHOLDER ANALYSIS</vt:lpstr>
      <vt:lpstr>How to do a stake holder analysis</vt:lpstr>
      <vt:lpstr> (iii) COLLABORATORS </vt:lpstr>
      <vt:lpstr>Steep-Four  Setting draft goals and core objective</vt:lpstr>
      <vt:lpstr>PowerPoint Presentation</vt:lpstr>
      <vt:lpstr>I.GOALS</vt:lpstr>
      <vt:lpstr> II .OBJECTIVES </vt:lpstr>
      <vt:lpstr>PowerPoint Presentation</vt:lpstr>
      <vt:lpstr>PowerPoint Presentation</vt:lpstr>
      <vt:lpstr>PowerPoint Presentation</vt:lpstr>
      <vt:lpstr>PowerPoint Presentation</vt:lpstr>
      <vt:lpstr> STEP FIVE: IDENTIFY THE ORGANIZATION’S INTERNAL STRENGTHS AND WEAKNESSES AND ASSESS THE OPPORTUNITIES AND THREATS FROM THE EXTERNAL ENVIRONMENT:</vt:lpstr>
      <vt:lpstr>Strengths</vt:lpstr>
      <vt:lpstr> </vt:lpstr>
      <vt:lpstr>PowerPoint Presentation</vt:lpstr>
      <vt:lpstr>Opportunities</vt:lpstr>
      <vt:lpstr>PowerPoint Presentation</vt:lpstr>
      <vt:lpstr>PowerPoint Presentation</vt:lpstr>
      <vt:lpstr> SWOT analysis can be carried out through simple listing as indicated below.  </vt:lpstr>
      <vt:lpstr> How to do SWOT analysis </vt:lpstr>
      <vt:lpstr>PowerPoint Presentation</vt:lpstr>
      <vt:lpstr>I.THE EXTERNAL ENVIRONMENT </vt:lpstr>
      <vt:lpstr>PowerPoint Presentation</vt:lpstr>
      <vt:lpstr>ii. The Internal Environment</vt:lpstr>
      <vt:lpstr>PowerPoint Presentation</vt:lpstr>
      <vt:lpstr>  PART: EDUCATIONAL PLANNING, AN OVERVIW AND PRINCIPLES </vt:lpstr>
      <vt:lpstr>PowerPoint Presentation</vt:lpstr>
      <vt:lpstr>STEP SIX: IDENTFYING CRITICAL/STRATEGIC ISSUES</vt:lpstr>
      <vt:lpstr>PowerPoint Presentation</vt:lpstr>
      <vt:lpstr>STEP SEVEN: DESIGN/ ANALYZE/ STRATEGY OPTIONS TO MANAGE THE ISSUES IDENTIFIED IN STEP 6</vt:lpstr>
      <vt:lpstr>Formulating stratage </vt:lpstr>
      <vt:lpstr>An effective approach to strategy formulation begins with the planning team developing answers to the following five questions for each of the strategic issues identified in the previous step:</vt:lpstr>
      <vt:lpstr>PowerPoint Presentation</vt:lpstr>
      <vt:lpstr> The following set of criteria can be used to evaluate the strategic options. </vt:lpstr>
      <vt:lpstr>PowerPoint Presentation</vt:lpstr>
      <vt:lpstr>There are four principal steps in developing strategy, </vt:lpstr>
      <vt:lpstr> STEP EIGHT: DEPARTMENT LEVEL STRATEGIC PLANNING </vt:lpstr>
      <vt:lpstr>STEP NINE: PREPARE IMPLEMENTATION PLAN FOR THE WHOLE ORGANIZATION</vt:lpstr>
      <vt:lpstr>STEP TEN : RESOURCE PLANNING</vt:lpstr>
      <vt:lpstr>Staffing Plan </vt:lpstr>
      <vt:lpstr>PowerPoint Presentation</vt:lpstr>
      <vt:lpstr> Strategic Budgeting </vt:lpstr>
      <vt:lpstr> STEP ELEVEN: MONTORING AND EVALUATION, ASSUMPTIONS AND RISKS </vt:lpstr>
      <vt:lpstr>Assumptions &amp; Risks </vt:lpstr>
      <vt:lpstr>STEP TEWELVE: IMPLEMENT AND MONITOR THE STRATEGIES: AND REVIEW THE PERFORMANCE</vt:lpstr>
      <vt:lpstr>A common method for yearly updates, of the plan is:-</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1.OVERVIEW OF STRATEGIC AND OPERATIONAL PLANNING PROCESSES</dc:title>
  <dc:creator>VPRE</dc:creator>
  <cp:lastModifiedBy>inedis</cp:lastModifiedBy>
  <cp:revision>269</cp:revision>
  <dcterms:created xsi:type="dcterms:W3CDTF">2013-10-21T05:22:51Z</dcterms:created>
  <dcterms:modified xsi:type="dcterms:W3CDTF">2020-04-27T14:17:52Z</dcterms:modified>
</cp:coreProperties>
</file>