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8" r:id="rId1"/>
  </p:sldMasterIdLst>
  <p:notesMasterIdLst>
    <p:notesMasterId r:id="rId62"/>
  </p:notesMasterIdLst>
  <p:handoutMasterIdLst>
    <p:handoutMasterId r:id="rId63"/>
  </p:handoutMasterIdLst>
  <p:sldIdLst>
    <p:sldId id="326" r:id="rId2"/>
    <p:sldId id="318" r:id="rId3"/>
    <p:sldId id="320" r:id="rId4"/>
    <p:sldId id="321" r:id="rId5"/>
    <p:sldId id="319" r:id="rId6"/>
    <p:sldId id="260" r:id="rId7"/>
    <p:sldId id="261" r:id="rId8"/>
    <p:sldId id="322" r:id="rId9"/>
    <p:sldId id="323" r:id="rId10"/>
    <p:sldId id="324" r:id="rId11"/>
    <p:sldId id="325" r:id="rId12"/>
    <p:sldId id="266" r:id="rId13"/>
    <p:sldId id="267" r:id="rId14"/>
    <p:sldId id="268" r:id="rId15"/>
    <p:sldId id="270" r:id="rId16"/>
    <p:sldId id="271" r:id="rId17"/>
    <p:sldId id="272" r:id="rId18"/>
    <p:sldId id="273" r:id="rId19"/>
    <p:sldId id="274" r:id="rId20"/>
    <p:sldId id="275" r:id="rId21"/>
    <p:sldId id="276" r:id="rId22"/>
    <p:sldId id="278" r:id="rId23"/>
    <p:sldId id="279" r:id="rId24"/>
    <p:sldId id="280" r:id="rId25"/>
    <p:sldId id="281" r:id="rId26"/>
    <p:sldId id="282" r:id="rId27"/>
    <p:sldId id="327" r:id="rId28"/>
    <p:sldId id="328" r:id="rId29"/>
    <p:sldId id="329" r:id="rId30"/>
    <p:sldId id="330" r:id="rId31"/>
    <p:sldId id="331" r:id="rId32"/>
    <p:sldId id="332" r:id="rId33"/>
    <p:sldId id="333" r:id="rId34"/>
    <p:sldId id="334" r:id="rId35"/>
    <p:sldId id="335" r:id="rId36"/>
    <p:sldId id="291" r:id="rId37"/>
    <p:sldId id="292" r:id="rId38"/>
    <p:sldId id="293" r:id="rId39"/>
    <p:sldId id="294" r:id="rId40"/>
    <p:sldId id="295" r:id="rId41"/>
    <p:sldId id="296" r:id="rId42"/>
    <p:sldId id="297" r:id="rId43"/>
    <p:sldId id="298" r:id="rId44"/>
    <p:sldId id="299" r:id="rId45"/>
    <p:sldId id="300" r:id="rId46"/>
    <p:sldId id="301" r:id="rId47"/>
    <p:sldId id="302" r:id="rId48"/>
    <p:sldId id="303" r:id="rId49"/>
    <p:sldId id="304" r:id="rId50"/>
    <p:sldId id="305" r:id="rId51"/>
    <p:sldId id="306" r:id="rId52"/>
    <p:sldId id="307" r:id="rId53"/>
    <p:sldId id="308" r:id="rId54"/>
    <p:sldId id="309" r:id="rId55"/>
    <p:sldId id="310" r:id="rId56"/>
    <p:sldId id="311" r:id="rId57"/>
    <p:sldId id="312" r:id="rId58"/>
    <p:sldId id="313" r:id="rId59"/>
    <p:sldId id="314" r:id="rId60"/>
    <p:sldId id="315" r:id="rId6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34" autoAdjust="0"/>
    <p:restoredTop sz="95980" autoAdjust="0"/>
  </p:normalViewPr>
  <p:slideViewPr>
    <p:cSldViewPr>
      <p:cViewPr varScale="1">
        <p:scale>
          <a:sx n="67" d="100"/>
          <a:sy n="67" d="100"/>
        </p:scale>
        <p:origin x="1260" y="48"/>
      </p:cViewPr>
      <p:guideLst>
        <p:guide orient="horz" pos="2160"/>
        <p:guide pos="2880"/>
      </p:guideLst>
    </p:cSldViewPr>
  </p:slideViewPr>
  <p:outlineViewPr>
    <p:cViewPr>
      <p:scale>
        <a:sx n="33" d="100"/>
        <a:sy n="33" d="100"/>
      </p:scale>
      <p:origin x="0" y="2574"/>
    </p:cViewPr>
  </p:outlineViewPr>
  <p:notesTextViewPr>
    <p:cViewPr>
      <p:scale>
        <a:sx n="100" d="100"/>
        <a:sy n="100" d="100"/>
      </p:scale>
      <p:origin x="0" y="0"/>
    </p:cViewPr>
  </p:notesTextViewPr>
  <p:sorterViewPr>
    <p:cViewPr>
      <p:scale>
        <a:sx n="66" d="100"/>
        <a:sy n="66" d="100"/>
      </p:scale>
      <p:origin x="0" y="4536"/>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handoutMaster" Target="handoutMasters/handoutMaster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47179096-83E3-4627-96E2-D7A99194C73F}" type="datetimeFigureOut">
              <a:rPr lang="en-US" smtClean="0"/>
              <a:pPr/>
              <a:t>4/28/2020</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541123FE-365A-42A6-AAAA-A91D54931BA8}" type="slidenum">
              <a:rPr lang="en-US" smtClean="0"/>
              <a:pPr/>
              <a:t>‹#›</a:t>
            </a:fld>
            <a:endParaRPr lang="en-US"/>
          </a:p>
        </p:txBody>
      </p:sp>
    </p:spTree>
    <p:extLst>
      <p:ext uri="{BB962C8B-B14F-4D97-AF65-F5344CB8AC3E}">
        <p14:creationId xmlns:p14="http://schemas.microsoft.com/office/powerpoint/2010/main" val="341537551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34F6B7D-124E-48CC-B350-A33679BC8A64}" type="datetimeFigureOut">
              <a:rPr lang="en-US" smtClean="0"/>
              <a:pPr/>
              <a:t>4/28/2020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34521A9-5F6F-4D83-BB69-FC944191FB92}" type="slidenum">
              <a:rPr lang="en-US" smtClean="0"/>
              <a:pPr/>
              <a:t>‹#›</a:t>
            </a:fld>
            <a:endParaRPr lang="en-US"/>
          </a:p>
        </p:txBody>
      </p:sp>
    </p:spTree>
    <p:extLst>
      <p:ext uri="{BB962C8B-B14F-4D97-AF65-F5344CB8AC3E}">
        <p14:creationId xmlns:p14="http://schemas.microsoft.com/office/powerpoint/2010/main" val="78145527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7D844ED1-2069-4B00-9FDD-3B1FEE13D6E7}" type="datetimeFigureOut">
              <a:rPr lang="en-US" smtClean="0"/>
              <a:pPr/>
              <a:t>4/28/2020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B49084B-C323-4488-956A-4AC76C3AD9B5}" type="slidenum">
              <a:rPr lang="en-US" smtClean="0"/>
              <a:pPr/>
              <a:t>‹#›</a:t>
            </a:fld>
            <a:endParaRPr lang="en-US"/>
          </a:p>
        </p:txBody>
      </p:sp>
    </p:spTree>
  </p:cSld>
  <p:clrMapOvr>
    <a:masterClrMapping/>
  </p:clrMapOvr>
  <p:transition spd="med">
    <p:wedg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D844ED1-2069-4B00-9FDD-3B1FEE13D6E7}" type="datetimeFigureOut">
              <a:rPr lang="en-US" smtClean="0"/>
              <a:pPr/>
              <a:t>4/28/2020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B49084B-C323-4488-956A-4AC76C3AD9B5}" type="slidenum">
              <a:rPr lang="en-US" smtClean="0"/>
              <a:pPr/>
              <a:t>‹#›</a:t>
            </a:fld>
            <a:endParaRPr lang="en-US"/>
          </a:p>
        </p:txBody>
      </p:sp>
    </p:spTree>
  </p:cSld>
  <p:clrMapOvr>
    <a:masterClrMapping/>
  </p:clrMapOvr>
  <p:transition spd="med">
    <p:wedg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D844ED1-2069-4B00-9FDD-3B1FEE13D6E7}" type="datetimeFigureOut">
              <a:rPr lang="en-US" smtClean="0"/>
              <a:pPr/>
              <a:t>4/28/2020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B49084B-C323-4488-956A-4AC76C3AD9B5}" type="slidenum">
              <a:rPr lang="en-US" smtClean="0"/>
              <a:pPr/>
              <a:t>‹#›</a:t>
            </a:fld>
            <a:endParaRPr lang="en-US"/>
          </a:p>
        </p:txBody>
      </p:sp>
    </p:spTree>
  </p:cSld>
  <p:clrMapOvr>
    <a:masterClrMapping/>
  </p:clrMapOvr>
  <p:transition spd="med">
    <p:wedg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D844ED1-2069-4B00-9FDD-3B1FEE13D6E7}" type="datetimeFigureOut">
              <a:rPr lang="en-US" smtClean="0"/>
              <a:pPr/>
              <a:t>4/28/2020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B49084B-C323-4488-956A-4AC76C3AD9B5}" type="slidenum">
              <a:rPr lang="en-US" smtClean="0"/>
              <a:pPr/>
              <a:t>‹#›</a:t>
            </a:fld>
            <a:endParaRPr lang="en-US"/>
          </a:p>
        </p:txBody>
      </p:sp>
    </p:spTree>
  </p:cSld>
  <p:clrMapOvr>
    <a:masterClrMapping/>
  </p:clrMapOvr>
  <p:transition spd="med">
    <p:wedg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D844ED1-2069-4B00-9FDD-3B1FEE13D6E7}" type="datetimeFigureOut">
              <a:rPr lang="en-US" smtClean="0"/>
              <a:pPr/>
              <a:t>4/28/2020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B49084B-C323-4488-956A-4AC76C3AD9B5}" type="slidenum">
              <a:rPr lang="en-US" smtClean="0"/>
              <a:pPr/>
              <a:t>‹#›</a:t>
            </a:fld>
            <a:endParaRPr lang="en-US"/>
          </a:p>
        </p:txBody>
      </p:sp>
    </p:spTree>
  </p:cSld>
  <p:clrMapOvr>
    <a:masterClrMapping/>
  </p:clrMapOvr>
  <p:transition spd="med">
    <p:wedg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D844ED1-2069-4B00-9FDD-3B1FEE13D6E7}" type="datetimeFigureOut">
              <a:rPr lang="en-US" smtClean="0"/>
              <a:pPr/>
              <a:t>4/28/2020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B49084B-C323-4488-956A-4AC76C3AD9B5}" type="slidenum">
              <a:rPr lang="en-US" smtClean="0"/>
              <a:pPr/>
              <a:t>‹#›</a:t>
            </a:fld>
            <a:endParaRPr lang="en-US"/>
          </a:p>
        </p:txBody>
      </p:sp>
    </p:spTree>
  </p:cSld>
  <p:clrMapOvr>
    <a:masterClrMapping/>
  </p:clrMapOvr>
  <p:transition spd="med">
    <p:wedg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D844ED1-2069-4B00-9FDD-3B1FEE13D6E7}" type="datetimeFigureOut">
              <a:rPr lang="en-US" smtClean="0"/>
              <a:pPr/>
              <a:t>4/28/2020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B49084B-C323-4488-956A-4AC76C3AD9B5}" type="slidenum">
              <a:rPr lang="en-US" smtClean="0"/>
              <a:pPr/>
              <a:t>‹#›</a:t>
            </a:fld>
            <a:endParaRPr lang="en-US"/>
          </a:p>
        </p:txBody>
      </p:sp>
    </p:spTree>
  </p:cSld>
  <p:clrMapOvr>
    <a:masterClrMapping/>
  </p:clrMapOvr>
  <p:transition spd="med">
    <p:wedg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D844ED1-2069-4B00-9FDD-3B1FEE13D6E7}" type="datetimeFigureOut">
              <a:rPr lang="en-US" smtClean="0"/>
              <a:pPr/>
              <a:t>4/28/2020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B49084B-C323-4488-956A-4AC76C3AD9B5}" type="slidenum">
              <a:rPr lang="en-US" smtClean="0"/>
              <a:pPr/>
              <a:t>‹#›</a:t>
            </a:fld>
            <a:endParaRPr lang="en-US"/>
          </a:p>
        </p:txBody>
      </p:sp>
    </p:spTree>
  </p:cSld>
  <p:clrMapOvr>
    <a:masterClrMapping/>
  </p:clrMapOvr>
  <p:transition spd="med">
    <p:wedg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D844ED1-2069-4B00-9FDD-3B1FEE13D6E7}" type="datetimeFigureOut">
              <a:rPr lang="en-US" smtClean="0"/>
              <a:pPr/>
              <a:t>4/28/2020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B49084B-C323-4488-956A-4AC76C3AD9B5}" type="slidenum">
              <a:rPr lang="en-US" smtClean="0"/>
              <a:pPr/>
              <a:t>‹#›</a:t>
            </a:fld>
            <a:endParaRPr lang="en-US"/>
          </a:p>
        </p:txBody>
      </p:sp>
    </p:spTree>
  </p:cSld>
  <p:clrMapOvr>
    <a:masterClrMapping/>
  </p:clrMapOvr>
  <p:transition spd="med">
    <p:wedg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D844ED1-2069-4B00-9FDD-3B1FEE13D6E7}" type="datetimeFigureOut">
              <a:rPr lang="en-US" smtClean="0"/>
              <a:pPr/>
              <a:t>4/28/2020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B49084B-C323-4488-956A-4AC76C3AD9B5}" type="slidenum">
              <a:rPr lang="en-US" smtClean="0"/>
              <a:pPr/>
              <a:t>‹#›</a:t>
            </a:fld>
            <a:endParaRPr lang="en-US"/>
          </a:p>
        </p:txBody>
      </p:sp>
    </p:spTree>
  </p:cSld>
  <p:clrMapOvr>
    <a:masterClrMapping/>
  </p:clrMapOvr>
  <p:transition spd="med">
    <p:wedg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D844ED1-2069-4B00-9FDD-3B1FEE13D6E7}" type="datetimeFigureOut">
              <a:rPr lang="en-US" smtClean="0"/>
              <a:pPr/>
              <a:t>4/28/2020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B49084B-C323-4488-956A-4AC76C3AD9B5}" type="slidenum">
              <a:rPr lang="en-US" smtClean="0"/>
              <a:pPr/>
              <a:t>‹#›</a:t>
            </a:fld>
            <a:endParaRPr lang="en-US"/>
          </a:p>
        </p:txBody>
      </p:sp>
    </p:spTree>
  </p:cSld>
  <p:clrMapOvr>
    <a:masterClrMapping/>
  </p:clrMapOvr>
  <p:transition spd="med">
    <p:wedg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D844ED1-2069-4B00-9FDD-3B1FEE13D6E7}" type="datetimeFigureOut">
              <a:rPr lang="en-US" smtClean="0"/>
              <a:pPr/>
              <a:t>4/28/2020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B49084B-C323-4488-956A-4AC76C3AD9B5}"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p:transition spd="med">
    <p:wedge/>
  </p:transition>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5400" dirty="0">
                <a:solidFill>
                  <a:srgbClr val="00B050"/>
                </a:solidFill>
                <a:latin typeface="Times New Roman" pitchFamily="18" charset="0"/>
                <a:cs typeface="Times New Roman" pitchFamily="18" charset="0"/>
              </a:rPr>
              <a:t>Instructional Technology</a:t>
            </a:r>
          </a:p>
        </p:txBody>
      </p:sp>
      <p:sp>
        <p:nvSpPr>
          <p:cNvPr id="3" name="Subtitle 2"/>
          <p:cNvSpPr>
            <a:spLocks noGrp="1"/>
          </p:cNvSpPr>
          <p:nvPr>
            <p:ph type="subTitle" idx="1"/>
          </p:nvPr>
        </p:nvSpPr>
        <p:spPr/>
        <p:txBody>
          <a:bodyPr/>
          <a:lstStyle/>
          <a:p>
            <a:r>
              <a:rPr lang="en-US" dirty="0">
                <a:solidFill>
                  <a:srgbClr val="00B050"/>
                </a:solidFill>
                <a:latin typeface="Times New Roman" pitchFamily="18" charset="0"/>
                <a:cs typeface="Times New Roman" pitchFamily="18" charset="0"/>
              </a:rPr>
              <a:t>TECS 3095</a:t>
            </a:r>
          </a:p>
        </p:txBody>
      </p:sp>
    </p:spTree>
  </p:cSld>
  <p:clrMapOvr>
    <a:masterClrMapping/>
  </p:clrMapOvr>
  <p:transition spd="med">
    <p:wedg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                                               Cont…</a:t>
            </a:r>
          </a:p>
        </p:txBody>
      </p:sp>
      <p:sp>
        <p:nvSpPr>
          <p:cNvPr id="3" name="Content Placeholder 2"/>
          <p:cNvSpPr>
            <a:spLocks noGrp="1"/>
          </p:cNvSpPr>
          <p:nvPr>
            <p:ph idx="1"/>
          </p:nvPr>
        </p:nvSpPr>
        <p:spPr/>
        <p:txBody>
          <a:bodyPr>
            <a:normAutofit/>
          </a:bodyPr>
          <a:lstStyle/>
          <a:p>
            <a:pPr marL="0" lvl="0" indent="0" algn="justLow" fontAlgn="base">
              <a:spcBef>
                <a:spcPct val="0"/>
              </a:spcBef>
              <a:spcAft>
                <a:spcPct val="0"/>
              </a:spcAft>
              <a:buNone/>
              <a:tabLst>
                <a:tab pos="495300" algn="l"/>
              </a:tabLst>
            </a:pPr>
            <a:r>
              <a:rPr lang="en-US" sz="2400" dirty="0">
                <a:latin typeface="Times New Roman" pitchFamily="18" charset="0"/>
                <a:ea typeface="Arial Unicode MS" pitchFamily="34" charset="-128"/>
                <a:cs typeface="Times New Roman" pitchFamily="18" charset="0"/>
              </a:rPr>
              <a:t>The source needs to consider mainly the following factors during communication.</a:t>
            </a:r>
            <a:endParaRPr lang="en-US" sz="2400" dirty="0">
              <a:latin typeface="Times New Roman" pitchFamily="18" charset="0"/>
              <a:cs typeface="Times New Roman" pitchFamily="18" charset="0"/>
            </a:endParaRPr>
          </a:p>
          <a:p>
            <a:pPr marL="0" lvl="0" indent="0" algn="justLow" eaLnBrk="0" fontAlgn="base" hangingPunct="0">
              <a:spcBef>
                <a:spcPct val="0"/>
              </a:spcBef>
              <a:spcAft>
                <a:spcPct val="0"/>
              </a:spcAft>
              <a:buFontTx/>
              <a:buChar char="•"/>
              <a:tabLst>
                <a:tab pos="495300" algn="l"/>
              </a:tabLst>
            </a:pPr>
            <a:r>
              <a:rPr lang="en-US" sz="2400" b="1" dirty="0">
                <a:latin typeface="Times New Roman" pitchFamily="18" charset="0"/>
                <a:ea typeface="Arial Unicode MS" pitchFamily="34" charset="-128"/>
                <a:cs typeface="Times New Roman" pitchFamily="18" charset="0"/>
              </a:rPr>
              <a:t>Code:</a:t>
            </a:r>
            <a:r>
              <a:rPr lang="en-US" sz="2400" dirty="0">
                <a:latin typeface="Times New Roman" pitchFamily="18" charset="0"/>
                <a:ea typeface="Arial Unicode MS" pitchFamily="34" charset="-128"/>
                <a:cs typeface="Times New Roman" pitchFamily="18" charset="0"/>
              </a:rPr>
              <a:t> the code has to be chosen for the message. This can be expressed in terms of a given language and the level of difficulty of the code for the audience. </a:t>
            </a:r>
            <a:endParaRPr lang="en-US" sz="2400" dirty="0">
              <a:latin typeface="Times New Roman" pitchFamily="18" charset="0"/>
              <a:cs typeface="Times New Roman" pitchFamily="18" charset="0"/>
            </a:endParaRPr>
          </a:p>
          <a:p>
            <a:pPr marL="0" lvl="0" indent="0" algn="justLow" eaLnBrk="0" fontAlgn="base" hangingPunct="0">
              <a:spcBef>
                <a:spcPct val="0"/>
              </a:spcBef>
              <a:spcAft>
                <a:spcPct val="0"/>
              </a:spcAft>
              <a:buFontTx/>
              <a:buChar char="•"/>
              <a:tabLst>
                <a:tab pos="495300" algn="l"/>
              </a:tabLst>
            </a:pPr>
            <a:r>
              <a:rPr lang="en-US" sz="2400" b="1" dirty="0">
                <a:latin typeface="Times New Roman" pitchFamily="18" charset="0"/>
                <a:ea typeface="Arial Unicode MS" pitchFamily="34" charset="-128"/>
                <a:cs typeface="Times New Roman" pitchFamily="18" charset="0"/>
              </a:rPr>
              <a:t>Content:</a:t>
            </a:r>
            <a:r>
              <a:rPr lang="en-US" sz="2400" dirty="0">
                <a:latin typeface="Times New Roman" pitchFamily="18" charset="0"/>
                <a:ea typeface="Arial Unicode MS" pitchFamily="34" charset="-128"/>
                <a:cs typeface="Times New Roman" pitchFamily="18" charset="0"/>
              </a:rPr>
              <a:t> the content of the message has to be selected and properly organized. In this case, the ideas to be presented have to be selected, tested and organized. </a:t>
            </a:r>
            <a:endParaRPr lang="en-US" sz="2400" dirty="0">
              <a:latin typeface="Times New Roman" pitchFamily="18" charset="0"/>
              <a:cs typeface="Times New Roman" pitchFamily="18" charset="0"/>
            </a:endParaRPr>
          </a:p>
          <a:p>
            <a:pPr marL="0" lvl="0" indent="0" algn="justLow" eaLnBrk="0" fontAlgn="base" hangingPunct="0">
              <a:spcBef>
                <a:spcPct val="0"/>
              </a:spcBef>
              <a:spcAft>
                <a:spcPct val="0"/>
              </a:spcAft>
              <a:buNone/>
              <a:tabLst>
                <a:tab pos="495300" algn="l"/>
              </a:tabLst>
            </a:pPr>
            <a:r>
              <a:rPr lang="en-US" sz="2400" dirty="0">
                <a:latin typeface="Times New Roman" pitchFamily="18" charset="0"/>
                <a:ea typeface="Arial Unicode MS" pitchFamily="34" charset="-128"/>
                <a:cs typeface="Times New Roman" pitchFamily="18" charset="0"/>
              </a:rPr>
              <a:t>The message is prepared and channeled by the source. Considering the receiver in mind in coding, structuring and treating the message is indispensable in the process of communication</a:t>
            </a:r>
            <a:endParaRPr lang="en-US" sz="2400" dirty="0">
              <a:latin typeface="Times New Roman" pitchFamily="18" charset="0"/>
              <a:cs typeface="Times New Roman" pitchFamily="18" charset="0"/>
            </a:endParaRPr>
          </a:p>
          <a:p>
            <a:endParaRPr lang="en-US" sz="2400" dirty="0">
              <a:latin typeface="Times New Roman" pitchFamily="18" charset="0"/>
              <a:cs typeface="Times New Roman" pitchFamily="18" charset="0"/>
            </a:endParaRPr>
          </a:p>
        </p:txBody>
      </p:sp>
    </p:spTree>
  </p:cSld>
  <p:clrMapOvr>
    <a:masterClrMapping/>
  </p:clrMapOvr>
  <p:transition spd="med">
    <p:wedg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z="2800" dirty="0">
                <a:latin typeface="Times New Roman" pitchFamily="18" charset="0"/>
                <a:ea typeface="Arial Unicode MS" pitchFamily="34" charset="-128"/>
                <a:cs typeface="Times New Roman" pitchFamily="18" charset="0"/>
              </a:rPr>
              <a:t>Channel is the medium used to communicate a message from the sender to receiver. The channel could be spoken word, printed word, electronic media, or even non-verbal cues such as signs, gestures, body language, facial expressions, etc. The selection of an appropriate channel is crucial for the success of communication. </a:t>
            </a:r>
            <a:endParaRPr lang="en-US" sz="2800" dirty="0">
              <a:latin typeface="Times New Roman" pitchFamily="18" charset="0"/>
              <a:cs typeface="Times New Roman" pitchFamily="18" charset="0"/>
            </a:endParaRPr>
          </a:p>
          <a:p>
            <a:endParaRPr lang="en-US" dirty="0"/>
          </a:p>
        </p:txBody>
      </p:sp>
      <p:sp>
        <p:nvSpPr>
          <p:cNvPr id="5" name="Title 4"/>
          <p:cNvSpPr>
            <a:spLocks noGrp="1"/>
          </p:cNvSpPr>
          <p:nvPr>
            <p:ph type="title"/>
          </p:nvPr>
        </p:nvSpPr>
        <p:spPr>
          <a:prstGeom prst="rect">
            <a:avLst/>
          </a:prstGeom>
        </p:spPr>
        <p:txBody>
          <a:bodyPr wrap="none">
            <a:spAutoFit/>
          </a:bodyPr>
          <a:lstStyle/>
          <a:p>
            <a:pPr lvl="0" algn="justLow" fontAlgn="base">
              <a:spcBef>
                <a:spcPct val="0"/>
              </a:spcBef>
              <a:spcAft>
                <a:spcPct val="0"/>
              </a:spcAft>
            </a:pPr>
            <a:r>
              <a:rPr lang="en-US" b="1" dirty="0">
                <a:latin typeface="Bookman Old Style" pitchFamily="18" charset="0"/>
                <a:ea typeface="Arial Unicode MS" pitchFamily="34" charset="-128"/>
                <a:cs typeface="Arial" pitchFamily="34" charset="0"/>
              </a:rPr>
              <a:t>C. Channel (Medium)</a:t>
            </a:r>
            <a:endParaRPr lang="en-US" dirty="0">
              <a:latin typeface="Arial" pitchFamily="34" charset="0"/>
            </a:endParaRPr>
          </a:p>
        </p:txBody>
      </p:sp>
    </p:spTree>
  </p:cSld>
  <p:clrMapOvr>
    <a:masterClrMapping/>
  </p:clrMapOvr>
  <p:transition spd="med">
    <p:wedg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Rectangle 1"/>
          <p:cNvSpPr>
            <a:spLocks noChangeArrowheads="1"/>
          </p:cNvSpPr>
          <p:nvPr/>
        </p:nvSpPr>
        <p:spPr bwMode="auto">
          <a:xfrm>
            <a:off x="1219200" y="609600"/>
            <a:ext cx="6629400" cy="273921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3200" b="1" i="0" u="none" strike="noStrike" cap="none" normalizeH="0" baseline="0" dirty="0">
                <a:ln>
                  <a:noFill/>
                </a:ln>
                <a:solidFill>
                  <a:schemeClr val="tx1"/>
                </a:solidFill>
                <a:effectLst/>
                <a:latin typeface="Bookman Old Style" pitchFamily="18" charset="0"/>
                <a:ea typeface="Arial Unicode MS" pitchFamily="34" charset="-128"/>
                <a:cs typeface="Arial" pitchFamily="34" charset="0"/>
              </a:rPr>
              <a:t>D. The receiver (Audience)</a:t>
            </a:r>
            <a:endParaRPr kumimoji="0" lang="en-US" sz="3200" b="0" i="0" u="none" strike="noStrike" cap="none" normalizeH="0" baseline="0" dirty="0">
              <a:ln>
                <a:noFill/>
              </a:ln>
              <a:solidFill>
                <a:schemeClr val="tx1"/>
              </a:solidFill>
              <a:effectLst/>
              <a:latin typeface="Bookman Old Style" pitchFamily="18" charset="0"/>
              <a:ea typeface="Arial Unicode MS" pitchFamily="34" charset="-128"/>
              <a:cs typeface="Arial" pitchFamily="34" charset="0"/>
            </a:endParaRPr>
          </a:p>
          <a:p>
            <a:pPr marL="0" marR="0" lvl="0" indent="0" algn="l" defTabSz="914400" rtl="0" eaLnBrk="0" fontAlgn="base" latinLnBrk="0" hangingPunct="0">
              <a:lnSpc>
                <a:spcPct val="100000"/>
              </a:lnSpc>
              <a:spcBef>
                <a:spcPct val="0"/>
              </a:spcBef>
              <a:spcAft>
                <a:spcPct val="0"/>
              </a:spcAft>
              <a:buClrTx/>
              <a:buSzTx/>
              <a:buFont typeface="Wingdings" pitchFamily="2" charset="2"/>
              <a:buChar char="§"/>
              <a:tabLst/>
            </a:pPr>
            <a:r>
              <a:rPr kumimoji="0" lang="en-US" sz="2800" b="0" i="0" u="none" strike="noStrike" cap="none" normalizeH="0" baseline="0" dirty="0">
                <a:ln>
                  <a:noFill/>
                </a:ln>
                <a:solidFill>
                  <a:schemeClr val="tx1"/>
                </a:solidFill>
                <a:effectLst/>
                <a:latin typeface="Times New Roman" pitchFamily="18" charset="0"/>
                <a:ea typeface="Arial Unicode MS" pitchFamily="34" charset="-128"/>
                <a:cs typeface="Times New Roman" pitchFamily="18" charset="0"/>
              </a:rPr>
              <a:t>This refers to a person or persons expected to take the message and as a result show a behavioral change. The factors that affect the operation of the source could also affect the operation of the receiver. </a:t>
            </a:r>
            <a:endParaRPr kumimoji="0" lang="en-US" sz="2800" b="0" i="0" u="none" strike="noStrike" cap="none" normalizeH="0" baseline="0" dirty="0">
              <a:ln>
                <a:noFill/>
              </a:ln>
              <a:solidFill>
                <a:schemeClr val="tx1"/>
              </a:solidFill>
              <a:effectLst/>
              <a:latin typeface="Times New Roman" pitchFamily="18" charset="0"/>
              <a:cs typeface="Times New Roman" pitchFamily="18" charset="0"/>
            </a:endParaRPr>
          </a:p>
        </p:txBody>
      </p:sp>
    </p:spTree>
  </p:cSld>
  <p:clrMapOvr>
    <a:masterClrMapping/>
  </p:clrMapOvr>
  <p:transition spd="med">
    <p:wedg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1"/>
          <p:cNvSpPr>
            <a:spLocks noChangeArrowheads="1"/>
          </p:cNvSpPr>
          <p:nvPr/>
        </p:nvSpPr>
        <p:spPr bwMode="auto">
          <a:xfrm>
            <a:off x="914400" y="381000"/>
            <a:ext cx="7010400" cy="637097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228600" algn="l"/>
              </a:tabLst>
            </a:pPr>
            <a:r>
              <a:rPr kumimoji="0" lang="en-US" sz="2400" b="1" i="0" u="none" strike="noStrike" cap="none" normalizeH="0" baseline="0" dirty="0">
                <a:ln>
                  <a:noFill/>
                </a:ln>
                <a:solidFill>
                  <a:schemeClr val="tx1"/>
                </a:solidFill>
                <a:effectLst/>
                <a:latin typeface="Bookman Old Style" pitchFamily="18" charset="0"/>
                <a:ea typeface="Arial Unicode MS" pitchFamily="34" charset="-128"/>
              </a:rPr>
              <a:t>E.</a:t>
            </a:r>
            <a:r>
              <a:rPr kumimoji="0" lang="en-US" sz="2400" b="0" i="0" u="none" strike="noStrike" cap="none" normalizeH="0" baseline="0" dirty="0">
                <a:ln>
                  <a:noFill/>
                </a:ln>
                <a:solidFill>
                  <a:schemeClr val="tx1"/>
                </a:solidFill>
                <a:effectLst/>
                <a:latin typeface="Bookman Old Style" pitchFamily="18" charset="0"/>
                <a:ea typeface="Arial Unicode MS" pitchFamily="34" charset="-128"/>
              </a:rPr>
              <a:t> </a:t>
            </a:r>
            <a:r>
              <a:rPr kumimoji="0" lang="en-US" sz="2400" b="1" i="0" u="none" strike="noStrike" cap="none" normalizeH="0" baseline="0" dirty="0">
                <a:ln>
                  <a:noFill/>
                </a:ln>
                <a:solidFill>
                  <a:schemeClr val="tx1"/>
                </a:solidFill>
                <a:effectLst/>
                <a:latin typeface="Bookman Old Style" pitchFamily="18" charset="0"/>
                <a:ea typeface="Times New Roman" pitchFamily="18" charset="0"/>
              </a:rPr>
              <a:t>Feedback</a:t>
            </a:r>
            <a:r>
              <a:rPr lang="en-US" sz="2400" dirty="0">
                <a:latin typeface="Arial" pitchFamily="34" charset="0"/>
                <a:ea typeface="Times New Roman" pitchFamily="18" charset="0"/>
              </a:rPr>
              <a:t>:-</a:t>
            </a:r>
            <a:r>
              <a:rPr kumimoji="0" lang="en-US" sz="2400" b="0" i="0" u="none" strike="noStrike" cap="none" normalizeH="0" baseline="0" dirty="0">
                <a:ln>
                  <a:noFill/>
                </a:ln>
                <a:solidFill>
                  <a:schemeClr val="tx1"/>
                </a:solidFill>
                <a:effectLst/>
                <a:latin typeface="Bookman Old Style" pitchFamily="18" charset="0"/>
                <a:ea typeface="Calibri" pitchFamily="34" charset="0"/>
                <a:cs typeface="Times New Roman" pitchFamily="18" charset="0"/>
              </a:rPr>
              <a:t>is a key component in the communication process because it allows the sender to evaluate the effectiveness of the message.</a:t>
            </a:r>
            <a:endParaRPr kumimoji="0" lang="en-US" sz="2400" b="0" i="0" u="none" strike="noStrike" cap="none" normalizeH="0" baseline="0" dirty="0">
              <a:ln>
                <a:noFill/>
              </a:ln>
              <a:solidFill>
                <a:schemeClr val="tx1"/>
              </a:solidFill>
              <a:effectLst/>
              <a:latin typeface="Arial" pitchFamily="34" charset="0"/>
              <a:ea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tab pos="228600" algn="l"/>
              </a:tabLst>
            </a:pPr>
            <a:r>
              <a:rPr lang="en-US" sz="2400" dirty="0">
                <a:latin typeface="Bookman Old Style" pitchFamily="18" charset="0"/>
                <a:ea typeface="Times New Roman" pitchFamily="18" charset="0"/>
                <a:cs typeface="Times New Roman" pitchFamily="18" charset="0"/>
              </a:rPr>
              <a:t>S</a:t>
            </a:r>
            <a:r>
              <a:rPr kumimoji="0" lang="en-US" sz="2400" b="0" i="0" u="none" strike="noStrike" cap="none" normalizeH="0" baseline="0" dirty="0">
                <a:ln>
                  <a:noFill/>
                </a:ln>
                <a:solidFill>
                  <a:schemeClr val="tx1"/>
                </a:solidFill>
                <a:effectLst/>
                <a:latin typeface="Bookman Old Style" pitchFamily="18" charset="0"/>
                <a:ea typeface="Times New Roman" pitchFamily="18" charset="0"/>
                <a:cs typeface="Times New Roman" pitchFamily="18" charset="0"/>
              </a:rPr>
              <a:t>ome of the importance of feedback in communication include:-</a:t>
            </a:r>
            <a:endParaRPr kumimoji="0" lang="en-US" sz="2400" b="0" i="0" u="none" strike="noStrike" cap="none" normalizeH="0" baseline="0" dirty="0">
              <a:ln>
                <a:noFill/>
              </a:ln>
              <a:solidFill>
                <a:schemeClr val="tx1"/>
              </a:solidFill>
              <a:effectLst/>
              <a:latin typeface="Arial" pitchFamily="34" charset="0"/>
              <a:ea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tab pos="228600" algn="l"/>
              </a:tabLst>
            </a:pPr>
            <a:r>
              <a:rPr kumimoji="0" lang="en-US" sz="2400" b="0" i="0" u="none" strike="noStrike" cap="none" normalizeH="0" baseline="0" dirty="0">
                <a:ln>
                  <a:noFill/>
                </a:ln>
                <a:solidFill>
                  <a:schemeClr val="tx1"/>
                </a:solidFill>
                <a:effectLst/>
                <a:latin typeface="Bookman Old Style" pitchFamily="18" charset="0"/>
                <a:ea typeface="Times New Roman" pitchFamily="18" charset="0"/>
                <a:cs typeface="Times New Roman" pitchFamily="18" charset="0"/>
              </a:rPr>
              <a:t>1. It completes the whole process of communication and makes it continuous.</a:t>
            </a:r>
            <a:r>
              <a:rPr kumimoji="0" lang="en-US" sz="2400" b="0" i="0" u="none" strike="noStrike" cap="none" normalizeH="0" baseline="0" dirty="0">
                <a:ln>
                  <a:noFill/>
                </a:ln>
                <a:solidFill>
                  <a:schemeClr val="tx1"/>
                </a:solidFill>
                <a:effectLst/>
                <a:latin typeface="Calibri"/>
                <a:ea typeface="Times New Roman" pitchFamily="18" charset="0"/>
                <a:cs typeface="Times New Roman" pitchFamily="18" charset="0"/>
              </a:rPr>
              <a:t> </a:t>
            </a:r>
            <a:br>
              <a:rPr kumimoji="0" lang="en-US" sz="2400" b="0" i="0" u="none" strike="noStrike" cap="none" normalizeH="0" baseline="0" dirty="0">
                <a:ln>
                  <a:noFill/>
                </a:ln>
                <a:solidFill>
                  <a:schemeClr val="tx1"/>
                </a:solidFill>
                <a:effectLst/>
                <a:latin typeface="Bookman Old Style" pitchFamily="18" charset="0"/>
                <a:ea typeface="Times New Roman" pitchFamily="18" charset="0"/>
                <a:cs typeface="Times New Roman" pitchFamily="18" charset="0"/>
              </a:rPr>
            </a:br>
            <a:r>
              <a:rPr kumimoji="0" lang="en-US" sz="2400" b="0" i="0" u="none" strike="noStrike" cap="none" normalizeH="0" baseline="0" dirty="0">
                <a:ln>
                  <a:noFill/>
                </a:ln>
                <a:solidFill>
                  <a:schemeClr val="tx1"/>
                </a:solidFill>
                <a:effectLst/>
                <a:latin typeface="Bookman Old Style" pitchFamily="18" charset="0"/>
                <a:ea typeface="Times New Roman" pitchFamily="18" charset="0"/>
                <a:cs typeface="Times New Roman" pitchFamily="18" charset="0"/>
              </a:rPr>
              <a:t>2. It sustains communication process</a:t>
            </a:r>
            <a:br>
              <a:rPr kumimoji="0" lang="en-US" sz="2400" b="0" i="0" u="none" strike="noStrike" cap="none" normalizeH="0" baseline="0" dirty="0">
                <a:ln>
                  <a:noFill/>
                </a:ln>
                <a:solidFill>
                  <a:schemeClr val="tx1"/>
                </a:solidFill>
                <a:effectLst/>
                <a:latin typeface="Bookman Old Style" pitchFamily="18" charset="0"/>
                <a:ea typeface="Times New Roman" pitchFamily="18" charset="0"/>
                <a:cs typeface="Times New Roman" pitchFamily="18" charset="0"/>
              </a:rPr>
            </a:br>
            <a:r>
              <a:rPr kumimoji="0" lang="en-US" sz="2400" b="0" i="0" u="none" strike="noStrike" cap="none" normalizeH="0" baseline="0" dirty="0">
                <a:ln>
                  <a:noFill/>
                </a:ln>
                <a:solidFill>
                  <a:schemeClr val="tx1"/>
                </a:solidFill>
                <a:effectLst/>
                <a:latin typeface="Bookman Old Style" pitchFamily="18" charset="0"/>
                <a:ea typeface="Times New Roman" pitchFamily="18" charset="0"/>
                <a:cs typeface="Times New Roman" pitchFamily="18" charset="0"/>
              </a:rPr>
              <a:t>3. It is a basis for measuring the effectiveness of communication</a:t>
            </a:r>
            <a:r>
              <a:rPr kumimoji="0" lang="en-US" sz="2400" b="0" i="0" u="none" strike="noStrike" cap="none" normalizeH="0" baseline="0" dirty="0">
                <a:ln>
                  <a:noFill/>
                </a:ln>
                <a:solidFill>
                  <a:schemeClr val="tx1"/>
                </a:solidFill>
                <a:effectLst/>
                <a:latin typeface="Calibri"/>
                <a:ea typeface="Times New Roman" pitchFamily="18" charset="0"/>
                <a:cs typeface="Times New Roman" pitchFamily="18" charset="0"/>
              </a:rPr>
              <a:t> </a:t>
            </a:r>
            <a:br>
              <a:rPr kumimoji="0" lang="en-US" sz="2400" b="0" i="0" u="none" strike="noStrike" cap="none" normalizeH="0" baseline="0" dirty="0">
                <a:ln>
                  <a:noFill/>
                </a:ln>
                <a:solidFill>
                  <a:schemeClr val="tx1"/>
                </a:solidFill>
                <a:effectLst/>
                <a:latin typeface="Bookman Old Style" pitchFamily="18" charset="0"/>
                <a:ea typeface="Times New Roman" pitchFamily="18" charset="0"/>
                <a:cs typeface="Times New Roman" pitchFamily="18" charset="0"/>
              </a:rPr>
            </a:br>
            <a:r>
              <a:rPr kumimoji="0" lang="en-US" sz="2400" b="0" i="0" u="none" strike="noStrike" cap="none" normalizeH="0" baseline="0" dirty="0">
                <a:ln>
                  <a:noFill/>
                </a:ln>
                <a:solidFill>
                  <a:schemeClr val="tx1"/>
                </a:solidFill>
                <a:effectLst/>
                <a:latin typeface="Bookman Old Style" pitchFamily="18" charset="0"/>
                <a:ea typeface="Times New Roman" pitchFamily="18" charset="0"/>
                <a:cs typeface="Times New Roman" pitchFamily="18" charset="0"/>
              </a:rPr>
              <a:t>4. It is a good basis for planning on what next to be done especially statistical report.</a:t>
            </a:r>
            <a:br>
              <a:rPr kumimoji="0" lang="en-US" sz="2400" b="0" i="0" u="none" strike="noStrike" cap="none" normalizeH="0" baseline="0" dirty="0">
                <a:ln>
                  <a:noFill/>
                </a:ln>
                <a:solidFill>
                  <a:schemeClr val="tx1"/>
                </a:solidFill>
                <a:effectLst/>
                <a:latin typeface="Bookman Old Style" pitchFamily="18" charset="0"/>
                <a:ea typeface="Times New Roman" pitchFamily="18" charset="0"/>
                <a:cs typeface="Times New Roman" pitchFamily="18" charset="0"/>
              </a:rPr>
            </a:br>
            <a:r>
              <a:rPr kumimoji="0" lang="en-US" sz="2400" b="0" i="0" u="none" strike="noStrike" cap="none" normalizeH="0" baseline="0" dirty="0">
                <a:ln>
                  <a:noFill/>
                </a:ln>
                <a:solidFill>
                  <a:schemeClr val="tx1"/>
                </a:solidFill>
                <a:effectLst/>
                <a:latin typeface="Bookman Old Style" pitchFamily="18" charset="0"/>
                <a:ea typeface="Times New Roman" pitchFamily="18" charset="0"/>
                <a:cs typeface="Times New Roman" pitchFamily="18" charset="0"/>
              </a:rPr>
              <a:t>5. Communication will be useless without feedback</a:t>
            </a:r>
            <a:r>
              <a:rPr kumimoji="0" lang="en-US" sz="2400" b="0" i="0" u="none" strike="noStrike" cap="none" normalizeH="0" baseline="0" dirty="0">
                <a:ln>
                  <a:noFill/>
                </a:ln>
                <a:solidFill>
                  <a:schemeClr val="tx1"/>
                </a:solidFill>
                <a:effectLst/>
                <a:latin typeface="Calibri"/>
                <a:ea typeface="Times New Roman" pitchFamily="18" charset="0"/>
                <a:cs typeface="Times New Roman" pitchFamily="18" charset="0"/>
              </a:rPr>
              <a:t> </a:t>
            </a:r>
            <a:br>
              <a:rPr kumimoji="0" lang="en-US" sz="2400" b="0" i="0" u="none" strike="noStrike" cap="none" normalizeH="0" baseline="0" dirty="0">
                <a:ln>
                  <a:noFill/>
                </a:ln>
                <a:solidFill>
                  <a:schemeClr val="tx1"/>
                </a:solidFill>
                <a:effectLst/>
                <a:latin typeface="Bookman Old Style" pitchFamily="18" charset="0"/>
                <a:ea typeface="Times New Roman" pitchFamily="18" charset="0"/>
                <a:cs typeface="Times New Roman" pitchFamily="18" charset="0"/>
              </a:rPr>
            </a:br>
            <a:r>
              <a:rPr kumimoji="0" lang="en-US" sz="2400" b="0" i="0" u="none" strike="noStrike" cap="none" normalizeH="0" baseline="0" dirty="0">
                <a:ln>
                  <a:noFill/>
                </a:ln>
                <a:solidFill>
                  <a:schemeClr val="tx1"/>
                </a:solidFill>
                <a:effectLst/>
                <a:latin typeface="Bookman Old Style" pitchFamily="18" charset="0"/>
                <a:ea typeface="Times New Roman" pitchFamily="18" charset="0"/>
                <a:cs typeface="Times New Roman" pitchFamily="18" charset="0"/>
              </a:rPr>
              <a:t>6. Feedback paves way for generating new idea.</a:t>
            </a:r>
            <a:endParaRPr kumimoji="0" lang="en-US" sz="2400" b="0" i="0" u="none" strike="noStrike" cap="none" normalizeH="0" baseline="0" dirty="0">
              <a:ln>
                <a:noFill/>
              </a:ln>
              <a:solidFill>
                <a:schemeClr val="tx1"/>
              </a:solidFill>
              <a:effectLst/>
              <a:latin typeface="Arial" pitchFamily="34" charset="0"/>
            </a:endParaRPr>
          </a:p>
        </p:txBody>
      </p:sp>
    </p:spTree>
  </p:cSld>
  <p:clrMapOvr>
    <a:masterClrMapping/>
  </p:clrMapOvr>
  <p:transition spd="med">
    <p:wedg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Rectangle 1"/>
          <p:cNvSpPr>
            <a:spLocks noChangeArrowheads="1"/>
          </p:cNvSpPr>
          <p:nvPr/>
        </p:nvSpPr>
        <p:spPr bwMode="auto">
          <a:xfrm>
            <a:off x="838200" y="0"/>
            <a:ext cx="7543800" cy="661719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a:ln>
                  <a:noFill/>
                </a:ln>
                <a:solidFill>
                  <a:schemeClr val="tx1"/>
                </a:solidFill>
                <a:effectLst/>
                <a:latin typeface="Bookman Old Style" pitchFamily="18" charset="0"/>
                <a:ea typeface="Arial Unicode MS" pitchFamily="34" charset="-128"/>
                <a:cs typeface="Arial" pitchFamily="34" charset="0"/>
              </a:rPr>
              <a:t>                Noise</a:t>
            </a:r>
            <a:r>
              <a:rPr kumimoji="0" lang="en-US" sz="2000" b="0" i="0" u="none" strike="noStrike" cap="none" normalizeH="0" baseline="0" dirty="0">
                <a:ln>
                  <a:noFill/>
                </a:ln>
                <a:solidFill>
                  <a:schemeClr val="tx1"/>
                </a:solidFill>
                <a:effectLst/>
                <a:latin typeface="Bookman Old Style" pitchFamily="18" charset="0"/>
                <a:ea typeface="Arial Unicode MS" pitchFamily="34" charset="-128"/>
                <a:cs typeface="Arial" pitchFamily="34" charset="0"/>
              </a:rPr>
              <a:t> </a:t>
            </a:r>
            <a:endParaRPr kumimoji="0" lang="en-US" sz="2000" b="0" i="0" u="none" strike="noStrike" cap="none" normalizeH="0" baseline="0" dirty="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lang="en-US" sz="2000" dirty="0">
                <a:solidFill>
                  <a:srgbClr val="000000"/>
                </a:solidFill>
                <a:latin typeface="Bookman Old Style" pitchFamily="18" charset="0"/>
                <a:ea typeface="Calibri" pitchFamily="34" charset="0"/>
                <a:cs typeface="Arial" pitchFamily="34" charset="0"/>
              </a:rPr>
              <a:t>N</a:t>
            </a:r>
            <a:r>
              <a:rPr kumimoji="0" lang="en-US" sz="2000" b="0" i="0" u="none" strike="noStrike" cap="none" normalizeH="0" baseline="0" dirty="0">
                <a:ln>
                  <a:noFill/>
                </a:ln>
                <a:solidFill>
                  <a:srgbClr val="000000"/>
                </a:solidFill>
                <a:effectLst/>
                <a:latin typeface="Bookman Old Style" pitchFamily="18" charset="0"/>
                <a:ea typeface="Calibri" pitchFamily="34" charset="0"/>
                <a:cs typeface="Arial" pitchFamily="34" charset="0"/>
              </a:rPr>
              <a:t>oise is interference with the decoding of messages sent over a channel by an encoder. </a:t>
            </a:r>
            <a:r>
              <a:rPr kumimoji="0" lang="en-US" sz="2000" b="0" i="0" u="none" strike="noStrike" cap="none" normalizeH="0" baseline="0" dirty="0">
                <a:ln>
                  <a:noFill/>
                </a:ln>
                <a:solidFill>
                  <a:schemeClr val="tx1"/>
                </a:solidFill>
                <a:effectLst/>
                <a:latin typeface="Bookman Old Style" pitchFamily="18" charset="0"/>
                <a:ea typeface="Calibri" pitchFamily="34" charset="0"/>
                <a:cs typeface="Times New Roman" pitchFamily="18" charset="0"/>
              </a:rPr>
              <a:t>Noise can occur during any stage of the </a:t>
            </a:r>
            <a:r>
              <a:rPr kumimoji="0" lang="en-US" sz="2000" b="0" i="0" u="none" strike="noStrike" cap="none" normalizeH="0" baseline="0" dirty="0">
                <a:ln>
                  <a:noFill/>
                </a:ln>
                <a:solidFill>
                  <a:schemeClr val="tx1"/>
                </a:solidFill>
                <a:effectLst/>
                <a:latin typeface="Bookman Old Style" pitchFamily="18" charset="0"/>
                <a:ea typeface="Calibri" pitchFamily="34" charset="0"/>
                <a:cs typeface="Arial" pitchFamily="34" charset="0"/>
              </a:rPr>
              <a:t>communication </a:t>
            </a:r>
            <a:r>
              <a:rPr kumimoji="0" lang="en-US" sz="2000" b="0" i="0" u="none" strike="noStrike" cap="none" normalizeH="0" baseline="0" dirty="0">
                <a:ln>
                  <a:noFill/>
                </a:ln>
                <a:solidFill>
                  <a:schemeClr val="tx1"/>
                </a:solidFill>
                <a:effectLst/>
                <a:latin typeface="Bookman Old Style" pitchFamily="18" charset="0"/>
                <a:ea typeface="Calibri" pitchFamily="34" charset="0"/>
                <a:cs typeface="Times New Roman" pitchFamily="18" charset="0"/>
              </a:rPr>
              <a:t>process. </a:t>
            </a:r>
            <a:r>
              <a:rPr kumimoji="0" lang="en-US" sz="2000" b="0" i="0" u="none" strike="noStrike" cap="none" normalizeH="0" baseline="0" dirty="0">
                <a:ln>
                  <a:noFill/>
                </a:ln>
                <a:solidFill>
                  <a:schemeClr val="tx1"/>
                </a:solidFill>
                <a:effectLst/>
                <a:latin typeface="Bookman Old Style" pitchFamily="18" charset="0"/>
                <a:ea typeface="Calibri" pitchFamily="34" charset="0"/>
                <a:cs typeface="Arial" pitchFamily="34" charset="0"/>
              </a:rPr>
              <a:t>The major noises are:-</a:t>
            </a:r>
            <a:endParaRPr kumimoji="0" lang="en-US" sz="2000" b="0" i="0" u="none" strike="noStrike" cap="none" normalizeH="0" baseline="0" dirty="0">
              <a:ln>
                <a:noFill/>
              </a:ln>
              <a:solidFill>
                <a:schemeClr val="tx1"/>
              </a:solidFill>
              <a:effectLst/>
              <a:latin typeface="Arial" pitchFamily="34" charset="0"/>
            </a:endParaRPr>
          </a:p>
          <a:p>
            <a:pPr marL="457200" marR="0" lvl="1" indent="0" algn="l" defTabSz="914400" rtl="0" eaLnBrk="0" fontAlgn="base" latinLnBrk="0" hangingPunct="0">
              <a:lnSpc>
                <a:spcPct val="100000"/>
              </a:lnSpc>
              <a:spcBef>
                <a:spcPct val="0"/>
              </a:spcBef>
              <a:spcAft>
                <a:spcPct val="0"/>
              </a:spcAft>
              <a:buClrTx/>
              <a:buSzTx/>
              <a:buFontTx/>
              <a:buAutoNum type="alphaLcPeriod"/>
              <a:tabLst/>
            </a:pPr>
            <a:r>
              <a:rPr kumimoji="0" lang="en-US" sz="2000" b="1" i="0" u="none" strike="noStrike" cap="none" normalizeH="0" baseline="0" dirty="0">
                <a:ln>
                  <a:noFill/>
                </a:ln>
                <a:solidFill>
                  <a:srgbClr val="000000"/>
                </a:solidFill>
                <a:effectLst/>
                <a:latin typeface="Bookman Old Style" pitchFamily="18" charset="0"/>
                <a:ea typeface="Calibri" pitchFamily="34" charset="0"/>
                <a:cs typeface="Arial" pitchFamily="34" charset="0"/>
              </a:rPr>
              <a:t>Physiological-Impairment Noise:</a:t>
            </a:r>
            <a:r>
              <a:rPr kumimoji="0" lang="en-US" sz="2000" b="1" i="0" u="none" strike="noStrike" cap="none" normalizeH="0" baseline="0" dirty="0">
                <a:ln>
                  <a:noFill/>
                </a:ln>
                <a:solidFill>
                  <a:srgbClr val="000000"/>
                </a:solidFill>
                <a:effectLst/>
                <a:latin typeface="Calibri"/>
                <a:ea typeface="Calibri" pitchFamily="34" charset="0"/>
                <a:cs typeface="Arial" pitchFamily="34" charset="0"/>
              </a:rPr>
              <a:t> </a:t>
            </a:r>
            <a:endParaRPr kumimoji="0" lang="en-US" sz="2000" b="0" i="0" u="none" strike="noStrike" cap="none" normalizeH="0" baseline="0" dirty="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a:ln>
                  <a:noFill/>
                </a:ln>
                <a:solidFill>
                  <a:srgbClr val="000000"/>
                </a:solidFill>
                <a:effectLst/>
                <a:latin typeface="Bookman Old Style" pitchFamily="18" charset="0"/>
                <a:ea typeface="Calibri" pitchFamily="34" charset="0"/>
                <a:cs typeface="Arial" pitchFamily="34" charset="0"/>
              </a:rPr>
              <a:t>Physical maladies prevent effective communication. For instance, actual deafness or blindness. </a:t>
            </a:r>
            <a:br>
              <a:rPr kumimoji="0" lang="en-US" sz="2000" b="0" i="0" u="none" strike="noStrike" cap="none" normalizeH="0" baseline="0" dirty="0">
                <a:ln>
                  <a:noFill/>
                </a:ln>
                <a:solidFill>
                  <a:srgbClr val="000000"/>
                </a:solidFill>
                <a:effectLst/>
                <a:latin typeface="Bookman Old Style" pitchFamily="18" charset="0"/>
                <a:ea typeface="Calibri" pitchFamily="34" charset="0"/>
                <a:cs typeface="Arial" pitchFamily="34" charset="0"/>
              </a:rPr>
            </a:br>
            <a:r>
              <a:rPr kumimoji="0" lang="en-US" sz="2000" b="1" i="0" u="none" strike="noStrike" cap="none" normalizeH="0" baseline="0" dirty="0">
                <a:ln>
                  <a:noFill/>
                </a:ln>
                <a:solidFill>
                  <a:srgbClr val="000000"/>
                </a:solidFill>
                <a:effectLst/>
                <a:latin typeface="Calibri"/>
                <a:ea typeface="Calibri" pitchFamily="34" charset="0"/>
                <a:cs typeface="Arial" pitchFamily="34" charset="0"/>
              </a:rPr>
              <a:t> </a:t>
            </a:r>
            <a:r>
              <a:rPr kumimoji="0" lang="en-US" sz="2000" b="1" i="0" u="none" strike="noStrike" cap="none" normalizeH="0" baseline="0" dirty="0">
                <a:ln>
                  <a:noFill/>
                </a:ln>
                <a:solidFill>
                  <a:srgbClr val="000000"/>
                </a:solidFill>
                <a:effectLst/>
                <a:latin typeface="Bookman Old Style" pitchFamily="18" charset="0"/>
                <a:ea typeface="Calibri" pitchFamily="34" charset="0"/>
                <a:cs typeface="Arial" pitchFamily="34" charset="0"/>
              </a:rPr>
              <a:t> </a:t>
            </a:r>
            <a:r>
              <a:rPr kumimoji="0" lang="en-US" sz="2000" b="1" i="0" u="none" strike="noStrike" cap="none" normalizeH="0" baseline="0" dirty="0">
                <a:ln>
                  <a:noFill/>
                </a:ln>
                <a:solidFill>
                  <a:srgbClr val="000000"/>
                </a:solidFill>
                <a:effectLst/>
                <a:latin typeface="Calibri"/>
                <a:ea typeface="Calibri" pitchFamily="34" charset="0"/>
                <a:cs typeface="Arial" pitchFamily="34" charset="0"/>
              </a:rPr>
              <a:t> </a:t>
            </a:r>
            <a:r>
              <a:rPr kumimoji="0" lang="en-US" sz="2000" b="1" i="0" u="none" strike="noStrike" cap="none" normalizeH="0" baseline="0" dirty="0">
                <a:ln>
                  <a:noFill/>
                </a:ln>
                <a:solidFill>
                  <a:srgbClr val="000000"/>
                </a:solidFill>
                <a:effectLst/>
                <a:latin typeface="Bookman Old Style" pitchFamily="18" charset="0"/>
                <a:ea typeface="Calibri" pitchFamily="34" charset="0"/>
                <a:cs typeface="Arial" pitchFamily="34" charset="0"/>
              </a:rPr>
              <a:t> </a:t>
            </a:r>
            <a:r>
              <a:rPr kumimoji="0" lang="en-US" sz="2000" b="1" i="0" u="none" strike="noStrike" cap="none" normalizeH="0" baseline="0" dirty="0">
                <a:ln>
                  <a:noFill/>
                </a:ln>
                <a:solidFill>
                  <a:srgbClr val="000000"/>
                </a:solidFill>
                <a:effectLst/>
                <a:latin typeface="Calibri"/>
                <a:ea typeface="Calibri" pitchFamily="34" charset="0"/>
                <a:cs typeface="Arial" pitchFamily="34" charset="0"/>
              </a:rPr>
              <a:t> </a:t>
            </a:r>
            <a:r>
              <a:rPr kumimoji="0" lang="en-US" sz="2000" b="1" i="0" u="none" strike="noStrike" cap="none" normalizeH="0" baseline="0" dirty="0">
                <a:ln>
                  <a:noFill/>
                </a:ln>
                <a:solidFill>
                  <a:srgbClr val="000000"/>
                </a:solidFill>
                <a:effectLst/>
                <a:latin typeface="Bookman Old Style" pitchFamily="18" charset="0"/>
                <a:ea typeface="Calibri" pitchFamily="34" charset="0"/>
                <a:cs typeface="Arial" pitchFamily="34" charset="0"/>
              </a:rPr>
              <a:t> </a:t>
            </a:r>
            <a:r>
              <a:rPr kumimoji="0" lang="en-US" sz="2000" b="1" i="0" u="none" strike="noStrike" cap="none" normalizeH="0" baseline="0" dirty="0">
                <a:ln>
                  <a:noFill/>
                </a:ln>
                <a:solidFill>
                  <a:srgbClr val="000000"/>
                </a:solidFill>
                <a:effectLst/>
                <a:latin typeface="Calibri"/>
                <a:ea typeface="Calibri" pitchFamily="34" charset="0"/>
                <a:cs typeface="Arial" pitchFamily="34" charset="0"/>
              </a:rPr>
              <a:t> </a:t>
            </a:r>
            <a:r>
              <a:rPr kumimoji="0" lang="en-US" sz="2000" b="1" i="0" u="none" strike="noStrike" cap="none" normalizeH="0" baseline="0" dirty="0">
                <a:ln>
                  <a:noFill/>
                </a:ln>
                <a:solidFill>
                  <a:srgbClr val="000000"/>
                </a:solidFill>
                <a:effectLst/>
                <a:latin typeface="Bookman Old Style" pitchFamily="18" charset="0"/>
                <a:ea typeface="Calibri" pitchFamily="34" charset="0"/>
                <a:cs typeface="Arial" pitchFamily="34" charset="0"/>
              </a:rPr>
              <a:t> </a:t>
            </a:r>
            <a:r>
              <a:rPr kumimoji="0" lang="en-US" sz="2000" b="1" i="0" u="none" strike="noStrike" cap="none" normalizeH="0" baseline="0" dirty="0">
                <a:ln>
                  <a:noFill/>
                </a:ln>
                <a:solidFill>
                  <a:srgbClr val="000000"/>
                </a:solidFill>
                <a:effectLst/>
                <a:latin typeface="Calibri"/>
                <a:ea typeface="Calibri" pitchFamily="34" charset="0"/>
                <a:cs typeface="Arial" pitchFamily="34" charset="0"/>
              </a:rPr>
              <a:t> </a:t>
            </a:r>
            <a:r>
              <a:rPr kumimoji="0" lang="en-US" sz="2000" b="1" i="0" u="none" strike="noStrike" cap="none" normalizeH="0" baseline="0" dirty="0">
                <a:ln>
                  <a:noFill/>
                </a:ln>
                <a:solidFill>
                  <a:srgbClr val="000000"/>
                </a:solidFill>
                <a:effectLst/>
                <a:latin typeface="Bookman Old Style" pitchFamily="18" charset="0"/>
                <a:ea typeface="Calibri" pitchFamily="34" charset="0"/>
                <a:cs typeface="Arial" pitchFamily="34" charset="0"/>
              </a:rPr>
              <a:t> </a:t>
            </a:r>
            <a:r>
              <a:rPr kumimoji="0" lang="en-US" sz="2000" b="1" i="0" u="none" strike="noStrike" cap="none" normalizeH="0" baseline="0" dirty="0">
                <a:ln>
                  <a:noFill/>
                </a:ln>
                <a:solidFill>
                  <a:srgbClr val="000000"/>
                </a:solidFill>
                <a:effectLst/>
                <a:latin typeface="Calibri"/>
                <a:ea typeface="Calibri" pitchFamily="34" charset="0"/>
                <a:cs typeface="Arial" pitchFamily="34" charset="0"/>
              </a:rPr>
              <a:t> </a:t>
            </a:r>
            <a:r>
              <a:rPr kumimoji="0" lang="en-US" sz="2000" b="1" i="0" u="none" strike="noStrike" cap="none" normalizeH="0" baseline="0" dirty="0">
                <a:ln>
                  <a:noFill/>
                </a:ln>
                <a:solidFill>
                  <a:srgbClr val="000000"/>
                </a:solidFill>
                <a:effectLst/>
                <a:latin typeface="Bookman Old Style" pitchFamily="18" charset="0"/>
                <a:ea typeface="Calibri" pitchFamily="34" charset="0"/>
                <a:cs typeface="Arial" pitchFamily="34" charset="0"/>
              </a:rPr>
              <a:t> </a:t>
            </a:r>
            <a:r>
              <a:rPr kumimoji="0" lang="en-US" sz="2000" b="1" i="0" u="none" strike="noStrike" cap="none" normalizeH="0" baseline="0" dirty="0">
                <a:ln>
                  <a:noFill/>
                </a:ln>
                <a:solidFill>
                  <a:srgbClr val="000000"/>
                </a:solidFill>
                <a:effectLst/>
                <a:latin typeface="Calibri"/>
                <a:ea typeface="Calibri" pitchFamily="34" charset="0"/>
                <a:cs typeface="Arial" pitchFamily="34" charset="0"/>
              </a:rPr>
              <a:t> </a:t>
            </a:r>
            <a:r>
              <a:rPr kumimoji="0" lang="en-US" sz="2000" b="1" i="0" u="none" strike="noStrike" cap="none" normalizeH="0" baseline="0" dirty="0">
                <a:ln>
                  <a:noFill/>
                </a:ln>
                <a:solidFill>
                  <a:srgbClr val="000000"/>
                </a:solidFill>
                <a:effectLst/>
                <a:latin typeface="Bookman Old Style" pitchFamily="18" charset="0"/>
                <a:ea typeface="Calibri" pitchFamily="34" charset="0"/>
                <a:cs typeface="Arial" pitchFamily="34" charset="0"/>
              </a:rPr>
              <a:t> </a:t>
            </a:r>
            <a:r>
              <a:rPr kumimoji="0" lang="en-US" sz="2000" b="1" i="0" u="none" strike="noStrike" cap="none" normalizeH="0" baseline="0" dirty="0">
                <a:ln>
                  <a:noFill/>
                </a:ln>
                <a:solidFill>
                  <a:srgbClr val="000000"/>
                </a:solidFill>
                <a:effectLst/>
                <a:latin typeface="Calibri"/>
                <a:ea typeface="Calibri" pitchFamily="34" charset="0"/>
                <a:cs typeface="Arial" pitchFamily="34" charset="0"/>
              </a:rPr>
              <a:t> </a:t>
            </a:r>
            <a:r>
              <a:rPr kumimoji="0" lang="en-US" sz="2000" b="1" i="0" u="none" strike="noStrike" cap="none" normalizeH="0" baseline="0" dirty="0">
                <a:ln>
                  <a:noFill/>
                </a:ln>
                <a:solidFill>
                  <a:srgbClr val="000000"/>
                </a:solidFill>
                <a:effectLst/>
                <a:latin typeface="Bookman Old Style" pitchFamily="18" charset="0"/>
                <a:ea typeface="Calibri" pitchFamily="34" charset="0"/>
                <a:cs typeface="Arial" pitchFamily="34" charset="0"/>
              </a:rPr>
              <a:t> </a:t>
            </a:r>
            <a:r>
              <a:rPr kumimoji="0" lang="en-US" sz="2000" b="1" i="0" u="none" strike="noStrike" cap="none" normalizeH="0" baseline="0" dirty="0">
                <a:ln>
                  <a:noFill/>
                </a:ln>
                <a:solidFill>
                  <a:srgbClr val="000000"/>
                </a:solidFill>
                <a:effectLst/>
                <a:latin typeface="Calibri"/>
                <a:ea typeface="Calibri" pitchFamily="34" charset="0"/>
                <a:cs typeface="Arial" pitchFamily="34" charset="0"/>
              </a:rPr>
              <a:t> </a:t>
            </a:r>
            <a:r>
              <a:rPr kumimoji="0" lang="en-US" sz="2000" b="1" i="0" u="none" strike="noStrike" cap="none" normalizeH="0" baseline="0" dirty="0">
                <a:ln>
                  <a:noFill/>
                </a:ln>
                <a:solidFill>
                  <a:srgbClr val="000000"/>
                </a:solidFill>
                <a:effectLst/>
                <a:latin typeface="Bookman Old Style" pitchFamily="18" charset="0"/>
                <a:ea typeface="Calibri" pitchFamily="34" charset="0"/>
                <a:cs typeface="Arial" pitchFamily="34" charset="0"/>
              </a:rPr>
              <a:t> </a:t>
            </a:r>
            <a:r>
              <a:rPr kumimoji="0" lang="en-US" sz="2000" b="1" i="0" u="none" strike="noStrike" cap="none" normalizeH="0" baseline="0" dirty="0">
                <a:ln>
                  <a:noFill/>
                </a:ln>
                <a:solidFill>
                  <a:srgbClr val="000000"/>
                </a:solidFill>
                <a:effectLst/>
                <a:latin typeface="Calibri"/>
                <a:ea typeface="Calibri" pitchFamily="34" charset="0"/>
                <a:cs typeface="Arial" pitchFamily="34" charset="0"/>
              </a:rPr>
              <a:t> </a:t>
            </a:r>
            <a:r>
              <a:rPr kumimoji="0" lang="en-US" sz="2000" b="1" i="0" u="none" strike="noStrike" cap="none" normalizeH="0" baseline="0" dirty="0">
                <a:ln>
                  <a:noFill/>
                </a:ln>
                <a:solidFill>
                  <a:srgbClr val="000000"/>
                </a:solidFill>
                <a:effectLst/>
                <a:latin typeface="Bookman Old Style" pitchFamily="18" charset="0"/>
                <a:ea typeface="Calibri" pitchFamily="34" charset="0"/>
                <a:cs typeface="Arial" pitchFamily="34" charset="0"/>
              </a:rPr>
              <a:t>2.</a:t>
            </a:r>
            <a:r>
              <a:rPr kumimoji="0" lang="en-US" sz="2000" b="1" i="0" u="none" strike="noStrike" cap="none" normalizeH="0" baseline="0" dirty="0">
                <a:ln>
                  <a:noFill/>
                </a:ln>
                <a:solidFill>
                  <a:srgbClr val="000000"/>
                </a:solidFill>
                <a:effectLst/>
                <a:latin typeface="Calibri"/>
                <a:ea typeface="Calibri" pitchFamily="34" charset="0"/>
                <a:cs typeface="Arial" pitchFamily="34" charset="0"/>
              </a:rPr>
              <a:t>  </a:t>
            </a:r>
            <a:r>
              <a:rPr kumimoji="0" lang="en-US" sz="2000" b="1" i="0" u="none" strike="noStrike" cap="none" normalizeH="0" baseline="0" dirty="0">
                <a:ln>
                  <a:noFill/>
                </a:ln>
                <a:solidFill>
                  <a:srgbClr val="000000"/>
                </a:solidFill>
                <a:effectLst/>
                <a:latin typeface="Bookman Old Style" pitchFamily="18" charset="0"/>
                <a:ea typeface="Calibri" pitchFamily="34" charset="0"/>
                <a:cs typeface="Arial" pitchFamily="34" charset="0"/>
              </a:rPr>
              <a:t> Semantic Noise:</a:t>
            </a:r>
            <a:r>
              <a:rPr kumimoji="0" lang="en-US" sz="2000" b="0" i="0" u="none" strike="noStrike" cap="none" normalizeH="0" baseline="0" dirty="0">
                <a:ln>
                  <a:noFill/>
                </a:ln>
                <a:solidFill>
                  <a:srgbClr val="000000"/>
                </a:solidFill>
                <a:effectLst/>
                <a:latin typeface="Calibri"/>
                <a:ea typeface="Calibri" pitchFamily="34" charset="0"/>
                <a:cs typeface="Arial" pitchFamily="34" charset="0"/>
              </a:rPr>
              <a:t> </a:t>
            </a:r>
            <a:endParaRPr kumimoji="0" lang="en-US" sz="2000" b="0" i="0" u="none" strike="noStrike" cap="none" normalizeH="0" baseline="0" dirty="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a:ln>
                  <a:noFill/>
                </a:ln>
                <a:solidFill>
                  <a:srgbClr val="000000"/>
                </a:solidFill>
                <a:effectLst/>
                <a:latin typeface="Bookman Old Style" pitchFamily="18" charset="0"/>
                <a:ea typeface="Calibri" pitchFamily="34" charset="0"/>
                <a:cs typeface="Arial" pitchFamily="34" charset="0"/>
              </a:rPr>
              <a:t>Different interpretations of the meaning of certain words affect communication. </a:t>
            </a:r>
            <a:br>
              <a:rPr kumimoji="0" lang="en-US" sz="2000" b="0" i="0" u="none" strike="noStrike" cap="none" normalizeH="0" baseline="0" dirty="0">
                <a:ln>
                  <a:noFill/>
                </a:ln>
                <a:solidFill>
                  <a:srgbClr val="000000"/>
                </a:solidFill>
                <a:effectLst/>
                <a:latin typeface="Bookman Old Style" pitchFamily="18" charset="0"/>
                <a:ea typeface="Calibri" pitchFamily="34" charset="0"/>
                <a:cs typeface="Arial" pitchFamily="34" charset="0"/>
              </a:rPr>
            </a:br>
            <a:r>
              <a:rPr kumimoji="0" lang="en-US" sz="2000" b="1" i="0" u="none" strike="noStrike" cap="none" normalizeH="0" baseline="0" dirty="0">
                <a:ln>
                  <a:noFill/>
                </a:ln>
                <a:solidFill>
                  <a:srgbClr val="000000"/>
                </a:solidFill>
                <a:effectLst/>
                <a:latin typeface="Calibri"/>
                <a:ea typeface="Calibri" pitchFamily="34" charset="0"/>
                <a:cs typeface="Arial" pitchFamily="34" charset="0"/>
              </a:rPr>
              <a:t> </a:t>
            </a:r>
            <a:r>
              <a:rPr kumimoji="0" lang="en-US" sz="2000" b="1" i="0" u="none" strike="noStrike" cap="none" normalizeH="0" baseline="0" dirty="0">
                <a:ln>
                  <a:noFill/>
                </a:ln>
                <a:solidFill>
                  <a:srgbClr val="000000"/>
                </a:solidFill>
                <a:effectLst/>
                <a:latin typeface="Bookman Old Style" pitchFamily="18" charset="0"/>
                <a:ea typeface="Calibri" pitchFamily="34" charset="0"/>
                <a:cs typeface="Arial" pitchFamily="34" charset="0"/>
              </a:rPr>
              <a:t> </a:t>
            </a:r>
            <a:r>
              <a:rPr kumimoji="0" lang="en-US" sz="2000" b="1" i="0" u="none" strike="noStrike" cap="none" normalizeH="0" baseline="0" dirty="0">
                <a:ln>
                  <a:noFill/>
                </a:ln>
                <a:solidFill>
                  <a:srgbClr val="000000"/>
                </a:solidFill>
                <a:effectLst/>
                <a:latin typeface="Calibri"/>
                <a:ea typeface="Calibri" pitchFamily="34" charset="0"/>
                <a:cs typeface="Arial" pitchFamily="34" charset="0"/>
              </a:rPr>
              <a:t> </a:t>
            </a:r>
            <a:r>
              <a:rPr kumimoji="0" lang="en-US" sz="2000" b="1" i="0" u="none" strike="noStrike" cap="none" normalizeH="0" baseline="0" dirty="0">
                <a:ln>
                  <a:noFill/>
                </a:ln>
                <a:solidFill>
                  <a:srgbClr val="000000"/>
                </a:solidFill>
                <a:effectLst/>
                <a:latin typeface="Bookman Old Style" pitchFamily="18" charset="0"/>
                <a:ea typeface="Calibri" pitchFamily="34" charset="0"/>
                <a:cs typeface="Arial" pitchFamily="34" charset="0"/>
              </a:rPr>
              <a:t> </a:t>
            </a:r>
            <a:r>
              <a:rPr kumimoji="0" lang="en-US" sz="2000" b="1" i="0" u="none" strike="noStrike" cap="none" normalizeH="0" baseline="0" dirty="0">
                <a:ln>
                  <a:noFill/>
                </a:ln>
                <a:solidFill>
                  <a:srgbClr val="000000"/>
                </a:solidFill>
                <a:effectLst/>
                <a:latin typeface="Calibri"/>
                <a:ea typeface="Calibri" pitchFamily="34" charset="0"/>
                <a:cs typeface="Arial" pitchFamily="34" charset="0"/>
              </a:rPr>
              <a:t> </a:t>
            </a:r>
            <a:r>
              <a:rPr kumimoji="0" lang="en-US" sz="2000" b="1" i="0" u="none" strike="noStrike" cap="none" normalizeH="0" baseline="0" dirty="0">
                <a:ln>
                  <a:noFill/>
                </a:ln>
                <a:solidFill>
                  <a:srgbClr val="000000"/>
                </a:solidFill>
                <a:effectLst/>
                <a:latin typeface="Bookman Old Style" pitchFamily="18" charset="0"/>
                <a:ea typeface="Calibri" pitchFamily="34" charset="0"/>
                <a:cs typeface="Arial" pitchFamily="34" charset="0"/>
              </a:rPr>
              <a:t> </a:t>
            </a:r>
            <a:r>
              <a:rPr kumimoji="0" lang="en-US" sz="2000" b="1" i="0" u="none" strike="noStrike" cap="none" normalizeH="0" baseline="0" dirty="0">
                <a:ln>
                  <a:noFill/>
                </a:ln>
                <a:solidFill>
                  <a:srgbClr val="000000"/>
                </a:solidFill>
                <a:effectLst/>
                <a:latin typeface="Calibri"/>
                <a:ea typeface="Calibri" pitchFamily="34" charset="0"/>
                <a:cs typeface="Arial" pitchFamily="34" charset="0"/>
              </a:rPr>
              <a:t> </a:t>
            </a:r>
            <a:r>
              <a:rPr kumimoji="0" lang="en-US" sz="2000" b="1" i="0" u="none" strike="noStrike" cap="none" normalizeH="0" baseline="0" dirty="0">
                <a:ln>
                  <a:noFill/>
                </a:ln>
                <a:solidFill>
                  <a:srgbClr val="000000"/>
                </a:solidFill>
                <a:effectLst/>
                <a:latin typeface="Bookman Old Style" pitchFamily="18" charset="0"/>
                <a:ea typeface="Calibri" pitchFamily="34" charset="0"/>
                <a:cs typeface="Arial" pitchFamily="34" charset="0"/>
              </a:rPr>
              <a:t> </a:t>
            </a:r>
            <a:r>
              <a:rPr kumimoji="0" lang="en-US" sz="2000" b="1" i="0" u="none" strike="noStrike" cap="none" normalizeH="0" baseline="0" dirty="0">
                <a:ln>
                  <a:noFill/>
                </a:ln>
                <a:solidFill>
                  <a:srgbClr val="000000"/>
                </a:solidFill>
                <a:effectLst/>
                <a:latin typeface="Calibri"/>
                <a:ea typeface="Calibri" pitchFamily="34" charset="0"/>
                <a:cs typeface="Arial" pitchFamily="34" charset="0"/>
              </a:rPr>
              <a:t> </a:t>
            </a:r>
            <a:r>
              <a:rPr kumimoji="0" lang="en-US" sz="2000" b="1" i="0" u="none" strike="noStrike" cap="none" normalizeH="0" baseline="0" dirty="0">
                <a:ln>
                  <a:noFill/>
                </a:ln>
                <a:solidFill>
                  <a:srgbClr val="000000"/>
                </a:solidFill>
                <a:effectLst/>
                <a:latin typeface="Bookman Old Style" pitchFamily="18" charset="0"/>
                <a:ea typeface="Calibri" pitchFamily="34" charset="0"/>
                <a:cs typeface="Arial" pitchFamily="34" charset="0"/>
              </a:rPr>
              <a:t> </a:t>
            </a:r>
            <a:r>
              <a:rPr kumimoji="0" lang="en-US" sz="2000" b="1" i="0" u="none" strike="noStrike" cap="none" normalizeH="0" baseline="0" dirty="0">
                <a:ln>
                  <a:noFill/>
                </a:ln>
                <a:solidFill>
                  <a:srgbClr val="000000"/>
                </a:solidFill>
                <a:effectLst/>
                <a:latin typeface="Calibri"/>
                <a:ea typeface="Calibri" pitchFamily="34" charset="0"/>
                <a:cs typeface="Arial" pitchFamily="34" charset="0"/>
              </a:rPr>
              <a:t> </a:t>
            </a:r>
            <a:r>
              <a:rPr kumimoji="0" lang="en-US" sz="2000" b="1" i="0" u="none" strike="noStrike" cap="none" normalizeH="0" baseline="0" dirty="0">
                <a:ln>
                  <a:noFill/>
                </a:ln>
                <a:solidFill>
                  <a:srgbClr val="000000"/>
                </a:solidFill>
                <a:effectLst/>
                <a:latin typeface="Bookman Old Style" pitchFamily="18" charset="0"/>
                <a:ea typeface="Calibri" pitchFamily="34" charset="0"/>
                <a:cs typeface="Arial" pitchFamily="34" charset="0"/>
              </a:rPr>
              <a:t> </a:t>
            </a:r>
            <a:r>
              <a:rPr kumimoji="0" lang="en-US" sz="2000" b="1" i="0" u="none" strike="noStrike" cap="none" normalizeH="0" baseline="0" dirty="0">
                <a:ln>
                  <a:noFill/>
                </a:ln>
                <a:solidFill>
                  <a:srgbClr val="000000"/>
                </a:solidFill>
                <a:effectLst/>
                <a:latin typeface="Calibri"/>
                <a:ea typeface="Calibri" pitchFamily="34" charset="0"/>
                <a:cs typeface="Arial" pitchFamily="34" charset="0"/>
              </a:rPr>
              <a:t> </a:t>
            </a:r>
            <a:r>
              <a:rPr kumimoji="0" lang="en-US" sz="2000" b="1" i="0" u="none" strike="noStrike" cap="none" normalizeH="0" baseline="0" dirty="0">
                <a:ln>
                  <a:noFill/>
                </a:ln>
                <a:solidFill>
                  <a:srgbClr val="000000"/>
                </a:solidFill>
                <a:effectLst/>
                <a:latin typeface="Bookman Old Style" pitchFamily="18" charset="0"/>
                <a:ea typeface="Calibri" pitchFamily="34" charset="0"/>
                <a:cs typeface="Arial" pitchFamily="34" charset="0"/>
              </a:rPr>
              <a:t> </a:t>
            </a:r>
            <a:r>
              <a:rPr kumimoji="0" lang="en-US" sz="2000" b="1" i="0" u="none" strike="noStrike" cap="none" normalizeH="0" baseline="0" dirty="0">
                <a:ln>
                  <a:noFill/>
                </a:ln>
                <a:solidFill>
                  <a:srgbClr val="000000"/>
                </a:solidFill>
                <a:effectLst/>
                <a:latin typeface="Calibri"/>
                <a:ea typeface="Calibri" pitchFamily="34" charset="0"/>
                <a:cs typeface="Arial" pitchFamily="34" charset="0"/>
              </a:rPr>
              <a:t> </a:t>
            </a:r>
            <a:r>
              <a:rPr kumimoji="0" lang="en-US" sz="2000" b="1" i="0" u="none" strike="noStrike" cap="none" normalizeH="0" baseline="0" dirty="0">
                <a:ln>
                  <a:noFill/>
                </a:ln>
                <a:solidFill>
                  <a:srgbClr val="000000"/>
                </a:solidFill>
                <a:effectLst/>
                <a:latin typeface="Bookman Old Style" pitchFamily="18" charset="0"/>
                <a:ea typeface="Calibri" pitchFamily="34" charset="0"/>
                <a:cs typeface="Arial" pitchFamily="34" charset="0"/>
              </a:rPr>
              <a:t> </a:t>
            </a:r>
            <a:r>
              <a:rPr kumimoji="0" lang="en-US" sz="2000" b="1" i="0" u="none" strike="noStrike" cap="none" normalizeH="0" baseline="0" dirty="0">
                <a:ln>
                  <a:noFill/>
                </a:ln>
                <a:solidFill>
                  <a:srgbClr val="000000"/>
                </a:solidFill>
                <a:effectLst/>
                <a:latin typeface="Calibri"/>
                <a:ea typeface="Calibri" pitchFamily="34" charset="0"/>
                <a:cs typeface="Arial" pitchFamily="34" charset="0"/>
              </a:rPr>
              <a:t> </a:t>
            </a:r>
            <a:r>
              <a:rPr kumimoji="0" lang="en-US" sz="2000" b="1" i="0" u="none" strike="noStrike" cap="none" normalizeH="0" baseline="0" dirty="0">
                <a:ln>
                  <a:noFill/>
                </a:ln>
                <a:solidFill>
                  <a:srgbClr val="000000"/>
                </a:solidFill>
                <a:effectLst/>
                <a:latin typeface="Bookman Old Style" pitchFamily="18" charset="0"/>
                <a:ea typeface="Calibri" pitchFamily="34" charset="0"/>
                <a:cs typeface="Arial" pitchFamily="34" charset="0"/>
              </a:rPr>
              <a:t> </a:t>
            </a:r>
            <a:r>
              <a:rPr kumimoji="0" lang="en-US" sz="2000" b="1" i="0" u="none" strike="noStrike" cap="none" normalizeH="0" baseline="0" dirty="0">
                <a:ln>
                  <a:noFill/>
                </a:ln>
                <a:solidFill>
                  <a:srgbClr val="000000"/>
                </a:solidFill>
                <a:effectLst/>
                <a:latin typeface="Calibri"/>
                <a:ea typeface="Calibri" pitchFamily="34" charset="0"/>
                <a:cs typeface="Arial" pitchFamily="34" charset="0"/>
              </a:rPr>
              <a:t> </a:t>
            </a:r>
            <a:r>
              <a:rPr kumimoji="0" lang="en-US" sz="2000" b="1" i="0" u="none" strike="noStrike" cap="none" normalizeH="0" baseline="0" dirty="0">
                <a:ln>
                  <a:noFill/>
                </a:ln>
                <a:solidFill>
                  <a:srgbClr val="000000"/>
                </a:solidFill>
                <a:effectLst/>
                <a:latin typeface="Bookman Old Style" pitchFamily="18" charset="0"/>
                <a:ea typeface="Calibri" pitchFamily="34" charset="0"/>
                <a:cs typeface="Arial" pitchFamily="34" charset="0"/>
              </a:rPr>
              <a:t>3.</a:t>
            </a:r>
            <a:r>
              <a:rPr kumimoji="0" lang="en-US" sz="2000" b="1" i="0" u="none" strike="noStrike" cap="none" normalizeH="0" baseline="0" dirty="0">
                <a:ln>
                  <a:noFill/>
                </a:ln>
                <a:solidFill>
                  <a:srgbClr val="000000"/>
                </a:solidFill>
                <a:effectLst/>
                <a:latin typeface="Calibri"/>
                <a:ea typeface="Calibri" pitchFamily="34" charset="0"/>
                <a:cs typeface="Arial" pitchFamily="34" charset="0"/>
              </a:rPr>
              <a:t>  </a:t>
            </a:r>
            <a:r>
              <a:rPr kumimoji="0" lang="en-US" sz="2000" b="1" i="0" u="none" strike="noStrike" cap="none" normalizeH="0" baseline="0" dirty="0">
                <a:ln>
                  <a:noFill/>
                </a:ln>
                <a:solidFill>
                  <a:srgbClr val="000000"/>
                </a:solidFill>
                <a:effectLst/>
                <a:latin typeface="Bookman Old Style" pitchFamily="18" charset="0"/>
                <a:ea typeface="Calibri" pitchFamily="34" charset="0"/>
                <a:cs typeface="Arial" pitchFamily="34" charset="0"/>
              </a:rPr>
              <a:t> Syntactical Noise:</a:t>
            </a:r>
            <a:r>
              <a:rPr kumimoji="0" lang="en-US" sz="2000" b="0" i="0" u="none" strike="noStrike" cap="none" normalizeH="0" baseline="0" dirty="0">
                <a:ln>
                  <a:noFill/>
                </a:ln>
                <a:solidFill>
                  <a:srgbClr val="000000"/>
                </a:solidFill>
                <a:effectLst/>
                <a:latin typeface="Calibri"/>
                <a:ea typeface="Calibri" pitchFamily="34" charset="0"/>
                <a:cs typeface="Arial" pitchFamily="34" charset="0"/>
              </a:rPr>
              <a:t> </a:t>
            </a:r>
            <a:endParaRPr kumimoji="0" lang="en-US" sz="2000" b="0" i="0" u="none" strike="noStrike" cap="none" normalizeH="0" baseline="0" dirty="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a:ln>
                  <a:noFill/>
                </a:ln>
                <a:solidFill>
                  <a:srgbClr val="000000"/>
                </a:solidFill>
                <a:effectLst/>
                <a:latin typeface="Bookman Old Style" pitchFamily="18" charset="0"/>
                <a:ea typeface="Calibri" pitchFamily="34" charset="0"/>
                <a:cs typeface="Arial" pitchFamily="34" charset="0"/>
              </a:rPr>
              <a:t>The quality of language clearly affects communication. </a:t>
            </a:r>
            <a:br>
              <a:rPr kumimoji="0" lang="en-US" sz="2000" b="0" i="0" u="none" strike="noStrike" cap="none" normalizeH="0" baseline="0" dirty="0">
                <a:ln>
                  <a:noFill/>
                </a:ln>
                <a:solidFill>
                  <a:srgbClr val="000000"/>
                </a:solidFill>
                <a:effectLst/>
                <a:latin typeface="Bookman Old Style" pitchFamily="18" charset="0"/>
                <a:ea typeface="Calibri" pitchFamily="34" charset="0"/>
                <a:cs typeface="Arial" pitchFamily="34" charset="0"/>
              </a:rPr>
            </a:br>
            <a:r>
              <a:rPr kumimoji="0" lang="en-US" sz="2000" b="1" i="0" u="none" strike="noStrike" cap="none" normalizeH="0" baseline="0" dirty="0">
                <a:ln>
                  <a:noFill/>
                </a:ln>
                <a:solidFill>
                  <a:srgbClr val="000000"/>
                </a:solidFill>
                <a:effectLst/>
                <a:latin typeface="Calibri"/>
                <a:ea typeface="Calibri" pitchFamily="34" charset="0"/>
                <a:cs typeface="Arial" pitchFamily="34" charset="0"/>
              </a:rPr>
              <a:t> </a:t>
            </a:r>
            <a:r>
              <a:rPr kumimoji="0" lang="en-US" sz="2000" b="1" i="0" u="none" strike="noStrike" cap="none" normalizeH="0" baseline="0" dirty="0">
                <a:ln>
                  <a:noFill/>
                </a:ln>
                <a:solidFill>
                  <a:srgbClr val="000000"/>
                </a:solidFill>
                <a:effectLst/>
                <a:latin typeface="Bookman Old Style" pitchFamily="18" charset="0"/>
                <a:ea typeface="Calibri" pitchFamily="34" charset="0"/>
                <a:cs typeface="Arial" pitchFamily="34" charset="0"/>
              </a:rPr>
              <a:t> </a:t>
            </a:r>
            <a:r>
              <a:rPr kumimoji="0" lang="en-US" sz="2000" b="1" i="0" u="none" strike="noStrike" cap="none" normalizeH="0" baseline="0" dirty="0">
                <a:ln>
                  <a:noFill/>
                </a:ln>
                <a:solidFill>
                  <a:srgbClr val="000000"/>
                </a:solidFill>
                <a:effectLst/>
                <a:latin typeface="Calibri"/>
                <a:ea typeface="Calibri" pitchFamily="34" charset="0"/>
                <a:cs typeface="Arial" pitchFamily="34" charset="0"/>
              </a:rPr>
              <a:t> </a:t>
            </a:r>
            <a:r>
              <a:rPr kumimoji="0" lang="en-US" sz="2000" b="1" i="0" u="none" strike="noStrike" cap="none" normalizeH="0" baseline="0" dirty="0">
                <a:ln>
                  <a:noFill/>
                </a:ln>
                <a:solidFill>
                  <a:srgbClr val="000000"/>
                </a:solidFill>
                <a:effectLst/>
                <a:latin typeface="Bookman Old Style" pitchFamily="18" charset="0"/>
                <a:ea typeface="Calibri" pitchFamily="34" charset="0"/>
                <a:cs typeface="Arial" pitchFamily="34" charset="0"/>
              </a:rPr>
              <a:t> </a:t>
            </a:r>
            <a:r>
              <a:rPr kumimoji="0" lang="en-US" sz="2000" b="1" i="0" u="none" strike="noStrike" cap="none" normalizeH="0" baseline="0" dirty="0">
                <a:ln>
                  <a:noFill/>
                </a:ln>
                <a:solidFill>
                  <a:srgbClr val="000000"/>
                </a:solidFill>
                <a:effectLst/>
                <a:latin typeface="Calibri"/>
                <a:ea typeface="Calibri" pitchFamily="34" charset="0"/>
                <a:cs typeface="Arial" pitchFamily="34" charset="0"/>
              </a:rPr>
              <a:t> </a:t>
            </a:r>
            <a:r>
              <a:rPr kumimoji="0" lang="en-US" sz="2000" b="1" i="0" u="none" strike="noStrike" cap="none" normalizeH="0" baseline="0" dirty="0">
                <a:ln>
                  <a:noFill/>
                </a:ln>
                <a:solidFill>
                  <a:srgbClr val="000000"/>
                </a:solidFill>
                <a:effectLst/>
                <a:latin typeface="Bookman Old Style" pitchFamily="18" charset="0"/>
                <a:ea typeface="Calibri" pitchFamily="34" charset="0"/>
                <a:cs typeface="Arial" pitchFamily="34" charset="0"/>
              </a:rPr>
              <a:t> </a:t>
            </a:r>
            <a:r>
              <a:rPr kumimoji="0" lang="en-US" sz="2000" b="1" i="0" u="none" strike="noStrike" cap="none" normalizeH="0" baseline="0" dirty="0">
                <a:ln>
                  <a:noFill/>
                </a:ln>
                <a:solidFill>
                  <a:srgbClr val="000000"/>
                </a:solidFill>
                <a:effectLst/>
                <a:latin typeface="Calibri"/>
                <a:ea typeface="Calibri" pitchFamily="34" charset="0"/>
                <a:cs typeface="Arial" pitchFamily="34" charset="0"/>
              </a:rPr>
              <a:t> </a:t>
            </a:r>
            <a:r>
              <a:rPr kumimoji="0" lang="en-US" sz="2000" b="1" i="0" u="none" strike="noStrike" cap="none" normalizeH="0" baseline="0" dirty="0">
                <a:ln>
                  <a:noFill/>
                </a:ln>
                <a:solidFill>
                  <a:srgbClr val="000000"/>
                </a:solidFill>
                <a:effectLst/>
                <a:latin typeface="Bookman Old Style" pitchFamily="18" charset="0"/>
                <a:ea typeface="Calibri" pitchFamily="34" charset="0"/>
                <a:cs typeface="Arial" pitchFamily="34" charset="0"/>
              </a:rPr>
              <a:t> </a:t>
            </a:r>
            <a:r>
              <a:rPr kumimoji="0" lang="en-US" sz="2000" b="1" i="0" u="none" strike="noStrike" cap="none" normalizeH="0" baseline="0" dirty="0">
                <a:ln>
                  <a:noFill/>
                </a:ln>
                <a:solidFill>
                  <a:srgbClr val="000000"/>
                </a:solidFill>
                <a:effectLst/>
                <a:latin typeface="Calibri"/>
                <a:ea typeface="Calibri" pitchFamily="34" charset="0"/>
                <a:cs typeface="Arial" pitchFamily="34" charset="0"/>
              </a:rPr>
              <a:t> </a:t>
            </a:r>
            <a:r>
              <a:rPr kumimoji="0" lang="en-US" sz="2000" b="1" i="0" u="none" strike="noStrike" cap="none" normalizeH="0" baseline="0" dirty="0">
                <a:ln>
                  <a:noFill/>
                </a:ln>
                <a:solidFill>
                  <a:srgbClr val="000000"/>
                </a:solidFill>
                <a:effectLst/>
                <a:latin typeface="Bookman Old Style" pitchFamily="18" charset="0"/>
                <a:ea typeface="Calibri" pitchFamily="34" charset="0"/>
                <a:cs typeface="Arial" pitchFamily="34" charset="0"/>
              </a:rPr>
              <a:t> </a:t>
            </a:r>
            <a:r>
              <a:rPr kumimoji="0" lang="en-US" sz="2000" b="1" i="0" u="none" strike="noStrike" cap="none" normalizeH="0" baseline="0" dirty="0">
                <a:ln>
                  <a:noFill/>
                </a:ln>
                <a:solidFill>
                  <a:srgbClr val="000000"/>
                </a:solidFill>
                <a:effectLst/>
                <a:latin typeface="Calibri"/>
                <a:ea typeface="Calibri" pitchFamily="34" charset="0"/>
                <a:cs typeface="Arial" pitchFamily="34" charset="0"/>
              </a:rPr>
              <a:t> </a:t>
            </a:r>
            <a:r>
              <a:rPr kumimoji="0" lang="en-US" sz="2000" b="1" i="0" u="none" strike="noStrike" cap="none" normalizeH="0" baseline="0" dirty="0">
                <a:ln>
                  <a:noFill/>
                </a:ln>
                <a:solidFill>
                  <a:srgbClr val="000000"/>
                </a:solidFill>
                <a:effectLst/>
                <a:latin typeface="Bookman Old Style" pitchFamily="18" charset="0"/>
                <a:ea typeface="Calibri" pitchFamily="34" charset="0"/>
                <a:cs typeface="Arial" pitchFamily="34" charset="0"/>
              </a:rPr>
              <a:t> </a:t>
            </a:r>
            <a:r>
              <a:rPr kumimoji="0" lang="en-US" sz="2000" b="1" i="0" u="none" strike="noStrike" cap="none" normalizeH="0" baseline="0" dirty="0">
                <a:ln>
                  <a:noFill/>
                </a:ln>
                <a:solidFill>
                  <a:srgbClr val="000000"/>
                </a:solidFill>
                <a:effectLst/>
                <a:latin typeface="Calibri"/>
                <a:ea typeface="Calibri" pitchFamily="34" charset="0"/>
                <a:cs typeface="Arial" pitchFamily="34" charset="0"/>
              </a:rPr>
              <a:t> </a:t>
            </a:r>
            <a:r>
              <a:rPr kumimoji="0" lang="en-US" sz="2000" b="1" i="0" u="none" strike="noStrike" cap="none" normalizeH="0" baseline="0" dirty="0">
                <a:ln>
                  <a:noFill/>
                </a:ln>
                <a:solidFill>
                  <a:srgbClr val="000000"/>
                </a:solidFill>
                <a:effectLst/>
                <a:latin typeface="Bookman Old Style" pitchFamily="18" charset="0"/>
                <a:ea typeface="Calibri" pitchFamily="34" charset="0"/>
                <a:cs typeface="Arial" pitchFamily="34" charset="0"/>
              </a:rPr>
              <a:t> </a:t>
            </a:r>
            <a:r>
              <a:rPr kumimoji="0" lang="en-US" sz="2000" b="1" i="0" u="none" strike="noStrike" cap="none" normalizeH="0" baseline="0" dirty="0">
                <a:ln>
                  <a:noFill/>
                </a:ln>
                <a:solidFill>
                  <a:srgbClr val="000000"/>
                </a:solidFill>
                <a:effectLst/>
                <a:latin typeface="Calibri"/>
                <a:ea typeface="Calibri" pitchFamily="34" charset="0"/>
                <a:cs typeface="Arial" pitchFamily="34" charset="0"/>
              </a:rPr>
              <a:t> </a:t>
            </a:r>
            <a:r>
              <a:rPr kumimoji="0" lang="en-US" sz="2000" b="1" i="0" u="none" strike="noStrike" cap="none" normalizeH="0" baseline="0" dirty="0">
                <a:ln>
                  <a:noFill/>
                </a:ln>
                <a:solidFill>
                  <a:srgbClr val="000000"/>
                </a:solidFill>
                <a:effectLst/>
                <a:latin typeface="Bookman Old Style" pitchFamily="18" charset="0"/>
                <a:ea typeface="Calibri" pitchFamily="34" charset="0"/>
                <a:cs typeface="Arial" pitchFamily="34" charset="0"/>
              </a:rPr>
              <a:t> </a:t>
            </a:r>
            <a:r>
              <a:rPr kumimoji="0" lang="en-US" sz="2000" b="1" i="0" u="none" strike="noStrike" cap="none" normalizeH="0" baseline="0" dirty="0">
                <a:ln>
                  <a:noFill/>
                </a:ln>
                <a:solidFill>
                  <a:srgbClr val="000000"/>
                </a:solidFill>
                <a:effectLst/>
                <a:latin typeface="Calibri"/>
                <a:ea typeface="Calibri" pitchFamily="34" charset="0"/>
                <a:cs typeface="Arial" pitchFamily="34" charset="0"/>
              </a:rPr>
              <a:t> </a:t>
            </a:r>
            <a:r>
              <a:rPr kumimoji="0" lang="en-US" sz="2000" b="1" i="0" u="none" strike="noStrike" cap="none" normalizeH="0" baseline="0" dirty="0">
                <a:ln>
                  <a:noFill/>
                </a:ln>
                <a:solidFill>
                  <a:srgbClr val="000000"/>
                </a:solidFill>
                <a:effectLst/>
                <a:latin typeface="Bookman Old Style" pitchFamily="18" charset="0"/>
                <a:ea typeface="Calibri" pitchFamily="34" charset="0"/>
                <a:cs typeface="Arial" pitchFamily="34" charset="0"/>
              </a:rPr>
              <a:t> </a:t>
            </a:r>
            <a:r>
              <a:rPr kumimoji="0" lang="en-US" sz="2000" b="1" i="0" u="none" strike="noStrike" cap="none" normalizeH="0" baseline="0" dirty="0">
                <a:ln>
                  <a:noFill/>
                </a:ln>
                <a:solidFill>
                  <a:srgbClr val="000000"/>
                </a:solidFill>
                <a:effectLst/>
                <a:latin typeface="Calibri"/>
                <a:ea typeface="Calibri" pitchFamily="34" charset="0"/>
                <a:cs typeface="Arial" pitchFamily="34" charset="0"/>
              </a:rPr>
              <a:t> </a:t>
            </a:r>
            <a:r>
              <a:rPr kumimoji="0" lang="en-US" sz="2000" b="1" i="0" u="none" strike="noStrike" cap="none" normalizeH="0" baseline="0" dirty="0">
                <a:ln>
                  <a:noFill/>
                </a:ln>
                <a:solidFill>
                  <a:srgbClr val="000000"/>
                </a:solidFill>
                <a:effectLst/>
                <a:latin typeface="Bookman Old Style" pitchFamily="18" charset="0"/>
                <a:ea typeface="Calibri" pitchFamily="34" charset="0"/>
                <a:cs typeface="Arial" pitchFamily="34" charset="0"/>
              </a:rPr>
              <a:t>4.</a:t>
            </a:r>
            <a:r>
              <a:rPr kumimoji="0" lang="en-US" sz="2000" b="1" i="0" u="none" strike="noStrike" cap="none" normalizeH="0" baseline="0" dirty="0">
                <a:ln>
                  <a:noFill/>
                </a:ln>
                <a:solidFill>
                  <a:srgbClr val="000000"/>
                </a:solidFill>
                <a:effectLst/>
                <a:latin typeface="Calibri"/>
                <a:ea typeface="Calibri" pitchFamily="34" charset="0"/>
                <a:cs typeface="Arial" pitchFamily="34" charset="0"/>
              </a:rPr>
              <a:t>  </a:t>
            </a:r>
            <a:r>
              <a:rPr kumimoji="0" lang="en-US" sz="2000" b="1" i="0" u="none" strike="noStrike" cap="none" normalizeH="0" baseline="0" dirty="0">
                <a:ln>
                  <a:noFill/>
                </a:ln>
                <a:solidFill>
                  <a:srgbClr val="000000"/>
                </a:solidFill>
                <a:effectLst/>
                <a:latin typeface="Bookman Old Style" pitchFamily="18" charset="0"/>
                <a:ea typeface="Calibri" pitchFamily="34" charset="0"/>
                <a:cs typeface="Arial" pitchFamily="34" charset="0"/>
              </a:rPr>
              <a:t> Organizational Noise:</a:t>
            </a:r>
            <a:r>
              <a:rPr kumimoji="0" lang="en-US" sz="2000" b="0" i="0" u="none" strike="noStrike" cap="none" normalizeH="0" baseline="0" dirty="0">
                <a:ln>
                  <a:noFill/>
                </a:ln>
                <a:solidFill>
                  <a:srgbClr val="000000"/>
                </a:solidFill>
                <a:effectLst/>
                <a:latin typeface="Calibri"/>
                <a:ea typeface="Calibri" pitchFamily="34" charset="0"/>
                <a:cs typeface="Arial" pitchFamily="34" charset="0"/>
              </a:rPr>
              <a:t> </a:t>
            </a:r>
            <a:endParaRPr kumimoji="0" lang="en-US" sz="2000" b="0" i="0" u="none" strike="noStrike" cap="none" normalizeH="0" baseline="0" dirty="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a:ln>
                  <a:noFill/>
                </a:ln>
                <a:solidFill>
                  <a:srgbClr val="000000"/>
                </a:solidFill>
                <a:effectLst/>
                <a:latin typeface="Bookman Old Style" pitchFamily="18" charset="0"/>
                <a:ea typeface="Calibri" pitchFamily="34" charset="0"/>
                <a:cs typeface="Arial" pitchFamily="34" charset="0"/>
              </a:rPr>
              <a:t>Poorly structured communication can prevent the receiver from accurate interpretation. </a:t>
            </a:r>
            <a:br>
              <a:rPr kumimoji="0" lang="en-US" sz="2000" b="0" i="0" u="none" strike="noStrike" cap="none" normalizeH="0" baseline="0" dirty="0">
                <a:ln>
                  <a:noFill/>
                </a:ln>
                <a:solidFill>
                  <a:srgbClr val="000000"/>
                </a:solidFill>
                <a:effectLst/>
                <a:latin typeface="Bookman Old Style" pitchFamily="18" charset="0"/>
                <a:ea typeface="Calibri" pitchFamily="34" charset="0"/>
                <a:cs typeface="Arial" pitchFamily="34" charset="0"/>
              </a:rPr>
            </a:br>
            <a:r>
              <a:rPr kumimoji="0" lang="en-US" sz="2000" b="1" i="0" u="none" strike="noStrike" cap="none" normalizeH="0" baseline="0" dirty="0">
                <a:ln>
                  <a:noFill/>
                </a:ln>
                <a:solidFill>
                  <a:srgbClr val="000000"/>
                </a:solidFill>
                <a:effectLst/>
                <a:latin typeface="Calibri"/>
                <a:ea typeface="Calibri" pitchFamily="34" charset="0"/>
                <a:cs typeface="Arial" pitchFamily="34" charset="0"/>
              </a:rPr>
              <a:t> </a:t>
            </a:r>
            <a:r>
              <a:rPr kumimoji="0" lang="en-US" sz="2000" b="1" i="0" u="none" strike="noStrike" cap="none" normalizeH="0" baseline="0" dirty="0">
                <a:ln>
                  <a:noFill/>
                </a:ln>
                <a:solidFill>
                  <a:srgbClr val="000000"/>
                </a:solidFill>
                <a:effectLst/>
                <a:latin typeface="Bookman Old Style" pitchFamily="18" charset="0"/>
                <a:ea typeface="Calibri" pitchFamily="34" charset="0"/>
                <a:cs typeface="Arial" pitchFamily="34" charset="0"/>
              </a:rPr>
              <a:t> </a:t>
            </a:r>
            <a:r>
              <a:rPr kumimoji="0" lang="en-US" sz="2000" b="1" i="0" u="none" strike="noStrike" cap="none" normalizeH="0" baseline="0" dirty="0">
                <a:ln>
                  <a:noFill/>
                </a:ln>
                <a:solidFill>
                  <a:srgbClr val="000000"/>
                </a:solidFill>
                <a:effectLst/>
                <a:latin typeface="Calibri"/>
                <a:ea typeface="Calibri" pitchFamily="34" charset="0"/>
                <a:cs typeface="Arial" pitchFamily="34" charset="0"/>
              </a:rPr>
              <a:t> </a:t>
            </a:r>
            <a:r>
              <a:rPr kumimoji="0" lang="en-US" sz="2000" b="1" i="0" u="none" strike="noStrike" cap="none" normalizeH="0" baseline="0" dirty="0">
                <a:ln>
                  <a:noFill/>
                </a:ln>
                <a:solidFill>
                  <a:srgbClr val="000000"/>
                </a:solidFill>
                <a:effectLst/>
                <a:latin typeface="Bookman Old Style" pitchFamily="18" charset="0"/>
                <a:ea typeface="Calibri" pitchFamily="34" charset="0"/>
                <a:cs typeface="Arial" pitchFamily="34" charset="0"/>
              </a:rPr>
              <a:t> </a:t>
            </a:r>
            <a:r>
              <a:rPr kumimoji="0" lang="en-US" sz="2000" b="1" i="0" u="none" strike="noStrike" cap="none" normalizeH="0" baseline="0" dirty="0">
                <a:ln>
                  <a:noFill/>
                </a:ln>
                <a:solidFill>
                  <a:srgbClr val="000000"/>
                </a:solidFill>
                <a:effectLst/>
                <a:latin typeface="Calibri"/>
                <a:ea typeface="Calibri" pitchFamily="34" charset="0"/>
                <a:cs typeface="Arial" pitchFamily="34" charset="0"/>
              </a:rPr>
              <a:t> </a:t>
            </a:r>
            <a:r>
              <a:rPr kumimoji="0" lang="en-US" sz="2000" b="1" i="0" u="none" strike="noStrike" cap="none" normalizeH="0" baseline="0" dirty="0">
                <a:ln>
                  <a:noFill/>
                </a:ln>
                <a:solidFill>
                  <a:srgbClr val="000000"/>
                </a:solidFill>
                <a:effectLst/>
                <a:latin typeface="Bookman Old Style" pitchFamily="18" charset="0"/>
                <a:ea typeface="Calibri" pitchFamily="34" charset="0"/>
                <a:cs typeface="Arial" pitchFamily="34" charset="0"/>
              </a:rPr>
              <a:t> </a:t>
            </a:r>
            <a:r>
              <a:rPr kumimoji="0" lang="en-US" sz="2000" b="1" i="0" u="none" strike="noStrike" cap="none" normalizeH="0" baseline="0" dirty="0">
                <a:ln>
                  <a:noFill/>
                </a:ln>
                <a:solidFill>
                  <a:srgbClr val="000000"/>
                </a:solidFill>
                <a:effectLst/>
                <a:latin typeface="Calibri"/>
                <a:ea typeface="Calibri" pitchFamily="34" charset="0"/>
                <a:cs typeface="Arial" pitchFamily="34" charset="0"/>
              </a:rPr>
              <a:t> </a:t>
            </a:r>
            <a:r>
              <a:rPr kumimoji="0" lang="en-US" sz="2000" b="1" i="0" u="none" strike="noStrike" cap="none" normalizeH="0" baseline="0" dirty="0">
                <a:ln>
                  <a:noFill/>
                </a:ln>
                <a:solidFill>
                  <a:srgbClr val="000000"/>
                </a:solidFill>
                <a:effectLst/>
                <a:latin typeface="Bookman Old Style" pitchFamily="18" charset="0"/>
                <a:ea typeface="Calibri" pitchFamily="34" charset="0"/>
                <a:cs typeface="Arial" pitchFamily="34" charset="0"/>
              </a:rPr>
              <a:t> </a:t>
            </a:r>
            <a:r>
              <a:rPr kumimoji="0" lang="en-US" sz="2000" b="1" i="0" u="none" strike="noStrike" cap="none" normalizeH="0" baseline="0" dirty="0">
                <a:ln>
                  <a:noFill/>
                </a:ln>
                <a:solidFill>
                  <a:srgbClr val="000000"/>
                </a:solidFill>
                <a:effectLst/>
                <a:latin typeface="Calibri"/>
                <a:ea typeface="Calibri" pitchFamily="34" charset="0"/>
                <a:cs typeface="Arial" pitchFamily="34" charset="0"/>
              </a:rPr>
              <a:t> </a:t>
            </a:r>
            <a:r>
              <a:rPr kumimoji="0" lang="en-US" sz="2000" b="1" i="0" u="none" strike="noStrike" cap="none" normalizeH="0" baseline="0" dirty="0">
                <a:ln>
                  <a:noFill/>
                </a:ln>
                <a:solidFill>
                  <a:srgbClr val="000000"/>
                </a:solidFill>
                <a:effectLst/>
                <a:latin typeface="Bookman Old Style" pitchFamily="18" charset="0"/>
                <a:ea typeface="Calibri" pitchFamily="34" charset="0"/>
                <a:cs typeface="Arial" pitchFamily="34" charset="0"/>
              </a:rPr>
              <a:t> </a:t>
            </a:r>
            <a:r>
              <a:rPr kumimoji="0" lang="en-US" sz="2000" b="1" i="0" u="none" strike="noStrike" cap="none" normalizeH="0" baseline="0" dirty="0">
                <a:ln>
                  <a:noFill/>
                </a:ln>
                <a:solidFill>
                  <a:srgbClr val="000000"/>
                </a:solidFill>
                <a:effectLst/>
                <a:latin typeface="Calibri"/>
                <a:ea typeface="Calibri" pitchFamily="34" charset="0"/>
                <a:cs typeface="Arial" pitchFamily="34" charset="0"/>
              </a:rPr>
              <a:t> </a:t>
            </a:r>
            <a:r>
              <a:rPr kumimoji="0" lang="en-US" sz="2000" b="1" i="0" u="none" strike="noStrike" cap="none" normalizeH="0" baseline="0" dirty="0">
                <a:ln>
                  <a:noFill/>
                </a:ln>
                <a:solidFill>
                  <a:srgbClr val="000000"/>
                </a:solidFill>
                <a:effectLst/>
                <a:latin typeface="Bookman Old Style" pitchFamily="18" charset="0"/>
                <a:ea typeface="Calibri" pitchFamily="34" charset="0"/>
                <a:cs typeface="Arial" pitchFamily="34" charset="0"/>
              </a:rPr>
              <a:t> </a:t>
            </a:r>
            <a:r>
              <a:rPr kumimoji="0" lang="en-US" sz="2000" b="1" i="0" u="none" strike="noStrike" cap="none" normalizeH="0" baseline="0" dirty="0">
                <a:ln>
                  <a:noFill/>
                </a:ln>
                <a:solidFill>
                  <a:srgbClr val="000000"/>
                </a:solidFill>
                <a:effectLst/>
                <a:latin typeface="Calibri"/>
                <a:ea typeface="Calibri" pitchFamily="34" charset="0"/>
                <a:cs typeface="Arial" pitchFamily="34" charset="0"/>
              </a:rPr>
              <a:t> </a:t>
            </a:r>
            <a:r>
              <a:rPr kumimoji="0" lang="en-US" sz="2000" b="1" i="0" u="none" strike="noStrike" cap="none" normalizeH="0" baseline="0" dirty="0">
                <a:ln>
                  <a:noFill/>
                </a:ln>
                <a:solidFill>
                  <a:srgbClr val="000000"/>
                </a:solidFill>
                <a:effectLst/>
                <a:latin typeface="Bookman Old Style" pitchFamily="18" charset="0"/>
                <a:ea typeface="Calibri" pitchFamily="34" charset="0"/>
                <a:cs typeface="Arial" pitchFamily="34" charset="0"/>
              </a:rPr>
              <a:t> </a:t>
            </a:r>
            <a:r>
              <a:rPr kumimoji="0" lang="en-US" sz="2000" b="1" i="0" u="none" strike="noStrike" cap="none" normalizeH="0" baseline="0" dirty="0">
                <a:ln>
                  <a:noFill/>
                </a:ln>
                <a:solidFill>
                  <a:srgbClr val="000000"/>
                </a:solidFill>
                <a:effectLst/>
                <a:latin typeface="Calibri"/>
                <a:ea typeface="Calibri" pitchFamily="34" charset="0"/>
                <a:cs typeface="Arial" pitchFamily="34" charset="0"/>
              </a:rPr>
              <a:t> </a:t>
            </a:r>
            <a:r>
              <a:rPr kumimoji="0" lang="en-US" sz="2000" b="1" i="0" u="none" strike="noStrike" cap="none" normalizeH="0" baseline="0" dirty="0">
                <a:ln>
                  <a:noFill/>
                </a:ln>
                <a:solidFill>
                  <a:srgbClr val="000000"/>
                </a:solidFill>
                <a:effectLst/>
                <a:latin typeface="Bookman Old Style" pitchFamily="18" charset="0"/>
                <a:ea typeface="Calibri" pitchFamily="34" charset="0"/>
                <a:cs typeface="Arial" pitchFamily="34" charset="0"/>
              </a:rPr>
              <a:t> </a:t>
            </a:r>
            <a:r>
              <a:rPr kumimoji="0" lang="en-US" sz="2000" b="1" i="0" u="none" strike="noStrike" cap="none" normalizeH="0" baseline="0" dirty="0">
                <a:ln>
                  <a:noFill/>
                </a:ln>
                <a:solidFill>
                  <a:srgbClr val="000000"/>
                </a:solidFill>
                <a:effectLst/>
                <a:latin typeface="Calibri"/>
                <a:ea typeface="Calibri" pitchFamily="34" charset="0"/>
                <a:cs typeface="Arial" pitchFamily="34" charset="0"/>
              </a:rPr>
              <a:t> </a:t>
            </a:r>
            <a:r>
              <a:rPr kumimoji="0" lang="en-US" sz="2000" b="1" i="0" u="none" strike="noStrike" cap="none" normalizeH="0" baseline="0" dirty="0">
                <a:ln>
                  <a:noFill/>
                </a:ln>
                <a:solidFill>
                  <a:srgbClr val="000000"/>
                </a:solidFill>
                <a:effectLst/>
                <a:latin typeface="Bookman Old Style" pitchFamily="18" charset="0"/>
                <a:ea typeface="Calibri" pitchFamily="34" charset="0"/>
                <a:cs typeface="Arial" pitchFamily="34" charset="0"/>
              </a:rPr>
              <a:t> </a:t>
            </a:r>
            <a:r>
              <a:rPr kumimoji="0" lang="en-US" sz="2000" b="1" i="0" u="none" strike="noStrike" cap="none" normalizeH="0" baseline="0" dirty="0">
                <a:ln>
                  <a:noFill/>
                </a:ln>
                <a:solidFill>
                  <a:srgbClr val="000000"/>
                </a:solidFill>
                <a:effectLst/>
                <a:latin typeface="Calibri"/>
                <a:ea typeface="Calibri" pitchFamily="34" charset="0"/>
                <a:cs typeface="Arial" pitchFamily="34" charset="0"/>
              </a:rPr>
              <a:t> </a:t>
            </a:r>
            <a:r>
              <a:rPr kumimoji="0" lang="en-US" sz="2000" b="1" i="0" u="none" strike="noStrike" cap="none" normalizeH="0" baseline="0" dirty="0">
                <a:ln>
                  <a:noFill/>
                </a:ln>
                <a:solidFill>
                  <a:srgbClr val="000000"/>
                </a:solidFill>
                <a:effectLst/>
                <a:latin typeface="Bookman Old Style" pitchFamily="18" charset="0"/>
                <a:ea typeface="Calibri" pitchFamily="34" charset="0"/>
                <a:cs typeface="Arial" pitchFamily="34" charset="0"/>
              </a:rPr>
              <a:t>5.</a:t>
            </a:r>
            <a:r>
              <a:rPr kumimoji="0" lang="en-US" sz="2000" b="1" i="0" u="none" strike="noStrike" cap="none" normalizeH="0" baseline="0" dirty="0">
                <a:ln>
                  <a:noFill/>
                </a:ln>
                <a:solidFill>
                  <a:srgbClr val="000000"/>
                </a:solidFill>
                <a:effectLst/>
                <a:latin typeface="Calibri"/>
                <a:ea typeface="Calibri" pitchFamily="34" charset="0"/>
                <a:cs typeface="Arial" pitchFamily="34" charset="0"/>
              </a:rPr>
              <a:t>  </a:t>
            </a:r>
            <a:r>
              <a:rPr kumimoji="0" lang="en-US" sz="2000" b="1" i="0" u="none" strike="noStrike" cap="none" normalizeH="0" baseline="0" dirty="0">
                <a:ln>
                  <a:noFill/>
                </a:ln>
                <a:solidFill>
                  <a:srgbClr val="000000"/>
                </a:solidFill>
                <a:effectLst/>
                <a:latin typeface="Bookman Old Style" pitchFamily="18" charset="0"/>
                <a:ea typeface="Calibri" pitchFamily="34" charset="0"/>
                <a:cs typeface="Arial" pitchFamily="34" charset="0"/>
              </a:rPr>
              <a:t> Cultural Noise:</a:t>
            </a:r>
            <a:r>
              <a:rPr kumimoji="0" lang="en-US" sz="2000" b="0" i="0" u="none" strike="noStrike" cap="none" normalizeH="0" baseline="0" dirty="0">
                <a:ln>
                  <a:noFill/>
                </a:ln>
                <a:solidFill>
                  <a:srgbClr val="000000"/>
                </a:solidFill>
                <a:effectLst/>
                <a:latin typeface="Calibri"/>
                <a:ea typeface="Calibri" pitchFamily="34" charset="0"/>
                <a:cs typeface="Arial" pitchFamily="34" charset="0"/>
              </a:rPr>
              <a:t> </a:t>
            </a:r>
            <a:endParaRPr kumimoji="0" lang="en-US" sz="2000" b="0" i="0" u="none" strike="noStrike" cap="none" normalizeH="0" baseline="0" dirty="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a:ln>
                  <a:noFill/>
                </a:ln>
                <a:solidFill>
                  <a:srgbClr val="000000"/>
                </a:solidFill>
                <a:effectLst/>
                <a:latin typeface="Bookman Old Style" pitchFamily="18" charset="0"/>
                <a:ea typeface="Calibri" pitchFamily="34" charset="0"/>
                <a:cs typeface="Arial" pitchFamily="34" charset="0"/>
              </a:rPr>
              <a:t>Stereotypical assumptions can cause misunderstandings. </a:t>
            </a:r>
            <a:endParaRPr kumimoji="0" lang="en-US" sz="2000" b="0" i="0" u="none" strike="noStrike" cap="none" normalizeH="0" baseline="0" dirty="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000" b="1" i="0" u="none" strike="noStrike" cap="none" normalizeH="0" baseline="0" dirty="0">
                <a:ln>
                  <a:noFill/>
                </a:ln>
                <a:solidFill>
                  <a:srgbClr val="000000"/>
                </a:solidFill>
                <a:effectLst/>
                <a:latin typeface="Bookman Old Style" pitchFamily="18" charset="0"/>
                <a:ea typeface="Calibri" pitchFamily="34" charset="0"/>
                <a:cs typeface="Arial" pitchFamily="34" charset="0"/>
              </a:rPr>
              <a:t>          </a:t>
            </a:r>
            <a:r>
              <a:rPr kumimoji="0" lang="en-US" sz="2000" b="1" i="0" u="none" strike="noStrike" cap="none" normalizeH="0" baseline="0" dirty="0">
                <a:ln>
                  <a:noFill/>
                </a:ln>
                <a:solidFill>
                  <a:srgbClr val="000000"/>
                </a:solidFill>
                <a:effectLst/>
                <a:latin typeface="Calibri"/>
                <a:ea typeface="Calibri" pitchFamily="34" charset="0"/>
                <a:cs typeface="Arial" pitchFamily="34" charset="0"/>
              </a:rPr>
              <a:t> </a:t>
            </a:r>
            <a:r>
              <a:rPr kumimoji="0" lang="en-US" sz="2000" b="1" i="0" u="none" strike="noStrike" cap="none" normalizeH="0" baseline="0" dirty="0">
                <a:ln>
                  <a:noFill/>
                </a:ln>
                <a:solidFill>
                  <a:srgbClr val="000000"/>
                </a:solidFill>
                <a:effectLst/>
                <a:latin typeface="Bookman Old Style" pitchFamily="18" charset="0"/>
                <a:ea typeface="Calibri" pitchFamily="34" charset="0"/>
                <a:cs typeface="Arial" pitchFamily="34" charset="0"/>
              </a:rPr>
              <a:t>6.</a:t>
            </a:r>
            <a:r>
              <a:rPr kumimoji="0" lang="en-US" sz="2000" b="1" i="0" u="none" strike="noStrike" cap="none" normalizeH="0" baseline="0" dirty="0">
                <a:ln>
                  <a:noFill/>
                </a:ln>
                <a:solidFill>
                  <a:srgbClr val="000000"/>
                </a:solidFill>
                <a:effectLst/>
                <a:latin typeface="Calibri"/>
                <a:ea typeface="Calibri" pitchFamily="34" charset="0"/>
                <a:cs typeface="Arial" pitchFamily="34" charset="0"/>
              </a:rPr>
              <a:t>  </a:t>
            </a:r>
            <a:r>
              <a:rPr kumimoji="0" lang="en-US" sz="2000" b="1" i="0" u="none" strike="noStrike" cap="none" normalizeH="0" baseline="0" dirty="0">
                <a:ln>
                  <a:noFill/>
                </a:ln>
                <a:solidFill>
                  <a:srgbClr val="000000"/>
                </a:solidFill>
                <a:effectLst/>
                <a:latin typeface="Bookman Old Style" pitchFamily="18" charset="0"/>
                <a:ea typeface="Calibri" pitchFamily="34" charset="0"/>
                <a:cs typeface="Arial" pitchFamily="34" charset="0"/>
              </a:rPr>
              <a:t> Psychological Noise:</a:t>
            </a:r>
            <a:r>
              <a:rPr kumimoji="0" lang="en-US" sz="2000" b="0" i="0" u="none" strike="noStrike" cap="none" normalizeH="0" baseline="0" dirty="0">
                <a:ln>
                  <a:noFill/>
                </a:ln>
                <a:solidFill>
                  <a:srgbClr val="000000"/>
                </a:solidFill>
                <a:effectLst/>
                <a:latin typeface="Calibri"/>
                <a:ea typeface="Calibri" pitchFamily="34" charset="0"/>
                <a:cs typeface="Arial" pitchFamily="34" charset="0"/>
              </a:rPr>
              <a:t> </a:t>
            </a:r>
            <a:endParaRPr kumimoji="0" lang="en-US" sz="2000" b="0" i="0" u="none" strike="noStrike" cap="none" normalizeH="0" baseline="0" dirty="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a:ln>
                  <a:noFill/>
                </a:ln>
                <a:solidFill>
                  <a:srgbClr val="000000"/>
                </a:solidFill>
                <a:effectLst/>
                <a:latin typeface="Bookman Old Style" pitchFamily="18" charset="0"/>
                <a:ea typeface="Calibri" pitchFamily="34" charset="0"/>
                <a:cs typeface="Arial" pitchFamily="34" charset="0"/>
              </a:rPr>
              <a:t>Certain attitudes can also make communication difficult. For instance, great anger or sadness. </a:t>
            </a:r>
            <a:endParaRPr kumimoji="0" lang="en-US" sz="2000" b="0" i="0" u="none" strike="noStrike" cap="none" normalizeH="0" baseline="0" dirty="0">
              <a:ln>
                <a:noFill/>
              </a:ln>
              <a:solidFill>
                <a:schemeClr val="tx1"/>
              </a:solidFill>
              <a:effectLst/>
              <a:latin typeface="Arial" pitchFamily="34" charset="0"/>
            </a:endParaRPr>
          </a:p>
        </p:txBody>
      </p:sp>
    </p:spTree>
  </p:cSld>
  <p:clrMapOvr>
    <a:masterClrMapping/>
  </p:clrMapOvr>
  <p:transition spd="med">
    <p:wedg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685800" y="457200"/>
            <a:ext cx="7239000" cy="5539978"/>
          </a:xfrm>
          <a:prstGeom prst="rect">
            <a:avLst/>
          </a:prstGeom>
          <a:noFill/>
          <a:ln w="9525">
            <a:noFill/>
            <a:miter lim="800000"/>
            <a:headEnd/>
            <a:tailEnd/>
          </a:ln>
          <a:effectLst/>
        </p:spPr>
        <p:txBody>
          <a:bodyPr vert="horz" wrap="square" lIns="91440" tIns="0" rIns="91440" bIns="0" numCol="1" anchor="ctr" anchorCtr="0" compatLnSpc="1">
            <a:prstTxWarp prst="textNoShape">
              <a:avLst/>
            </a:prstTxWarp>
            <a:spAutoFit/>
          </a:bodyPr>
          <a:lstStyle/>
          <a:p>
            <a:pPr marL="0" marR="0" lvl="0" indent="0" algn="justLow" defTabSz="914400" rtl="0" eaLnBrk="1" fontAlgn="base" latinLnBrk="0" hangingPunct="1">
              <a:lnSpc>
                <a:spcPct val="100000"/>
              </a:lnSpc>
              <a:spcBef>
                <a:spcPct val="0"/>
              </a:spcBef>
              <a:spcAft>
                <a:spcPct val="0"/>
              </a:spcAft>
              <a:buClrTx/>
              <a:buSzTx/>
              <a:buFontTx/>
              <a:buNone/>
              <a:tabLst>
                <a:tab pos="495300" algn="l"/>
              </a:tabLst>
            </a:pPr>
            <a:r>
              <a:rPr kumimoji="0" lang="en-US" sz="2000" b="1" i="0" u="none" strike="noStrike" cap="none" normalizeH="0" baseline="0" dirty="0">
                <a:ln>
                  <a:noFill/>
                </a:ln>
                <a:solidFill>
                  <a:schemeClr val="tx1"/>
                </a:solidFill>
                <a:effectLst/>
                <a:latin typeface="Bookman Old Style" pitchFamily="18" charset="0"/>
                <a:ea typeface="Calibri" pitchFamily="34" charset="0"/>
                <a:cs typeface="Arial" pitchFamily="34" charset="0"/>
              </a:rPr>
              <a:t>    1.3 Procedures for Effective Communication</a:t>
            </a:r>
            <a:endParaRPr kumimoji="0" lang="en-US" sz="2000" b="0" i="0" u="none" strike="noStrike" cap="none" normalizeH="0" baseline="0" dirty="0">
              <a:ln>
                <a:noFill/>
              </a:ln>
              <a:solidFill>
                <a:schemeClr val="tx1"/>
              </a:solidFill>
              <a:effectLst/>
              <a:latin typeface="Arial" pitchFamily="34" charset="0"/>
            </a:endParaRPr>
          </a:p>
          <a:p>
            <a:pPr marL="0" marR="0" lvl="0" indent="0" algn="justLow" defTabSz="914400" rtl="0" eaLnBrk="0" fontAlgn="base" latinLnBrk="0" hangingPunct="0">
              <a:lnSpc>
                <a:spcPct val="100000"/>
              </a:lnSpc>
              <a:spcBef>
                <a:spcPct val="0"/>
              </a:spcBef>
              <a:spcAft>
                <a:spcPct val="0"/>
              </a:spcAft>
              <a:buClrTx/>
              <a:buSzTx/>
              <a:buFontTx/>
              <a:buNone/>
              <a:tabLst>
                <a:tab pos="495300" algn="l"/>
              </a:tabLst>
            </a:pPr>
            <a:r>
              <a:rPr kumimoji="0" lang="en-US" sz="2000" b="0" i="0" u="none" strike="noStrike" cap="none" normalizeH="0" baseline="0" dirty="0">
                <a:ln>
                  <a:noFill/>
                </a:ln>
                <a:solidFill>
                  <a:schemeClr val="tx1"/>
                </a:solidFill>
                <a:effectLst/>
                <a:latin typeface="Bookman Old Style" pitchFamily="18" charset="0"/>
                <a:ea typeface="Arial Unicode MS" pitchFamily="34" charset="-128"/>
                <a:cs typeface="Arial" pitchFamily="34" charset="0"/>
              </a:rPr>
              <a:t>Communication is a complicated process. There is no clear criterion for effective communication. Some are:-</a:t>
            </a:r>
            <a:endParaRPr kumimoji="0" lang="en-US" sz="2000" b="0" i="0" u="none" strike="noStrike" cap="none" normalizeH="0" baseline="0" dirty="0">
              <a:ln>
                <a:noFill/>
              </a:ln>
              <a:solidFill>
                <a:schemeClr val="tx1"/>
              </a:solidFill>
              <a:effectLst/>
              <a:latin typeface="Arial" pitchFamily="34" charset="0"/>
            </a:endParaRPr>
          </a:p>
          <a:p>
            <a:pPr marL="0" marR="0" lvl="0" indent="0" algn="justLow" defTabSz="914400" rtl="0" eaLnBrk="0" fontAlgn="base" latinLnBrk="0" hangingPunct="0">
              <a:lnSpc>
                <a:spcPct val="100000"/>
              </a:lnSpc>
              <a:spcBef>
                <a:spcPct val="0"/>
              </a:spcBef>
              <a:spcAft>
                <a:spcPct val="0"/>
              </a:spcAft>
              <a:buClrTx/>
              <a:buSzTx/>
              <a:buFontTx/>
              <a:buNone/>
              <a:tabLst>
                <a:tab pos="495300" algn="l"/>
              </a:tabLst>
            </a:pPr>
            <a:r>
              <a:rPr kumimoji="0" lang="en-US" sz="2000" b="0" i="0" u="none" strike="noStrike" cap="none" normalizeH="0" baseline="0" dirty="0">
                <a:ln>
                  <a:noFill/>
                </a:ln>
                <a:solidFill>
                  <a:schemeClr val="tx1"/>
                </a:solidFill>
                <a:effectLst/>
                <a:latin typeface="Bookman Old Style" pitchFamily="18" charset="0"/>
                <a:ea typeface="Arial Unicode MS" pitchFamily="34" charset="-128"/>
                <a:cs typeface="Arial" pitchFamily="34" charset="0"/>
              </a:rPr>
              <a:t>1. </a:t>
            </a:r>
            <a:r>
              <a:rPr kumimoji="0" lang="en-US" sz="2000" b="1" i="0" u="none" strike="noStrike" cap="none" normalizeH="0" baseline="0" dirty="0">
                <a:ln>
                  <a:noFill/>
                </a:ln>
                <a:solidFill>
                  <a:schemeClr val="tx1"/>
                </a:solidFill>
                <a:effectLst/>
                <a:latin typeface="Bookman Old Style" pitchFamily="18" charset="0"/>
                <a:ea typeface="Arial Unicode MS" pitchFamily="34" charset="-128"/>
                <a:cs typeface="Arial" pitchFamily="34" charset="0"/>
              </a:rPr>
              <a:t>Know your goals</a:t>
            </a:r>
            <a:endParaRPr kumimoji="0" lang="en-US" sz="2000" b="0" i="0" u="none" strike="noStrike" cap="none" normalizeH="0" baseline="0" dirty="0">
              <a:ln>
                <a:noFill/>
              </a:ln>
              <a:solidFill>
                <a:schemeClr val="tx1"/>
              </a:solidFill>
              <a:effectLst/>
              <a:latin typeface="Arial" pitchFamily="34" charset="0"/>
            </a:endParaRPr>
          </a:p>
          <a:p>
            <a:pPr marL="0" marR="0" lvl="0" indent="0" algn="justLow" defTabSz="914400" rtl="0" eaLnBrk="0" fontAlgn="base" latinLnBrk="0" hangingPunct="0">
              <a:lnSpc>
                <a:spcPct val="100000"/>
              </a:lnSpc>
              <a:spcBef>
                <a:spcPct val="0"/>
              </a:spcBef>
              <a:spcAft>
                <a:spcPct val="0"/>
              </a:spcAft>
              <a:buClrTx/>
              <a:buSzTx/>
              <a:buFontTx/>
              <a:buNone/>
              <a:tabLst>
                <a:tab pos="495300" algn="l"/>
              </a:tabLst>
            </a:pPr>
            <a:r>
              <a:rPr kumimoji="0" lang="en-US" sz="2000" b="0" i="0" u="none" strike="noStrike" cap="none" normalizeH="0" baseline="0" dirty="0">
                <a:ln>
                  <a:noFill/>
                </a:ln>
                <a:solidFill>
                  <a:schemeClr val="tx1"/>
                </a:solidFill>
                <a:effectLst/>
                <a:latin typeface="Bookman Old Style" pitchFamily="18" charset="0"/>
                <a:ea typeface="Arial Unicode MS" pitchFamily="34" charset="-128"/>
                <a:cs typeface="Arial" pitchFamily="34" charset="0"/>
              </a:rPr>
              <a:t>State your goals /objectives clearly. </a:t>
            </a:r>
            <a:endParaRPr kumimoji="0" lang="en-US" sz="2000" b="0" i="0" u="none" strike="noStrike" cap="none" normalizeH="0" baseline="0" dirty="0">
              <a:ln>
                <a:noFill/>
              </a:ln>
              <a:solidFill>
                <a:schemeClr val="tx1"/>
              </a:solidFill>
              <a:effectLst/>
              <a:latin typeface="Arial" pitchFamily="34" charset="0"/>
            </a:endParaRPr>
          </a:p>
          <a:p>
            <a:pPr marL="0" marR="0" lvl="0" indent="0" algn="justLow" defTabSz="914400" rtl="0" eaLnBrk="0" fontAlgn="base" latinLnBrk="0" hangingPunct="0">
              <a:lnSpc>
                <a:spcPct val="100000"/>
              </a:lnSpc>
              <a:spcBef>
                <a:spcPct val="0"/>
              </a:spcBef>
              <a:spcAft>
                <a:spcPct val="0"/>
              </a:spcAft>
              <a:buClrTx/>
              <a:buSzTx/>
              <a:buFontTx/>
              <a:buNone/>
              <a:tabLst>
                <a:tab pos="495300" algn="l"/>
              </a:tabLst>
            </a:pPr>
            <a:r>
              <a:rPr kumimoji="0" lang="en-US" sz="2000" b="1" i="0" u="none" strike="noStrike" cap="none" normalizeH="0" baseline="0" dirty="0">
                <a:ln>
                  <a:noFill/>
                </a:ln>
                <a:solidFill>
                  <a:schemeClr val="tx1"/>
                </a:solidFill>
                <a:effectLst/>
                <a:latin typeface="Bookman Old Style" pitchFamily="18" charset="0"/>
                <a:ea typeface="Arial Unicode MS" pitchFamily="34" charset="-128"/>
                <a:cs typeface="Arial" pitchFamily="34" charset="0"/>
              </a:rPr>
              <a:t>2. Understand your audience</a:t>
            </a:r>
            <a:endParaRPr kumimoji="0" lang="en-US" sz="2000" b="0" i="0" u="none" strike="noStrike" cap="none" normalizeH="0" baseline="0" dirty="0">
              <a:ln>
                <a:noFill/>
              </a:ln>
              <a:solidFill>
                <a:schemeClr val="tx1"/>
              </a:solidFill>
              <a:effectLst/>
              <a:latin typeface="Arial" pitchFamily="34" charset="0"/>
            </a:endParaRPr>
          </a:p>
          <a:p>
            <a:pPr marL="0" marR="0" lvl="0" indent="0" algn="justLow" defTabSz="914400" rtl="0" eaLnBrk="0" fontAlgn="base" latinLnBrk="0" hangingPunct="0">
              <a:lnSpc>
                <a:spcPct val="100000"/>
              </a:lnSpc>
              <a:spcBef>
                <a:spcPct val="0"/>
              </a:spcBef>
              <a:spcAft>
                <a:spcPct val="0"/>
              </a:spcAft>
              <a:buClrTx/>
              <a:buSzTx/>
              <a:buFontTx/>
              <a:buChar char="•"/>
              <a:tabLst>
                <a:tab pos="495300" algn="l"/>
              </a:tabLst>
            </a:pPr>
            <a:r>
              <a:rPr kumimoji="0" lang="en-US" sz="2000" b="0" i="0" u="none" strike="noStrike" cap="none" normalizeH="0" baseline="0" dirty="0">
                <a:ln>
                  <a:noFill/>
                </a:ln>
                <a:solidFill>
                  <a:schemeClr val="tx1"/>
                </a:solidFill>
                <a:effectLst/>
                <a:latin typeface="Bookman Old Style" pitchFamily="18" charset="0"/>
                <a:ea typeface="Arial Unicode MS" pitchFamily="34" charset="-128"/>
                <a:cs typeface="Arial" pitchFamily="34" charset="0"/>
              </a:rPr>
              <a:t>What is my audience</a:t>
            </a:r>
            <a:r>
              <a:rPr kumimoji="0" lang="en-US" sz="2000" b="0" i="0" u="none" strike="noStrike" cap="none" normalizeH="0" baseline="0" dirty="0">
                <a:ln>
                  <a:noFill/>
                </a:ln>
                <a:solidFill>
                  <a:schemeClr val="tx1"/>
                </a:solidFill>
                <a:effectLst/>
                <a:latin typeface="Calibri"/>
                <a:ea typeface="Arial Unicode MS" pitchFamily="34" charset="-128"/>
                <a:cs typeface="Arial" pitchFamily="34" charset="0"/>
              </a:rPr>
              <a:t>’</a:t>
            </a:r>
            <a:r>
              <a:rPr kumimoji="0" lang="en-US" sz="2000" b="0" i="0" u="none" strike="noStrike" cap="none" normalizeH="0" baseline="0" dirty="0">
                <a:ln>
                  <a:noFill/>
                </a:ln>
                <a:solidFill>
                  <a:schemeClr val="tx1"/>
                </a:solidFill>
                <a:effectLst/>
                <a:latin typeface="Bookman Old Style" pitchFamily="18" charset="0"/>
                <a:ea typeface="Arial Unicode MS" pitchFamily="34" charset="-128"/>
                <a:cs typeface="Arial" pitchFamily="34" charset="0"/>
              </a:rPr>
              <a:t>s background, experience?</a:t>
            </a:r>
            <a:endParaRPr kumimoji="0" lang="en-US" sz="2000" b="0" i="0" u="none" strike="noStrike" cap="none" normalizeH="0" baseline="0" dirty="0">
              <a:ln>
                <a:noFill/>
              </a:ln>
              <a:solidFill>
                <a:schemeClr val="tx1"/>
              </a:solidFill>
              <a:effectLst/>
              <a:latin typeface="Arial" pitchFamily="34" charset="0"/>
            </a:endParaRPr>
          </a:p>
          <a:p>
            <a:pPr marL="0" marR="0" lvl="0" indent="0" algn="justLow" defTabSz="914400" rtl="0" eaLnBrk="0" fontAlgn="base" latinLnBrk="0" hangingPunct="0">
              <a:lnSpc>
                <a:spcPct val="100000"/>
              </a:lnSpc>
              <a:spcBef>
                <a:spcPct val="0"/>
              </a:spcBef>
              <a:spcAft>
                <a:spcPct val="0"/>
              </a:spcAft>
              <a:buClrTx/>
              <a:buSzTx/>
              <a:buFontTx/>
              <a:buChar char="•"/>
              <a:tabLst>
                <a:tab pos="495300" algn="l"/>
              </a:tabLst>
            </a:pPr>
            <a:r>
              <a:rPr kumimoji="0" lang="en-US" sz="2000" b="0" i="0" u="none" strike="noStrike" cap="none" normalizeH="0" baseline="0" dirty="0">
                <a:ln>
                  <a:noFill/>
                </a:ln>
                <a:solidFill>
                  <a:schemeClr val="tx1"/>
                </a:solidFill>
                <a:effectLst/>
                <a:latin typeface="Bookman Old Style" pitchFamily="18" charset="0"/>
                <a:ea typeface="Arial Unicode MS" pitchFamily="34" charset="-128"/>
                <a:cs typeface="Arial" pitchFamily="34" charset="0"/>
              </a:rPr>
              <a:t>What is their attitude?</a:t>
            </a:r>
            <a:endParaRPr kumimoji="0" lang="en-US" sz="2000" b="0" i="0" u="none" strike="noStrike" cap="none" normalizeH="0" baseline="0" dirty="0">
              <a:ln>
                <a:noFill/>
              </a:ln>
              <a:solidFill>
                <a:schemeClr val="tx1"/>
              </a:solidFill>
              <a:effectLst/>
              <a:latin typeface="Arial" pitchFamily="34" charset="0"/>
            </a:endParaRPr>
          </a:p>
          <a:p>
            <a:pPr marL="0" marR="0" lvl="0" indent="0" algn="justLow" defTabSz="914400" rtl="0" eaLnBrk="0" fontAlgn="base" latinLnBrk="0" hangingPunct="0">
              <a:lnSpc>
                <a:spcPct val="100000"/>
              </a:lnSpc>
              <a:spcBef>
                <a:spcPct val="0"/>
              </a:spcBef>
              <a:spcAft>
                <a:spcPct val="0"/>
              </a:spcAft>
              <a:buClrTx/>
              <a:buSzTx/>
              <a:buFontTx/>
              <a:buChar char="•"/>
              <a:tabLst>
                <a:tab pos="495300" algn="l"/>
              </a:tabLst>
            </a:pPr>
            <a:r>
              <a:rPr kumimoji="0" lang="en-US" sz="2000" b="0" i="0" u="none" strike="noStrike" cap="none" normalizeH="0" baseline="0" dirty="0">
                <a:ln>
                  <a:noFill/>
                </a:ln>
                <a:solidFill>
                  <a:schemeClr val="tx1"/>
                </a:solidFill>
                <a:effectLst/>
                <a:latin typeface="Bookman Old Style" pitchFamily="18" charset="0"/>
                <a:ea typeface="Arial Unicode MS" pitchFamily="34" charset="-128"/>
                <a:cs typeface="Arial" pitchFamily="34" charset="0"/>
              </a:rPr>
              <a:t>What factors affect their learning?</a:t>
            </a:r>
            <a:endParaRPr kumimoji="0" lang="en-US" sz="2000" b="0" i="0" u="none" strike="noStrike" cap="none" normalizeH="0" baseline="0" dirty="0">
              <a:ln>
                <a:noFill/>
              </a:ln>
              <a:solidFill>
                <a:schemeClr val="tx1"/>
              </a:solidFill>
              <a:effectLst/>
              <a:latin typeface="Arial" pitchFamily="34" charset="0"/>
            </a:endParaRPr>
          </a:p>
          <a:p>
            <a:pPr marL="0" marR="0" lvl="0" indent="0" algn="justLow" defTabSz="914400" rtl="0" eaLnBrk="0" fontAlgn="base" latinLnBrk="0" hangingPunct="0">
              <a:lnSpc>
                <a:spcPct val="100000"/>
              </a:lnSpc>
              <a:spcBef>
                <a:spcPct val="0"/>
              </a:spcBef>
              <a:spcAft>
                <a:spcPct val="0"/>
              </a:spcAft>
              <a:buClrTx/>
              <a:buSzTx/>
              <a:buFontTx/>
              <a:buNone/>
              <a:tabLst>
                <a:tab pos="495300" algn="l"/>
              </a:tabLst>
            </a:pPr>
            <a:r>
              <a:rPr kumimoji="0" lang="en-US" sz="2000" b="1" i="0" u="none" strike="noStrike" cap="none" normalizeH="0" baseline="0" dirty="0">
                <a:ln>
                  <a:noFill/>
                </a:ln>
                <a:solidFill>
                  <a:schemeClr val="tx1"/>
                </a:solidFill>
                <a:effectLst/>
                <a:latin typeface="Bookman Old Style" pitchFamily="18" charset="0"/>
                <a:ea typeface="Arial Unicode MS" pitchFamily="34" charset="-128"/>
                <a:cs typeface="Arial" pitchFamily="34" charset="0"/>
              </a:rPr>
              <a:t>3. Understand the ideas you are communicating</a:t>
            </a:r>
            <a:endParaRPr kumimoji="0" lang="en-US" sz="2000" b="1" i="0" u="none" strike="noStrike" cap="none" normalizeH="0" baseline="0" dirty="0">
              <a:ln>
                <a:noFill/>
              </a:ln>
              <a:solidFill>
                <a:schemeClr val="tx1"/>
              </a:solidFill>
              <a:effectLst/>
              <a:latin typeface="Arial" pitchFamily="34" charset="0"/>
            </a:endParaRPr>
          </a:p>
          <a:p>
            <a:pPr marL="0" marR="0" lvl="0" indent="0" algn="justLow" defTabSz="914400" rtl="0" eaLnBrk="0" fontAlgn="base" latinLnBrk="0" hangingPunct="0">
              <a:lnSpc>
                <a:spcPct val="100000"/>
              </a:lnSpc>
              <a:spcBef>
                <a:spcPct val="0"/>
              </a:spcBef>
              <a:spcAft>
                <a:spcPct val="0"/>
              </a:spcAft>
              <a:buClrTx/>
              <a:buSzTx/>
              <a:buFontTx/>
              <a:buChar char="•"/>
              <a:tabLst>
                <a:tab pos="495300" algn="l"/>
              </a:tabLst>
            </a:pPr>
            <a:r>
              <a:rPr kumimoji="0" lang="en-US" sz="2000" b="0" i="0" u="none" strike="noStrike" cap="none" normalizeH="0" baseline="0" dirty="0">
                <a:ln>
                  <a:noFill/>
                </a:ln>
                <a:solidFill>
                  <a:schemeClr val="tx1"/>
                </a:solidFill>
                <a:effectLst/>
                <a:latin typeface="Bookman Old Style" pitchFamily="18" charset="0"/>
                <a:ea typeface="Arial Unicode MS" pitchFamily="34" charset="-128"/>
                <a:cs typeface="Arial" pitchFamily="34" charset="0"/>
              </a:rPr>
              <a:t>Good knowledge of the subject matter.</a:t>
            </a:r>
            <a:endParaRPr kumimoji="0" lang="en-US" sz="2000" b="0" i="0" u="none" strike="noStrike" cap="none" normalizeH="0" baseline="0" dirty="0">
              <a:ln>
                <a:noFill/>
              </a:ln>
              <a:solidFill>
                <a:schemeClr val="tx1"/>
              </a:solidFill>
              <a:effectLst/>
              <a:latin typeface="Arial" pitchFamily="34" charset="0"/>
            </a:endParaRPr>
          </a:p>
          <a:p>
            <a:pPr marL="0" marR="0" lvl="0" indent="0" algn="justLow" defTabSz="914400" rtl="0" eaLnBrk="0" fontAlgn="base" latinLnBrk="0" hangingPunct="0">
              <a:lnSpc>
                <a:spcPct val="100000"/>
              </a:lnSpc>
              <a:spcBef>
                <a:spcPct val="0"/>
              </a:spcBef>
              <a:spcAft>
                <a:spcPct val="0"/>
              </a:spcAft>
              <a:buClrTx/>
              <a:buSzTx/>
              <a:buFontTx/>
              <a:buNone/>
              <a:tabLst>
                <a:tab pos="495300" algn="l"/>
              </a:tabLst>
            </a:pPr>
            <a:r>
              <a:rPr kumimoji="0" lang="en-US" sz="2000" b="1" i="0" u="none" strike="noStrike" cap="none" normalizeH="0" baseline="0" dirty="0">
                <a:ln>
                  <a:noFill/>
                </a:ln>
                <a:solidFill>
                  <a:schemeClr val="tx1"/>
                </a:solidFill>
                <a:effectLst/>
                <a:latin typeface="Bookman Old Style" pitchFamily="18" charset="0"/>
                <a:ea typeface="Arial Unicode MS" pitchFamily="34" charset="-128"/>
                <a:cs typeface="Arial" pitchFamily="34" charset="0"/>
              </a:rPr>
              <a:t>4. Organize ideas as effectively as possible</a:t>
            </a:r>
            <a:endParaRPr kumimoji="0" lang="en-US" sz="2000" b="1" i="0" u="none" strike="noStrike" cap="none" normalizeH="0" baseline="0" dirty="0">
              <a:ln>
                <a:noFill/>
              </a:ln>
              <a:solidFill>
                <a:schemeClr val="tx1"/>
              </a:solidFill>
              <a:effectLst/>
              <a:latin typeface="Arial" pitchFamily="34" charset="0"/>
            </a:endParaRPr>
          </a:p>
          <a:p>
            <a:pPr marL="0" marR="0" lvl="0" indent="0" algn="justLow" defTabSz="914400" rtl="0" eaLnBrk="0" fontAlgn="base" latinLnBrk="0" hangingPunct="0">
              <a:lnSpc>
                <a:spcPct val="100000"/>
              </a:lnSpc>
              <a:spcBef>
                <a:spcPct val="0"/>
              </a:spcBef>
              <a:spcAft>
                <a:spcPct val="0"/>
              </a:spcAft>
              <a:buClrTx/>
              <a:buSzTx/>
              <a:buFontTx/>
              <a:buChar char="•"/>
              <a:tabLst>
                <a:tab pos="495300" algn="l"/>
              </a:tabLst>
            </a:pPr>
            <a:r>
              <a:rPr kumimoji="0" lang="en-US" sz="2000" b="0" i="0" u="none" strike="noStrike" cap="none" normalizeH="0" baseline="0" dirty="0">
                <a:ln>
                  <a:noFill/>
                </a:ln>
                <a:solidFill>
                  <a:schemeClr val="tx1"/>
                </a:solidFill>
                <a:effectLst/>
                <a:latin typeface="Bookman Old Style" pitchFamily="18" charset="0"/>
                <a:ea typeface="Arial Unicode MS" pitchFamily="34" charset="-128"/>
                <a:cs typeface="Arial" pitchFamily="34" charset="0"/>
              </a:rPr>
              <a:t>The ideas should be broken down in to meaningful logical units</a:t>
            </a:r>
            <a:endParaRPr kumimoji="0" lang="en-US" sz="2000" b="0" i="0" u="none" strike="noStrike" cap="none" normalizeH="0" baseline="0" dirty="0">
              <a:ln>
                <a:noFill/>
              </a:ln>
              <a:solidFill>
                <a:schemeClr val="tx1"/>
              </a:solidFill>
              <a:effectLst/>
              <a:latin typeface="Arial" pitchFamily="34" charset="0"/>
            </a:endParaRPr>
          </a:p>
          <a:p>
            <a:pPr marL="0" marR="0" lvl="0" indent="0" algn="justLow" defTabSz="914400" rtl="0" eaLnBrk="0" fontAlgn="base" latinLnBrk="0" hangingPunct="0">
              <a:lnSpc>
                <a:spcPct val="100000"/>
              </a:lnSpc>
              <a:spcBef>
                <a:spcPct val="0"/>
              </a:spcBef>
              <a:spcAft>
                <a:spcPct val="0"/>
              </a:spcAft>
              <a:buClrTx/>
              <a:buSzTx/>
              <a:buFontTx/>
              <a:buNone/>
              <a:tabLst>
                <a:tab pos="495300" algn="l"/>
              </a:tabLst>
            </a:pPr>
            <a:r>
              <a:rPr kumimoji="0" lang="en-US" sz="2000" b="1" i="0" u="none" strike="noStrike" cap="none" normalizeH="0" baseline="0" dirty="0">
                <a:ln>
                  <a:noFill/>
                </a:ln>
                <a:solidFill>
                  <a:schemeClr val="tx1"/>
                </a:solidFill>
                <a:effectLst/>
                <a:latin typeface="Bookman Old Style" pitchFamily="18" charset="0"/>
                <a:ea typeface="Arial Unicode MS" pitchFamily="34" charset="-128"/>
                <a:cs typeface="Arial" pitchFamily="34" charset="0"/>
              </a:rPr>
              <a:t>5. Choose appropriate media to the audience</a:t>
            </a:r>
            <a:endParaRPr kumimoji="0" lang="en-US" sz="2000" b="1" i="0" u="none" strike="noStrike" cap="none" normalizeH="0" baseline="0" dirty="0">
              <a:ln>
                <a:noFill/>
              </a:ln>
              <a:solidFill>
                <a:schemeClr val="tx1"/>
              </a:solidFill>
              <a:effectLst/>
              <a:latin typeface="Arial" pitchFamily="34" charset="0"/>
            </a:endParaRPr>
          </a:p>
          <a:p>
            <a:pPr marL="0" marR="0" lvl="0" indent="0" algn="justLow" defTabSz="914400" rtl="0" eaLnBrk="0" fontAlgn="base" latinLnBrk="0" hangingPunct="0">
              <a:lnSpc>
                <a:spcPct val="100000"/>
              </a:lnSpc>
              <a:spcBef>
                <a:spcPct val="0"/>
              </a:spcBef>
              <a:spcAft>
                <a:spcPct val="0"/>
              </a:spcAft>
              <a:buClrTx/>
              <a:buSzTx/>
              <a:buFontTx/>
              <a:buNone/>
              <a:tabLst>
                <a:tab pos="495300" algn="l"/>
              </a:tabLst>
            </a:pPr>
            <a:r>
              <a:rPr kumimoji="0" lang="en-US" sz="2000" b="1" i="0" u="none" strike="noStrike" cap="none" normalizeH="0" baseline="0" dirty="0">
                <a:ln>
                  <a:noFill/>
                </a:ln>
                <a:solidFill>
                  <a:schemeClr val="tx1"/>
                </a:solidFill>
                <a:effectLst/>
                <a:latin typeface="Bookman Old Style" pitchFamily="18" charset="0"/>
                <a:ea typeface="Arial Unicode MS" pitchFamily="34" charset="-128"/>
                <a:cs typeface="Arial" pitchFamily="34" charset="0"/>
              </a:rPr>
              <a:t>6. Present materials to gain the attention of    audience</a:t>
            </a:r>
            <a:endParaRPr kumimoji="0" lang="en-US" sz="2000" b="1" i="0" u="none" strike="noStrike" cap="none" normalizeH="0" baseline="0" dirty="0">
              <a:ln>
                <a:noFill/>
              </a:ln>
              <a:solidFill>
                <a:schemeClr val="tx1"/>
              </a:solidFill>
              <a:effectLst/>
              <a:latin typeface="Arial" pitchFamily="34" charset="0"/>
            </a:endParaRPr>
          </a:p>
          <a:p>
            <a:pPr marL="0" marR="0" lvl="0" indent="0" algn="justLow" defTabSz="914400" rtl="0" eaLnBrk="0" fontAlgn="base" latinLnBrk="0" hangingPunct="0">
              <a:lnSpc>
                <a:spcPct val="100000"/>
              </a:lnSpc>
              <a:spcBef>
                <a:spcPct val="0"/>
              </a:spcBef>
              <a:spcAft>
                <a:spcPct val="0"/>
              </a:spcAft>
              <a:buClrTx/>
              <a:buSzTx/>
              <a:buFontTx/>
              <a:buNone/>
              <a:tabLst>
                <a:tab pos="495300" algn="l"/>
              </a:tabLst>
            </a:pPr>
            <a:r>
              <a:rPr kumimoji="0" lang="en-US" sz="2000" b="1" i="0" u="none" strike="noStrike" cap="none" normalizeH="0" baseline="0" dirty="0">
                <a:ln>
                  <a:noFill/>
                </a:ln>
                <a:solidFill>
                  <a:schemeClr val="tx1"/>
                </a:solidFill>
                <a:effectLst/>
                <a:latin typeface="Bookman Old Style" pitchFamily="18" charset="0"/>
                <a:ea typeface="Arial Unicode MS" pitchFamily="34" charset="-128"/>
                <a:cs typeface="Arial" pitchFamily="34" charset="0"/>
              </a:rPr>
              <a:t>7. Evaluate each steps of the process</a:t>
            </a:r>
            <a:endParaRPr kumimoji="0" lang="en-US" sz="2000" b="0" i="0" u="none" strike="noStrike" cap="none" normalizeH="0" baseline="0" dirty="0">
              <a:ln>
                <a:noFill/>
              </a:ln>
              <a:solidFill>
                <a:schemeClr val="tx1"/>
              </a:solidFill>
              <a:effectLst/>
              <a:latin typeface="Arial" pitchFamily="34" charset="0"/>
            </a:endParaRPr>
          </a:p>
        </p:txBody>
      </p:sp>
    </p:spTree>
  </p:cSld>
  <p:clrMapOvr>
    <a:masterClrMapping/>
  </p:clrMapOvr>
  <p:transition spd="med">
    <p:wedge/>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Rectangle 1"/>
          <p:cNvSpPr>
            <a:spLocks noChangeArrowheads="1"/>
          </p:cNvSpPr>
          <p:nvPr/>
        </p:nvSpPr>
        <p:spPr bwMode="auto">
          <a:xfrm>
            <a:off x="1143000" y="457200"/>
            <a:ext cx="6172200" cy="526297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57150" algn="justLow"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a:ln>
                  <a:noFill/>
                </a:ln>
                <a:solidFill>
                  <a:schemeClr val="tx1"/>
                </a:solidFill>
                <a:effectLst/>
                <a:latin typeface="Bookman Old Style" pitchFamily="18" charset="0"/>
                <a:ea typeface="Arial Unicode MS" pitchFamily="34" charset="-128"/>
                <a:cs typeface="Arial" pitchFamily="34" charset="0"/>
              </a:rPr>
              <a:t>1.4. Models of communication</a:t>
            </a:r>
            <a:endParaRPr kumimoji="0" lang="en-US" sz="2400" b="0" i="0" u="none" strike="noStrike" cap="none" normalizeH="0" baseline="0" dirty="0">
              <a:ln>
                <a:noFill/>
              </a:ln>
              <a:solidFill>
                <a:schemeClr val="tx1"/>
              </a:solidFill>
              <a:effectLst/>
              <a:latin typeface="Arial" pitchFamily="34" charset="0"/>
            </a:endParaRPr>
          </a:p>
          <a:p>
            <a:pPr marL="0" marR="0" lvl="0" indent="57150" algn="justLow" defTabSz="914400" rtl="0"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a:ln>
                  <a:noFill/>
                </a:ln>
                <a:solidFill>
                  <a:schemeClr val="tx1"/>
                </a:solidFill>
                <a:effectLst/>
                <a:latin typeface="Bookman Old Style" pitchFamily="18" charset="0"/>
                <a:ea typeface="Arial Unicode MS" pitchFamily="34" charset="-128"/>
                <a:cs typeface="Arial" pitchFamily="34" charset="0"/>
              </a:rPr>
              <a:t>What is a Model?</a:t>
            </a:r>
            <a:endParaRPr lang="en-US" sz="2400" dirty="0">
              <a:latin typeface="Arial" pitchFamily="34" charset="0"/>
              <a:ea typeface="Arial Unicode MS" pitchFamily="34" charset="-128"/>
              <a:cs typeface="Arial" pitchFamily="34" charset="0"/>
            </a:endParaRPr>
          </a:p>
          <a:p>
            <a:pPr marL="0" marR="0" lvl="0" indent="57150" algn="justLow"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a:ln>
                <a:noFill/>
              </a:ln>
              <a:solidFill>
                <a:schemeClr val="tx1"/>
              </a:solidFill>
              <a:effectLst/>
              <a:latin typeface="Arial" pitchFamily="34" charset="0"/>
            </a:endParaRPr>
          </a:p>
          <a:p>
            <a:pPr marL="0" marR="0" lvl="0" indent="57150" algn="justLow"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a:ln>
                  <a:noFill/>
                </a:ln>
                <a:solidFill>
                  <a:schemeClr val="tx1"/>
                </a:solidFill>
                <a:effectLst/>
                <a:latin typeface="Bookman Old Style" pitchFamily="18" charset="0"/>
                <a:ea typeface="Arial Unicode MS" pitchFamily="34" charset="-128"/>
                <a:cs typeface="Arial" pitchFamily="34" charset="0"/>
              </a:rPr>
              <a:t>In the broadest sense, a model is a systematic representation of an object or event in idealized and abstract form. Models are strategies for guiding students and teachers through complicated processes by pointing out key elements of communication.</a:t>
            </a:r>
            <a:endParaRPr kumimoji="0" lang="en-US" sz="2400" b="0" i="0" u="none" strike="noStrike" cap="none" normalizeH="0" baseline="0" dirty="0">
              <a:ln>
                <a:noFill/>
              </a:ln>
              <a:solidFill>
                <a:schemeClr val="tx1"/>
              </a:solidFill>
              <a:effectLst/>
              <a:latin typeface="Arial" pitchFamily="34" charset="0"/>
            </a:endParaRPr>
          </a:p>
          <a:p>
            <a:pPr marL="0" marR="0" lvl="0" indent="57150" algn="justLow" defTabSz="914400" rtl="0" eaLnBrk="0" fontAlgn="base" latinLnBrk="0" hangingPunct="0">
              <a:lnSpc>
                <a:spcPct val="100000"/>
              </a:lnSpc>
              <a:spcBef>
                <a:spcPct val="0"/>
              </a:spcBef>
              <a:spcAft>
                <a:spcPct val="0"/>
              </a:spcAft>
              <a:buClrTx/>
              <a:buSzTx/>
              <a:buFontTx/>
              <a:buNone/>
              <a:tabLst/>
            </a:pPr>
            <a:r>
              <a:rPr lang="en-US" sz="2400" dirty="0">
                <a:latin typeface="Bookman Old Style" pitchFamily="18" charset="0"/>
                <a:ea typeface="Arial Unicode MS" pitchFamily="34" charset="-128"/>
                <a:cs typeface="Arial" pitchFamily="34" charset="0"/>
              </a:rPr>
              <a:t>T</a:t>
            </a:r>
            <a:r>
              <a:rPr kumimoji="0" lang="en-US" sz="2400" b="0" i="0" u="none" strike="noStrike" cap="none" normalizeH="0" baseline="0" dirty="0">
                <a:ln>
                  <a:noFill/>
                </a:ln>
                <a:solidFill>
                  <a:schemeClr val="tx1"/>
                </a:solidFill>
                <a:effectLst/>
                <a:latin typeface="Bookman Old Style" pitchFamily="18" charset="0"/>
                <a:ea typeface="Arial Unicode MS" pitchFamily="34" charset="-128"/>
                <a:cs typeface="Arial" pitchFamily="34" charset="0"/>
              </a:rPr>
              <a:t>here is no single model that different scholars agreed upon. As a result, we will focus on some common models of communication.</a:t>
            </a:r>
            <a:endParaRPr kumimoji="0" lang="en-US" sz="2400" b="0" i="0" u="none" strike="noStrike" cap="none" normalizeH="0" baseline="0" dirty="0">
              <a:ln>
                <a:noFill/>
              </a:ln>
              <a:solidFill>
                <a:schemeClr val="tx1"/>
              </a:solidFill>
              <a:effectLst/>
              <a:latin typeface="Arial" pitchFamily="34" charset="0"/>
            </a:endParaRPr>
          </a:p>
        </p:txBody>
      </p:sp>
    </p:spTree>
  </p:cSld>
  <p:clrMapOvr>
    <a:masterClrMapping/>
  </p:clrMapOvr>
  <p:transition spd="med">
    <p:wedge/>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709" name="Rectangle 13"/>
          <p:cNvSpPr>
            <a:spLocks noChangeArrowheads="1"/>
          </p:cNvSpPr>
          <p:nvPr/>
        </p:nvSpPr>
        <p:spPr bwMode="auto">
          <a:xfrm>
            <a:off x="685800" y="152400"/>
            <a:ext cx="5638800" cy="90794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1" i="0" u="none" strike="noStrike" cap="none" normalizeH="0" baseline="0" dirty="0">
              <a:ln>
                <a:noFill/>
              </a:ln>
              <a:solidFill>
                <a:schemeClr val="tx1"/>
              </a:solidFill>
              <a:effectLst/>
              <a:latin typeface="Bookman Old Style" pitchFamily="18" charset="0"/>
              <a:ea typeface="Arial Unicode MS" pitchFamily="34" charset="-128"/>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dirty="0">
                <a:ln>
                  <a:noFill/>
                </a:ln>
                <a:solidFill>
                  <a:schemeClr val="tx1"/>
                </a:solidFill>
                <a:effectLst/>
                <a:latin typeface="Bookman Old Style" pitchFamily="18" charset="0"/>
                <a:ea typeface="Arial Unicode MS" pitchFamily="34" charset="-128"/>
                <a:cs typeface="Arial" pitchFamily="34" charset="0"/>
              </a:rPr>
              <a:t>1.4.1 The Shannon and Weaver</a:t>
            </a:r>
            <a:r>
              <a:rPr kumimoji="0" lang="en-US" sz="1200" b="1" i="0" u="none" strike="noStrike" cap="none" normalizeH="0" baseline="0" dirty="0">
                <a:ln>
                  <a:noFill/>
                </a:ln>
                <a:solidFill>
                  <a:schemeClr val="tx1"/>
                </a:solidFill>
                <a:effectLst/>
                <a:latin typeface="Calibri"/>
                <a:ea typeface="Arial Unicode MS" pitchFamily="34" charset="-128"/>
                <a:cs typeface="Arial" pitchFamily="34" charset="0"/>
              </a:rPr>
              <a:t>’</a:t>
            </a:r>
            <a:r>
              <a:rPr kumimoji="0" lang="en-US" sz="1200" b="1" i="0" u="none" strike="noStrike" cap="none" normalizeH="0" baseline="0" dirty="0">
                <a:ln>
                  <a:noFill/>
                </a:ln>
                <a:solidFill>
                  <a:schemeClr val="tx1"/>
                </a:solidFill>
                <a:effectLst/>
                <a:latin typeface="Bookman Old Style" pitchFamily="18" charset="0"/>
                <a:ea typeface="Arial Unicode MS" pitchFamily="34" charset="-128"/>
                <a:cs typeface="Arial" pitchFamily="34" charset="0"/>
              </a:rPr>
              <a:t>s Model</a:t>
            </a:r>
            <a:endParaRPr kumimoji="0" lang="en-US" sz="1100" b="0" i="0" u="none" strike="noStrike" cap="none" normalizeH="0" baseline="0" dirty="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100" b="0" i="0" u="none" strike="noStrike" cap="none" normalizeH="0" baseline="0" dirty="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a:ln>
                <a:noFill/>
              </a:ln>
              <a:solidFill>
                <a:schemeClr val="tx1"/>
              </a:solidFill>
              <a:effectLst/>
              <a:latin typeface="Arial" pitchFamily="34" charset="0"/>
            </a:endParaRPr>
          </a:p>
        </p:txBody>
      </p:sp>
      <p:grpSp>
        <p:nvGrpSpPr>
          <p:cNvPr id="29697" name="Group 1"/>
          <p:cNvGrpSpPr>
            <a:grpSpLocks/>
          </p:cNvGrpSpPr>
          <p:nvPr/>
        </p:nvGrpSpPr>
        <p:grpSpPr bwMode="auto">
          <a:xfrm>
            <a:off x="762000" y="1143000"/>
            <a:ext cx="5715000" cy="2209800"/>
            <a:chOff x="1980" y="5847"/>
            <a:chExt cx="9676" cy="5219"/>
          </a:xfrm>
        </p:grpSpPr>
        <p:sp>
          <p:nvSpPr>
            <p:cNvPr id="29708" name="Text Box 12"/>
            <p:cNvSpPr txBox="1">
              <a:spLocks noChangeArrowheads="1"/>
            </p:cNvSpPr>
            <p:nvPr/>
          </p:nvSpPr>
          <p:spPr bwMode="auto">
            <a:xfrm>
              <a:off x="1980" y="5917"/>
              <a:ext cx="1260" cy="155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a:ln>
                    <a:noFill/>
                  </a:ln>
                  <a:solidFill>
                    <a:schemeClr val="tx1"/>
                  </a:solidFill>
                  <a:effectLst/>
                  <a:latin typeface="Calibri" pitchFamily="34" charset="0"/>
                  <a:ea typeface="Calibri" pitchFamily="34" charset="0"/>
                  <a:cs typeface="Arial" pitchFamily="34" charset="0"/>
                </a:rPr>
                <a:t>Information source</a:t>
              </a:r>
              <a:endParaRPr kumimoji="0" lang="en-US" sz="1800" b="0" i="0" u="none" strike="noStrike" cap="none" normalizeH="0" baseline="0" dirty="0">
                <a:ln>
                  <a:noFill/>
                </a:ln>
                <a:solidFill>
                  <a:schemeClr val="tx1"/>
                </a:solidFill>
                <a:effectLst/>
                <a:latin typeface="Arial" pitchFamily="34" charset="0"/>
              </a:endParaRPr>
            </a:p>
          </p:txBody>
        </p:sp>
        <p:sp>
          <p:nvSpPr>
            <p:cNvPr id="29707" name="Text Box 11"/>
            <p:cNvSpPr txBox="1">
              <a:spLocks noChangeArrowheads="1"/>
            </p:cNvSpPr>
            <p:nvPr/>
          </p:nvSpPr>
          <p:spPr bwMode="auto">
            <a:xfrm>
              <a:off x="3752" y="5847"/>
              <a:ext cx="1648" cy="144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a:ln>
                    <a:noFill/>
                  </a:ln>
                  <a:solidFill>
                    <a:schemeClr val="tx1"/>
                  </a:solidFill>
                  <a:effectLst/>
                  <a:latin typeface="Calibri" pitchFamily="34" charset="0"/>
                  <a:ea typeface="Calibri" pitchFamily="34" charset="0"/>
                  <a:cs typeface="Arial" pitchFamily="34" charset="0"/>
                </a:rPr>
                <a:t>Transmitter (Encoder)</a:t>
              </a:r>
              <a:endParaRPr kumimoji="0" lang="en-US" sz="1800" b="0" i="0" u="none" strike="noStrike" cap="none" normalizeH="0" baseline="0" dirty="0">
                <a:ln>
                  <a:noFill/>
                </a:ln>
                <a:solidFill>
                  <a:schemeClr val="tx1"/>
                </a:solidFill>
                <a:effectLst/>
                <a:latin typeface="Arial" pitchFamily="34" charset="0"/>
              </a:endParaRPr>
            </a:p>
          </p:txBody>
        </p:sp>
        <p:sp>
          <p:nvSpPr>
            <p:cNvPr id="29706" name="Text Box 10"/>
            <p:cNvSpPr txBox="1">
              <a:spLocks noChangeArrowheads="1"/>
            </p:cNvSpPr>
            <p:nvPr/>
          </p:nvSpPr>
          <p:spPr bwMode="auto">
            <a:xfrm>
              <a:off x="5940" y="5847"/>
              <a:ext cx="1440" cy="1079"/>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a:ln>
                    <a:noFill/>
                  </a:ln>
                  <a:solidFill>
                    <a:schemeClr val="tx1"/>
                  </a:solidFill>
                  <a:effectLst/>
                  <a:latin typeface="Calibri" pitchFamily="34" charset="0"/>
                  <a:ea typeface="Calibri" pitchFamily="34" charset="0"/>
                  <a:cs typeface="Arial" pitchFamily="34" charset="0"/>
                </a:rPr>
                <a:t>Channel</a:t>
              </a:r>
              <a:endParaRPr kumimoji="0" lang="en-US" sz="1800" b="0" i="0" u="none" strike="noStrike" cap="none" normalizeH="0" baseline="0">
                <a:ln>
                  <a:noFill/>
                </a:ln>
                <a:solidFill>
                  <a:schemeClr val="tx1"/>
                </a:solidFill>
                <a:effectLst/>
                <a:latin typeface="Arial" pitchFamily="34" charset="0"/>
              </a:endParaRPr>
            </a:p>
          </p:txBody>
        </p:sp>
        <p:sp>
          <p:nvSpPr>
            <p:cNvPr id="29705" name="Text Box 9"/>
            <p:cNvSpPr txBox="1">
              <a:spLocks noChangeArrowheads="1"/>
            </p:cNvSpPr>
            <p:nvPr/>
          </p:nvSpPr>
          <p:spPr bwMode="auto">
            <a:xfrm>
              <a:off x="8100" y="5847"/>
              <a:ext cx="1376" cy="1079"/>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a:ln>
                    <a:noFill/>
                  </a:ln>
                  <a:solidFill>
                    <a:schemeClr val="tx1"/>
                  </a:solidFill>
                  <a:effectLst/>
                  <a:latin typeface="Calibri" pitchFamily="34" charset="0"/>
                  <a:ea typeface="Calibri" pitchFamily="34" charset="0"/>
                  <a:cs typeface="Arial" pitchFamily="34" charset="0"/>
                </a:rPr>
                <a:t>Receiver</a:t>
              </a:r>
              <a:endParaRPr kumimoji="0" lang="en-US" sz="1100" b="0" i="0" u="none" strike="noStrike" cap="none" normalizeH="0" baseline="0" dirty="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100" b="0" i="0" u="none" strike="noStrike" cap="none" normalizeH="0" baseline="0" dirty="0">
                  <a:ln>
                    <a:noFill/>
                  </a:ln>
                  <a:solidFill>
                    <a:schemeClr val="tx1"/>
                  </a:solidFill>
                  <a:effectLst/>
                  <a:latin typeface="Calibri" pitchFamily="34" charset="0"/>
                  <a:ea typeface="Calibri" pitchFamily="34" charset="0"/>
                  <a:cs typeface="Arial" pitchFamily="34" charset="0"/>
                </a:rPr>
                <a:t>(Decoder)</a:t>
              </a:r>
              <a:endParaRPr kumimoji="0" lang="en-US" sz="1800" b="0" i="0" u="none" strike="noStrike" cap="none" normalizeH="0" baseline="0" dirty="0">
                <a:ln>
                  <a:noFill/>
                </a:ln>
                <a:solidFill>
                  <a:schemeClr val="tx1"/>
                </a:solidFill>
                <a:effectLst/>
                <a:latin typeface="Arial" pitchFamily="34" charset="0"/>
              </a:endParaRPr>
            </a:p>
          </p:txBody>
        </p:sp>
        <p:sp>
          <p:nvSpPr>
            <p:cNvPr id="29704" name="Text Box 8"/>
            <p:cNvSpPr txBox="1">
              <a:spLocks noChangeArrowheads="1"/>
            </p:cNvSpPr>
            <p:nvPr/>
          </p:nvSpPr>
          <p:spPr bwMode="auto">
            <a:xfrm>
              <a:off x="10080" y="5847"/>
              <a:ext cx="1576" cy="90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a:ln>
                    <a:noFill/>
                  </a:ln>
                  <a:solidFill>
                    <a:schemeClr val="tx1"/>
                  </a:solidFill>
                  <a:effectLst/>
                  <a:latin typeface="Calibri" pitchFamily="34" charset="0"/>
                  <a:ea typeface="Calibri" pitchFamily="34" charset="0"/>
                  <a:cs typeface="Arial" pitchFamily="34" charset="0"/>
                </a:rPr>
                <a:t>Destination</a:t>
              </a:r>
              <a:endParaRPr kumimoji="0" lang="en-US" sz="1800" b="0" i="0" u="none" strike="noStrike" cap="none" normalizeH="0" baseline="0" dirty="0">
                <a:ln>
                  <a:noFill/>
                </a:ln>
                <a:solidFill>
                  <a:schemeClr val="tx1"/>
                </a:solidFill>
                <a:effectLst/>
                <a:latin typeface="Arial" pitchFamily="34" charset="0"/>
              </a:endParaRPr>
            </a:p>
          </p:txBody>
        </p:sp>
        <p:sp>
          <p:nvSpPr>
            <p:cNvPr id="29703" name="Line 7"/>
            <p:cNvSpPr>
              <a:spLocks noChangeShapeType="1"/>
            </p:cNvSpPr>
            <p:nvPr/>
          </p:nvSpPr>
          <p:spPr bwMode="auto">
            <a:xfrm flipV="1">
              <a:off x="3240" y="6460"/>
              <a:ext cx="512" cy="108"/>
            </a:xfrm>
            <a:prstGeom prst="line">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en-US"/>
            </a:p>
          </p:txBody>
        </p:sp>
        <p:sp>
          <p:nvSpPr>
            <p:cNvPr id="29702" name="Line 6"/>
            <p:cNvSpPr>
              <a:spLocks noChangeShapeType="1"/>
            </p:cNvSpPr>
            <p:nvPr/>
          </p:nvSpPr>
          <p:spPr bwMode="auto">
            <a:xfrm>
              <a:off x="5400" y="6568"/>
              <a:ext cx="540" cy="0"/>
            </a:xfrm>
            <a:prstGeom prst="line">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en-US"/>
            </a:p>
          </p:txBody>
        </p:sp>
        <p:sp>
          <p:nvSpPr>
            <p:cNvPr id="29701" name="Line 5"/>
            <p:cNvSpPr>
              <a:spLocks noChangeShapeType="1"/>
            </p:cNvSpPr>
            <p:nvPr/>
          </p:nvSpPr>
          <p:spPr bwMode="auto">
            <a:xfrm>
              <a:off x="7380" y="6568"/>
              <a:ext cx="720" cy="0"/>
            </a:xfrm>
            <a:prstGeom prst="line">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en-US"/>
            </a:p>
          </p:txBody>
        </p:sp>
        <p:sp>
          <p:nvSpPr>
            <p:cNvPr id="29700" name="Line 4"/>
            <p:cNvSpPr>
              <a:spLocks noChangeShapeType="1"/>
            </p:cNvSpPr>
            <p:nvPr/>
          </p:nvSpPr>
          <p:spPr bwMode="auto">
            <a:xfrm>
              <a:off x="9360" y="6568"/>
              <a:ext cx="720" cy="0"/>
            </a:xfrm>
            <a:prstGeom prst="line">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en-US"/>
            </a:p>
          </p:txBody>
        </p:sp>
        <p:sp>
          <p:nvSpPr>
            <p:cNvPr id="29699" name="Line 3"/>
            <p:cNvSpPr>
              <a:spLocks noChangeShapeType="1"/>
            </p:cNvSpPr>
            <p:nvPr/>
          </p:nvSpPr>
          <p:spPr bwMode="auto">
            <a:xfrm>
              <a:off x="6480" y="6928"/>
              <a:ext cx="0" cy="3060"/>
            </a:xfrm>
            <a:prstGeom prst="line">
              <a:avLst/>
            </a:prstGeom>
            <a:noFill/>
            <a:ln w="9525">
              <a:solidFill>
                <a:srgbClr val="000000"/>
              </a:solidFill>
              <a:round/>
              <a:headEnd type="triangle" w="med" len="med"/>
              <a:tailEnd/>
            </a:ln>
          </p:spPr>
          <p:txBody>
            <a:bodyPr vert="horz" wrap="square" lIns="91440" tIns="45720" rIns="91440" bIns="45720" numCol="1" anchor="t" anchorCtr="0" compatLnSpc="1">
              <a:prstTxWarp prst="textNoShape">
                <a:avLst/>
              </a:prstTxWarp>
            </a:bodyPr>
            <a:lstStyle/>
            <a:p>
              <a:endParaRPr lang="en-US"/>
            </a:p>
          </p:txBody>
        </p:sp>
        <p:sp>
          <p:nvSpPr>
            <p:cNvPr id="29698" name="Text Box 2"/>
            <p:cNvSpPr txBox="1">
              <a:spLocks noChangeArrowheads="1"/>
            </p:cNvSpPr>
            <p:nvPr/>
          </p:nvSpPr>
          <p:spPr bwMode="auto">
            <a:xfrm>
              <a:off x="5760" y="9987"/>
              <a:ext cx="1440" cy="1079"/>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a:ln>
                    <a:noFill/>
                  </a:ln>
                  <a:solidFill>
                    <a:schemeClr val="tx1"/>
                  </a:solidFill>
                  <a:effectLst/>
                  <a:latin typeface="Calibri" pitchFamily="34" charset="0"/>
                  <a:ea typeface="Calibri" pitchFamily="34" charset="0"/>
                  <a:cs typeface="Arial" pitchFamily="34" charset="0"/>
                </a:rPr>
                <a:t>Noise source</a:t>
              </a:r>
              <a:endParaRPr kumimoji="0" lang="en-US" sz="1800" b="0" i="0" u="none" strike="noStrike" cap="none" normalizeH="0" baseline="0">
                <a:ln>
                  <a:noFill/>
                </a:ln>
                <a:solidFill>
                  <a:schemeClr val="tx1"/>
                </a:solidFill>
                <a:effectLst/>
                <a:latin typeface="Arial" pitchFamily="34" charset="0"/>
              </a:endParaRPr>
            </a:p>
          </p:txBody>
        </p:sp>
      </p:grpSp>
      <p:sp>
        <p:nvSpPr>
          <p:cNvPr id="29716" name="Rectangle 20"/>
          <p:cNvSpPr>
            <a:spLocks noChangeArrowheads="1"/>
          </p:cNvSpPr>
          <p:nvPr/>
        </p:nvSpPr>
        <p:spPr bwMode="auto">
          <a:xfrm>
            <a:off x="838200" y="1143000"/>
            <a:ext cx="6477000" cy="501675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0" eaLnBrk="1" fontAlgn="base" latinLnBrk="0" hangingPunct="1">
              <a:lnSpc>
                <a:spcPct val="100000"/>
              </a:lnSpc>
              <a:spcBef>
                <a:spcPct val="0"/>
              </a:spcBef>
              <a:spcAft>
                <a:spcPct val="0"/>
              </a:spcAft>
              <a:buClrTx/>
              <a:buSzTx/>
              <a:buFontTx/>
              <a:buNone/>
              <a:tabLst/>
            </a:pPr>
            <a:br>
              <a:rPr kumimoji="0" lang="en-US" sz="2000" b="0" i="0" u="none" strike="noStrike" cap="none" normalizeH="0" baseline="0" dirty="0">
                <a:ln>
                  <a:noFill/>
                </a:ln>
                <a:solidFill>
                  <a:schemeClr val="tx1"/>
                </a:solidFill>
                <a:effectLst/>
                <a:latin typeface="Arial" pitchFamily="34" charset="0"/>
              </a:rPr>
            </a:br>
            <a:endParaRPr kumimoji="0" lang="en-US" sz="2000" b="0" i="0" u="none" strike="noStrike" cap="none" normalizeH="0" baseline="0" dirty="0">
              <a:ln>
                <a:noFill/>
              </a:ln>
              <a:solidFill>
                <a:schemeClr val="tx1"/>
              </a:solidFill>
              <a:effectLst/>
              <a:latin typeface="Arial" pitchFamily="34" charset="0"/>
            </a:endParaRPr>
          </a:p>
          <a:p>
            <a:pPr marL="0" marR="0" lvl="0" indent="0" algn="justLow"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a:ln>
                  <a:noFill/>
                </a:ln>
                <a:solidFill>
                  <a:schemeClr val="tx1"/>
                </a:solidFill>
                <a:effectLst/>
                <a:latin typeface="Bookman Old Style" pitchFamily="18" charset="0"/>
                <a:ea typeface="Arial Unicode MS" pitchFamily="34" charset="-128"/>
                <a:cs typeface="Arial" pitchFamily="34" charset="0"/>
              </a:rPr>
              <a:t>     </a:t>
            </a:r>
            <a:endParaRPr kumimoji="0" lang="en-US" sz="2000" b="0" i="0" u="none" strike="noStrike" cap="none" normalizeH="0" baseline="0" dirty="0">
              <a:ln>
                <a:noFill/>
              </a:ln>
              <a:solidFill>
                <a:schemeClr val="tx1"/>
              </a:solidFill>
              <a:effectLst/>
              <a:latin typeface="Arial" pitchFamily="34" charset="0"/>
            </a:endParaRPr>
          </a:p>
          <a:p>
            <a:pPr marL="0" marR="0" lvl="0" indent="0" algn="justLow"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a:ln>
                  <a:noFill/>
                </a:ln>
                <a:solidFill>
                  <a:schemeClr val="tx1"/>
                </a:solidFill>
                <a:effectLst/>
                <a:latin typeface="Bookman Old Style" pitchFamily="18" charset="0"/>
                <a:ea typeface="Arial Unicode MS" pitchFamily="34" charset="-128"/>
                <a:cs typeface="Arial" pitchFamily="34" charset="0"/>
              </a:rPr>
              <a:t>     	              		          </a:t>
            </a:r>
            <a:endParaRPr kumimoji="0" lang="en-US" sz="2000" b="0" i="0" u="none" strike="noStrike" cap="none" normalizeH="0" baseline="0" dirty="0">
              <a:ln>
                <a:noFill/>
              </a:ln>
              <a:solidFill>
                <a:schemeClr val="tx1"/>
              </a:solidFill>
              <a:effectLst/>
              <a:latin typeface="Arial" pitchFamily="34" charset="0"/>
            </a:endParaRPr>
          </a:p>
          <a:p>
            <a:pPr marL="0" marR="0" lvl="0" indent="0" algn="justLow" defTabSz="914400" rtl="0" eaLnBrk="0" fontAlgn="base" latinLnBrk="0" hangingPunct="0">
              <a:lnSpc>
                <a:spcPct val="100000"/>
              </a:lnSpc>
              <a:spcBef>
                <a:spcPct val="0"/>
              </a:spcBef>
              <a:spcAft>
                <a:spcPct val="0"/>
              </a:spcAft>
              <a:buClrTx/>
              <a:buSzTx/>
              <a:buFontTx/>
              <a:buNone/>
              <a:tabLst/>
            </a:pPr>
            <a:endParaRPr kumimoji="0" lang="en-US" sz="2000" b="1" i="0" u="none" strike="noStrike" cap="none" normalizeH="0" baseline="0" dirty="0">
              <a:ln>
                <a:noFill/>
              </a:ln>
              <a:solidFill>
                <a:schemeClr val="tx1"/>
              </a:solidFill>
              <a:effectLst/>
              <a:latin typeface="Bookman Old Style" pitchFamily="18" charset="0"/>
              <a:ea typeface="Arial Unicode MS" pitchFamily="34" charset="-128"/>
              <a:cs typeface="Arial" pitchFamily="34" charset="0"/>
            </a:endParaRPr>
          </a:p>
          <a:p>
            <a:pPr marL="0" marR="0" lvl="0" indent="0" algn="justLow" defTabSz="914400" rtl="0" eaLnBrk="0" fontAlgn="base" latinLnBrk="0" hangingPunct="0">
              <a:lnSpc>
                <a:spcPct val="100000"/>
              </a:lnSpc>
              <a:spcBef>
                <a:spcPct val="0"/>
              </a:spcBef>
              <a:spcAft>
                <a:spcPct val="0"/>
              </a:spcAft>
              <a:buClrTx/>
              <a:buSzTx/>
              <a:buFontTx/>
              <a:buNone/>
              <a:tabLst/>
            </a:pPr>
            <a:endParaRPr lang="en-US" sz="2000" b="1" dirty="0">
              <a:latin typeface="Bookman Old Style" pitchFamily="18" charset="0"/>
              <a:ea typeface="Arial Unicode MS" pitchFamily="34" charset="-128"/>
              <a:cs typeface="Arial" pitchFamily="34" charset="0"/>
            </a:endParaRPr>
          </a:p>
          <a:p>
            <a:pPr marL="0" marR="0" lvl="0" indent="0" algn="justLow" defTabSz="914400" rtl="0" eaLnBrk="0" fontAlgn="base" latinLnBrk="0" hangingPunct="0">
              <a:lnSpc>
                <a:spcPct val="100000"/>
              </a:lnSpc>
              <a:spcBef>
                <a:spcPct val="0"/>
              </a:spcBef>
              <a:spcAft>
                <a:spcPct val="0"/>
              </a:spcAft>
              <a:buClrTx/>
              <a:buSzTx/>
              <a:buFontTx/>
              <a:buNone/>
              <a:tabLst/>
            </a:pPr>
            <a:endParaRPr kumimoji="0" lang="en-US" sz="2000" b="1" i="0" u="none" strike="noStrike" cap="none" normalizeH="0" baseline="0" dirty="0">
              <a:ln>
                <a:noFill/>
              </a:ln>
              <a:solidFill>
                <a:schemeClr val="tx1"/>
              </a:solidFill>
              <a:effectLst/>
              <a:latin typeface="Bookman Old Style" pitchFamily="18" charset="0"/>
              <a:ea typeface="Arial Unicode MS" pitchFamily="34" charset="-128"/>
              <a:cs typeface="Arial" pitchFamily="34" charset="0"/>
            </a:endParaRPr>
          </a:p>
          <a:p>
            <a:pPr marL="0" marR="0" lvl="0" indent="0" algn="justLow" defTabSz="914400" rtl="0" eaLnBrk="0" fontAlgn="base" latinLnBrk="0" hangingPunct="0">
              <a:lnSpc>
                <a:spcPct val="100000"/>
              </a:lnSpc>
              <a:spcBef>
                <a:spcPct val="0"/>
              </a:spcBef>
              <a:spcAft>
                <a:spcPct val="0"/>
              </a:spcAft>
              <a:buClrTx/>
              <a:buSzTx/>
              <a:buFontTx/>
              <a:buNone/>
              <a:tabLst/>
            </a:pPr>
            <a:r>
              <a:rPr kumimoji="0" lang="en-US" sz="2000" b="1" i="0" u="none" strike="noStrike" cap="none" normalizeH="0" baseline="0" dirty="0">
                <a:ln>
                  <a:noFill/>
                </a:ln>
                <a:solidFill>
                  <a:schemeClr val="tx1"/>
                </a:solidFill>
                <a:effectLst/>
                <a:latin typeface="Bookman Old Style" pitchFamily="18" charset="0"/>
                <a:ea typeface="Arial Unicode MS" pitchFamily="34" charset="-128"/>
                <a:cs typeface="Arial" pitchFamily="34" charset="0"/>
              </a:rPr>
              <a:t>The Shannon-weaver Mathematical  model, 1949</a:t>
            </a:r>
            <a:endParaRPr kumimoji="0" lang="en-US" sz="2000" b="0" i="0" u="none" strike="noStrike" cap="none" normalizeH="0" baseline="0" dirty="0">
              <a:ln>
                <a:noFill/>
              </a:ln>
              <a:solidFill>
                <a:schemeClr val="tx1"/>
              </a:solidFill>
              <a:effectLst/>
              <a:latin typeface="Arial" pitchFamily="34" charset="0"/>
            </a:endParaRPr>
          </a:p>
          <a:p>
            <a:pPr marL="0" marR="0" lvl="0" indent="0" algn="justLow"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a:ln>
                  <a:noFill/>
                </a:ln>
                <a:solidFill>
                  <a:schemeClr val="tx1"/>
                </a:solidFill>
                <a:effectLst/>
                <a:latin typeface="Bookman Old Style" pitchFamily="18" charset="0"/>
                <a:ea typeface="Arial Unicode MS" pitchFamily="34" charset="-128"/>
                <a:cs typeface="Arial" pitchFamily="34" charset="0"/>
              </a:rPr>
              <a:t>This model is called the </a:t>
            </a:r>
            <a:r>
              <a:rPr kumimoji="0" lang="en-US" sz="2000" b="0" i="0" u="none" strike="noStrike" cap="none" normalizeH="0" baseline="0" dirty="0">
                <a:ln>
                  <a:noFill/>
                </a:ln>
                <a:solidFill>
                  <a:schemeClr val="tx1"/>
                </a:solidFill>
                <a:effectLst/>
                <a:latin typeface="Calibri"/>
                <a:ea typeface="Arial Unicode MS" pitchFamily="34" charset="-128"/>
                <a:cs typeface="Arial" pitchFamily="34" charset="0"/>
              </a:rPr>
              <a:t>“</a:t>
            </a:r>
            <a:r>
              <a:rPr kumimoji="0" lang="en-US" sz="2000" b="0" i="0" u="none" strike="noStrike" cap="none" normalizeH="0" baseline="0" dirty="0">
                <a:ln>
                  <a:noFill/>
                </a:ln>
                <a:solidFill>
                  <a:schemeClr val="tx1"/>
                </a:solidFill>
                <a:effectLst/>
                <a:latin typeface="Bookman Old Style" pitchFamily="18" charset="0"/>
                <a:ea typeface="Arial Unicode MS" pitchFamily="34" charset="-128"/>
                <a:cs typeface="Arial" pitchFamily="34" charset="0"/>
              </a:rPr>
              <a:t>mathematical theory of communication</a:t>
            </a:r>
            <a:r>
              <a:rPr kumimoji="0" lang="en-US" sz="2000" b="0" i="0" u="none" strike="noStrike" cap="none" normalizeH="0" baseline="0" dirty="0">
                <a:ln>
                  <a:noFill/>
                </a:ln>
                <a:solidFill>
                  <a:schemeClr val="tx1"/>
                </a:solidFill>
                <a:effectLst/>
                <a:latin typeface="Calibri"/>
                <a:ea typeface="Arial Unicode MS" pitchFamily="34" charset="-128"/>
                <a:cs typeface="Arial" pitchFamily="34" charset="0"/>
              </a:rPr>
              <a:t>”</a:t>
            </a:r>
            <a:r>
              <a:rPr kumimoji="0" lang="en-US" sz="2000" b="0" i="0" u="none" strike="noStrike" cap="none" normalizeH="0" baseline="0" dirty="0">
                <a:ln>
                  <a:noFill/>
                </a:ln>
                <a:solidFill>
                  <a:schemeClr val="tx1"/>
                </a:solidFill>
                <a:effectLst/>
                <a:latin typeface="Bookman Old Style" pitchFamily="18" charset="0"/>
                <a:ea typeface="Arial Unicode MS" pitchFamily="34" charset="-128"/>
                <a:cs typeface="Arial" pitchFamily="34" charset="0"/>
              </a:rPr>
              <a:t> or </a:t>
            </a:r>
            <a:r>
              <a:rPr kumimoji="0" lang="en-US" sz="2000" b="0" i="0" u="none" strike="noStrike" cap="none" normalizeH="0" baseline="0" dirty="0">
                <a:ln>
                  <a:noFill/>
                </a:ln>
                <a:solidFill>
                  <a:schemeClr val="tx1"/>
                </a:solidFill>
                <a:effectLst/>
                <a:latin typeface="Calibri"/>
                <a:ea typeface="Arial Unicode MS" pitchFamily="34" charset="-128"/>
                <a:cs typeface="Arial" pitchFamily="34" charset="0"/>
              </a:rPr>
              <a:t>“</a:t>
            </a:r>
            <a:r>
              <a:rPr kumimoji="0" lang="en-US" sz="2000" b="0" i="0" u="none" strike="noStrike" cap="none" normalizeH="0" baseline="0" dirty="0">
                <a:ln>
                  <a:noFill/>
                </a:ln>
                <a:solidFill>
                  <a:schemeClr val="tx1"/>
                </a:solidFill>
                <a:effectLst/>
                <a:latin typeface="Bookman Old Style" pitchFamily="18" charset="0"/>
                <a:ea typeface="Arial Unicode MS" pitchFamily="34" charset="-128"/>
                <a:cs typeface="Arial" pitchFamily="34" charset="0"/>
              </a:rPr>
              <a:t>Information theory</a:t>
            </a:r>
            <a:r>
              <a:rPr kumimoji="0" lang="en-US" sz="2000" b="0" i="0" u="none" strike="noStrike" cap="none" normalizeH="0" baseline="0" dirty="0">
                <a:ln>
                  <a:noFill/>
                </a:ln>
                <a:solidFill>
                  <a:schemeClr val="tx1"/>
                </a:solidFill>
                <a:effectLst/>
                <a:latin typeface="Calibri"/>
                <a:ea typeface="Arial Unicode MS" pitchFamily="34" charset="-128"/>
                <a:cs typeface="Arial" pitchFamily="34" charset="0"/>
              </a:rPr>
              <a:t>”</a:t>
            </a:r>
            <a:r>
              <a:rPr kumimoji="0" lang="en-US" sz="2000" b="0" i="0" u="none" strike="noStrike" cap="none" normalizeH="0" baseline="0" dirty="0">
                <a:ln>
                  <a:noFill/>
                </a:ln>
                <a:solidFill>
                  <a:schemeClr val="tx1"/>
                </a:solidFill>
                <a:effectLst/>
                <a:latin typeface="Bookman Old Style" pitchFamily="18" charset="0"/>
                <a:ea typeface="Arial Unicode MS" pitchFamily="34" charset="-128"/>
                <a:cs typeface="Arial" pitchFamily="34" charset="0"/>
              </a:rPr>
              <a:t> typically represents the one-way flow process. </a:t>
            </a:r>
            <a:r>
              <a:rPr kumimoji="0" lang="en-US" sz="2000" b="0" i="0" u="none" strike="noStrike" cap="none" normalizeH="0" baseline="0" dirty="0">
                <a:ln>
                  <a:noFill/>
                </a:ln>
                <a:solidFill>
                  <a:srgbClr val="000000"/>
                </a:solidFill>
                <a:effectLst/>
                <a:latin typeface="Bookman Old Style" pitchFamily="18" charset="0"/>
                <a:ea typeface="Calibri" pitchFamily="34" charset="0"/>
                <a:cs typeface="ITC Clearface Std"/>
              </a:rPr>
              <a:t>This model was criticized by many scholars for its linear nature. In this model the sender and the receiver have separate roles, i.e., the sender encodes the message and the receiver decodes the message. </a:t>
            </a:r>
            <a:endParaRPr kumimoji="0" lang="en-US" sz="2000" b="0" i="0" u="none" strike="noStrike" cap="none" normalizeH="0" baseline="0" dirty="0">
              <a:ln>
                <a:noFill/>
              </a:ln>
              <a:solidFill>
                <a:schemeClr val="tx1"/>
              </a:solidFill>
              <a:effectLst/>
              <a:latin typeface="Arial" pitchFamily="34" charset="0"/>
            </a:endParaRPr>
          </a:p>
        </p:txBody>
      </p:sp>
    </p:spTree>
  </p:cSld>
  <p:clrMapOvr>
    <a:masterClrMapping/>
  </p:clrMapOvr>
  <p:transition spd="med">
    <p:wedge/>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Rectangle 1"/>
          <p:cNvSpPr>
            <a:spLocks noChangeArrowheads="1"/>
          </p:cNvSpPr>
          <p:nvPr/>
        </p:nvSpPr>
        <p:spPr bwMode="auto">
          <a:xfrm>
            <a:off x="762000" y="381000"/>
            <a:ext cx="7391400" cy="415498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a:ln>
                  <a:noFill/>
                </a:ln>
                <a:solidFill>
                  <a:schemeClr val="tx1"/>
                </a:solidFill>
                <a:effectLst/>
                <a:latin typeface="Bookman Old Style" pitchFamily="18" charset="0"/>
                <a:ea typeface="Arial Unicode MS" pitchFamily="34" charset="-128"/>
                <a:cs typeface="Arial" pitchFamily="34" charset="0"/>
              </a:rPr>
              <a:t>1.4.2. Schramm</a:t>
            </a:r>
            <a:r>
              <a:rPr kumimoji="0" lang="en-US" sz="2400" b="1" i="0" u="none" strike="noStrike" cap="none" normalizeH="0" baseline="0" dirty="0">
                <a:ln>
                  <a:noFill/>
                </a:ln>
                <a:solidFill>
                  <a:schemeClr val="tx1"/>
                </a:solidFill>
                <a:effectLst/>
                <a:latin typeface="Calibri"/>
                <a:ea typeface="Arial Unicode MS" pitchFamily="34" charset="-128"/>
                <a:cs typeface="Arial" pitchFamily="34" charset="0"/>
              </a:rPr>
              <a:t>’</a:t>
            </a:r>
            <a:r>
              <a:rPr kumimoji="0" lang="en-US" sz="2400" b="1" i="0" u="none" strike="noStrike" cap="none" normalizeH="0" baseline="0" dirty="0">
                <a:ln>
                  <a:noFill/>
                </a:ln>
                <a:solidFill>
                  <a:schemeClr val="tx1"/>
                </a:solidFill>
                <a:effectLst/>
                <a:latin typeface="Bookman Old Style" pitchFamily="18" charset="0"/>
                <a:ea typeface="Arial Unicode MS" pitchFamily="34" charset="-128"/>
                <a:cs typeface="Arial" pitchFamily="34" charset="0"/>
              </a:rPr>
              <a:t>s Adaptation of the Shannon model</a:t>
            </a:r>
            <a:endParaRPr kumimoji="0" lang="en-US" sz="2400" b="0" i="0" u="none" strike="noStrike" cap="none" normalizeH="0" baseline="0" dirty="0">
              <a:ln>
                <a:noFill/>
              </a:ln>
              <a:solidFill>
                <a:schemeClr val="tx1"/>
              </a:solidFill>
              <a:effectLst/>
              <a:latin typeface="Bookman Old Style" pitchFamily="18" charset="0"/>
              <a:ea typeface="Arial Unicode MS" pitchFamily="34" charset="-128"/>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a:ln>
                  <a:noFill/>
                </a:ln>
                <a:solidFill>
                  <a:schemeClr val="tx1"/>
                </a:solidFill>
                <a:effectLst/>
                <a:latin typeface="Bookman Old Style" pitchFamily="18" charset="0"/>
                <a:ea typeface="Arial Unicode MS" pitchFamily="34" charset="-128"/>
                <a:cs typeface="Arial" pitchFamily="34" charset="0"/>
              </a:rPr>
              <a:t>Wilbur Schramm (1954) was one of the first to alter the mathematical model of Shannon and weaver. He conceived of decoding and encoding as activities maintained simultaneously by sender and receiver. He also made provisions for two-way interchange of message. </a:t>
            </a:r>
            <a:r>
              <a:rPr kumimoji="0" lang="en-US" sz="2400" b="0" i="0" u="none" strike="noStrike" cap="none" normalizeH="0" baseline="0" dirty="0">
                <a:ln>
                  <a:noFill/>
                </a:ln>
                <a:solidFill>
                  <a:schemeClr val="tx1"/>
                </a:solidFill>
                <a:effectLst/>
                <a:latin typeface="Bookman Old Style" pitchFamily="18" charset="0"/>
                <a:ea typeface="Calibri" pitchFamily="34" charset="0"/>
                <a:cs typeface="AGaramond-Regular"/>
              </a:rPr>
              <a:t>The roles of encoder and decoder are interchangeable. Thus, each person in the communication process is encoder and decoder. </a:t>
            </a:r>
            <a:endParaRPr kumimoji="0" lang="en-US" sz="2400" b="0" i="0" u="none" strike="noStrike" cap="none" normalizeH="0" baseline="0" dirty="0">
              <a:ln>
                <a:noFill/>
              </a:ln>
              <a:solidFill>
                <a:schemeClr val="tx1"/>
              </a:solidFill>
              <a:effectLst/>
              <a:latin typeface="Arial" pitchFamily="34" charset="0"/>
            </a:endParaRPr>
          </a:p>
        </p:txBody>
      </p:sp>
    </p:spTree>
  </p:cSld>
  <p:clrMapOvr>
    <a:masterClrMapping/>
  </p:clrMapOvr>
  <p:transition spd="med">
    <p:wedge/>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3797" name="Group 5"/>
          <p:cNvGrpSpPr>
            <a:grpSpLocks/>
          </p:cNvGrpSpPr>
          <p:nvPr/>
        </p:nvGrpSpPr>
        <p:grpSpPr bwMode="auto">
          <a:xfrm>
            <a:off x="685800" y="1085850"/>
            <a:ext cx="5486400" cy="427038"/>
            <a:chOff x="2511" y="10291"/>
            <a:chExt cx="8018" cy="672"/>
          </a:xfrm>
        </p:grpSpPr>
        <p:sp>
          <p:nvSpPr>
            <p:cNvPr id="33806" name="Text Box 14"/>
            <p:cNvSpPr txBox="1">
              <a:spLocks noChangeArrowheads="1"/>
            </p:cNvSpPr>
            <p:nvPr/>
          </p:nvSpPr>
          <p:spPr bwMode="auto">
            <a:xfrm>
              <a:off x="2511" y="10332"/>
              <a:ext cx="989" cy="631"/>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a:ln>
                    <a:noFill/>
                  </a:ln>
                  <a:solidFill>
                    <a:schemeClr val="tx1"/>
                  </a:solidFill>
                  <a:effectLst/>
                  <a:latin typeface="Calibri" pitchFamily="34" charset="0"/>
                  <a:ea typeface="Calibri" pitchFamily="34" charset="0"/>
                  <a:cs typeface="Arial" pitchFamily="34" charset="0"/>
                </a:rPr>
                <a:t>Sender </a:t>
              </a:r>
              <a:endParaRPr kumimoji="0" lang="en-US" sz="1800" b="0" i="0" u="none" strike="noStrike" cap="none" normalizeH="0" baseline="0" dirty="0">
                <a:ln>
                  <a:noFill/>
                </a:ln>
                <a:solidFill>
                  <a:schemeClr val="tx1"/>
                </a:solidFill>
                <a:effectLst/>
                <a:latin typeface="Arial" pitchFamily="34" charset="0"/>
              </a:endParaRPr>
            </a:p>
          </p:txBody>
        </p:sp>
        <p:sp>
          <p:nvSpPr>
            <p:cNvPr id="33805" name="Text Box 13"/>
            <p:cNvSpPr txBox="1">
              <a:spLocks noChangeArrowheads="1"/>
            </p:cNvSpPr>
            <p:nvPr/>
          </p:nvSpPr>
          <p:spPr bwMode="auto">
            <a:xfrm>
              <a:off x="4159" y="10291"/>
              <a:ext cx="879" cy="631"/>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a:ln>
                    <a:noFill/>
                  </a:ln>
                  <a:solidFill>
                    <a:schemeClr val="tx1"/>
                  </a:solidFill>
                  <a:effectLst/>
                  <a:latin typeface="Calibri" pitchFamily="34" charset="0"/>
                  <a:ea typeface="Calibri" pitchFamily="34" charset="0"/>
                  <a:cs typeface="Arial" pitchFamily="34" charset="0"/>
                </a:rPr>
                <a:t>Encode</a:t>
              </a:r>
              <a:endParaRPr kumimoji="0" lang="en-US" sz="1800" b="0" i="0" u="none" strike="noStrike" cap="none" normalizeH="0" baseline="0" dirty="0">
                <a:ln>
                  <a:noFill/>
                </a:ln>
                <a:solidFill>
                  <a:schemeClr val="tx1"/>
                </a:solidFill>
                <a:effectLst/>
                <a:latin typeface="Arial" pitchFamily="34" charset="0"/>
              </a:endParaRPr>
            </a:p>
          </p:txBody>
        </p:sp>
        <p:sp>
          <p:nvSpPr>
            <p:cNvPr id="33804" name="Text Box 12"/>
            <p:cNvSpPr txBox="1">
              <a:spLocks noChangeArrowheads="1"/>
            </p:cNvSpPr>
            <p:nvPr/>
          </p:nvSpPr>
          <p:spPr bwMode="auto">
            <a:xfrm>
              <a:off x="5395" y="10291"/>
              <a:ext cx="1290" cy="631"/>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a:ln>
                    <a:noFill/>
                  </a:ln>
                  <a:solidFill>
                    <a:schemeClr val="tx1"/>
                  </a:solidFill>
                  <a:effectLst/>
                  <a:latin typeface="Calibri" pitchFamily="34" charset="0"/>
                  <a:ea typeface="Calibri" pitchFamily="34" charset="0"/>
                  <a:cs typeface="Arial" pitchFamily="34" charset="0"/>
                </a:rPr>
                <a:t>Signal</a:t>
              </a:r>
              <a:endParaRPr kumimoji="0" lang="en-US" sz="1800" b="0" i="0" u="none" strike="noStrike" cap="none" normalizeH="0" baseline="0" dirty="0">
                <a:ln>
                  <a:noFill/>
                </a:ln>
                <a:solidFill>
                  <a:schemeClr val="tx1"/>
                </a:solidFill>
                <a:effectLst/>
                <a:latin typeface="Arial" pitchFamily="34" charset="0"/>
              </a:endParaRPr>
            </a:p>
          </p:txBody>
        </p:sp>
        <p:sp>
          <p:nvSpPr>
            <p:cNvPr id="33803" name="Text Box 11"/>
            <p:cNvSpPr txBox="1">
              <a:spLocks noChangeArrowheads="1"/>
            </p:cNvSpPr>
            <p:nvPr/>
          </p:nvSpPr>
          <p:spPr bwMode="auto">
            <a:xfrm>
              <a:off x="7135" y="10332"/>
              <a:ext cx="1064" cy="631"/>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a:ln>
                    <a:noFill/>
                  </a:ln>
                  <a:solidFill>
                    <a:schemeClr val="tx1"/>
                  </a:solidFill>
                  <a:effectLst/>
                  <a:latin typeface="Calibri" pitchFamily="34" charset="0"/>
                  <a:ea typeface="Calibri" pitchFamily="34" charset="0"/>
                  <a:cs typeface="Arial" pitchFamily="34" charset="0"/>
                </a:rPr>
                <a:t>Decode</a:t>
              </a:r>
              <a:endParaRPr kumimoji="0" lang="en-US" sz="1800" b="0" i="0" u="none" strike="noStrike" cap="none" normalizeH="0" baseline="0" dirty="0">
                <a:ln>
                  <a:noFill/>
                </a:ln>
                <a:solidFill>
                  <a:schemeClr val="tx1"/>
                </a:solidFill>
                <a:effectLst/>
                <a:latin typeface="Arial" pitchFamily="34" charset="0"/>
              </a:endParaRPr>
            </a:p>
          </p:txBody>
        </p:sp>
        <p:sp>
          <p:nvSpPr>
            <p:cNvPr id="33802" name="Text Box 10"/>
            <p:cNvSpPr txBox="1">
              <a:spLocks noChangeArrowheads="1"/>
            </p:cNvSpPr>
            <p:nvPr/>
          </p:nvSpPr>
          <p:spPr bwMode="auto">
            <a:xfrm>
              <a:off x="8785" y="10332"/>
              <a:ext cx="1744" cy="526"/>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a:ln>
                    <a:noFill/>
                  </a:ln>
                  <a:solidFill>
                    <a:schemeClr val="tx1"/>
                  </a:solidFill>
                  <a:effectLst/>
                  <a:latin typeface="Calibri" pitchFamily="34" charset="0"/>
                  <a:ea typeface="Calibri" pitchFamily="34" charset="0"/>
                  <a:cs typeface="Arial" pitchFamily="34" charset="0"/>
                </a:rPr>
                <a:t>Receiver</a:t>
              </a:r>
              <a:endParaRPr kumimoji="0" lang="en-US" sz="1800" b="0" i="0" u="none" strike="noStrike" cap="none" normalizeH="0" baseline="0">
                <a:ln>
                  <a:noFill/>
                </a:ln>
                <a:solidFill>
                  <a:schemeClr val="tx1"/>
                </a:solidFill>
                <a:effectLst/>
                <a:latin typeface="Arial" pitchFamily="34" charset="0"/>
              </a:endParaRPr>
            </a:p>
          </p:txBody>
        </p:sp>
        <p:sp>
          <p:nvSpPr>
            <p:cNvPr id="33801" name="Line 9"/>
            <p:cNvSpPr>
              <a:spLocks noChangeShapeType="1"/>
            </p:cNvSpPr>
            <p:nvPr/>
          </p:nvSpPr>
          <p:spPr bwMode="auto">
            <a:xfrm>
              <a:off x="3500" y="10621"/>
              <a:ext cx="726" cy="0"/>
            </a:xfrm>
            <a:prstGeom prst="line">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en-US"/>
            </a:p>
          </p:txBody>
        </p:sp>
        <p:sp>
          <p:nvSpPr>
            <p:cNvPr id="33800" name="Line 8"/>
            <p:cNvSpPr>
              <a:spLocks noChangeShapeType="1"/>
            </p:cNvSpPr>
            <p:nvPr/>
          </p:nvSpPr>
          <p:spPr bwMode="auto">
            <a:xfrm>
              <a:off x="4851" y="10609"/>
              <a:ext cx="544" cy="0"/>
            </a:xfrm>
            <a:prstGeom prst="line">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en-US"/>
            </a:p>
          </p:txBody>
        </p:sp>
        <p:sp>
          <p:nvSpPr>
            <p:cNvPr id="33799" name="Line 7"/>
            <p:cNvSpPr>
              <a:spLocks noChangeShapeType="1"/>
            </p:cNvSpPr>
            <p:nvPr/>
          </p:nvSpPr>
          <p:spPr bwMode="auto">
            <a:xfrm>
              <a:off x="6410" y="10609"/>
              <a:ext cx="725" cy="0"/>
            </a:xfrm>
            <a:prstGeom prst="line">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en-US"/>
            </a:p>
          </p:txBody>
        </p:sp>
        <p:sp>
          <p:nvSpPr>
            <p:cNvPr id="33798" name="Line 6"/>
            <p:cNvSpPr>
              <a:spLocks noChangeShapeType="1"/>
            </p:cNvSpPr>
            <p:nvPr/>
          </p:nvSpPr>
          <p:spPr bwMode="auto">
            <a:xfrm>
              <a:off x="8442" y="10621"/>
              <a:ext cx="578" cy="0"/>
            </a:xfrm>
            <a:prstGeom prst="line">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en-US"/>
            </a:p>
          </p:txBody>
        </p:sp>
      </p:grpSp>
      <p:sp>
        <p:nvSpPr>
          <p:cNvPr id="33807" name="Line 15"/>
          <p:cNvSpPr>
            <a:spLocks noChangeShapeType="1"/>
          </p:cNvSpPr>
          <p:nvPr/>
        </p:nvSpPr>
        <p:spPr bwMode="auto">
          <a:xfrm>
            <a:off x="5715000" y="685800"/>
            <a:ext cx="304800" cy="457199"/>
          </a:xfrm>
          <a:prstGeom prst="line">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en-US"/>
          </a:p>
        </p:txBody>
      </p:sp>
      <p:sp>
        <p:nvSpPr>
          <p:cNvPr id="33796" name="Line 4"/>
          <p:cNvSpPr>
            <a:spLocks noChangeShapeType="1"/>
          </p:cNvSpPr>
          <p:nvPr/>
        </p:nvSpPr>
        <p:spPr bwMode="auto">
          <a:xfrm flipH="1" flipV="1">
            <a:off x="847725" y="1524000"/>
            <a:ext cx="295275" cy="685800"/>
          </a:xfrm>
          <a:prstGeom prst="line">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en-US"/>
          </a:p>
        </p:txBody>
      </p:sp>
      <p:sp>
        <p:nvSpPr>
          <p:cNvPr id="33808" name="Line 16"/>
          <p:cNvSpPr>
            <a:spLocks noChangeShapeType="1"/>
          </p:cNvSpPr>
          <p:nvPr/>
        </p:nvSpPr>
        <p:spPr bwMode="auto">
          <a:xfrm>
            <a:off x="883917" y="685800"/>
            <a:ext cx="45719" cy="381000"/>
          </a:xfrm>
          <a:prstGeom prst="line">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en-US"/>
          </a:p>
        </p:txBody>
      </p:sp>
      <p:sp>
        <p:nvSpPr>
          <p:cNvPr id="33795" name="Line 3"/>
          <p:cNvSpPr>
            <a:spLocks noChangeShapeType="1"/>
          </p:cNvSpPr>
          <p:nvPr/>
        </p:nvSpPr>
        <p:spPr bwMode="auto">
          <a:xfrm flipH="1">
            <a:off x="4724400" y="1447801"/>
            <a:ext cx="1066800" cy="762000"/>
          </a:xfrm>
          <a:prstGeom prst="line">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en-US"/>
          </a:p>
        </p:txBody>
      </p:sp>
      <p:sp>
        <p:nvSpPr>
          <p:cNvPr id="33793" name="Line 1"/>
          <p:cNvSpPr>
            <a:spLocks noChangeShapeType="1"/>
          </p:cNvSpPr>
          <p:nvPr/>
        </p:nvSpPr>
        <p:spPr bwMode="auto">
          <a:xfrm flipH="1">
            <a:off x="2819400" y="2209799"/>
            <a:ext cx="1676400" cy="57149"/>
          </a:xfrm>
          <a:prstGeom prst="line">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en-US"/>
          </a:p>
        </p:txBody>
      </p:sp>
      <p:sp>
        <p:nvSpPr>
          <p:cNvPr id="33794" name="Line 2"/>
          <p:cNvSpPr>
            <a:spLocks noChangeShapeType="1"/>
          </p:cNvSpPr>
          <p:nvPr/>
        </p:nvSpPr>
        <p:spPr bwMode="auto">
          <a:xfrm flipH="1" flipV="1">
            <a:off x="1143000" y="2270761"/>
            <a:ext cx="838200" cy="45719"/>
          </a:xfrm>
          <a:prstGeom prst="line">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en-US"/>
          </a:p>
        </p:txBody>
      </p:sp>
      <p:sp>
        <p:nvSpPr>
          <p:cNvPr id="33809" name="Rectangle 17"/>
          <p:cNvSpPr>
            <a:spLocks noChangeArrowheads="1"/>
          </p:cNvSpPr>
          <p:nvPr/>
        </p:nvSpPr>
        <p:spPr bwMode="auto">
          <a:xfrm>
            <a:off x="990600" y="0"/>
            <a:ext cx="6400800" cy="92333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Bookman Old Style" pitchFamily="18" charset="0"/>
                <a:ea typeface="Arial Unicode MS" pitchFamily="34" charset="-128"/>
                <a:cs typeface="Arial" pitchFamily="34" charset="0"/>
              </a:rPr>
              <a:t>      </a:t>
            </a:r>
            <a:r>
              <a:rPr kumimoji="0" lang="en-US" b="0" i="0" u="none" strike="noStrike" cap="none" normalizeH="0" baseline="0" dirty="0">
                <a:ln>
                  <a:noFill/>
                </a:ln>
                <a:solidFill>
                  <a:schemeClr val="tx1"/>
                </a:solidFill>
                <a:effectLst/>
                <a:latin typeface="Bookman Old Style" pitchFamily="18" charset="0"/>
                <a:ea typeface="Arial Unicode MS" pitchFamily="34" charset="-128"/>
                <a:cs typeface="Arial" pitchFamily="34" charset="0"/>
              </a:rPr>
              <a:t>Diagrammatically, Schramm</a:t>
            </a:r>
            <a:r>
              <a:rPr kumimoji="0" lang="en-US" b="0" i="0" u="none" strike="noStrike" cap="none" normalizeH="0" baseline="0" dirty="0">
                <a:ln>
                  <a:noFill/>
                </a:ln>
                <a:solidFill>
                  <a:schemeClr val="tx1"/>
                </a:solidFill>
                <a:effectLst/>
                <a:latin typeface="Calibri"/>
                <a:ea typeface="Arial Unicode MS" pitchFamily="34" charset="-128"/>
                <a:cs typeface="Arial" pitchFamily="34" charset="0"/>
              </a:rPr>
              <a:t>’</a:t>
            </a:r>
            <a:r>
              <a:rPr kumimoji="0" lang="en-US" b="0" i="0" u="none" strike="noStrike" cap="none" normalizeH="0" baseline="0" dirty="0">
                <a:ln>
                  <a:noFill/>
                </a:ln>
                <a:solidFill>
                  <a:schemeClr val="tx1"/>
                </a:solidFill>
                <a:effectLst/>
                <a:latin typeface="Bookman Old Style" pitchFamily="18" charset="0"/>
                <a:ea typeface="Arial Unicode MS" pitchFamily="34" charset="-128"/>
                <a:cs typeface="Arial" pitchFamily="34" charset="0"/>
              </a:rPr>
              <a:t>s model looks like as follows.</a:t>
            </a:r>
            <a:endParaRPr kumimoji="0" lang="en-US" b="0" i="0" u="none" strike="noStrike" cap="none" normalizeH="0" baseline="0" dirty="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a:ln>
                <a:noFill/>
              </a:ln>
              <a:solidFill>
                <a:schemeClr val="tx1"/>
              </a:solidFill>
              <a:effectLst/>
              <a:latin typeface="Arial" pitchFamily="34" charset="0"/>
            </a:endParaRPr>
          </a:p>
        </p:txBody>
      </p:sp>
      <p:sp>
        <p:nvSpPr>
          <p:cNvPr id="33810" name="Rectangle 18"/>
          <p:cNvSpPr>
            <a:spLocks noChangeArrowheads="1"/>
          </p:cNvSpPr>
          <p:nvPr/>
        </p:nvSpPr>
        <p:spPr bwMode="auto">
          <a:xfrm>
            <a:off x="0" y="457200"/>
            <a:ext cx="5663730" cy="553998"/>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dirty="0">
                <a:ln>
                  <a:noFill/>
                </a:ln>
                <a:solidFill>
                  <a:schemeClr val="tx1"/>
                </a:solidFill>
                <a:effectLst/>
                <a:latin typeface="Bookman Old Style" pitchFamily="18" charset="0"/>
                <a:ea typeface="Arial Unicode MS" pitchFamily="34" charset="-128"/>
                <a:cs typeface="Arial" pitchFamily="34" charset="0"/>
              </a:rPr>
              <a:t>                ____________________Field of experience_____________________</a:t>
            </a:r>
            <a:endParaRPr kumimoji="0" lang="en-US" sz="1100" b="0" i="0" u="none" strike="noStrike" cap="none" normalizeH="0" baseline="0" dirty="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a:ln>
                <a:noFill/>
              </a:ln>
              <a:solidFill>
                <a:schemeClr val="tx1"/>
              </a:solidFill>
              <a:effectLst/>
              <a:latin typeface="Arial" pitchFamily="34" charset="0"/>
            </a:endParaRPr>
          </a:p>
        </p:txBody>
      </p:sp>
      <p:sp>
        <p:nvSpPr>
          <p:cNvPr id="33816" name="Rectangle 24"/>
          <p:cNvSpPr>
            <a:spLocks noChangeArrowheads="1"/>
          </p:cNvSpPr>
          <p:nvPr/>
        </p:nvSpPr>
        <p:spPr bwMode="auto">
          <a:xfrm>
            <a:off x="0" y="91440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br>
              <a:rPr kumimoji="0" lang="en-US" sz="1100" b="0" i="0" u="none" strike="noStrike" cap="none" normalizeH="0" baseline="0">
                <a:ln>
                  <a:noFill/>
                </a:ln>
                <a:solidFill>
                  <a:schemeClr val="tx1"/>
                </a:solidFill>
                <a:effectLst/>
                <a:latin typeface="Arial" pitchFamily="34" charset="0"/>
              </a:rPr>
            </a:br>
            <a:endParaRPr kumimoji="0" lang="en-US" sz="1800" b="0" i="0" u="none" strike="noStrike" cap="none" normalizeH="0" baseline="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pitchFamily="34" charset="0"/>
            </a:endParaRPr>
          </a:p>
        </p:txBody>
      </p:sp>
      <p:sp>
        <p:nvSpPr>
          <p:cNvPr id="33817" name="Rectangle 25"/>
          <p:cNvSpPr>
            <a:spLocks noChangeArrowheads="1"/>
          </p:cNvSpPr>
          <p:nvPr/>
        </p:nvSpPr>
        <p:spPr bwMode="auto">
          <a:xfrm>
            <a:off x="838200" y="533400"/>
            <a:ext cx="6096000" cy="341632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dirty="0">
                <a:ln>
                  <a:noFill/>
                </a:ln>
                <a:solidFill>
                  <a:schemeClr val="tx1"/>
                </a:solidFill>
                <a:effectLst/>
                <a:latin typeface="Bookman Old Style" pitchFamily="18" charset="0"/>
                <a:ea typeface="Arial Unicode MS" pitchFamily="34" charset="-128"/>
                <a:cs typeface="Arial" pitchFamily="34" charset="0"/>
              </a:rPr>
              <a:t>                                       </a:t>
            </a:r>
          </a:p>
          <a:p>
            <a:pPr marL="0" marR="0" lvl="0" indent="0" algn="l" defTabSz="914400" rtl="0" eaLnBrk="1" fontAlgn="base" latinLnBrk="0" hangingPunct="1">
              <a:lnSpc>
                <a:spcPct val="100000"/>
              </a:lnSpc>
              <a:spcBef>
                <a:spcPct val="0"/>
              </a:spcBef>
              <a:spcAft>
                <a:spcPct val="0"/>
              </a:spcAft>
              <a:buClrTx/>
              <a:buSzTx/>
              <a:buFontTx/>
              <a:buNone/>
              <a:tabLst/>
            </a:pPr>
            <a:endParaRPr lang="en-US" sz="1200" b="1" dirty="0">
              <a:latin typeface="Bookman Old Style" pitchFamily="18" charset="0"/>
              <a:ea typeface="Arial Unicode MS" pitchFamily="34" charset="-128"/>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1" i="0" u="none" strike="noStrike" cap="none" normalizeH="0" baseline="0" dirty="0">
              <a:ln>
                <a:noFill/>
              </a:ln>
              <a:solidFill>
                <a:schemeClr val="tx1"/>
              </a:solidFill>
              <a:effectLst/>
              <a:latin typeface="Bookman Old Style" pitchFamily="18" charset="0"/>
              <a:ea typeface="Arial Unicode MS" pitchFamily="34" charset="-128"/>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lang="en-US" sz="1200" b="1" dirty="0">
              <a:latin typeface="Bookman Old Style" pitchFamily="18" charset="0"/>
              <a:ea typeface="Arial Unicode MS" pitchFamily="34" charset="-128"/>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1" i="0" u="none" strike="noStrike" cap="none" normalizeH="0" baseline="0" dirty="0">
              <a:ln>
                <a:noFill/>
              </a:ln>
              <a:solidFill>
                <a:schemeClr val="tx1"/>
              </a:solidFill>
              <a:effectLst/>
              <a:latin typeface="Bookman Old Style" pitchFamily="18" charset="0"/>
              <a:ea typeface="Arial Unicode MS" pitchFamily="34" charset="-128"/>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dirty="0">
                <a:ln>
                  <a:noFill/>
                </a:ln>
                <a:solidFill>
                  <a:schemeClr val="tx1"/>
                </a:solidFill>
                <a:effectLst/>
                <a:latin typeface="Bookman Old Style" pitchFamily="18" charset="0"/>
                <a:ea typeface="Arial Unicode MS" pitchFamily="34" charset="-128"/>
                <a:cs typeface="Arial" pitchFamily="34" charset="0"/>
              </a:rPr>
              <a:t> </a:t>
            </a:r>
          </a:p>
          <a:p>
            <a:pPr marL="0" marR="0" lvl="0" indent="0" algn="l" defTabSz="914400" rtl="0" eaLnBrk="1" fontAlgn="base" latinLnBrk="0" hangingPunct="1">
              <a:lnSpc>
                <a:spcPct val="100000"/>
              </a:lnSpc>
              <a:spcBef>
                <a:spcPct val="0"/>
              </a:spcBef>
              <a:spcAft>
                <a:spcPct val="0"/>
              </a:spcAft>
              <a:buClrTx/>
              <a:buSzTx/>
              <a:buFontTx/>
              <a:buNone/>
              <a:tabLst/>
            </a:pPr>
            <a:endParaRPr lang="en-US" sz="1200" b="1" dirty="0">
              <a:latin typeface="Bookman Old Style" pitchFamily="18" charset="0"/>
              <a:ea typeface="Arial Unicode MS" pitchFamily="34" charset="-128"/>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1" i="0" u="none" strike="noStrike" cap="none" normalizeH="0" baseline="0" dirty="0">
              <a:ln>
                <a:noFill/>
              </a:ln>
              <a:solidFill>
                <a:schemeClr val="tx1"/>
              </a:solidFill>
              <a:effectLst/>
              <a:latin typeface="Bookman Old Style" pitchFamily="18" charset="0"/>
              <a:ea typeface="Arial Unicode MS" pitchFamily="34" charset="-128"/>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r>
              <a:rPr lang="en-US" sz="1200" b="1" dirty="0">
                <a:latin typeface="Bookman Old Style" pitchFamily="18" charset="0"/>
                <a:ea typeface="Arial Unicode MS" pitchFamily="34" charset="-128"/>
                <a:cs typeface="Arial" pitchFamily="34" charset="0"/>
              </a:rPr>
              <a:t>          </a:t>
            </a:r>
            <a:r>
              <a:rPr kumimoji="0" lang="en-US" sz="1200" b="1" i="0" u="none" strike="noStrike" cap="none" normalizeH="0" baseline="0" dirty="0">
                <a:ln>
                  <a:noFill/>
                </a:ln>
                <a:solidFill>
                  <a:schemeClr val="tx1"/>
                </a:solidFill>
                <a:effectLst/>
                <a:latin typeface="Bookman Old Style" pitchFamily="18" charset="0"/>
                <a:ea typeface="Arial Unicode MS" pitchFamily="34" charset="-128"/>
                <a:cs typeface="Arial" pitchFamily="34" charset="0"/>
              </a:rPr>
              <a:t>         </a:t>
            </a:r>
          </a:p>
          <a:p>
            <a:pPr marL="0" marR="0" lvl="0" indent="0" algn="l" defTabSz="914400" rtl="0" eaLnBrk="1" fontAlgn="base" latinLnBrk="0" hangingPunct="1">
              <a:lnSpc>
                <a:spcPct val="100000"/>
              </a:lnSpc>
              <a:spcBef>
                <a:spcPct val="0"/>
              </a:spcBef>
              <a:spcAft>
                <a:spcPct val="0"/>
              </a:spcAft>
              <a:buClrTx/>
              <a:buSzTx/>
              <a:buFontTx/>
              <a:buNone/>
              <a:tabLst/>
            </a:pPr>
            <a:r>
              <a:rPr lang="en-US" sz="1200" b="1" dirty="0">
                <a:latin typeface="Bookman Old Style" pitchFamily="18" charset="0"/>
                <a:ea typeface="Arial Unicode MS" pitchFamily="34" charset="-128"/>
                <a:cs typeface="Arial" pitchFamily="34" charset="0"/>
              </a:rPr>
              <a:t>                       </a:t>
            </a:r>
            <a:r>
              <a:rPr kumimoji="0" lang="en-US" sz="1200" b="1" i="0" u="none" strike="noStrike" cap="none" normalizeH="0" baseline="0" dirty="0">
                <a:ln>
                  <a:noFill/>
                </a:ln>
                <a:solidFill>
                  <a:schemeClr val="tx1"/>
                </a:solidFill>
                <a:effectLst/>
                <a:latin typeface="Bookman Old Style" pitchFamily="18" charset="0"/>
                <a:ea typeface="Arial Unicode MS" pitchFamily="34" charset="-128"/>
                <a:cs typeface="Arial" pitchFamily="34" charset="0"/>
              </a:rPr>
              <a:t>Feedback</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dirty="0">
                <a:ln>
                  <a:noFill/>
                </a:ln>
                <a:solidFill>
                  <a:schemeClr val="tx1"/>
                </a:solidFill>
                <a:effectLst/>
                <a:latin typeface="Bookman Old Style" pitchFamily="18" charset="0"/>
                <a:ea typeface="Arial Unicode MS" pitchFamily="34" charset="-128"/>
                <a:cs typeface="Arial" pitchFamily="34" charset="0"/>
              </a:rPr>
              <a:t>                       </a:t>
            </a:r>
            <a:endParaRPr kumimoji="0" lang="en-US" sz="1100" b="0" i="0" u="none" strike="noStrike" cap="none" normalizeH="0" baseline="0" dirty="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Bookman Old Style" pitchFamily="18" charset="0"/>
                <a:ea typeface="Arial Unicode MS" pitchFamily="34" charset="-128"/>
                <a:cs typeface="Arial" pitchFamily="34" charset="0"/>
              </a:rPr>
              <a:t>          </a:t>
            </a:r>
          </a:p>
          <a:p>
            <a:pPr marL="0" marR="0" lvl="0" indent="0" algn="l" defTabSz="914400" rtl="0" eaLnBrk="0" fontAlgn="base" latinLnBrk="0" hangingPunct="0">
              <a:lnSpc>
                <a:spcPct val="100000"/>
              </a:lnSpc>
              <a:spcBef>
                <a:spcPct val="0"/>
              </a:spcBef>
              <a:spcAft>
                <a:spcPct val="0"/>
              </a:spcAft>
              <a:buClrTx/>
              <a:buSzTx/>
              <a:buFontTx/>
              <a:buNone/>
              <a:tabLst/>
            </a:pPr>
            <a:endParaRPr lang="en-US" sz="1200" dirty="0">
              <a:latin typeface="Bookman Old Style" pitchFamily="18" charset="0"/>
              <a:ea typeface="Arial Unicode MS" pitchFamily="34" charset="-128"/>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Bookman Old Style" pitchFamily="18" charset="0"/>
              <a:ea typeface="Arial Unicode MS" pitchFamily="34" charset="-128"/>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a:ln>
                  <a:noFill/>
                </a:ln>
                <a:solidFill>
                  <a:schemeClr val="tx1"/>
                </a:solidFill>
                <a:effectLst/>
                <a:latin typeface="Bookman Old Style" pitchFamily="18" charset="0"/>
                <a:ea typeface="Arial Unicode MS" pitchFamily="34" charset="-128"/>
                <a:cs typeface="Arial" pitchFamily="34" charset="0"/>
              </a:rPr>
              <a:t>This model is called two way communication or interaction model. </a:t>
            </a:r>
            <a:endParaRPr kumimoji="0" lang="en-US" sz="2400" b="0" i="0" u="none" strike="noStrike" cap="none" normalizeH="0" baseline="0" dirty="0">
              <a:ln>
                <a:noFill/>
              </a:ln>
              <a:solidFill>
                <a:schemeClr val="tx1"/>
              </a:solidFill>
              <a:effectLst/>
              <a:latin typeface="Arial" pitchFamily="34" charset="0"/>
            </a:endParaRPr>
          </a:p>
        </p:txBody>
      </p:sp>
    </p:spTree>
  </p:cSld>
  <p:clrMapOvr>
    <a:masterClrMapping/>
  </p:clrMapOvr>
  <p:transition spd="med">
    <p:wedg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81201"/>
            <a:ext cx="7543800" cy="1619250"/>
          </a:xfrm>
        </p:spPr>
        <p:txBody>
          <a:bodyPr>
            <a:normAutofit fontScale="90000"/>
          </a:bodyPr>
          <a:lstStyle/>
          <a:p>
            <a:r>
              <a:rPr lang="en-US" b="1" dirty="0">
                <a:solidFill>
                  <a:srgbClr val="00B0F0"/>
                </a:solidFill>
                <a:latin typeface="Times New Roman" pitchFamily="18" charset="0"/>
                <a:cs typeface="Times New Roman" pitchFamily="18" charset="0"/>
              </a:rPr>
              <a:t>Chapter One</a:t>
            </a:r>
            <a:br>
              <a:rPr lang="en-US" dirty="0">
                <a:latin typeface="Times New Roman" pitchFamily="18" charset="0"/>
                <a:cs typeface="Times New Roman" pitchFamily="18" charset="0"/>
              </a:rPr>
            </a:br>
            <a:r>
              <a:rPr lang="en-US" sz="4000" b="1" dirty="0">
                <a:solidFill>
                  <a:schemeClr val="accent6">
                    <a:lumMod val="75000"/>
                  </a:schemeClr>
                </a:solidFill>
                <a:latin typeface="Times New Roman" pitchFamily="18" charset="0"/>
                <a:cs typeface="Times New Roman" pitchFamily="18" charset="0"/>
              </a:rPr>
              <a:t>Communication and Instruction</a:t>
            </a:r>
            <a:br>
              <a:rPr lang="en-US" sz="4000" dirty="0">
                <a:solidFill>
                  <a:schemeClr val="accent6">
                    <a:lumMod val="75000"/>
                  </a:schemeClr>
                </a:solidFill>
              </a:rPr>
            </a:br>
            <a:endParaRPr lang="en-US" sz="4000" dirty="0">
              <a:solidFill>
                <a:schemeClr val="accent6">
                  <a:lumMod val="75000"/>
                </a:schemeClr>
              </a:solidFill>
            </a:endParaRPr>
          </a:p>
        </p:txBody>
      </p:sp>
      <p:sp>
        <p:nvSpPr>
          <p:cNvPr id="3" name="Subtitle 2"/>
          <p:cNvSpPr>
            <a:spLocks noGrp="1"/>
          </p:cNvSpPr>
          <p:nvPr>
            <p:ph type="subTitle" idx="1"/>
          </p:nvPr>
        </p:nvSpPr>
        <p:spPr>
          <a:xfrm>
            <a:off x="1219200" y="3429000"/>
            <a:ext cx="6629400" cy="3048000"/>
          </a:xfrm>
        </p:spPr>
        <p:txBody>
          <a:bodyPr>
            <a:normAutofit fontScale="25000" lnSpcReduction="20000"/>
          </a:bodyPr>
          <a:lstStyle/>
          <a:p>
            <a:pPr algn="l"/>
            <a:r>
              <a:rPr lang="en-US" sz="6000" dirty="0">
                <a:solidFill>
                  <a:srgbClr val="FF0000"/>
                </a:solidFill>
                <a:latin typeface="Times New Roman" pitchFamily="18" charset="0"/>
                <a:cs typeface="Times New Roman" pitchFamily="18" charset="0"/>
              </a:rPr>
              <a:t>Activity </a:t>
            </a:r>
            <a:r>
              <a:rPr lang="en-US" sz="6000" dirty="0">
                <a:solidFill>
                  <a:schemeClr val="tx1"/>
                </a:solidFill>
                <a:latin typeface="Times New Roman" pitchFamily="18" charset="0"/>
                <a:cs typeface="Times New Roman" pitchFamily="18" charset="0"/>
              </a:rPr>
              <a:t> </a:t>
            </a:r>
            <a:r>
              <a:rPr lang="en-US" dirty="0">
                <a:solidFill>
                  <a:schemeClr val="tx1"/>
                </a:solidFill>
                <a:latin typeface="Times New Roman" pitchFamily="18" charset="0"/>
                <a:cs typeface="Times New Roman" pitchFamily="18" charset="0"/>
              </a:rPr>
              <a:t> </a:t>
            </a:r>
          </a:p>
          <a:p>
            <a:pPr algn="l"/>
            <a:r>
              <a:rPr lang="en-US" sz="8000" dirty="0">
                <a:solidFill>
                  <a:schemeClr val="tx1"/>
                </a:solidFill>
                <a:latin typeface="Times New Roman" pitchFamily="18" charset="0"/>
                <a:cs typeface="Times New Roman" pitchFamily="18" charset="0"/>
              </a:rPr>
              <a:t>1.What do you mean by communication? Could you define it </a:t>
            </a:r>
          </a:p>
          <a:p>
            <a:pPr algn="l"/>
            <a:r>
              <a:rPr lang="en-US" sz="8000" dirty="0">
                <a:solidFill>
                  <a:schemeClr val="tx1"/>
                </a:solidFill>
                <a:latin typeface="Times New Roman" pitchFamily="18" charset="0"/>
                <a:cs typeface="Times New Roman" pitchFamily="18" charset="0"/>
              </a:rPr>
              <a:t>    in your own words?</a:t>
            </a:r>
          </a:p>
          <a:p>
            <a:pPr algn="l"/>
            <a:r>
              <a:rPr lang="en-US" sz="8000" dirty="0">
                <a:solidFill>
                  <a:schemeClr val="tx1"/>
                </a:solidFill>
                <a:latin typeface="Times New Roman" pitchFamily="18" charset="0"/>
                <a:cs typeface="Times New Roman" pitchFamily="18" charset="0"/>
              </a:rPr>
              <a:t>2. How do you relate it with instruction?</a:t>
            </a:r>
          </a:p>
          <a:p>
            <a:pPr algn="l"/>
            <a:r>
              <a:rPr lang="en-US" dirty="0">
                <a:solidFill>
                  <a:schemeClr val="tx1"/>
                </a:solidFill>
                <a:latin typeface="Times New Roman" pitchFamily="18" charset="0"/>
                <a:cs typeface="Times New Roman" pitchFamily="18" charset="0"/>
              </a:rPr>
              <a:t>    </a:t>
            </a:r>
            <a:r>
              <a:rPr lang="en-US" sz="9600" dirty="0">
                <a:solidFill>
                  <a:schemeClr val="tx1">
                    <a:lumMod val="95000"/>
                    <a:lumOff val="5000"/>
                  </a:schemeClr>
                </a:solidFill>
                <a:latin typeface="Times New Roman" pitchFamily="18" charset="0"/>
                <a:cs typeface="Times New Roman" pitchFamily="18" charset="0"/>
              </a:rPr>
              <a:t>Communication can be defined as a transmissions of information from one place to another; that is the capacity of an individual to pass his/her feeling, ideas, to another; the capacity of groups, organizations, materials, etc. to convey effectively information to where it is required.</a:t>
            </a:r>
          </a:p>
          <a:p>
            <a:pPr algn="l"/>
            <a:r>
              <a:rPr lang="en-US" sz="9600" dirty="0">
                <a:solidFill>
                  <a:schemeClr val="tx1"/>
                </a:solidFill>
                <a:latin typeface="Times New Roman" pitchFamily="18" charset="0"/>
                <a:cs typeface="Times New Roman" pitchFamily="18" charset="0"/>
              </a:rPr>
              <a:t>                                                      </a:t>
            </a:r>
            <a:r>
              <a:rPr lang="en-US" dirty="0">
                <a:solidFill>
                  <a:schemeClr val="tx1"/>
                </a:solidFill>
                <a:latin typeface="Times New Roman" pitchFamily="18" charset="0"/>
                <a:cs typeface="Times New Roman" pitchFamily="18" charset="0"/>
              </a:rPr>
              <a:t>                                       </a:t>
            </a:r>
          </a:p>
          <a:p>
            <a:endParaRPr lang="en-US" dirty="0">
              <a:solidFill>
                <a:schemeClr val="tx1"/>
              </a:solidFill>
              <a:latin typeface="Times New Roman" pitchFamily="18" charset="0"/>
              <a:cs typeface="Times New Roman" pitchFamily="18" charset="0"/>
            </a:endParaRPr>
          </a:p>
        </p:txBody>
      </p:sp>
    </p:spTree>
  </p:cSld>
  <p:clrMapOvr>
    <a:masterClrMapping/>
  </p:clrMapOvr>
  <p:transition spd="med">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20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20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20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Rectangle 1"/>
          <p:cNvSpPr>
            <a:spLocks noChangeArrowheads="1"/>
          </p:cNvSpPr>
          <p:nvPr/>
        </p:nvSpPr>
        <p:spPr bwMode="auto">
          <a:xfrm>
            <a:off x="609600" y="533400"/>
            <a:ext cx="7467600" cy="600164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0" eaLnBrk="1" fontAlgn="base" latinLnBrk="0" hangingPunct="1">
              <a:lnSpc>
                <a:spcPct val="100000"/>
              </a:lnSpc>
              <a:spcBef>
                <a:spcPct val="0"/>
              </a:spcBef>
              <a:spcAft>
                <a:spcPct val="0"/>
              </a:spcAft>
              <a:buClrTx/>
              <a:buSzTx/>
              <a:buFontTx/>
              <a:buNone/>
              <a:tabLst>
                <a:tab pos="685800" algn="l"/>
              </a:tabLst>
            </a:pPr>
            <a:r>
              <a:rPr kumimoji="0" lang="en-US" sz="2400" b="1" i="0" u="sng" strike="noStrike" cap="none" normalizeH="0" baseline="0" dirty="0">
                <a:ln>
                  <a:noFill/>
                </a:ln>
                <a:solidFill>
                  <a:schemeClr val="tx1"/>
                </a:solidFill>
                <a:effectLst/>
                <a:latin typeface="Bookman Old Style" pitchFamily="18" charset="0"/>
                <a:ea typeface="Arial Unicode MS" pitchFamily="34" charset="-128"/>
                <a:cs typeface="Arial" pitchFamily="34" charset="0"/>
              </a:rPr>
              <a:t>Strengths</a:t>
            </a:r>
            <a:endParaRPr kumimoji="0" lang="en-US" sz="2400" b="0" i="0" u="none" strike="noStrike" cap="none" normalizeH="0" baseline="0" dirty="0">
              <a:ln>
                <a:noFill/>
              </a:ln>
              <a:solidFill>
                <a:schemeClr val="tx1"/>
              </a:solidFill>
              <a:effectLst/>
              <a:latin typeface="Arial" pitchFamily="34" charset="0"/>
            </a:endParaRPr>
          </a:p>
          <a:p>
            <a:pPr marL="0" marR="0" lvl="0" indent="0" algn="justLow" defTabSz="914400" rtl="0" eaLnBrk="0" fontAlgn="base" latinLnBrk="0" hangingPunct="0">
              <a:lnSpc>
                <a:spcPct val="100000"/>
              </a:lnSpc>
              <a:spcBef>
                <a:spcPct val="0"/>
              </a:spcBef>
              <a:spcAft>
                <a:spcPct val="0"/>
              </a:spcAft>
              <a:buClrTx/>
              <a:buSzTx/>
              <a:buFontTx/>
              <a:buChar char="•"/>
              <a:tabLst>
                <a:tab pos="685800" algn="l"/>
              </a:tabLst>
            </a:pPr>
            <a:r>
              <a:rPr kumimoji="0" lang="en-US" sz="2400" b="0" i="0" u="none" strike="noStrike" cap="none" normalizeH="0" baseline="0" dirty="0">
                <a:ln>
                  <a:noFill/>
                </a:ln>
                <a:solidFill>
                  <a:schemeClr val="tx1"/>
                </a:solidFill>
                <a:effectLst/>
                <a:latin typeface="Bookman Old Style" pitchFamily="18" charset="0"/>
                <a:ea typeface="Arial Unicode MS" pitchFamily="34" charset="-128"/>
                <a:cs typeface="Arial" pitchFamily="34" charset="0"/>
              </a:rPr>
              <a:t>Schramm provided the additional notion of a </a:t>
            </a:r>
            <a:r>
              <a:rPr kumimoji="0" lang="en-US" sz="2400" b="0" i="0" u="none" strike="noStrike" cap="none" normalizeH="0" baseline="0" dirty="0">
                <a:ln>
                  <a:noFill/>
                </a:ln>
                <a:solidFill>
                  <a:schemeClr val="tx1"/>
                </a:solidFill>
                <a:effectLst/>
                <a:latin typeface="Calibri"/>
                <a:ea typeface="Arial Unicode MS" pitchFamily="34" charset="-128"/>
                <a:cs typeface="Arial" pitchFamily="34" charset="0"/>
              </a:rPr>
              <a:t>“</a:t>
            </a:r>
            <a:r>
              <a:rPr kumimoji="0" lang="en-US" sz="2400" b="0" i="0" u="none" strike="noStrike" cap="none" normalizeH="0" baseline="0" dirty="0">
                <a:ln>
                  <a:noFill/>
                </a:ln>
                <a:solidFill>
                  <a:schemeClr val="tx1"/>
                </a:solidFill>
                <a:effectLst/>
                <a:latin typeface="Bookman Old Style" pitchFamily="18" charset="0"/>
                <a:ea typeface="Arial Unicode MS" pitchFamily="34" charset="-128"/>
                <a:cs typeface="Arial" pitchFamily="34" charset="0"/>
              </a:rPr>
              <a:t>field of experience,</a:t>
            </a:r>
            <a:r>
              <a:rPr kumimoji="0" lang="en-US" sz="2400" b="0" i="0" u="none" strike="noStrike" cap="none" normalizeH="0" baseline="0" dirty="0">
                <a:ln>
                  <a:noFill/>
                </a:ln>
                <a:solidFill>
                  <a:schemeClr val="tx1"/>
                </a:solidFill>
                <a:effectLst/>
                <a:latin typeface="Calibri"/>
                <a:ea typeface="Arial Unicode MS" pitchFamily="34" charset="-128"/>
                <a:cs typeface="Arial" pitchFamily="34" charset="0"/>
              </a:rPr>
              <a:t>”</a:t>
            </a:r>
            <a:r>
              <a:rPr kumimoji="0" lang="en-US" sz="2400" b="0" i="0" u="none" strike="noStrike" cap="none" normalizeH="0" baseline="0" dirty="0">
                <a:ln>
                  <a:noFill/>
                </a:ln>
                <a:solidFill>
                  <a:schemeClr val="tx1"/>
                </a:solidFill>
                <a:effectLst/>
                <a:latin typeface="Bookman Old Style" pitchFamily="18" charset="0"/>
                <a:ea typeface="Arial Unicode MS" pitchFamily="34" charset="-128"/>
                <a:cs typeface="Arial" pitchFamily="34" charset="0"/>
              </a:rPr>
              <a:t> or the psychological frame of reference; this refers to the type of orientation or attitude</a:t>
            </a:r>
            <a:r>
              <a:rPr kumimoji="0" lang="en-US" sz="2400" b="0" i="0" u="none" strike="noStrike" cap="none" normalizeH="0" dirty="0">
                <a:ln>
                  <a:noFill/>
                </a:ln>
                <a:solidFill>
                  <a:schemeClr val="tx1"/>
                </a:solidFill>
                <a:effectLst/>
                <a:latin typeface="Bookman Old Style" pitchFamily="18" charset="0"/>
                <a:ea typeface="Arial Unicode MS" pitchFamily="34" charset="-128"/>
                <a:cs typeface="Arial" pitchFamily="34" charset="0"/>
              </a:rPr>
              <a:t> </a:t>
            </a:r>
            <a:r>
              <a:rPr kumimoji="0" lang="en-US" sz="2400" b="0" i="0" u="none" strike="noStrike" cap="none" normalizeH="0" baseline="0" dirty="0">
                <a:ln>
                  <a:noFill/>
                </a:ln>
                <a:solidFill>
                  <a:schemeClr val="tx1"/>
                </a:solidFill>
                <a:effectLst/>
                <a:latin typeface="Bookman Old Style" pitchFamily="18" charset="0"/>
                <a:ea typeface="Arial Unicode MS" pitchFamily="34" charset="-128"/>
                <a:cs typeface="Arial" pitchFamily="34" charset="0"/>
              </a:rPr>
              <a:t>which interactants maintain toward each other.</a:t>
            </a:r>
            <a:endParaRPr kumimoji="0" lang="en-US" sz="2400" b="0" i="0" u="none" strike="noStrike" cap="none" normalizeH="0" baseline="0" dirty="0">
              <a:ln>
                <a:noFill/>
              </a:ln>
              <a:solidFill>
                <a:schemeClr val="tx1"/>
              </a:solidFill>
              <a:effectLst/>
              <a:latin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Char char="•"/>
              <a:tabLst>
                <a:tab pos="685800" algn="l"/>
              </a:tabLst>
            </a:pPr>
            <a:r>
              <a:rPr kumimoji="0" lang="en-US" sz="2400" b="0" i="0" u="none" strike="noStrike" cap="none" normalizeH="0" baseline="0" dirty="0">
                <a:ln>
                  <a:noFill/>
                </a:ln>
                <a:solidFill>
                  <a:schemeClr val="tx1"/>
                </a:solidFill>
                <a:effectLst/>
                <a:latin typeface="Bookman Old Style" pitchFamily="18" charset="0"/>
                <a:ea typeface="Arial Unicode MS" pitchFamily="34" charset="-128"/>
                <a:cs typeface="Arial" pitchFamily="34" charset="0"/>
              </a:rPr>
              <a:t>Included Feedback and considered communication as reciprocal, two-way.</a:t>
            </a:r>
            <a:endParaRPr kumimoji="0" lang="en-US" sz="2400" b="0" i="0" u="none" strike="noStrike" cap="none" normalizeH="0" baseline="0" dirty="0">
              <a:ln>
                <a:noFill/>
              </a:ln>
              <a:solidFill>
                <a:schemeClr val="tx1"/>
              </a:solidFill>
              <a:effectLst/>
              <a:latin typeface="Arial" pitchFamily="34" charset="0"/>
            </a:endParaRPr>
          </a:p>
          <a:p>
            <a:pPr marL="0" marR="0" lvl="0" indent="0" algn="justLow" defTabSz="914400" rtl="0" eaLnBrk="0" fontAlgn="base" latinLnBrk="0" hangingPunct="0">
              <a:lnSpc>
                <a:spcPct val="100000"/>
              </a:lnSpc>
              <a:spcBef>
                <a:spcPct val="0"/>
              </a:spcBef>
              <a:spcAft>
                <a:spcPct val="0"/>
              </a:spcAft>
              <a:buClrTx/>
              <a:buSzTx/>
              <a:buFontTx/>
              <a:buNone/>
              <a:tabLst>
                <a:tab pos="685800" algn="l"/>
              </a:tabLst>
            </a:pPr>
            <a:r>
              <a:rPr kumimoji="0" lang="en-US" sz="2400" b="0" i="0" u="none" strike="noStrike" cap="none" normalizeH="0" baseline="0" dirty="0">
                <a:ln>
                  <a:noFill/>
                </a:ln>
                <a:solidFill>
                  <a:schemeClr val="tx1"/>
                </a:solidFill>
                <a:effectLst/>
                <a:latin typeface="Bookman Old Style" pitchFamily="18" charset="0"/>
                <a:ea typeface="Arial Unicode MS" pitchFamily="34" charset="-128"/>
                <a:cs typeface="Arial" pitchFamily="34" charset="0"/>
              </a:rPr>
              <a:t>According to this</a:t>
            </a:r>
            <a:r>
              <a:rPr kumimoji="0" lang="en-US" sz="2400" b="0" i="0" u="none" strike="noStrike" cap="none" normalizeH="0" dirty="0">
                <a:ln>
                  <a:noFill/>
                </a:ln>
                <a:solidFill>
                  <a:schemeClr val="tx1"/>
                </a:solidFill>
                <a:effectLst/>
                <a:latin typeface="Bookman Old Style" pitchFamily="18" charset="0"/>
                <a:ea typeface="Arial Unicode MS" pitchFamily="34" charset="-128"/>
                <a:cs typeface="Arial" pitchFamily="34" charset="0"/>
              </a:rPr>
              <a:t> </a:t>
            </a:r>
            <a:r>
              <a:rPr kumimoji="0" lang="en-US" sz="2400" b="0" i="0" u="none" strike="noStrike" cap="none" normalizeH="0" baseline="0" dirty="0">
                <a:ln>
                  <a:noFill/>
                </a:ln>
                <a:solidFill>
                  <a:schemeClr val="tx1"/>
                </a:solidFill>
                <a:effectLst/>
                <a:latin typeface="Bookman Old Style" pitchFamily="18" charset="0"/>
                <a:ea typeface="Arial Unicode MS" pitchFamily="34" charset="-128"/>
                <a:cs typeface="Arial" pitchFamily="34" charset="0"/>
              </a:rPr>
              <a:t>model, communication is an interpretive transaction among individuals.</a:t>
            </a:r>
            <a:endParaRPr kumimoji="0" lang="en-US" sz="2400" b="0" i="0" u="none" strike="noStrike" cap="none" normalizeH="0" baseline="0" dirty="0">
              <a:ln>
                <a:noFill/>
              </a:ln>
              <a:solidFill>
                <a:schemeClr val="tx1"/>
              </a:solidFill>
              <a:effectLst/>
              <a:latin typeface="Arial" pitchFamily="34" charset="0"/>
            </a:endParaRPr>
          </a:p>
          <a:p>
            <a:pPr marL="0" marR="0" lvl="0" indent="0" algn="justLow" defTabSz="914400" rtl="0" eaLnBrk="0" fontAlgn="base" latinLnBrk="0" hangingPunct="0">
              <a:lnSpc>
                <a:spcPct val="100000"/>
              </a:lnSpc>
              <a:spcBef>
                <a:spcPct val="0"/>
              </a:spcBef>
              <a:spcAft>
                <a:spcPct val="0"/>
              </a:spcAft>
              <a:buClrTx/>
              <a:buSzTx/>
              <a:buFontTx/>
              <a:buNone/>
              <a:tabLst>
                <a:tab pos="685800" algn="l"/>
              </a:tabLst>
            </a:pPr>
            <a:r>
              <a:rPr kumimoji="0" lang="en-US" sz="2400" b="0" i="0" u="none" strike="noStrike" cap="none" normalizeH="0" baseline="0" dirty="0">
                <a:ln>
                  <a:noFill/>
                </a:ln>
                <a:solidFill>
                  <a:schemeClr val="tx1"/>
                </a:solidFill>
                <a:effectLst/>
                <a:latin typeface="Bookman Old Style" pitchFamily="18" charset="0"/>
                <a:ea typeface="Arial Unicode MS" pitchFamily="34" charset="-128"/>
                <a:cs typeface="Arial" pitchFamily="34" charset="0"/>
              </a:rPr>
              <a:t>The sender of the message encodes it according to his/her skill and knowledge/field of experience/ and the receiver decode it according to his/her field of experience. In the feedback process the receiver does more than decode the message.</a:t>
            </a:r>
            <a:endParaRPr kumimoji="0" lang="en-US" sz="2400" b="0" i="0" u="none" strike="noStrike" cap="none" normalizeH="0" baseline="0" dirty="0">
              <a:ln>
                <a:noFill/>
              </a:ln>
              <a:solidFill>
                <a:schemeClr val="tx1"/>
              </a:solidFill>
              <a:effectLst/>
              <a:latin typeface="Arial" pitchFamily="34" charset="0"/>
            </a:endParaRPr>
          </a:p>
        </p:txBody>
      </p:sp>
    </p:spTree>
  </p:cSld>
  <p:clrMapOvr>
    <a:masterClrMapping/>
  </p:clrMapOvr>
  <p:transition spd="med">
    <p:wedge/>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Rectangle 1"/>
          <p:cNvSpPr>
            <a:spLocks noChangeArrowheads="1"/>
          </p:cNvSpPr>
          <p:nvPr/>
        </p:nvSpPr>
        <p:spPr bwMode="auto">
          <a:xfrm>
            <a:off x="762000" y="228600"/>
            <a:ext cx="7467600" cy="600164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a:ln>
                  <a:noFill/>
                </a:ln>
                <a:solidFill>
                  <a:schemeClr val="tx1"/>
                </a:solidFill>
                <a:effectLst/>
                <a:latin typeface="Bookman Old Style" pitchFamily="18" charset="0"/>
                <a:ea typeface="Arial Unicode MS" pitchFamily="34" charset="-128"/>
                <a:cs typeface="Arial" pitchFamily="34" charset="0"/>
              </a:rPr>
              <a:t> 1.5 Instructional Communication</a:t>
            </a:r>
            <a:endParaRPr kumimoji="0" lang="en-US" sz="2400" b="0" i="0" u="none" strike="noStrike" cap="none" normalizeH="0" baseline="0" dirty="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a:ln>
                  <a:noFill/>
                </a:ln>
                <a:solidFill>
                  <a:schemeClr val="tx1"/>
                </a:solidFill>
                <a:effectLst/>
                <a:latin typeface="Bookman Old Style" pitchFamily="18" charset="0"/>
                <a:ea typeface="Arial Unicode MS" pitchFamily="34" charset="-128"/>
                <a:cs typeface="Arial" pitchFamily="34" charset="0"/>
              </a:rPr>
              <a:t>Communication and instruction are inseparable. Without clear and effective communication, students</a:t>
            </a:r>
            <a:r>
              <a:rPr kumimoji="0" lang="en-US" sz="2400" b="0" i="0" u="none" strike="noStrike" cap="none" normalizeH="0" baseline="0" dirty="0">
                <a:ln>
                  <a:noFill/>
                </a:ln>
                <a:solidFill>
                  <a:schemeClr val="tx1"/>
                </a:solidFill>
                <a:effectLst/>
                <a:latin typeface="Calibri"/>
                <a:ea typeface="Arial Unicode MS" pitchFamily="34" charset="-128"/>
                <a:cs typeface="Arial" pitchFamily="34" charset="0"/>
              </a:rPr>
              <a:t>’</a:t>
            </a:r>
            <a:r>
              <a:rPr kumimoji="0" lang="en-US" sz="2400" b="0" i="0" u="none" strike="noStrike" cap="none" normalizeH="0" baseline="0" dirty="0">
                <a:ln>
                  <a:noFill/>
                </a:ln>
                <a:solidFill>
                  <a:schemeClr val="tx1"/>
                </a:solidFill>
                <a:effectLst/>
                <a:latin typeface="Bookman Old Style" pitchFamily="18" charset="0"/>
                <a:ea typeface="Arial Unicode MS" pitchFamily="34" charset="-128"/>
                <a:cs typeface="Arial" pitchFamily="34" charset="0"/>
              </a:rPr>
              <a:t> learning is unthinkable. Wrench, etal</a:t>
            </a:r>
            <a:r>
              <a:rPr lang="en-US" sz="2400" dirty="0">
                <a:latin typeface="Bookman Old Style" pitchFamily="18" charset="0"/>
                <a:ea typeface="Arial Unicode MS" pitchFamily="34" charset="-128"/>
                <a:cs typeface="Arial" pitchFamily="34" charset="0"/>
              </a:rPr>
              <a:t>.</a:t>
            </a:r>
            <a:r>
              <a:rPr kumimoji="0" lang="en-US" sz="2400" b="0" i="0" u="none" strike="noStrike" cap="none" normalizeH="0" baseline="0" dirty="0">
                <a:ln>
                  <a:noFill/>
                </a:ln>
                <a:solidFill>
                  <a:schemeClr val="tx1"/>
                </a:solidFill>
                <a:effectLst/>
                <a:latin typeface="Bookman Old Style" pitchFamily="18" charset="0"/>
                <a:ea typeface="Arial Unicode MS" pitchFamily="34" charset="-128"/>
                <a:cs typeface="Arial" pitchFamily="34" charset="0"/>
              </a:rPr>
              <a:t>(2009), state that </a:t>
            </a:r>
            <a:r>
              <a:rPr kumimoji="0" lang="en-US" sz="2400" b="0" i="0" u="none" strike="noStrike" cap="none" normalizeH="0" baseline="0" dirty="0">
                <a:ln>
                  <a:noFill/>
                </a:ln>
                <a:solidFill>
                  <a:schemeClr val="tx1"/>
                </a:solidFill>
                <a:effectLst/>
                <a:latin typeface="Bookman Old Style" pitchFamily="18" charset="0"/>
                <a:ea typeface="Calibri" pitchFamily="34" charset="0"/>
                <a:cs typeface="Verdana" pitchFamily="34" charset="0"/>
              </a:rPr>
              <a:t>teaching is about establishing effective and affective communication relationships</a:t>
            </a:r>
            <a:r>
              <a:rPr lang="en-US" sz="2400" dirty="0">
                <a:latin typeface="Arial" pitchFamily="34" charset="0"/>
                <a:ea typeface="Calibri" pitchFamily="34" charset="0"/>
                <a:cs typeface="Verdana" pitchFamily="34" charset="0"/>
              </a:rPr>
              <a:t> </a:t>
            </a:r>
            <a:r>
              <a:rPr kumimoji="0" lang="en-US" sz="2400" b="0" i="0" u="none" strike="noStrike" cap="none" normalizeH="0" baseline="0" dirty="0">
                <a:ln>
                  <a:noFill/>
                </a:ln>
                <a:solidFill>
                  <a:schemeClr val="tx1"/>
                </a:solidFill>
                <a:effectLst/>
                <a:latin typeface="Bookman Old Style" pitchFamily="18" charset="0"/>
                <a:ea typeface="Calibri" pitchFamily="34" charset="0"/>
                <a:cs typeface="Verdana" pitchFamily="34" charset="0"/>
              </a:rPr>
              <a:t>with students. They further confirm that effective teachers are effective communicators</a:t>
            </a:r>
            <a:r>
              <a:rPr kumimoji="0" lang="en-US" sz="2400" b="0" i="0" u="none" strike="noStrike" cap="none" normalizeH="0" baseline="0" dirty="0">
                <a:ln>
                  <a:noFill/>
                </a:ln>
                <a:solidFill>
                  <a:schemeClr val="tx1"/>
                </a:solidFill>
                <a:effectLst/>
                <a:latin typeface="Calibri" pitchFamily="34" charset="0"/>
                <a:ea typeface="Calibri" pitchFamily="34" charset="0"/>
                <a:cs typeface="Verdana" pitchFamily="34" charset="0"/>
              </a:rPr>
              <a:t>.</a:t>
            </a:r>
            <a:endParaRPr kumimoji="0" lang="en-US" sz="2400" b="0" i="0" u="none" strike="noStrike" cap="none" normalizeH="0" baseline="0" dirty="0">
              <a:ln>
                <a:noFill/>
              </a:ln>
              <a:solidFill>
                <a:schemeClr val="tx1"/>
              </a:solidFill>
              <a:effectLst/>
              <a:latin typeface="Bookman Old Style" pitchFamily="18" charset="0"/>
              <a:ea typeface="Calibri" pitchFamily="34" charset="0"/>
              <a:cs typeface="Verdana"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a:ln>
                  <a:noFill/>
                </a:ln>
                <a:solidFill>
                  <a:schemeClr val="tx1"/>
                </a:solidFill>
                <a:effectLst/>
                <a:latin typeface="Bookman Old Style" pitchFamily="18" charset="0"/>
                <a:ea typeface="Calibri" pitchFamily="34" charset="0"/>
                <a:cs typeface="Verdana" pitchFamily="34" charset="0"/>
              </a:rPr>
              <a:t>To make effective communication in the classroom, their subject knowledge and skill of methodology has a critical role. Teachers need to prepare their instruction carefully and implement it accordingly. As we obviously know, today classroom communication should be two way. Teachers and students interact actively. </a:t>
            </a:r>
            <a:endParaRPr kumimoji="0" lang="en-US" sz="2400" b="0" i="0" u="none" strike="noStrike" cap="none" normalizeH="0" baseline="0" dirty="0">
              <a:ln>
                <a:noFill/>
              </a:ln>
              <a:solidFill>
                <a:schemeClr val="tx1"/>
              </a:solidFill>
              <a:effectLst/>
              <a:latin typeface="Arial" pitchFamily="34" charset="0"/>
            </a:endParaRPr>
          </a:p>
        </p:txBody>
      </p:sp>
    </p:spTree>
  </p:cSld>
  <p:clrMapOvr>
    <a:masterClrMapping/>
  </p:clrMapOvr>
  <p:transition spd="med">
    <p:wedge/>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60" name="Line 12"/>
          <p:cNvSpPr>
            <a:spLocks noChangeShapeType="1"/>
          </p:cNvSpPr>
          <p:nvPr/>
        </p:nvSpPr>
        <p:spPr bwMode="auto">
          <a:xfrm>
            <a:off x="1371600" y="1447800"/>
            <a:ext cx="866775" cy="45719"/>
          </a:xfrm>
          <a:prstGeom prst="line">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en-US"/>
          </a:p>
        </p:txBody>
      </p:sp>
      <p:sp>
        <p:nvSpPr>
          <p:cNvPr id="2063" name="AutoShape 15"/>
          <p:cNvSpPr>
            <a:spLocks noChangeShapeType="1"/>
          </p:cNvSpPr>
          <p:nvPr/>
        </p:nvSpPr>
        <p:spPr bwMode="auto">
          <a:xfrm flipH="1">
            <a:off x="6019800" y="1600200"/>
            <a:ext cx="76200" cy="1447800"/>
          </a:xfrm>
          <a:prstGeom prst="straightConnector1">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en-US"/>
          </a:p>
        </p:txBody>
      </p:sp>
      <p:sp>
        <p:nvSpPr>
          <p:cNvPr id="2058" name="Line 10"/>
          <p:cNvSpPr>
            <a:spLocks noChangeShapeType="1"/>
          </p:cNvSpPr>
          <p:nvPr/>
        </p:nvSpPr>
        <p:spPr bwMode="auto">
          <a:xfrm>
            <a:off x="5334000" y="1478281"/>
            <a:ext cx="1143000" cy="45719"/>
          </a:xfrm>
          <a:prstGeom prst="line">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en-US"/>
          </a:p>
        </p:txBody>
      </p:sp>
      <p:sp>
        <p:nvSpPr>
          <p:cNvPr id="2056" name="AutoShape 8"/>
          <p:cNvSpPr>
            <a:spLocks noChangeShapeType="1"/>
          </p:cNvSpPr>
          <p:nvPr/>
        </p:nvSpPr>
        <p:spPr bwMode="auto">
          <a:xfrm flipH="1" flipV="1">
            <a:off x="1524000" y="1905000"/>
            <a:ext cx="76200" cy="2419350"/>
          </a:xfrm>
          <a:prstGeom prst="straightConnector1">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en-US"/>
          </a:p>
        </p:txBody>
      </p:sp>
      <p:sp>
        <p:nvSpPr>
          <p:cNvPr id="2065" name="Rectangle 17"/>
          <p:cNvSpPr>
            <a:spLocks noChangeArrowheads="1"/>
          </p:cNvSpPr>
          <p:nvPr/>
        </p:nvSpPr>
        <p:spPr bwMode="auto">
          <a:xfrm>
            <a:off x="457200" y="1143000"/>
            <a:ext cx="1219200" cy="68580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000" b="0" i="0" u="none" strike="noStrike" cap="none" normalizeH="0" baseline="0" dirty="0">
              <a:ln>
                <a:noFill/>
              </a:ln>
              <a:solidFill>
                <a:schemeClr val="tx1"/>
              </a:solidFill>
              <a:effectLst/>
              <a:latin typeface="Bookman Old Style" pitchFamily="18" charset="0"/>
              <a:ea typeface="Arial Unicode MS" pitchFamily="34" charset="-128"/>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lang="en-US" sz="1000" b="1" dirty="0">
              <a:latin typeface="Arial" pitchFamily="34" charset="0"/>
              <a:ea typeface="Arial Unicode MS" pitchFamily="34" charset="-128"/>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dirty="0">
                <a:ln>
                  <a:noFill/>
                </a:ln>
                <a:solidFill>
                  <a:schemeClr val="tx1"/>
                </a:solidFill>
                <a:effectLst/>
                <a:latin typeface="Arial" pitchFamily="34" charset="0"/>
                <a:ea typeface="Arial Unicode MS" pitchFamily="34" charset="-128"/>
                <a:cs typeface="Arial" pitchFamily="34" charset="0"/>
              </a:rPr>
              <a:t> Teacher/    sender</a:t>
            </a:r>
            <a:endParaRPr kumimoji="0" lang="en-US" sz="1800" b="1" i="0" u="none" strike="noStrike" cap="none" normalizeH="0" baseline="0" dirty="0">
              <a:ln>
                <a:noFill/>
              </a:ln>
              <a:solidFill>
                <a:schemeClr val="tx1"/>
              </a:solidFill>
              <a:effectLst/>
              <a:latin typeface="Arial" pitchFamily="34" charset="0"/>
              <a:cs typeface="Arial" pitchFamily="34" charset="0"/>
            </a:endParaRPr>
          </a:p>
        </p:txBody>
      </p:sp>
      <p:sp>
        <p:nvSpPr>
          <p:cNvPr id="2061" name="Rectangle 13"/>
          <p:cNvSpPr>
            <a:spLocks noChangeArrowheads="1"/>
          </p:cNvSpPr>
          <p:nvPr/>
        </p:nvSpPr>
        <p:spPr bwMode="auto">
          <a:xfrm>
            <a:off x="2209800" y="1219200"/>
            <a:ext cx="1447800" cy="60960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000" b="0" i="0" u="none" strike="noStrike" cap="none" normalizeH="0" baseline="0" dirty="0">
              <a:ln>
                <a:noFill/>
              </a:ln>
              <a:solidFill>
                <a:schemeClr val="tx1"/>
              </a:solidFill>
              <a:effectLst/>
              <a:latin typeface="Bookman Old Style" pitchFamily="18" charset="0"/>
              <a:ea typeface="Arial Unicode MS" pitchFamily="34" charset="-128"/>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dirty="0">
                <a:ln>
                  <a:noFill/>
                </a:ln>
                <a:solidFill>
                  <a:schemeClr val="tx1"/>
                </a:solidFill>
                <a:effectLst/>
                <a:latin typeface="Arial" pitchFamily="34" charset="0"/>
                <a:ea typeface="Arial Unicode MS" pitchFamily="34" charset="-128"/>
                <a:cs typeface="Arial" pitchFamily="34" charset="0"/>
              </a:rPr>
              <a:t>Subject matter/message</a:t>
            </a:r>
            <a:r>
              <a:rPr kumimoji="0" lang="en-US" sz="1000" b="0" i="0" u="none" strike="noStrike" cap="none" normalizeH="0" baseline="0" dirty="0">
                <a:ln>
                  <a:noFill/>
                </a:ln>
                <a:solidFill>
                  <a:schemeClr val="tx1"/>
                </a:solidFill>
                <a:effectLst/>
                <a:latin typeface="Arial" pitchFamily="34" charset="0"/>
                <a:ea typeface="Arial Unicode MS" pitchFamily="34" charset="-128"/>
                <a:cs typeface="Arial" pitchFamily="34" charset="0"/>
              </a:rPr>
              <a:t>/          </a:t>
            </a:r>
            <a:endParaRPr kumimoji="0" lang="en-US" sz="1800" b="0" i="0" u="none" strike="noStrike" cap="none" normalizeH="0" baseline="0" dirty="0">
              <a:ln>
                <a:noFill/>
              </a:ln>
              <a:solidFill>
                <a:schemeClr val="tx1"/>
              </a:solidFill>
              <a:effectLst/>
              <a:latin typeface="Arial" pitchFamily="34" charset="0"/>
              <a:cs typeface="Arial" pitchFamily="34" charset="0"/>
            </a:endParaRPr>
          </a:p>
        </p:txBody>
      </p:sp>
      <p:sp>
        <p:nvSpPr>
          <p:cNvPr id="2064" name="Rectangle 16"/>
          <p:cNvSpPr>
            <a:spLocks noChangeArrowheads="1"/>
          </p:cNvSpPr>
          <p:nvPr/>
        </p:nvSpPr>
        <p:spPr bwMode="auto">
          <a:xfrm>
            <a:off x="4114800" y="1143000"/>
            <a:ext cx="1219200" cy="68580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000" b="0" i="0" u="none" strike="noStrike" cap="none" normalizeH="0" baseline="0" dirty="0">
              <a:ln>
                <a:noFill/>
              </a:ln>
              <a:solidFill>
                <a:schemeClr val="tx1"/>
              </a:solidFill>
              <a:effectLst/>
              <a:latin typeface="Bookman Old Style" pitchFamily="18" charset="0"/>
              <a:ea typeface="Arial Unicode MS" pitchFamily="34" charset="-128"/>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000" b="0" i="0" u="none" strike="noStrike" cap="none" normalizeH="0" baseline="0" dirty="0">
              <a:ln>
                <a:noFill/>
              </a:ln>
              <a:solidFill>
                <a:schemeClr val="tx1"/>
              </a:solidFill>
              <a:effectLst/>
              <a:latin typeface="Arial" pitchFamily="34" charset="0"/>
              <a:ea typeface="Arial Unicode MS" pitchFamily="34" charset="-128"/>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dirty="0">
                <a:ln>
                  <a:noFill/>
                </a:ln>
                <a:solidFill>
                  <a:schemeClr val="tx1"/>
                </a:solidFill>
                <a:effectLst/>
                <a:latin typeface="Arial" pitchFamily="34" charset="0"/>
                <a:ea typeface="Arial Unicode MS" pitchFamily="34" charset="-128"/>
                <a:cs typeface="Arial" pitchFamily="34" charset="0"/>
              </a:rPr>
              <a:t>Media/channel</a:t>
            </a:r>
            <a:endParaRPr kumimoji="0" lang="en-US" sz="1800" b="1" i="0" u="none" strike="noStrike" cap="none" normalizeH="0" baseline="0" dirty="0">
              <a:ln>
                <a:noFill/>
              </a:ln>
              <a:solidFill>
                <a:schemeClr val="tx1"/>
              </a:solidFill>
              <a:effectLst/>
              <a:latin typeface="Arial" pitchFamily="34" charset="0"/>
              <a:cs typeface="Arial" pitchFamily="34" charset="0"/>
            </a:endParaRPr>
          </a:p>
        </p:txBody>
      </p:sp>
      <p:sp>
        <p:nvSpPr>
          <p:cNvPr id="2057" name="AutoShape 9"/>
          <p:cNvSpPr>
            <a:spLocks noChangeShapeType="1"/>
          </p:cNvSpPr>
          <p:nvPr/>
        </p:nvSpPr>
        <p:spPr bwMode="auto">
          <a:xfrm flipH="1">
            <a:off x="7620000" y="1981200"/>
            <a:ext cx="45719" cy="2590800"/>
          </a:xfrm>
          <a:prstGeom prst="straightConnector1">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en-US"/>
          </a:p>
        </p:txBody>
      </p:sp>
      <p:sp>
        <p:nvSpPr>
          <p:cNvPr id="2054" name="Rectangle 6"/>
          <p:cNvSpPr>
            <a:spLocks noChangeArrowheads="1"/>
          </p:cNvSpPr>
          <p:nvPr/>
        </p:nvSpPr>
        <p:spPr bwMode="auto">
          <a:xfrm>
            <a:off x="4876800" y="3048000"/>
            <a:ext cx="1600200" cy="83820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000" b="1" i="0" u="none" strike="noStrike" cap="none" normalizeH="0" baseline="0" dirty="0">
              <a:ln>
                <a:noFill/>
              </a:ln>
              <a:solidFill>
                <a:schemeClr val="tx1"/>
              </a:solidFill>
              <a:effectLst/>
              <a:latin typeface="Arial" pitchFamily="34" charset="0"/>
              <a:ea typeface="Arial Unicode MS" pitchFamily="34" charset="-128"/>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dirty="0">
                <a:ln>
                  <a:noFill/>
                </a:ln>
                <a:solidFill>
                  <a:schemeClr val="tx1"/>
                </a:solidFill>
                <a:effectLst/>
                <a:latin typeface="Arial" pitchFamily="34" charset="0"/>
                <a:ea typeface="Arial Unicode MS" pitchFamily="34" charset="-128"/>
                <a:cs typeface="Arial" pitchFamily="34" charset="0"/>
              </a:rPr>
              <a:t>Noise: Learning </a:t>
            </a:r>
            <a:r>
              <a:rPr kumimoji="0" lang="en-US" sz="1000" b="1" i="0" u="none" strike="noStrike" cap="none" normalizeH="0" baseline="0" dirty="0" err="1">
                <a:ln>
                  <a:noFill/>
                </a:ln>
                <a:solidFill>
                  <a:schemeClr val="tx1"/>
                </a:solidFill>
                <a:effectLst/>
                <a:latin typeface="Arial" pitchFamily="34" charset="0"/>
                <a:ea typeface="Arial Unicode MS" pitchFamily="34" charset="-128"/>
                <a:cs typeface="Arial" pitchFamily="34" charset="0"/>
              </a:rPr>
              <a:t>env’t</a:t>
            </a:r>
            <a:r>
              <a:rPr kumimoji="0" lang="en-US" sz="1000" b="1" i="0" u="none" strike="noStrike" cap="none" normalizeH="0" baseline="0" dirty="0">
                <a:ln>
                  <a:noFill/>
                </a:ln>
                <a:solidFill>
                  <a:schemeClr val="tx1"/>
                </a:solidFill>
                <a:effectLst/>
                <a:latin typeface="Arial" pitchFamily="34" charset="0"/>
                <a:ea typeface="Arial Unicode MS" pitchFamily="34" charset="-128"/>
                <a:cs typeface="Arial" pitchFamily="34" charset="0"/>
              </a:rPr>
              <a:t>, Students level of motivation</a:t>
            </a:r>
            <a:endParaRPr kumimoji="0" lang="en-US" sz="1800" b="1" i="0" u="none" strike="noStrike" cap="none" normalizeH="0" baseline="0" dirty="0">
              <a:ln>
                <a:noFill/>
              </a:ln>
              <a:solidFill>
                <a:schemeClr val="tx1"/>
              </a:solidFill>
              <a:effectLst/>
              <a:latin typeface="Arial" pitchFamily="34" charset="0"/>
              <a:cs typeface="Arial" pitchFamily="34" charset="0"/>
            </a:endParaRPr>
          </a:p>
        </p:txBody>
      </p:sp>
      <p:sp>
        <p:nvSpPr>
          <p:cNvPr id="2052" name="Rectangle 4"/>
          <p:cNvSpPr>
            <a:spLocks noChangeArrowheads="1"/>
          </p:cNvSpPr>
          <p:nvPr/>
        </p:nvSpPr>
        <p:spPr bwMode="auto">
          <a:xfrm>
            <a:off x="6477000" y="4572000"/>
            <a:ext cx="1524000" cy="76200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000" b="0" i="0" u="none" strike="noStrike" cap="none" normalizeH="0" baseline="0" dirty="0">
              <a:ln>
                <a:noFill/>
              </a:ln>
              <a:solidFill>
                <a:schemeClr val="tx1"/>
              </a:solidFill>
              <a:effectLst/>
              <a:latin typeface="Bookman Old Style" pitchFamily="18" charset="0"/>
              <a:ea typeface="Arial Unicode MS" pitchFamily="34" charset="-128"/>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lang="en-US" sz="1000" b="1" dirty="0">
              <a:latin typeface="Arial" pitchFamily="34" charset="0"/>
              <a:ea typeface="Arial Unicode MS" pitchFamily="34" charset="-128"/>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dirty="0">
                <a:ln>
                  <a:noFill/>
                </a:ln>
                <a:solidFill>
                  <a:schemeClr val="tx1"/>
                </a:solidFill>
                <a:effectLst/>
                <a:latin typeface="Arial" pitchFamily="34" charset="0"/>
                <a:ea typeface="Arial Unicode MS" pitchFamily="34" charset="-128"/>
                <a:cs typeface="Arial" pitchFamily="34" charset="0"/>
              </a:rPr>
              <a:t>Comprehension of subject matter</a:t>
            </a:r>
            <a:endParaRPr kumimoji="0" lang="en-US" sz="1800" b="1" i="0" u="none" strike="noStrike" cap="none" normalizeH="0" baseline="0" dirty="0">
              <a:ln>
                <a:noFill/>
              </a:ln>
              <a:solidFill>
                <a:schemeClr val="tx1"/>
              </a:solidFill>
              <a:effectLst/>
              <a:latin typeface="Arial" pitchFamily="34" charset="0"/>
              <a:cs typeface="Arial" pitchFamily="34" charset="0"/>
            </a:endParaRPr>
          </a:p>
        </p:txBody>
      </p:sp>
      <p:sp>
        <p:nvSpPr>
          <p:cNvPr id="2051" name="Rectangle 3"/>
          <p:cNvSpPr>
            <a:spLocks noChangeArrowheads="1"/>
          </p:cNvSpPr>
          <p:nvPr/>
        </p:nvSpPr>
        <p:spPr bwMode="auto">
          <a:xfrm>
            <a:off x="3962400" y="4495800"/>
            <a:ext cx="1600200" cy="83820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000" b="1" i="0" u="none" strike="noStrike" cap="none" normalizeH="0" baseline="0" dirty="0">
              <a:ln>
                <a:noFill/>
              </a:ln>
              <a:solidFill>
                <a:schemeClr val="tx1"/>
              </a:solidFill>
              <a:effectLst/>
              <a:latin typeface="Bookman Old Style" pitchFamily="18" charset="0"/>
              <a:ea typeface="Arial Unicode MS" pitchFamily="34" charset="-128"/>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r>
              <a:rPr lang="en-US" sz="1000" b="1" dirty="0">
                <a:latin typeface="Bookman Old Style" pitchFamily="18" charset="0"/>
                <a:ea typeface="Arial Unicode MS" pitchFamily="34" charset="-128"/>
                <a:cs typeface="Arial" pitchFamily="34" charset="0"/>
              </a:rPr>
              <a:t> </a:t>
            </a:r>
            <a:r>
              <a:rPr kumimoji="0" lang="en-US" sz="1000" b="1" i="0" u="none" strike="noStrike" cap="none" normalizeH="0" baseline="0" dirty="0">
                <a:ln>
                  <a:noFill/>
                </a:ln>
                <a:solidFill>
                  <a:schemeClr val="tx1"/>
                </a:solidFill>
                <a:effectLst/>
                <a:latin typeface="Bookman Old Style" pitchFamily="18" charset="0"/>
                <a:ea typeface="Arial Unicode MS" pitchFamily="34" charset="-128"/>
                <a:cs typeface="Arial" pitchFamily="34" charset="0"/>
              </a:rPr>
              <a:t>Students   change in</a:t>
            </a:r>
            <a:r>
              <a:rPr kumimoji="0" lang="en-US" sz="1200" b="1" i="0" u="none" strike="noStrike" cap="none" normalizeH="0" baseline="0" dirty="0">
                <a:ln>
                  <a:noFill/>
                </a:ln>
                <a:solidFill>
                  <a:schemeClr val="tx1"/>
                </a:solidFill>
                <a:effectLst/>
                <a:latin typeface="Bookman Old Style" pitchFamily="18" charset="0"/>
                <a:ea typeface="Arial Unicode MS" pitchFamily="34" charset="-128"/>
                <a:cs typeface="Arial" pitchFamily="34" charset="0"/>
              </a:rPr>
              <a:t> behavior</a:t>
            </a:r>
            <a:endParaRPr kumimoji="0" lang="en-US" sz="1800" b="1" i="0" u="none" strike="noStrike" cap="none" normalizeH="0" baseline="0" dirty="0">
              <a:ln>
                <a:noFill/>
              </a:ln>
              <a:solidFill>
                <a:schemeClr val="tx1"/>
              </a:solidFill>
              <a:effectLst/>
              <a:latin typeface="Arial" pitchFamily="34" charset="0"/>
              <a:cs typeface="Arial" pitchFamily="34" charset="0"/>
            </a:endParaRPr>
          </a:p>
        </p:txBody>
      </p:sp>
      <p:sp>
        <p:nvSpPr>
          <p:cNvPr id="2055" name="Rectangle 7"/>
          <p:cNvSpPr>
            <a:spLocks noChangeArrowheads="1"/>
          </p:cNvSpPr>
          <p:nvPr/>
        </p:nvSpPr>
        <p:spPr bwMode="auto">
          <a:xfrm>
            <a:off x="838200" y="4267200"/>
            <a:ext cx="1828800" cy="91440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000" b="0" i="0" u="none" strike="noStrike" cap="none" normalizeH="0" baseline="0" dirty="0">
              <a:ln>
                <a:noFill/>
              </a:ln>
              <a:solidFill>
                <a:schemeClr val="tx1"/>
              </a:solidFill>
              <a:effectLst/>
              <a:latin typeface="Bookman Old Style" pitchFamily="18" charset="0"/>
              <a:ea typeface="Arial Unicode MS" pitchFamily="34" charset="-128"/>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a:ln>
                  <a:noFill/>
                </a:ln>
                <a:solidFill>
                  <a:schemeClr val="tx1"/>
                </a:solidFill>
                <a:effectLst/>
                <a:latin typeface="Bookman Old Style" pitchFamily="18" charset="0"/>
                <a:ea typeface="Arial Unicode MS" pitchFamily="34" charset="-128"/>
                <a:cs typeface="Arial" pitchFamily="34" charset="0"/>
              </a:rPr>
              <a:t>        </a:t>
            </a:r>
          </a:p>
          <a:p>
            <a:pPr marL="0" marR="0" lvl="0" indent="0" algn="l" defTabSz="914400" rtl="0" eaLnBrk="1" fontAlgn="base" latinLnBrk="0" hangingPunct="1">
              <a:lnSpc>
                <a:spcPct val="100000"/>
              </a:lnSpc>
              <a:spcBef>
                <a:spcPct val="0"/>
              </a:spcBef>
              <a:spcAft>
                <a:spcPct val="0"/>
              </a:spcAft>
              <a:buClrTx/>
              <a:buSzTx/>
              <a:buFontTx/>
              <a:buNone/>
              <a:tabLst/>
            </a:pPr>
            <a:r>
              <a:rPr lang="en-US" sz="1000" dirty="0">
                <a:latin typeface="Arial" pitchFamily="34" charset="0"/>
                <a:ea typeface="Arial Unicode MS" pitchFamily="34" charset="-128"/>
                <a:cs typeface="Arial" pitchFamily="34" charset="0"/>
              </a:rPr>
              <a:t>          </a:t>
            </a:r>
            <a:r>
              <a:rPr lang="en-US" sz="1000" b="1" dirty="0">
                <a:latin typeface="Arial" pitchFamily="34" charset="0"/>
                <a:ea typeface="Arial Unicode MS" pitchFamily="34" charset="-128"/>
                <a:cs typeface="Arial" pitchFamily="34" charset="0"/>
              </a:rPr>
              <a:t>   </a:t>
            </a:r>
            <a:r>
              <a:rPr kumimoji="0" lang="en-US" sz="1000" b="1" i="0" u="none" strike="noStrike" cap="none" normalizeH="0" baseline="0" dirty="0">
                <a:ln>
                  <a:noFill/>
                </a:ln>
                <a:solidFill>
                  <a:schemeClr val="tx1"/>
                </a:solidFill>
                <a:effectLst/>
                <a:latin typeface="Arial" pitchFamily="34" charset="0"/>
                <a:ea typeface="Arial Unicode MS" pitchFamily="34" charset="-128"/>
                <a:cs typeface="Arial" pitchFamily="34" charset="0"/>
              </a:rPr>
              <a:t>Feedback</a:t>
            </a:r>
            <a:endParaRPr kumimoji="0" lang="en-US" sz="1800" b="1" i="0" u="none" strike="noStrike" cap="none" normalizeH="0" baseline="0" dirty="0">
              <a:ln>
                <a:noFill/>
              </a:ln>
              <a:solidFill>
                <a:schemeClr val="tx1"/>
              </a:solidFill>
              <a:effectLst/>
              <a:latin typeface="Arial" pitchFamily="34" charset="0"/>
              <a:cs typeface="Arial" pitchFamily="34" charset="0"/>
            </a:endParaRPr>
          </a:p>
        </p:txBody>
      </p:sp>
      <p:sp>
        <p:nvSpPr>
          <p:cNvPr id="2053" name="AutoShape 5"/>
          <p:cNvSpPr>
            <a:spLocks noChangeShapeType="1"/>
          </p:cNvSpPr>
          <p:nvPr/>
        </p:nvSpPr>
        <p:spPr bwMode="auto">
          <a:xfrm flipH="1">
            <a:off x="2590800" y="4754880"/>
            <a:ext cx="1295400" cy="45719"/>
          </a:xfrm>
          <a:prstGeom prst="straightConnector1">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en-US"/>
          </a:p>
        </p:txBody>
      </p:sp>
      <p:sp>
        <p:nvSpPr>
          <p:cNvPr id="2066" name="Rectangle 18"/>
          <p:cNvSpPr>
            <a:spLocks noChangeArrowheads="1"/>
          </p:cNvSpPr>
          <p:nvPr/>
        </p:nvSpPr>
        <p:spPr bwMode="auto">
          <a:xfrm>
            <a:off x="0" y="0"/>
            <a:ext cx="9144000" cy="135421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lang="en-US" sz="2000" dirty="0">
                <a:latin typeface="Bookman Old Style" pitchFamily="18" charset="0"/>
                <a:ea typeface="Arial Unicode MS" pitchFamily="34" charset="-128"/>
                <a:cs typeface="Arial" pitchFamily="34" charset="0"/>
              </a:rPr>
              <a:t>T</a:t>
            </a:r>
            <a:r>
              <a:rPr kumimoji="0" lang="en-US" sz="2000" b="0" i="0" u="none" strike="noStrike" cap="none" normalizeH="0" baseline="0" dirty="0">
                <a:ln>
                  <a:noFill/>
                </a:ln>
                <a:solidFill>
                  <a:schemeClr val="tx1"/>
                </a:solidFill>
                <a:effectLst/>
                <a:latin typeface="Bookman Old Style" pitchFamily="18" charset="0"/>
                <a:ea typeface="Arial Unicode MS" pitchFamily="34" charset="-128"/>
                <a:cs typeface="Arial" pitchFamily="34" charset="0"/>
              </a:rPr>
              <a:t>he classroom communication model is presented as follows</a:t>
            </a:r>
          </a:p>
          <a:p>
            <a:pPr marL="0" marR="0" lvl="0" indent="0" algn="l" defTabSz="914400" rtl="0" eaLnBrk="1" fontAlgn="base" latinLnBrk="0" hangingPunct="1">
              <a:lnSpc>
                <a:spcPct val="100000"/>
              </a:lnSpc>
              <a:spcBef>
                <a:spcPct val="0"/>
              </a:spcBef>
              <a:spcAft>
                <a:spcPct val="0"/>
              </a:spcAft>
              <a:buClrTx/>
              <a:buSzTx/>
              <a:buFontTx/>
              <a:buNone/>
              <a:tabLst/>
            </a:pPr>
            <a:endParaRPr lang="en-US" sz="2000" dirty="0">
              <a:latin typeface="Bookman Old Style" pitchFamily="18" charset="0"/>
              <a:ea typeface="Arial Unicode MS" pitchFamily="34" charset="-128"/>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Bookman Old Style" pitchFamily="18" charset="0"/>
              <a:ea typeface="Arial Unicode MS" pitchFamily="34" charset="-128"/>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Bookman Old Style" pitchFamily="18" charset="0"/>
                <a:ea typeface="Arial Unicode MS" pitchFamily="34" charset="-128"/>
                <a:cs typeface="Arial" pitchFamily="34" charset="0"/>
              </a:rPr>
              <a:t>          </a:t>
            </a:r>
            <a:endParaRPr kumimoji="0" lang="en-US" sz="800" b="0" i="0" u="none" strike="noStrike" cap="none" normalizeH="0" baseline="0" dirty="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a:ln>
                <a:noFill/>
              </a:ln>
              <a:solidFill>
                <a:schemeClr val="tx1"/>
              </a:solidFill>
              <a:effectLst/>
              <a:latin typeface="Arial" pitchFamily="34" charset="0"/>
              <a:cs typeface="Arial" pitchFamily="34" charset="0"/>
            </a:endParaRPr>
          </a:p>
        </p:txBody>
      </p:sp>
      <p:sp>
        <p:nvSpPr>
          <p:cNvPr id="2071" name="Rectangle 23"/>
          <p:cNvSpPr>
            <a:spLocks noChangeArrowheads="1"/>
          </p:cNvSpPr>
          <p:nvPr/>
        </p:nvSpPr>
        <p:spPr bwMode="auto">
          <a:xfrm>
            <a:off x="0" y="45720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2533650" algn="l"/>
              </a:tabLst>
            </a:pPr>
            <a:r>
              <a:rPr kumimoji="0" lang="en-US" sz="1000" b="0" i="0" u="none" strike="noStrike" cap="none" normalizeH="0" baseline="0">
                <a:ln>
                  <a:noFill/>
                </a:ln>
                <a:solidFill>
                  <a:schemeClr val="tx1"/>
                </a:solidFill>
                <a:effectLst/>
                <a:latin typeface="Bookman Old Style" pitchFamily="18" charset="0"/>
                <a:ea typeface="Arial Unicode MS" pitchFamily="34" charset="-128"/>
                <a:cs typeface="Arial" pitchFamily="34" charset="0"/>
              </a:rPr>
              <a:t>                                                </a:t>
            </a:r>
            <a:endParaRPr kumimoji="0" lang="en-US" sz="800" b="0" i="0" u="none" strike="noStrike" cap="none" normalizeH="0" baseline="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2533650" algn="l"/>
              </a:tabLst>
            </a:pPr>
            <a:endParaRPr kumimoji="0" lang="en-US" sz="1800" b="0" i="0" u="none" strike="noStrike" cap="none" normalizeH="0" baseline="0">
              <a:ln>
                <a:noFill/>
              </a:ln>
              <a:solidFill>
                <a:schemeClr val="tx1"/>
              </a:solidFill>
              <a:effectLst/>
              <a:latin typeface="Arial" pitchFamily="34" charset="0"/>
              <a:cs typeface="Arial" pitchFamily="34" charset="0"/>
            </a:endParaRPr>
          </a:p>
        </p:txBody>
      </p:sp>
      <p:sp>
        <p:nvSpPr>
          <p:cNvPr id="2074" name="Rectangle 26"/>
          <p:cNvSpPr>
            <a:spLocks noChangeArrowheads="1"/>
          </p:cNvSpPr>
          <p:nvPr/>
        </p:nvSpPr>
        <p:spPr bwMode="auto">
          <a:xfrm>
            <a:off x="0" y="45720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000" b="0" i="0" u="none" strike="noStrike" cap="none" normalizeH="0" baseline="0">
              <a:ln>
                <a:noFill/>
              </a:ln>
              <a:solidFill>
                <a:schemeClr val="tx1"/>
              </a:solidFill>
              <a:effectLst/>
              <a:latin typeface="Bookman Old Style" pitchFamily="18" charset="0"/>
              <a:ea typeface="Arial Unicode MS" pitchFamily="34" charset="-128"/>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000" b="0" i="0" u="none" strike="noStrike" cap="none" normalizeH="0" baseline="0">
                <a:ln>
                  <a:noFill/>
                </a:ln>
                <a:solidFill>
                  <a:schemeClr val="tx1"/>
                </a:solidFill>
                <a:effectLst/>
                <a:latin typeface="Bookman Old Style" pitchFamily="18" charset="0"/>
                <a:ea typeface="Arial Unicode MS" pitchFamily="34" charset="-128"/>
                <a:cs typeface="Arial" pitchFamily="34" charset="0"/>
              </a:rPr>
              <a:t> </a:t>
            </a:r>
            <a:endParaRPr kumimoji="0" lang="en-US" sz="800" b="0" i="0" u="none" strike="noStrike" cap="none" normalizeH="0" baseline="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000" b="0" i="0" u="none" strike="noStrike" cap="none" normalizeH="0" baseline="0">
                <a:ln>
                  <a:noFill/>
                </a:ln>
                <a:solidFill>
                  <a:schemeClr val="tx1"/>
                </a:solidFill>
                <a:effectLst/>
                <a:latin typeface="Bookman Old Style" pitchFamily="18" charset="0"/>
                <a:ea typeface="Arial Unicode MS" pitchFamily="34" charset="-128"/>
                <a:cs typeface="Arial" pitchFamily="34" charset="0"/>
              </a:rPr>
              <a:t>                                                               </a:t>
            </a:r>
            <a:endParaRPr kumimoji="0" lang="en-US" sz="800" b="0" i="0" u="none" strike="noStrike" cap="none" normalizeH="0" baseline="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pitchFamily="34" charset="0"/>
              <a:cs typeface="Arial" pitchFamily="34" charset="0"/>
            </a:endParaRPr>
          </a:p>
        </p:txBody>
      </p:sp>
      <p:sp>
        <p:nvSpPr>
          <p:cNvPr id="2075" name="Rectangle 27"/>
          <p:cNvSpPr>
            <a:spLocks noChangeArrowheads="1"/>
          </p:cNvSpPr>
          <p:nvPr/>
        </p:nvSpPr>
        <p:spPr bwMode="auto">
          <a:xfrm>
            <a:off x="0" y="45720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chemeClr val="tx1"/>
                </a:solidFill>
                <a:effectLst/>
                <a:latin typeface="Bookman Old Style" pitchFamily="18" charset="0"/>
                <a:ea typeface="Arial Unicode MS" pitchFamily="34" charset="-128"/>
                <a:cs typeface="Arial" pitchFamily="34" charset="0"/>
              </a:rPr>
              <a:t>                                                              </a:t>
            </a:r>
            <a:endParaRPr kumimoji="0" lang="en-US" sz="800" b="0" i="0" u="none" strike="noStrike" cap="none" normalizeH="0" baseline="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pitchFamily="34" charset="0"/>
              <a:cs typeface="Arial" pitchFamily="34" charset="0"/>
            </a:endParaRPr>
          </a:p>
        </p:txBody>
      </p:sp>
      <p:sp>
        <p:nvSpPr>
          <p:cNvPr id="2078" name="Rectangle 30"/>
          <p:cNvSpPr>
            <a:spLocks noChangeArrowheads="1"/>
          </p:cNvSpPr>
          <p:nvPr/>
        </p:nvSpPr>
        <p:spPr bwMode="auto">
          <a:xfrm>
            <a:off x="0" y="45720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4914900" algn="l"/>
              </a:tabLst>
            </a:pPr>
            <a:br>
              <a:rPr kumimoji="0" lang="en-US" sz="800" b="0" i="0" u="none" strike="noStrike" cap="none" normalizeH="0" baseline="0">
                <a:ln>
                  <a:noFill/>
                </a:ln>
                <a:solidFill>
                  <a:schemeClr val="tx1"/>
                </a:solidFill>
                <a:effectLst/>
                <a:latin typeface="Arial" pitchFamily="34" charset="0"/>
                <a:cs typeface="Arial" pitchFamily="34" charset="0"/>
              </a:rPr>
            </a:br>
            <a:endParaRPr kumimoji="0" lang="en-US" sz="1800" b="0" i="0" u="none" strike="noStrike" cap="none" normalizeH="0" baseline="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4914900" algn="l"/>
              </a:tabLst>
            </a:pPr>
            <a:endParaRPr kumimoji="0" lang="en-US" sz="1800" b="0" i="0" u="none" strike="noStrike" cap="none" normalizeH="0" baseline="0">
              <a:ln>
                <a:noFill/>
              </a:ln>
              <a:solidFill>
                <a:schemeClr val="tx1"/>
              </a:solidFill>
              <a:effectLst/>
              <a:latin typeface="Arial" pitchFamily="34" charset="0"/>
              <a:cs typeface="Arial" pitchFamily="34" charset="0"/>
            </a:endParaRPr>
          </a:p>
        </p:txBody>
      </p:sp>
      <p:sp>
        <p:nvSpPr>
          <p:cNvPr id="26" name="Line 12"/>
          <p:cNvSpPr>
            <a:spLocks noChangeShapeType="1"/>
          </p:cNvSpPr>
          <p:nvPr/>
        </p:nvSpPr>
        <p:spPr bwMode="auto">
          <a:xfrm flipV="1">
            <a:off x="3657600" y="1524000"/>
            <a:ext cx="457200" cy="45719"/>
          </a:xfrm>
          <a:prstGeom prst="line">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en-US"/>
          </a:p>
        </p:txBody>
      </p:sp>
      <p:sp>
        <p:nvSpPr>
          <p:cNvPr id="27" name="Rectangle 4"/>
          <p:cNvSpPr>
            <a:spLocks noChangeArrowheads="1"/>
          </p:cNvSpPr>
          <p:nvPr/>
        </p:nvSpPr>
        <p:spPr bwMode="auto">
          <a:xfrm>
            <a:off x="6629400" y="1143000"/>
            <a:ext cx="1524000" cy="76200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000" b="0" i="0" u="none" strike="noStrike" cap="none" normalizeH="0" baseline="0" dirty="0">
              <a:ln>
                <a:noFill/>
              </a:ln>
              <a:solidFill>
                <a:schemeClr val="tx1"/>
              </a:solidFill>
              <a:effectLst/>
              <a:latin typeface="Bookman Old Style" pitchFamily="18" charset="0"/>
              <a:ea typeface="Arial Unicode MS" pitchFamily="34" charset="-128"/>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r>
              <a:rPr lang="en-US" dirty="0">
                <a:latin typeface="Arial" pitchFamily="34" charset="0"/>
                <a:ea typeface="Arial Unicode MS" pitchFamily="34" charset="-128"/>
                <a:cs typeface="Arial" pitchFamily="34" charset="0"/>
              </a:rPr>
              <a:t>Students</a:t>
            </a:r>
            <a:endParaRPr lang="en-US" sz="1000" dirty="0">
              <a:latin typeface="Bookman Old Style" pitchFamily="18" charset="0"/>
              <a:ea typeface="Arial Unicode MS" pitchFamily="34" charset="-128"/>
              <a:cs typeface="Arial" pitchFamily="34" charset="0"/>
            </a:endParaRPr>
          </a:p>
        </p:txBody>
      </p:sp>
      <p:sp>
        <p:nvSpPr>
          <p:cNvPr id="28" name="Line 10"/>
          <p:cNvSpPr>
            <a:spLocks noChangeShapeType="1"/>
          </p:cNvSpPr>
          <p:nvPr/>
        </p:nvSpPr>
        <p:spPr bwMode="auto">
          <a:xfrm flipH="1" flipV="1">
            <a:off x="5562600" y="4907280"/>
            <a:ext cx="914400" cy="45719"/>
          </a:xfrm>
          <a:prstGeom prst="line">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en-US"/>
          </a:p>
        </p:txBody>
      </p:sp>
    </p:spTree>
  </p:cSld>
  <p:clrMapOvr>
    <a:masterClrMapping/>
  </p:clrMapOvr>
  <p:transition spd="med">
    <p:wedge/>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Rectangle 1"/>
          <p:cNvSpPr>
            <a:spLocks noChangeArrowheads="1"/>
          </p:cNvSpPr>
          <p:nvPr/>
        </p:nvSpPr>
        <p:spPr bwMode="auto">
          <a:xfrm>
            <a:off x="990600" y="685800"/>
            <a:ext cx="6934200" cy="5170646"/>
          </a:xfrm>
          <a:prstGeom prst="rect">
            <a:avLst/>
          </a:prstGeom>
          <a:noFill/>
          <a:ln w="9525">
            <a:noFill/>
            <a:miter lim="800000"/>
            <a:headEnd/>
            <a:tailEnd/>
          </a:ln>
          <a:effectLst/>
        </p:spPr>
        <p:txBody>
          <a:bodyPr vert="horz" wrap="square" lIns="91440" tIns="0" rIns="91440" bIns="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2800" b="0" i="0" u="none" strike="noStrike" cap="none" normalizeH="0" baseline="0" dirty="0">
                <a:ln>
                  <a:noFill/>
                </a:ln>
                <a:solidFill>
                  <a:schemeClr val="tx1"/>
                </a:solidFill>
                <a:effectLst/>
                <a:latin typeface="Bookman Old Style" pitchFamily="18" charset="0"/>
                <a:ea typeface="Arial Unicode MS" pitchFamily="34" charset="-128"/>
                <a:cs typeface="Arial" pitchFamily="34" charset="0"/>
              </a:rPr>
              <a:t>Effective instructional communication is assumed to have the need for:</a:t>
            </a:r>
            <a:endParaRPr kumimoji="0" lang="en-US" sz="2800" b="0" i="0" u="none" strike="noStrike" cap="none" normalizeH="0" baseline="0" dirty="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AutoNum type="arabicPeriod"/>
              <a:tabLst/>
            </a:pPr>
            <a:r>
              <a:rPr kumimoji="0" lang="en-US" sz="2800" b="0" i="0" u="none" strike="noStrike" cap="none" normalizeH="0" baseline="0" dirty="0">
                <a:ln>
                  <a:noFill/>
                </a:ln>
                <a:solidFill>
                  <a:schemeClr val="tx1"/>
                </a:solidFill>
                <a:effectLst/>
                <a:latin typeface="Bookman Old Style" pitchFamily="18" charset="0"/>
                <a:ea typeface="Arial Unicode MS" pitchFamily="34" charset="-128"/>
                <a:cs typeface="Arial" pitchFamily="34" charset="0"/>
              </a:rPr>
              <a:t> common understanding between the teacher and students</a:t>
            </a:r>
            <a:endParaRPr kumimoji="0" lang="en-US" sz="2800" b="0" i="0" u="none" strike="noStrike" cap="none" normalizeH="0" baseline="0" dirty="0">
              <a:ln>
                <a:noFill/>
              </a:ln>
              <a:solidFill>
                <a:schemeClr val="tx1"/>
              </a:solidFill>
              <a:effectLst/>
              <a:latin typeface="Calibri" pitchFamily="34" charset="0"/>
              <a:ea typeface="Calibri"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AutoNum type="arabicPeriod"/>
              <a:tabLst/>
            </a:pPr>
            <a:r>
              <a:rPr kumimoji="0" lang="en-US" sz="2800" b="0" i="0" u="none" strike="noStrike" cap="none" normalizeH="0" baseline="0" dirty="0">
                <a:ln>
                  <a:noFill/>
                </a:ln>
                <a:solidFill>
                  <a:schemeClr val="tx1"/>
                </a:solidFill>
                <a:effectLst/>
                <a:latin typeface="Bookman Old Style" pitchFamily="18" charset="0"/>
                <a:ea typeface="Arial Unicode MS" pitchFamily="34" charset="-128"/>
                <a:cs typeface="Arial" pitchFamily="34" charset="0"/>
              </a:rPr>
              <a:t>sharing of interest</a:t>
            </a:r>
            <a:endParaRPr kumimoji="0" lang="en-US" sz="2800" b="0" i="0" u="none" strike="noStrike" cap="none" normalizeH="0" baseline="0" dirty="0">
              <a:ln>
                <a:noFill/>
              </a:ln>
              <a:solidFill>
                <a:schemeClr val="tx1"/>
              </a:solidFill>
              <a:effectLst/>
              <a:latin typeface="Calibri" pitchFamily="34" charset="0"/>
              <a:ea typeface="Calibri"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AutoNum type="arabicPeriod"/>
              <a:tabLst/>
            </a:pPr>
            <a:r>
              <a:rPr kumimoji="0" lang="en-US" sz="2800" b="0" i="0" u="none" strike="noStrike" cap="none" normalizeH="0" baseline="0" dirty="0">
                <a:ln>
                  <a:noFill/>
                </a:ln>
                <a:solidFill>
                  <a:schemeClr val="tx1"/>
                </a:solidFill>
                <a:effectLst/>
                <a:latin typeface="Bookman Old Style" pitchFamily="18" charset="0"/>
                <a:ea typeface="Arial Unicode MS" pitchFamily="34" charset="-128"/>
                <a:cs typeface="Arial" pitchFamily="34" charset="0"/>
              </a:rPr>
              <a:t>avoiding the atmosphere of authoritarianism </a:t>
            </a:r>
            <a:endParaRPr kumimoji="0" lang="en-US" sz="2800" b="0" i="0" u="none" strike="noStrike" cap="none" normalizeH="0" baseline="0" dirty="0">
              <a:ln>
                <a:noFill/>
              </a:ln>
              <a:solidFill>
                <a:schemeClr val="tx1"/>
              </a:solidFill>
              <a:effectLst/>
              <a:latin typeface="Calibri" pitchFamily="34" charset="0"/>
              <a:ea typeface="Calibri"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AutoNum type="arabicPeriod"/>
              <a:tabLst/>
            </a:pPr>
            <a:r>
              <a:rPr kumimoji="0" lang="en-US" sz="2800" b="0" i="0" u="none" strike="noStrike" cap="none" normalizeH="0" baseline="0" dirty="0">
                <a:ln>
                  <a:noFill/>
                </a:ln>
                <a:solidFill>
                  <a:schemeClr val="tx1"/>
                </a:solidFill>
                <a:effectLst/>
                <a:latin typeface="Bookman Old Style" pitchFamily="18" charset="0"/>
                <a:ea typeface="Arial Unicode MS" pitchFamily="34" charset="-128"/>
                <a:cs typeface="Arial" pitchFamily="34" charset="0"/>
              </a:rPr>
              <a:t>participation as equals</a:t>
            </a:r>
            <a:endParaRPr kumimoji="0" lang="en-US" sz="2800" b="0" i="0" u="none" strike="noStrike" cap="none" normalizeH="0" baseline="0" dirty="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2800" b="0" i="0" u="none" strike="noStrike" cap="none" normalizeH="0" baseline="0" dirty="0">
                <a:ln>
                  <a:noFill/>
                </a:ln>
                <a:solidFill>
                  <a:schemeClr val="tx1"/>
                </a:solidFill>
                <a:effectLst/>
                <a:latin typeface="Bookman Old Style" pitchFamily="18" charset="0"/>
                <a:ea typeface="Arial Unicode MS" pitchFamily="34" charset="-128"/>
                <a:cs typeface="Arial" pitchFamily="34" charset="0"/>
              </a:rPr>
              <a:t>In general, effective teaching and communication are synonyms for effective teachers are clear communicators.</a:t>
            </a:r>
            <a:endParaRPr kumimoji="0" lang="en-US" sz="2800" b="0" i="0" u="none" strike="noStrike" cap="none" normalizeH="0" baseline="0" dirty="0">
              <a:ln>
                <a:noFill/>
              </a:ln>
              <a:solidFill>
                <a:schemeClr val="tx1"/>
              </a:solidFill>
              <a:effectLst/>
              <a:latin typeface="Arial" pitchFamily="34" charset="0"/>
              <a:cs typeface="Arial" pitchFamily="34" charset="0"/>
            </a:endParaRPr>
          </a:p>
        </p:txBody>
      </p:sp>
    </p:spTree>
  </p:cSld>
  <p:clrMapOvr>
    <a:masterClrMapping/>
  </p:clrMapOvr>
  <p:transition spd="med">
    <p:wedge/>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Rectangle 1"/>
          <p:cNvSpPr>
            <a:spLocks noChangeArrowheads="1"/>
          </p:cNvSpPr>
          <p:nvPr/>
        </p:nvSpPr>
        <p:spPr bwMode="auto">
          <a:xfrm>
            <a:off x="533400" y="0"/>
            <a:ext cx="7696200" cy="674030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tab pos="685800" algn="l"/>
              </a:tabLst>
            </a:pPr>
            <a:r>
              <a:rPr kumimoji="0" lang="en-US" sz="2400" b="1" i="0" u="none" strike="noStrike" cap="none" normalizeH="0" baseline="0" dirty="0">
                <a:ln>
                  <a:noFill/>
                </a:ln>
                <a:solidFill>
                  <a:schemeClr val="tx1"/>
                </a:solidFill>
                <a:effectLst/>
                <a:latin typeface="Bookman Old Style" pitchFamily="18" charset="0"/>
                <a:ea typeface="Arial Unicode MS" pitchFamily="34" charset="-128"/>
                <a:cs typeface="Arial" pitchFamily="34" charset="0"/>
              </a:rPr>
              <a:t>1.6 Functions of Communication</a:t>
            </a:r>
            <a:endParaRPr kumimoji="0" lang="en-US" sz="2400" b="0" i="0" u="none" strike="noStrike" cap="none" normalizeH="0" baseline="0" dirty="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685800" algn="l"/>
              </a:tabLst>
            </a:pPr>
            <a:r>
              <a:rPr kumimoji="0" lang="en-US" sz="2400" b="1" i="0" u="none" strike="noStrike" cap="none" normalizeH="0" baseline="0" dirty="0">
                <a:ln>
                  <a:noFill/>
                </a:ln>
                <a:solidFill>
                  <a:schemeClr val="tx1"/>
                </a:solidFill>
                <a:effectLst/>
                <a:latin typeface="Bookman Old Style" pitchFamily="18" charset="0"/>
                <a:ea typeface="Arial Unicode MS" pitchFamily="34" charset="-128"/>
                <a:cs typeface="Arial" pitchFamily="34" charset="0"/>
              </a:rPr>
              <a:t>           </a:t>
            </a:r>
            <a:endParaRPr kumimoji="0" lang="en-US" sz="2400" b="0" i="0" u="none" strike="noStrike" cap="none" normalizeH="0" baseline="0" dirty="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685800" algn="l"/>
              </a:tabLst>
            </a:pPr>
            <a:r>
              <a:rPr kumimoji="0" lang="en-US" sz="2400" b="1" i="0" u="none" strike="noStrike" cap="none" normalizeH="0" baseline="0" dirty="0">
                <a:ln>
                  <a:noFill/>
                </a:ln>
                <a:solidFill>
                  <a:schemeClr val="tx1"/>
                </a:solidFill>
                <a:effectLst/>
                <a:latin typeface="Bookman Old Style" pitchFamily="18" charset="0"/>
                <a:ea typeface="Arial Unicode MS" pitchFamily="34" charset="-128"/>
                <a:cs typeface="Arial" pitchFamily="34" charset="0"/>
              </a:rPr>
              <a:t>What are the functions of communication?</a:t>
            </a:r>
            <a:endParaRPr kumimoji="0" lang="en-US" sz="2400" b="0" i="0" u="none" strike="noStrike" cap="none" normalizeH="0" baseline="0" dirty="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685800" algn="l"/>
              </a:tabLst>
            </a:pPr>
            <a:endParaRPr kumimoji="0" lang="en-US" sz="2400" b="0" i="0" u="none" strike="noStrike" cap="none" normalizeH="0" baseline="0" dirty="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685800" algn="l"/>
              </a:tabLst>
            </a:pPr>
            <a:r>
              <a:rPr kumimoji="0" lang="en-US" sz="2400" b="0" i="0" u="none" strike="noStrike" cap="none" normalizeH="0" baseline="0" dirty="0">
                <a:ln>
                  <a:noFill/>
                </a:ln>
                <a:solidFill>
                  <a:schemeClr val="tx1"/>
                </a:solidFill>
                <a:effectLst/>
                <a:latin typeface="Bookman Old Style" pitchFamily="18" charset="0"/>
                <a:ea typeface="Arial Unicode MS" pitchFamily="34" charset="-128"/>
                <a:cs typeface="Arial" pitchFamily="34" charset="0"/>
              </a:rPr>
              <a:t>Some of the functions of communication are as follows. </a:t>
            </a:r>
            <a:endParaRPr kumimoji="0" lang="en-US" sz="2400" b="0" i="0" u="none" strike="noStrike" cap="none" normalizeH="0" baseline="0" dirty="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685800" algn="l"/>
              </a:tabLst>
            </a:pPr>
            <a:r>
              <a:rPr kumimoji="0" lang="en-US" sz="2400" b="0" i="0" u="none" strike="noStrike" cap="none" normalizeH="0" baseline="0" dirty="0">
                <a:ln>
                  <a:noFill/>
                </a:ln>
                <a:solidFill>
                  <a:schemeClr val="tx1"/>
                </a:solidFill>
                <a:effectLst/>
                <a:latin typeface="Bookman Old Style" pitchFamily="18" charset="0"/>
                <a:ea typeface="Arial Unicode MS" pitchFamily="34" charset="-128"/>
                <a:cs typeface="Arial" pitchFamily="34" charset="0"/>
              </a:rPr>
              <a:t>Information:-helps in collecting, storage and dissemination of information</a:t>
            </a:r>
            <a:endParaRPr kumimoji="0" lang="en-US" sz="2400" b="0" i="0" u="none" strike="noStrike" cap="none" normalizeH="0" baseline="0" dirty="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685800" algn="l"/>
              </a:tabLst>
            </a:pPr>
            <a:r>
              <a:rPr kumimoji="0" lang="en-US" sz="2400" b="0" i="0" u="none" strike="noStrike" cap="none" normalizeH="0" baseline="0" dirty="0">
                <a:ln>
                  <a:noFill/>
                </a:ln>
                <a:solidFill>
                  <a:schemeClr val="tx1"/>
                </a:solidFill>
                <a:effectLst/>
                <a:latin typeface="Bookman Old Style" pitchFamily="18" charset="0"/>
                <a:ea typeface="Arial Unicode MS" pitchFamily="34" charset="-128"/>
                <a:cs typeface="Arial" pitchFamily="34" charset="0"/>
              </a:rPr>
              <a:t>Socialization: communication helps individuals become active members of the society to which they belong. </a:t>
            </a:r>
            <a:endParaRPr kumimoji="0" lang="en-US" sz="2400" b="0" i="0" u="none" strike="noStrike" cap="none" normalizeH="0" baseline="0" dirty="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685800" algn="l"/>
              </a:tabLst>
            </a:pPr>
            <a:r>
              <a:rPr kumimoji="0" lang="en-US" sz="2400" b="0" i="0" u="none" strike="noStrike" cap="none" normalizeH="0" baseline="0" dirty="0">
                <a:ln>
                  <a:noFill/>
                </a:ln>
                <a:solidFill>
                  <a:schemeClr val="tx1"/>
                </a:solidFill>
                <a:effectLst/>
                <a:latin typeface="Bookman Old Style" pitchFamily="18" charset="0"/>
                <a:ea typeface="Arial Unicode MS" pitchFamily="34" charset="-128"/>
                <a:cs typeface="Arial" pitchFamily="34" charset="0"/>
              </a:rPr>
              <a:t>Motivation: it fosters the individual and community activities and motivates people to meet goals. </a:t>
            </a:r>
            <a:endParaRPr kumimoji="0" lang="en-US" sz="2400" b="0" i="0" u="none" strike="noStrike" cap="none" normalizeH="0" baseline="0" dirty="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685800" algn="l"/>
              </a:tabLst>
            </a:pPr>
            <a:r>
              <a:rPr kumimoji="0" lang="en-US" sz="2400" b="0" i="0" u="none" strike="noStrike" cap="none" normalizeH="0" baseline="0" dirty="0">
                <a:ln>
                  <a:noFill/>
                </a:ln>
                <a:solidFill>
                  <a:schemeClr val="tx1"/>
                </a:solidFill>
                <a:effectLst/>
                <a:latin typeface="Bookman Old Style" pitchFamily="18" charset="0"/>
                <a:ea typeface="Arial Unicode MS" pitchFamily="34" charset="-128"/>
                <a:cs typeface="Arial" pitchFamily="34" charset="0"/>
              </a:rPr>
              <a:t>Education: communication and education are two sides of a coin. </a:t>
            </a:r>
            <a:endParaRPr kumimoji="0" lang="en-US" sz="2400" b="0" i="0" u="none" strike="noStrike" cap="none" normalizeH="0" baseline="0" dirty="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685800" algn="l"/>
              </a:tabLst>
            </a:pPr>
            <a:r>
              <a:rPr kumimoji="0" lang="en-US" sz="2400" b="0" i="0" u="none" strike="noStrike" cap="none" normalizeH="0" baseline="0" dirty="0">
                <a:ln>
                  <a:noFill/>
                </a:ln>
                <a:solidFill>
                  <a:schemeClr val="tx1"/>
                </a:solidFill>
                <a:effectLst/>
                <a:latin typeface="Bookman Old Style" pitchFamily="18" charset="0"/>
                <a:ea typeface="Arial Unicode MS" pitchFamily="34" charset="-128"/>
                <a:cs typeface="Arial" pitchFamily="34" charset="0"/>
              </a:rPr>
              <a:t>Entertainment: people find enjoyment and entertainment</a:t>
            </a:r>
            <a:endParaRPr kumimoji="0" lang="en-US" sz="2400" b="0" i="0" u="none" strike="noStrike" cap="none" normalizeH="0" baseline="0" dirty="0">
              <a:ln>
                <a:noFill/>
              </a:ln>
              <a:solidFill>
                <a:schemeClr val="tx1"/>
              </a:solidFill>
              <a:effectLst/>
              <a:latin typeface="Arial" pitchFamily="34" charset="0"/>
              <a:cs typeface="Arial" pitchFamily="34" charset="0"/>
            </a:endParaRPr>
          </a:p>
        </p:txBody>
      </p:sp>
    </p:spTree>
  </p:cSld>
  <p:clrMapOvr>
    <a:masterClrMapping/>
  </p:clrMapOvr>
  <p:transition spd="med">
    <p:wedge/>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Rectangle 1"/>
          <p:cNvSpPr>
            <a:spLocks noChangeArrowheads="1"/>
          </p:cNvSpPr>
          <p:nvPr/>
        </p:nvSpPr>
        <p:spPr bwMode="auto">
          <a:xfrm>
            <a:off x="914400" y="990600"/>
            <a:ext cx="7086600" cy="526297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tab pos="533400" algn="l"/>
              </a:tabLst>
            </a:pPr>
            <a:r>
              <a:rPr kumimoji="0" lang="en-US" sz="2800" b="1" i="0" u="none" strike="noStrike" cap="none" normalizeH="0" baseline="0" dirty="0">
                <a:ln>
                  <a:noFill/>
                </a:ln>
                <a:solidFill>
                  <a:schemeClr val="tx1"/>
                </a:solidFill>
                <a:effectLst/>
                <a:latin typeface="Bookman Old Style" pitchFamily="18" charset="0"/>
                <a:ea typeface="Arial Unicode MS" pitchFamily="34" charset="-128"/>
                <a:cs typeface="Arial" pitchFamily="34" charset="0"/>
              </a:rPr>
              <a:t>1.7 Means of Communication</a:t>
            </a:r>
            <a:endParaRPr kumimoji="0" lang="en-US" sz="2800" b="0" i="0" u="none" strike="noStrike" cap="none" normalizeH="0" baseline="0" dirty="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533400" algn="l"/>
              </a:tabLst>
            </a:pPr>
            <a:r>
              <a:rPr kumimoji="0" lang="en-US" sz="2800" b="0" i="0" u="none" strike="noStrike" cap="none" normalizeH="0" baseline="0" dirty="0">
                <a:ln>
                  <a:noFill/>
                </a:ln>
                <a:solidFill>
                  <a:schemeClr val="tx1"/>
                </a:solidFill>
                <a:effectLst/>
                <a:latin typeface="Bookman Old Style" pitchFamily="18" charset="0"/>
                <a:ea typeface="Arial Unicode MS" pitchFamily="34" charset="-128"/>
                <a:cs typeface="Arial" pitchFamily="34" charset="0"/>
              </a:rPr>
              <a:t>There are various tools and media which serve as a means of communication among human beings. Some of the prominent means of communication are the following.</a:t>
            </a:r>
            <a:endParaRPr kumimoji="0" lang="en-US" sz="2800" b="0" i="0" u="none" strike="noStrike" cap="none" normalizeH="0" baseline="0" dirty="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533400" algn="l"/>
              </a:tabLst>
            </a:pPr>
            <a:r>
              <a:rPr kumimoji="0" lang="en-US" sz="2800" b="0" i="0" u="none" strike="noStrike" cap="none" normalizeH="0" baseline="0" dirty="0">
                <a:ln>
                  <a:noFill/>
                </a:ln>
                <a:solidFill>
                  <a:schemeClr val="tx1"/>
                </a:solidFill>
                <a:effectLst/>
                <a:latin typeface="Bookman Old Style" pitchFamily="18" charset="0"/>
                <a:ea typeface="Arial Unicode MS" pitchFamily="34" charset="-128"/>
                <a:cs typeface="Arial" pitchFamily="34" charset="0"/>
              </a:rPr>
              <a:t>Sign and sound</a:t>
            </a:r>
            <a:endParaRPr kumimoji="0" lang="en-US" sz="2800" b="0" i="0" u="none" strike="noStrike" cap="none" normalizeH="0" baseline="0" dirty="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533400" algn="l"/>
              </a:tabLst>
            </a:pPr>
            <a:r>
              <a:rPr kumimoji="0" lang="en-US" sz="2800" b="0" i="0" u="none" strike="noStrike" cap="none" normalizeH="0" baseline="0" dirty="0">
                <a:ln>
                  <a:noFill/>
                </a:ln>
                <a:solidFill>
                  <a:schemeClr val="tx1"/>
                </a:solidFill>
                <a:effectLst/>
                <a:latin typeface="Bookman Old Style" pitchFamily="18" charset="0"/>
                <a:ea typeface="Arial Unicode MS" pitchFamily="34" charset="-128"/>
                <a:cs typeface="Arial" pitchFamily="34" charset="0"/>
              </a:rPr>
              <a:t>Language</a:t>
            </a:r>
            <a:endParaRPr kumimoji="0" lang="en-US" sz="2800" b="0" i="0" u="none" strike="noStrike" cap="none" normalizeH="0" baseline="0" dirty="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533400" algn="l"/>
              </a:tabLst>
            </a:pPr>
            <a:r>
              <a:rPr kumimoji="0" lang="en-US" sz="2800" b="0" i="0" u="none" strike="noStrike" cap="none" normalizeH="0" baseline="0" dirty="0">
                <a:ln>
                  <a:noFill/>
                </a:ln>
                <a:solidFill>
                  <a:schemeClr val="tx1"/>
                </a:solidFill>
                <a:effectLst/>
                <a:latin typeface="Bookman Old Style" pitchFamily="18" charset="0"/>
                <a:ea typeface="Arial Unicode MS" pitchFamily="34" charset="-128"/>
                <a:cs typeface="Arial" pitchFamily="34" charset="0"/>
              </a:rPr>
              <a:t>Postal System</a:t>
            </a:r>
            <a:endParaRPr kumimoji="0" lang="en-US" sz="2800" b="0" i="0" u="none" strike="noStrike" cap="none" normalizeH="0" baseline="0" dirty="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533400" algn="l"/>
              </a:tabLst>
            </a:pPr>
            <a:r>
              <a:rPr kumimoji="0" lang="en-US" sz="2800" b="0" i="0" u="none" strike="noStrike" cap="none" normalizeH="0" baseline="0" dirty="0">
                <a:ln>
                  <a:noFill/>
                </a:ln>
                <a:solidFill>
                  <a:schemeClr val="tx1"/>
                </a:solidFill>
                <a:effectLst/>
                <a:latin typeface="Bookman Old Style" pitchFamily="18" charset="0"/>
                <a:ea typeface="Arial Unicode MS" pitchFamily="34" charset="-128"/>
                <a:cs typeface="Arial" pitchFamily="34" charset="0"/>
              </a:rPr>
              <a:t>Telephone</a:t>
            </a:r>
            <a:endParaRPr kumimoji="0" lang="en-US" sz="2800" b="0" i="0" u="none" strike="noStrike" cap="none" normalizeH="0" baseline="0" dirty="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533400" algn="l"/>
              </a:tabLst>
            </a:pPr>
            <a:r>
              <a:rPr kumimoji="0" lang="en-US" sz="2800" b="0" i="0" u="none" strike="noStrike" cap="none" normalizeH="0" baseline="0" dirty="0">
                <a:ln>
                  <a:noFill/>
                </a:ln>
                <a:solidFill>
                  <a:schemeClr val="tx1"/>
                </a:solidFill>
                <a:effectLst/>
                <a:latin typeface="Bookman Old Style" pitchFamily="18" charset="0"/>
                <a:ea typeface="Arial Unicode MS" pitchFamily="34" charset="-128"/>
                <a:cs typeface="Arial" pitchFamily="34" charset="0"/>
              </a:rPr>
              <a:t>Mass media</a:t>
            </a:r>
            <a:endParaRPr kumimoji="0" lang="en-US" sz="2800" b="0" i="0" u="none" strike="noStrike" cap="none" normalizeH="0" baseline="0" dirty="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533400" algn="l"/>
              </a:tabLst>
            </a:pPr>
            <a:r>
              <a:rPr kumimoji="0" lang="en-US" sz="2800" b="0" i="0" u="none" strike="noStrike" cap="none" normalizeH="0" baseline="0" dirty="0">
                <a:ln>
                  <a:noFill/>
                </a:ln>
                <a:solidFill>
                  <a:schemeClr val="tx1"/>
                </a:solidFill>
                <a:effectLst/>
                <a:latin typeface="Bookman Old Style" pitchFamily="18" charset="0"/>
                <a:ea typeface="Arial Unicode MS" pitchFamily="34" charset="-128"/>
                <a:cs typeface="Arial" pitchFamily="34" charset="0"/>
              </a:rPr>
              <a:t>Computers, internet etc.</a:t>
            </a:r>
            <a:endParaRPr kumimoji="0" lang="en-US" sz="2800" b="0" i="0" u="none" strike="noStrike" cap="none" normalizeH="0" baseline="0" dirty="0">
              <a:ln>
                <a:noFill/>
              </a:ln>
              <a:solidFill>
                <a:schemeClr val="tx1"/>
              </a:solidFill>
              <a:effectLst/>
              <a:latin typeface="Arial" pitchFamily="34" charset="0"/>
              <a:cs typeface="Arial" pitchFamily="34" charset="0"/>
            </a:endParaRPr>
          </a:p>
        </p:txBody>
      </p:sp>
    </p:spTree>
  </p:cSld>
  <p:clrMapOvr>
    <a:masterClrMapping/>
  </p:clrMapOvr>
  <p:transition spd="med">
    <p:wedge/>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Rectangle 1"/>
          <p:cNvSpPr>
            <a:spLocks noChangeArrowheads="1"/>
          </p:cNvSpPr>
          <p:nvPr/>
        </p:nvSpPr>
        <p:spPr bwMode="auto">
          <a:xfrm>
            <a:off x="914400" y="0"/>
            <a:ext cx="7315200" cy="600164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tab pos="806450" algn="l"/>
              </a:tabLst>
            </a:pPr>
            <a:r>
              <a:rPr kumimoji="0" lang="en-US" sz="2400" b="1" i="0" u="none" strike="noStrike" cap="none" normalizeH="0" baseline="0" dirty="0">
                <a:ln>
                  <a:noFill/>
                </a:ln>
                <a:solidFill>
                  <a:schemeClr val="tx1"/>
                </a:solidFill>
                <a:effectLst/>
                <a:latin typeface="Bookman Old Style" pitchFamily="18" charset="0"/>
                <a:ea typeface="Arial Unicode MS" pitchFamily="34" charset="-128"/>
                <a:cs typeface="Arial" pitchFamily="34" charset="0"/>
              </a:rPr>
              <a:t>1.8 Barriers to Verbal Classroom Communication</a:t>
            </a:r>
            <a:r>
              <a:rPr kumimoji="0" lang="en-US" sz="2400" b="0" i="0" u="none" strike="noStrike" cap="none" normalizeH="0" baseline="0" dirty="0">
                <a:ln>
                  <a:noFill/>
                </a:ln>
                <a:solidFill>
                  <a:schemeClr val="tx1"/>
                </a:solidFill>
                <a:effectLst/>
                <a:latin typeface="Bookman Old Style" pitchFamily="18" charset="0"/>
                <a:ea typeface="Arial Unicode MS" pitchFamily="34" charset="-128"/>
                <a:cs typeface="Arial" pitchFamily="34" charset="0"/>
              </a:rPr>
              <a:t>                        </a:t>
            </a:r>
            <a:endParaRPr kumimoji="0" lang="en-US" sz="2400" b="0" i="0" u="none" strike="noStrike" cap="none" normalizeH="0" baseline="0" dirty="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806450" algn="l"/>
              </a:tabLst>
            </a:pPr>
            <a:r>
              <a:rPr kumimoji="0" lang="en-US" sz="2400" b="0" i="0" u="none" strike="noStrike" cap="none" normalizeH="0" baseline="0" dirty="0">
                <a:ln>
                  <a:noFill/>
                </a:ln>
                <a:solidFill>
                  <a:schemeClr val="tx1"/>
                </a:solidFill>
                <a:effectLst/>
                <a:latin typeface="Bookman Old Style" pitchFamily="18" charset="0"/>
                <a:ea typeface="Arial Unicode MS" pitchFamily="34" charset="-128"/>
                <a:cs typeface="Arial" pitchFamily="34" charset="0"/>
              </a:rPr>
              <a:t>Various factors can affect</a:t>
            </a:r>
            <a:r>
              <a:rPr kumimoji="0" lang="en-US" sz="2400" b="0" i="0" u="none" strike="noStrike" cap="none" normalizeH="0" dirty="0">
                <a:ln>
                  <a:noFill/>
                </a:ln>
                <a:solidFill>
                  <a:schemeClr val="tx1"/>
                </a:solidFill>
                <a:effectLst/>
                <a:latin typeface="Bookman Old Style" pitchFamily="18" charset="0"/>
                <a:ea typeface="Arial Unicode MS" pitchFamily="34" charset="-128"/>
                <a:cs typeface="Arial" pitchFamily="34" charset="0"/>
              </a:rPr>
              <a:t> </a:t>
            </a:r>
            <a:r>
              <a:rPr kumimoji="0" lang="en-US" sz="2400" b="0" i="0" u="none" strike="noStrike" cap="none" normalizeH="0" baseline="0" dirty="0">
                <a:ln>
                  <a:noFill/>
                </a:ln>
                <a:solidFill>
                  <a:schemeClr val="tx1"/>
                </a:solidFill>
                <a:effectLst/>
                <a:latin typeface="Bookman Old Style" pitchFamily="18" charset="0"/>
                <a:ea typeface="Arial Unicode MS" pitchFamily="34" charset="-128"/>
                <a:cs typeface="Arial" pitchFamily="34" charset="0"/>
              </a:rPr>
              <a:t>communication in the classroom</a:t>
            </a:r>
            <a:r>
              <a:rPr kumimoji="0" lang="en-US" sz="2400" b="0" i="0" u="none" strike="noStrike" cap="none" normalizeH="0" dirty="0">
                <a:ln>
                  <a:noFill/>
                </a:ln>
                <a:solidFill>
                  <a:schemeClr val="tx1"/>
                </a:solidFill>
                <a:effectLst/>
                <a:latin typeface="Bookman Old Style" pitchFamily="18" charset="0"/>
                <a:ea typeface="Arial Unicode MS" pitchFamily="34" charset="-128"/>
                <a:cs typeface="Arial" pitchFamily="34" charset="0"/>
              </a:rPr>
              <a:t> such as</a:t>
            </a:r>
            <a:endParaRPr kumimoji="0" lang="en-US" sz="2400" b="0" i="0" u="none" strike="noStrike" cap="none" normalizeH="0" baseline="0" dirty="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806450" algn="l"/>
              </a:tabLst>
            </a:pPr>
            <a:r>
              <a:rPr kumimoji="0" lang="en-US" sz="2400" b="0" i="0" u="none" strike="noStrike" cap="none" normalizeH="0" baseline="0" dirty="0">
                <a:ln>
                  <a:noFill/>
                </a:ln>
                <a:solidFill>
                  <a:schemeClr val="tx1"/>
                </a:solidFill>
                <a:effectLst/>
                <a:latin typeface="Bookman Old Style" pitchFamily="18" charset="0"/>
                <a:ea typeface="Arial Unicode MS" pitchFamily="34" charset="-128"/>
                <a:cs typeface="Arial" pitchFamily="34" charset="0"/>
              </a:rPr>
              <a:t>Inaudibility of speech</a:t>
            </a:r>
            <a:endParaRPr kumimoji="0" lang="en-US" sz="2400" b="0" i="0" u="none" strike="noStrike" cap="none" normalizeH="0" baseline="0" dirty="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806450" algn="l"/>
              </a:tabLst>
            </a:pPr>
            <a:r>
              <a:rPr kumimoji="0" lang="en-US" sz="2400" b="0" i="0" u="none" strike="noStrike" cap="none" normalizeH="0" baseline="0" dirty="0">
                <a:ln>
                  <a:noFill/>
                </a:ln>
                <a:solidFill>
                  <a:schemeClr val="tx1"/>
                </a:solidFill>
                <a:effectLst/>
                <a:latin typeface="Bookman Old Style" pitchFamily="18" charset="0"/>
                <a:ea typeface="Arial Unicode MS" pitchFamily="34" charset="-128"/>
                <a:cs typeface="Arial" pitchFamily="34" charset="0"/>
              </a:rPr>
              <a:t>Abnormal speed of speech</a:t>
            </a:r>
            <a:endParaRPr kumimoji="0" lang="en-US" sz="2400" b="0" i="0" u="none" strike="noStrike" cap="none" normalizeH="0" baseline="0" dirty="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806450" algn="l"/>
              </a:tabLst>
            </a:pPr>
            <a:r>
              <a:rPr kumimoji="0" lang="en-US" sz="2400" b="0" i="0" u="none" strike="noStrike" cap="none" normalizeH="0" baseline="0" dirty="0">
                <a:ln>
                  <a:noFill/>
                </a:ln>
                <a:solidFill>
                  <a:schemeClr val="tx1"/>
                </a:solidFill>
                <a:effectLst/>
                <a:latin typeface="Bookman Old Style" pitchFamily="18" charset="0"/>
                <a:ea typeface="Arial Unicode MS" pitchFamily="34" charset="-128"/>
                <a:cs typeface="Arial" pitchFamily="34" charset="0"/>
              </a:rPr>
              <a:t>Unfamiliar pronunciation of the teacher</a:t>
            </a:r>
            <a:endParaRPr kumimoji="0" lang="en-US" sz="2400" b="0" i="0" u="none" strike="noStrike" cap="none" normalizeH="0" baseline="0" dirty="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806450" algn="l"/>
              </a:tabLst>
            </a:pPr>
            <a:r>
              <a:rPr kumimoji="0" lang="en-US" sz="2400" b="0" i="0" u="none" strike="noStrike" cap="none" normalizeH="0" baseline="0" dirty="0">
                <a:ln>
                  <a:noFill/>
                </a:ln>
                <a:solidFill>
                  <a:schemeClr val="tx1"/>
                </a:solidFill>
                <a:effectLst/>
                <a:latin typeface="Bookman Old Style" pitchFamily="18" charset="0"/>
                <a:ea typeface="Arial Unicode MS" pitchFamily="34" charset="-128"/>
                <a:cs typeface="Arial" pitchFamily="34" charset="0"/>
              </a:rPr>
              <a:t>Use of unfamiliar words and technical terms. without explanation</a:t>
            </a:r>
            <a:endParaRPr kumimoji="0" lang="en-US" sz="2400" b="0" i="0" u="none" strike="noStrike" cap="none" normalizeH="0" baseline="0" dirty="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806450" algn="l"/>
              </a:tabLst>
            </a:pPr>
            <a:r>
              <a:rPr kumimoji="0" lang="en-US" sz="2400" b="0" i="0" u="none" strike="noStrike" cap="none" normalizeH="0" baseline="0" dirty="0">
                <a:ln>
                  <a:noFill/>
                </a:ln>
                <a:solidFill>
                  <a:schemeClr val="tx1"/>
                </a:solidFill>
                <a:effectLst/>
                <a:latin typeface="Bookman Old Style" pitchFamily="18" charset="0"/>
                <a:ea typeface="Arial Unicode MS" pitchFamily="34" charset="-128"/>
                <a:cs typeface="Arial" pitchFamily="34" charset="0"/>
              </a:rPr>
              <a:t>Lack of understanding nature of students</a:t>
            </a:r>
            <a:endParaRPr kumimoji="0" lang="en-US" sz="2400" b="0" i="0" u="none" strike="noStrike" cap="none" normalizeH="0" baseline="0" dirty="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806450" algn="l"/>
              </a:tabLst>
            </a:pPr>
            <a:r>
              <a:rPr kumimoji="0" lang="en-US" sz="2400" b="0" i="0" u="none" strike="noStrike" cap="none" normalizeH="0" baseline="0" dirty="0">
                <a:ln>
                  <a:noFill/>
                </a:ln>
                <a:solidFill>
                  <a:schemeClr val="tx1"/>
                </a:solidFill>
                <a:effectLst/>
                <a:latin typeface="Bookman Old Style" pitchFamily="18" charset="0"/>
                <a:ea typeface="Arial Unicode MS" pitchFamily="34" charset="-128"/>
                <a:cs typeface="Arial" pitchFamily="34" charset="0"/>
              </a:rPr>
              <a:t>Daydreams and inattentiveness.</a:t>
            </a:r>
            <a:endParaRPr kumimoji="0" lang="en-US" sz="2400" b="0" i="0" u="none" strike="noStrike" cap="none" normalizeH="0" baseline="0" dirty="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806450" algn="l"/>
              </a:tabLst>
            </a:pPr>
            <a:r>
              <a:rPr kumimoji="0" lang="en-US" sz="2400" b="0" i="0" u="none" strike="noStrike" cap="none" normalizeH="0" baseline="0" dirty="0">
                <a:ln>
                  <a:noFill/>
                </a:ln>
                <a:solidFill>
                  <a:schemeClr val="tx1"/>
                </a:solidFill>
                <a:effectLst/>
                <a:latin typeface="Bookman Old Style" pitchFamily="18" charset="0"/>
                <a:ea typeface="Arial Unicode MS" pitchFamily="34" charset="-128"/>
                <a:cs typeface="Arial" pitchFamily="34" charset="0"/>
              </a:rPr>
              <a:t>Unsystematic</a:t>
            </a:r>
            <a:r>
              <a:rPr kumimoji="0" lang="en-US" sz="2400" b="0" i="0" u="none" strike="noStrike" cap="none" normalizeH="0" dirty="0">
                <a:ln>
                  <a:noFill/>
                </a:ln>
                <a:solidFill>
                  <a:schemeClr val="tx1"/>
                </a:solidFill>
                <a:effectLst/>
                <a:latin typeface="Bookman Old Style" pitchFamily="18" charset="0"/>
                <a:ea typeface="Arial Unicode MS" pitchFamily="34" charset="-128"/>
                <a:cs typeface="Arial" pitchFamily="34" charset="0"/>
              </a:rPr>
              <a:t> </a:t>
            </a:r>
            <a:r>
              <a:rPr kumimoji="0" lang="en-US" sz="2400" b="0" i="0" u="none" strike="noStrike" cap="none" normalizeH="0" baseline="0" dirty="0">
                <a:ln>
                  <a:noFill/>
                </a:ln>
                <a:solidFill>
                  <a:schemeClr val="tx1"/>
                </a:solidFill>
                <a:effectLst/>
                <a:latin typeface="Bookman Old Style" pitchFamily="18" charset="0"/>
                <a:ea typeface="Arial Unicode MS" pitchFamily="34" charset="-128"/>
                <a:cs typeface="Arial" pitchFamily="34" charset="0"/>
              </a:rPr>
              <a:t>presentation</a:t>
            </a:r>
            <a:endParaRPr kumimoji="0" lang="en-US" sz="2400" b="0" i="0" u="none" strike="noStrike" cap="none" normalizeH="0" baseline="0" dirty="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806450" algn="l"/>
              </a:tabLst>
            </a:pPr>
            <a:r>
              <a:rPr kumimoji="0" lang="en-US" sz="2400" b="0" i="0" u="none" strike="noStrike" cap="none" normalizeH="0" baseline="0" dirty="0">
                <a:ln>
                  <a:noFill/>
                </a:ln>
                <a:solidFill>
                  <a:schemeClr val="tx1"/>
                </a:solidFill>
                <a:effectLst/>
                <a:latin typeface="Bookman Old Style" pitchFamily="18" charset="0"/>
                <a:ea typeface="Arial Unicode MS" pitchFamily="34" charset="-128"/>
                <a:cs typeface="Arial" pitchFamily="34" charset="0"/>
              </a:rPr>
              <a:t>Lack of immediate feedback</a:t>
            </a:r>
            <a:endParaRPr kumimoji="0" lang="en-US" sz="2400" b="0" i="0" u="none" strike="noStrike" cap="none" normalizeH="0" baseline="0" dirty="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806450" algn="l"/>
              </a:tabLst>
            </a:pPr>
            <a:r>
              <a:rPr kumimoji="0" lang="en-US" sz="2400" b="0" i="0" u="none" strike="noStrike" cap="none" normalizeH="0" baseline="0" dirty="0">
                <a:ln>
                  <a:noFill/>
                </a:ln>
                <a:solidFill>
                  <a:schemeClr val="tx1"/>
                </a:solidFill>
                <a:effectLst/>
                <a:latin typeface="Bookman Old Style" pitchFamily="18" charset="0"/>
                <a:ea typeface="Arial Unicode MS" pitchFamily="34" charset="-128"/>
                <a:cs typeface="Arial" pitchFamily="34" charset="0"/>
              </a:rPr>
              <a:t>Lack of physical facilities </a:t>
            </a:r>
            <a:endParaRPr kumimoji="0" lang="en-US" sz="2400" b="0" i="0" u="none" strike="noStrike" cap="none" normalizeH="0" baseline="0" dirty="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806450" algn="l"/>
              </a:tabLst>
            </a:pPr>
            <a:r>
              <a:rPr kumimoji="0" lang="en-US" sz="2400" b="0" i="0" u="none" strike="noStrike" cap="none" normalizeH="0" baseline="0" dirty="0">
                <a:ln>
                  <a:noFill/>
                </a:ln>
                <a:solidFill>
                  <a:schemeClr val="tx1"/>
                </a:solidFill>
                <a:effectLst/>
                <a:latin typeface="Bookman Old Style" pitchFamily="18" charset="0"/>
                <a:ea typeface="Arial Unicode MS" pitchFamily="34" charset="-128"/>
                <a:cs typeface="Arial" pitchFamily="34" charset="0"/>
              </a:rPr>
              <a:t>Social, economic and cultural differences among the students.</a:t>
            </a:r>
            <a:endParaRPr kumimoji="0" lang="en-US" sz="2400" b="0" i="0" u="none" strike="noStrike" cap="none" normalizeH="0" baseline="0" dirty="0">
              <a:ln>
                <a:noFill/>
              </a:ln>
              <a:solidFill>
                <a:schemeClr val="tx1"/>
              </a:solidFill>
              <a:effectLst/>
              <a:latin typeface="Arial" pitchFamily="34" charset="0"/>
              <a:cs typeface="Arial" pitchFamily="34" charset="0"/>
            </a:endParaRPr>
          </a:p>
        </p:txBody>
      </p:sp>
    </p:spTree>
  </p:cSld>
  <p:clrMapOvr>
    <a:masterClrMapping/>
  </p:clrMapOvr>
  <p:transition spd="med">
    <p:wedge/>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fontAlgn="base">
              <a:spcAft>
                <a:spcPct val="0"/>
              </a:spcAft>
            </a:pPr>
            <a:r>
              <a:rPr lang="en-US" b="1" dirty="0">
                <a:latin typeface="Bookman Old Style" pitchFamily="18" charset="0"/>
                <a:ea typeface="Calibri" pitchFamily="34" charset="0"/>
                <a:cs typeface="Times New Roman" pitchFamily="18" charset="0"/>
              </a:rPr>
              <a:t>                                                   </a:t>
            </a:r>
            <a:r>
              <a:rPr lang="en-US" b="1" dirty="0">
                <a:solidFill>
                  <a:srgbClr val="00B0F0"/>
                </a:solidFill>
                <a:latin typeface="Times New Roman" pitchFamily="18" charset="0"/>
                <a:ea typeface="Calibri" pitchFamily="34" charset="0"/>
                <a:cs typeface="Times New Roman" pitchFamily="18" charset="0"/>
              </a:rPr>
              <a:t>Chapter Two</a:t>
            </a:r>
            <a:br>
              <a:rPr lang="en-US" dirty="0">
                <a:latin typeface="Arial" pitchFamily="34" charset="0"/>
                <a:cs typeface="Arial" pitchFamily="34" charset="0"/>
              </a:rPr>
            </a:br>
            <a:r>
              <a:rPr lang="en-US" sz="3600" b="1" dirty="0">
                <a:solidFill>
                  <a:srgbClr val="FF0000"/>
                </a:solidFill>
                <a:latin typeface="Times New Roman" pitchFamily="18" charset="0"/>
                <a:ea typeface="Calibri" pitchFamily="34" charset="0"/>
                <a:cs typeface="Times New Roman" pitchFamily="18" charset="0"/>
              </a:rPr>
              <a:t>Basic Concepts of Instructional Media</a:t>
            </a:r>
            <a:br>
              <a:rPr lang="en-US" dirty="0">
                <a:latin typeface="Arial" pitchFamily="34" charset="0"/>
                <a:cs typeface="Arial" pitchFamily="34" charset="0"/>
              </a:rPr>
            </a:br>
            <a:endParaRPr lang="en-US" dirty="0"/>
          </a:p>
        </p:txBody>
      </p:sp>
      <p:sp>
        <p:nvSpPr>
          <p:cNvPr id="3" name="Content Placeholder 2"/>
          <p:cNvSpPr>
            <a:spLocks noGrp="1"/>
          </p:cNvSpPr>
          <p:nvPr>
            <p:ph idx="1"/>
          </p:nvPr>
        </p:nvSpPr>
        <p:spPr/>
        <p:txBody>
          <a:bodyPr>
            <a:normAutofit fontScale="92500" lnSpcReduction="20000"/>
          </a:bodyPr>
          <a:lstStyle/>
          <a:p>
            <a:pPr lvl="0">
              <a:buFont typeface="Wingdings" pitchFamily="2" charset="2"/>
              <a:buChar char="Ø"/>
            </a:pPr>
            <a:r>
              <a:rPr lang="en-US" dirty="0">
                <a:solidFill>
                  <a:srgbClr val="000000"/>
                </a:solidFill>
                <a:latin typeface="Times New Roman" pitchFamily="18" charset="0"/>
                <a:ea typeface="Calibri" pitchFamily="34" charset="0"/>
                <a:cs typeface="Times New Roman" pitchFamily="18" charset="0"/>
              </a:rPr>
              <a:t>The history of utilization of instructional media to communicate information may trace back to the Stone Age. The use of instructional media started somewhere from the Stone Age period (World Encyclopedia, 2001). Today’s approaches of utilizing modern instructional media and technologies are the results of this long history. This shows that instructional media are important to facilitate communication not only in the formal instructional process but also in our everyday lives.</a:t>
            </a:r>
            <a:endParaRPr lang="en-US" dirty="0">
              <a:latin typeface="Times New Roman" pitchFamily="18" charset="0"/>
              <a:cs typeface="Times New Roman" pitchFamily="18" charset="0"/>
            </a:endParaRPr>
          </a:p>
          <a:p>
            <a:endParaRPr lang="en-US" dirty="0"/>
          </a:p>
        </p:txBody>
      </p:sp>
    </p:spTree>
  </p:cSld>
  <p:clrMapOvr>
    <a:masterClrMapping/>
  </p:clrMapOvr>
  <p:transition spd="med">
    <p:wedge/>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                                                            </a:t>
            </a:r>
            <a:r>
              <a:rPr lang="en-US" sz="2800" dirty="0">
                <a:latin typeface="Times New Roman" pitchFamily="18" charset="0"/>
                <a:cs typeface="Times New Roman" pitchFamily="18" charset="0"/>
              </a:rPr>
              <a:t>Cont…</a:t>
            </a:r>
          </a:p>
        </p:txBody>
      </p:sp>
      <p:sp>
        <p:nvSpPr>
          <p:cNvPr id="3" name="Content Placeholder 2"/>
          <p:cNvSpPr>
            <a:spLocks noGrp="1"/>
          </p:cNvSpPr>
          <p:nvPr>
            <p:ph idx="1"/>
          </p:nvPr>
        </p:nvSpPr>
        <p:spPr/>
        <p:txBody>
          <a:bodyPr>
            <a:noAutofit/>
          </a:bodyPr>
          <a:lstStyle/>
          <a:p>
            <a:pPr marL="457200" lvl="1" indent="0" algn="just" fontAlgn="base">
              <a:spcBef>
                <a:spcPct val="0"/>
              </a:spcBef>
              <a:spcAft>
                <a:spcPct val="0"/>
              </a:spcAft>
              <a:buSzPct val="100000"/>
              <a:buNone/>
            </a:pPr>
            <a:r>
              <a:rPr lang="en-US" sz="2400" b="1" dirty="0">
                <a:latin typeface="Times New Roman" pitchFamily="18" charset="0"/>
                <a:ea typeface="Calibri" pitchFamily="34" charset="0"/>
                <a:cs typeface="Times New Roman" pitchFamily="18" charset="0"/>
              </a:rPr>
              <a:t> </a:t>
            </a:r>
            <a:r>
              <a:rPr lang="en-US" b="1" dirty="0">
                <a:solidFill>
                  <a:srgbClr val="00B050"/>
                </a:solidFill>
                <a:latin typeface="Times New Roman" pitchFamily="18" charset="0"/>
                <a:ea typeface="Calibri" pitchFamily="34" charset="0"/>
                <a:cs typeface="Times New Roman" pitchFamily="18" charset="0"/>
              </a:rPr>
              <a:t>Activity</a:t>
            </a:r>
            <a:r>
              <a:rPr lang="en-US" sz="2400" b="1" dirty="0">
                <a:latin typeface="Times New Roman" pitchFamily="18" charset="0"/>
                <a:ea typeface="Calibri" pitchFamily="34" charset="0"/>
                <a:cs typeface="Times New Roman" pitchFamily="18" charset="0"/>
              </a:rPr>
              <a:t>                                                                                                     </a:t>
            </a:r>
            <a:r>
              <a:rPr lang="en-US" sz="2400" i="1" dirty="0">
                <a:latin typeface="Times New Roman" pitchFamily="18" charset="0"/>
                <a:ea typeface="Calibri" pitchFamily="34" charset="0"/>
                <a:cs typeface="Times New Roman" pitchFamily="18" charset="0"/>
              </a:rPr>
              <a:t>1</a:t>
            </a:r>
            <a:r>
              <a:rPr lang="en-US" sz="2400" b="1" dirty="0">
                <a:latin typeface="Times New Roman" pitchFamily="18" charset="0"/>
                <a:ea typeface="Calibri" pitchFamily="34" charset="0"/>
                <a:cs typeface="Times New Roman" pitchFamily="18" charset="0"/>
              </a:rPr>
              <a:t>.</a:t>
            </a:r>
            <a:r>
              <a:rPr lang="en-US" sz="2400" i="1" dirty="0">
                <a:latin typeface="Times New Roman" pitchFamily="18" charset="0"/>
                <a:ea typeface="Calibri" pitchFamily="34" charset="0"/>
                <a:cs typeface="Times New Roman" pitchFamily="18" charset="0"/>
              </a:rPr>
              <a:t>What is Instruction?</a:t>
            </a:r>
          </a:p>
          <a:p>
            <a:pPr marL="457200" lvl="1" indent="0" algn="just" fontAlgn="base">
              <a:spcBef>
                <a:spcPct val="0"/>
              </a:spcBef>
              <a:spcAft>
                <a:spcPct val="0"/>
              </a:spcAft>
              <a:buSzPct val="100000"/>
              <a:buNone/>
            </a:pPr>
            <a:r>
              <a:rPr lang="en-US" sz="2400" i="1" dirty="0">
                <a:latin typeface="Times New Roman" pitchFamily="18" charset="0"/>
                <a:ea typeface="Calibri" pitchFamily="34" charset="0"/>
                <a:cs typeface="Times New Roman" pitchFamily="18" charset="0"/>
              </a:rPr>
              <a:t>2.How about instructional media/materials? </a:t>
            </a:r>
            <a:endParaRPr lang="en-US" sz="2400" i="1" dirty="0">
              <a:latin typeface="Times New Roman" pitchFamily="18" charset="0"/>
              <a:cs typeface="Times New Roman" pitchFamily="18" charset="0"/>
            </a:endParaRPr>
          </a:p>
          <a:p>
            <a:pPr marL="0" lvl="0" indent="0" algn="just" eaLnBrk="0" fontAlgn="base" hangingPunct="0">
              <a:spcBef>
                <a:spcPct val="0"/>
              </a:spcBef>
              <a:spcAft>
                <a:spcPct val="0"/>
              </a:spcAft>
              <a:buNone/>
            </a:pPr>
            <a:r>
              <a:rPr lang="en-US" sz="2400" dirty="0">
                <a:latin typeface="Times New Roman" pitchFamily="18" charset="0"/>
                <a:ea typeface="Calibri" pitchFamily="34" charset="0"/>
                <a:cs typeface="Times New Roman" pitchFamily="18" charset="0"/>
              </a:rPr>
              <a:t>The term </a:t>
            </a:r>
            <a:r>
              <a:rPr lang="en-US" sz="2400" b="1" i="1" dirty="0">
                <a:latin typeface="Times New Roman" pitchFamily="18" charset="0"/>
                <a:ea typeface="Calibri" pitchFamily="34" charset="0"/>
                <a:cs typeface="Times New Roman" pitchFamily="18" charset="0"/>
              </a:rPr>
              <a:t>instruction</a:t>
            </a:r>
            <a:r>
              <a:rPr lang="en-US" sz="2400" dirty="0">
                <a:latin typeface="Times New Roman" pitchFamily="18" charset="0"/>
                <a:ea typeface="Calibri" pitchFamily="34" charset="0"/>
                <a:cs typeface="Times New Roman" pitchFamily="18" charset="0"/>
              </a:rPr>
              <a:t> is a deliberate arrangement of experiences within the learning space, classroom, laboratory, workshop etc </a:t>
            </a:r>
          </a:p>
          <a:p>
            <a:pPr marL="0" lvl="0" indent="0" algn="just" eaLnBrk="0" fontAlgn="base" hangingPunct="0">
              <a:spcBef>
                <a:spcPct val="0"/>
              </a:spcBef>
              <a:spcAft>
                <a:spcPct val="0"/>
              </a:spcAft>
              <a:buNone/>
            </a:pPr>
            <a:r>
              <a:rPr lang="en-US" sz="2400" b="1" dirty="0">
                <a:latin typeface="Times New Roman" pitchFamily="18" charset="0"/>
                <a:ea typeface="Calibri" pitchFamily="34" charset="0"/>
                <a:cs typeface="Times New Roman" pitchFamily="18" charset="0"/>
              </a:rPr>
              <a:t>Media</a:t>
            </a:r>
            <a:r>
              <a:rPr lang="en-US" sz="2400" dirty="0">
                <a:latin typeface="Times New Roman" pitchFamily="18" charset="0"/>
                <a:ea typeface="Calibri" pitchFamily="34" charset="0"/>
                <a:cs typeface="Times New Roman" pitchFamily="18" charset="0"/>
              </a:rPr>
              <a:t> according to </a:t>
            </a:r>
            <a:r>
              <a:rPr lang="en-US" sz="2400" dirty="0" err="1">
                <a:latin typeface="Times New Roman" pitchFamily="18" charset="0"/>
                <a:ea typeface="Calibri" pitchFamily="34" charset="0"/>
                <a:cs typeface="Times New Roman" pitchFamily="18" charset="0"/>
              </a:rPr>
              <a:t>Vikoo</a:t>
            </a:r>
            <a:r>
              <a:rPr lang="en-US" sz="2400" dirty="0">
                <a:latin typeface="Times New Roman" pitchFamily="18" charset="0"/>
                <a:ea typeface="Calibri" pitchFamily="34" charset="0"/>
                <a:cs typeface="Times New Roman" pitchFamily="18" charset="0"/>
              </a:rPr>
              <a:t> (2008) is used to think about Television, Satellite Communication, Computer and other sophisticated modern technologies. </a:t>
            </a:r>
            <a:endParaRPr lang="en-US" sz="2400" dirty="0">
              <a:latin typeface="Times New Roman" pitchFamily="18" charset="0"/>
              <a:cs typeface="Times New Roman" pitchFamily="18" charset="0"/>
            </a:endParaRPr>
          </a:p>
          <a:p>
            <a:pPr marL="0" lvl="0" indent="0" algn="just" eaLnBrk="0" fontAlgn="base" hangingPunct="0">
              <a:spcBef>
                <a:spcPct val="0"/>
              </a:spcBef>
              <a:spcAft>
                <a:spcPct val="0"/>
              </a:spcAft>
              <a:buNone/>
            </a:pPr>
            <a:r>
              <a:rPr lang="en-US" sz="2400" b="1" dirty="0">
                <a:latin typeface="Times New Roman" pitchFamily="18" charset="0"/>
                <a:ea typeface="Calibri" pitchFamily="34" charset="0"/>
                <a:cs typeface="Times New Roman" pitchFamily="18" charset="0"/>
              </a:rPr>
              <a:t>Instructional media</a:t>
            </a:r>
            <a:r>
              <a:rPr lang="en-US" sz="2400" dirty="0">
                <a:latin typeface="Times New Roman" pitchFamily="18" charset="0"/>
                <a:ea typeface="Calibri" pitchFamily="34" charset="0"/>
                <a:cs typeface="Times New Roman" pitchFamily="18" charset="0"/>
              </a:rPr>
              <a:t> are important elements of teaching and learning activities. This is why teachers globally at any level use instructional media for teaching their students. </a:t>
            </a:r>
            <a:endParaRPr lang="en-US" sz="2400" dirty="0">
              <a:latin typeface="Times New Roman" pitchFamily="18" charset="0"/>
              <a:cs typeface="Times New Roman" pitchFamily="18" charset="0"/>
            </a:endParaRPr>
          </a:p>
          <a:p>
            <a:endParaRPr lang="en-US" sz="2400" dirty="0">
              <a:latin typeface="Times New Roman" pitchFamily="18" charset="0"/>
              <a:cs typeface="Times New Roman" pitchFamily="18" charset="0"/>
            </a:endParaRPr>
          </a:p>
        </p:txBody>
      </p:sp>
    </p:spTree>
  </p:cSld>
  <p:clrMapOvr>
    <a:masterClrMapping/>
  </p:clrMapOvr>
  <p:transition spd="med">
    <p:wedge/>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1" algn="ctr" rtl="0">
              <a:spcBef>
                <a:spcPct val="0"/>
              </a:spcBef>
            </a:pPr>
            <a:r>
              <a:rPr kumimoji="0" lang="en-US" sz="2000" b="1" i="0" u="none" strike="noStrike" cap="none" normalizeH="0" baseline="0" dirty="0">
                <a:ln>
                  <a:noFill/>
                </a:ln>
                <a:solidFill>
                  <a:schemeClr val="tx1"/>
                </a:solidFill>
                <a:effectLst/>
                <a:latin typeface="Bookman Old Style" pitchFamily="18" charset="0"/>
                <a:ea typeface="Calibri" pitchFamily="34" charset="0"/>
                <a:cs typeface="Times New Roman" pitchFamily="18" charset="0"/>
              </a:rPr>
              <a:t>                                                                                                   </a:t>
            </a:r>
            <a:r>
              <a:rPr kumimoji="0" lang="en-US" sz="3200" b="1" i="0" u="none" strike="noStrike" cap="none" normalizeH="0" baseline="0" dirty="0">
                <a:ln>
                  <a:noFill/>
                </a:ln>
                <a:solidFill>
                  <a:srgbClr val="7030A0"/>
                </a:solidFill>
                <a:effectLst/>
                <a:latin typeface="Times New Roman" pitchFamily="18" charset="0"/>
                <a:ea typeface="Calibri" pitchFamily="34" charset="0"/>
                <a:cs typeface="Times New Roman" pitchFamily="18" charset="0"/>
              </a:rPr>
              <a:t>Benefits of Using Instructional Media </a:t>
            </a:r>
            <a:br>
              <a:rPr kumimoji="0" lang="en-US" sz="3200" b="1" i="0" u="none" strike="noStrike" cap="none" normalizeH="0" baseline="0" dirty="0">
                <a:ln>
                  <a:noFill/>
                </a:ln>
                <a:solidFill>
                  <a:srgbClr val="7030A0"/>
                </a:solidFill>
                <a:effectLst/>
                <a:latin typeface="Times New Roman" pitchFamily="18" charset="0"/>
                <a:cs typeface="Times New Roman" pitchFamily="18" charset="0"/>
              </a:rPr>
            </a:br>
            <a:endParaRPr lang="en-US" sz="3200" dirty="0">
              <a:solidFill>
                <a:srgbClr val="7030A0"/>
              </a:solidFill>
              <a:latin typeface="Times New Roman" pitchFamily="18" charset="0"/>
              <a:cs typeface="Times New Roman" pitchFamily="18" charset="0"/>
            </a:endParaRPr>
          </a:p>
        </p:txBody>
      </p:sp>
      <p:sp>
        <p:nvSpPr>
          <p:cNvPr id="3" name="Content Placeholder 2"/>
          <p:cNvSpPr>
            <a:spLocks noGrp="1"/>
          </p:cNvSpPr>
          <p:nvPr>
            <p:ph idx="1"/>
          </p:nvPr>
        </p:nvSpPr>
        <p:spPr>
          <a:xfrm>
            <a:off x="457200" y="1066800"/>
            <a:ext cx="8229600" cy="5059363"/>
          </a:xfrm>
        </p:spPr>
        <p:txBody>
          <a:bodyPr>
            <a:normAutofit fontScale="70000" lnSpcReduction="20000"/>
          </a:bodyPr>
          <a:lstStyle/>
          <a:p>
            <a:pPr marL="0" lvl="0" indent="0" eaLnBrk="0" fontAlgn="base" hangingPunct="0">
              <a:spcBef>
                <a:spcPct val="0"/>
              </a:spcBef>
              <a:spcAft>
                <a:spcPct val="0"/>
              </a:spcAft>
              <a:buNone/>
            </a:pPr>
            <a:r>
              <a:rPr lang="en-US" dirty="0">
                <a:latin typeface="Bookman Old Style" pitchFamily="18" charset="0"/>
                <a:ea typeface="Calibri" pitchFamily="34" charset="0"/>
                <a:cs typeface="Times New Roman" pitchFamily="18" charset="0"/>
              </a:rPr>
              <a:t>The benefits of instructional media include:</a:t>
            </a:r>
            <a:endParaRPr lang="en-US" dirty="0">
              <a:latin typeface="Arial" pitchFamily="34" charset="0"/>
              <a:cs typeface="Arial" pitchFamily="34" charset="0"/>
            </a:endParaRPr>
          </a:p>
          <a:p>
            <a:pPr marL="0" lvl="0" indent="0" eaLnBrk="0" fontAlgn="base" hangingPunct="0">
              <a:spcBef>
                <a:spcPct val="0"/>
              </a:spcBef>
              <a:spcAft>
                <a:spcPct val="0"/>
              </a:spcAft>
              <a:buFontTx/>
              <a:buChar char="•"/>
            </a:pPr>
            <a:r>
              <a:rPr lang="en-US" dirty="0">
                <a:latin typeface="Bookman Old Style" pitchFamily="18" charset="0"/>
                <a:ea typeface="Calibri" pitchFamily="34" charset="0"/>
                <a:cs typeface="Times New Roman" pitchFamily="18" charset="0"/>
              </a:rPr>
              <a:t>The Delivery of Learning Materials can be Standardized</a:t>
            </a:r>
            <a:endParaRPr lang="en-US" dirty="0">
              <a:latin typeface="Arial" pitchFamily="34" charset="0"/>
              <a:cs typeface="Arial" pitchFamily="34" charset="0"/>
            </a:endParaRPr>
          </a:p>
          <a:p>
            <a:pPr marL="0" lvl="0" indent="0" eaLnBrk="0" fontAlgn="base" hangingPunct="0">
              <a:spcBef>
                <a:spcPct val="0"/>
              </a:spcBef>
              <a:spcAft>
                <a:spcPct val="0"/>
              </a:spcAft>
              <a:buFontTx/>
              <a:buChar char="•"/>
            </a:pPr>
            <a:r>
              <a:rPr lang="en-US" dirty="0">
                <a:latin typeface="Bookman Old Style" pitchFamily="18" charset="0"/>
                <a:ea typeface="Calibri" pitchFamily="34" charset="0"/>
                <a:cs typeface="Times New Roman" pitchFamily="18" charset="0"/>
              </a:rPr>
              <a:t>The Learning Process becomes More Clear And Interesting</a:t>
            </a:r>
            <a:endParaRPr lang="en-US" dirty="0">
              <a:latin typeface="Arial" pitchFamily="34" charset="0"/>
              <a:cs typeface="Arial" pitchFamily="34" charset="0"/>
            </a:endParaRPr>
          </a:p>
          <a:p>
            <a:pPr marL="0" lvl="0" indent="0" eaLnBrk="0" fontAlgn="base" hangingPunct="0">
              <a:spcBef>
                <a:spcPct val="0"/>
              </a:spcBef>
              <a:spcAft>
                <a:spcPct val="0"/>
              </a:spcAft>
              <a:buFontTx/>
              <a:buChar char="•"/>
            </a:pPr>
            <a:r>
              <a:rPr lang="en-US" dirty="0">
                <a:latin typeface="Bookman Old Style" pitchFamily="18" charset="0"/>
                <a:ea typeface="Calibri" pitchFamily="34" charset="0"/>
                <a:cs typeface="Times New Roman" pitchFamily="18" charset="0"/>
              </a:rPr>
              <a:t>The Learning Process becomes More Interactive</a:t>
            </a:r>
            <a:endParaRPr lang="en-US" dirty="0">
              <a:latin typeface="Arial" pitchFamily="34" charset="0"/>
              <a:cs typeface="Arial" pitchFamily="34" charset="0"/>
            </a:endParaRPr>
          </a:p>
          <a:p>
            <a:pPr marL="0" lvl="0" indent="0" eaLnBrk="0" fontAlgn="base" hangingPunct="0">
              <a:spcBef>
                <a:spcPct val="0"/>
              </a:spcBef>
              <a:spcAft>
                <a:spcPct val="0"/>
              </a:spcAft>
              <a:buFontTx/>
              <a:buChar char="•"/>
            </a:pPr>
            <a:r>
              <a:rPr lang="en-US" dirty="0">
                <a:latin typeface="Bookman Old Style" pitchFamily="18" charset="0"/>
                <a:ea typeface="Calibri" pitchFamily="34" charset="0"/>
                <a:cs typeface="Times New Roman" pitchFamily="18" charset="0"/>
              </a:rPr>
              <a:t>Efficiency in Time and Labor</a:t>
            </a:r>
            <a:endParaRPr lang="en-US" dirty="0">
              <a:latin typeface="Arial" pitchFamily="34" charset="0"/>
              <a:cs typeface="Arial" pitchFamily="34" charset="0"/>
            </a:endParaRPr>
          </a:p>
          <a:p>
            <a:pPr marL="0" lvl="0" indent="0" eaLnBrk="0" fontAlgn="base" hangingPunct="0">
              <a:spcBef>
                <a:spcPct val="0"/>
              </a:spcBef>
              <a:spcAft>
                <a:spcPct val="0"/>
              </a:spcAft>
              <a:buFontTx/>
              <a:buChar char="•"/>
            </a:pPr>
            <a:r>
              <a:rPr lang="en-US" dirty="0">
                <a:latin typeface="Bookman Old Style" pitchFamily="18" charset="0"/>
                <a:ea typeface="Calibri" pitchFamily="34" charset="0"/>
                <a:cs typeface="Times New Roman" pitchFamily="18" charset="0"/>
              </a:rPr>
              <a:t>Improving The Quality Of Student Learning Outcomes</a:t>
            </a:r>
            <a:endParaRPr lang="en-US" dirty="0">
              <a:latin typeface="Arial" pitchFamily="34" charset="0"/>
              <a:cs typeface="Arial" pitchFamily="34" charset="0"/>
            </a:endParaRPr>
          </a:p>
          <a:p>
            <a:pPr marL="0" lvl="0" indent="0" eaLnBrk="0" fontAlgn="base" hangingPunct="0">
              <a:spcBef>
                <a:spcPct val="0"/>
              </a:spcBef>
              <a:spcAft>
                <a:spcPct val="0"/>
              </a:spcAft>
              <a:buFontTx/>
              <a:buChar char="•"/>
            </a:pPr>
            <a:r>
              <a:rPr lang="en-US" dirty="0">
                <a:latin typeface="Bookman Old Style" pitchFamily="18" charset="0"/>
                <a:ea typeface="Calibri" pitchFamily="34" charset="0"/>
                <a:cs typeface="Times New Roman" pitchFamily="18" charset="0"/>
              </a:rPr>
              <a:t>Foster Positive Attitudes Toward Students And Learning Materials</a:t>
            </a:r>
            <a:endParaRPr lang="en-US" dirty="0">
              <a:latin typeface="Arial" pitchFamily="34" charset="0"/>
              <a:cs typeface="Arial" pitchFamily="34" charset="0"/>
            </a:endParaRPr>
          </a:p>
          <a:p>
            <a:pPr marL="0" lvl="0" indent="0" eaLnBrk="0" fontAlgn="base" hangingPunct="0">
              <a:spcBef>
                <a:spcPct val="0"/>
              </a:spcBef>
              <a:spcAft>
                <a:spcPct val="0"/>
              </a:spcAft>
              <a:buNone/>
            </a:pPr>
            <a:r>
              <a:rPr lang="en-US" b="1" dirty="0">
                <a:latin typeface="Bookman Old Style" pitchFamily="18" charset="0"/>
                <a:ea typeface="Calibri" pitchFamily="34" charset="0"/>
                <a:cs typeface="Times New Roman" pitchFamily="18" charset="0"/>
              </a:rPr>
              <a:t>Other benefits of using instructional media are:</a:t>
            </a:r>
            <a:endParaRPr lang="en-US" b="1" dirty="0">
              <a:latin typeface="Arial" pitchFamily="34" charset="0"/>
              <a:cs typeface="Arial" pitchFamily="34" charset="0"/>
            </a:endParaRPr>
          </a:p>
          <a:p>
            <a:pPr marL="0" lvl="0" indent="0" eaLnBrk="0" fontAlgn="base" hangingPunct="0">
              <a:spcBef>
                <a:spcPct val="0"/>
              </a:spcBef>
              <a:spcAft>
                <a:spcPct val="0"/>
              </a:spcAft>
              <a:buFontTx/>
              <a:buChar char="•"/>
            </a:pPr>
            <a:r>
              <a:rPr lang="en-US" dirty="0">
                <a:latin typeface="Bookman Old Style" pitchFamily="18" charset="0"/>
                <a:ea typeface="Calibri" pitchFamily="34" charset="0"/>
                <a:cs typeface="Times New Roman" pitchFamily="18" charset="0"/>
              </a:rPr>
              <a:t>increases the rate of learning by the learners, </a:t>
            </a:r>
            <a:endParaRPr lang="en-US" dirty="0">
              <a:latin typeface="Arial" pitchFamily="34" charset="0"/>
              <a:cs typeface="Arial" pitchFamily="34" charset="0"/>
            </a:endParaRPr>
          </a:p>
          <a:p>
            <a:pPr marL="0" lvl="0" indent="0" eaLnBrk="0" fontAlgn="base" hangingPunct="0">
              <a:spcBef>
                <a:spcPct val="0"/>
              </a:spcBef>
              <a:spcAft>
                <a:spcPct val="0"/>
              </a:spcAft>
              <a:buFontTx/>
              <a:buChar char="•"/>
            </a:pPr>
            <a:r>
              <a:rPr lang="en-US" dirty="0">
                <a:latin typeface="Bookman Old Style" pitchFamily="18" charset="0"/>
                <a:ea typeface="Calibri" pitchFamily="34" charset="0"/>
                <a:cs typeface="Times New Roman" pitchFamily="18" charset="0"/>
              </a:rPr>
              <a:t>makes learning to be real and permanent, </a:t>
            </a:r>
            <a:endParaRPr lang="en-US" dirty="0">
              <a:latin typeface="Arial" pitchFamily="34" charset="0"/>
              <a:cs typeface="Arial" pitchFamily="34" charset="0"/>
            </a:endParaRPr>
          </a:p>
          <a:p>
            <a:pPr marL="0" lvl="0" indent="0" eaLnBrk="0" fontAlgn="base" hangingPunct="0">
              <a:spcBef>
                <a:spcPct val="0"/>
              </a:spcBef>
              <a:spcAft>
                <a:spcPct val="0"/>
              </a:spcAft>
              <a:buFontTx/>
              <a:buChar char="•"/>
            </a:pPr>
            <a:r>
              <a:rPr lang="en-US" dirty="0">
                <a:latin typeface="Bookman Old Style" pitchFamily="18" charset="0"/>
                <a:ea typeface="Calibri" pitchFamily="34" charset="0"/>
                <a:cs typeface="Times New Roman" pitchFamily="18" charset="0"/>
              </a:rPr>
              <a:t>saves teacher</a:t>
            </a:r>
            <a:r>
              <a:rPr lang="en-US" dirty="0">
                <a:ea typeface="Calibri" pitchFamily="34" charset="0"/>
                <a:cs typeface="Times New Roman" pitchFamily="18" charset="0"/>
              </a:rPr>
              <a:t>’</a:t>
            </a:r>
            <a:r>
              <a:rPr lang="en-US" dirty="0">
                <a:latin typeface="Bookman Old Style" pitchFamily="18" charset="0"/>
                <a:ea typeface="Calibri" pitchFamily="34" charset="0"/>
                <a:cs typeface="Times New Roman" pitchFamily="18" charset="0"/>
              </a:rPr>
              <a:t>s time</a:t>
            </a:r>
            <a:endParaRPr lang="en-US" dirty="0">
              <a:latin typeface="Arial" pitchFamily="34" charset="0"/>
              <a:cs typeface="Arial" pitchFamily="34" charset="0"/>
            </a:endParaRPr>
          </a:p>
          <a:p>
            <a:pPr marL="0" lvl="0" indent="0" eaLnBrk="0" fontAlgn="base" hangingPunct="0">
              <a:spcBef>
                <a:spcPct val="0"/>
              </a:spcBef>
              <a:spcAft>
                <a:spcPct val="0"/>
              </a:spcAft>
              <a:buFontTx/>
              <a:buChar char="•"/>
            </a:pPr>
            <a:r>
              <a:rPr lang="en-US" dirty="0">
                <a:latin typeface="Bookman Old Style" pitchFamily="18" charset="0"/>
                <a:ea typeface="Calibri" pitchFamily="34" charset="0"/>
                <a:cs typeface="Times New Roman" pitchFamily="18" charset="0"/>
              </a:rPr>
              <a:t>promote learners participation </a:t>
            </a:r>
            <a:endParaRPr lang="en-US" dirty="0">
              <a:latin typeface="Arial" pitchFamily="34" charset="0"/>
              <a:cs typeface="Arial" pitchFamily="34" charset="0"/>
            </a:endParaRPr>
          </a:p>
          <a:p>
            <a:pPr marL="0" lvl="0" indent="0" eaLnBrk="0" fontAlgn="base" hangingPunct="0">
              <a:spcBef>
                <a:spcPct val="0"/>
              </a:spcBef>
              <a:spcAft>
                <a:spcPct val="0"/>
              </a:spcAft>
              <a:buFontTx/>
              <a:buChar char="•"/>
            </a:pPr>
            <a:r>
              <a:rPr lang="en-US" dirty="0">
                <a:latin typeface="Bookman Old Style" pitchFamily="18" charset="0"/>
                <a:ea typeface="Calibri" pitchFamily="34" charset="0"/>
                <a:cs typeface="Times New Roman" pitchFamily="18" charset="0"/>
              </a:rPr>
              <a:t>makes learning available to wider audience and;</a:t>
            </a:r>
            <a:endParaRPr lang="en-US" dirty="0">
              <a:latin typeface="Arial" pitchFamily="34" charset="0"/>
              <a:cs typeface="Arial" pitchFamily="34" charset="0"/>
            </a:endParaRPr>
          </a:p>
          <a:p>
            <a:pPr marL="0" lvl="0" indent="0" eaLnBrk="0" fontAlgn="base" hangingPunct="0">
              <a:spcBef>
                <a:spcPct val="0"/>
              </a:spcBef>
              <a:spcAft>
                <a:spcPct val="0"/>
              </a:spcAft>
              <a:buFontTx/>
              <a:buChar char="•"/>
            </a:pPr>
            <a:r>
              <a:rPr lang="en-US" dirty="0">
                <a:latin typeface="Bookman Old Style" pitchFamily="18" charset="0"/>
                <a:ea typeface="Calibri" pitchFamily="34" charset="0"/>
                <a:cs typeface="Times New Roman" pitchFamily="18" charset="0"/>
              </a:rPr>
              <a:t>helps teacher and learner overcome physical difficulties </a:t>
            </a:r>
            <a:endParaRPr lang="en-US" dirty="0">
              <a:latin typeface="Arial" pitchFamily="34" charset="0"/>
              <a:cs typeface="Arial" pitchFamily="34" charset="0"/>
            </a:endParaRPr>
          </a:p>
          <a:p>
            <a:pPr marL="0" lvl="0" indent="0" eaLnBrk="0" fontAlgn="base" hangingPunct="0">
              <a:spcBef>
                <a:spcPct val="0"/>
              </a:spcBef>
              <a:spcAft>
                <a:spcPct val="0"/>
              </a:spcAft>
              <a:buNone/>
            </a:pPr>
            <a:endParaRPr lang="en-US" dirty="0">
              <a:latin typeface="Arial" pitchFamily="34" charset="0"/>
              <a:cs typeface="Arial" pitchFamily="34" charset="0"/>
            </a:endParaRPr>
          </a:p>
          <a:p>
            <a:endParaRPr lang="en-US" dirty="0"/>
          </a:p>
        </p:txBody>
      </p:sp>
    </p:spTree>
  </p:cSld>
  <p:clrMapOvr>
    <a:masterClrMapping/>
  </p:clrMapOvr>
  <p:transition spd="med">
    <p:wedg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                                                 Cont..</a:t>
            </a:r>
          </a:p>
        </p:txBody>
      </p:sp>
      <p:sp>
        <p:nvSpPr>
          <p:cNvPr id="3" name="Content Placeholder 2"/>
          <p:cNvSpPr>
            <a:spLocks noGrp="1"/>
          </p:cNvSpPr>
          <p:nvPr>
            <p:ph idx="1"/>
          </p:nvPr>
        </p:nvSpPr>
        <p:spPr/>
        <p:txBody>
          <a:bodyPr>
            <a:normAutofit lnSpcReduction="10000"/>
          </a:bodyPr>
          <a:lstStyle/>
          <a:p>
            <a:pPr lvl="0"/>
            <a:r>
              <a:rPr lang="en-US" sz="2800" dirty="0">
                <a:latin typeface="Times New Roman" pitchFamily="18" charset="0"/>
                <a:ea typeface="Arial Unicode MS" pitchFamily="34" charset="-128"/>
                <a:cs typeface="Times New Roman" pitchFamily="18" charset="0"/>
              </a:rPr>
              <a:t>There are many definitions of communication as there are experts in the field. Different scholars attempt to define the concept in different ways based on their own understanding, philosophy, etc. Thus, we can find different definitions for the term communication. </a:t>
            </a:r>
          </a:p>
          <a:p>
            <a:pPr lvl="0"/>
            <a:r>
              <a:rPr lang="en-US" sz="2800" dirty="0">
                <a:latin typeface="Times New Roman" pitchFamily="18" charset="0"/>
                <a:ea typeface="Arial Unicode MS" pitchFamily="34" charset="-128"/>
                <a:cs typeface="Times New Roman" pitchFamily="18" charset="0"/>
              </a:rPr>
              <a:t>For example, Communication, as </a:t>
            </a:r>
            <a:r>
              <a:rPr lang="en-US" sz="2800" dirty="0">
                <a:solidFill>
                  <a:srgbClr val="92D050"/>
                </a:solidFill>
                <a:latin typeface="Times New Roman" pitchFamily="18" charset="0"/>
                <a:ea typeface="Arial Unicode MS" pitchFamily="34" charset="-128"/>
                <a:cs typeface="Times New Roman" pitchFamily="18" charset="0"/>
              </a:rPr>
              <a:t>Charles Cooley/sociologist/</a:t>
            </a:r>
            <a:r>
              <a:rPr lang="en-US" sz="2800" dirty="0">
                <a:latin typeface="Times New Roman" pitchFamily="18" charset="0"/>
                <a:ea typeface="Arial Unicode MS" pitchFamily="34" charset="-128"/>
                <a:cs typeface="Times New Roman" pitchFamily="18" charset="0"/>
              </a:rPr>
              <a:t>refers to the mechanism through which human relation exists and develops all the symbols of the mind, together with the means of conveying them through space and preserving in time.</a:t>
            </a:r>
            <a:endParaRPr lang="en-US" sz="2800" dirty="0">
              <a:latin typeface="Times New Roman" pitchFamily="18" charset="0"/>
              <a:cs typeface="Times New Roman" pitchFamily="18" charset="0"/>
            </a:endParaRPr>
          </a:p>
          <a:p>
            <a:endParaRPr lang="en-US" sz="2800" dirty="0">
              <a:latin typeface="Times New Roman" pitchFamily="18" charset="0"/>
              <a:cs typeface="Times New Roman" pitchFamily="18" charset="0"/>
            </a:endParaRPr>
          </a:p>
        </p:txBody>
      </p:sp>
    </p:spTree>
  </p:cSld>
  <p:clrMapOvr>
    <a:masterClrMapping/>
  </p:clrMapOvr>
  <p:transition spd="med">
    <p:wedge/>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1" algn="ctr" rtl="0">
              <a:spcBef>
                <a:spcPct val="0"/>
              </a:spcBef>
            </a:pPr>
            <a:r>
              <a:rPr kumimoji="0" lang="en-US" sz="2400" b="1" i="0" u="none" strike="noStrike" cap="none" normalizeH="0" baseline="0" dirty="0">
                <a:ln>
                  <a:noFill/>
                </a:ln>
                <a:solidFill>
                  <a:schemeClr val="tx1"/>
                </a:solidFill>
                <a:effectLst/>
                <a:latin typeface="Bookman Old Style" pitchFamily="18" charset="0"/>
                <a:ea typeface="Calibri" pitchFamily="34" charset="0"/>
                <a:cs typeface="Times New Roman" pitchFamily="18" charset="0"/>
              </a:rPr>
              <a:t>                                                                                  </a:t>
            </a:r>
            <a:r>
              <a:rPr kumimoji="0" lang="en-US" sz="3600" b="1" i="0" u="none" strike="noStrike" cap="none" normalizeH="0" baseline="0" dirty="0">
                <a:ln>
                  <a:noFill/>
                </a:ln>
                <a:solidFill>
                  <a:srgbClr val="00B050"/>
                </a:solidFill>
                <a:effectLst/>
                <a:latin typeface="Times New Roman" pitchFamily="18" charset="0"/>
                <a:ea typeface="Calibri" pitchFamily="34" charset="0"/>
                <a:cs typeface="Times New Roman" pitchFamily="18" charset="0"/>
              </a:rPr>
              <a:t>Classification of Instructional Media</a:t>
            </a:r>
            <a:br>
              <a:rPr kumimoji="0" lang="en-US" sz="3600" b="0" i="0" u="none" strike="noStrike" cap="none" normalizeH="0" baseline="0" dirty="0">
                <a:ln>
                  <a:noFill/>
                </a:ln>
                <a:solidFill>
                  <a:srgbClr val="00B050"/>
                </a:solidFill>
                <a:effectLst/>
                <a:latin typeface="Times New Roman" pitchFamily="18" charset="0"/>
                <a:cs typeface="Times New Roman" pitchFamily="18" charset="0"/>
              </a:rPr>
            </a:br>
            <a:endParaRPr lang="en-US" sz="3600" dirty="0">
              <a:solidFill>
                <a:srgbClr val="00B050"/>
              </a:solidFill>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fontScale="92500" lnSpcReduction="20000"/>
          </a:bodyPr>
          <a:lstStyle/>
          <a:p>
            <a:pPr marL="0" lvl="0" indent="0" algn="just" eaLnBrk="0" fontAlgn="base" hangingPunct="0">
              <a:spcBef>
                <a:spcPct val="0"/>
              </a:spcBef>
              <a:spcAft>
                <a:spcPct val="0"/>
              </a:spcAft>
              <a:buFont typeface="Wingdings" pitchFamily="2" charset="2"/>
              <a:buChar char="Ø"/>
            </a:pPr>
            <a:r>
              <a:rPr lang="en-US" dirty="0" err="1">
                <a:latin typeface="Times New Roman" pitchFamily="18" charset="0"/>
                <a:ea typeface="Calibri" pitchFamily="34" charset="0"/>
                <a:cs typeface="Times New Roman" pitchFamily="18" charset="0"/>
              </a:rPr>
              <a:t>Vikoo</a:t>
            </a:r>
            <a:r>
              <a:rPr lang="en-US" dirty="0">
                <a:latin typeface="Times New Roman" pitchFamily="18" charset="0"/>
                <a:ea typeface="Calibri" pitchFamily="34" charset="0"/>
                <a:cs typeface="Times New Roman" pitchFamily="18" charset="0"/>
              </a:rPr>
              <a:t>(2003) believed that the classification should be based on some criteria. Such criteria he noted include:</a:t>
            </a:r>
            <a:endParaRPr lang="en-US" dirty="0">
              <a:latin typeface="Times New Roman" pitchFamily="18" charset="0"/>
              <a:cs typeface="Times New Roman" pitchFamily="18" charset="0"/>
            </a:endParaRPr>
          </a:p>
          <a:p>
            <a:pPr marL="0" lvl="0" indent="0" algn="just" eaLnBrk="0" fontAlgn="base" hangingPunct="0">
              <a:spcBef>
                <a:spcPct val="0"/>
              </a:spcBef>
              <a:spcAft>
                <a:spcPct val="0"/>
              </a:spcAft>
              <a:buFontTx/>
              <a:buChar char="•"/>
            </a:pPr>
            <a:r>
              <a:rPr lang="en-US" dirty="0">
                <a:latin typeface="Times New Roman" pitchFamily="18" charset="0"/>
                <a:ea typeface="Calibri" pitchFamily="34" charset="0"/>
                <a:cs typeface="Times New Roman" pitchFamily="18" charset="0"/>
              </a:rPr>
              <a:t>Degree of expertise/technical skills required for the production.</a:t>
            </a:r>
            <a:endParaRPr lang="en-US" dirty="0">
              <a:latin typeface="Times New Roman" pitchFamily="18" charset="0"/>
              <a:cs typeface="Times New Roman" pitchFamily="18" charset="0"/>
            </a:endParaRPr>
          </a:p>
          <a:p>
            <a:pPr marL="0" lvl="0" indent="0" algn="just" eaLnBrk="0" fontAlgn="base" hangingPunct="0">
              <a:spcBef>
                <a:spcPct val="0"/>
              </a:spcBef>
              <a:spcAft>
                <a:spcPct val="0"/>
              </a:spcAft>
              <a:buFontTx/>
              <a:buChar char="•"/>
            </a:pPr>
            <a:r>
              <a:rPr lang="en-US" dirty="0">
                <a:latin typeface="Times New Roman" pitchFamily="18" charset="0"/>
                <a:ea typeface="Calibri" pitchFamily="34" charset="0"/>
                <a:cs typeface="Times New Roman" pitchFamily="18" charset="0"/>
              </a:rPr>
              <a:t>Nature of the material (Media)</a:t>
            </a:r>
            <a:endParaRPr lang="en-US" dirty="0">
              <a:latin typeface="Times New Roman" pitchFamily="18" charset="0"/>
              <a:cs typeface="Times New Roman" pitchFamily="18" charset="0"/>
            </a:endParaRPr>
          </a:p>
          <a:p>
            <a:pPr marL="0" lvl="0" indent="0" algn="just" eaLnBrk="0" fontAlgn="base" hangingPunct="0">
              <a:spcBef>
                <a:spcPct val="0"/>
              </a:spcBef>
              <a:spcAft>
                <a:spcPct val="0"/>
              </a:spcAft>
              <a:buFontTx/>
              <a:buChar char="•"/>
            </a:pPr>
            <a:r>
              <a:rPr lang="en-US" dirty="0">
                <a:latin typeface="Times New Roman" pitchFamily="18" charset="0"/>
                <a:ea typeface="Calibri" pitchFamily="34" charset="0"/>
                <a:cs typeface="Times New Roman" pitchFamily="18" charset="0"/>
              </a:rPr>
              <a:t> Physiological parameter or sensory modality required</a:t>
            </a:r>
            <a:endParaRPr lang="en-US" dirty="0">
              <a:latin typeface="Times New Roman" pitchFamily="18" charset="0"/>
              <a:cs typeface="Times New Roman" pitchFamily="18" charset="0"/>
            </a:endParaRPr>
          </a:p>
          <a:p>
            <a:pPr marL="0" lvl="0" indent="0" algn="just" eaLnBrk="0" fontAlgn="base" hangingPunct="0">
              <a:spcBef>
                <a:spcPct val="0"/>
              </a:spcBef>
              <a:spcAft>
                <a:spcPct val="0"/>
              </a:spcAft>
              <a:buFontTx/>
              <a:buChar char="•"/>
            </a:pPr>
            <a:r>
              <a:rPr lang="en-US" dirty="0">
                <a:latin typeface="Times New Roman" pitchFamily="18" charset="0"/>
                <a:ea typeface="Calibri" pitchFamily="34" charset="0"/>
                <a:cs typeface="Times New Roman" pitchFamily="18" charset="0"/>
              </a:rPr>
              <a:t>Whether or not projection is involved</a:t>
            </a:r>
            <a:endParaRPr lang="en-US" dirty="0">
              <a:latin typeface="Times New Roman" pitchFamily="18" charset="0"/>
              <a:cs typeface="Times New Roman" pitchFamily="18" charset="0"/>
            </a:endParaRPr>
          </a:p>
          <a:p>
            <a:pPr marL="0" lvl="0" indent="0" algn="just" eaLnBrk="0" fontAlgn="base" hangingPunct="0">
              <a:spcBef>
                <a:spcPct val="0"/>
              </a:spcBef>
              <a:spcAft>
                <a:spcPct val="0"/>
              </a:spcAft>
              <a:buFontTx/>
              <a:buChar char="•"/>
            </a:pPr>
            <a:r>
              <a:rPr lang="en-US" dirty="0">
                <a:latin typeface="Times New Roman" pitchFamily="18" charset="0"/>
                <a:ea typeface="Calibri" pitchFamily="34" charset="0"/>
                <a:cs typeface="Times New Roman" pitchFamily="18" charset="0"/>
              </a:rPr>
              <a:t>Place produced</a:t>
            </a:r>
            <a:endParaRPr lang="en-US" dirty="0">
              <a:latin typeface="Times New Roman" pitchFamily="18" charset="0"/>
              <a:cs typeface="Times New Roman" pitchFamily="18" charset="0"/>
            </a:endParaRPr>
          </a:p>
          <a:p>
            <a:pPr marL="0" lvl="0" indent="0" algn="just" eaLnBrk="0" fontAlgn="base" hangingPunct="0">
              <a:spcBef>
                <a:spcPct val="0"/>
              </a:spcBef>
              <a:spcAft>
                <a:spcPct val="0"/>
              </a:spcAft>
              <a:buFontTx/>
              <a:buChar char="•"/>
            </a:pPr>
            <a:r>
              <a:rPr lang="en-US" dirty="0">
                <a:latin typeface="Times New Roman" pitchFamily="18" charset="0"/>
                <a:ea typeface="Calibri" pitchFamily="34" charset="0"/>
                <a:cs typeface="Times New Roman" pitchFamily="18" charset="0"/>
              </a:rPr>
              <a:t>Miscellaneous characteristic</a:t>
            </a:r>
            <a:endParaRPr lang="en-US" dirty="0"/>
          </a:p>
        </p:txBody>
      </p:sp>
    </p:spTree>
  </p:cSld>
  <p:clrMapOvr>
    <a:masterClrMapping/>
  </p:clrMapOvr>
  <p:transition spd="med">
    <p:wedge/>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8077200" cy="1143000"/>
          </a:xfrm>
        </p:spPr>
        <p:txBody>
          <a:bodyPr>
            <a:normAutofit/>
          </a:bodyPr>
          <a:lstStyle/>
          <a:p>
            <a:pPr lvl="0" algn="just" fontAlgn="base">
              <a:spcAft>
                <a:spcPct val="0"/>
              </a:spcAft>
            </a:pPr>
            <a:r>
              <a:rPr lang="en-US" sz="3200" b="1" dirty="0">
                <a:solidFill>
                  <a:srgbClr val="002060"/>
                </a:solidFill>
                <a:latin typeface="Times New Roman" pitchFamily="18" charset="0"/>
                <a:ea typeface="Calibri" pitchFamily="34" charset="0"/>
                <a:cs typeface="Times New Roman" pitchFamily="18" charset="0"/>
              </a:rPr>
              <a:t>Classifying Instructional Media Based on Convenience</a:t>
            </a:r>
            <a:endParaRPr lang="en-US" sz="3200" dirty="0">
              <a:solidFill>
                <a:srgbClr val="002060"/>
              </a:solidFill>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pPr marL="0" lvl="0" indent="0" algn="just" eaLnBrk="0" fontAlgn="base" hangingPunct="0">
              <a:spcBef>
                <a:spcPct val="0"/>
              </a:spcBef>
              <a:spcAft>
                <a:spcPct val="0"/>
              </a:spcAft>
              <a:buNone/>
            </a:pPr>
            <a:r>
              <a:rPr lang="en-US" sz="2800" b="1" dirty="0">
                <a:solidFill>
                  <a:srgbClr val="C00000"/>
                </a:solidFill>
                <a:latin typeface="Times New Roman" pitchFamily="18" charset="0"/>
                <a:ea typeface="Calibri" pitchFamily="34" charset="0"/>
                <a:cs typeface="Times New Roman" pitchFamily="18" charset="0"/>
              </a:rPr>
              <a:t>Durable and Non-Durable Media</a:t>
            </a:r>
            <a:endParaRPr lang="en-US" dirty="0">
              <a:latin typeface="Times New Roman" pitchFamily="18" charset="0"/>
              <a:cs typeface="Times New Roman" pitchFamily="18" charset="0"/>
            </a:endParaRPr>
          </a:p>
          <a:p>
            <a:pPr marL="0" lvl="0" indent="0" algn="just" eaLnBrk="0" fontAlgn="base" hangingPunct="0">
              <a:spcBef>
                <a:spcPct val="0"/>
              </a:spcBef>
              <a:spcAft>
                <a:spcPct val="0"/>
              </a:spcAft>
              <a:buFont typeface="Wingdings" pitchFamily="2" charset="2"/>
              <a:buChar char="Ø"/>
            </a:pPr>
            <a:r>
              <a:rPr lang="en-US" b="1" dirty="0">
                <a:latin typeface="Times New Roman" pitchFamily="18" charset="0"/>
                <a:ea typeface="Calibri" pitchFamily="34" charset="0"/>
                <a:cs typeface="Times New Roman" pitchFamily="18" charset="0"/>
              </a:rPr>
              <a:t>Durable</a:t>
            </a:r>
            <a:r>
              <a:rPr lang="en-US" dirty="0">
                <a:latin typeface="Times New Roman" pitchFamily="18" charset="0"/>
                <a:ea typeface="Calibri" pitchFamily="34" charset="0"/>
                <a:cs typeface="Times New Roman" pitchFamily="18" charset="0"/>
              </a:rPr>
              <a:t> </a:t>
            </a:r>
            <a:r>
              <a:rPr lang="en-US" b="1" dirty="0">
                <a:latin typeface="Times New Roman" pitchFamily="18" charset="0"/>
                <a:ea typeface="Calibri" pitchFamily="34" charset="0"/>
                <a:cs typeface="Times New Roman" pitchFamily="18" charset="0"/>
              </a:rPr>
              <a:t>materials</a:t>
            </a:r>
            <a:r>
              <a:rPr lang="en-US" dirty="0">
                <a:latin typeface="Times New Roman" pitchFamily="18" charset="0"/>
                <a:ea typeface="Calibri" pitchFamily="34" charset="0"/>
                <a:cs typeface="Times New Roman" pitchFamily="18" charset="0"/>
              </a:rPr>
              <a:t> are those that last for very long time. </a:t>
            </a:r>
            <a:r>
              <a:rPr lang="en-US" dirty="0" err="1">
                <a:latin typeface="Times New Roman" pitchFamily="18" charset="0"/>
                <a:ea typeface="Calibri" pitchFamily="34" charset="0"/>
                <a:cs typeface="Times New Roman" pitchFamily="18" charset="0"/>
              </a:rPr>
              <a:t>Eg</a:t>
            </a:r>
            <a:r>
              <a:rPr lang="en-US" dirty="0">
                <a:latin typeface="Times New Roman" pitchFamily="18" charset="0"/>
                <a:ea typeface="Calibri" pitchFamily="34" charset="0"/>
                <a:cs typeface="Times New Roman" pitchFamily="18" charset="0"/>
              </a:rPr>
              <a:t>. Computer, Projectors, Television, Radio, Cameras etc. </a:t>
            </a:r>
            <a:endParaRPr lang="en-US" dirty="0">
              <a:latin typeface="Times New Roman" pitchFamily="18" charset="0"/>
              <a:cs typeface="Times New Roman" pitchFamily="18" charset="0"/>
            </a:endParaRPr>
          </a:p>
          <a:p>
            <a:pPr marL="0" lvl="0" indent="0" algn="just" eaLnBrk="0" fontAlgn="base" hangingPunct="0">
              <a:spcBef>
                <a:spcPct val="0"/>
              </a:spcBef>
              <a:spcAft>
                <a:spcPct val="0"/>
              </a:spcAft>
              <a:buFont typeface="Wingdings" pitchFamily="2" charset="2"/>
              <a:buChar char="Ø"/>
            </a:pPr>
            <a:r>
              <a:rPr lang="en-US" b="1" dirty="0">
                <a:latin typeface="Times New Roman" pitchFamily="18" charset="0"/>
                <a:ea typeface="Calibri" pitchFamily="34" charset="0"/>
                <a:cs typeface="Times New Roman" pitchFamily="18" charset="0"/>
              </a:rPr>
              <a:t>Non-Durable media</a:t>
            </a:r>
            <a:r>
              <a:rPr lang="en-US" dirty="0">
                <a:latin typeface="Times New Roman" pitchFamily="18" charset="0"/>
                <a:ea typeface="Calibri" pitchFamily="34" charset="0"/>
                <a:cs typeface="Times New Roman" pitchFamily="18" charset="0"/>
              </a:rPr>
              <a:t> that have short life span. </a:t>
            </a:r>
            <a:endParaRPr lang="en-US" dirty="0">
              <a:latin typeface="Times New Roman" pitchFamily="18" charset="0"/>
              <a:cs typeface="Times New Roman" pitchFamily="18" charset="0"/>
            </a:endParaRPr>
          </a:p>
          <a:p>
            <a:pPr marL="0" lvl="0" indent="0" algn="just" eaLnBrk="0" fontAlgn="base" hangingPunct="0">
              <a:spcBef>
                <a:spcPct val="0"/>
              </a:spcBef>
              <a:spcAft>
                <a:spcPct val="0"/>
              </a:spcAft>
              <a:buFontTx/>
              <a:buChar char="•"/>
            </a:pPr>
            <a:r>
              <a:rPr lang="en-US" b="1" dirty="0">
                <a:latin typeface="Times New Roman" pitchFamily="18" charset="0"/>
                <a:ea typeface="Calibri" pitchFamily="34" charset="0"/>
                <a:cs typeface="Times New Roman" pitchFamily="18" charset="0"/>
              </a:rPr>
              <a:t>Audio-Visual Media:</a:t>
            </a:r>
            <a:r>
              <a:rPr lang="en-US" dirty="0">
                <a:latin typeface="Times New Roman" pitchFamily="18" charset="0"/>
                <a:ea typeface="Calibri" pitchFamily="34" charset="0"/>
                <a:cs typeface="Times New Roman" pitchFamily="18" charset="0"/>
              </a:rPr>
              <a:t> Media under this classification appeal to the sense of hearing and seeing. </a:t>
            </a:r>
            <a:r>
              <a:rPr lang="en-US" dirty="0" err="1">
                <a:latin typeface="Times New Roman" pitchFamily="18" charset="0"/>
                <a:ea typeface="Calibri" pitchFamily="34" charset="0"/>
                <a:cs typeface="Times New Roman" pitchFamily="18" charset="0"/>
              </a:rPr>
              <a:t>Eg.video</a:t>
            </a:r>
            <a:r>
              <a:rPr lang="en-US" dirty="0">
                <a:latin typeface="Times New Roman" pitchFamily="18" charset="0"/>
                <a:ea typeface="Calibri" pitchFamily="34" charset="0"/>
                <a:cs typeface="Times New Roman" pitchFamily="18" charset="0"/>
              </a:rPr>
              <a:t>, television, computer motion pictures etc.</a:t>
            </a:r>
            <a:endParaRPr lang="en-US" dirty="0">
              <a:latin typeface="Times New Roman" pitchFamily="18" charset="0"/>
              <a:cs typeface="Times New Roman" pitchFamily="18" charset="0"/>
            </a:endParaRPr>
          </a:p>
          <a:p>
            <a:pPr>
              <a:buFont typeface="Wingdings" pitchFamily="2" charset="2"/>
              <a:buChar char="Ø"/>
            </a:pPr>
            <a:endParaRPr lang="en-US" dirty="0"/>
          </a:p>
        </p:txBody>
      </p:sp>
    </p:spTree>
  </p:cSld>
  <p:clrMapOvr>
    <a:masterClrMapping/>
  </p:clrMapOvr>
  <p:transition spd="med">
    <p:wedge/>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                                                      </a:t>
            </a:r>
            <a:r>
              <a:rPr lang="en-US" sz="2800" dirty="0">
                <a:latin typeface="Times New Roman" pitchFamily="18" charset="0"/>
                <a:cs typeface="Times New Roman" pitchFamily="18" charset="0"/>
              </a:rPr>
              <a:t>Cont…</a:t>
            </a:r>
          </a:p>
        </p:txBody>
      </p:sp>
      <p:sp>
        <p:nvSpPr>
          <p:cNvPr id="3" name="Content Placeholder 2"/>
          <p:cNvSpPr>
            <a:spLocks noGrp="1"/>
          </p:cNvSpPr>
          <p:nvPr>
            <p:ph idx="1"/>
          </p:nvPr>
        </p:nvSpPr>
        <p:spPr/>
        <p:txBody>
          <a:bodyPr>
            <a:normAutofit fontScale="92500" lnSpcReduction="20000"/>
          </a:bodyPr>
          <a:lstStyle/>
          <a:p>
            <a:pPr marL="0" lvl="0" indent="0" algn="just" eaLnBrk="0" fontAlgn="base" hangingPunct="0">
              <a:spcBef>
                <a:spcPct val="0"/>
              </a:spcBef>
              <a:spcAft>
                <a:spcPct val="0"/>
              </a:spcAft>
              <a:buNone/>
            </a:pPr>
            <a:r>
              <a:rPr lang="en-US" b="1" dirty="0">
                <a:solidFill>
                  <a:srgbClr val="7030A0"/>
                </a:solidFill>
                <a:latin typeface="Times New Roman" pitchFamily="18" charset="0"/>
                <a:ea typeface="Calibri" pitchFamily="34" charset="0"/>
                <a:cs typeface="Times New Roman" pitchFamily="18" charset="0"/>
              </a:rPr>
              <a:t>Print and Non-Print Media</a:t>
            </a:r>
            <a:r>
              <a:rPr lang="en-US" dirty="0">
                <a:latin typeface="Times New Roman" pitchFamily="18" charset="0"/>
                <a:ea typeface="Calibri" pitchFamily="34" charset="0"/>
                <a:cs typeface="Times New Roman" pitchFamily="18" charset="0"/>
              </a:rPr>
              <a:t>: </a:t>
            </a:r>
            <a:endParaRPr lang="en-US" dirty="0">
              <a:latin typeface="Times New Roman" pitchFamily="18" charset="0"/>
              <a:cs typeface="Times New Roman" pitchFamily="18" charset="0"/>
            </a:endParaRPr>
          </a:p>
          <a:p>
            <a:pPr marL="0" lvl="0" indent="0" algn="just" eaLnBrk="0" fontAlgn="base" hangingPunct="0">
              <a:spcBef>
                <a:spcPct val="0"/>
              </a:spcBef>
              <a:spcAft>
                <a:spcPct val="0"/>
              </a:spcAft>
              <a:buFontTx/>
              <a:buChar char="•"/>
            </a:pPr>
            <a:r>
              <a:rPr lang="en-US" b="1" dirty="0">
                <a:latin typeface="Times New Roman" pitchFamily="18" charset="0"/>
                <a:ea typeface="Calibri" pitchFamily="34" charset="0"/>
                <a:cs typeface="Times New Roman" pitchFamily="18" charset="0"/>
              </a:rPr>
              <a:t>Print media</a:t>
            </a:r>
            <a:r>
              <a:rPr lang="en-US" dirty="0">
                <a:latin typeface="Times New Roman" pitchFamily="18" charset="0"/>
                <a:ea typeface="Calibri" pitchFamily="34" charset="0"/>
                <a:cs typeface="Times New Roman" pitchFamily="18" charset="0"/>
              </a:rPr>
              <a:t> include books, newspapers, journals etc</a:t>
            </a:r>
            <a:endParaRPr lang="en-US" dirty="0">
              <a:latin typeface="Times New Roman" pitchFamily="18" charset="0"/>
              <a:cs typeface="Times New Roman" pitchFamily="18" charset="0"/>
            </a:endParaRPr>
          </a:p>
          <a:p>
            <a:pPr marL="0" lvl="0" indent="0" algn="just" eaLnBrk="0" fontAlgn="base" hangingPunct="0">
              <a:spcBef>
                <a:spcPct val="0"/>
              </a:spcBef>
              <a:spcAft>
                <a:spcPct val="0"/>
              </a:spcAft>
              <a:buFontTx/>
              <a:buChar char="•"/>
            </a:pPr>
            <a:r>
              <a:rPr lang="en-US" b="1" dirty="0">
                <a:latin typeface="Times New Roman" pitchFamily="18" charset="0"/>
                <a:ea typeface="Calibri" pitchFamily="34" charset="0"/>
                <a:cs typeface="Times New Roman" pitchFamily="18" charset="0"/>
              </a:rPr>
              <a:t>Non-Print Media</a:t>
            </a:r>
            <a:r>
              <a:rPr lang="en-US" dirty="0">
                <a:latin typeface="Times New Roman" pitchFamily="18" charset="0"/>
                <a:ea typeface="Calibri" pitchFamily="34" charset="0"/>
                <a:cs typeface="Times New Roman" pitchFamily="18" charset="0"/>
              </a:rPr>
              <a:t> are maps, charts, postal, graphs etc.</a:t>
            </a:r>
            <a:endParaRPr lang="en-US" dirty="0">
              <a:latin typeface="Times New Roman" pitchFamily="18" charset="0"/>
              <a:cs typeface="Times New Roman" pitchFamily="18" charset="0"/>
            </a:endParaRPr>
          </a:p>
          <a:p>
            <a:pPr marL="0" lvl="0" indent="0" algn="just" eaLnBrk="0" fontAlgn="base" hangingPunct="0">
              <a:spcBef>
                <a:spcPct val="0"/>
              </a:spcBef>
              <a:spcAft>
                <a:spcPct val="0"/>
              </a:spcAft>
              <a:buNone/>
            </a:pPr>
            <a:r>
              <a:rPr lang="en-US" b="1" dirty="0">
                <a:solidFill>
                  <a:srgbClr val="00B050"/>
                </a:solidFill>
                <a:latin typeface="Times New Roman" pitchFamily="18" charset="0"/>
                <a:ea typeface="Calibri" pitchFamily="34" charset="0"/>
                <a:cs typeface="Times New Roman" pitchFamily="18" charset="0"/>
              </a:rPr>
              <a:t>Projected and Non-Projected Media</a:t>
            </a:r>
            <a:r>
              <a:rPr lang="en-US" dirty="0">
                <a:latin typeface="Times New Roman" pitchFamily="18" charset="0"/>
                <a:ea typeface="Calibri" pitchFamily="34" charset="0"/>
                <a:cs typeface="Times New Roman" pitchFamily="18" charset="0"/>
              </a:rPr>
              <a:t>: </a:t>
            </a:r>
            <a:endParaRPr lang="en-US" dirty="0">
              <a:latin typeface="Times New Roman" pitchFamily="18" charset="0"/>
              <a:cs typeface="Times New Roman" pitchFamily="18" charset="0"/>
            </a:endParaRPr>
          </a:p>
          <a:p>
            <a:pPr marL="0" lvl="0" indent="0" algn="just" eaLnBrk="0" fontAlgn="base" hangingPunct="0">
              <a:spcBef>
                <a:spcPct val="0"/>
              </a:spcBef>
              <a:spcAft>
                <a:spcPct val="0"/>
              </a:spcAft>
              <a:buFontTx/>
              <a:buChar char="•"/>
            </a:pPr>
            <a:r>
              <a:rPr lang="en-US" b="1" dirty="0">
                <a:latin typeface="Times New Roman" pitchFamily="18" charset="0"/>
                <a:ea typeface="Calibri" pitchFamily="34" charset="0"/>
                <a:cs typeface="Times New Roman" pitchFamily="18" charset="0"/>
              </a:rPr>
              <a:t>The projected materials</a:t>
            </a:r>
            <a:r>
              <a:rPr lang="en-US" dirty="0">
                <a:latin typeface="Times New Roman" pitchFamily="18" charset="0"/>
                <a:ea typeface="Calibri" pitchFamily="34" charset="0"/>
                <a:cs typeface="Times New Roman" pitchFamily="18" charset="0"/>
              </a:rPr>
              <a:t> require other equipments especially projectors to function. </a:t>
            </a:r>
            <a:endParaRPr lang="en-US" dirty="0">
              <a:latin typeface="Times New Roman" pitchFamily="18" charset="0"/>
              <a:cs typeface="Times New Roman" pitchFamily="18" charset="0"/>
            </a:endParaRPr>
          </a:p>
          <a:p>
            <a:pPr marL="0" lvl="0" indent="0" algn="just" eaLnBrk="0" fontAlgn="base" hangingPunct="0">
              <a:spcBef>
                <a:spcPct val="0"/>
              </a:spcBef>
              <a:spcAft>
                <a:spcPct val="0"/>
              </a:spcAft>
              <a:buFontTx/>
              <a:buChar char="•"/>
            </a:pPr>
            <a:r>
              <a:rPr lang="en-US" b="1" dirty="0">
                <a:latin typeface="Times New Roman" pitchFamily="18" charset="0"/>
                <a:ea typeface="Calibri" pitchFamily="34" charset="0"/>
                <a:cs typeface="Times New Roman" pitchFamily="18" charset="0"/>
              </a:rPr>
              <a:t>The non-projected media</a:t>
            </a:r>
            <a:r>
              <a:rPr lang="en-US" dirty="0">
                <a:latin typeface="Times New Roman" pitchFamily="18" charset="0"/>
                <a:ea typeface="Calibri" pitchFamily="34" charset="0"/>
                <a:cs typeface="Times New Roman" pitchFamily="18" charset="0"/>
              </a:rPr>
              <a:t> are those that do not require any other equipment to function. Materials like poster, flash cards, charts, pictures etc fall under this category.</a:t>
            </a:r>
            <a:endParaRPr lang="en-US" dirty="0">
              <a:latin typeface="Times New Roman" pitchFamily="18" charset="0"/>
              <a:cs typeface="Times New Roman" pitchFamily="18" charset="0"/>
            </a:endParaRPr>
          </a:p>
          <a:p>
            <a:endParaRPr lang="en-US" dirty="0"/>
          </a:p>
        </p:txBody>
      </p:sp>
    </p:spTree>
  </p:cSld>
  <p:clrMapOvr>
    <a:masterClrMapping/>
  </p:clrMapOvr>
  <p:transition spd="med">
    <p:wedge/>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indent="457200" fontAlgn="base">
              <a:spcAft>
                <a:spcPct val="0"/>
              </a:spcAft>
            </a:pPr>
            <a:r>
              <a:rPr lang="en-US" b="1" dirty="0">
                <a:latin typeface="Bookman Old Style" pitchFamily="18" charset="0"/>
                <a:ea typeface="Calibri" pitchFamily="34" charset="0"/>
                <a:cs typeface="Times New Roman" pitchFamily="18" charset="0"/>
              </a:rPr>
              <a:t>                                                               </a:t>
            </a:r>
            <a:r>
              <a:rPr lang="en-US" sz="3100" b="1" dirty="0">
                <a:solidFill>
                  <a:srgbClr val="FF0000"/>
                </a:solidFill>
                <a:latin typeface="Times New Roman" pitchFamily="18" charset="0"/>
                <a:ea typeface="Calibri" pitchFamily="34" charset="0"/>
                <a:cs typeface="Times New Roman" pitchFamily="18" charset="0"/>
              </a:rPr>
              <a:t>Chapter Three</a:t>
            </a:r>
            <a:br>
              <a:rPr lang="en-US" sz="3100" dirty="0">
                <a:latin typeface="Arial" pitchFamily="34" charset="0"/>
                <a:cs typeface="Arial" pitchFamily="34" charset="0"/>
              </a:rPr>
            </a:br>
            <a:r>
              <a:rPr lang="en-US" sz="3100" b="1" dirty="0">
                <a:solidFill>
                  <a:srgbClr val="00B0F0"/>
                </a:solidFill>
                <a:latin typeface="Times New Roman" pitchFamily="18" charset="0"/>
                <a:ea typeface="Calibri" pitchFamily="34" charset="0"/>
                <a:cs typeface="Times New Roman" pitchFamily="18" charset="0"/>
              </a:rPr>
              <a:t>Selection and Utilization of Instructional Media</a:t>
            </a:r>
            <a:br>
              <a:rPr lang="en-US" sz="3100" dirty="0">
                <a:solidFill>
                  <a:srgbClr val="00B0F0"/>
                </a:solidFill>
                <a:latin typeface="Arial" pitchFamily="34" charset="0"/>
                <a:cs typeface="Arial" pitchFamily="34" charset="0"/>
              </a:rPr>
            </a:br>
            <a:br>
              <a:rPr lang="en-US" sz="2800" dirty="0">
                <a:solidFill>
                  <a:srgbClr val="000000"/>
                </a:solidFill>
                <a:latin typeface="Bookman Old Style" pitchFamily="18" charset="0"/>
                <a:ea typeface="Calibri" pitchFamily="34" charset="0"/>
                <a:cs typeface="Times New Roman" pitchFamily="18" charset="0"/>
              </a:rPr>
            </a:br>
            <a:endParaRPr lang="en-US" dirty="0"/>
          </a:p>
        </p:txBody>
      </p:sp>
      <p:sp>
        <p:nvSpPr>
          <p:cNvPr id="3" name="Content Placeholder 2"/>
          <p:cNvSpPr>
            <a:spLocks noGrp="1"/>
          </p:cNvSpPr>
          <p:nvPr>
            <p:ph idx="1"/>
          </p:nvPr>
        </p:nvSpPr>
        <p:spPr/>
        <p:txBody>
          <a:bodyPr>
            <a:normAutofit fontScale="92500" lnSpcReduction="10000"/>
          </a:bodyPr>
          <a:lstStyle/>
          <a:p>
            <a:pPr marL="0" lvl="0" indent="0" algn="just" fontAlgn="base">
              <a:spcBef>
                <a:spcPct val="0"/>
              </a:spcBef>
              <a:spcAft>
                <a:spcPct val="0"/>
              </a:spcAft>
              <a:buNone/>
            </a:pPr>
            <a:r>
              <a:rPr lang="en-US" sz="2800" dirty="0">
                <a:solidFill>
                  <a:srgbClr val="000000"/>
                </a:solidFill>
                <a:latin typeface="Times New Roman" pitchFamily="18" charset="0"/>
                <a:ea typeface="Calibri" pitchFamily="34" charset="0"/>
                <a:cs typeface="Times New Roman" pitchFamily="18" charset="0"/>
              </a:rPr>
              <a:t>The basic steps are outlined below (St. Cloud State University, 1997): </a:t>
            </a:r>
            <a:endParaRPr lang="en-US" sz="2800" dirty="0">
              <a:latin typeface="Times New Roman" pitchFamily="18" charset="0"/>
              <a:cs typeface="Times New Roman" pitchFamily="18" charset="0"/>
            </a:endParaRPr>
          </a:p>
          <a:p>
            <a:pPr marL="0" lvl="0" indent="0" algn="just" eaLnBrk="0" fontAlgn="base" hangingPunct="0">
              <a:spcBef>
                <a:spcPct val="0"/>
              </a:spcBef>
              <a:spcAft>
                <a:spcPct val="0"/>
              </a:spcAft>
              <a:buFontTx/>
              <a:buChar char="•"/>
            </a:pPr>
            <a:r>
              <a:rPr lang="en-US" sz="2800" dirty="0">
                <a:solidFill>
                  <a:srgbClr val="000000"/>
                </a:solidFill>
                <a:latin typeface="Times New Roman" pitchFamily="18" charset="0"/>
                <a:ea typeface="Calibri" pitchFamily="34" charset="0"/>
                <a:cs typeface="Times New Roman" pitchFamily="18" charset="0"/>
              </a:rPr>
              <a:t>Review instructional goals, objectives </a:t>
            </a:r>
            <a:endParaRPr lang="en-US" sz="2800" dirty="0">
              <a:latin typeface="Times New Roman" pitchFamily="18" charset="0"/>
              <a:cs typeface="Times New Roman" pitchFamily="18" charset="0"/>
            </a:endParaRPr>
          </a:p>
          <a:p>
            <a:pPr marL="0" lvl="0" indent="0" algn="just" eaLnBrk="0" fontAlgn="base" hangingPunct="0">
              <a:spcBef>
                <a:spcPct val="0"/>
              </a:spcBef>
              <a:spcAft>
                <a:spcPct val="0"/>
              </a:spcAft>
              <a:buFontTx/>
              <a:buChar char="•"/>
            </a:pPr>
            <a:r>
              <a:rPr lang="en-US" sz="2800" dirty="0">
                <a:solidFill>
                  <a:srgbClr val="000000"/>
                </a:solidFill>
                <a:latin typeface="Times New Roman" pitchFamily="18" charset="0"/>
                <a:ea typeface="Calibri" pitchFamily="34" charset="0"/>
                <a:cs typeface="Times New Roman" pitchFamily="18" charset="0"/>
              </a:rPr>
              <a:t>Determine the best medium for your lesson components</a:t>
            </a:r>
            <a:endParaRPr lang="en-US" sz="2800" dirty="0">
              <a:latin typeface="Times New Roman" pitchFamily="18" charset="0"/>
              <a:cs typeface="Times New Roman" pitchFamily="18" charset="0"/>
            </a:endParaRPr>
          </a:p>
          <a:p>
            <a:pPr marL="0" lvl="0" indent="0" algn="just" eaLnBrk="0" fontAlgn="base" hangingPunct="0">
              <a:spcBef>
                <a:spcPct val="0"/>
              </a:spcBef>
              <a:spcAft>
                <a:spcPct val="0"/>
              </a:spcAft>
              <a:buFontTx/>
              <a:buChar char="•"/>
            </a:pPr>
            <a:r>
              <a:rPr lang="en-US" sz="2800" dirty="0">
                <a:solidFill>
                  <a:srgbClr val="000000"/>
                </a:solidFill>
                <a:latin typeface="Times New Roman" pitchFamily="18" charset="0"/>
                <a:ea typeface="Calibri" pitchFamily="34" charset="0"/>
                <a:cs typeface="Times New Roman" pitchFamily="18" charset="0"/>
              </a:rPr>
              <a:t>Search for and review existing media/materials </a:t>
            </a:r>
            <a:endParaRPr lang="en-US" sz="2800" dirty="0">
              <a:latin typeface="Times New Roman" pitchFamily="18" charset="0"/>
              <a:cs typeface="Times New Roman" pitchFamily="18" charset="0"/>
            </a:endParaRPr>
          </a:p>
          <a:p>
            <a:pPr marL="0" lvl="0" indent="0" algn="just" eaLnBrk="0" fontAlgn="base" hangingPunct="0">
              <a:spcBef>
                <a:spcPct val="0"/>
              </a:spcBef>
              <a:spcAft>
                <a:spcPct val="0"/>
              </a:spcAft>
              <a:buFontTx/>
              <a:buChar char="•"/>
            </a:pPr>
            <a:r>
              <a:rPr lang="en-US" sz="2800" dirty="0">
                <a:solidFill>
                  <a:srgbClr val="000000"/>
                </a:solidFill>
                <a:latin typeface="Times New Roman" pitchFamily="18" charset="0"/>
                <a:ea typeface="Calibri" pitchFamily="34" charset="0"/>
                <a:cs typeface="Times New Roman" pitchFamily="18" charset="0"/>
              </a:rPr>
              <a:t>Adapt existing media/materials </a:t>
            </a:r>
            <a:endParaRPr lang="en-US" sz="2800" dirty="0">
              <a:latin typeface="Times New Roman" pitchFamily="18" charset="0"/>
              <a:cs typeface="Times New Roman" pitchFamily="18" charset="0"/>
            </a:endParaRPr>
          </a:p>
          <a:p>
            <a:pPr marL="0" lvl="0" indent="0" algn="just" eaLnBrk="0" fontAlgn="base" hangingPunct="0">
              <a:spcBef>
                <a:spcPct val="0"/>
              </a:spcBef>
              <a:spcAft>
                <a:spcPct val="0"/>
              </a:spcAft>
              <a:buFontTx/>
              <a:buChar char="•"/>
            </a:pPr>
            <a:r>
              <a:rPr lang="en-US" sz="2800" dirty="0">
                <a:solidFill>
                  <a:srgbClr val="000000"/>
                </a:solidFill>
                <a:latin typeface="Times New Roman" pitchFamily="18" charset="0"/>
                <a:ea typeface="Calibri" pitchFamily="34" charset="0"/>
                <a:cs typeface="Times New Roman" pitchFamily="18" charset="0"/>
              </a:rPr>
              <a:t>If new media/materials need to be developed, determine format, script</a:t>
            </a:r>
            <a:endParaRPr lang="en-US" sz="2800" dirty="0">
              <a:latin typeface="Times New Roman" pitchFamily="18" charset="0"/>
              <a:cs typeface="Times New Roman" pitchFamily="18" charset="0"/>
            </a:endParaRPr>
          </a:p>
          <a:p>
            <a:pPr marL="0" lvl="0" indent="0" algn="just" eaLnBrk="0" fontAlgn="base" hangingPunct="0">
              <a:spcBef>
                <a:spcPct val="0"/>
              </a:spcBef>
              <a:spcAft>
                <a:spcPct val="0"/>
              </a:spcAft>
              <a:buFontTx/>
              <a:buChar char="•"/>
            </a:pPr>
            <a:r>
              <a:rPr lang="en-US" sz="2800" dirty="0">
                <a:solidFill>
                  <a:srgbClr val="000000"/>
                </a:solidFill>
                <a:latin typeface="Times New Roman" pitchFamily="18" charset="0"/>
                <a:ea typeface="Calibri" pitchFamily="34" charset="0"/>
                <a:cs typeface="Times New Roman" pitchFamily="18" charset="0"/>
              </a:rPr>
              <a:t>Check for clarity and flow of ideas </a:t>
            </a:r>
            <a:endParaRPr lang="en-US" sz="2800" dirty="0">
              <a:latin typeface="Times New Roman" pitchFamily="18" charset="0"/>
              <a:cs typeface="Times New Roman" pitchFamily="18" charset="0"/>
            </a:endParaRPr>
          </a:p>
          <a:p>
            <a:pPr marL="0" lvl="0" indent="0" algn="just" eaLnBrk="0" fontAlgn="base" hangingPunct="0">
              <a:spcBef>
                <a:spcPct val="0"/>
              </a:spcBef>
              <a:spcAft>
                <a:spcPct val="0"/>
              </a:spcAft>
              <a:buFontTx/>
              <a:buChar char="•"/>
            </a:pPr>
            <a:r>
              <a:rPr lang="en-US" sz="2800" dirty="0">
                <a:solidFill>
                  <a:srgbClr val="000000"/>
                </a:solidFill>
                <a:latin typeface="Times New Roman" pitchFamily="18" charset="0"/>
                <a:ea typeface="Calibri" pitchFamily="34" charset="0"/>
                <a:cs typeface="Times New Roman" pitchFamily="18" charset="0"/>
              </a:rPr>
              <a:t>Conduct formative evaluation</a:t>
            </a:r>
            <a:endParaRPr lang="en-US" sz="2800" dirty="0">
              <a:latin typeface="Times New Roman" pitchFamily="18" charset="0"/>
              <a:cs typeface="Times New Roman" pitchFamily="18" charset="0"/>
            </a:endParaRPr>
          </a:p>
          <a:p>
            <a:pPr marL="0" lvl="0" indent="0" algn="just" eaLnBrk="0" fontAlgn="base" hangingPunct="0">
              <a:spcBef>
                <a:spcPct val="0"/>
              </a:spcBef>
              <a:spcAft>
                <a:spcPct val="0"/>
              </a:spcAft>
              <a:buFontTx/>
              <a:buChar char="•"/>
            </a:pPr>
            <a:r>
              <a:rPr lang="en-US" sz="2800" dirty="0">
                <a:solidFill>
                  <a:srgbClr val="000000"/>
                </a:solidFill>
                <a:latin typeface="Times New Roman" pitchFamily="18" charset="0"/>
                <a:ea typeface="Calibri" pitchFamily="34" charset="0"/>
                <a:cs typeface="Times New Roman" pitchFamily="18" charset="0"/>
              </a:rPr>
              <a:t>Implement/apply </a:t>
            </a:r>
            <a:endParaRPr lang="en-US" sz="2800" dirty="0">
              <a:latin typeface="Times New Roman" pitchFamily="18" charset="0"/>
              <a:cs typeface="Times New Roman" pitchFamily="18" charset="0"/>
            </a:endParaRPr>
          </a:p>
          <a:p>
            <a:pPr marL="0" lvl="0" indent="0" algn="just" eaLnBrk="0" fontAlgn="base" hangingPunct="0">
              <a:spcBef>
                <a:spcPct val="0"/>
              </a:spcBef>
              <a:spcAft>
                <a:spcPct val="0"/>
              </a:spcAft>
              <a:buFontTx/>
              <a:buChar char="•"/>
            </a:pPr>
            <a:r>
              <a:rPr lang="en-US" sz="2800" dirty="0">
                <a:solidFill>
                  <a:srgbClr val="000000"/>
                </a:solidFill>
                <a:latin typeface="Times New Roman" pitchFamily="18" charset="0"/>
                <a:ea typeface="Calibri" pitchFamily="34" charset="0"/>
                <a:cs typeface="Times New Roman" pitchFamily="18" charset="0"/>
              </a:rPr>
              <a:t>Evaluate/revise</a:t>
            </a:r>
            <a:endParaRPr lang="en-US" dirty="0">
              <a:latin typeface="Arial" pitchFamily="34" charset="0"/>
              <a:cs typeface="Arial" pitchFamily="34" charset="0"/>
            </a:endParaRPr>
          </a:p>
          <a:p>
            <a:endParaRPr lang="en-US" dirty="0">
              <a:latin typeface="Times New Roman" pitchFamily="18" charset="0"/>
              <a:cs typeface="Times New Roman" pitchFamily="18" charset="0"/>
            </a:endParaRPr>
          </a:p>
        </p:txBody>
      </p:sp>
    </p:spTree>
  </p:cSld>
  <p:clrMapOvr>
    <a:masterClrMapping/>
  </p:clrMapOvr>
  <p:transition spd="med">
    <p:wedge/>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r>
              <a:rPr lang="en-US" dirty="0">
                <a:solidFill>
                  <a:srgbClr val="000000"/>
                </a:solidFill>
                <a:latin typeface="Bookman Old Style" pitchFamily="18" charset="0"/>
                <a:ea typeface="Calibri" pitchFamily="34" charset="0"/>
                <a:cs typeface="Times New Roman" pitchFamily="18" charset="0"/>
              </a:rPr>
              <a:t>                                                      </a:t>
            </a:r>
            <a:r>
              <a:rPr lang="en-US" sz="3100" dirty="0">
                <a:solidFill>
                  <a:srgbClr val="FF0000"/>
                </a:solidFill>
                <a:latin typeface="Times New Roman" pitchFamily="18" charset="0"/>
                <a:ea typeface="Calibri" pitchFamily="34" charset="0"/>
                <a:cs typeface="Times New Roman" pitchFamily="18" charset="0"/>
              </a:rPr>
              <a:t>Major criteria for selecting instructional media</a:t>
            </a:r>
            <a:br>
              <a:rPr lang="en-US" sz="3100" dirty="0">
                <a:solidFill>
                  <a:srgbClr val="FF0000"/>
                </a:solidFill>
                <a:latin typeface="Times New Roman" pitchFamily="18" charset="0"/>
                <a:cs typeface="Times New Roman" pitchFamily="18" charset="0"/>
              </a:rPr>
            </a:br>
            <a:endParaRPr lang="en-US" sz="3100" dirty="0">
              <a:solidFill>
                <a:srgbClr val="FF0000"/>
              </a:solidFill>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pPr marL="0" lvl="0" indent="0" eaLnBrk="0" fontAlgn="base" hangingPunct="0">
              <a:spcBef>
                <a:spcPct val="0"/>
              </a:spcBef>
              <a:spcAft>
                <a:spcPct val="0"/>
              </a:spcAft>
              <a:buFontTx/>
              <a:buChar char="•"/>
            </a:pPr>
            <a:r>
              <a:rPr lang="en-US" sz="2800" b="1" dirty="0">
                <a:solidFill>
                  <a:srgbClr val="000000"/>
                </a:solidFill>
                <a:latin typeface="Times New Roman" pitchFamily="18" charset="0"/>
                <a:ea typeface="Calibri" pitchFamily="34" charset="0"/>
                <a:cs typeface="Times New Roman" pitchFamily="18" charset="0"/>
              </a:rPr>
              <a:t>Practicality</a:t>
            </a:r>
            <a:r>
              <a:rPr lang="en-US" sz="2800" dirty="0">
                <a:solidFill>
                  <a:srgbClr val="000000"/>
                </a:solidFill>
                <a:latin typeface="Times New Roman" pitchFamily="18" charset="0"/>
                <a:ea typeface="Calibri" pitchFamily="34" charset="0"/>
                <a:cs typeface="Times New Roman" pitchFamily="18" charset="0"/>
              </a:rPr>
              <a:t>: This criterion indicates whether the intended media is practical or not.</a:t>
            </a:r>
            <a:endParaRPr lang="en-US" sz="2800" dirty="0">
              <a:latin typeface="Times New Roman" pitchFamily="18" charset="0"/>
              <a:cs typeface="Times New Roman" pitchFamily="18" charset="0"/>
            </a:endParaRPr>
          </a:p>
          <a:p>
            <a:pPr marL="0" lvl="0" indent="0" eaLnBrk="0" fontAlgn="base" hangingPunct="0">
              <a:spcBef>
                <a:spcPct val="0"/>
              </a:spcBef>
              <a:spcAft>
                <a:spcPct val="0"/>
              </a:spcAft>
              <a:buFontTx/>
              <a:buChar char="•"/>
            </a:pPr>
            <a:r>
              <a:rPr lang="en-US" sz="2800" b="1" dirty="0">
                <a:solidFill>
                  <a:srgbClr val="000000"/>
                </a:solidFill>
                <a:latin typeface="Times New Roman" pitchFamily="18" charset="0"/>
                <a:ea typeface="Calibri" pitchFamily="34" charset="0"/>
                <a:cs typeface="Times New Roman" pitchFamily="18" charset="0"/>
              </a:rPr>
              <a:t>Student Appropriateness:</a:t>
            </a:r>
            <a:r>
              <a:rPr lang="en-US" sz="2800" dirty="0">
                <a:solidFill>
                  <a:srgbClr val="000000"/>
                </a:solidFill>
                <a:latin typeface="Times New Roman" pitchFamily="18" charset="0"/>
                <a:ea typeface="Calibri" pitchFamily="34" charset="0"/>
                <a:cs typeface="Times New Roman" pitchFamily="18" charset="0"/>
              </a:rPr>
              <a:t> It tells us whether the intended media appropriate for the developmental and experiential levels of the students.</a:t>
            </a:r>
            <a:endParaRPr lang="en-US" sz="2800" b="1" dirty="0">
              <a:latin typeface="Times New Roman" pitchFamily="18" charset="0"/>
              <a:ea typeface="Calibri" pitchFamily="34" charset="0"/>
              <a:cs typeface="Times New Roman" pitchFamily="18" charset="0"/>
            </a:endParaRPr>
          </a:p>
          <a:p>
            <a:pPr marL="0" lvl="0" indent="0" eaLnBrk="0" fontAlgn="base" hangingPunct="0">
              <a:spcBef>
                <a:spcPct val="0"/>
              </a:spcBef>
              <a:spcAft>
                <a:spcPct val="0"/>
              </a:spcAft>
              <a:buNone/>
            </a:pPr>
            <a:r>
              <a:rPr lang="en-US" sz="2800" b="1" dirty="0">
                <a:latin typeface="Times New Roman" pitchFamily="18" charset="0"/>
                <a:ea typeface="Calibri" pitchFamily="34" charset="0"/>
                <a:cs typeface="Times New Roman" pitchFamily="18" charset="0"/>
              </a:rPr>
              <a:t>Instructional Appropriateness:</a:t>
            </a:r>
            <a:r>
              <a:rPr lang="en-US" sz="2800" dirty="0">
                <a:latin typeface="Times New Roman" pitchFamily="18" charset="0"/>
                <a:ea typeface="Calibri" pitchFamily="34" charset="0"/>
                <a:cs typeface="Times New Roman" pitchFamily="18" charset="0"/>
              </a:rPr>
              <a:t> This criteria requires checking whether the intended media is appropriate for the planned instructional strategy.</a:t>
            </a:r>
            <a:endParaRPr lang="en-US" sz="2800" dirty="0">
              <a:latin typeface="Times New Roman" pitchFamily="18" charset="0"/>
              <a:cs typeface="Times New Roman" pitchFamily="18" charset="0"/>
            </a:endParaRPr>
          </a:p>
          <a:p>
            <a:endParaRPr lang="en-US" sz="2800" dirty="0">
              <a:latin typeface="Times New Roman" pitchFamily="18" charset="0"/>
              <a:cs typeface="Times New Roman" pitchFamily="18" charset="0"/>
            </a:endParaRPr>
          </a:p>
        </p:txBody>
      </p:sp>
    </p:spTree>
  </p:cSld>
  <p:clrMapOvr>
    <a:masterClrMapping/>
  </p:clrMapOvr>
  <p:transition spd="med">
    <p:wedge/>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1" algn="ctr" rtl="0">
              <a:spcBef>
                <a:spcPct val="0"/>
              </a:spcBef>
            </a:pPr>
            <a:r>
              <a:rPr kumimoji="0" lang="en-US" sz="3200" b="1" i="0" u="none" strike="noStrike" cap="none" normalizeH="0" baseline="0" dirty="0">
                <a:ln>
                  <a:noFill/>
                </a:ln>
                <a:solidFill>
                  <a:srgbClr val="C00000"/>
                </a:solidFill>
                <a:effectLst/>
                <a:latin typeface="Times New Roman" pitchFamily="18" charset="0"/>
                <a:ea typeface="Calibri" pitchFamily="34" charset="0"/>
                <a:cs typeface="Times New Roman" pitchFamily="18" charset="0"/>
              </a:rPr>
              <a:t>Utilization of Instructional Media</a:t>
            </a:r>
            <a:br>
              <a:rPr kumimoji="0" lang="en-US" sz="3200" b="0" i="0" u="none" strike="noStrike" cap="none" normalizeH="0" baseline="0" dirty="0">
                <a:ln>
                  <a:noFill/>
                </a:ln>
                <a:solidFill>
                  <a:srgbClr val="C00000"/>
                </a:solidFill>
                <a:effectLst/>
                <a:latin typeface="Times New Roman" pitchFamily="18" charset="0"/>
                <a:cs typeface="Times New Roman" pitchFamily="18" charset="0"/>
              </a:rPr>
            </a:br>
            <a:endParaRPr lang="en-US" dirty="0">
              <a:solidFill>
                <a:srgbClr val="C00000"/>
              </a:solidFill>
              <a:latin typeface="Times New Roman" pitchFamily="18" charset="0"/>
              <a:cs typeface="Times New Roman" pitchFamily="18" charset="0"/>
            </a:endParaRPr>
          </a:p>
        </p:txBody>
      </p:sp>
      <p:sp>
        <p:nvSpPr>
          <p:cNvPr id="3" name="Content Placeholder 2"/>
          <p:cNvSpPr>
            <a:spLocks noGrp="1"/>
          </p:cNvSpPr>
          <p:nvPr>
            <p:ph idx="1"/>
          </p:nvPr>
        </p:nvSpPr>
        <p:spPr/>
        <p:txBody>
          <a:bodyPr/>
          <a:lstStyle/>
          <a:p>
            <a:pPr marL="914400" lvl="2" indent="0" algn="just" eaLnBrk="0" fontAlgn="base" hangingPunct="0">
              <a:spcBef>
                <a:spcPct val="0"/>
              </a:spcBef>
              <a:spcAft>
                <a:spcPct val="0"/>
              </a:spcAft>
              <a:buNone/>
            </a:pPr>
            <a:r>
              <a:rPr lang="en-US" sz="2800" b="1">
                <a:latin typeface="Times New Roman" pitchFamily="18" charset="0"/>
                <a:ea typeface="Arial Unicode MS" pitchFamily="34" charset="-128"/>
                <a:cs typeface="Times New Roman" pitchFamily="18" charset="0"/>
              </a:rPr>
              <a:t>Procedures </a:t>
            </a:r>
            <a:r>
              <a:rPr lang="en-US" sz="2800" b="1" dirty="0">
                <a:latin typeface="Times New Roman" pitchFamily="18" charset="0"/>
                <a:ea typeface="Arial Unicode MS" pitchFamily="34" charset="-128"/>
                <a:cs typeface="Times New Roman" pitchFamily="18" charset="0"/>
              </a:rPr>
              <a:t>in the Utilization of Instructional Materials.</a:t>
            </a:r>
          </a:p>
          <a:p>
            <a:pPr marL="914400" lvl="2" indent="0" algn="just" eaLnBrk="0" fontAlgn="base" hangingPunct="0">
              <a:spcBef>
                <a:spcPct val="0"/>
              </a:spcBef>
              <a:spcAft>
                <a:spcPct val="0"/>
              </a:spcAft>
              <a:buFont typeface="Wingdings" pitchFamily="2" charset="2"/>
              <a:buChar char="q"/>
            </a:pPr>
            <a:r>
              <a:rPr lang="en-US" sz="2800" dirty="0">
                <a:latin typeface="Times New Roman" pitchFamily="18" charset="0"/>
                <a:ea typeface="Arial Unicode MS" pitchFamily="34" charset="-128"/>
                <a:cs typeface="Times New Roman" pitchFamily="18" charset="0"/>
              </a:rPr>
              <a:t>Media utilization follows the following procedures:</a:t>
            </a:r>
            <a:endParaRPr lang="en-US" sz="2800" dirty="0">
              <a:latin typeface="Times New Roman" pitchFamily="18" charset="0"/>
              <a:cs typeface="Times New Roman" pitchFamily="18" charset="0"/>
            </a:endParaRPr>
          </a:p>
          <a:p>
            <a:pPr marL="457200" lvl="1" indent="0" algn="just" eaLnBrk="0" fontAlgn="base" hangingPunct="0">
              <a:spcBef>
                <a:spcPct val="0"/>
              </a:spcBef>
              <a:spcAft>
                <a:spcPct val="0"/>
              </a:spcAft>
              <a:buFont typeface="Wingdings" pitchFamily="2" charset="2"/>
              <a:buChar char=""/>
            </a:pPr>
            <a:r>
              <a:rPr lang="en-US" dirty="0">
                <a:latin typeface="Times New Roman" pitchFamily="18" charset="0"/>
                <a:ea typeface="Arial Unicode MS" pitchFamily="34" charset="-128"/>
                <a:cs typeface="Times New Roman" pitchFamily="18" charset="0"/>
              </a:rPr>
              <a:t>Preview the materials</a:t>
            </a:r>
            <a:endParaRPr lang="en-US" dirty="0">
              <a:latin typeface="Times New Roman" pitchFamily="18" charset="0"/>
              <a:cs typeface="Times New Roman" pitchFamily="18" charset="0"/>
            </a:endParaRPr>
          </a:p>
          <a:p>
            <a:pPr marL="457200" lvl="1" indent="0" algn="just" eaLnBrk="0" fontAlgn="base" hangingPunct="0">
              <a:spcBef>
                <a:spcPct val="0"/>
              </a:spcBef>
              <a:spcAft>
                <a:spcPct val="0"/>
              </a:spcAft>
              <a:buFont typeface="Wingdings" pitchFamily="2" charset="2"/>
              <a:buChar char=""/>
            </a:pPr>
            <a:r>
              <a:rPr lang="en-US" dirty="0">
                <a:latin typeface="Times New Roman" pitchFamily="18" charset="0"/>
                <a:ea typeface="Arial Unicode MS" pitchFamily="34" charset="-128"/>
                <a:cs typeface="Times New Roman" pitchFamily="18" charset="0"/>
              </a:rPr>
              <a:t>Practice the presentation</a:t>
            </a:r>
            <a:endParaRPr lang="en-US" dirty="0">
              <a:latin typeface="Times New Roman" pitchFamily="18" charset="0"/>
              <a:cs typeface="Times New Roman" pitchFamily="18" charset="0"/>
            </a:endParaRPr>
          </a:p>
          <a:p>
            <a:pPr marL="457200" lvl="1" indent="0" algn="just" eaLnBrk="0" fontAlgn="base" hangingPunct="0">
              <a:spcBef>
                <a:spcPct val="0"/>
              </a:spcBef>
              <a:spcAft>
                <a:spcPct val="0"/>
              </a:spcAft>
              <a:buFont typeface="Wingdings" pitchFamily="2" charset="2"/>
              <a:buChar char=""/>
            </a:pPr>
            <a:r>
              <a:rPr lang="en-US" dirty="0">
                <a:latin typeface="Times New Roman" pitchFamily="18" charset="0"/>
                <a:ea typeface="Arial Unicode MS" pitchFamily="34" charset="-128"/>
                <a:cs typeface="Times New Roman" pitchFamily="18" charset="0"/>
              </a:rPr>
              <a:t>Prepare the environment</a:t>
            </a:r>
            <a:endParaRPr lang="en-US" dirty="0">
              <a:latin typeface="Times New Roman" pitchFamily="18" charset="0"/>
              <a:cs typeface="Times New Roman" pitchFamily="18" charset="0"/>
            </a:endParaRPr>
          </a:p>
          <a:p>
            <a:pPr marL="457200" lvl="1" indent="0" algn="just" eaLnBrk="0" fontAlgn="base" hangingPunct="0">
              <a:spcBef>
                <a:spcPct val="0"/>
              </a:spcBef>
              <a:spcAft>
                <a:spcPct val="0"/>
              </a:spcAft>
              <a:buFont typeface="Wingdings" pitchFamily="2" charset="2"/>
              <a:buChar char=""/>
            </a:pPr>
            <a:r>
              <a:rPr lang="en-US" dirty="0">
                <a:latin typeface="Times New Roman" pitchFamily="18" charset="0"/>
                <a:ea typeface="Arial Unicode MS" pitchFamily="34" charset="-128"/>
                <a:cs typeface="Times New Roman" pitchFamily="18" charset="0"/>
              </a:rPr>
              <a:t>Prepare the audience, and</a:t>
            </a:r>
            <a:endParaRPr lang="en-US" dirty="0">
              <a:latin typeface="Times New Roman" pitchFamily="18" charset="0"/>
              <a:cs typeface="Times New Roman" pitchFamily="18" charset="0"/>
            </a:endParaRPr>
          </a:p>
          <a:p>
            <a:pPr marL="457200" lvl="1" indent="0" algn="just" eaLnBrk="0" fontAlgn="base" hangingPunct="0">
              <a:spcBef>
                <a:spcPct val="0"/>
              </a:spcBef>
              <a:spcAft>
                <a:spcPct val="0"/>
              </a:spcAft>
              <a:buFont typeface="Wingdings" pitchFamily="2" charset="2"/>
              <a:buChar char=""/>
            </a:pPr>
            <a:r>
              <a:rPr lang="en-US" dirty="0">
                <a:latin typeface="Times New Roman" pitchFamily="18" charset="0"/>
                <a:ea typeface="Arial Unicode MS" pitchFamily="34" charset="-128"/>
                <a:cs typeface="Times New Roman" pitchFamily="18" charset="0"/>
              </a:rPr>
              <a:t> Present the materials</a:t>
            </a:r>
          </a:p>
          <a:p>
            <a:pPr marL="342900" lvl="2" indent="-342900">
              <a:buNone/>
            </a:pPr>
            <a:endParaRPr lang="en-US" sz="2800" b="1" dirty="0">
              <a:latin typeface="Times New Roman" pitchFamily="18" charset="0"/>
              <a:ea typeface="Arial Unicode MS" pitchFamily="34" charset="-128"/>
              <a:cs typeface="Times New Roman" pitchFamily="18" charset="0"/>
            </a:endParaRPr>
          </a:p>
          <a:p>
            <a:pPr marL="342900" lvl="2" indent="-342900">
              <a:buNone/>
            </a:pPr>
            <a:endParaRPr lang="en-US" sz="2800" dirty="0">
              <a:latin typeface="Times New Roman" pitchFamily="18" charset="0"/>
              <a:cs typeface="Times New Roman" pitchFamily="18" charset="0"/>
            </a:endParaRPr>
          </a:p>
          <a:p>
            <a:endParaRPr lang="en-US" dirty="0"/>
          </a:p>
        </p:txBody>
      </p:sp>
    </p:spTree>
  </p:cSld>
  <p:clrMapOvr>
    <a:masterClrMapping/>
  </p:clrMapOvr>
  <p:transition spd="med">
    <p:wedge/>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Rectangle 1"/>
          <p:cNvSpPr>
            <a:spLocks noChangeArrowheads="1"/>
          </p:cNvSpPr>
          <p:nvPr/>
        </p:nvSpPr>
        <p:spPr bwMode="auto">
          <a:xfrm>
            <a:off x="914400" y="685800"/>
            <a:ext cx="6553200" cy="563231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457200" marR="0" lvl="1" indent="0" algn="just" defTabSz="914400" rtl="0" eaLnBrk="1" fontAlgn="base" latinLnBrk="0" hangingPunct="1">
              <a:lnSpc>
                <a:spcPct val="100000"/>
              </a:lnSpc>
              <a:spcBef>
                <a:spcPct val="0"/>
              </a:spcBef>
              <a:spcAft>
                <a:spcPct val="0"/>
              </a:spcAft>
              <a:buClrTx/>
              <a:buSzTx/>
              <a:buFontTx/>
              <a:buAutoNum type="arabicPeriod"/>
              <a:tabLst/>
            </a:pPr>
            <a:r>
              <a:rPr kumimoji="0" lang="en-US" sz="2000" b="1" i="0" u="none" strike="noStrike" cap="none" normalizeH="0" baseline="0" dirty="0">
                <a:ln>
                  <a:noFill/>
                </a:ln>
                <a:solidFill>
                  <a:schemeClr val="tx1"/>
                </a:solidFill>
                <a:effectLst/>
                <a:latin typeface="Bookman Old Style" pitchFamily="18" charset="0"/>
                <a:ea typeface="Arial Unicode MS" pitchFamily="34" charset="-128"/>
                <a:cs typeface="Arial" pitchFamily="34" charset="0"/>
              </a:rPr>
              <a:t> Principles in the Use of Instructional Material</a:t>
            </a:r>
            <a:endParaRPr kumimoji="0" lang="en-US" sz="2000" b="0" i="0" u="none" strike="noStrike" cap="none" normalizeH="0" baseline="0" dirty="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en-US" sz="2000" b="1" i="0" u="none" strike="noStrike" cap="none" normalizeH="0" baseline="0" dirty="0">
                <a:ln>
                  <a:noFill/>
                </a:ln>
                <a:solidFill>
                  <a:schemeClr val="tx1"/>
                </a:solidFill>
                <a:effectLst/>
                <a:latin typeface="Bookman Old Style" pitchFamily="18" charset="0"/>
                <a:ea typeface="Arial Unicode MS" pitchFamily="34" charset="-128"/>
                <a:cs typeface="Arial" pitchFamily="34" charset="0"/>
              </a:rPr>
              <a:t>Principle of Selection</a:t>
            </a:r>
            <a:r>
              <a:rPr kumimoji="0" lang="en-US" sz="2000" b="0" i="0" u="none" strike="noStrike" cap="none" normalizeH="0" baseline="0" dirty="0">
                <a:ln>
                  <a:noFill/>
                </a:ln>
                <a:solidFill>
                  <a:schemeClr val="tx1"/>
                </a:solidFill>
                <a:effectLst/>
                <a:latin typeface="Bookman Old Style" pitchFamily="18" charset="0"/>
                <a:ea typeface="Arial Unicode MS" pitchFamily="34" charset="-128"/>
                <a:cs typeface="Arial" pitchFamily="34" charset="0"/>
              </a:rPr>
              <a:t>: Instructional materials prove effective only when they suit the teaching objective and unique characteristics of learners.</a:t>
            </a: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en-US" sz="2000" b="0" i="0" u="none" strike="noStrike" cap="none" normalizeH="0" baseline="0" dirty="0">
                <a:ln>
                  <a:noFill/>
                </a:ln>
                <a:solidFill>
                  <a:schemeClr val="tx1"/>
                </a:solidFill>
                <a:effectLst/>
                <a:latin typeface="Bookman Old Style" pitchFamily="18" charset="0"/>
                <a:ea typeface="Arial Unicode MS" pitchFamily="34" charset="-128"/>
                <a:cs typeface="Arial" pitchFamily="34" charset="0"/>
              </a:rPr>
              <a:t>They should suit the age level, grade level etc</a:t>
            </a:r>
            <a:endParaRPr kumimoji="0" lang="en-US" sz="2000" b="0" i="0" u="none" strike="noStrike" cap="none" normalizeH="0" baseline="0" dirty="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en-US" sz="2000" b="0" i="0" u="none" strike="noStrike" cap="none" normalizeH="0" baseline="0" dirty="0">
                <a:ln>
                  <a:noFill/>
                </a:ln>
                <a:solidFill>
                  <a:schemeClr val="tx1"/>
                </a:solidFill>
                <a:effectLst/>
                <a:latin typeface="Bookman Old Style" pitchFamily="18" charset="0"/>
                <a:ea typeface="Arial Unicode MS" pitchFamily="34" charset="-128"/>
                <a:cs typeface="Arial" pitchFamily="34" charset="0"/>
              </a:rPr>
              <a:t>They should have specific educational value besides being interesting and motivating;</a:t>
            </a:r>
            <a:endParaRPr kumimoji="0" lang="en-US" sz="2000" b="0" i="0" u="none" strike="noStrike" cap="none" normalizeH="0" baseline="0" dirty="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en-US" sz="2000" b="0" i="0" u="none" strike="noStrike" cap="none" normalizeH="0" baseline="0" dirty="0">
                <a:ln>
                  <a:noFill/>
                </a:ln>
                <a:solidFill>
                  <a:schemeClr val="tx1"/>
                </a:solidFill>
                <a:effectLst/>
                <a:latin typeface="Bookman Old Style" pitchFamily="18" charset="0"/>
                <a:ea typeface="Arial Unicode MS" pitchFamily="34" charset="-128"/>
                <a:cs typeface="Arial" pitchFamily="34" charset="0"/>
              </a:rPr>
              <a:t>They should be the true representative of the real things;</a:t>
            </a:r>
            <a:endParaRPr kumimoji="0" lang="en-US" sz="2000" b="0" i="0" u="none" strike="noStrike" cap="none" normalizeH="0" baseline="0" dirty="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en-US" sz="2000" b="1" i="0" u="none" strike="noStrike" cap="none" normalizeH="0" baseline="0" dirty="0">
                <a:ln>
                  <a:noFill/>
                </a:ln>
                <a:solidFill>
                  <a:schemeClr val="tx1"/>
                </a:solidFill>
                <a:effectLst/>
                <a:latin typeface="Bookman Old Style" pitchFamily="18" charset="0"/>
                <a:ea typeface="Arial Unicode MS" pitchFamily="34" charset="-128"/>
                <a:cs typeface="Arial" pitchFamily="34" charset="0"/>
              </a:rPr>
              <a:t>Principle of Preparation</a:t>
            </a:r>
            <a:endParaRPr kumimoji="0" lang="en-US" sz="2000" b="0" i="0" u="none" strike="noStrike" cap="none" normalizeH="0" baseline="0" dirty="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en-US" sz="2000" b="0" i="0" u="none" strike="noStrike" cap="none" normalizeH="0" baseline="0" dirty="0">
                <a:ln>
                  <a:noFill/>
                </a:ln>
                <a:solidFill>
                  <a:schemeClr val="tx1"/>
                </a:solidFill>
                <a:effectLst/>
                <a:latin typeface="Bookman Old Style" pitchFamily="18" charset="0"/>
                <a:ea typeface="Arial Unicode MS" pitchFamily="34" charset="-128"/>
                <a:cs typeface="Arial" pitchFamily="34" charset="0"/>
              </a:rPr>
              <a:t>The teacher should receive some training in the preparation of aids;</a:t>
            </a:r>
            <a:endParaRPr kumimoji="0" lang="en-US" sz="2000" b="0" i="0" u="none" strike="noStrike" cap="none" normalizeH="0" baseline="0" dirty="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en-US" sz="2000" b="1" i="0" u="none" strike="noStrike" cap="none" normalizeH="0" baseline="0" dirty="0">
                <a:ln>
                  <a:noFill/>
                </a:ln>
                <a:solidFill>
                  <a:schemeClr val="tx1"/>
                </a:solidFill>
                <a:effectLst/>
                <a:latin typeface="Bookman Old Style" pitchFamily="18" charset="0"/>
                <a:ea typeface="Arial Unicode MS" pitchFamily="34" charset="-128"/>
                <a:cs typeface="Arial" pitchFamily="34" charset="0"/>
              </a:rPr>
              <a:t>Principle of Utilization</a:t>
            </a:r>
            <a:endParaRPr kumimoji="0" lang="en-US" sz="2000" b="0" i="0" u="none" strike="noStrike" cap="none" normalizeH="0" baseline="0" dirty="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en-US" sz="2000" b="0" i="0" u="none" strike="noStrike" cap="none" normalizeH="0" baseline="0" dirty="0">
                <a:ln>
                  <a:noFill/>
                </a:ln>
                <a:solidFill>
                  <a:schemeClr val="tx1"/>
                </a:solidFill>
                <a:effectLst/>
                <a:latin typeface="Bookman Old Style" pitchFamily="18" charset="0"/>
                <a:ea typeface="Arial Unicode MS" pitchFamily="34" charset="-128"/>
                <a:cs typeface="Arial" pitchFamily="34" charset="0"/>
              </a:rPr>
              <a:t>The utilization of instructional materials should be in line with the objectives of the lesson provided</a:t>
            </a:r>
            <a:endParaRPr kumimoji="0" lang="en-US" sz="2000" b="0" i="0" u="none" strike="noStrike" cap="none" normalizeH="0" baseline="0" dirty="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en-US" sz="2000" b="0" i="0" u="none" strike="noStrike" cap="none" normalizeH="0" baseline="0" dirty="0">
                <a:ln>
                  <a:noFill/>
                </a:ln>
                <a:solidFill>
                  <a:schemeClr val="tx1"/>
                </a:solidFill>
                <a:effectLst/>
                <a:latin typeface="Bookman Old Style" pitchFamily="18" charset="0"/>
                <a:ea typeface="Arial Unicode MS" pitchFamily="34" charset="-128"/>
                <a:cs typeface="Arial" pitchFamily="34" charset="0"/>
              </a:rPr>
              <a:t>It should be effectively and efficiently utilized with minimum wastage.</a:t>
            </a:r>
            <a:endParaRPr kumimoji="0" lang="en-US" sz="2000" b="0" i="0" u="none" strike="noStrike" cap="none" normalizeH="0" baseline="0" dirty="0">
              <a:ln>
                <a:noFill/>
              </a:ln>
              <a:solidFill>
                <a:schemeClr val="tx1"/>
              </a:solidFill>
              <a:effectLst/>
              <a:latin typeface="Arial" pitchFamily="34" charset="0"/>
              <a:cs typeface="Arial" pitchFamily="34" charset="0"/>
            </a:endParaRPr>
          </a:p>
        </p:txBody>
      </p:sp>
    </p:spTree>
  </p:cSld>
  <p:clrMapOvr>
    <a:masterClrMapping/>
  </p:clrMapOvr>
  <p:transition spd="med">
    <p:wedge/>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5" name="Rectangle 1"/>
          <p:cNvSpPr>
            <a:spLocks noChangeArrowheads="1"/>
          </p:cNvSpPr>
          <p:nvPr/>
        </p:nvSpPr>
        <p:spPr bwMode="auto">
          <a:xfrm>
            <a:off x="1066800" y="1219201"/>
            <a:ext cx="6629400" cy="594008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457200" marR="0" lvl="1" indent="0" algn="l" defTabSz="914400" rtl="0" eaLnBrk="1" fontAlgn="base" latinLnBrk="0" hangingPunct="1">
              <a:lnSpc>
                <a:spcPct val="100000"/>
              </a:lnSpc>
              <a:spcBef>
                <a:spcPct val="0"/>
              </a:spcBef>
              <a:spcAft>
                <a:spcPct val="0"/>
              </a:spcAft>
              <a:buClrTx/>
              <a:buSzTx/>
              <a:buFontTx/>
              <a:buAutoNum type="arabicPeriod"/>
              <a:tabLst/>
            </a:pPr>
            <a:r>
              <a:rPr kumimoji="0" lang="en-US" sz="2000" b="1" i="0" u="none" strike="noStrike" cap="none" normalizeH="0" baseline="0" dirty="0">
                <a:ln>
                  <a:noFill/>
                </a:ln>
                <a:solidFill>
                  <a:srgbClr val="000000"/>
                </a:solidFill>
                <a:effectLst/>
                <a:latin typeface="Bookman Old Style" pitchFamily="18" charset="0"/>
                <a:ea typeface="Calibri" pitchFamily="34" charset="0"/>
                <a:cs typeface="Times New Roman" pitchFamily="18" charset="0"/>
              </a:rPr>
              <a:t>Specific Characteristics of Particular Instructional Media</a:t>
            </a:r>
            <a:endParaRPr kumimoji="0" lang="en-US" sz="2000" b="0" i="0" u="none" strike="noStrike" cap="none" normalizeH="0" baseline="0" dirty="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tabLst/>
            </a:pPr>
            <a:r>
              <a:rPr kumimoji="0" lang="en-US" sz="2000" b="1" i="0" u="none" strike="noStrike" cap="none" normalizeH="0" baseline="0" dirty="0">
                <a:ln>
                  <a:noFill/>
                </a:ln>
                <a:solidFill>
                  <a:srgbClr val="000000"/>
                </a:solidFill>
                <a:effectLst/>
                <a:latin typeface="Bookman Old Style" pitchFamily="18" charset="0"/>
                <a:ea typeface="Calibri" pitchFamily="34" charset="0"/>
                <a:cs typeface="Times New Roman" pitchFamily="18" charset="0"/>
              </a:rPr>
              <a:t>A. Black board/Chalkboard </a:t>
            </a:r>
            <a:endParaRPr kumimoji="0" lang="en-US" sz="2000" b="0" i="0" u="none" strike="noStrike" cap="none" normalizeH="0" baseline="0" dirty="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a:ln>
                  <a:noFill/>
                </a:ln>
                <a:solidFill>
                  <a:schemeClr val="tx1"/>
                </a:solidFill>
                <a:effectLst/>
                <a:latin typeface="Bookman Old Style" pitchFamily="18" charset="0"/>
                <a:ea typeface="Arial Unicode MS" pitchFamily="34" charset="-128"/>
                <a:cs typeface="Arial" pitchFamily="34" charset="0"/>
              </a:rPr>
              <a:t>The reasons to use the chalk board could be:</a:t>
            </a:r>
            <a:endParaRPr kumimoji="0" lang="en-US" sz="2000" b="0" i="0" u="none" strike="noStrike" cap="none" normalizeH="0" baseline="0" dirty="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000" b="1" i="0" u="none" strike="noStrike" cap="none" normalizeH="0" baseline="0" dirty="0">
                <a:ln>
                  <a:noFill/>
                </a:ln>
                <a:solidFill>
                  <a:schemeClr val="tx1"/>
                </a:solidFill>
                <a:effectLst/>
                <a:latin typeface="Bookman Old Style" pitchFamily="18" charset="0"/>
                <a:ea typeface="Arial Unicode MS" pitchFamily="34" charset="-128"/>
                <a:cs typeface="Arial" pitchFamily="34" charset="0"/>
              </a:rPr>
              <a:t>Speed:</a:t>
            </a:r>
            <a:r>
              <a:rPr kumimoji="0" lang="en-US" sz="2000" b="0" i="0" u="none" strike="noStrike" cap="none" normalizeH="0" baseline="0" dirty="0">
                <a:ln>
                  <a:noFill/>
                </a:ln>
                <a:solidFill>
                  <a:schemeClr val="tx1"/>
                </a:solidFill>
                <a:effectLst/>
                <a:latin typeface="Bookman Old Style" pitchFamily="18" charset="0"/>
                <a:ea typeface="Arial Unicode MS" pitchFamily="34" charset="-128"/>
                <a:cs typeface="Arial" pitchFamily="34" charset="0"/>
              </a:rPr>
              <a:t> We write on the board at about the same speed.</a:t>
            </a:r>
            <a:endParaRPr kumimoji="0" lang="en-US" sz="2000" b="0" i="0" u="none" strike="noStrike" cap="none" normalizeH="0" baseline="0" dirty="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000" b="1" i="0" u="none" strike="noStrike" cap="none" normalizeH="0" baseline="0" dirty="0">
                <a:ln>
                  <a:noFill/>
                </a:ln>
                <a:solidFill>
                  <a:schemeClr val="tx1"/>
                </a:solidFill>
                <a:effectLst/>
                <a:latin typeface="Bookman Old Style" pitchFamily="18" charset="0"/>
                <a:ea typeface="Arial Unicode MS" pitchFamily="34" charset="-128"/>
                <a:cs typeface="Arial" pitchFamily="34" charset="0"/>
              </a:rPr>
              <a:t>Organization</a:t>
            </a:r>
            <a:r>
              <a:rPr kumimoji="0" lang="en-US" sz="2000" b="1" i="0" strike="noStrike" cap="none" normalizeH="0" baseline="0" dirty="0">
                <a:ln>
                  <a:noFill/>
                </a:ln>
                <a:solidFill>
                  <a:schemeClr val="tx1"/>
                </a:solidFill>
                <a:effectLst/>
                <a:latin typeface="Bookman Old Style" pitchFamily="18" charset="0"/>
                <a:ea typeface="Arial Unicode MS" pitchFamily="34" charset="-128"/>
                <a:cs typeface="Arial" pitchFamily="34" charset="0"/>
              </a:rPr>
              <a:t>:</a:t>
            </a:r>
            <a:r>
              <a:rPr kumimoji="0" lang="en-US" sz="2000" b="0" i="0" u="none" strike="noStrike" cap="none" normalizeH="0" baseline="0" dirty="0">
                <a:ln>
                  <a:noFill/>
                </a:ln>
                <a:solidFill>
                  <a:schemeClr val="tx1"/>
                </a:solidFill>
                <a:effectLst/>
                <a:latin typeface="Bookman Old Style" pitchFamily="18" charset="0"/>
                <a:ea typeface="Arial Unicode MS" pitchFamily="34" charset="-128"/>
                <a:cs typeface="Arial" pitchFamily="34" charset="0"/>
              </a:rPr>
              <a:t> You can outline the day</a:t>
            </a:r>
            <a:r>
              <a:rPr kumimoji="0" lang="en-US" sz="2000" b="0" i="0" u="none" strike="noStrike" cap="none" normalizeH="0" baseline="0" dirty="0">
                <a:ln>
                  <a:noFill/>
                </a:ln>
                <a:solidFill>
                  <a:schemeClr val="tx1"/>
                </a:solidFill>
                <a:effectLst/>
                <a:latin typeface="Calibri"/>
                <a:ea typeface="Arial Unicode MS" pitchFamily="34" charset="-128"/>
                <a:cs typeface="Arial" pitchFamily="34" charset="0"/>
              </a:rPr>
              <a:t>’</a:t>
            </a:r>
            <a:r>
              <a:rPr kumimoji="0" lang="en-US" sz="2000" b="0" i="0" u="none" strike="noStrike" cap="none" normalizeH="0" baseline="0" dirty="0">
                <a:ln>
                  <a:noFill/>
                </a:ln>
                <a:solidFill>
                  <a:schemeClr val="tx1"/>
                </a:solidFill>
                <a:effectLst/>
                <a:latin typeface="Bookman Old Style" pitchFamily="18" charset="0"/>
                <a:ea typeface="Arial Unicode MS" pitchFamily="34" charset="-128"/>
                <a:cs typeface="Arial" pitchFamily="34" charset="0"/>
              </a:rPr>
              <a:t>s agenda or summarize main points</a:t>
            </a:r>
            <a:endParaRPr kumimoji="0" lang="en-US" sz="2000" b="0" i="0" u="none" strike="noStrike" cap="none" normalizeH="0" baseline="0" dirty="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000" b="1" i="0" u="none" strike="noStrike" cap="none" normalizeH="0" baseline="0" dirty="0">
                <a:ln>
                  <a:noFill/>
                </a:ln>
                <a:solidFill>
                  <a:schemeClr val="tx1"/>
                </a:solidFill>
                <a:effectLst/>
                <a:latin typeface="Bookman Old Style" pitchFamily="18" charset="0"/>
                <a:ea typeface="Arial Unicode MS" pitchFamily="34" charset="-128"/>
                <a:cs typeface="Arial" pitchFamily="34" charset="0"/>
              </a:rPr>
              <a:t>Visuals: </a:t>
            </a:r>
            <a:r>
              <a:rPr kumimoji="0" lang="en-US" sz="2000" b="0" i="0" u="none" strike="noStrike" cap="none" normalizeH="0" baseline="0" dirty="0">
                <a:ln>
                  <a:noFill/>
                </a:ln>
                <a:solidFill>
                  <a:schemeClr val="tx1"/>
                </a:solidFill>
                <a:effectLst/>
                <a:latin typeface="Bookman Old Style" pitchFamily="18" charset="0"/>
                <a:ea typeface="Arial Unicode MS" pitchFamily="34" charset="-128"/>
                <a:cs typeface="Arial" pitchFamily="34" charset="0"/>
              </a:rPr>
              <a:t>The board lends itself well to working on formulas, solving problems,</a:t>
            </a:r>
            <a:endParaRPr kumimoji="0" lang="en-US" sz="2000" b="0" i="0" u="none" strike="noStrike" cap="none" normalizeH="0" baseline="0" dirty="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000" b="1" i="0" u="none" strike="noStrike" cap="none" normalizeH="0" baseline="0" dirty="0">
                <a:ln>
                  <a:noFill/>
                </a:ln>
                <a:solidFill>
                  <a:schemeClr val="tx1"/>
                </a:solidFill>
                <a:effectLst/>
                <a:latin typeface="Bookman Old Style" pitchFamily="18" charset="0"/>
                <a:ea typeface="Arial Unicode MS" pitchFamily="34" charset="-128"/>
                <a:cs typeface="Arial" pitchFamily="34" charset="0"/>
              </a:rPr>
              <a:t>Interaction:</a:t>
            </a:r>
            <a:r>
              <a:rPr kumimoji="0" lang="en-US" sz="2000" b="0" i="0" u="none" strike="noStrike" cap="none" normalizeH="0" baseline="0" dirty="0">
                <a:ln>
                  <a:noFill/>
                </a:ln>
                <a:solidFill>
                  <a:schemeClr val="tx1"/>
                </a:solidFill>
                <a:effectLst/>
                <a:latin typeface="Bookman Old Style" pitchFamily="18" charset="0"/>
                <a:ea typeface="Arial Unicode MS" pitchFamily="34" charset="-128"/>
                <a:cs typeface="Arial" pitchFamily="34" charset="0"/>
              </a:rPr>
              <a:t> helpful in generating interaction.</a:t>
            </a:r>
            <a:endParaRPr kumimoji="0" lang="en-US" sz="2000" b="0" i="0" u="none" strike="noStrike" cap="none" normalizeH="0" baseline="0" dirty="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000" b="1" i="0" u="sng" strike="noStrike" cap="none" normalizeH="0" baseline="0" dirty="0">
                <a:ln>
                  <a:noFill/>
                </a:ln>
                <a:solidFill>
                  <a:schemeClr val="tx1"/>
                </a:solidFill>
                <a:effectLst/>
                <a:latin typeface="Bookman Old Style" pitchFamily="18" charset="0"/>
                <a:ea typeface="Arial Unicode MS" pitchFamily="34" charset="-128"/>
                <a:cs typeface="Arial" pitchFamily="34" charset="0"/>
              </a:rPr>
              <a:t>Tips for Using Chalkboards</a:t>
            </a:r>
            <a:endParaRPr kumimoji="0" lang="en-US" sz="2000" b="0" i="0" u="sng" strike="noStrike" cap="none" normalizeH="0" baseline="0" dirty="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000" b="1" i="0" u="none" strike="noStrike" cap="none" normalizeH="0" baseline="0" dirty="0">
                <a:ln>
                  <a:noFill/>
                </a:ln>
                <a:solidFill>
                  <a:schemeClr val="tx1"/>
                </a:solidFill>
                <a:effectLst/>
                <a:latin typeface="Bookman Old Style" pitchFamily="18" charset="0"/>
                <a:ea typeface="Arial Unicode MS" pitchFamily="34" charset="-128"/>
                <a:cs typeface="Arial" pitchFamily="34" charset="0"/>
              </a:rPr>
              <a:t>Always face the classroom when you use the board</a:t>
            </a:r>
            <a:r>
              <a:rPr kumimoji="0" lang="en-US" sz="2000" b="0" i="0" u="none" strike="noStrike" cap="none" normalizeH="0" baseline="0" dirty="0">
                <a:ln>
                  <a:noFill/>
                </a:ln>
                <a:solidFill>
                  <a:schemeClr val="tx1"/>
                </a:solidFill>
                <a:effectLst/>
                <a:latin typeface="Bookman Old Style" pitchFamily="18" charset="0"/>
                <a:ea typeface="Arial Unicode MS" pitchFamily="34" charset="-128"/>
                <a:cs typeface="Arial" pitchFamily="34" charset="0"/>
              </a:rPr>
              <a:t> </a:t>
            </a:r>
            <a:r>
              <a:rPr kumimoji="0" lang="en-US" sz="2000" b="1" i="0" u="none" strike="noStrike" cap="none" normalizeH="0" baseline="0" dirty="0">
                <a:ln>
                  <a:noFill/>
                </a:ln>
                <a:solidFill>
                  <a:schemeClr val="tx1"/>
                </a:solidFill>
                <a:effectLst/>
                <a:latin typeface="Bookman Old Style" pitchFamily="18" charset="0"/>
                <a:ea typeface="Arial Unicode MS" pitchFamily="34" charset="-128"/>
                <a:cs typeface="Arial" pitchFamily="34" charset="0"/>
              </a:rPr>
              <a:t>even when you write</a:t>
            </a:r>
            <a:endParaRPr kumimoji="0" lang="en-US" sz="2000" b="0" i="0" u="none" strike="noStrike" cap="none" normalizeH="0" baseline="0" dirty="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000" b="1" i="0" u="none" strike="noStrike" cap="none" normalizeH="0" baseline="0" dirty="0">
                <a:ln>
                  <a:noFill/>
                </a:ln>
                <a:solidFill>
                  <a:schemeClr val="tx1"/>
                </a:solidFill>
                <a:effectLst/>
                <a:latin typeface="Bookman Old Style" pitchFamily="18" charset="0"/>
                <a:ea typeface="Arial Unicode MS" pitchFamily="34" charset="-128"/>
                <a:cs typeface="Arial" pitchFamily="34" charset="0"/>
              </a:rPr>
              <a:t>Write clearly and legibly</a:t>
            </a:r>
            <a:endParaRPr kumimoji="0" lang="en-US" sz="2000" b="0" i="0" u="none" strike="noStrike" cap="none" normalizeH="0" baseline="0" dirty="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000" b="1" i="0" u="none" strike="noStrike" cap="none" normalizeH="0" baseline="0" dirty="0">
                <a:ln>
                  <a:noFill/>
                </a:ln>
                <a:solidFill>
                  <a:schemeClr val="tx1"/>
                </a:solidFill>
                <a:effectLst/>
                <a:latin typeface="Bookman Old Style" pitchFamily="18" charset="0"/>
                <a:ea typeface="Arial Unicode MS" pitchFamily="34" charset="-128"/>
                <a:cs typeface="Arial" pitchFamily="34" charset="0"/>
              </a:rPr>
              <a:t>Give your students time to take notes</a:t>
            </a:r>
            <a:endParaRPr kumimoji="0" lang="en-US" sz="2000" b="0" i="0" u="none" strike="noStrike" cap="none" normalizeH="0" baseline="0" dirty="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000" b="1" i="0" u="none" strike="noStrike" cap="none" normalizeH="0" baseline="0" dirty="0">
                <a:ln>
                  <a:noFill/>
                </a:ln>
                <a:solidFill>
                  <a:schemeClr val="tx1"/>
                </a:solidFill>
                <a:effectLst/>
                <a:latin typeface="Bookman Old Style" pitchFamily="18" charset="0"/>
                <a:ea typeface="Arial Unicode MS" pitchFamily="34" charset="-128"/>
                <a:cs typeface="Arial" pitchFamily="34" charset="0"/>
              </a:rPr>
              <a:t>Plan how to use the board</a:t>
            </a:r>
            <a:r>
              <a:rPr kumimoji="0" lang="en-US" sz="2000" b="1" i="0" u="none" strike="noStrike" cap="none" normalizeH="0" dirty="0">
                <a:ln>
                  <a:noFill/>
                </a:ln>
                <a:solidFill>
                  <a:schemeClr val="tx1"/>
                </a:solidFill>
                <a:effectLst/>
                <a:latin typeface="Bookman Old Style" pitchFamily="18" charset="0"/>
                <a:ea typeface="Arial Unicode MS" pitchFamily="34" charset="-128"/>
                <a:cs typeface="Arial" pitchFamily="34" charset="0"/>
              </a:rPr>
              <a:t> and structure your work</a:t>
            </a:r>
            <a:endParaRPr kumimoji="0" lang="en-US" sz="2000" b="1" i="0" u="none" strike="noStrike" cap="none" normalizeH="0" baseline="0" dirty="0">
              <a:ln>
                <a:noFill/>
              </a:ln>
              <a:solidFill>
                <a:schemeClr val="tx1"/>
              </a:solidFill>
              <a:effectLst/>
              <a:latin typeface="Bookman Old Style" pitchFamily="18" charset="0"/>
              <a:ea typeface="Arial Unicode MS" pitchFamily="34" charset="-128"/>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2000" b="0" i="0" u="none" strike="noStrike" cap="none" normalizeH="0" baseline="0" dirty="0">
              <a:ln>
                <a:noFill/>
              </a:ln>
              <a:solidFill>
                <a:schemeClr val="tx1"/>
              </a:solidFill>
              <a:effectLst/>
              <a:latin typeface="Arial" pitchFamily="34" charset="0"/>
              <a:cs typeface="Arial" pitchFamily="34" charset="0"/>
            </a:endParaRPr>
          </a:p>
        </p:txBody>
      </p:sp>
    </p:spTree>
  </p:cSld>
  <p:clrMapOvr>
    <a:masterClrMapping/>
  </p:clrMapOvr>
  <p:transition spd="med">
    <p:wedge/>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49" name="Rectangle 1"/>
          <p:cNvSpPr>
            <a:spLocks noChangeArrowheads="1"/>
          </p:cNvSpPr>
          <p:nvPr/>
        </p:nvSpPr>
        <p:spPr bwMode="auto">
          <a:xfrm>
            <a:off x="914400" y="838200"/>
            <a:ext cx="5943600" cy="526297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tabLst/>
            </a:pPr>
            <a:r>
              <a:rPr kumimoji="0" lang="en-US" sz="2800" b="1" i="0" u="none" strike="noStrike" cap="none" normalizeH="0" baseline="0" dirty="0">
                <a:ln>
                  <a:noFill/>
                </a:ln>
                <a:solidFill>
                  <a:srgbClr val="000000"/>
                </a:solidFill>
                <a:effectLst/>
                <a:latin typeface="Bookman Old Style" pitchFamily="18" charset="0"/>
                <a:ea typeface="Calibri" pitchFamily="34" charset="0"/>
                <a:cs typeface="Times New Roman" pitchFamily="18" charset="0"/>
              </a:rPr>
              <a:t>B. Printed Materials </a:t>
            </a:r>
            <a:endParaRPr kumimoji="0" lang="en-US" sz="2800" b="0" i="0" u="none" strike="noStrike" cap="none" normalizeH="0" baseline="0" dirty="0">
              <a:ln>
                <a:noFill/>
              </a:ln>
              <a:solidFill>
                <a:srgbClr val="000000"/>
              </a:solidFill>
              <a:effectLst/>
              <a:latin typeface="Bookman Old Style" pitchFamily="18" charset="0"/>
              <a:ea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800" b="0" i="0" u="none" strike="noStrike" cap="none" normalizeH="0" baseline="0" dirty="0">
                <a:ln>
                  <a:noFill/>
                </a:ln>
                <a:solidFill>
                  <a:srgbClr val="000000"/>
                </a:solidFill>
                <a:effectLst/>
                <a:latin typeface="Bookman Old Style" pitchFamily="18" charset="0"/>
                <a:ea typeface="Calibri" pitchFamily="34" charset="0"/>
                <a:cs typeface="Times New Roman" pitchFamily="18" charset="0"/>
              </a:rPr>
              <a:t>As mentioned by Seth (2009), printed materials are the literary forms of information preserved in autograph or transmitted format. They include exercise books, study guides, handouts and other print materials. They are important because they provide common visual imagery for both instructors and students. </a:t>
            </a:r>
            <a:endParaRPr kumimoji="0" lang="en-US" sz="2800" b="0" i="0" u="none" strike="noStrike" cap="none" normalizeH="0" baseline="0" dirty="0">
              <a:ln>
                <a:noFill/>
              </a:ln>
              <a:solidFill>
                <a:schemeClr val="tx1"/>
              </a:solidFill>
              <a:effectLst/>
              <a:latin typeface="Arial" pitchFamily="34" charset="0"/>
              <a:cs typeface="Arial" pitchFamily="34" charset="0"/>
            </a:endParaRPr>
          </a:p>
        </p:txBody>
      </p:sp>
    </p:spTree>
  </p:cSld>
  <p:clrMapOvr>
    <a:masterClrMapping/>
  </p:clrMapOvr>
  <p:transition spd="med">
    <p:wedge/>
  </p:transition>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1" name="Rectangle 1"/>
          <p:cNvSpPr>
            <a:spLocks noChangeArrowheads="1"/>
          </p:cNvSpPr>
          <p:nvPr/>
        </p:nvSpPr>
        <p:spPr bwMode="auto">
          <a:xfrm>
            <a:off x="1371600" y="762000"/>
            <a:ext cx="6019800" cy="489364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tabLst/>
            </a:pPr>
            <a:r>
              <a:rPr kumimoji="0" lang="en-US" sz="2400" b="1" i="0" u="none" strike="noStrike" cap="none" normalizeH="0" baseline="0" dirty="0">
                <a:ln>
                  <a:noFill/>
                </a:ln>
                <a:solidFill>
                  <a:srgbClr val="000000"/>
                </a:solidFill>
                <a:effectLst/>
                <a:latin typeface="Bookman Old Style" pitchFamily="18" charset="0"/>
                <a:ea typeface="Calibri" pitchFamily="34" charset="0"/>
                <a:cs typeface="Times New Roman" pitchFamily="18" charset="0"/>
              </a:rPr>
              <a:t>C. Graphics/Charts </a:t>
            </a:r>
            <a:endParaRPr kumimoji="0" lang="en-US" sz="2400" b="0" i="0" u="none" strike="noStrike" cap="none" normalizeH="0" baseline="0" dirty="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a:ln>
                  <a:noFill/>
                </a:ln>
                <a:solidFill>
                  <a:srgbClr val="000000"/>
                </a:solidFill>
                <a:effectLst/>
                <a:latin typeface="Bookman Old Style" pitchFamily="18" charset="0"/>
                <a:ea typeface="Calibri" pitchFamily="34" charset="0"/>
                <a:cs typeface="Times New Roman" pitchFamily="18" charset="0"/>
              </a:rPr>
              <a:t>These are probably much more available and used and could be easily made by teachers. </a:t>
            </a:r>
            <a:r>
              <a:rPr lang="en-US" sz="2400" dirty="0">
                <a:solidFill>
                  <a:srgbClr val="000000"/>
                </a:solidFill>
                <a:latin typeface="Bookman Old Style" pitchFamily="18" charset="0"/>
                <a:ea typeface="Calibri" pitchFamily="34" charset="0"/>
                <a:cs typeface="Times New Roman" pitchFamily="18" charset="0"/>
              </a:rPr>
              <a:t>T</a:t>
            </a:r>
            <a:r>
              <a:rPr kumimoji="0" lang="en-US" sz="2400" b="0" i="0" u="none" strike="noStrike" cap="none" normalizeH="0" baseline="0" dirty="0">
                <a:ln>
                  <a:noFill/>
                </a:ln>
                <a:solidFill>
                  <a:srgbClr val="000000"/>
                </a:solidFill>
                <a:effectLst/>
                <a:latin typeface="Bookman Old Style" pitchFamily="18" charset="0"/>
                <a:ea typeface="Calibri" pitchFamily="34" charset="0"/>
                <a:cs typeface="Times New Roman" pitchFamily="18" charset="0"/>
              </a:rPr>
              <a:t>hings to consider in using charts include- </a:t>
            </a:r>
            <a:endParaRPr kumimoji="0" lang="en-US" sz="2400" b="0" i="0" u="none" strike="noStrike" cap="none" normalizeH="0" baseline="0" dirty="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a:ln>
                  <a:noFill/>
                </a:ln>
                <a:solidFill>
                  <a:srgbClr val="000000"/>
                </a:solidFill>
                <a:effectLst/>
                <a:latin typeface="Bookman Old Style" pitchFamily="18" charset="0"/>
                <a:ea typeface="Calibri" pitchFamily="34" charset="0"/>
                <a:cs typeface="Times New Roman" pitchFamily="18" charset="0"/>
              </a:rPr>
              <a:t>a) The chart should be simple, accurate and attractive. </a:t>
            </a:r>
            <a:endParaRPr kumimoji="0" lang="en-US" sz="2400" b="0" i="0" u="none" strike="noStrike" cap="none" normalizeH="0" baseline="0" dirty="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a:ln>
                  <a:noFill/>
                </a:ln>
                <a:solidFill>
                  <a:srgbClr val="000000"/>
                </a:solidFill>
                <a:effectLst/>
                <a:latin typeface="Bookman Old Style" pitchFamily="18" charset="0"/>
                <a:ea typeface="Calibri" pitchFamily="34" charset="0"/>
                <a:cs typeface="Times New Roman" pitchFamily="18" charset="0"/>
              </a:rPr>
              <a:t>b) Consider whether the chart is needed and would do better than other resources.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a:ln>
                  <a:noFill/>
                </a:ln>
                <a:solidFill>
                  <a:srgbClr val="000000"/>
                </a:solidFill>
                <a:effectLst/>
                <a:latin typeface="Bookman Old Style" pitchFamily="18" charset="0"/>
                <a:ea typeface="Calibri" pitchFamily="34" charset="0"/>
                <a:cs typeface="Times New Roman" pitchFamily="18" charset="0"/>
              </a:rPr>
              <a:t>c) The type of data and the number of learners to benefit from the charts should be considered</a:t>
            </a:r>
            <a:r>
              <a:rPr kumimoji="0" lang="en-US" sz="2400" b="0" i="0" u="none" strike="noStrike" cap="none" normalizeH="0" baseline="0" dirty="0">
                <a:ln>
                  <a:noFill/>
                </a:ln>
                <a:solidFill>
                  <a:schemeClr val="tx1"/>
                </a:solidFill>
                <a:effectLst/>
                <a:latin typeface="Arial" pitchFamily="34" charset="0"/>
                <a:cs typeface="Arial" pitchFamily="34" charset="0"/>
              </a:rPr>
              <a:t> .</a:t>
            </a:r>
          </a:p>
        </p:txBody>
      </p:sp>
    </p:spTree>
  </p:cSld>
  <p:clrMapOvr>
    <a:masterClrMapping/>
  </p:clrMapOvr>
  <p:transition spd="med">
    <p:wedg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                                               Cont…</a:t>
            </a:r>
          </a:p>
        </p:txBody>
      </p:sp>
      <p:sp>
        <p:nvSpPr>
          <p:cNvPr id="3" name="Content Placeholder 2"/>
          <p:cNvSpPr>
            <a:spLocks noGrp="1"/>
          </p:cNvSpPr>
          <p:nvPr>
            <p:ph idx="1"/>
          </p:nvPr>
        </p:nvSpPr>
        <p:spPr/>
        <p:txBody>
          <a:bodyPr>
            <a:normAutofit/>
          </a:bodyPr>
          <a:lstStyle/>
          <a:p>
            <a:pPr marL="0" lvl="0" indent="0" algn="justLow" fontAlgn="base">
              <a:spcBef>
                <a:spcPct val="0"/>
              </a:spcBef>
              <a:spcAft>
                <a:spcPct val="0"/>
              </a:spcAft>
              <a:buNone/>
              <a:tabLst>
                <a:tab pos="457200" algn="l"/>
              </a:tabLst>
            </a:pPr>
            <a:r>
              <a:rPr lang="en-US" sz="2800" dirty="0">
                <a:latin typeface="Times New Roman" pitchFamily="18" charset="0"/>
                <a:ea typeface="Arial Unicode MS" pitchFamily="34" charset="-128"/>
                <a:cs typeface="Times New Roman" pitchFamily="18" charset="0"/>
              </a:rPr>
              <a:t>Based on the above definitions, it is possible to infer the following points about communication</a:t>
            </a:r>
            <a:endParaRPr lang="en-US" sz="2800" dirty="0">
              <a:latin typeface="Times New Roman" pitchFamily="18" charset="0"/>
              <a:cs typeface="Times New Roman" pitchFamily="18" charset="0"/>
            </a:endParaRPr>
          </a:p>
          <a:p>
            <a:pPr marL="0" lvl="0" indent="0" algn="justLow" eaLnBrk="0" fontAlgn="base" hangingPunct="0">
              <a:spcBef>
                <a:spcPct val="0"/>
              </a:spcBef>
              <a:spcAft>
                <a:spcPct val="0"/>
              </a:spcAft>
              <a:buFontTx/>
              <a:buChar char="•"/>
              <a:tabLst>
                <a:tab pos="457200" algn="l"/>
              </a:tabLst>
            </a:pPr>
            <a:r>
              <a:rPr lang="en-US" sz="2800" dirty="0">
                <a:latin typeface="Times New Roman" pitchFamily="18" charset="0"/>
                <a:ea typeface="Arial Unicode MS" pitchFamily="34" charset="-128"/>
                <a:cs typeface="Times New Roman" pitchFamily="18" charset="0"/>
              </a:rPr>
              <a:t>Communication makes social life possible     because it realizes sharing of interest</a:t>
            </a:r>
            <a:endParaRPr lang="en-US" sz="2800" dirty="0">
              <a:latin typeface="Times New Roman" pitchFamily="18" charset="0"/>
              <a:cs typeface="Times New Roman" pitchFamily="18" charset="0"/>
            </a:endParaRPr>
          </a:p>
          <a:p>
            <a:pPr marL="0" lvl="0" indent="0" algn="justLow" eaLnBrk="0" fontAlgn="base" hangingPunct="0">
              <a:spcBef>
                <a:spcPct val="0"/>
              </a:spcBef>
              <a:spcAft>
                <a:spcPct val="0"/>
              </a:spcAft>
              <a:buFontTx/>
              <a:buChar char="•"/>
              <a:tabLst>
                <a:tab pos="457200" algn="l"/>
              </a:tabLst>
            </a:pPr>
            <a:r>
              <a:rPr lang="en-US" sz="2800" dirty="0">
                <a:latin typeface="Times New Roman" pitchFamily="18" charset="0"/>
                <a:ea typeface="Arial Unicode MS" pitchFamily="34" charset="-128"/>
                <a:cs typeface="Times New Roman" pitchFamily="18" charset="0"/>
              </a:rPr>
              <a:t>Social organizations including schools and classrooms cannot exist without  communication because they involve information transmission.</a:t>
            </a:r>
            <a:endParaRPr lang="en-US" sz="2800" dirty="0">
              <a:latin typeface="Times New Roman" pitchFamily="18" charset="0"/>
              <a:cs typeface="Times New Roman" pitchFamily="18" charset="0"/>
            </a:endParaRPr>
          </a:p>
          <a:p>
            <a:pPr marL="0" lvl="0" indent="0" algn="justLow" eaLnBrk="0" fontAlgn="base" hangingPunct="0">
              <a:spcBef>
                <a:spcPct val="0"/>
              </a:spcBef>
              <a:spcAft>
                <a:spcPct val="0"/>
              </a:spcAft>
              <a:buFontTx/>
              <a:buChar char="•"/>
              <a:tabLst>
                <a:tab pos="457200" algn="l"/>
              </a:tabLst>
            </a:pPr>
            <a:r>
              <a:rPr lang="en-US" sz="2800" dirty="0">
                <a:latin typeface="Times New Roman" pitchFamily="18" charset="0"/>
                <a:ea typeface="Arial Unicode MS" pitchFamily="34" charset="-128"/>
                <a:cs typeface="Times New Roman" pitchFamily="18" charset="0"/>
              </a:rPr>
              <a:t>When communication among individuals and organizations fails, their capacity to know, understand and own skills will also fail.</a:t>
            </a:r>
            <a:endParaRPr lang="en-US" sz="2800" dirty="0">
              <a:latin typeface="Times New Roman" pitchFamily="18" charset="0"/>
              <a:cs typeface="Times New Roman" pitchFamily="18" charset="0"/>
            </a:endParaRPr>
          </a:p>
          <a:p>
            <a:endParaRPr lang="en-US" dirty="0"/>
          </a:p>
        </p:txBody>
      </p:sp>
    </p:spTree>
  </p:cSld>
  <p:clrMapOvr>
    <a:masterClrMapping/>
  </p:clrMapOvr>
  <p:transition spd="med">
    <p:wedge/>
  </p:transition>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09" name="Rectangle 1"/>
          <p:cNvSpPr>
            <a:spLocks noChangeArrowheads="1"/>
          </p:cNvSpPr>
          <p:nvPr/>
        </p:nvSpPr>
        <p:spPr bwMode="auto">
          <a:xfrm>
            <a:off x="914400" y="914400"/>
            <a:ext cx="7010400" cy="10741402"/>
          </a:xfrm>
          <a:prstGeom prst="rect">
            <a:avLst/>
          </a:prstGeom>
          <a:noFill/>
          <a:ln w="9525">
            <a:noFill/>
            <a:miter lim="800000"/>
            <a:headEnd/>
            <a:tailEnd/>
          </a:ln>
          <a:effectLst/>
        </p:spPr>
        <p:txBody>
          <a:bodyPr vert="horz" wrap="square" lIns="91440" tIns="0" rIns="91440" bIns="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3600" b="0" i="0" u="none" strike="noStrike" cap="none" normalizeH="0" baseline="0" dirty="0">
                <a:ln>
                  <a:noFill/>
                </a:ln>
                <a:solidFill>
                  <a:schemeClr val="tx1"/>
                </a:solidFill>
                <a:effectLst/>
                <a:latin typeface="Bookman Old Style" pitchFamily="18" charset="0"/>
                <a:ea typeface="Arial Unicode MS" pitchFamily="34" charset="-128"/>
                <a:cs typeface="Arial" pitchFamily="34" charset="0"/>
              </a:rPr>
              <a:t>There are 4 major types of graphs.</a:t>
            </a:r>
            <a:endParaRPr kumimoji="0" lang="en-US" sz="3600" b="0" i="0" u="none" strike="noStrike" cap="none" normalizeH="0" baseline="0" dirty="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AutoNum type="arabicPeriod"/>
              <a:tabLst/>
            </a:pPr>
            <a:r>
              <a:rPr kumimoji="0" lang="en-US" sz="3600" b="1" i="0" u="none" strike="noStrike" cap="none" normalizeH="0" baseline="0" dirty="0">
                <a:ln>
                  <a:noFill/>
                </a:ln>
                <a:solidFill>
                  <a:schemeClr val="tx1"/>
                </a:solidFill>
                <a:effectLst/>
                <a:latin typeface="Bookman Old Style" pitchFamily="18" charset="0"/>
                <a:ea typeface="Arial Unicode MS" pitchFamily="34" charset="-128"/>
                <a:cs typeface="Arial" pitchFamily="34" charset="0"/>
              </a:rPr>
              <a:t> Bar graphs</a:t>
            </a:r>
            <a:endParaRPr kumimoji="0" lang="en-US" sz="3600" b="0" i="0" u="none" strike="noStrike" cap="none" normalizeH="0" baseline="0" dirty="0">
              <a:ln>
                <a:noFill/>
              </a:ln>
              <a:solidFill>
                <a:schemeClr val="tx1"/>
              </a:solidFill>
              <a:effectLst/>
              <a:latin typeface="Bookman Old Style" pitchFamily="18" charset="0"/>
              <a:ea typeface="Arial Unicode MS" pitchFamily="34" charset="-128"/>
              <a:cs typeface="Arial" pitchFamily="34" charset="0"/>
            </a:endParaRPr>
          </a:p>
          <a:p>
            <a:pPr lvl="0" eaLnBrk="0" fontAlgn="base" hangingPunct="0">
              <a:spcBef>
                <a:spcPct val="0"/>
              </a:spcBef>
              <a:spcAft>
                <a:spcPct val="0"/>
              </a:spcAft>
              <a:buFontTx/>
              <a:buAutoNum type="arabicPeriod"/>
            </a:pPr>
            <a:r>
              <a:rPr lang="en-US" sz="3600" b="1" dirty="0"/>
              <a:t>  Pictorial graphs</a:t>
            </a:r>
            <a:endParaRPr lang="en-US" sz="3600" dirty="0"/>
          </a:p>
          <a:p>
            <a:pPr lvl="0" eaLnBrk="0" fontAlgn="base" hangingPunct="0">
              <a:spcBef>
                <a:spcPct val="0"/>
              </a:spcBef>
              <a:spcAft>
                <a:spcPct val="0"/>
              </a:spcAft>
              <a:buFontTx/>
              <a:buAutoNum type="arabicPeriod"/>
            </a:pPr>
            <a:r>
              <a:rPr lang="en-US" sz="3600" b="1" dirty="0"/>
              <a:t>  Curve graphs</a:t>
            </a:r>
          </a:p>
          <a:p>
            <a:pPr eaLnBrk="0" fontAlgn="base" hangingPunct="0">
              <a:spcBef>
                <a:spcPct val="0"/>
              </a:spcBef>
              <a:spcAft>
                <a:spcPct val="0"/>
              </a:spcAft>
              <a:buFontTx/>
              <a:buAutoNum type="arabicPeriod"/>
            </a:pPr>
            <a:r>
              <a:rPr lang="en-US" sz="3600" b="1" dirty="0"/>
              <a:t>  Circle (Pie) graphs</a:t>
            </a:r>
            <a:endParaRPr lang="en-US" sz="3600" dirty="0"/>
          </a:p>
          <a:p>
            <a:pPr marL="0" marR="0" lvl="0" indent="0" algn="l" defTabSz="914400" rtl="0" eaLnBrk="0" fontAlgn="base" latinLnBrk="0" hangingPunct="0">
              <a:lnSpc>
                <a:spcPct val="100000"/>
              </a:lnSpc>
              <a:spcBef>
                <a:spcPct val="0"/>
              </a:spcBef>
              <a:spcAft>
                <a:spcPct val="0"/>
              </a:spcAft>
              <a:buClrTx/>
              <a:buSzTx/>
              <a:buFontTx/>
              <a:buAutoNum type="arabicPeriod"/>
              <a:tabLst/>
            </a:pPr>
            <a:endParaRPr kumimoji="0" lang="en-US" sz="3600" b="0" i="0" u="none" strike="noStrike" cap="none" normalizeH="0" baseline="0" dirty="0">
              <a:ln>
                <a:noFill/>
              </a:ln>
              <a:solidFill>
                <a:schemeClr val="tx1"/>
              </a:solidFill>
              <a:effectLst/>
              <a:latin typeface="Bookman Old Style" pitchFamily="18" charset="0"/>
              <a:ea typeface="Arial Unicode MS" pitchFamily="34" charset="-128"/>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AutoNum type="arabicPeriod"/>
              <a:tabLst/>
            </a:pPr>
            <a:endParaRPr lang="en-US" sz="3600" dirty="0">
              <a:latin typeface="Bookman Old Style" pitchFamily="18" charset="0"/>
              <a:ea typeface="Arial Unicode MS" pitchFamily="34" charset="-128"/>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AutoNum type="arabicPeriod"/>
              <a:tabLst/>
            </a:pPr>
            <a:endParaRPr kumimoji="0" lang="en-US" sz="3600" b="0" i="0" u="none" strike="noStrike" cap="none" normalizeH="0" baseline="0" dirty="0">
              <a:ln>
                <a:noFill/>
              </a:ln>
              <a:solidFill>
                <a:schemeClr val="tx1"/>
              </a:solidFill>
              <a:effectLst/>
              <a:latin typeface="Bookman Old Style" pitchFamily="18" charset="0"/>
              <a:ea typeface="Arial Unicode MS" pitchFamily="34" charset="-128"/>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AutoNum type="arabicPeriod"/>
              <a:tabLst/>
            </a:pPr>
            <a:endParaRPr lang="en-US" sz="3600" dirty="0">
              <a:latin typeface="Bookman Old Style" pitchFamily="18" charset="0"/>
              <a:ea typeface="Arial Unicode MS" pitchFamily="34" charset="-128"/>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AutoNum type="arabicPeriod"/>
              <a:tabLst/>
            </a:pPr>
            <a:endParaRPr kumimoji="0" lang="en-US" sz="1200" b="0" i="0" u="none" strike="noStrike" cap="none" normalizeH="0" baseline="0" dirty="0">
              <a:ln>
                <a:noFill/>
              </a:ln>
              <a:solidFill>
                <a:schemeClr val="tx1"/>
              </a:solidFill>
              <a:effectLst/>
              <a:latin typeface="Bookman Old Style" pitchFamily="18" charset="0"/>
              <a:ea typeface="Arial Unicode MS" pitchFamily="34" charset="-128"/>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AutoNum type="arabicPeriod"/>
              <a:tabLst/>
            </a:pPr>
            <a:endParaRPr lang="en-US" sz="1200" dirty="0">
              <a:latin typeface="Bookman Old Style" pitchFamily="18" charset="0"/>
              <a:ea typeface="Arial Unicode MS" pitchFamily="34" charset="-128"/>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AutoNum type="arabicPeriod"/>
              <a:tabLst/>
            </a:pPr>
            <a:endParaRPr kumimoji="0" lang="en-US" sz="1200" b="0" i="0" u="none" strike="noStrike" cap="none" normalizeH="0" baseline="0" dirty="0">
              <a:ln>
                <a:noFill/>
              </a:ln>
              <a:solidFill>
                <a:schemeClr val="tx1"/>
              </a:solidFill>
              <a:effectLst/>
              <a:latin typeface="Bookman Old Style" pitchFamily="18" charset="0"/>
              <a:ea typeface="Arial Unicode MS" pitchFamily="34" charset="-128"/>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AutoNum type="arabicPeriod"/>
              <a:tabLst/>
            </a:pPr>
            <a:endParaRPr lang="en-US" sz="1200" dirty="0">
              <a:latin typeface="Bookman Old Style" pitchFamily="18" charset="0"/>
              <a:ea typeface="Arial Unicode MS" pitchFamily="34" charset="-128"/>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AutoNum type="arabicPeriod"/>
              <a:tabLst/>
            </a:pPr>
            <a:endParaRPr kumimoji="0" lang="en-US" sz="1200" b="0" i="0" u="none" strike="noStrike" cap="none" normalizeH="0" baseline="0" dirty="0">
              <a:ln>
                <a:noFill/>
              </a:ln>
              <a:solidFill>
                <a:schemeClr val="tx1"/>
              </a:solidFill>
              <a:effectLst/>
              <a:latin typeface="Bookman Old Style" pitchFamily="18" charset="0"/>
              <a:ea typeface="Arial Unicode MS" pitchFamily="34" charset="-128"/>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AutoNum type="arabicPeriod"/>
              <a:tabLst/>
            </a:pPr>
            <a:endParaRPr lang="en-US" sz="1200" dirty="0">
              <a:latin typeface="Bookman Old Style" pitchFamily="18" charset="0"/>
              <a:ea typeface="Arial Unicode MS" pitchFamily="34" charset="-128"/>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AutoNum type="arabicPeriod"/>
              <a:tabLst/>
            </a:pPr>
            <a:endParaRPr kumimoji="0" lang="en-US" sz="1200" b="0" i="0" u="none" strike="noStrike" cap="none" normalizeH="0" baseline="0" dirty="0">
              <a:ln>
                <a:noFill/>
              </a:ln>
              <a:solidFill>
                <a:schemeClr val="tx1"/>
              </a:solidFill>
              <a:effectLst/>
              <a:latin typeface="Bookman Old Style" pitchFamily="18" charset="0"/>
              <a:ea typeface="Arial Unicode MS" pitchFamily="34" charset="-128"/>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AutoNum type="arabicPeriod"/>
              <a:tabLst/>
            </a:pPr>
            <a:endParaRPr lang="en-US" sz="1200" dirty="0">
              <a:latin typeface="Bookman Old Style" pitchFamily="18" charset="0"/>
              <a:ea typeface="Arial Unicode MS" pitchFamily="34" charset="-128"/>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AutoNum type="arabicPeriod"/>
              <a:tabLst/>
            </a:pPr>
            <a:endParaRPr kumimoji="0" lang="en-US" sz="1200" b="0" i="0" u="none" strike="noStrike" cap="none" normalizeH="0" baseline="0" dirty="0">
              <a:ln>
                <a:noFill/>
              </a:ln>
              <a:solidFill>
                <a:schemeClr val="tx1"/>
              </a:solidFill>
              <a:effectLst/>
              <a:latin typeface="Bookman Old Style" pitchFamily="18" charset="0"/>
              <a:ea typeface="Arial Unicode MS" pitchFamily="34" charset="-128"/>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AutoNum type="arabicPeriod"/>
              <a:tabLst/>
            </a:pPr>
            <a:endParaRPr lang="en-US" sz="1200" dirty="0">
              <a:latin typeface="Bookman Old Style" pitchFamily="18" charset="0"/>
              <a:ea typeface="Arial Unicode MS" pitchFamily="34" charset="-128"/>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AutoNum type="arabicPeriod"/>
              <a:tabLst/>
            </a:pPr>
            <a:endParaRPr kumimoji="0" lang="en-US" sz="1200" b="0" i="0" u="none" strike="noStrike" cap="none" normalizeH="0" baseline="0" dirty="0">
              <a:ln>
                <a:noFill/>
              </a:ln>
              <a:solidFill>
                <a:schemeClr val="tx1"/>
              </a:solidFill>
              <a:effectLst/>
              <a:latin typeface="Bookman Old Style" pitchFamily="18" charset="0"/>
              <a:ea typeface="Arial Unicode MS" pitchFamily="34" charset="-128"/>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AutoNum type="arabicPeriod"/>
              <a:tabLst/>
            </a:pPr>
            <a:endParaRPr lang="en-US" sz="1200" dirty="0">
              <a:latin typeface="Bookman Old Style" pitchFamily="18" charset="0"/>
              <a:ea typeface="Arial Unicode MS" pitchFamily="34" charset="-128"/>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AutoNum type="arabicPeriod"/>
              <a:tabLst/>
            </a:pPr>
            <a:endParaRPr kumimoji="0" lang="en-US" sz="1200" b="0" i="0" u="none" strike="noStrike" cap="none" normalizeH="0" baseline="0" dirty="0">
              <a:ln>
                <a:noFill/>
              </a:ln>
              <a:solidFill>
                <a:schemeClr val="tx1"/>
              </a:solidFill>
              <a:effectLst/>
              <a:latin typeface="Bookman Old Style" pitchFamily="18" charset="0"/>
              <a:ea typeface="Arial Unicode MS" pitchFamily="34" charset="-128"/>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AutoNum type="arabicPeriod"/>
              <a:tabLst/>
            </a:pPr>
            <a:endParaRPr lang="en-US" sz="1200" dirty="0">
              <a:latin typeface="Bookman Old Style" pitchFamily="18" charset="0"/>
              <a:ea typeface="Arial Unicode MS" pitchFamily="34" charset="-128"/>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AutoNum type="arabicPeriod"/>
              <a:tabLst/>
            </a:pPr>
            <a:endParaRPr kumimoji="0" lang="en-US" sz="1200" b="0" i="0" u="none" strike="noStrike" cap="none" normalizeH="0" baseline="0" dirty="0">
              <a:ln>
                <a:noFill/>
              </a:ln>
              <a:solidFill>
                <a:schemeClr val="tx1"/>
              </a:solidFill>
              <a:effectLst/>
              <a:latin typeface="Bookman Old Style" pitchFamily="18" charset="0"/>
              <a:ea typeface="Arial Unicode MS" pitchFamily="34" charset="-128"/>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AutoNum type="arabicPeriod"/>
              <a:tabLst/>
            </a:pPr>
            <a:endParaRPr lang="en-US" sz="1200" dirty="0">
              <a:latin typeface="Bookman Old Style" pitchFamily="18" charset="0"/>
              <a:ea typeface="Arial Unicode MS" pitchFamily="34" charset="-128"/>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AutoNum type="arabicPeriod"/>
              <a:tabLst/>
            </a:pPr>
            <a:endParaRPr kumimoji="0" lang="en-US" sz="1200" b="0" i="0" u="none" strike="noStrike" cap="none" normalizeH="0" baseline="0" dirty="0">
              <a:ln>
                <a:noFill/>
              </a:ln>
              <a:solidFill>
                <a:schemeClr val="tx1"/>
              </a:solidFill>
              <a:effectLst/>
              <a:latin typeface="Bookman Old Style" pitchFamily="18" charset="0"/>
              <a:ea typeface="Arial Unicode MS" pitchFamily="34" charset="-128"/>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AutoNum type="arabicPeriod"/>
              <a:tabLst/>
            </a:pPr>
            <a:endParaRPr lang="en-US" sz="1200" dirty="0">
              <a:latin typeface="Bookman Old Style" pitchFamily="18" charset="0"/>
              <a:ea typeface="Arial Unicode MS" pitchFamily="34" charset="-128"/>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AutoNum type="arabicPeriod"/>
              <a:tabLst/>
            </a:pPr>
            <a:endParaRPr kumimoji="0" lang="en-US" sz="1200" b="0" i="0" u="none" strike="noStrike" cap="none" normalizeH="0" baseline="0" dirty="0">
              <a:ln>
                <a:noFill/>
              </a:ln>
              <a:solidFill>
                <a:schemeClr val="tx1"/>
              </a:solidFill>
              <a:effectLst/>
              <a:latin typeface="Bookman Old Style" pitchFamily="18" charset="0"/>
              <a:ea typeface="Arial Unicode MS" pitchFamily="34" charset="-128"/>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AutoNum type="arabicPeriod"/>
              <a:tabLst/>
            </a:pPr>
            <a:endParaRPr lang="en-US" sz="1200" dirty="0">
              <a:latin typeface="Bookman Old Style" pitchFamily="18" charset="0"/>
              <a:ea typeface="Arial Unicode MS" pitchFamily="34" charset="-128"/>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AutoNum type="arabicPeriod"/>
              <a:tabLst/>
            </a:pPr>
            <a:endParaRPr kumimoji="0" lang="en-US" sz="1200" b="0" i="0" u="none" strike="noStrike" cap="none" normalizeH="0" baseline="0" dirty="0">
              <a:ln>
                <a:noFill/>
              </a:ln>
              <a:solidFill>
                <a:schemeClr val="tx1"/>
              </a:solidFill>
              <a:effectLst/>
              <a:latin typeface="Bookman Old Style" pitchFamily="18" charset="0"/>
              <a:ea typeface="Arial Unicode MS" pitchFamily="34" charset="-128"/>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AutoNum type="arabicPeriod"/>
              <a:tabLst/>
            </a:pPr>
            <a:endParaRPr lang="en-US" sz="1200" dirty="0">
              <a:latin typeface="Bookman Old Style" pitchFamily="18" charset="0"/>
              <a:ea typeface="Arial Unicode MS" pitchFamily="34" charset="-128"/>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AutoNum type="arabicPeriod"/>
              <a:tabLst/>
            </a:pPr>
            <a:endParaRPr kumimoji="0" lang="en-US" sz="1200" b="0" i="0" u="none" strike="noStrike" cap="none" normalizeH="0" baseline="0" dirty="0">
              <a:ln>
                <a:noFill/>
              </a:ln>
              <a:solidFill>
                <a:schemeClr val="tx1"/>
              </a:solidFill>
              <a:effectLst/>
              <a:latin typeface="Bookman Old Style" pitchFamily="18" charset="0"/>
              <a:ea typeface="Arial Unicode MS" pitchFamily="34" charset="-128"/>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AutoNum type="arabicPeriod"/>
              <a:tabLst/>
            </a:pPr>
            <a:endParaRPr lang="en-US" sz="1200" dirty="0">
              <a:latin typeface="Bookman Old Style" pitchFamily="18" charset="0"/>
              <a:ea typeface="Arial Unicode MS" pitchFamily="34" charset="-128"/>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AutoNum type="arabicPeriod"/>
              <a:tabLst/>
            </a:pPr>
            <a:endParaRPr kumimoji="0" lang="en-US" sz="1200" b="0" i="0" u="none" strike="noStrike" cap="none" normalizeH="0" baseline="0" dirty="0">
              <a:ln>
                <a:noFill/>
              </a:ln>
              <a:solidFill>
                <a:schemeClr val="tx1"/>
              </a:solidFill>
              <a:effectLst/>
              <a:latin typeface="Bookman Old Style" pitchFamily="18" charset="0"/>
              <a:ea typeface="Arial Unicode MS" pitchFamily="34" charset="-128"/>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AutoNum type="arabicPeriod"/>
              <a:tabLst/>
            </a:pPr>
            <a:endParaRPr lang="en-US" sz="1200" dirty="0">
              <a:latin typeface="Bookman Old Style" pitchFamily="18" charset="0"/>
              <a:ea typeface="Arial Unicode MS" pitchFamily="34" charset="-128"/>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AutoNum type="arabicPeriod"/>
              <a:tabLst/>
            </a:pPr>
            <a:endParaRPr kumimoji="0" lang="en-US" sz="800" b="0" i="0" u="none" strike="noStrike" cap="none" normalizeH="0" baseline="0" dirty="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a:ln>
                <a:noFill/>
              </a:ln>
              <a:solidFill>
                <a:schemeClr val="tx1"/>
              </a:solidFill>
              <a:effectLst/>
              <a:latin typeface="Arial" pitchFamily="34" charset="0"/>
              <a:cs typeface="Arial" pitchFamily="34" charset="0"/>
            </a:endParaRPr>
          </a:p>
        </p:txBody>
      </p:sp>
    </p:spTree>
  </p:cSld>
  <p:clrMapOvr>
    <a:masterClrMapping/>
  </p:clrMapOvr>
  <p:transition spd="med">
    <p:wedge/>
  </p:transition>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3" name="Rectangle 1"/>
          <p:cNvSpPr>
            <a:spLocks noChangeArrowheads="1"/>
          </p:cNvSpPr>
          <p:nvPr/>
        </p:nvSpPr>
        <p:spPr bwMode="auto">
          <a:xfrm>
            <a:off x="1600200" y="685800"/>
            <a:ext cx="5486400" cy="507831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Char char="•"/>
              <a:tabLst/>
            </a:pPr>
            <a:r>
              <a:rPr kumimoji="0" lang="en-US" sz="3600" b="1" i="0" u="none" strike="noStrike" cap="none" normalizeH="0" baseline="0" dirty="0">
                <a:ln>
                  <a:noFill/>
                </a:ln>
                <a:solidFill>
                  <a:schemeClr val="tx1"/>
                </a:solidFill>
                <a:effectLst/>
                <a:latin typeface="Bookman Old Style" pitchFamily="18" charset="0"/>
                <a:ea typeface="Arial Unicode MS" pitchFamily="34" charset="-128"/>
                <a:cs typeface="Arial" pitchFamily="34" charset="0"/>
              </a:rPr>
              <a:t>MAP</a:t>
            </a:r>
            <a:endParaRPr kumimoji="0" lang="en-US" sz="3600" b="0" i="0" u="none" strike="noStrike" cap="none" normalizeH="0" baseline="0" dirty="0">
              <a:ln>
                <a:noFill/>
              </a:ln>
              <a:solidFill>
                <a:schemeClr val="tx1"/>
              </a:solidFill>
              <a:effectLst/>
              <a:latin typeface="Bookman Old Style" pitchFamily="18" charset="0"/>
              <a:ea typeface="Arial Unicode MS" pitchFamily="34" charset="-128"/>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3600" b="0" i="0" u="none" strike="noStrike" cap="none" normalizeH="0" baseline="0" dirty="0">
                <a:ln>
                  <a:noFill/>
                </a:ln>
                <a:solidFill>
                  <a:schemeClr val="tx1"/>
                </a:solidFill>
                <a:effectLst/>
                <a:latin typeface="Bookman Old Style" pitchFamily="18" charset="0"/>
                <a:ea typeface="Arial Unicode MS" pitchFamily="34" charset="-128"/>
                <a:cs typeface="Arial" pitchFamily="34" charset="0"/>
              </a:rPr>
              <a:t>A map is an accurate representation of plain surface in the form of a diagram drawn to scale, the details of boundaries of continents, countries etc. </a:t>
            </a:r>
            <a:endParaRPr kumimoji="0" lang="en-US" sz="3600" b="0" i="0" u="none" strike="noStrike" cap="none" normalizeH="0" baseline="0" dirty="0">
              <a:ln>
                <a:noFill/>
              </a:ln>
              <a:solidFill>
                <a:schemeClr val="tx1"/>
              </a:solidFill>
              <a:effectLst/>
              <a:latin typeface="Arial" pitchFamily="34" charset="0"/>
              <a:cs typeface="Arial" pitchFamily="34" charset="0"/>
            </a:endParaRPr>
          </a:p>
        </p:txBody>
      </p:sp>
    </p:spTree>
  </p:cSld>
  <p:clrMapOvr>
    <a:masterClrMapping/>
  </p:clrMapOvr>
  <p:transition spd="med">
    <p:wedge/>
  </p:transition>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5" name="Rectangle 1"/>
          <p:cNvSpPr>
            <a:spLocks noChangeArrowheads="1"/>
          </p:cNvSpPr>
          <p:nvPr/>
        </p:nvSpPr>
        <p:spPr bwMode="auto">
          <a:xfrm>
            <a:off x="914400" y="914400"/>
            <a:ext cx="6629400" cy="470898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a:ln>
                  <a:noFill/>
                </a:ln>
                <a:solidFill>
                  <a:schemeClr val="tx1"/>
                </a:solidFill>
                <a:effectLst/>
                <a:latin typeface="Bookman Old Style" pitchFamily="18" charset="0"/>
                <a:ea typeface="Arial Unicode MS" pitchFamily="34" charset="-128"/>
                <a:cs typeface="Arial" pitchFamily="34" charset="0"/>
              </a:rPr>
              <a:t>Effective use of maps </a:t>
            </a:r>
            <a:r>
              <a:rPr kumimoji="0" lang="en-US" sz="2000" b="0" i="0" u="none" strike="noStrike" cap="none" normalizeH="0" baseline="0" dirty="0" err="1">
                <a:ln>
                  <a:noFill/>
                </a:ln>
                <a:solidFill>
                  <a:schemeClr val="tx1"/>
                </a:solidFill>
                <a:effectLst/>
                <a:latin typeface="Bookman Old Style" pitchFamily="18" charset="0"/>
                <a:ea typeface="Arial Unicode MS" pitchFamily="34" charset="-128"/>
                <a:cs typeface="Arial" pitchFamily="34" charset="0"/>
              </a:rPr>
              <a:t>requires:understanding</a:t>
            </a:r>
            <a:endParaRPr kumimoji="0" lang="en-US" sz="2000" b="0" i="0" u="none" strike="noStrike" cap="none" normalizeH="0" baseline="0" dirty="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en-US" sz="2000" b="0" i="0" u="none" strike="noStrike" cap="none" normalizeH="0" baseline="0" dirty="0">
                <a:ln>
                  <a:noFill/>
                </a:ln>
                <a:solidFill>
                  <a:schemeClr val="tx1"/>
                </a:solidFill>
                <a:effectLst/>
                <a:latin typeface="Bookman Old Style" pitchFamily="18" charset="0"/>
                <a:ea typeface="Arial Unicode MS" pitchFamily="34" charset="-128"/>
                <a:cs typeface="Arial" pitchFamily="34" charset="0"/>
              </a:rPr>
              <a:t> key or index</a:t>
            </a:r>
            <a:endParaRPr kumimoji="0" lang="en-US" sz="2000" b="0" i="0" u="none" strike="noStrike" cap="none" normalizeH="0" baseline="0" dirty="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en-US" sz="2000" b="0" i="0" u="none" strike="noStrike" cap="none" normalizeH="0" baseline="0" dirty="0">
                <a:ln>
                  <a:noFill/>
                </a:ln>
                <a:solidFill>
                  <a:schemeClr val="tx1"/>
                </a:solidFill>
                <a:effectLst/>
                <a:latin typeface="Bookman Old Style" pitchFamily="18" charset="0"/>
                <a:ea typeface="Arial Unicode MS" pitchFamily="34" charset="-128"/>
                <a:cs typeface="Arial" pitchFamily="34" charset="0"/>
              </a:rPr>
              <a:t>the lines-boundary lines, lines of communication</a:t>
            </a:r>
            <a:endParaRPr kumimoji="0" lang="en-US" sz="2000" b="0" i="0" u="none" strike="noStrike" cap="none" normalizeH="0" baseline="0" dirty="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en-US" sz="2000" b="0" i="0" u="none" strike="noStrike" cap="none" normalizeH="0" baseline="0" dirty="0">
                <a:ln>
                  <a:noFill/>
                </a:ln>
                <a:solidFill>
                  <a:schemeClr val="tx1"/>
                </a:solidFill>
                <a:effectLst/>
                <a:latin typeface="Bookman Old Style" pitchFamily="18" charset="0"/>
                <a:ea typeface="Arial Unicode MS" pitchFamily="34" charset="-128"/>
                <a:cs typeface="Arial" pitchFamily="34" charset="0"/>
              </a:rPr>
              <a:t> the colors, tints, shadows, symbols in a map</a:t>
            </a:r>
            <a:endParaRPr kumimoji="0" lang="en-US" sz="2000" b="0" i="0" u="none" strike="noStrike" cap="none" normalizeH="0" baseline="0" dirty="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en-US" sz="2000" b="0" i="0" u="none" strike="noStrike" cap="none" normalizeH="0" baseline="0" dirty="0">
                <a:ln>
                  <a:noFill/>
                </a:ln>
                <a:solidFill>
                  <a:schemeClr val="tx1"/>
                </a:solidFill>
                <a:effectLst/>
                <a:latin typeface="Bookman Old Style" pitchFamily="18" charset="0"/>
                <a:ea typeface="Arial Unicode MS" pitchFamily="34" charset="-128"/>
                <a:cs typeface="Arial" pitchFamily="34" charset="0"/>
              </a:rPr>
              <a:t>the position of earth in the universe</a:t>
            </a:r>
            <a:endParaRPr kumimoji="0" lang="en-US" sz="2000" b="0" i="0" u="none" strike="noStrike" cap="none" normalizeH="0" baseline="0" dirty="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2000" b="1" i="0" u="none" strike="noStrike" cap="none" normalizeH="0" baseline="0" dirty="0">
                <a:ln>
                  <a:noFill/>
                </a:ln>
                <a:solidFill>
                  <a:schemeClr val="tx1"/>
                </a:solidFill>
                <a:effectLst/>
                <a:latin typeface="Bookman Old Style" pitchFamily="18" charset="0"/>
                <a:ea typeface="Arial Unicode MS" pitchFamily="34" charset="-128"/>
                <a:cs typeface="Arial" pitchFamily="34" charset="0"/>
              </a:rPr>
              <a:t>Types of maps</a:t>
            </a:r>
            <a:endParaRPr kumimoji="0" lang="en-US" sz="2000" b="0" i="0" u="none" strike="noStrike" cap="none" normalizeH="0" baseline="0" dirty="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en-US" sz="2000" b="1" i="0" u="none" strike="noStrike" cap="none" normalizeH="0" baseline="0" dirty="0">
                <a:ln>
                  <a:noFill/>
                </a:ln>
                <a:solidFill>
                  <a:schemeClr val="tx1"/>
                </a:solidFill>
                <a:effectLst/>
                <a:latin typeface="Bookman Old Style" pitchFamily="18" charset="0"/>
                <a:ea typeface="Arial Unicode MS" pitchFamily="34" charset="-128"/>
                <a:cs typeface="Arial" pitchFamily="34" charset="0"/>
              </a:rPr>
              <a:t>Relief maps</a:t>
            </a:r>
            <a:r>
              <a:rPr kumimoji="0" lang="en-US" sz="2000" b="0" i="0" u="none" strike="noStrike" cap="none" normalizeH="0" baseline="0" dirty="0">
                <a:ln>
                  <a:noFill/>
                </a:ln>
                <a:solidFill>
                  <a:schemeClr val="tx1"/>
                </a:solidFill>
                <a:effectLst/>
                <a:latin typeface="Bookman Old Style" pitchFamily="18" charset="0"/>
                <a:ea typeface="Arial Unicode MS" pitchFamily="34" charset="-128"/>
                <a:cs typeface="Arial" pitchFamily="34" charset="0"/>
              </a:rPr>
              <a:t> (regional and the world)</a:t>
            </a:r>
            <a:endParaRPr kumimoji="0" lang="en-US" sz="2000" b="0" i="0" u="none" strike="noStrike" cap="none" normalizeH="0" baseline="0" dirty="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en-US" sz="2000" b="1" i="0" u="none" strike="noStrike" cap="none" normalizeH="0" baseline="0" dirty="0">
                <a:ln>
                  <a:noFill/>
                </a:ln>
                <a:solidFill>
                  <a:schemeClr val="tx1"/>
                </a:solidFill>
                <a:effectLst/>
                <a:latin typeface="Bookman Old Style" pitchFamily="18" charset="0"/>
                <a:ea typeface="Arial Unicode MS" pitchFamily="34" charset="-128"/>
                <a:cs typeface="Arial" pitchFamily="34" charset="0"/>
              </a:rPr>
              <a:t>Historical maps:</a:t>
            </a:r>
            <a:r>
              <a:rPr kumimoji="0" lang="en-US" sz="2000" b="0" i="0" u="none" strike="noStrike" cap="none" normalizeH="0" baseline="0" dirty="0">
                <a:ln>
                  <a:noFill/>
                </a:ln>
                <a:solidFill>
                  <a:schemeClr val="tx1"/>
                </a:solidFill>
                <a:effectLst/>
                <a:latin typeface="Bookman Old Style" pitchFamily="18" charset="0"/>
                <a:ea typeface="Arial Unicode MS" pitchFamily="34" charset="-128"/>
                <a:cs typeface="Arial" pitchFamily="34" charset="0"/>
              </a:rPr>
              <a:t> maps in history reveal the changing times and the growth and decline of various kingdoms.</a:t>
            </a:r>
            <a:endParaRPr kumimoji="0" lang="en-US" sz="2000" b="0" i="0" u="none" strike="noStrike" cap="none" normalizeH="0" baseline="0" dirty="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en-US" sz="2000" b="1" i="0" u="none" strike="noStrike" cap="none" normalizeH="0" baseline="0" dirty="0">
                <a:ln>
                  <a:noFill/>
                </a:ln>
                <a:solidFill>
                  <a:schemeClr val="tx1"/>
                </a:solidFill>
                <a:effectLst/>
                <a:latin typeface="Bookman Old Style" pitchFamily="18" charset="0"/>
                <a:ea typeface="Arial Unicode MS" pitchFamily="34" charset="-128"/>
                <a:cs typeface="Arial" pitchFamily="34" charset="0"/>
              </a:rPr>
              <a:t>Distribution maps</a:t>
            </a:r>
            <a:r>
              <a:rPr kumimoji="0" lang="en-US" sz="2000" b="0" i="0" u="none" strike="noStrike" cap="none" normalizeH="0" baseline="0" dirty="0">
                <a:ln>
                  <a:noFill/>
                </a:ln>
                <a:solidFill>
                  <a:schemeClr val="tx1"/>
                </a:solidFill>
                <a:effectLst/>
                <a:latin typeface="Bookman Old Style" pitchFamily="18" charset="0"/>
                <a:ea typeface="Arial Unicode MS" pitchFamily="34" charset="-128"/>
                <a:cs typeface="Arial" pitchFamily="34" charset="0"/>
              </a:rPr>
              <a:t> </a:t>
            </a:r>
            <a:r>
              <a:rPr kumimoji="0" lang="en-US" sz="2000" b="0" i="0" u="none" strike="noStrike" cap="none" normalizeH="0" baseline="0" dirty="0" err="1">
                <a:ln>
                  <a:noFill/>
                </a:ln>
                <a:solidFill>
                  <a:schemeClr val="tx1"/>
                </a:solidFill>
                <a:effectLst/>
                <a:latin typeface="Bookman Old Style" pitchFamily="18" charset="0"/>
                <a:ea typeface="Arial Unicode MS" pitchFamily="34" charset="-128"/>
                <a:cs typeface="Arial" pitchFamily="34" charset="0"/>
              </a:rPr>
              <a:t>Eg</a:t>
            </a:r>
            <a:r>
              <a:rPr kumimoji="0" lang="en-US" sz="2000" b="0" i="0" u="none" strike="noStrike" cap="none" normalizeH="0" baseline="0" dirty="0">
                <a:ln>
                  <a:noFill/>
                </a:ln>
                <a:solidFill>
                  <a:schemeClr val="tx1"/>
                </a:solidFill>
                <a:effectLst/>
                <a:latin typeface="Bookman Old Style" pitchFamily="18" charset="0"/>
                <a:ea typeface="Arial Unicode MS" pitchFamily="34" charset="-128"/>
                <a:cs typeface="Arial" pitchFamily="34" charset="0"/>
              </a:rPr>
              <a:t>.</a:t>
            </a:r>
            <a:endParaRPr kumimoji="0" lang="en-US" sz="2000" b="0" i="0" u="none" strike="noStrike" cap="none" normalizeH="0" baseline="0" dirty="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en-US" sz="2000" b="0" i="0" u="none" strike="noStrike" cap="none" normalizeH="0" baseline="0" dirty="0">
                <a:ln>
                  <a:noFill/>
                </a:ln>
                <a:solidFill>
                  <a:schemeClr val="tx1"/>
                </a:solidFill>
                <a:effectLst/>
                <a:latin typeface="Bookman Old Style" pitchFamily="18" charset="0"/>
                <a:ea typeface="Arial Unicode MS" pitchFamily="34" charset="-128"/>
                <a:cs typeface="Arial" pitchFamily="34" charset="0"/>
              </a:rPr>
              <a:t>Vegetation maps</a:t>
            </a:r>
            <a:endParaRPr kumimoji="0" lang="en-US" sz="2000" b="0" i="0" u="none" strike="noStrike" cap="none" normalizeH="0" baseline="0" dirty="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en-US" sz="2000" b="0" i="0" u="none" strike="noStrike" cap="none" normalizeH="0" baseline="0" dirty="0">
                <a:ln>
                  <a:noFill/>
                </a:ln>
                <a:solidFill>
                  <a:schemeClr val="tx1"/>
                </a:solidFill>
                <a:effectLst/>
                <a:latin typeface="Bookman Old Style" pitchFamily="18" charset="0"/>
                <a:ea typeface="Arial Unicode MS" pitchFamily="34" charset="-128"/>
                <a:cs typeface="Arial" pitchFamily="34" charset="0"/>
              </a:rPr>
              <a:t>Population maps</a:t>
            </a:r>
            <a:endParaRPr kumimoji="0" lang="en-US" sz="2000" b="0" i="0" u="none" strike="noStrike" cap="none" normalizeH="0" baseline="0" dirty="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en-US" sz="2000" b="1" i="0" u="none" strike="noStrike" cap="none" normalizeH="0" baseline="0" dirty="0">
                <a:ln>
                  <a:noFill/>
                </a:ln>
                <a:solidFill>
                  <a:schemeClr val="tx1"/>
                </a:solidFill>
                <a:effectLst/>
                <a:latin typeface="Bookman Old Style" pitchFamily="18" charset="0"/>
                <a:ea typeface="Arial Unicode MS" pitchFamily="34" charset="-128"/>
                <a:cs typeface="Arial" pitchFamily="34" charset="0"/>
              </a:rPr>
              <a:t>Geographical</a:t>
            </a:r>
            <a:r>
              <a:rPr kumimoji="0" lang="en-US" sz="2000" b="0" i="0" u="none" strike="noStrike" cap="none" normalizeH="0" baseline="0" dirty="0">
                <a:ln>
                  <a:noFill/>
                </a:ln>
                <a:solidFill>
                  <a:schemeClr val="tx1"/>
                </a:solidFill>
                <a:effectLst/>
                <a:latin typeface="Bookman Old Style" pitchFamily="18" charset="0"/>
                <a:ea typeface="Arial Unicode MS" pitchFamily="34" charset="-128"/>
                <a:cs typeface="Arial" pitchFamily="34" charset="0"/>
              </a:rPr>
              <a:t> </a:t>
            </a:r>
            <a:r>
              <a:rPr kumimoji="0" lang="en-US" sz="2000" b="1" i="0" u="none" strike="noStrike" cap="none" normalizeH="0" baseline="0" dirty="0">
                <a:ln>
                  <a:noFill/>
                </a:ln>
                <a:solidFill>
                  <a:schemeClr val="tx1"/>
                </a:solidFill>
                <a:effectLst/>
                <a:latin typeface="Bookman Old Style" pitchFamily="18" charset="0"/>
                <a:ea typeface="Arial Unicode MS" pitchFamily="34" charset="-128"/>
                <a:cs typeface="Arial" pitchFamily="34" charset="0"/>
              </a:rPr>
              <a:t>maps</a:t>
            </a:r>
            <a:r>
              <a:rPr kumimoji="0" lang="en-US" sz="2000" b="0" i="0" u="none" strike="noStrike" cap="none" normalizeH="0" baseline="0" dirty="0">
                <a:ln>
                  <a:noFill/>
                </a:ln>
                <a:solidFill>
                  <a:schemeClr val="tx1"/>
                </a:solidFill>
                <a:effectLst/>
                <a:latin typeface="Bookman Old Style" pitchFamily="18" charset="0"/>
                <a:ea typeface="Arial Unicode MS" pitchFamily="34" charset="-128"/>
                <a:cs typeface="Arial" pitchFamily="34" charset="0"/>
              </a:rPr>
              <a:t> contour maps, weather maps seismological study</a:t>
            </a:r>
            <a:endParaRPr kumimoji="0" lang="en-US" sz="2000" b="0" i="0" u="none" strike="noStrike" cap="none" normalizeH="0" baseline="0" dirty="0">
              <a:ln>
                <a:noFill/>
              </a:ln>
              <a:solidFill>
                <a:schemeClr val="tx1"/>
              </a:solidFill>
              <a:effectLst/>
              <a:latin typeface="Arial" pitchFamily="34" charset="0"/>
              <a:cs typeface="Arial" pitchFamily="34" charset="0"/>
            </a:endParaRPr>
          </a:p>
        </p:txBody>
      </p:sp>
    </p:spTree>
  </p:cSld>
  <p:clrMapOvr>
    <a:masterClrMapping/>
  </p:clrMapOvr>
  <p:transition spd="med">
    <p:wedge/>
  </p:transition>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29" name="Rectangle 1"/>
          <p:cNvSpPr>
            <a:spLocks noChangeArrowheads="1"/>
          </p:cNvSpPr>
          <p:nvPr/>
        </p:nvSpPr>
        <p:spPr bwMode="auto">
          <a:xfrm>
            <a:off x="914400" y="457200"/>
            <a:ext cx="7162800" cy="563231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a:ln>
                  <a:noFill/>
                </a:ln>
                <a:solidFill>
                  <a:schemeClr val="tx1"/>
                </a:solidFill>
                <a:effectLst/>
                <a:latin typeface="Bookman Old Style" pitchFamily="18" charset="0"/>
                <a:ea typeface="Calibri" pitchFamily="34" charset="0"/>
                <a:cs typeface="Times New Roman" pitchFamily="18" charset="0"/>
              </a:rPr>
              <a:t>Power Point and Other Forms of Computer Projection</a:t>
            </a:r>
            <a:endParaRPr kumimoji="0" lang="en-US" sz="2400" b="0" i="0" u="none" strike="noStrike" cap="none" normalizeH="0" baseline="0" dirty="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a:ln>
                  <a:noFill/>
                </a:ln>
                <a:solidFill>
                  <a:schemeClr val="tx1"/>
                </a:solidFill>
                <a:effectLst/>
                <a:latin typeface="Bookman Old Style" pitchFamily="18" charset="0"/>
                <a:ea typeface="Calibri" pitchFamily="34" charset="0"/>
                <a:cs typeface="Times New Roman" pitchFamily="18" charset="0"/>
              </a:rPr>
              <a:t>PowerPoint, along with other forms of computer projections has quickly become the standard for classroom lecture presentation. There are many benefits:</a:t>
            </a:r>
            <a:endParaRPr kumimoji="0" lang="en-US" sz="2400" b="0" i="0" u="none" strike="noStrike" cap="none" normalizeH="0" baseline="0" dirty="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en-US" sz="2400" b="1" i="0" u="none" strike="noStrike" cap="none" normalizeH="0" baseline="0" dirty="0">
                <a:ln>
                  <a:noFill/>
                </a:ln>
                <a:solidFill>
                  <a:schemeClr val="tx1"/>
                </a:solidFill>
                <a:effectLst/>
                <a:latin typeface="Bookman Old Style" pitchFamily="18" charset="0"/>
                <a:ea typeface="Calibri" pitchFamily="34" charset="0"/>
                <a:cs typeface="Times New Roman" pitchFamily="18" charset="0"/>
              </a:rPr>
              <a:t>Visual information:</a:t>
            </a:r>
            <a:r>
              <a:rPr kumimoji="0" lang="en-US" sz="2400" b="0" i="0" u="none" strike="noStrike" cap="none" normalizeH="0" baseline="0" dirty="0">
                <a:ln>
                  <a:noFill/>
                </a:ln>
                <a:solidFill>
                  <a:schemeClr val="tx1"/>
                </a:solidFill>
                <a:effectLst/>
                <a:latin typeface="Bookman Old Style" pitchFamily="18" charset="0"/>
                <a:ea typeface="Calibri" pitchFamily="34" charset="0"/>
                <a:cs typeface="Times New Roman" pitchFamily="18" charset="0"/>
              </a:rPr>
              <a:t> with Power point, you can now greatly expand the visual content of lectures along the usual written information;</a:t>
            </a:r>
            <a:endParaRPr kumimoji="0" lang="en-US" sz="2400" b="0" i="0" u="none" strike="noStrike" cap="none" normalizeH="0" baseline="0" dirty="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en-US" sz="2400" b="1" i="0" u="none" strike="noStrike" cap="none" normalizeH="0" baseline="0" dirty="0">
                <a:ln>
                  <a:noFill/>
                </a:ln>
                <a:solidFill>
                  <a:schemeClr val="tx1"/>
                </a:solidFill>
                <a:effectLst/>
                <a:latin typeface="Bookman Old Style" pitchFamily="18" charset="0"/>
                <a:ea typeface="Calibri" pitchFamily="34" charset="0"/>
                <a:cs typeface="Times New Roman" pitchFamily="18" charset="0"/>
              </a:rPr>
              <a:t>Clarity</a:t>
            </a:r>
            <a:r>
              <a:rPr kumimoji="0" lang="en-US" sz="2400" b="0" i="0" u="none" strike="noStrike" cap="none" normalizeH="0" baseline="0" dirty="0">
                <a:ln>
                  <a:noFill/>
                </a:ln>
                <a:solidFill>
                  <a:schemeClr val="tx1"/>
                </a:solidFill>
                <a:effectLst/>
                <a:latin typeface="Bookman Old Style" pitchFamily="18" charset="0"/>
                <a:ea typeface="Calibri" pitchFamily="34" charset="0"/>
                <a:cs typeface="Times New Roman" pitchFamily="18" charset="0"/>
              </a:rPr>
              <a:t>: all lectures can be prepared before class with attention of detail to areas more problematic;</a:t>
            </a:r>
            <a:endParaRPr kumimoji="0" lang="en-US" sz="2400" b="0" i="0" u="none" strike="noStrike" cap="none" normalizeH="0" baseline="0" dirty="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en-US" sz="2400" b="1" i="0" u="none" strike="noStrike" cap="none" normalizeH="0" baseline="0" dirty="0">
                <a:ln>
                  <a:noFill/>
                </a:ln>
                <a:solidFill>
                  <a:schemeClr val="tx1"/>
                </a:solidFill>
                <a:effectLst/>
                <a:latin typeface="Bookman Old Style" pitchFamily="18" charset="0"/>
                <a:ea typeface="Calibri" pitchFamily="34" charset="0"/>
                <a:cs typeface="Times New Roman" pitchFamily="18" charset="0"/>
              </a:rPr>
              <a:t>Location</a:t>
            </a:r>
            <a:r>
              <a:rPr kumimoji="0" lang="en-US" sz="2400" b="0" i="0" u="none" strike="noStrike" cap="none" normalizeH="0" baseline="0" dirty="0">
                <a:ln>
                  <a:noFill/>
                </a:ln>
                <a:solidFill>
                  <a:schemeClr val="tx1"/>
                </a:solidFill>
                <a:effectLst/>
                <a:latin typeface="Bookman Old Style" pitchFamily="18" charset="0"/>
                <a:ea typeface="Calibri" pitchFamily="34" charset="0"/>
                <a:cs typeface="Times New Roman" pitchFamily="18" charset="0"/>
              </a:rPr>
              <a:t>:  you are more free to face the class</a:t>
            </a:r>
            <a:endParaRPr kumimoji="0" lang="en-US" sz="2400" b="0" i="0" u="none" strike="noStrike" cap="none" normalizeH="0" baseline="0" dirty="0">
              <a:ln>
                <a:noFill/>
              </a:ln>
              <a:solidFill>
                <a:schemeClr val="tx1"/>
              </a:solidFill>
              <a:effectLst/>
              <a:latin typeface="Arial" pitchFamily="34" charset="0"/>
              <a:cs typeface="Arial" pitchFamily="34" charset="0"/>
            </a:endParaRPr>
          </a:p>
          <a:p>
            <a:pPr lvl="0" algn="just" eaLnBrk="0" fontAlgn="base" hangingPunct="0">
              <a:spcBef>
                <a:spcPct val="0"/>
              </a:spcBef>
              <a:spcAft>
                <a:spcPct val="0"/>
              </a:spcAft>
              <a:buFontTx/>
              <a:buChar char="•"/>
            </a:pPr>
            <a:r>
              <a:rPr kumimoji="0" lang="en-US" sz="2400" b="1" i="0" u="none" strike="noStrike" cap="none" normalizeH="0" baseline="0" dirty="0">
                <a:ln>
                  <a:noFill/>
                </a:ln>
                <a:solidFill>
                  <a:schemeClr val="tx1"/>
                </a:solidFill>
                <a:effectLst/>
                <a:latin typeface="Bookman Old Style" pitchFamily="18" charset="0"/>
                <a:ea typeface="Calibri" pitchFamily="34" charset="0"/>
                <a:cs typeface="Times New Roman" pitchFamily="18" charset="0"/>
              </a:rPr>
              <a:t>Efficiency:</a:t>
            </a:r>
            <a:r>
              <a:rPr lang="en-US" sz="2400" dirty="0"/>
              <a:t> lectures can be revised after a class for later use.</a:t>
            </a:r>
            <a:endParaRPr kumimoji="0" lang="en-US" sz="2400" b="0" i="0" u="none" strike="noStrike" cap="none" normalizeH="0" baseline="0" dirty="0">
              <a:ln>
                <a:noFill/>
              </a:ln>
              <a:solidFill>
                <a:schemeClr val="tx1"/>
              </a:solidFill>
              <a:effectLst/>
              <a:latin typeface="Arial" pitchFamily="34" charset="0"/>
              <a:cs typeface="Arial" pitchFamily="34" charset="0"/>
            </a:endParaRPr>
          </a:p>
        </p:txBody>
      </p:sp>
    </p:spTree>
  </p:cSld>
  <p:clrMapOvr>
    <a:masterClrMapping/>
  </p:clrMapOvr>
  <p:transition spd="med">
    <p:wedge/>
  </p:transition>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3" name="Rectangle 1"/>
          <p:cNvSpPr>
            <a:spLocks noChangeArrowheads="1"/>
          </p:cNvSpPr>
          <p:nvPr/>
        </p:nvSpPr>
        <p:spPr bwMode="auto">
          <a:xfrm>
            <a:off x="1371600" y="914400"/>
            <a:ext cx="6096000" cy="563231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dirty="0">
                <a:ln>
                  <a:noFill/>
                </a:ln>
                <a:solidFill>
                  <a:srgbClr val="000000"/>
                </a:solidFill>
                <a:effectLst/>
                <a:latin typeface="Bookman Old Style" pitchFamily="18" charset="0"/>
                <a:ea typeface="Calibri" pitchFamily="34" charset="0"/>
                <a:cs typeface="Times New Roman" pitchFamily="18" charset="0"/>
              </a:rPr>
              <a:t>       </a:t>
            </a:r>
            <a:r>
              <a:rPr kumimoji="0" lang="en-US" sz="2400" b="1" i="0" u="none" strike="noStrike" cap="none" normalizeH="0" baseline="0" dirty="0">
                <a:ln>
                  <a:noFill/>
                </a:ln>
                <a:solidFill>
                  <a:srgbClr val="000000"/>
                </a:solidFill>
                <a:effectLst/>
                <a:latin typeface="Bookman Old Style" pitchFamily="18" charset="0"/>
                <a:ea typeface="Calibri" pitchFamily="34" charset="0"/>
                <a:cs typeface="Times New Roman" pitchFamily="18" charset="0"/>
              </a:rPr>
              <a:t>Difficulties of Media Use </a:t>
            </a:r>
            <a:endParaRPr kumimoji="0" lang="en-US" sz="2400" b="0" i="0" u="none" strike="noStrike" cap="none" normalizeH="0" baseline="0" dirty="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a:ln>
                  <a:noFill/>
                </a:ln>
                <a:solidFill>
                  <a:srgbClr val="000000"/>
                </a:solidFill>
                <a:effectLst/>
                <a:latin typeface="Bookman Old Style" pitchFamily="18" charset="0"/>
                <a:ea typeface="Calibri" pitchFamily="34" charset="0"/>
                <a:cs typeface="Times New Roman" pitchFamily="18" charset="0"/>
              </a:rPr>
              <a:t> These include : </a:t>
            </a:r>
            <a:endParaRPr kumimoji="0" lang="en-US" sz="2400" b="0" i="0" u="none" strike="noStrike" cap="none" normalizeH="0" baseline="0" dirty="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a:ln>
                  <a:noFill/>
                </a:ln>
                <a:solidFill>
                  <a:srgbClr val="000000"/>
                </a:solidFill>
                <a:effectLst/>
                <a:latin typeface="Bookman Old Style" pitchFamily="18" charset="0"/>
                <a:ea typeface="Calibri" pitchFamily="34" charset="0"/>
                <a:cs typeface="Times New Roman" pitchFamily="18" charset="0"/>
              </a:rPr>
              <a:t>a) Bureaucracy and delay at the Ministry of Education</a:t>
            </a:r>
            <a:endParaRPr kumimoji="0" lang="en-US" sz="2400" b="0" i="0" u="none" strike="noStrike" cap="none" normalizeH="0" baseline="0" dirty="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a:ln>
                  <a:noFill/>
                </a:ln>
                <a:solidFill>
                  <a:srgbClr val="000000"/>
                </a:solidFill>
                <a:effectLst/>
                <a:latin typeface="Bookman Old Style" pitchFamily="18" charset="0"/>
                <a:ea typeface="Calibri" pitchFamily="34" charset="0"/>
                <a:cs typeface="Times New Roman" pitchFamily="18" charset="0"/>
              </a:rPr>
              <a:t>b) Not many teachers see the need for media use in the classroom. </a:t>
            </a:r>
            <a:endParaRPr kumimoji="0" lang="en-US" sz="2400" b="0" i="0" u="none" strike="noStrike" cap="none" normalizeH="0" baseline="0" dirty="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a:ln>
                  <a:noFill/>
                </a:ln>
                <a:solidFill>
                  <a:srgbClr val="000000"/>
                </a:solidFill>
                <a:effectLst/>
                <a:latin typeface="Bookman Old Style" pitchFamily="18" charset="0"/>
                <a:ea typeface="Calibri" pitchFamily="34" charset="0"/>
                <a:cs typeface="Times New Roman" pitchFamily="18" charset="0"/>
              </a:rPr>
              <a:t>c) Lack of adequate personnel to train teachers. </a:t>
            </a:r>
            <a:endParaRPr kumimoji="0" lang="en-US" sz="2400" b="0" i="0" u="none" strike="noStrike" cap="none" normalizeH="0" baseline="0" dirty="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a:ln>
                  <a:noFill/>
                </a:ln>
                <a:solidFill>
                  <a:srgbClr val="000000"/>
                </a:solidFill>
                <a:effectLst/>
                <a:latin typeface="Bookman Old Style" pitchFamily="18" charset="0"/>
                <a:ea typeface="Calibri" pitchFamily="34" charset="0"/>
                <a:cs typeface="Times New Roman" pitchFamily="18" charset="0"/>
              </a:rPr>
              <a:t>d) Lack of enough support from heads and supervisors of education</a:t>
            </a:r>
            <a:endParaRPr kumimoji="0" lang="en-US" sz="2400" b="0" i="0" u="none" strike="noStrike" cap="none" normalizeH="0" baseline="0" dirty="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a:ln>
                  <a:noFill/>
                </a:ln>
                <a:solidFill>
                  <a:srgbClr val="000000"/>
                </a:solidFill>
                <a:effectLst/>
                <a:latin typeface="Bookman Old Style" pitchFamily="18" charset="0"/>
                <a:ea typeface="Calibri" pitchFamily="34" charset="0"/>
                <a:cs typeface="Times New Roman" pitchFamily="18" charset="0"/>
              </a:rPr>
              <a:t>e) The impression that new technology would replace teachers</a:t>
            </a:r>
            <a:endParaRPr kumimoji="0" lang="en-US" sz="2400" b="0" i="0" u="none" strike="noStrike" cap="none" normalizeH="0" baseline="0" dirty="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a:ln>
                  <a:noFill/>
                </a:ln>
                <a:solidFill>
                  <a:srgbClr val="000000"/>
                </a:solidFill>
                <a:effectLst/>
                <a:latin typeface="Bookman Old Style" pitchFamily="18" charset="0"/>
                <a:ea typeface="Calibri" pitchFamily="34" charset="0"/>
                <a:cs typeface="Times New Roman" pitchFamily="18" charset="0"/>
              </a:rPr>
              <a:t>f) Lack of flexible curricula </a:t>
            </a:r>
            <a:endParaRPr kumimoji="0" lang="en-US" sz="2400" b="0" i="0" u="none" strike="noStrike" cap="none" normalizeH="0" baseline="0" dirty="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a:ln>
                  <a:noFill/>
                </a:ln>
                <a:solidFill>
                  <a:srgbClr val="000000"/>
                </a:solidFill>
                <a:effectLst/>
                <a:latin typeface="Bookman Old Style" pitchFamily="18" charset="0"/>
                <a:ea typeface="Calibri" pitchFamily="34" charset="0"/>
                <a:cs typeface="Times New Roman" pitchFamily="18" charset="0"/>
              </a:rPr>
              <a:t>g) Inadequate time and laziness on the part of teachers</a:t>
            </a:r>
            <a:r>
              <a:rPr lang="en-US" sz="2400" dirty="0">
                <a:latin typeface="Arial" pitchFamily="34" charset="0"/>
                <a:ea typeface="Calibri" pitchFamily="34" charset="0"/>
                <a:cs typeface="Arial" pitchFamily="34" charset="0"/>
              </a:rPr>
              <a:t> etc</a:t>
            </a:r>
            <a:endParaRPr kumimoji="0" lang="en-US" sz="2400" b="0" i="0" u="none" strike="noStrike" cap="none" normalizeH="0" baseline="0" dirty="0">
              <a:ln>
                <a:noFill/>
              </a:ln>
              <a:solidFill>
                <a:srgbClr val="000000"/>
              </a:solidFill>
              <a:effectLst/>
              <a:latin typeface="Bookman Old Style" pitchFamily="18" charset="0"/>
              <a:ea typeface="Calibri" pitchFamily="34" charset="0"/>
              <a:cs typeface="Times New Roman" pitchFamily="18" charset="0"/>
            </a:endParaRPr>
          </a:p>
        </p:txBody>
      </p:sp>
    </p:spTree>
  </p:cSld>
  <p:clrMapOvr>
    <a:masterClrMapping/>
  </p:clrMapOvr>
  <p:transition spd="med">
    <p:wedge/>
  </p:transition>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7" name="Rectangle 1"/>
          <p:cNvSpPr>
            <a:spLocks noChangeArrowheads="1"/>
          </p:cNvSpPr>
          <p:nvPr/>
        </p:nvSpPr>
        <p:spPr bwMode="auto">
          <a:xfrm>
            <a:off x="990600" y="1066800"/>
            <a:ext cx="6705600" cy="1083373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a:ln>
                  <a:noFill/>
                </a:ln>
                <a:solidFill>
                  <a:schemeClr val="tx1"/>
                </a:solidFill>
                <a:effectLst/>
                <a:latin typeface="Bookman Old Style" pitchFamily="18" charset="0"/>
                <a:ea typeface="Times New Roman" pitchFamily="18" charset="0"/>
                <a:cs typeface="Times New Roman" pitchFamily="18" charset="0"/>
              </a:rPr>
              <a:t>Chapter Four </a:t>
            </a:r>
            <a:endParaRPr kumimoji="0" lang="en-US" sz="2400" b="0" i="0" u="none" strike="noStrike" cap="none" normalizeH="0" baseline="0" dirty="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a:ln>
                  <a:noFill/>
                </a:ln>
                <a:solidFill>
                  <a:schemeClr val="tx1"/>
                </a:solidFill>
                <a:effectLst/>
                <a:latin typeface="Bookman Old Style" pitchFamily="18" charset="0"/>
                <a:ea typeface="Times New Roman" pitchFamily="18" charset="0"/>
                <a:cs typeface="Times New Roman" pitchFamily="18" charset="0"/>
              </a:rPr>
              <a:t>Learning Modality, Memory and Instructional Media</a:t>
            </a:r>
            <a:endParaRPr kumimoji="0" lang="en-US" sz="2400" b="0" i="0" u="none" strike="noStrike" cap="none" normalizeH="0" baseline="0" dirty="0">
              <a:ln>
                <a:noFill/>
              </a:ln>
              <a:solidFill>
                <a:schemeClr val="tx1"/>
              </a:solidFill>
              <a:effectLst/>
              <a:latin typeface="Arial" pitchFamily="34" charset="0"/>
              <a:cs typeface="Arial" pitchFamily="34" charset="0"/>
            </a:endParaRPr>
          </a:p>
          <a:p>
            <a:pPr marL="457200" marR="0" lvl="1" indent="0" algn="l" defTabSz="914400" rtl="0" eaLnBrk="0" fontAlgn="base" latinLnBrk="0" hangingPunct="0">
              <a:lnSpc>
                <a:spcPct val="100000"/>
              </a:lnSpc>
              <a:spcBef>
                <a:spcPct val="0"/>
              </a:spcBef>
              <a:spcAft>
                <a:spcPct val="0"/>
              </a:spcAft>
              <a:buClrTx/>
              <a:buSzTx/>
              <a:buFontTx/>
              <a:buAutoNum type="arabicPeriod"/>
              <a:tabLst/>
            </a:pPr>
            <a:r>
              <a:rPr kumimoji="0" lang="en-US" sz="2400" b="1" i="0" u="none" strike="noStrike" cap="none" normalizeH="0" baseline="0" dirty="0">
                <a:ln>
                  <a:noFill/>
                </a:ln>
                <a:solidFill>
                  <a:srgbClr val="000000"/>
                </a:solidFill>
                <a:effectLst/>
                <a:latin typeface="Bookman Old Style" pitchFamily="18" charset="0"/>
                <a:ea typeface="Calibri" pitchFamily="34" charset="0"/>
                <a:cs typeface="Times New Roman" pitchFamily="18" charset="0"/>
              </a:rPr>
              <a:t>Students Learning Styles and Instructional Media</a:t>
            </a:r>
            <a:endParaRPr lang="en-US" sz="2400" b="1" dirty="0">
              <a:solidFill>
                <a:srgbClr val="000000"/>
              </a:solidFill>
              <a:latin typeface="Bookman Old Style" pitchFamily="18" charset="0"/>
              <a:cs typeface="Times New Roman" pitchFamily="18" charset="0"/>
            </a:endParaRPr>
          </a:p>
          <a:p>
            <a:pPr lvl="1" eaLnBrk="0" fontAlgn="base" hangingPunct="0">
              <a:spcBef>
                <a:spcPct val="0"/>
              </a:spcBef>
              <a:spcAft>
                <a:spcPct val="0"/>
              </a:spcAft>
            </a:pPr>
            <a:r>
              <a:rPr lang="en-US" sz="2400" dirty="0"/>
              <a:t>Everybody learns different things in different ways. How one learns depends on what is to be learned. We learn how to ride a bicycle by doing (kinesthetic learning); make bread by kneading dough with the hands (tactile learning); to sing, play a musical instrument, or appreciate music by listening (auditory learning); and, learn about the movement of the stars and planets by observing (visual learning).</a:t>
            </a:r>
            <a:endParaRPr kumimoji="0" lang="en-US" sz="2400" b="1" i="0" u="none" strike="noStrike" cap="none" normalizeH="0" baseline="0" dirty="0">
              <a:ln>
                <a:noFill/>
              </a:ln>
              <a:solidFill>
                <a:srgbClr val="000000"/>
              </a:solidFill>
              <a:effectLst/>
              <a:latin typeface="Bookman Old Style" pitchFamily="18" charset="0"/>
              <a:cs typeface="Times New Roman" pitchFamily="18" charset="0"/>
            </a:endParaRPr>
          </a:p>
          <a:p>
            <a:pPr marL="457200" marR="0" lvl="1" indent="0" algn="l" defTabSz="914400" rtl="0" eaLnBrk="0" fontAlgn="base" latinLnBrk="0" hangingPunct="0">
              <a:lnSpc>
                <a:spcPct val="100000"/>
              </a:lnSpc>
              <a:spcBef>
                <a:spcPct val="0"/>
              </a:spcBef>
              <a:spcAft>
                <a:spcPct val="0"/>
              </a:spcAft>
              <a:buClrTx/>
              <a:buSzTx/>
              <a:buFontTx/>
              <a:buAutoNum type="arabicPeriod"/>
              <a:tabLst/>
            </a:pPr>
            <a:endParaRPr lang="en-US" sz="1200" b="1" dirty="0">
              <a:solidFill>
                <a:srgbClr val="000000"/>
              </a:solidFill>
              <a:latin typeface="Bookman Old Style" pitchFamily="18" charset="0"/>
              <a:cs typeface="Times New Roman" pitchFamily="18" charset="0"/>
            </a:endParaRPr>
          </a:p>
          <a:p>
            <a:pPr marL="457200" marR="0" lvl="1" indent="0" algn="l" defTabSz="914400" rtl="0" eaLnBrk="0" fontAlgn="base" latinLnBrk="0" hangingPunct="0">
              <a:lnSpc>
                <a:spcPct val="100000"/>
              </a:lnSpc>
              <a:spcBef>
                <a:spcPct val="0"/>
              </a:spcBef>
              <a:spcAft>
                <a:spcPct val="0"/>
              </a:spcAft>
              <a:buClrTx/>
              <a:buSzTx/>
              <a:buFontTx/>
              <a:buAutoNum type="arabicPeriod"/>
              <a:tabLst/>
            </a:pPr>
            <a:endParaRPr kumimoji="0" lang="en-US" sz="1200" b="1" i="0" u="none" strike="noStrike" cap="none" normalizeH="0" baseline="0" dirty="0">
              <a:ln>
                <a:noFill/>
              </a:ln>
              <a:solidFill>
                <a:srgbClr val="000000"/>
              </a:solidFill>
              <a:effectLst/>
              <a:latin typeface="Bookman Old Style" pitchFamily="18" charset="0"/>
              <a:cs typeface="Times New Roman" pitchFamily="18" charset="0"/>
            </a:endParaRPr>
          </a:p>
          <a:p>
            <a:pPr marL="457200" marR="0" lvl="1" indent="0" algn="l" defTabSz="914400" rtl="0" eaLnBrk="0" fontAlgn="base" latinLnBrk="0" hangingPunct="0">
              <a:lnSpc>
                <a:spcPct val="100000"/>
              </a:lnSpc>
              <a:spcBef>
                <a:spcPct val="0"/>
              </a:spcBef>
              <a:spcAft>
                <a:spcPct val="0"/>
              </a:spcAft>
              <a:buClrTx/>
              <a:buSzTx/>
              <a:buFontTx/>
              <a:buAutoNum type="arabicPeriod"/>
              <a:tabLst/>
            </a:pPr>
            <a:endParaRPr lang="en-US" sz="1200" b="1" dirty="0">
              <a:solidFill>
                <a:srgbClr val="000000"/>
              </a:solidFill>
              <a:latin typeface="Bookman Old Style" pitchFamily="18" charset="0"/>
              <a:cs typeface="Times New Roman" pitchFamily="18" charset="0"/>
            </a:endParaRPr>
          </a:p>
          <a:p>
            <a:pPr marL="457200" marR="0" lvl="1" indent="0" algn="l" defTabSz="914400" rtl="0" eaLnBrk="0" fontAlgn="base" latinLnBrk="0" hangingPunct="0">
              <a:lnSpc>
                <a:spcPct val="100000"/>
              </a:lnSpc>
              <a:spcBef>
                <a:spcPct val="0"/>
              </a:spcBef>
              <a:spcAft>
                <a:spcPct val="0"/>
              </a:spcAft>
              <a:buClrTx/>
              <a:buSzTx/>
              <a:buFontTx/>
              <a:buAutoNum type="arabicPeriod"/>
              <a:tabLst/>
            </a:pPr>
            <a:endParaRPr kumimoji="0" lang="en-US" sz="1200" b="1" i="0" u="none" strike="noStrike" cap="none" normalizeH="0" baseline="0" dirty="0">
              <a:ln>
                <a:noFill/>
              </a:ln>
              <a:solidFill>
                <a:srgbClr val="000000"/>
              </a:solidFill>
              <a:effectLst/>
              <a:latin typeface="Bookman Old Style" pitchFamily="18" charset="0"/>
              <a:cs typeface="Times New Roman" pitchFamily="18" charset="0"/>
            </a:endParaRPr>
          </a:p>
          <a:p>
            <a:pPr marL="457200" marR="0" lvl="1" indent="0" algn="l" defTabSz="914400" rtl="0" eaLnBrk="0" fontAlgn="base" latinLnBrk="0" hangingPunct="0">
              <a:lnSpc>
                <a:spcPct val="100000"/>
              </a:lnSpc>
              <a:spcBef>
                <a:spcPct val="0"/>
              </a:spcBef>
              <a:spcAft>
                <a:spcPct val="0"/>
              </a:spcAft>
              <a:buClrTx/>
              <a:buSzTx/>
              <a:buFontTx/>
              <a:buAutoNum type="arabicPeriod"/>
              <a:tabLst/>
            </a:pPr>
            <a:endParaRPr lang="en-US" sz="1200" b="1" dirty="0">
              <a:solidFill>
                <a:srgbClr val="000000"/>
              </a:solidFill>
              <a:latin typeface="Bookman Old Style" pitchFamily="18" charset="0"/>
              <a:cs typeface="Times New Roman" pitchFamily="18" charset="0"/>
            </a:endParaRPr>
          </a:p>
          <a:p>
            <a:pPr marL="457200" marR="0" lvl="1" indent="0" algn="l" defTabSz="914400" rtl="0" eaLnBrk="0" fontAlgn="base" latinLnBrk="0" hangingPunct="0">
              <a:lnSpc>
                <a:spcPct val="100000"/>
              </a:lnSpc>
              <a:spcBef>
                <a:spcPct val="0"/>
              </a:spcBef>
              <a:spcAft>
                <a:spcPct val="0"/>
              </a:spcAft>
              <a:buClrTx/>
              <a:buSzTx/>
              <a:buFontTx/>
              <a:buAutoNum type="arabicPeriod"/>
              <a:tabLst/>
            </a:pPr>
            <a:endParaRPr kumimoji="0" lang="en-US" sz="1200" b="1" i="0" u="none" strike="noStrike" cap="none" normalizeH="0" baseline="0" dirty="0">
              <a:ln>
                <a:noFill/>
              </a:ln>
              <a:solidFill>
                <a:srgbClr val="000000"/>
              </a:solidFill>
              <a:effectLst/>
              <a:latin typeface="Bookman Old Style" pitchFamily="18" charset="0"/>
              <a:cs typeface="Times New Roman" pitchFamily="18" charset="0"/>
            </a:endParaRPr>
          </a:p>
          <a:p>
            <a:pPr marL="457200" marR="0" lvl="1" indent="0" algn="l" defTabSz="914400" rtl="0" eaLnBrk="0" fontAlgn="base" latinLnBrk="0" hangingPunct="0">
              <a:lnSpc>
                <a:spcPct val="100000"/>
              </a:lnSpc>
              <a:spcBef>
                <a:spcPct val="0"/>
              </a:spcBef>
              <a:spcAft>
                <a:spcPct val="0"/>
              </a:spcAft>
              <a:buClrTx/>
              <a:buSzTx/>
              <a:buFontTx/>
              <a:buAutoNum type="arabicPeriod"/>
              <a:tabLst/>
            </a:pPr>
            <a:endParaRPr lang="en-US" sz="1200" b="1" dirty="0">
              <a:solidFill>
                <a:srgbClr val="000000"/>
              </a:solidFill>
              <a:latin typeface="Bookman Old Style" pitchFamily="18" charset="0"/>
              <a:cs typeface="Times New Roman" pitchFamily="18" charset="0"/>
            </a:endParaRPr>
          </a:p>
          <a:p>
            <a:pPr marL="457200" marR="0" lvl="1" indent="0" algn="l" defTabSz="914400" rtl="0" eaLnBrk="0" fontAlgn="base" latinLnBrk="0" hangingPunct="0">
              <a:lnSpc>
                <a:spcPct val="100000"/>
              </a:lnSpc>
              <a:spcBef>
                <a:spcPct val="0"/>
              </a:spcBef>
              <a:spcAft>
                <a:spcPct val="0"/>
              </a:spcAft>
              <a:buClrTx/>
              <a:buSzTx/>
              <a:buFontTx/>
              <a:buAutoNum type="arabicPeriod"/>
              <a:tabLst/>
            </a:pPr>
            <a:endParaRPr kumimoji="0" lang="en-US" sz="1200" b="1" i="0" u="none" strike="noStrike" cap="none" normalizeH="0" baseline="0" dirty="0">
              <a:ln>
                <a:noFill/>
              </a:ln>
              <a:solidFill>
                <a:srgbClr val="000000"/>
              </a:solidFill>
              <a:effectLst/>
              <a:latin typeface="Bookman Old Style" pitchFamily="18" charset="0"/>
              <a:cs typeface="Times New Roman" pitchFamily="18" charset="0"/>
            </a:endParaRPr>
          </a:p>
          <a:p>
            <a:pPr marL="457200" marR="0" lvl="1" indent="0" algn="l" defTabSz="914400" rtl="0" eaLnBrk="0" fontAlgn="base" latinLnBrk="0" hangingPunct="0">
              <a:lnSpc>
                <a:spcPct val="100000"/>
              </a:lnSpc>
              <a:spcBef>
                <a:spcPct val="0"/>
              </a:spcBef>
              <a:spcAft>
                <a:spcPct val="0"/>
              </a:spcAft>
              <a:buClrTx/>
              <a:buSzTx/>
              <a:buFontTx/>
              <a:buAutoNum type="arabicPeriod"/>
              <a:tabLst/>
            </a:pPr>
            <a:endParaRPr lang="en-US" sz="1200" b="1" dirty="0">
              <a:solidFill>
                <a:srgbClr val="000000"/>
              </a:solidFill>
              <a:latin typeface="Bookman Old Style" pitchFamily="18" charset="0"/>
              <a:cs typeface="Times New Roman" pitchFamily="18" charset="0"/>
            </a:endParaRPr>
          </a:p>
          <a:p>
            <a:pPr marL="457200" marR="0" lvl="1" indent="0" algn="l" defTabSz="914400" rtl="0" eaLnBrk="0" fontAlgn="base" latinLnBrk="0" hangingPunct="0">
              <a:lnSpc>
                <a:spcPct val="100000"/>
              </a:lnSpc>
              <a:spcBef>
                <a:spcPct val="0"/>
              </a:spcBef>
              <a:spcAft>
                <a:spcPct val="0"/>
              </a:spcAft>
              <a:buClrTx/>
              <a:buSzTx/>
              <a:buFontTx/>
              <a:buAutoNum type="arabicPeriod"/>
              <a:tabLst/>
            </a:pPr>
            <a:endParaRPr kumimoji="0" lang="en-US" sz="1200" b="1" i="0" u="none" strike="noStrike" cap="none" normalizeH="0" baseline="0" dirty="0">
              <a:ln>
                <a:noFill/>
              </a:ln>
              <a:solidFill>
                <a:srgbClr val="000000"/>
              </a:solidFill>
              <a:effectLst/>
              <a:latin typeface="Bookman Old Style" pitchFamily="18" charset="0"/>
              <a:cs typeface="Times New Roman" pitchFamily="18" charset="0"/>
            </a:endParaRPr>
          </a:p>
          <a:p>
            <a:pPr marL="457200" marR="0" lvl="1" indent="0" algn="l" defTabSz="914400" rtl="0" eaLnBrk="0" fontAlgn="base" latinLnBrk="0" hangingPunct="0">
              <a:lnSpc>
                <a:spcPct val="100000"/>
              </a:lnSpc>
              <a:spcBef>
                <a:spcPct val="0"/>
              </a:spcBef>
              <a:spcAft>
                <a:spcPct val="0"/>
              </a:spcAft>
              <a:buClrTx/>
              <a:buSzTx/>
              <a:buFontTx/>
              <a:buAutoNum type="arabicPeriod"/>
              <a:tabLst/>
            </a:pPr>
            <a:endParaRPr lang="en-US" sz="1200" b="1" dirty="0">
              <a:solidFill>
                <a:srgbClr val="000000"/>
              </a:solidFill>
              <a:latin typeface="Bookman Old Style" pitchFamily="18" charset="0"/>
              <a:cs typeface="Times New Roman" pitchFamily="18" charset="0"/>
            </a:endParaRPr>
          </a:p>
          <a:p>
            <a:pPr marL="457200" marR="0" lvl="1" indent="0" algn="l" defTabSz="914400" rtl="0" eaLnBrk="0" fontAlgn="base" latinLnBrk="0" hangingPunct="0">
              <a:lnSpc>
                <a:spcPct val="100000"/>
              </a:lnSpc>
              <a:spcBef>
                <a:spcPct val="0"/>
              </a:spcBef>
              <a:spcAft>
                <a:spcPct val="0"/>
              </a:spcAft>
              <a:buClrTx/>
              <a:buSzTx/>
              <a:buFontTx/>
              <a:buAutoNum type="arabicPeriod"/>
              <a:tabLst/>
            </a:pPr>
            <a:endParaRPr kumimoji="0" lang="en-US" sz="1200" b="1" i="0" u="none" strike="noStrike" cap="none" normalizeH="0" baseline="0" dirty="0">
              <a:ln>
                <a:noFill/>
              </a:ln>
              <a:solidFill>
                <a:srgbClr val="000000"/>
              </a:solidFill>
              <a:effectLst/>
              <a:latin typeface="Bookman Old Style" pitchFamily="18" charset="0"/>
              <a:cs typeface="Times New Roman" pitchFamily="18" charset="0"/>
            </a:endParaRPr>
          </a:p>
          <a:p>
            <a:pPr marL="457200" marR="0" lvl="1" indent="0" algn="l" defTabSz="914400" rtl="0" eaLnBrk="0" fontAlgn="base" latinLnBrk="0" hangingPunct="0">
              <a:lnSpc>
                <a:spcPct val="100000"/>
              </a:lnSpc>
              <a:spcBef>
                <a:spcPct val="0"/>
              </a:spcBef>
              <a:spcAft>
                <a:spcPct val="0"/>
              </a:spcAft>
              <a:buClrTx/>
              <a:buSzTx/>
              <a:buFontTx/>
              <a:buAutoNum type="arabicPeriod"/>
              <a:tabLst/>
            </a:pPr>
            <a:endParaRPr lang="en-US" sz="1200" b="1" dirty="0">
              <a:solidFill>
                <a:srgbClr val="000000"/>
              </a:solidFill>
              <a:latin typeface="Bookman Old Style" pitchFamily="18" charset="0"/>
              <a:cs typeface="Times New Roman" pitchFamily="18" charset="0"/>
            </a:endParaRPr>
          </a:p>
          <a:p>
            <a:pPr marL="457200" marR="0" lvl="1" indent="0" algn="l" defTabSz="914400" rtl="0" eaLnBrk="0" fontAlgn="base" latinLnBrk="0" hangingPunct="0">
              <a:lnSpc>
                <a:spcPct val="100000"/>
              </a:lnSpc>
              <a:spcBef>
                <a:spcPct val="0"/>
              </a:spcBef>
              <a:spcAft>
                <a:spcPct val="0"/>
              </a:spcAft>
              <a:buClrTx/>
              <a:buSzTx/>
              <a:buFontTx/>
              <a:buAutoNum type="arabicPeriod"/>
              <a:tabLst/>
            </a:pPr>
            <a:endParaRPr kumimoji="0" lang="en-US" sz="1200" b="1" i="0" u="none" strike="noStrike" cap="none" normalizeH="0" baseline="0" dirty="0">
              <a:ln>
                <a:noFill/>
              </a:ln>
              <a:solidFill>
                <a:srgbClr val="000000"/>
              </a:solidFill>
              <a:effectLst/>
              <a:latin typeface="Bookman Old Style" pitchFamily="18" charset="0"/>
              <a:cs typeface="Times New Roman" pitchFamily="18" charset="0"/>
            </a:endParaRPr>
          </a:p>
          <a:p>
            <a:pPr marL="457200" marR="0" lvl="1" indent="0" algn="l" defTabSz="914400" rtl="0" eaLnBrk="0" fontAlgn="base" latinLnBrk="0" hangingPunct="0">
              <a:lnSpc>
                <a:spcPct val="100000"/>
              </a:lnSpc>
              <a:spcBef>
                <a:spcPct val="0"/>
              </a:spcBef>
              <a:spcAft>
                <a:spcPct val="0"/>
              </a:spcAft>
              <a:buClrTx/>
              <a:buSzTx/>
              <a:buFontTx/>
              <a:buAutoNum type="arabicPeriod"/>
              <a:tabLst/>
            </a:pPr>
            <a:endParaRPr lang="en-US" sz="1200" b="1" dirty="0">
              <a:solidFill>
                <a:srgbClr val="000000"/>
              </a:solidFill>
              <a:latin typeface="Bookman Old Style" pitchFamily="18" charset="0"/>
              <a:cs typeface="Times New Roman" pitchFamily="18" charset="0"/>
            </a:endParaRPr>
          </a:p>
          <a:p>
            <a:pPr marL="457200" marR="0" lvl="1" indent="0" algn="l" defTabSz="914400" rtl="0" eaLnBrk="0" fontAlgn="base" latinLnBrk="0" hangingPunct="0">
              <a:lnSpc>
                <a:spcPct val="100000"/>
              </a:lnSpc>
              <a:spcBef>
                <a:spcPct val="0"/>
              </a:spcBef>
              <a:spcAft>
                <a:spcPct val="0"/>
              </a:spcAft>
              <a:buClrTx/>
              <a:buSzTx/>
              <a:buFontTx/>
              <a:buAutoNum type="arabicPeriod"/>
              <a:tabLst/>
            </a:pPr>
            <a:endParaRPr kumimoji="0" lang="en-US" sz="1200" b="1" i="0" u="none" strike="noStrike" cap="none" normalizeH="0" baseline="0" dirty="0">
              <a:ln>
                <a:noFill/>
              </a:ln>
              <a:solidFill>
                <a:srgbClr val="000000"/>
              </a:solidFill>
              <a:effectLst/>
              <a:latin typeface="Bookman Old Style" pitchFamily="18" charset="0"/>
              <a:cs typeface="Times New Roman" pitchFamily="18" charset="0"/>
            </a:endParaRPr>
          </a:p>
          <a:p>
            <a:pPr marL="457200" marR="0" lvl="1" indent="0" algn="l" defTabSz="914400" rtl="0" eaLnBrk="0" fontAlgn="base" latinLnBrk="0" hangingPunct="0">
              <a:lnSpc>
                <a:spcPct val="100000"/>
              </a:lnSpc>
              <a:spcBef>
                <a:spcPct val="0"/>
              </a:spcBef>
              <a:spcAft>
                <a:spcPct val="0"/>
              </a:spcAft>
              <a:buClrTx/>
              <a:buSzTx/>
              <a:buFontTx/>
              <a:buAutoNum type="arabicPeriod"/>
              <a:tabLst/>
            </a:pPr>
            <a:endParaRPr lang="en-US" sz="1200" b="1" dirty="0">
              <a:solidFill>
                <a:srgbClr val="000000"/>
              </a:solidFill>
              <a:latin typeface="Bookman Old Style" pitchFamily="18" charset="0"/>
              <a:cs typeface="Times New Roman" pitchFamily="18" charset="0"/>
            </a:endParaRPr>
          </a:p>
          <a:p>
            <a:pPr marL="457200" marR="0" lvl="1" indent="0" algn="l" defTabSz="914400" rtl="0" eaLnBrk="0" fontAlgn="base" latinLnBrk="0" hangingPunct="0">
              <a:lnSpc>
                <a:spcPct val="100000"/>
              </a:lnSpc>
              <a:spcBef>
                <a:spcPct val="0"/>
              </a:spcBef>
              <a:spcAft>
                <a:spcPct val="0"/>
              </a:spcAft>
              <a:buClrTx/>
              <a:buSzTx/>
              <a:buFontTx/>
              <a:buAutoNum type="arabicPeriod"/>
              <a:tabLst/>
            </a:pPr>
            <a:endParaRPr kumimoji="0" lang="en-US" sz="1200" b="1" i="0" u="none" strike="noStrike" cap="none" normalizeH="0" baseline="0" dirty="0">
              <a:ln>
                <a:noFill/>
              </a:ln>
              <a:solidFill>
                <a:srgbClr val="000000"/>
              </a:solidFill>
              <a:effectLst/>
              <a:latin typeface="Bookman Old Style" pitchFamily="18" charset="0"/>
              <a:cs typeface="Times New Roman" pitchFamily="18" charset="0"/>
            </a:endParaRPr>
          </a:p>
          <a:p>
            <a:pPr marL="457200" marR="0" lvl="1" indent="0" algn="l" defTabSz="914400" rtl="0" eaLnBrk="0" fontAlgn="base" latinLnBrk="0" hangingPunct="0">
              <a:lnSpc>
                <a:spcPct val="100000"/>
              </a:lnSpc>
              <a:spcBef>
                <a:spcPct val="0"/>
              </a:spcBef>
              <a:spcAft>
                <a:spcPct val="0"/>
              </a:spcAft>
              <a:buClrTx/>
              <a:buSzTx/>
              <a:buFontTx/>
              <a:buAutoNum type="arabicPeriod"/>
              <a:tabLst/>
            </a:pPr>
            <a:endParaRPr lang="en-US" sz="1200" b="1" dirty="0">
              <a:solidFill>
                <a:srgbClr val="000000"/>
              </a:solidFill>
              <a:latin typeface="Bookman Old Style" pitchFamily="18" charset="0"/>
              <a:cs typeface="Times New Roman" pitchFamily="18" charset="0"/>
            </a:endParaRPr>
          </a:p>
          <a:p>
            <a:pPr marL="457200" marR="0" lvl="1" indent="0" algn="l" defTabSz="914400" rtl="0" eaLnBrk="0" fontAlgn="base" latinLnBrk="0" hangingPunct="0">
              <a:lnSpc>
                <a:spcPct val="100000"/>
              </a:lnSpc>
              <a:spcBef>
                <a:spcPct val="0"/>
              </a:spcBef>
              <a:spcAft>
                <a:spcPct val="0"/>
              </a:spcAft>
              <a:buClrTx/>
              <a:buSzTx/>
              <a:buFontTx/>
              <a:buAutoNum type="arabicPeriod"/>
              <a:tabLst/>
            </a:pPr>
            <a:endParaRPr kumimoji="0" lang="en-US" sz="1200" b="1" i="0" u="none" strike="noStrike" cap="none" normalizeH="0" baseline="0" dirty="0">
              <a:ln>
                <a:noFill/>
              </a:ln>
              <a:solidFill>
                <a:srgbClr val="000000"/>
              </a:solidFill>
              <a:effectLst/>
              <a:latin typeface="Bookman Old Style" pitchFamily="18" charset="0"/>
              <a:cs typeface="Times New Roman" pitchFamily="18" charset="0"/>
            </a:endParaRPr>
          </a:p>
          <a:p>
            <a:pPr marL="457200" marR="0" lvl="1" indent="0" algn="l" defTabSz="914400" rtl="0" eaLnBrk="0" fontAlgn="base" latinLnBrk="0" hangingPunct="0">
              <a:lnSpc>
                <a:spcPct val="100000"/>
              </a:lnSpc>
              <a:spcBef>
                <a:spcPct val="0"/>
              </a:spcBef>
              <a:spcAft>
                <a:spcPct val="0"/>
              </a:spcAft>
              <a:buClrTx/>
              <a:buSzTx/>
              <a:buFontTx/>
              <a:buAutoNum type="arabicPeriod"/>
              <a:tabLst/>
            </a:pPr>
            <a:endParaRPr lang="en-US" sz="1200" b="1" dirty="0">
              <a:solidFill>
                <a:srgbClr val="000000"/>
              </a:solidFill>
              <a:latin typeface="Bookman Old Style" pitchFamily="18" charset="0"/>
              <a:cs typeface="Times New Roman" pitchFamily="18" charset="0"/>
            </a:endParaRPr>
          </a:p>
          <a:p>
            <a:pPr marL="457200" marR="0" lvl="1" indent="0" algn="l" defTabSz="914400" rtl="0" eaLnBrk="0" fontAlgn="base" latinLnBrk="0" hangingPunct="0">
              <a:lnSpc>
                <a:spcPct val="100000"/>
              </a:lnSpc>
              <a:spcBef>
                <a:spcPct val="0"/>
              </a:spcBef>
              <a:spcAft>
                <a:spcPct val="0"/>
              </a:spcAft>
              <a:buClrTx/>
              <a:buSzTx/>
              <a:buFontTx/>
              <a:buAutoNum type="arabicPeriod"/>
              <a:tabLst/>
            </a:pPr>
            <a:endParaRPr kumimoji="0" lang="en-US" sz="1200" b="1" i="0" u="none" strike="noStrike" cap="none" normalizeH="0" baseline="0" dirty="0">
              <a:ln>
                <a:noFill/>
              </a:ln>
              <a:solidFill>
                <a:srgbClr val="000000"/>
              </a:solidFill>
              <a:effectLst/>
              <a:latin typeface="Bookman Old Style" pitchFamily="18" charset="0"/>
              <a:cs typeface="Times New Roman" pitchFamily="18" charset="0"/>
            </a:endParaRPr>
          </a:p>
          <a:p>
            <a:pPr marL="457200" marR="0" lvl="1" indent="0" algn="l" defTabSz="914400" rtl="0" eaLnBrk="0" fontAlgn="base" latinLnBrk="0" hangingPunct="0">
              <a:lnSpc>
                <a:spcPct val="100000"/>
              </a:lnSpc>
              <a:spcBef>
                <a:spcPct val="0"/>
              </a:spcBef>
              <a:spcAft>
                <a:spcPct val="0"/>
              </a:spcAft>
              <a:buClrTx/>
              <a:buSzTx/>
              <a:buFontTx/>
              <a:buAutoNum type="arabicPeriod"/>
              <a:tabLst/>
            </a:pPr>
            <a:endParaRPr lang="en-US" sz="1200" b="1" dirty="0">
              <a:solidFill>
                <a:srgbClr val="000000"/>
              </a:solidFill>
              <a:latin typeface="Bookman Old Style" pitchFamily="18" charset="0"/>
              <a:cs typeface="Times New Roman" pitchFamily="18" charset="0"/>
            </a:endParaRPr>
          </a:p>
          <a:p>
            <a:pPr marL="457200" marR="0" lvl="1" indent="0" algn="l" defTabSz="914400" rtl="0" eaLnBrk="0" fontAlgn="base" latinLnBrk="0" hangingPunct="0">
              <a:lnSpc>
                <a:spcPct val="100000"/>
              </a:lnSpc>
              <a:spcBef>
                <a:spcPct val="0"/>
              </a:spcBef>
              <a:spcAft>
                <a:spcPct val="0"/>
              </a:spcAft>
              <a:buClrTx/>
              <a:buSzTx/>
              <a:buFontTx/>
              <a:buAutoNum type="arabicPeriod"/>
              <a:tabLst/>
            </a:pPr>
            <a:endParaRPr kumimoji="0" lang="en-US" sz="1200" b="1" i="0" u="none" strike="noStrike" cap="none" normalizeH="0" baseline="0" dirty="0">
              <a:ln>
                <a:noFill/>
              </a:ln>
              <a:solidFill>
                <a:srgbClr val="000000"/>
              </a:solidFill>
              <a:effectLst/>
              <a:latin typeface="Bookman Old Style" pitchFamily="18" charset="0"/>
              <a:cs typeface="Times New Roman" pitchFamily="18" charset="0"/>
            </a:endParaRPr>
          </a:p>
          <a:p>
            <a:pPr marL="457200" marR="0" lvl="1" indent="0" algn="l" defTabSz="914400" rtl="0" eaLnBrk="0" fontAlgn="base" latinLnBrk="0" hangingPunct="0">
              <a:lnSpc>
                <a:spcPct val="100000"/>
              </a:lnSpc>
              <a:spcBef>
                <a:spcPct val="0"/>
              </a:spcBef>
              <a:spcAft>
                <a:spcPct val="0"/>
              </a:spcAft>
              <a:buClrTx/>
              <a:buSzTx/>
              <a:buFontTx/>
              <a:buAutoNum type="arabicPeriod"/>
              <a:tabLst/>
            </a:pPr>
            <a:endParaRPr kumimoji="0" lang="en-US" sz="800" b="0" i="0" u="none" strike="noStrike" cap="none" normalizeH="0" baseline="0" dirty="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a:ln>
                <a:noFill/>
              </a:ln>
              <a:solidFill>
                <a:schemeClr val="tx1"/>
              </a:solidFill>
              <a:effectLst/>
              <a:latin typeface="Arial" pitchFamily="34" charset="0"/>
              <a:cs typeface="Arial" pitchFamily="34" charset="0"/>
            </a:endParaRPr>
          </a:p>
        </p:txBody>
      </p:sp>
    </p:spTree>
  </p:cSld>
  <p:clrMapOvr>
    <a:masterClrMapping/>
  </p:clrMapOvr>
  <p:transition spd="med">
    <p:wedge/>
  </p:transition>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1" name="Rectangle 1"/>
          <p:cNvSpPr>
            <a:spLocks noChangeArrowheads="1"/>
          </p:cNvSpPr>
          <p:nvPr/>
        </p:nvSpPr>
        <p:spPr bwMode="auto">
          <a:xfrm>
            <a:off x="1066800" y="533400"/>
            <a:ext cx="6477000" cy="452431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a:ln>
                  <a:noFill/>
                </a:ln>
                <a:solidFill>
                  <a:srgbClr val="000000"/>
                </a:solidFill>
                <a:effectLst/>
                <a:latin typeface="Bookman Old Style" pitchFamily="18" charset="0"/>
                <a:ea typeface="Calibri" pitchFamily="34" charset="0"/>
                <a:cs typeface="Times New Roman" pitchFamily="18" charset="0"/>
              </a:rPr>
              <a:t>A good teacher seeks as many ways as possible to present information and ideas to students and to stimulate their thinking. Similarly, good teaching practice includes providing opportunities for students to be active learners, taking into account individual differences in learning modalities/styles and providing encouragement for students to seek solutions independently. Using varieties of instructional media can be one strategy to respond to this diversity effectively.</a:t>
            </a:r>
            <a:endParaRPr kumimoji="0" lang="en-US" sz="2400" b="0" i="0" u="none" strike="noStrike" cap="none" normalizeH="0" baseline="0" dirty="0">
              <a:ln>
                <a:noFill/>
              </a:ln>
              <a:solidFill>
                <a:schemeClr val="tx1"/>
              </a:solidFill>
              <a:effectLst/>
              <a:latin typeface="Arial" pitchFamily="34" charset="0"/>
              <a:cs typeface="Arial" pitchFamily="34" charset="0"/>
            </a:endParaRPr>
          </a:p>
        </p:txBody>
      </p:sp>
    </p:spTree>
  </p:cSld>
  <p:clrMapOvr>
    <a:masterClrMapping/>
  </p:clrMapOvr>
  <p:transition spd="med">
    <p:wedge/>
  </p:transition>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5" name="Rectangle 1"/>
          <p:cNvSpPr>
            <a:spLocks noChangeArrowheads="1"/>
          </p:cNvSpPr>
          <p:nvPr/>
        </p:nvSpPr>
        <p:spPr bwMode="auto">
          <a:xfrm>
            <a:off x="838200" y="609600"/>
            <a:ext cx="7086600" cy="489364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a:ln>
                  <a:noFill/>
                </a:ln>
                <a:solidFill>
                  <a:schemeClr val="tx1"/>
                </a:solidFill>
                <a:effectLst/>
                <a:latin typeface="Bookman Old Style" pitchFamily="18" charset="0"/>
                <a:ea typeface="Calibri" pitchFamily="34" charset="0"/>
                <a:cs typeface="Times New Roman" pitchFamily="18" charset="0"/>
              </a:rPr>
              <a:t>students vary according to their learning preference and learning styles.</a:t>
            </a:r>
            <a:endParaRPr kumimoji="0" lang="en-US" sz="2400" b="0" i="0" u="none" strike="noStrike" cap="none" normalizeH="0" baseline="0" dirty="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a:ln>
                  <a:noFill/>
                </a:ln>
                <a:solidFill>
                  <a:srgbClr val="000000"/>
                </a:solidFill>
                <a:effectLst/>
                <a:latin typeface="Bookman Old Style" pitchFamily="18" charset="0"/>
                <a:ea typeface="Calibri" pitchFamily="34" charset="0"/>
                <a:cs typeface="Times New Roman" pitchFamily="18" charset="0"/>
              </a:rPr>
              <a:t>4.1.1 Learning through Direct Experience </a:t>
            </a:r>
            <a:endParaRPr kumimoji="0" lang="en-US" sz="2400" b="0" i="0" u="none" strike="noStrike" cap="none" normalizeH="0" baseline="0" dirty="0">
              <a:ln>
                <a:noFill/>
              </a:ln>
              <a:solidFill>
                <a:srgbClr val="000000"/>
              </a:solidFill>
              <a:effectLst/>
              <a:latin typeface="Bookman Old Style" pitchFamily="18" charset="0"/>
              <a:ea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a:ln>
                  <a:noFill/>
                </a:ln>
                <a:solidFill>
                  <a:srgbClr val="000000"/>
                </a:solidFill>
                <a:effectLst/>
                <a:latin typeface="Bookman Old Style" pitchFamily="18" charset="0"/>
                <a:ea typeface="Calibri" pitchFamily="34" charset="0"/>
                <a:cs typeface="Times New Roman" pitchFamily="18" charset="0"/>
              </a:rPr>
              <a:t>Commenting on the importance of learning through real objects and situations</a:t>
            </a:r>
            <a:r>
              <a:rPr kumimoji="0" lang="en-US" sz="2400" b="0" i="0" u="none" strike="noStrike" cap="none" normalizeH="0" dirty="0">
                <a:ln>
                  <a:noFill/>
                </a:ln>
                <a:solidFill>
                  <a:srgbClr val="000000"/>
                </a:solidFill>
                <a:effectLst/>
                <a:latin typeface="Bookman Old Style" pitchFamily="18" charset="0"/>
                <a:ea typeface="Calibri" pitchFamily="34" charset="0"/>
                <a:cs typeface="Times New Roman" pitchFamily="18" charset="0"/>
              </a:rPr>
              <a:t> </a:t>
            </a:r>
            <a:r>
              <a:rPr kumimoji="0" lang="en-US" sz="2400" b="0" i="0" u="none" strike="noStrike" cap="none" normalizeH="0" baseline="0" dirty="0">
                <a:ln>
                  <a:noFill/>
                </a:ln>
                <a:solidFill>
                  <a:srgbClr val="000000"/>
                </a:solidFill>
                <a:effectLst/>
                <a:latin typeface="Bookman Old Style" pitchFamily="18" charset="0"/>
                <a:ea typeface="Calibri" pitchFamily="34" charset="0"/>
                <a:cs typeface="Times New Roman" pitchFamily="18" charset="0"/>
              </a:rPr>
              <a:t>stressed the benefits of learning through their senses to make the subject of discussion more effective than in the absence of it. The implication is that pupils will remember what they see better than what they hear only and that more and better learning results from experiences gained through as many of the senses as possible. </a:t>
            </a:r>
            <a:endParaRPr kumimoji="0" lang="en-US" sz="2400" b="0" i="0" u="none" strike="noStrike" cap="none" normalizeH="0" baseline="0" dirty="0">
              <a:ln>
                <a:noFill/>
              </a:ln>
              <a:solidFill>
                <a:schemeClr val="tx1"/>
              </a:solidFill>
              <a:effectLst/>
              <a:latin typeface="Arial" pitchFamily="34" charset="0"/>
              <a:cs typeface="Arial" pitchFamily="34" charset="0"/>
            </a:endParaRPr>
          </a:p>
        </p:txBody>
      </p:sp>
    </p:spTree>
  </p:cSld>
  <p:clrMapOvr>
    <a:masterClrMapping/>
  </p:clrMapOvr>
  <p:transition spd="med">
    <p:wedge/>
  </p:transition>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49" name="Rectangle 1"/>
          <p:cNvSpPr>
            <a:spLocks noChangeArrowheads="1"/>
          </p:cNvSpPr>
          <p:nvPr/>
        </p:nvSpPr>
        <p:spPr bwMode="auto">
          <a:xfrm>
            <a:off x="1295400" y="533400"/>
            <a:ext cx="6858000" cy="637097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a:ln>
                  <a:noFill/>
                </a:ln>
                <a:solidFill>
                  <a:schemeClr val="tx1"/>
                </a:solidFill>
                <a:effectLst/>
                <a:latin typeface="Bookman Old Style" pitchFamily="18" charset="0"/>
                <a:ea typeface="Times New Roman" pitchFamily="18" charset="0"/>
                <a:cs typeface="Times New Roman" pitchFamily="18" charset="0"/>
              </a:rPr>
              <a:t>4.1.2 Instructional Media and Memory</a:t>
            </a:r>
            <a:endParaRPr kumimoji="0" lang="en-US" sz="2400" b="0" i="0" u="none" strike="noStrike" cap="none" normalizeH="0" baseline="0" dirty="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lang="en-US" sz="2400" dirty="0">
                <a:latin typeface="Bookman Old Style" pitchFamily="18" charset="0"/>
                <a:ea typeface="Arial Unicode MS" pitchFamily="34" charset="-128"/>
                <a:cs typeface="Arial" pitchFamily="34" charset="0"/>
              </a:rPr>
              <a:t>I</a:t>
            </a:r>
            <a:r>
              <a:rPr kumimoji="0" lang="en-US" sz="2400" b="0" i="0" u="none" strike="noStrike" cap="none" normalizeH="0" baseline="0" dirty="0">
                <a:ln>
                  <a:noFill/>
                </a:ln>
                <a:solidFill>
                  <a:schemeClr val="tx1"/>
                </a:solidFill>
                <a:effectLst/>
                <a:latin typeface="Bookman Old Style" pitchFamily="18" charset="0"/>
                <a:ea typeface="Arial Unicode MS" pitchFamily="34" charset="-128"/>
                <a:cs typeface="Arial" pitchFamily="34" charset="0"/>
              </a:rPr>
              <a:t>nstructional media help to facilitate the learning of abstract concepts and ideas; to save teachers</a:t>
            </a:r>
            <a:r>
              <a:rPr kumimoji="0" lang="en-US" sz="2400" b="0" i="0" u="none" strike="noStrike" cap="none" normalizeH="0" baseline="0" dirty="0">
                <a:ln>
                  <a:noFill/>
                </a:ln>
                <a:solidFill>
                  <a:schemeClr val="tx1"/>
                </a:solidFill>
                <a:effectLst/>
                <a:latin typeface="Calibri"/>
                <a:ea typeface="Arial Unicode MS" pitchFamily="34" charset="-128"/>
                <a:cs typeface="Arial" pitchFamily="34" charset="0"/>
              </a:rPr>
              <a:t>’</a:t>
            </a:r>
            <a:r>
              <a:rPr kumimoji="0" lang="en-US" sz="2400" b="0" i="0" u="none" strike="noStrike" cap="none" normalizeH="0" baseline="0" dirty="0">
                <a:ln>
                  <a:noFill/>
                </a:ln>
                <a:solidFill>
                  <a:schemeClr val="tx1"/>
                </a:solidFill>
                <a:effectLst/>
                <a:latin typeface="Bookman Old Style" pitchFamily="18" charset="0"/>
                <a:ea typeface="Arial Unicode MS" pitchFamily="34" charset="-128"/>
                <a:cs typeface="Arial" pitchFamily="34" charset="0"/>
              </a:rPr>
              <a:t> energy of talking too much; to broaden students</a:t>
            </a:r>
            <a:r>
              <a:rPr kumimoji="0" lang="en-US" sz="2400" b="0" i="0" u="none" strike="noStrike" cap="none" normalizeH="0" baseline="0" dirty="0">
                <a:ln>
                  <a:noFill/>
                </a:ln>
                <a:solidFill>
                  <a:schemeClr val="tx1"/>
                </a:solidFill>
                <a:effectLst/>
                <a:latin typeface="Calibri"/>
                <a:ea typeface="Arial Unicode MS" pitchFamily="34" charset="-128"/>
                <a:cs typeface="Arial" pitchFamily="34" charset="0"/>
              </a:rPr>
              <a:t>’</a:t>
            </a:r>
            <a:r>
              <a:rPr kumimoji="0" lang="en-US" sz="2400" b="0" i="0" u="none" strike="noStrike" cap="none" normalizeH="0" baseline="0" dirty="0">
                <a:ln>
                  <a:noFill/>
                </a:ln>
                <a:solidFill>
                  <a:schemeClr val="tx1"/>
                </a:solidFill>
                <a:effectLst/>
                <a:latin typeface="Bookman Old Style" pitchFamily="18" charset="0"/>
                <a:ea typeface="Arial Unicode MS" pitchFamily="34" charset="-128"/>
                <a:cs typeface="Arial" pitchFamily="34" charset="0"/>
              </a:rPr>
              <a:t> knowledge; to increase their level of understanding to stimulate and motivate learners; and to meet individual differences.</a:t>
            </a:r>
            <a:endParaRPr kumimoji="0" lang="en-US" sz="2400" b="0" i="0" u="none" strike="noStrike" cap="none" normalizeH="0" baseline="0" dirty="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a:ln>
                  <a:noFill/>
                </a:ln>
                <a:solidFill>
                  <a:schemeClr val="tx1"/>
                </a:solidFill>
                <a:effectLst/>
                <a:latin typeface="Bookman Old Style" pitchFamily="18" charset="0"/>
                <a:ea typeface="Arial Unicode MS" pitchFamily="34" charset="-128"/>
                <a:cs typeface="Arial" pitchFamily="34" charset="0"/>
              </a:rPr>
              <a:t>Instructional media enable learners to retain more and forget less of what is retained. They help to make learning relatively long lasting. </a:t>
            </a:r>
          </a:p>
          <a:p>
            <a:pPr marL="0" marR="0" lvl="0" indent="0" algn="l" defTabSz="914400" rtl="0" eaLnBrk="0" fontAlgn="base" latinLnBrk="0" hangingPunct="0">
              <a:lnSpc>
                <a:spcPct val="100000"/>
              </a:lnSpc>
              <a:spcBef>
                <a:spcPct val="0"/>
              </a:spcBef>
              <a:spcAft>
                <a:spcPct val="0"/>
              </a:spcAft>
              <a:buClrTx/>
              <a:buSzTx/>
              <a:buFontTx/>
              <a:buNone/>
              <a:tabLst/>
            </a:pPr>
            <a:r>
              <a:rPr lang="en-US" sz="2400" dirty="0">
                <a:latin typeface="Bookman Old Style" pitchFamily="18" charset="0"/>
                <a:ea typeface="Arial Unicode MS" pitchFamily="34" charset="-128"/>
                <a:cs typeface="Arial" pitchFamily="34" charset="0"/>
              </a:rPr>
              <a:t>T</a:t>
            </a:r>
            <a:r>
              <a:rPr kumimoji="0" lang="en-US" sz="2400" b="0" i="0" u="none" strike="noStrike" cap="none" normalizeH="0" baseline="0" dirty="0">
                <a:ln>
                  <a:noFill/>
                </a:ln>
                <a:solidFill>
                  <a:schemeClr val="tx1"/>
                </a:solidFill>
                <a:effectLst/>
                <a:latin typeface="Bookman Old Style" pitchFamily="18" charset="0"/>
                <a:ea typeface="Arial Unicode MS" pitchFamily="34" charset="-128"/>
                <a:cs typeface="Arial" pitchFamily="34" charset="0"/>
              </a:rPr>
              <a:t>here are research data that support these advantages of using instructional media in instructional process. One of such evidences is the fact given on how human beings make use of their senses</a:t>
            </a:r>
            <a:r>
              <a:rPr kumimoji="0" lang="en-US" sz="2400" b="0" i="0" u="none" strike="noStrike" cap="none" normalizeH="0" baseline="0" dirty="0">
                <a:ln>
                  <a:noFill/>
                </a:ln>
                <a:solidFill>
                  <a:schemeClr val="tx1"/>
                </a:solidFill>
                <a:effectLst/>
                <a:latin typeface="Arial" pitchFamily="34" charset="0"/>
                <a:cs typeface="Arial" pitchFamily="34" charset="0"/>
              </a:rPr>
              <a:t> </a:t>
            </a:r>
          </a:p>
        </p:txBody>
      </p:sp>
    </p:spTree>
  </p:cSld>
  <p:clrMapOvr>
    <a:masterClrMapping/>
  </p:clrMapOvr>
  <p:transition spd="med">
    <p:wedge/>
  </p:transition>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24000" y="1143000"/>
            <a:ext cx="5638800" cy="5447645"/>
          </a:xfrm>
          <a:prstGeom prst="rect">
            <a:avLst/>
          </a:prstGeom>
        </p:spPr>
        <p:txBody>
          <a:bodyPr wrap="square">
            <a:spAutoFit/>
          </a:bodyPr>
          <a:lstStyle/>
          <a:p>
            <a:r>
              <a:rPr lang="en-US" sz="2400" dirty="0"/>
              <a:t>Edgar Dale’s Cone of experience clearly shows this reality. The Cone of experience shows the progression of learning experiences from concrete to abstract</a:t>
            </a:r>
            <a:r>
              <a:rPr lang="en-US" dirty="0"/>
              <a:t>. </a:t>
            </a:r>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p:txBody>
      </p:sp>
      <p:sp>
        <p:nvSpPr>
          <p:cNvPr id="79873" name="Rectangle 1"/>
          <p:cNvSpPr>
            <a:spLocks noChangeArrowheads="1"/>
          </p:cNvSpPr>
          <p:nvPr/>
        </p:nvSpPr>
        <p:spPr bwMode="auto">
          <a:xfrm>
            <a:off x="1600200" y="1219200"/>
            <a:ext cx="6019800" cy="415498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Bookman Old Style" pitchFamily="18" charset="0"/>
              <a:ea typeface="Arial Unicode MS" pitchFamily="34" charset="-128"/>
              <a:cs typeface="Arial" pitchFamily="34" charset="0"/>
            </a:endParaRPr>
          </a:p>
          <a:p>
            <a:pPr marL="0" marR="0" lvl="0" indent="0" algn="just" defTabSz="914400" rtl="0" eaLnBrk="1" fontAlgn="base" latinLnBrk="0" hangingPunct="1">
              <a:lnSpc>
                <a:spcPct val="100000"/>
              </a:lnSpc>
              <a:spcBef>
                <a:spcPct val="0"/>
              </a:spcBef>
              <a:spcAft>
                <a:spcPct val="0"/>
              </a:spcAft>
              <a:buClrTx/>
              <a:buSzTx/>
              <a:buFontTx/>
              <a:buNone/>
              <a:tabLst/>
            </a:pPr>
            <a:endParaRPr lang="en-US" sz="1200" dirty="0">
              <a:latin typeface="Bookman Old Style" pitchFamily="18" charset="0"/>
              <a:ea typeface="Arial Unicode MS" pitchFamily="34" charset="-128"/>
              <a:cs typeface="Arial" pitchFamily="34" charset="0"/>
            </a:endParaRPr>
          </a:p>
          <a:p>
            <a:pPr marL="0" marR="0" lvl="0" indent="0" algn="just"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dirty="0">
              <a:ln>
                <a:noFill/>
              </a:ln>
              <a:solidFill>
                <a:schemeClr val="tx1"/>
              </a:solidFill>
              <a:effectLst/>
              <a:latin typeface="Bookman Old Style" pitchFamily="18" charset="0"/>
              <a:ea typeface="Arial Unicode MS" pitchFamily="34" charset="-128"/>
              <a:cs typeface="Arial" pitchFamily="34" charset="0"/>
            </a:endParaRPr>
          </a:p>
          <a:p>
            <a:pPr marL="0" marR="0" lvl="0" indent="0" algn="just" defTabSz="914400" rtl="0" eaLnBrk="1" fontAlgn="base" latinLnBrk="0" hangingPunct="1">
              <a:lnSpc>
                <a:spcPct val="100000"/>
              </a:lnSpc>
              <a:spcBef>
                <a:spcPct val="0"/>
              </a:spcBef>
              <a:spcAft>
                <a:spcPct val="0"/>
              </a:spcAft>
              <a:buClrTx/>
              <a:buSzTx/>
              <a:buFontTx/>
              <a:buNone/>
              <a:tabLst/>
            </a:pPr>
            <a:endParaRPr lang="en-US" sz="2400" dirty="0">
              <a:latin typeface="Bookman Old Style" pitchFamily="18" charset="0"/>
              <a:ea typeface="Arial Unicode MS" pitchFamily="34" charset="-128"/>
              <a:cs typeface="Arial" pitchFamily="34" charset="0"/>
            </a:endParaRPr>
          </a:p>
          <a:p>
            <a:pPr marL="0" marR="0" lvl="0" indent="0" algn="just"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dirty="0">
              <a:ln>
                <a:noFill/>
              </a:ln>
              <a:solidFill>
                <a:schemeClr val="tx1"/>
              </a:solidFill>
              <a:effectLst/>
              <a:latin typeface="Bookman Old Style" pitchFamily="18" charset="0"/>
              <a:ea typeface="Arial Unicode MS" pitchFamily="34" charset="-128"/>
              <a:cs typeface="Arial" pitchFamily="34" charset="0"/>
            </a:endParaRPr>
          </a:p>
          <a:p>
            <a:pPr marL="0" marR="0" lvl="0" indent="0" algn="just"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a:ln>
                  <a:noFill/>
                </a:ln>
                <a:solidFill>
                  <a:schemeClr val="tx1"/>
                </a:solidFill>
                <a:effectLst/>
                <a:latin typeface="Bookman Old Style" pitchFamily="18" charset="0"/>
                <a:ea typeface="Arial Unicode MS" pitchFamily="34" charset="-128"/>
                <a:cs typeface="Arial" pitchFamily="34" charset="0"/>
              </a:rPr>
              <a:t>Dale grouped the Cone</a:t>
            </a:r>
            <a:r>
              <a:rPr kumimoji="0" lang="en-US" sz="2400" b="0" i="0" u="none" strike="noStrike" cap="none" normalizeH="0" baseline="0" dirty="0">
                <a:ln>
                  <a:noFill/>
                </a:ln>
                <a:solidFill>
                  <a:schemeClr val="tx1"/>
                </a:solidFill>
                <a:effectLst/>
                <a:latin typeface="Calibri"/>
                <a:ea typeface="Arial Unicode MS" pitchFamily="34" charset="-128"/>
                <a:cs typeface="Arial" pitchFamily="34" charset="0"/>
              </a:rPr>
              <a:t>’</a:t>
            </a:r>
            <a:r>
              <a:rPr kumimoji="0" lang="en-US" sz="2400" b="0" i="0" u="none" strike="noStrike" cap="none" normalizeH="0" baseline="0" dirty="0">
                <a:ln>
                  <a:noFill/>
                </a:ln>
                <a:solidFill>
                  <a:schemeClr val="tx1"/>
                </a:solidFill>
                <a:effectLst/>
                <a:latin typeface="Bookman Old Style" pitchFamily="18" charset="0"/>
                <a:ea typeface="Arial Unicode MS" pitchFamily="34" charset="-128"/>
                <a:cs typeface="Arial" pitchFamily="34" charset="0"/>
              </a:rPr>
              <a:t>s categories into three based on the level of experience, concreteness or abstractness. These are termed as </a:t>
            </a:r>
            <a:r>
              <a:rPr kumimoji="0" lang="en-US" sz="2400" b="1" i="0" u="none" strike="noStrike" cap="none" normalizeH="0" baseline="0" dirty="0">
                <a:ln>
                  <a:noFill/>
                </a:ln>
                <a:solidFill>
                  <a:schemeClr val="tx1"/>
                </a:solidFill>
                <a:effectLst/>
                <a:latin typeface="Bookman Old Style" pitchFamily="18" charset="0"/>
                <a:ea typeface="Arial Unicode MS" pitchFamily="34" charset="-128"/>
                <a:cs typeface="Arial" pitchFamily="34" charset="0"/>
              </a:rPr>
              <a:t>Enactive, Iconic, and Symbolic experiences. </a:t>
            </a:r>
            <a:r>
              <a:rPr kumimoji="0" lang="en-US" sz="2400" b="0" i="0" u="none" strike="noStrike" cap="none" normalizeH="0" baseline="0" dirty="0">
                <a:ln>
                  <a:noFill/>
                </a:ln>
                <a:solidFill>
                  <a:schemeClr val="tx1"/>
                </a:solidFill>
                <a:effectLst/>
                <a:latin typeface="Bookman Old Style" pitchFamily="18" charset="0"/>
                <a:ea typeface="Arial Unicode MS" pitchFamily="34" charset="-128"/>
                <a:cs typeface="Arial" pitchFamily="34" charset="0"/>
              </a:rPr>
              <a:t>Each category is discussed as follows</a:t>
            </a:r>
            <a:r>
              <a:rPr kumimoji="0" lang="en-US" sz="2400" b="1" i="0" u="none" strike="noStrike" cap="none" normalizeH="0" baseline="0" dirty="0">
                <a:ln>
                  <a:noFill/>
                </a:ln>
                <a:solidFill>
                  <a:schemeClr val="tx1"/>
                </a:solidFill>
                <a:effectLst/>
                <a:latin typeface="Bookman Old Style" pitchFamily="18" charset="0"/>
                <a:ea typeface="Arial Unicode MS" pitchFamily="34" charset="-128"/>
                <a:cs typeface="Arial" pitchFamily="34" charset="0"/>
              </a:rPr>
              <a:t>.</a:t>
            </a:r>
            <a:endParaRPr kumimoji="0" lang="en-US" sz="2400" b="0" i="0" u="none" strike="noStrike" cap="none" normalizeH="0" baseline="0" dirty="0">
              <a:ln>
                <a:noFill/>
              </a:ln>
              <a:solidFill>
                <a:schemeClr val="tx1"/>
              </a:solidFill>
              <a:effectLst/>
              <a:latin typeface="Arial" pitchFamily="34" charset="0"/>
              <a:cs typeface="Arial" pitchFamily="34" charset="0"/>
            </a:endParaRPr>
          </a:p>
        </p:txBody>
      </p:sp>
    </p:spTree>
  </p:cSld>
  <p:clrMapOvr>
    <a:masterClrMapping/>
  </p:clrMapOvr>
  <p:transition spd="med">
    <p:wedg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                                                    Cont…</a:t>
            </a:r>
          </a:p>
        </p:txBody>
      </p:sp>
      <p:sp>
        <p:nvSpPr>
          <p:cNvPr id="3" name="Content Placeholder 2"/>
          <p:cNvSpPr>
            <a:spLocks noGrp="1"/>
          </p:cNvSpPr>
          <p:nvPr>
            <p:ph idx="1"/>
          </p:nvPr>
        </p:nvSpPr>
        <p:spPr/>
        <p:txBody>
          <a:bodyPr>
            <a:normAutofit/>
          </a:bodyPr>
          <a:lstStyle/>
          <a:p>
            <a:r>
              <a:rPr lang="en-US" sz="2800" dirty="0">
                <a:latin typeface="Times New Roman" pitchFamily="18" charset="0"/>
                <a:cs typeface="Times New Roman" pitchFamily="18" charset="0"/>
              </a:rPr>
              <a:t>Instruction and communication are inseparable. Without communication there will be no instruction. Teachers at any educational level are responsible to have good communication skills in order to help their learners achieve what is intended. Teacher’s subject knowledge can be successfully shared with their students when teachers are able to communicate effectively.</a:t>
            </a:r>
            <a:endParaRPr lang="en-US" sz="2800" dirty="0"/>
          </a:p>
        </p:txBody>
      </p:sp>
    </p:spTree>
  </p:cSld>
  <p:clrMapOvr>
    <a:masterClrMapping/>
  </p:clrMapOvr>
  <p:transition spd="med">
    <p:wedge/>
  </p:transition>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7" name="Rectangle 1"/>
          <p:cNvSpPr>
            <a:spLocks noChangeArrowheads="1"/>
          </p:cNvSpPr>
          <p:nvPr/>
        </p:nvSpPr>
        <p:spPr bwMode="auto">
          <a:xfrm>
            <a:off x="1371600" y="1371600"/>
            <a:ext cx="6096000" cy="452431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Char char="•"/>
              <a:tabLst>
                <a:tab pos="914400" algn="l"/>
              </a:tabLst>
            </a:pPr>
            <a:r>
              <a:rPr kumimoji="0" lang="en-US" sz="2400" b="1" i="0" u="none" strike="noStrike" cap="none" normalizeH="0" baseline="0" dirty="0">
                <a:ln>
                  <a:noFill/>
                </a:ln>
                <a:solidFill>
                  <a:schemeClr val="tx1"/>
                </a:solidFill>
                <a:effectLst/>
                <a:latin typeface="Bookman Old Style" pitchFamily="18" charset="0"/>
                <a:ea typeface="Arial Unicode MS" pitchFamily="34" charset="-128"/>
                <a:cs typeface="Arial" pitchFamily="34" charset="0"/>
              </a:rPr>
              <a:t>Enactive </a:t>
            </a:r>
            <a:r>
              <a:rPr kumimoji="0" lang="en-US" sz="2400" b="1" i="0" u="none" strike="noStrike" cap="none" normalizeH="0" baseline="0" dirty="0">
                <a:ln>
                  <a:noFill/>
                </a:ln>
                <a:solidFill>
                  <a:schemeClr val="tx1"/>
                </a:solidFill>
                <a:effectLst/>
                <a:latin typeface="Calibri"/>
                <a:ea typeface="Arial Unicode MS" pitchFamily="34" charset="-128"/>
                <a:cs typeface="Arial" pitchFamily="34" charset="0"/>
              </a:rPr>
              <a:t>–</a:t>
            </a:r>
            <a:r>
              <a:rPr kumimoji="0" lang="en-US" sz="2400" b="1" i="0" u="none" strike="noStrike" cap="none" normalizeH="0" baseline="0" dirty="0">
                <a:ln>
                  <a:noFill/>
                </a:ln>
                <a:solidFill>
                  <a:schemeClr val="tx1"/>
                </a:solidFill>
                <a:effectLst/>
                <a:latin typeface="Bookman Old Style" pitchFamily="18" charset="0"/>
                <a:ea typeface="Arial Unicode MS" pitchFamily="34" charset="-128"/>
                <a:cs typeface="Arial" pitchFamily="34" charset="0"/>
              </a:rPr>
              <a:t> direct experiences</a:t>
            </a:r>
            <a:endParaRPr kumimoji="0" lang="en-US" sz="2400" b="0" i="0" u="none" strike="noStrike" cap="none" normalizeH="0" baseline="0" dirty="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914400" algn="l"/>
              </a:tabLst>
            </a:pPr>
            <a:r>
              <a:rPr kumimoji="0" lang="en-US" sz="2400" b="0" i="0" u="none" strike="noStrike" cap="none" normalizeH="0" baseline="0" dirty="0">
                <a:ln>
                  <a:noFill/>
                </a:ln>
                <a:solidFill>
                  <a:schemeClr val="tx1"/>
                </a:solidFill>
                <a:effectLst/>
                <a:latin typeface="Bookman Old Style" pitchFamily="18" charset="0"/>
                <a:ea typeface="Arial Unicode MS" pitchFamily="34" charset="-128"/>
                <a:cs typeface="Arial" pitchFamily="34" charset="0"/>
              </a:rPr>
              <a:t>These are those media that are at the bottom of the cone and provide most concrete experience. This involves: </a:t>
            </a:r>
            <a:endParaRPr kumimoji="0" lang="en-US" sz="2400" b="0" i="0" u="none" strike="noStrike" cap="none" normalizeH="0" baseline="0" dirty="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914400" algn="l"/>
              </a:tabLst>
            </a:pPr>
            <a:r>
              <a:rPr kumimoji="0" lang="en-US" sz="2400" b="1" i="0" u="none" strike="noStrike" cap="none" normalizeH="0" baseline="0" dirty="0">
                <a:ln>
                  <a:noFill/>
                </a:ln>
                <a:solidFill>
                  <a:schemeClr val="tx1"/>
                </a:solidFill>
                <a:effectLst/>
                <a:latin typeface="Bookman Old Style" pitchFamily="18" charset="0"/>
                <a:ea typeface="Arial Unicode MS" pitchFamily="34" charset="-128"/>
                <a:cs typeface="Arial" pitchFamily="34" charset="0"/>
              </a:rPr>
              <a:t>I. Direct and Purposeful Experiences</a:t>
            </a:r>
            <a:endParaRPr kumimoji="0" lang="en-US" sz="2400" b="0" i="0" u="none" strike="noStrike" cap="none" normalizeH="0" baseline="0" dirty="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914400" algn="l"/>
              </a:tabLst>
            </a:pPr>
            <a:r>
              <a:rPr kumimoji="0" lang="en-US" sz="2400" b="0" i="0" u="none" strike="noStrike" cap="none" normalizeH="0" baseline="0" dirty="0">
                <a:ln>
                  <a:noFill/>
                </a:ln>
                <a:solidFill>
                  <a:schemeClr val="tx1"/>
                </a:solidFill>
                <a:effectLst/>
                <a:latin typeface="Bookman Old Style" pitchFamily="18" charset="0"/>
                <a:ea typeface="Arial Unicode MS" pitchFamily="34" charset="-128"/>
                <a:cs typeface="Arial" pitchFamily="34" charset="0"/>
              </a:rPr>
              <a:t>Direct, firsthand experiences</a:t>
            </a:r>
            <a:endParaRPr kumimoji="0" lang="en-US" sz="2400" b="0" i="0" u="none" strike="noStrike" cap="none" normalizeH="0" baseline="0" dirty="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914400" algn="l"/>
              </a:tabLst>
            </a:pPr>
            <a:r>
              <a:rPr kumimoji="0" lang="en-US" sz="2400" b="0" i="0" u="none" strike="noStrike" cap="none" normalizeH="0" baseline="0" dirty="0">
                <a:ln>
                  <a:noFill/>
                </a:ln>
                <a:solidFill>
                  <a:schemeClr val="tx1"/>
                </a:solidFill>
                <a:effectLst/>
                <a:latin typeface="Bookman Old Style" pitchFamily="18" charset="0"/>
                <a:ea typeface="Arial Unicode MS" pitchFamily="34" charset="-128"/>
                <a:cs typeface="Arial" pitchFamily="34" charset="0"/>
              </a:rPr>
              <a:t>Have direct participation in the outcome</a:t>
            </a:r>
            <a:endParaRPr kumimoji="0" lang="en-US" sz="2400" b="0" i="0" u="none" strike="noStrike" cap="none" normalizeH="0" baseline="0" dirty="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914400" algn="l"/>
              </a:tabLst>
            </a:pPr>
            <a:r>
              <a:rPr kumimoji="0" lang="en-US" sz="2400" b="0" i="0" u="none" strike="noStrike" cap="none" normalizeH="0" baseline="0" dirty="0">
                <a:ln>
                  <a:noFill/>
                </a:ln>
                <a:solidFill>
                  <a:schemeClr val="tx1"/>
                </a:solidFill>
                <a:effectLst/>
                <a:latin typeface="Bookman Old Style" pitchFamily="18" charset="0"/>
                <a:ea typeface="Arial Unicode MS" pitchFamily="34" charset="-128"/>
                <a:cs typeface="Arial" pitchFamily="34" charset="0"/>
              </a:rPr>
              <a:t>Use of all our senses</a:t>
            </a:r>
            <a:endParaRPr kumimoji="0" lang="en-US" sz="2400" b="0" i="0" u="none" strike="noStrike" cap="none" normalizeH="0" baseline="0" dirty="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914400" algn="l"/>
              </a:tabLst>
            </a:pPr>
            <a:r>
              <a:rPr kumimoji="0" lang="en-US" sz="2400" b="0" i="0" u="none" strike="noStrike" cap="none" normalizeH="0" baseline="0" dirty="0">
                <a:ln>
                  <a:noFill/>
                </a:ln>
                <a:solidFill>
                  <a:schemeClr val="tx1"/>
                </a:solidFill>
                <a:effectLst/>
                <a:latin typeface="Bookman Old Style" pitchFamily="18" charset="0"/>
                <a:ea typeface="Arial Unicode MS" pitchFamily="34" charset="-128"/>
                <a:cs typeface="Arial" pitchFamily="34" charset="0"/>
              </a:rPr>
              <a:t>Examples:</a:t>
            </a:r>
            <a:endParaRPr kumimoji="0" lang="en-US" sz="2400" b="0" i="0" u="none" strike="noStrike" cap="none" normalizeH="0" baseline="0" dirty="0">
              <a:ln>
                <a:noFill/>
              </a:ln>
              <a:solidFill>
                <a:schemeClr val="tx1"/>
              </a:solidFill>
              <a:effectLst/>
              <a:latin typeface="Arial" pitchFamily="34" charset="0"/>
              <a:cs typeface="Arial" pitchFamily="34" charset="0"/>
            </a:endParaRPr>
          </a:p>
          <a:p>
            <a:pPr marL="457200" marR="0" lvl="1" indent="0" algn="just" defTabSz="914400" rtl="0" eaLnBrk="0" fontAlgn="base" latinLnBrk="0" hangingPunct="0">
              <a:lnSpc>
                <a:spcPct val="100000"/>
              </a:lnSpc>
              <a:spcBef>
                <a:spcPct val="0"/>
              </a:spcBef>
              <a:spcAft>
                <a:spcPct val="0"/>
              </a:spcAft>
              <a:buClrTx/>
              <a:buSzTx/>
              <a:buFont typeface="Wingdings 2" pitchFamily="18" charset="2"/>
              <a:buChar char=""/>
              <a:tabLst>
                <a:tab pos="914400" algn="l"/>
              </a:tabLst>
            </a:pPr>
            <a:r>
              <a:rPr kumimoji="0" lang="en-US" sz="2400" b="0" i="0" u="none" strike="noStrike" cap="none" normalizeH="0" baseline="0" dirty="0">
                <a:ln>
                  <a:noFill/>
                </a:ln>
                <a:solidFill>
                  <a:schemeClr val="tx1"/>
                </a:solidFill>
                <a:effectLst/>
                <a:latin typeface="Bookman Old Style" pitchFamily="18" charset="0"/>
                <a:ea typeface="Arial Unicode MS" pitchFamily="34" charset="-128"/>
                <a:cs typeface="Arial" pitchFamily="34" charset="0"/>
              </a:rPr>
              <a:t>Working in a homeless shelter</a:t>
            </a:r>
            <a:endParaRPr kumimoji="0" lang="en-US" sz="2400" b="0" i="0" u="none" strike="noStrike" cap="none" normalizeH="0" baseline="0" dirty="0">
              <a:ln>
                <a:noFill/>
              </a:ln>
              <a:solidFill>
                <a:schemeClr val="tx1"/>
              </a:solidFill>
              <a:effectLst/>
              <a:latin typeface="Arial" pitchFamily="34" charset="0"/>
              <a:cs typeface="Arial" pitchFamily="34" charset="0"/>
            </a:endParaRPr>
          </a:p>
          <a:p>
            <a:pPr marL="457200" marR="0" lvl="1" indent="0" algn="just" defTabSz="914400" rtl="0" eaLnBrk="0" fontAlgn="base" latinLnBrk="0" hangingPunct="0">
              <a:lnSpc>
                <a:spcPct val="100000"/>
              </a:lnSpc>
              <a:spcBef>
                <a:spcPct val="0"/>
              </a:spcBef>
              <a:spcAft>
                <a:spcPct val="0"/>
              </a:spcAft>
              <a:buClrTx/>
              <a:buSzTx/>
              <a:buFont typeface="Wingdings 2" pitchFamily="18" charset="2"/>
              <a:buChar char=""/>
              <a:tabLst>
                <a:tab pos="914400" algn="l"/>
              </a:tabLst>
            </a:pPr>
            <a:r>
              <a:rPr kumimoji="0" lang="en-US" sz="2400" b="0" i="0" u="none" strike="noStrike" cap="none" normalizeH="0" baseline="0" dirty="0">
                <a:ln>
                  <a:noFill/>
                </a:ln>
                <a:solidFill>
                  <a:schemeClr val="tx1"/>
                </a:solidFill>
                <a:effectLst/>
                <a:latin typeface="Bookman Old Style" pitchFamily="18" charset="0"/>
                <a:ea typeface="Arial Unicode MS" pitchFamily="34" charset="-128"/>
                <a:cs typeface="Arial" pitchFamily="34" charset="0"/>
              </a:rPr>
              <a:t>Tutoring younger children </a:t>
            </a:r>
            <a:endParaRPr kumimoji="0" lang="en-US" sz="2400" b="0" i="0" u="none" strike="noStrike" cap="none" normalizeH="0" baseline="0" dirty="0">
              <a:ln>
                <a:noFill/>
              </a:ln>
              <a:solidFill>
                <a:schemeClr val="tx1"/>
              </a:solidFill>
              <a:effectLst/>
              <a:latin typeface="Arial" pitchFamily="34" charset="0"/>
              <a:cs typeface="Arial" pitchFamily="34" charset="0"/>
            </a:endParaRPr>
          </a:p>
        </p:txBody>
      </p:sp>
    </p:spTree>
  </p:cSld>
  <p:clrMapOvr>
    <a:masterClrMapping/>
  </p:clrMapOvr>
  <p:transition spd="med">
    <p:wedge/>
  </p:transition>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1" name="Rectangle 1"/>
          <p:cNvSpPr>
            <a:spLocks noChangeArrowheads="1"/>
          </p:cNvSpPr>
          <p:nvPr/>
        </p:nvSpPr>
        <p:spPr bwMode="auto">
          <a:xfrm>
            <a:off x="1219200" y="990600"/>
            <a:ext cx="6705600" cy="440120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tab pos="914400" algn="l"/>
              </a:tabLst>
            </a:pPr>
            <a:r>
              <a:rPr kumimoji="0" lang="en-US" sz="2800" b="1" i="0" u="none" strike="noStrike" cap="none" normalizeH="0" baseline="0" dirty="0">
                <a:ln>
                  <a:noFill/>
                </a:ln>
                <a:solidFill>
                  <a:schemeClr val="tx1"/>
                </a:solidFill>
                <a:effectLst/>
                <a:latin typeface="Bookman Old Style" pitchFamily="18" charset="0"/>
                <a:ea typeface="Arial Unicode MS" pitchFamily="34" charset="-128"/>
                <a:cs typeface="Arial" pitchFamily="34" charset="0"/>
              </a:rPr>
              <a:t>. Contrived Experiences</a:t>
            </a:r>
            <a:endParaRPr kumimoji="0" lang="en-US" sz="2800" b="0" i="0" u="none" strike="noStrike" cap="none" normalizeH="0" baseline="0" dirty="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914400" algn="l"/>
              </a:tabLst>
            </a:pPr>
            <a:r>
              <a:rPr kumimoji="0" lang="en-US" sz="2800" b="0" i="0" u="none" strike="noStrike" cap="none" normalizeH="0" baseline="0" dirty="0">
                <a:ln>
                  <a:noFill/>
                </a:ln>
                <a:solidFill>
                  <a:schemeClr val="tx1"/>
                </a:solidFill>
                <a:effectLst/>
                <a:latin typeface="Bookman Old Style" pitchFamily="18" charset="0"/>
                <a:ea typeface="Arial Unicode MS" pitchFamily="34" charset="-128"/>
                <a:cs typeface="Arial" pitchFamily="34" charset="0"/>
              </a:rPr>
              <a:t>Models and mock-ups</a:t>
            </a:r>
            <a:endParaRPr kumimoji="0" lang="en-US" sz="2800" b="0" i="0" u="none" strike="noStrike" cap="none" normalizeH="0" baseline="0" dirty="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914400" algn="l"/>
              </a:tabLst>
            </a:pPr>
            <a:r>
              <a:rPr kumimoji="0" lang="en-US" sz="2800" b="0" i="0" u="none" strike="noStrike" cap="none" normalizeH="0" baseline="0" dirty="0">
                <a:ln>
                  <a:noFill/>
                </a:ln>
                <a:solidFill>
                  <a:schemeClr val="tx1"/>
                </a:solidFill>
                <a:effectLst/>
                <a:latin typeface="Calibri"/>
                <a:ea typeface="Arial Unicode MS" pitchFamily="34" charset="-128"/>
                <a:cs typeface="Arial" pitchFamily="34" charset="0"/>
              </a:rPr>
              <a:t>“</a:t>
            </a:r>
            <a:r>
              <a:rPr kumimoji="0" lang="en-US" sz="2800" b="0" i="0" u="none" strike="noStrike" cap="none" normalizeH="0" baseline="0" dirty="0">
                <a:ln>
                  <a:noFill/>
                </a:ln>
                <a:solidFill>
                  <a:schemeClr val="tx1"/>
                </a:solidFill>
                <a:effectLst/>
                <a:latin typeface="Bookman Old Style" pitchFamily="18" charset="0"/>
                <a:ea typeface="Arial Unicode MS" pitchFamily="34" charset="-128"/>
                <a:cs typeface="Arial" pitchFamily="34" charset="0"/>
              </a:rPr>
              <a:t>editing of reality</a:t>
            </a:r>
            <a:r>
              <a:rPr kumimoji="0" lang="en-US" sz="2800" b="0" i="0" u="none" strike="noStrike" cap="none" normalizeH="0" baseline="0" dirty="0">
                <a:ln>
                  <a:noFill/>
                </a:ln>
                <a:solidFill>
                  <a:schemeClr val="tx1"/>
                </a:solidFill>
                <a:effectLst/>
                <a:latin typeface="Calibri"/>
                <a:ea typeface="Arial Unicode MS" pitchFamily="34" charset="-128"/>
                <a:cs typeface="Arial" pitchFamily="34" charset="0"/>
              </a:rPr>
              <a:t>”</a:t>
            </a:r>
            <a:endParaRPr kumimoji="0" lang="en-US" sz="2800" b="0" i="0" u="none" strike="noStrike" cap="none" normalizeH="0" baseline="0" dirty="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914400" algn="l"/>
              </a:tabLst>
            </a:pPr>
            <a:r>
              <a:rPr kumimoji="0" lang="en-US" sz="2800" b="0" i="0" u="none" strike="noStrike" cap="none" normalizeH="0" baseline="0" dirty="0">
                <a:ln>
                  <a:noFill/>
                </a:ln>
                <a:solidFill>
                  <a:schemeClr val="tx1"/>
                </a:solidFill>
                <a:effectLst/>
                <a:latin typeface="Bookman Old Style" pitchFamily="18" charset="0"/>
                <a:ea typeface="Arial Unicode MS" pitchFamily="34" charset="-128"/>
                <a:cs typeface="Arial" pitchFamily="34" charset="0"/>
              </a:rPr>
              <a:t>Necessary when real experience cannot be used or are too complicated</a:t>
            </a:r>
            <a:endParaRPr kumimoji="0" lang="en-US" sz="2800" b="0" i="0" u="none" strike="noStrike" cap="none" normalizeH="0" baseline="0" dirty="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914400" algn="l"/>
              </a:tabLst>
            </a:pPr>
            <a:r>
              <a:rPr kumimoji="0" lang="en-US" sz="2800" b="0" i="0" u="none" strike="noStrike" cap="none" normalizeH="0" baseline="0" dirty="0">
                <a:ln>
                  <a:noFill/>
                </a:ln>
                <a:solidFill>
                  <a:schemeClr val="tx1"/>
                </a:solidFill>
                <a:effectLst/>
                <a:latin typeface="Bookman Old Style" pitchFamily="18" charset="0"/>
                <a:ea typeface="Arial Unicode MS" pitchFamily="34" charset="-128"/>
                <a:cs typeface="Arial" pitchFamily="34" charset="0"/>
              </a:rPr>
              <a:t>Examples</a:t>
            </a:r>
            <a:endParaRPr kumimoji="0" lang="en-US" sz="2800" b="0" i="0" u="none" strike="noStrike" cap="none" normalizeH="0" baseline="0" dirty="0">
              <a:ln>
                <a:noFill/>
              </a:ln>
              <a:solidFill>
                <a:schemeClr val="tx1"/>
              </a:solidFill>
              <a:effectLst/>
              <a:latin typeface="Arial" pitchFamily="34" charset="0"/>
              <a:cs typeface="Arial" pitchFamily="34" charset="0"/>
            </a:endParaRPr>
          </a:p>
          <a:p>
            <a:pPr marL="457200" marR="0" lvl="1" indent="0" algn="just" defTabSz="914400" rtl="0" eaLnBrk="0" fontAlgn="base" latinLnBrk="0" hangingPunct="0">
              <a:lnSpc>
                <a:spcPct val="100000"/>
              </a:lnSpc>
              <a:spcBef>
                <a:spcPct val="0"/>
              </a:spcBef>
              <a:spcAft>
                <a:spcPct val="0"/>
              </a:spcAft>
              <a:buClrTx/>
              <a:buSzTx/>
              <a:buFont typeface="Wingdings 2" pitchFamily="18" charset="2"/>
              <a:buChar char=""/>
              <a:tabLst>
                <a:tab pos="914400" algn="l"/>
              </a:tabLst>
            </a:pPr>
            <a:r>
              <a:rPr kumimoji="0" lang="en-US" sz="2800" b="0" i="0" u="none" strike="noStrike" cap="none" normalizeH="0" baseline="0" dirty="0">
                <a:ln>
                  <a:noFill/>
                </a:ln>
                <a:solidFill>
                  <a:schemeClr val="tx1"/>
                </a:solidFill>
                <a:effectLst/>
                <a:latin typeface="Bookman Old Style" pitchFamily="18" charset="0"/>
                <a:ea typeface="Arial Unicode MS" pitchFamily="34" charset="-128"/>
                <a:cs typeface="Arial" pitchFamily="34" charset="0"/>
              </a:rPr>
              <a:t>Use of a pilot simulator</a:t>
            </a:r>
            <a:endParaRPr kumimoji="0" lang="en-US" sz="2800" b="0" i="0" u="none" strike="noStrike" cap="none" normalizeH="0" baseline="0" dirty="0">
              <a:ln>
                <a:noFill/>
              </a:ln>
              <a:solidFill>
                <a:schemeClr val="tx1"/>
              </a:solidFill>
              <a:effectLst/>
              <a:latin typeface="Arial" pitchFamily="34" charset="0"/>
              <a:cs typeface="Arial" pitchFamily="34" charset="0"/>
            </a:endParaRPr>
          </a:p>
          <a:p>
            <a:pPr marL="457200" marR="0" lvl="1" indent="0" algn="just" defTabSz="914400" rtl="0" eaLnBrk="0" fontAlgn="base" latinLnBrk="0" hangingPunct="0">
              <a:lnSpc>
                <a:spcPct val="100000"/>
              </a:lnSpc>
              <a:spcBef>
                <a:spcPct val="0"/>
              </a:spcBef>
              <a:spcAft>
                <a:spcPct val="0"/>
              </a:spcAft>
              <a:buClrTx/>
              <a:buSzTx/>
              <a:buFont typeface="Wingdings 2" pitchFamily="18" charset="2"/>
              <a:buChar char=""/>
              <a:tabLst>
                <a:tab pos="914400" algn="l"/>
              </a:tabLst>
            </a:pPr>
            <a:r>
              <a:rPr kumimoji="0" lang="en-US" sz="2800" b="0" i="0" u="none" strike="noStrike" cap="none" normalizeH="0" baseline="0" dirty="0">
                <a:ln>
                  <a:noFill/>
                </a:ln>
                <a:solidFill>
                  <a:schemeClr val="tx1"/>
                </a:solidFill>
                <a:effectLst/>
                <a:latin typeface="Bookman Old Style" pitchFamily="18" charset="0"/>
                <a:ea typeface="Arial Unicode MS" pitchFamily="34" charset="-128"/>
                <a:cs typeface="Arial" pitchFamily="34" charset="0"/>
              </a:rPr>
              <a:t>Mock up of an auto plant to show the auto making process</a:t>
            </a:r>
            <a:endParaRPr kumimoji="0" lang="en-US" sz="2800" b="0" i="0" u="none" strike="noStrike" cap="none" normalizeH="0" baseline="0" dirty="0">
              <a:ln>
                <a:noFill/>
              </a:ln>
              <a:solidFill>
                <a:schemeClr val="tx1"/>
              </a:solidFill>
              <a:effectLst/>
              <a:latin typeface="Arial" pitchFamily="34" charset="0"/>
              <a:cs typeface="Arial" pitchFamily="34" charset="0"/>
            </a:endParaRPr>
          </a:p>
        </p:txBody>
      </p:sp>
    </p:spTree>
  </p:cSld>
  <p:clrMapOvr>
    <a:masterClrMapping/>
  </p:clrMapOvr>
  <p:transition spd="med">
    <p:wedge/>
  </p:transition>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5" name="Rectangle 1"/>
          <p:cNvSpPr>
            <a:spLocks noChangeArrowheads="1"/>
          </p:cNvSpPr>
          <p:nvPr/>
        </p:nvSpPr>
        <p:spPr bwMode="auto">
          <a:xfrm>
            <a:off x="762000" y="533400"/>
            <a:ext cx="6781800" cy="5539978"/>
          </a:xfrm>
          <a:prstGeom prst="rect">
            <a:avLst/>
          </a:prstGeom>
          <a:noFill/>
          <a:ln w="9525">
            <a:noFill/>
            <a:miter lim="800000"/>
            <a:headEnd/>
            <a:tailEnd/>
          </a:ln>
          <a:effectLst/>
        </p:spPr>
        <p:txBody>
          <a:bodyPr vert="horz" wrap="square" lIns="91440" tIns="0" rIns="91440" bIns="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Char char="•"/>
              <a:tabLst>
                <a:tab pos="1371600" algn="l"/>
              </a:tabLst>
            </a:pPr>
            <a:r>
              <a:rPr kumimoji="0" lang="en-US" sz="2400" b="1" i="0" u="none" strike="noStrike" cap="none" normalizeH="0" baseline="0" dirty="0">
                <a:ln>
                  <a:noFill/>
                </a:ln>
                <a:solidFill>
                  <a:schemeClr val="tx1"/>
                </a:solidFill>
                <a:effectLst/>
                <a:latin typeface="Bookman Old Style" pitchFamily="18" charset="0"/>
                <a:ea typeface="Arial Unicode MS" pitchFamily="34" charset="-128"/>
                <a:cs typeface="Arial" pitchFamily="34" charset="0"/>
              </a:rPr>
              <a:t>Dramatized Experiences</a:t>
            </a:r>
            <a:endParaRPr kumimoji="0" lang="en-US" sz="2400" b="0" i="0" u="none" strike="noStrike" cap="none" normalizeH="0" baseline="0" dirty="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1371600" algn="l"/>
              </a:tabLst>
            </a:pPr>
            <a:r>
              <a:rPr kumimoji="0" lang="en-US" sz="2400" b="0" i="0" u="none" strike="noStrike" cap="none" normalizeH="0" baseline="0" dirty="0">
                <a:ln>
                  <a:noFill/>
                </a:ln>
                <a:solidFill>
                  <a:schemeClr val="tx1"/>
                </a:solidFill>
                <a:effectLst/>
                <a:latin typeface="Bookman Old Style" pitchFamily="18" charset="0"/>
                <a:ea typeface="Arial Unicode MS" pitchFamily="34" charset="-128"/>
                <a:cs typeface="Arial" pitchFamily="34" charset="0"/>
              </a:rPr>
              <a:t>Reconstructed experiences</a:t>
            </a:r>
            <a:endParaRPr kumimoji="0" lang="en-US" sz="2400" b="0" i="0" u="none" strike="noStrike" cap="none" normalizeH="0" baseline="0" dirty="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1371600" algn="l"/>
              </a:tabLst>
            </a:pPr>
            <a:r>
              <a:rPr kumimoji="0" lang="en-US" sz="2400" b="0" i="0" u="none" strike="noStrike" cap="none" normalizeH="0" baseline="0" dirty="0">
                <a:ln>
                  <a:noFill/>
                </a:ln>
                <a:solidFill>
                  <a:schemeClr val="tx1"/>
                </a:solidFill>
                <a:effectLst/>
                <a:latin typeface="Bookman Old Style" pitchFamily="18" charset="0"/>
                <a:ea typeface="Arial Unicode MS" pitchFamily="34" charset="-128"/>
                <a:cs typeface="Arial" pitchFamily="34" charset="0"/>
              </a:rPr>
              <a:t>Can be used to simplify an event or idea to its most important parts</a:t>
            </a:r>
            <a:endParaRPr kumimoji="0" lang="en-US" sz="2400" b="0" i="0" u="none" strike="noStrike" cap="none" normalizeH="0" baseline="0" dirty="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1371600" algn="l"/>
              </a:tabLst>
            </a:pPr>
            <a:r>
              <a:rPr kumimoji="0" lang="en-US" sz="2400" b="0" i="0" u="none" strike="noStrike" cap="none" normalizeH="0" baseline="0" dirty="0">
                <a:ln>
                  <a:noFill/>
                </a:ln>
                <a:solidFill>
                  <a:schemeClr val="tx1"/>
                </a:solidFill>
                <a:effectLst/>
                <a:latin typeface="Bookman Old Style" pitchFamily="18" charset="0"/>
                <a:ea typeface="Arial Unicode MS" pitchFamily="34" charset="-128"/>
                <a:cs typeface="Arial" pitchFamily="34" charset="0"/>
              </a:rPr>
              <a:t>Divided into two categories</a:t>
            </a:r>
            <a:endParaRPr kumimoji="0" lang="en-US" sz="2400" b="0" i="0" u="none" strike="noStrike" cap="none" normalizeH="0" baseline="0" dirty="0">
              <a:ln>
                <a:noFill/>
              </a:ln>
              <a:solidFill>
                <a:schemeClr val="tx1"/>
              </a:solidFill>
              <a:effectLst/>
              <a:latin typeface="Arial" pitchFamily="34" charset="0"/>
              <a:cs typeface="Arial" pitchFamily="34" charset="0"/>
            </a:endParaRPr>
          </a:p>
          <a:p>
            <a:pPr marL="457200" marR="0" lvl="1" indent="0" algn="just" defTabSz="914400" rtl="0" eaLnBrk="0" fontAlgn="base" latinLnBrk="0" hangingPunct="0">
              <a:lnSpc>
                <a:spcPct val="100000"/>
              </a:lnSpc>
              <a:spcBef>
                <a:spcPct val="0"/>
              </a:spcBef>
              <a:spcAft>
                <a:spcPct val="0"/>
              </a:spcAft>
              <a:buClrTx/>
              <a:buSzTx/>
              <a:buFont typeface="Wingdings 2" pitchFamily="18" charset="2"/>
              <a:buChar char=""/>
              <a:tabLst>
                <a:tab pos="1371600" algn="l"/>
              </a:tabLst>
            </a:pPr>
            <a:r>
              <a:rPr kumimoji="0" lang="en-US" sz="2400" b="0" i="0" u="none" strike="noStrike" cap="none" normalizeH="0" baseline="0" dirty="0">
                <a:ln>
                  <a:noFill/>
                </a:ln>
                <a:solidFill>
                  <a:schemeClr val="tx1"/>
                </a:solidFill>
                <a:effectLst/>
                <a:latin typeface="Bookman Old Style" pitchFamily="18" charset="0"/>
                <a:ea typeface="Arial Unicode MS" pitchFamily="34" charset="-128"/>
                <a:cs typeface="Arial" pitchFamily="34" charset="0"/>
              </a:rPr>
              <a:t>Acting </a:t>
            </a:r>
            <a:r>
              <a:rPr kumimoji="0" lang="en-US" sz="2400" b="0" i="0" u="none" strike="noStrike" cap="none" normalizeH="0" baseline="0" dirty="0">
                <a:ln>
                  <a:noFill/>
                </a:ln>
                <a:solidFill>
                  <a:schemeClr val="tx1"/>
                </a:solidFill>
                <a:effectLst/>
                <a:latin typeface="Calibri"/>
                <a:ea typeface="Arial Unicode MS" pitchFamily="34" charset="-128"/>
                <a:cs typeface="Arial" pitchFamily="34" charset="0"/>
              </a:rPr>
              <a:t>–</a:t>
            </a:r>
            <a:r>
              <a:rPr kumimoji="0" lang="en-US" sz="2400" b="0" i="0" u="none" strike="noStrike" cap="none" normalizeH="0" baseline="0" dirty="0">
                <a:ln>
                  <a:noFill/>
                </a:ln>
                <a:solidFill>
                  <a:schemeClr val="tx1"/>
                </a:solidFill>
                <a:effectLst/>
                <a:latin typeface="Bookman Old Style" pitchFamily="18" charset="0"/>
                <a:ea typeface="Arial Unicode MS" pitchFamily="34" charset="-128"/>
                <a:cs typeface="Arial" pitchFamily="34" charset="0"/>
              </a:rPr>
              <a:t> actual participation (more concrete)</a:t>
            </a:r>
            <a:endParaRPr kumimoji="0" lang="en-US" sz="2400" b="0" i="0" u="none" strike="noStrike" cap="none" normalizeH="0" baseline="0" dirty="0">
              <a:ln>
                <a:noFill/>
              </a:ln>
              <a:solidFill>
                <a:schemeClr val="tx1"/>
              </a:solidFill>
              <a:effectLst/>
              <a:latin typeface="Arial" pitchFamily="34" charset="0"/>
              <a:cs typeface="Arial" pitchFamily="34" charset="0"/>
            </a:endParaRPr>
          </a:p>
          <a:p>
            <a:pPr marL="457200" marR="0" lvl="1" indent="0" algn="just" defTabSz="914400" rtl="0" eaLnBrk="0" fontAlgn="base" latinLnBrk="0" hangingPunct="0">
              <a:lnSpc>
                <a:spcPct val="100000"/>
              </a:lnSpc>
              <a:spcBef>
                <a:spcPct val="0"/>
              </a:spcBef>
              <a:spcAft>
                <a:spcPct val="0"/>
              </a:spcAft>
              <a:buClrTx/>
              <a:buSzTx/>
              <a:buFont typeface="Wingdings 2" pitchFamily="18" charset="2"/>
              <a:buChar char=""/>
              <a:tabLst>
                <a:tab pos="1371600" algn="l"/>
              </a:tabLst>
            </a:pPr>
            <a:r>
              <a:rPr kumimoji="0" lang="en-US" sz="2400" b="0" i="0" u="none" strike="noStrike" cap="none" normalizeH="0" baseline="0" dirty="0">
                <a:ln>
                  <a:noFill/>
                </a:ln>
                <a:solidFill>
                  <a:schemeClr val="tx1"/>
                </a:solidFill>
                <a:effectLst/>
                <a:latin typeface="Bookman Old Style" pitchFamily="18" charset="0"/>
                <a:ea typeface="Arial Unicode MS" pitchFamily="34" charset="-128"/>
                <a:cs typeface="Arial" pitchFamily="34" charset="0"/>
              </a:rPr>
              <a:t>Observing </a:t>
            </a:r>
            <a:r>
              <a:rPr kumimoji="0" lang="en-US" sz="2400" b="0" i="0" u="none" strike="noStrike" cap="none" normalizeH="0" baseline="0" dirty="0">
                <a:ln>
                  <a:noFill/>
                </a:ln>
                <a:solidFill>
                  <a:schemeClr val="tx1"/>
                </a:solidFill>
                <a:effectLst/>
                <a:latin typeface="Calibri"/>
                <a:ea typeface="Arial Unicode MS" pitchFamily="34" charset="-128"/>
                <a:cs typeface="Arial" pitchFamily="34" charset="0"/>
              </a:rPr>
              <a:t>–</a:t>
            </a:r>
            <a:r>
              <a:rPr kumimoji="0" lang="en-US" sz="2400" b="0" i="0" u="none" strike="noStrike" cap="none" normalizeH="0" baseline="0" dirty="0">
                <a:ln>
                  <a:noFill/>
                </a:ln>
                <a:solidFill>
                  <a:schemeClr val="tx1"/>
                </a:solidFill>
                <a:effectLst/>
                <a:latin typeface="Bookman Old Style" pitchFamily="18" charset="0"/>
                <a:ea typeface="Arial Unicode MS" pitchFamily="34" charset="-128"/>
                <a:cs typeface="Arial" pitchFamily="34" charset="0"/>
              </a:rPr>
              <a:t> watching a dramatization take place (more abstract)</a:t>
            </a:r>
            <a:endParaRPr kumimoji="0" lang="en-US" sz="2400" b="0" i="0" u="none" strike="noStrike" cap="none" normalizeH="0" baseline="0" dirty="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1371600" algn="l"/>
              </a:tabLst>
            </a:pPr>
            <a:r>
              <a:rPr kumimoji="0" lang="en-US" sz="2400" b="0" i="0" u="none" strike="noStrike" cap="none" normalizeH="0" baseline="0" dirty="0">
                <a:ln>
                  <a:noFill/>
                </a:ln>
                <a:solidFill>
                  <a:schemeClr val="tx1"/>
                </a:solidFill>
                <a:effectLst/>
                <a:latin typeface="Bookman Old Style" pitchFamily="18" charset="0"/>
                <a:ea typeface="Arial Unicode MS" pitchFamily="34" charset="-128"/>
                <a:cs typeface="Arial" pitchFamily="34" charset="0"/>
              </a:rPr>
              <a:t>2. Iconic Experiences on the Cone</a:t>
            </a:r>
            <a:endParaRPr kumimoji="0" lang="en-US" sz="2400" b="0" i="0" u="none" strike="noStrike" cap="none" normalizeH="0" baseline="0" dirty="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1371600" algn="l"/>
              </a:tabLst>
            </a:pPr>
            <a:r>
              <a:rPr kumimoji="0" lang="en-US" sz="2400" b="0" i="0" u="none" strike="noStrike" cap="none" normalizeH="0" baseline="0" dirty="0">
                <a:ln>
                  <a:noFill/>
                </a:ln>
                <a:solidFill>
                  <a:schemeClr val="tx1"/>
                </a:solidFill>
                <a:effectLst/>
                <a:latin typeface="Bookman Old Style" pitchFamily="18" charset="0"/>
                <a:ea typeface="Arial Unicode MS" pitchFamily="34" charset="-128"/>
                <a:cs typeface="Arial" pitchFamily="34" charset="0"/>
              </a:rPr>
              <a:t>Progressively moving toward greater use of imagination</a:t>
            </a:r>
            <a:endParaRPr kumimoji="0" lang="en-US" sz="2400" b="0" i="0" u="none" strike="noStrike" cap="none" normalizeH="0" baseline="0" dirty="0">
              <a:ln>
                <a:noFill/>
              </a:ln>
              <a:solidFill>
                <a:schemeClr val="tx1"/>
              </a:solidFill>
              <a:effectLst/>
              <a:latin typeface="Calibri" pitchFamily="34" charset="0"/>
              <a:ea typeface="Calibri"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1371600" algn="l"/>
              </a:tabLst>
            </a:pPr>
            <a:r>
              <a:rPr kumimoji="0" lang="en-US" sz="2400" b="0" i="0" u="none" strike="noStrike" cap="none" normalizeH="0" baseline="0" dirty="0">
                <a:ln>
                  <a:noFill/>
                </a:ln>
                <a:solidFill>
                  <a:schemeClr val="tx1"/>
                </a:solidFill>
                <a:effectLst/>
                <a:latin typeface="Bookman Old Style" pitchFamily="18" charset="0"/>
                <a:ea typeface="Arial Unicode MS" pitchFamily="34" charset="-128"/>
                <a:cs typeface="Arial" pitchFamily="34" charset="0"/>
              </a:rPr>
              <a:t>Successful use in a classroom depends on how much imaginative involvement the method can illicit from students.</a:t>
            </a:r>
            <a:endParaRPr kumimoji="0" lang="en-US" sz="2400" b="0" i="0" u="none" strike="noStrike" cap="none" normalizeH="0" baseline="0" dirty="0">
              <a:ln>
                <a:noFill/>
              </a:ln>
              <a:solidFill>
                <a:schemeClr val="tx1"/>
              </a:solidFill>
              <a:effectLst/>
              <a:latin typeface="Arial" pitchFamily="34" charset="0"/>
              <a:cs typeface="Arial" pitchFamily="34" charset="0"/>
            </a:endParaRPr>
          </a:p>
        </p:txBody>
      </p:sp>
    </p:spTree>
  </p:cSld>
  <p:clrMapOvr>
    <a:masterClrMapping/>
  </p:clrMapOvr>
  <p:transition spd="med">
    <p:wedge/>
  </p:transition>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69" name="Rectangle 1"/>
          <p:cNvSpPr>
            <a:spLocks noChangeArrowheads="1"/>
          </p:cNvSpPr>
          <p:nvPr/>
        </p:nvSpPr>
        <p:spPr bwMode="auto">
          <a:xfrm>
            <a:off x="609600" y="762001"/>
            <a:ext cx="7772400" cy="5663089"/>
          </a:xfrm>
          <a:prstGeom prst="rect">
            <a:avLst/>
          </a:prstGeom>
          <a:noFill/>
          <a:ln w="9525">
            <a:noFill/>
            <a:miter lim="800000"/>
            <a:headEnd/>
            <a:tailEnd/>
          </a:ln>
          <a:effectLst/>
        </p:spPr>
        <p:txBody>
          <a:bodyPr vert="horz" wrap="square" lIns="91440" tIns="0" rIns="91440" bIns="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tab pos="914400" algn="l"/>
              </a:tabLst>
            </a:pPr>
            <a:r>
              <a:rPr kumimoji="0" lang="en-US" sz="2400" b="0" i="0" u="none" strike="noStrike" cap="none" normalizeH="0" baseline="0" dirty="0">
                <a:ln>
                  <a:noFill/>
                </a:ln>
                <a:solidFill>
                  <a:schemeClr val="tx1"/>
                </a:solidFill>
                <a:effectLst/>
                <a:latin typeface="Bookman Old Style" pitchFamily="18" charset="0"/>
                <a:ea typeface="Arial Unicode MS" pitchFamily="34" charset="-128"/>
                <a:cs typeface="Arial" pitchFamily="34" charset="0"/>
              </a:rPr>
              <a:t>This category Involves:</a:t>
            </a:r>
            <a:endParaRPr kumimoji="0" lang="en-US" sz="2400" b="0" i="0" u="none" strike="noStrike" cap="none" normalizeH="0" baseline="0" dirty="0">
              <a:ln>
                <a:noFill/>
              </a:ln>
              <a:solidFill>
                <a:schemeClr val="tx1"/>
              </a:solidFill>
              <a:effectLst/>
              <a:latin typeface="Arial" pitchFamily="34" charset="0"/>
              <a:cs typeface="Arial" pitchFamily="34" charset="0"/>
            </a:endParaRPr>
          </a:p>
          <a:p>
            <a:pPr marL="914400" marR="0" lvl="2" indent="0" algn="just" defTabSz="914400" rtl="0" eaLnBrk="0" fontAlgn="base" latinLnBrk="0" hangingPunct="0">
              <a:lnSpc>
                <a:spcPct val="100000"/>
              </a:lnSpc>
              <a:spcBef>
                <a:spcPct val="0"/>
              </a:spcBef>
              <a:spcAft>
                <a:spcPct val="0"/>
              </a:spcAft>
              <a:buClrTx/>
              <a:buSzTx/>
              <a:buFontTx/>
              <a:buChar char="•"/>
              <a:tabLst>
                <a:tab pos="914400" algn="l"/>
              </a:tabLst>
            </a:pPr>
            <a:r>
              <a:rPr kumimoji="0" lang="en-US" sz="2400" b="0" i="0" u="none" strike="noStrike" cap="none" normalizeH="0" baseline="0" dirty="0">
                <a:ln>
                  <a:noFill/>
                </a:ln>
                <a:solidFill>
                  <a:schemeClr val="tx1"/>
                </a:solidFill>
                <a:effectLst/>
                <a:latin typeface="Bookman Old Style" pitchFamily="18" charset="0"/>
                <a:ea typeface="Arial Unicode MS" pitchFamily="34" charset="-128"/>
                <a:cs typeface="Arial" pitchFamily="34" charset="0"/>
              </a:rPr>
              <a:t>Demonstrations</a:t>
            </a:r>
            <a:endParaRPr kumimoji="0" lang="en-US" sz="2400" b="0" i="0" u="none" strike="noStrike" cap="none" normalizeH="0" baseline="0" dirty="0">
              <a:ln>
                <a:noFill/>
              </a:ln>
              <a:solidFill>
                <a:schemeClr val="tx1"/>
              </a:solidFill>
              <a:effectLst/>
              <a:latin typeface="Arial" pitchFamily="34" charset="0"/>
              <a:cs typeface="Arial" pitchFamily="34" charset="0"/>
            </a:endParaRPr>
          </a:p>
          <a:p>
            <a:pPr marL="914400" marR="0" lvl="2" indent="0" algn="just" defTabSz="914400" rtl="0" eaLnBrk="0" fontAlgn="base" latinLnBrk="0" hangingPunct="0">
              <a:lnSpc>
                <a:spcPct val="100000"/>
              </a:lnSpc>
              <a:spcBef>
                <a:spcPct val="0"/>
              </a:spcBef>
              <a:spcAft>
                <a:spcPct val="0"/>
              </a:spcAft>
              <a:buClrTx/>
              <a:buSzTx/>
              <a:buFontTx/>
              <a:buChar char="•"/>
              <a:tabLst>
                <a:tab pos="914400" algn="l"/>
              </a:tabLst>
            </a:pPr>
            <a:r>
              <a:rPr kumimoji="0" lang="en-US" sz="2400" b="0" i="0" u="none" strike="noStrike" cap="none" normalizeH="0" baseline="0" dirty="0">
                <a:ln>
                  <a:noFill/>
                </a:ln>
                <a:solidFill>
                  <a:schemeClr val="tx1"/>
                </a:solidFill>
                <a:effectLst/>
                <a:latin typeface="Bookman Old Style" pitchFamily="18" charset="0"/>
                <a:ea typeface="Arial Unicode MS" pitchFamily="34" charset="-128"/>
                <a:cs typeface="Arial" pitchFamily="34" charset="0"/>
              </a:rPr>
              <a:t>Study trips</a:t>
            </a:r>
            <a:endParaRPr kumimoji="0" lang="en-US" sz="2400" b="0" i="0" u="none" strike="noStrike" cap="none" normalizeH="0" baseline="0" dirty="0">
              <a:ln>
                <a:noFill/>
              </a:ln>
              <a:solidFill>
                <a:schemeClr val="tx1"/>
              </a:solidFill>
              <a:effectLst/>
              <a:latin typeface="Arial" pitchFamily="34" charset="0"/>
              <a:cs typeface="Arial" pitchFamily="34" charset="0"/>
            </a:endParaRPr>
          </a:p>
          <a:p>
            <a:pPr marL="914400" marR="0" lvl="2" indent="0" algn="just" defTabSz="914400" rtl="0" eaLnBrk="0" fontAlgn="base" latinLnBrk="0" hangingPunct="0">
              <a:lnSpc>
                <a:spcPct val="100000"/>
              </a:lnSpc>
              <a:spcBef>
                <a:spcPct val="0"/>
              </a:spcBef>
              <a:spcAft>
                <a:spcPct val="0"/>
              </a:spcAft>
              <a:buClrTx/>
              <a:buSzTx/>
              <a:buFontTx/>
              <a:buChar char="•"/>
              <a:tabLst>
                <a:tab pos="914400" algn="l"/>
              </a:tabLst>
            </a:pPr>
            <a:r>
              <a:rPr kumimoji="0" lang="en-US" sz="2400" b="0" i="0" u="none" strike="noStrike" cap="none" normalizeH="0" baseline="0" dirty="0">
                <a:ln>
                  <a:noFill/>
                </a:ln>
                <a:solidFill>
                  <a:schemeClr val="tx1"/>
                </a:solidFill>
                <a:effectLst/>
                <a:latin typeface="Bookman Old Style" pitchFamily="18" charset="0"/>
                <a:ea typeface="Arial Unicode MS" pitchFamily="34" charset="-128"/>
                <a:cs typeface="Arial" pitchFamily="34" charset="0"/>
              </a:rPr>
              <a:t>Exhibits</a:t>
            </a:r>
            <a:endParaRPr kumimoji="0" lang="en-US" sz="2400" b="0" i="0" u="none" strike="noStrike" cap="none" normalizeH="0" baseline="0" dirty="0">
              <a:ln>
                <a:noFill/>
              </a:ln>
              <a:solidFill>
                <a:schemeClr val="tx1"/>
              </a:solidFill>
              <a:effectLst/>
              <a:latin typeface="Arial" pitchFamily="34" charset="0"/>
              <a:cs typeface="Arial" pitchFamily="34" charset="0"/>
            </a:endParaRPr>
          </a:p>
          <a:p>
            <a:pPr marL="914400" marR="0" lvl="2" indent="0" algn="just" defTabSz="914400" rtl="0" eaLnBrk="0" fontAlgn="base" latinLnBrk="0" hangingPunct="0">
              <a:lnSpc>
                <a:spcPct val="100000"/>
              </a:lnSpc>
              <a:spcBef>
                <a:spcPct val="0"/>
              </a:spcBef>
              <a:spcAft>
                <a:spcPct val="0"/>
              </a:spcAft>
              <a:buClrTx/>
              <a:buSzTx/>
              <a:buFontTx/>
              <a:buChar char="•"/>
              <a:tabLst>
                <a:tab pos="914400" algn="l"/>
              </a:tabLst>
            </a:pPr>
            <a:r>
              <a:rPr kumimoji="0" lang="en-US" sz="2400" b="0" i="0" u="none" strike="noStrike" cap="none" normalizeH="0" baseline="0" dirty="0">
                <a:ln>
                  <a:noFill/>
                </a:ln>
                <a:solidFill>
                  <a:schemeClr val="tx1"/>
                </a:solidFill>
                <a:effectLst/>
                <a:latin typeface="Bookman Old Style" pitchFamily="18" charset="0"/>
                <a:ea typeface="Arial Unicode MS" pitchFamily="34" charset="-128"/>
                <a:cs typeface="Arial" pitchFamily="34" charset="0"/>
              </a:rPr>
              <a:t>Motion pictures</a:t>
            </a:r>
            <a:endParaRPr kumimoji="0" lang="en-US" sz="2400" b="0" i="0" u="none" strike="noStrike" cap="none" normalizeH="0" baseline="0" dirty="0">
              <a:ln>
                <a:noFill/>
              </a:ln>
              <a:solidFill>
                <a:schemeClr val="tx1"/>
              </a:solidFill>
              <a:effectLst/>
              <a:latin typeface="Arial" pitchFamily="34" charset="0"/>
              <a:cs typeface="Arial" pitchFamily="34" charset="0"/>
            </a:endParaRPr>
          </a:p>
          <a:p>
            <a:pPr marL="914400" marR="0" lvl="2" indent="0" algn="just" defTabSz="914400" rtl="0" eaLnBrk="0" fontAlgn="base" latinLnBrk="0" hangingPunct="0">
              <a:lnSpc>
                <a:spcPct val="100000"/>
              </a:lnSpc>
              <a:spcBef>
                <a:spcPct val="0"/>
              </a:spcBef>
              <a:spcAft>
                <a:spcPct val="0"/>
              </a:spcAft>
              <a:buClrTx/>
              <a:buSzTx/>
              <a:buFontTx/>
              <a:buChar char="•"/>
              <a:tabLst>
                <a:tab pos="914400" algn="l"/>
              </a:tabLst>
            </a:pPr>
            <a:r>
              <a:rPr kumimoji="0" lang="en-US" sz="2400" b="0" i="0" u="none" strike="noStrike" cap="none" normalizeH="0" baseline="0" dirty="0">
                <a:ln>
                  <a:noFill/>
                </a:ln>
                <a:solidFill>
                  <a:schemeClr val="tx1"/>
                </a:solidFill>
                <a:effectLst/>
                <a:latin typeface="Bookman Old Style" pitchFamily="18" charset="0"/>
                <a:ea typeface="Arial Unicode MS" pitchFamily="34" charset="-128"/>
                <a:cs typeface="Arial" pitchFamily="34" charset="0"/>
              </a:rPr>
              <a:t>Educational television</a:t>
            </a:r>
            <a:endParaRPr kumimoji="0" lang="en-US" sz="2400" b="0" i="0" u="none" strike="noStrike" cap="none" normalizeH="0" baseline="0" dirty="0">
              <a:ln>
                <a:noFill/>
              </a:ln>
              <a:solidFill>
                <a:schemeClr val="tx1"/>
              </a:solidFill>
              <a:effectLst/>
              <a:latin typeface="Arial" pitchFamily="34" charset="0"/>
              <a:cs typeface="Arial" pitchFamily="34" charset="0"/>
            </a:endParaRPr>
          </a:p>
          <a:p>
            <a:pPr marL="914400" marR="0" lvl="2" indent="0" algn="just" defTabSz="914400" rtl="0" eaLnBrk="0" fontAlgn="base" latinLnBrk="0" hangingPunct="0">
              <a:lnSpc>
                <a:spcPct val="100000"/>
              </a:lnSpc>
              <a:spcBef>
                <a:spcPct val="0"/>
              </a:spcBef>
              <a:spcAft>
                <a:spcPct val="0"/>
              </a:spcAft>
              <a:buClrTx/>
              <a:buSzTx/>
              <a:buFontTx/>
              <a:buChar char="•"/>
              <a:tabLst>
                <a:tab pos="914400" algn="l"/>
              </a:tabLst>
            </a:pPr>
            <a:r>
              <a:rPr kumimoji="0" lang="en-US" sz="2400" b="0" i="0" u="none" strike="noStrike" cap="none" normalizeH="0" baseline="0" dirty="0">
                <a:ln>
                  <a:noFill/>
                </a:ln>
                <a:solidFill>
                  <a:schemeClr val="tx1"/>
                </a:solidFill>
                <a:effectLst/>
                <a:latin typeface="Bookman Old Style" pitchFamily="18" charset="0"/>
                <a:ea typeface="Arial Unicode MS" pitchFamily="34" charset="-128"/>
                <a:cs typeface="Arial" pitchFamily="34" charset="0"/>
              </a:rPr>
              <a:t>Radio, recordings, and still pictures</a:t>
            </a:r>
            <a:endParaRPr kumimoji="0" lang="en-US" sz="2400" b="0" i="0" u="none" strike="noStrike" cap="none" normalizeH="0" baseline="0" dirty="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914400" algn="l"/>
              </a:tabLst>
            </a:pPr>
            <a:r>
              <a:rPr kumimoji="0" lang="en-US" sz="2400" b="1" i="0" u="none" strike="noStrike" cap="none" normalizeH="0" baseline="0" dirty="0">
                <a:ln>
                  <a:noFill/>
                </a:ln>
                <a:solidFill>
                  <a:schemeClr val="tx1"/>
                </a:solidFill>
                <a:effectLst/>
                <a:latin typeface="Bookman Old Style" pitchFamily="18" charset="0"/>
                <a:ea typeface="Arial Unicode MS" pitchFamily="34" charset="-128"/>
                <a:cs typeface="Arial" pitchFamily="34" charset="0"/>
              </a:rPr>
              <a:t>Demonstrations</a:t>
            </a:r>
            <a:endParaRPr kumimoji="0" lang="en-US" sz="2400" b="0" i="0" u="none" strike="noStrike" cap="none" normalizeH="0" baseline="0" dirty="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914400" algn="l"/>
              </a:tabLst>
            </a:pPr>
            <a:r>
              <a:rPr kumimoji="0" lang="en-US" sz="2400" b="0" i="0" u="none" strike="noStrike" cap="none" normalizeH="0" baseline="0" dirty="0">
                <a:ln>
                  <a:noFill/>
                </a:ln>
                <a:solidFill>
                  <a:schemeClr val="tx1"/>
                </a:solidFill>
                <a:effectLst/>
                <a:latin typeface="Bookman Old Style" pitchFamily="18" charset="0"/>
                <a:ea typeface="Arial Unicode MS" pitchFamily="34" charset="-128"/>
                <a:cs typeface="Arial" pitchFamily="34" charset="0"/>
              </a:rPr>
              <a:t>Visualized explanation of an important fact, idea, or process</a:t>
            </a:r>
            <a:endParaRPr kumimoji="0" lang="en-US" sz="2400" b="0" i="0" u="none" strike="noStrike" cap="none" normalizeH="0" baseline="0" dirty="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914400" algn="l"/>
              </a:tabLst>
            </a:pPr>
            <a:r>
              <a:rPr kumimoji="0" lang="en-US" sz="2400" b="0" i="0" u="none" strike="noStrike" cap="none" normalizeH="0" baseline="0" dirty="0">
                <a:ln>
                  <a:noFill/>
                </a:ln>
                <a:solidFill>
                  <a:schemeClr val="tx1"/>
                </a:solidFill>
                <a:effectLst/>
                <a:latin typeface="Bookman Old Style" pitchFamily="18" charset="0"/>
                <a:ea typeface="Arial Unicode MS" pitchFamily="34" charset="-128"/>
                <a:cs typeface="Arial" pitchFamily="34" charset="0"/>
              </a:rPr>
              <a:t>Shows how certain things are done</a:t>
            </a:r>
            <a:endParaRPr kumimoji="0" lang="en-US" sz="2400" b="0" i="0" u="none" strike="noStrike" cap="none" normalizeH="0" baseline="0" dirty="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914400" algn="l"/>
              </a:tabLst>
            </a:pPr>
            <a:r>
              <a:rPr kumimoji="0" lang="en-US" sz="2400" b="0" i="0" u="none" strike="noStrike" cap="none" normalizeH="0" baseline="0" dirty="0">
                <a:ln>
                  <a:noFill/>
                </a:ln>
                <a:solidFill>
                  <a:schemeClr val="tx1"/>
                </a:solidFill>
                <a:effectLst/>
                <a:latin typeface="Bookman Old Style" pitchFamily="18" charset="0"/>
                <a:ea typeface="Arial Unicode MS" pitchFamily="34" charset="-128"/>
                <a:cs typeface="Arial" pitchFamily="34" charset="0"/>
              </a:rPr>
              <a:t>Examples:	</a:t>
            </a:r>
            <a:endParaRPr kumimoji="0" lang="en-US" sz="2400" b="0" i="0" u="none" strike="noStrike" cap="none" normalizeH="0" baseline="0" dirty="0">
              <a:ln>
                <a:noFill/>
              </a:ln>
              <a:solidFill>
                <a:schemeClr val="tx1"/>
              </a:solidFill>
              <a:effectLst/>
              <a:latin typeface="Arial" pitchFamily="34" charset="0"/>
              <a:cs typeface="Arial" pitchFamily="34" charset="0"/>
            </a:endParaRPr>
          </a:p>
          <a:p>
            <a:pPr marL="457200" marR="0" lvl="1" indent="0" algn="just" defTabSz="914400" rtl="0" eaLnBrk="0" fontAlgn="base" latinLnBrk="0" hangingPunct="0">
              <a:lnSpc>
                <a:spcPct val="100000"/>
              </a:lnSpc>
              <a:spcBef>
                <a:spcPct val="0"/>
              </a:spcBef>
              <a:spcAft>
                <a:spcPct val="0"/>
              </a:spcAft>
              <a:buClrTx/>
              <a:buSzTx/>
              <a:buFontTx/>
              <a:buChar char="•"/>
              <a:tabLst>
                <a:tab pos="914400" algn="l"/>
              </a:tabLst>
            </a:pPr>
            <a:r>
              <a:rPr kumimoji="0" lang="en-US" sz="2400" b="0" i="0" u="none" strike="noStrike" cap="none" normalizeH="0" baseline="0" dirty="0">
                <a:ln>
                  <a:noFill/>
                </a:ln>
                <a:solidFill>
                  <a:schemeClr val="tx1"/>
                </a:solidFill>
                <a:effectLst/>
                <a:latin typeface="Bookman Old Style" pitchFamily="18" charset="0"/>
                <a:ea typeface="Arial Unicode MS" pitchFamily="34" charset="-128"/>
                <a:cs typeface="Arial" pitchFamily="34" charset="0"/>
              </a:rPr>
              <a:t>How to make bread</a:t>
            </a:r>
            <a:endParaRPr kumimoji="0" lang="en-US" sz="2400" b="0" i="0" u="none" strike="noStrike" cap="none" normalizeH="0" baseline="0" dirty="0">
              <a:ln>
                <a:noFill/>
              </a:ln>
              <a:solidFill>
                <a:schemeClr val="tx1"/>
              </a:solidFill>
              <a:effectLst/>
              <a:latin typeface="Arial" pitchFamily="34" charset="0"/>
              <a:cs typeface="Arial" pitchFamily="34" charset="0"/>
            </a:endParaRPr>
          </a:p>
          <a:p>
            <a:pPr marL="457200" marR="0" lvl="1" indent="0" algn="just" defTabSz="914400" rtl="0" eaLnBrk="0" fontAlgn="base" latinLnBrk="0" hangingPunct="0">
              <a:lnSpc>
                <a:spcPct val="100000"/>
              </a:lnSpc>
              <a:spcBef>
                <a:spcPct val="0"/>
              </a:spcBef>
              <a:spcAft>
                <a:spcPct val="0"/>
              </a:spcAft>
              <a:buClrTx/>
              <a:buSzTx/>
              <a:buFontTx/>
              <a:buChar char="•"/>
              <a:tabLst>
                <a:tab pos="914400" algn="l"/>
              </a:tabLst>
            </a:pPr>
            <a:r>
              <a:rPr kumimoji="0" lang="en-US" sz="2400" b="0" i="0" u="none" strike="noStrike" cap="none" normalizeH="0" baseline="0" dirty="0">
                <a:ln>
                  <a:noFill/>
                </a:ln>
                <a:solidFill>
                  <a:schemeClr val="tx1"/>
                </a:solidFill>
                <a:effectLst/>
                <a:latin typeface="Bookman Old Style" pitchFamily="18" charset="0"/>
                <a:ea typeface="Arial Unicode MS" pitchFamily="34" charset="-128"/>
                <a:cs typeface="Arial" pitchFamily="34" charset="0"/>
              </a:rPr>
              <a:t>How to play the piano</a:t>
            </a:r>
            <a:endParaRPr kumimoji="0" lang="en-US" sz="2400" b="0" i="0" u="none" strike="noStrike" cap="none" normalizeH="0" baseline="0" dirty="0">
              <a:ln>
                <a:noFill/>
              </a:ln>
              <a:solidFill>
                <a:schemeClr val="tx1"/>
              </a:solidFill>
              <a:effectLst/>
              <a:latin typeface="Arial" pitchFamily="34" charset="0"/>
              <a:cs typeface="Arial" pitchFamily="34" charset="0"/>
            </a:endParaRPr>
          </a:p>
          <a:p>
            <a:pPr marL="457200" marR="0" lvl="1" indent="0" algn="just" defTabSz="914400" rtl="0" eaLnBrk="0" fontAlgn="base" latinLnBrk="0" hangingPunct="0">
              <a:lnSpc>
                <a:spcPct val="100000"/>
              </a:lnSpc>
              <a:spcBef>
                <a:spcPct val="0"/>
              </a:spcBef>
              <a:spcAft>
                <a:spcPct val="0"/>
              </a:spcAft>
              <a:buClrTx/>
              <a:buSzTx/>
              <a:buFontTx/>
              <a:buChar char="•"/>
              <a:tabLst>
                <a:tab pos="914400" algn="l"/>
              </a:tabLst>
            </a:pPr>
            <a:r>
              <a:rPr kumimoji="0" lang="en-US" sz="2400" b="0" i="0" u="none" strike="noStrike" cap="none" normalizeH="0" baseline="0" dirty="0">
                <a:ln>
                  <a:noFill/>
                </a:ln>
                <a:solidFill>
                  <a:schemeClr val="tx1"/>
                </a:solidFill>
                <a:effectLst/>
                <a:latin typeface="Bookman Old Style" pitchFamily="18" charset="0"/>
                <a:ea typeface="Arial Unicode MS" pitchFamily="34" charset="-128"/>
                <a:cs typeface="Arial" pitchFamily="34" charset="0"/>
              </a:rPr>
              <a:t>How to lift a fingerprint</a:t>
            </a:r>
          </a:p>
          <a:p>
            <a:pPr marL="0" marR="0" lvl="0" indent="0" algn="just" defTabSz="914400" rtl="0" eaLnBrk="0" fontAlgn="base" latinLnBrk="0" hangingPunct="0">
              <a:lnSpc>
                <a:spcPct val="100000"/>
              </a:lnSpc>
              <a:spcBef>
                <a:spcPct val="0"/>
              </a:spcBef>
              <a:spcAft>
                <a:spcPct val="0"/>
              </a:spcAft>
              <a:buClrTx/>
              <a:buSzTx/>
              <a:tabLst>
                <a:tab pos="914400" algn="l"/>
              </a:tabLst>
            </a:pPr>
            <a:endParaRPr kumimoji="0" lang="en-US" sz="800" b="0" i="0" u="none" strike="noStrike" cap="none" normalizeH="0" baseline="0" dirty="0">
              <a:ln>
                <a:noFill/>
              </a:ln>
              <a:solidFill>
                <a:schemeClr val="tx1"/>
              </a:solidFill>
              <a:effectLst/>
              <a:latin typeface="Arial" pitchFamily="34" charset="0"/>
              <a:cs typeface="Arial" pitchFamily="34" charset="0"/>
            </a:endParaRPr>
          </a:p>
        </p:txBody>
      </p:sp>
    </p:spTree>
  </p:cSld>
  <p:clrMapOvr>
    <a:masterClrMapping/>
  </p:clrMapOvr>
  <p:transition spd="med">
    <p:wedge/>
  </p:transition>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3" name="Rectangle 1"/>
          <p:cNvSpPr>
            <a:spLocks noChangeArrowheads="1"/>
          </p:cNvSpPr>
          <p:nvPr/>
        </p:nvSpPr>
        <p:spPr bwMode="auto">
          <a:xfrm>
            <a:off x="914400" y="762000"/>
            <a:ext cx="6781800" cy="4801314"/>
          </a:xfrm>
          <a:prstGeom prst="rect">
            <a:avLst/>
          </a:prstGeom>
          <a:noFill/>
          <a:ln w="9525">
            <a:noFill/>
            <a:miter lim="800000"/>
            <a:headEnd/>
            <a:tailEnd/>
          </a:ln>
          <a:effectLst/>
        </p:spPr>
        <p:txBody>
          <a:bodyPr vert="horz" wrap="square" lIns="91440" tIns="0" rIns="91440" bIns="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Char char="•"/>
              <a:tabLst>
                <a:tab pos="914400" algn="l"/>
              </a:tabLst>
            </a:pPr>
            <a:r>
              <a:rPr kumimoji="0" lang="en-US" sz="2400" b="1" i="0" u="none" strike="noStrike" cap="none" normalizeH="0" baseline="0" dirty="0">
                <a:ln>
                  <a:noFill/>
                </a:ln>
                <a:solidFill>
                  <a:schemeClr val="tx1"/>
                </a:solidFill>
                <a:effectLst/>
                <a:latin typeface="Bookman Old Style" pitchFamily="18" charset="0"/>
                <a:ea typeface="Arial Unicode MS" pitchFamily="34" charset="-128"/>
                <a:cs typeface="Arial" pitchFamily="34" charset="0"/>
              </a:rPr>
              <a:t>Study Trips</a:t>
            </a:r>
            <a:endParaRPr kumimoji="0" lang="en-US" sz="2400" b="0" i="0" u="none" strike="noStrike" cap="none" normalizeH="0" baseline="0" dirty="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914400" algn="l"/>
              </a:tabLst>
            </a:pPr>
            <a:r>
              <a:rPr kumimoji="0" lang="en-US" sz="2400" b="0" i="0" u="none" strike="noStrike" cap="none" normalizeH="0" baseline="0" dirty="0">
                <a:ln>
                  <a:noFill/>
                </a:ln>
                <a:solidFill>
                  <a:schemeClr val="tx1"/>
                </a:solidFill>
                <a:effectLst/>
                <a:latin typeface="Bookman Old Style" pitchFamily="18" charset="0"/>
                <a:ea typeface="Arial Unicode MS" pitchFamily="34" charset="-128"/>
                <a:cs typeface="Arial" pitchFamily="34" charset="0"/>
              </a:rPr>
              <a:t>Watch people do things in real situations</a:t>
            </a:r>
            <a:endParaRPr kumimoji="0" lang="en-US" sz="2400" b="0" i="0" u="none" strike="noStrike" cap="none" normalizeH="0" baseline="0" dirty="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914400" algn="l"/>
              </a:tabLst>
            </a:pPr>
            <a:r>
              <a:rPr kumimoji="0" lang="en-US" sz="2400" b="0" i="0" u="none" strike="noStrike" cap="none" normalizeH="0" baseline="0" dirty="0">
                <a:ln>
                  <a:noFill/>
                </a:ln>
                <a:solidFill>
                  <a:schemeClr val="tx1"/>
                </a:solidFill>
                <a:effectLst/>
                <a:latin typeface="Bookman Old Style" pitchFamily="18" charset="0"/>
                <a:ea typeface="Arial Unicode MS" pitchFamily="34" charset="-128"/>
                <a:cs typeface="Arial" pitchFamily="34" charset="0"/>
              </a:rPr>
              <a:t>Observe an event that is unavailable in the classroom</a:t>
            </a:r>
            <a:endParaRPr kumimoji="0" lang="en-US" sz="2400" b="0" i="0" u="none" strike="noStrike" cap="none" normalizeH="0" baseline="0" dirty="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914400" algn="l"/>
              </a:tabLst>
            </a:pPr>
            <a:r>
              <a:rPr kumimoji="0" lang="en-US" sz="2400" b="0" i="0" u="none" strike="noStrike" cap="none" normalizeH="0" baseline="0" dirty="0">
                <a:ln>
                  <a:noFill/>
                </a:ln>
                <a:solidFill>
                  <a:schemeClr val="tx1"/>
                </a:solidFill>
                <a:effectLst/>
                <a:latin typeface="Bookman Old Style" pitchFamily="18" charset="0"/>
                <a:ea typeface="Arial Unicode MS" pitchFamily="34" charset="-128"/>
                <a:cs typeface="Arial" pitchFamily="34" charset="0"/>
              </a:rPr>
              <a:t>Examples:</a:t>
            </a:r>
            <a:endParaRPr kumimoji="0" lang="en-US" sz="2400" b="0" i="0" u="none" strike="noStrike" cap="none" normalizeH="0" baseline="0" dirty="0">
              <a:ln>
                <a:noFill/>
              </a:ln>
              <a:solidFill>
                <a:schemeClr val="tx1"/>
              </a:solidFill>
              <a:effectLst/>
              <a:latin typeface="Arial" pitchFamily="34" charset="0"/>
              <a:cs typeface="Arial" pitchFamily="34" charset="0"/>
            </a:endParaRPr>
          </a:p>
          <a:p>
            <a:pPr marL="457200" marR="0" lvl="1" indent="0" algn="just" defTabSz="914400" rtl="0" eaLnBrk="0" fontAlgn="base" latinLnBrk="0" hangingPunct="0">
              <a:lnSpc>
                <a:spcPct val="100000"/>
              </a:lnSpc>
              <a:spcBef>
                <a:spcPct val="0"/>
              </a:spcBef>
              <a:spcAft>
                <a:spcPct val="0"/>
              </a:spcAft>
              <a:buClrTx/>
              <a:buSzTx/>
              <a:buFont typeface="Wingdings 2" pitchFamily="18" charset="2"/>
              <a:buChar char=""/>
              <a:tabLst>
                <a:tab pos="914400" algn="l"/>
              </a:tabLst>
            </a:pPr>
            <a:r>
              <a:rPr kumimoji="0" lang="en-US" sz="2400" b="0" i="0" u="none" strike="noStrike" cap="none" normalizeH="0" baseline="0" dirty="0">
                <a:ln>
                  <a:noFill/>
                </a:ln>
                <a:solidFill>
                  <a:schemeClr val="tx1"/>
                </a:solidFill>
                <a:effectLst/>
                <a:latin typeface="Bookman Old Style" pitchFamily="18" charset="0"/>
                <a:ea typeface="Arial Unicode MS" pitchFamily="34" charset="-128"/>
                <a:cs typeface="Arial" pitchFamily="34" charset="0"/>
              </a:rPr>
              <a:t> A  trip to Lalibela</a:t>
            </a:r>
            <a:endParaRPr kumimoji="0" lang="en-US" sz="2400" b="0" i="0" u="none" strike="noStrike" cap="none" normalizeH="0" baseline="0" dirty="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914400" algn="l"/>
              </a:tabLst>
            </a:pPr>
            <a:r>
              <a:rPr kumimoji="0" lang="en-US" sz="2400" b="1" i="0" u="none" strike="noStrike" cap="none" normalizeH="0" baseline="0" dirty="0">
                <a:ln>
                  <a:noFill/>
                </a:ln>
                <a:solidFill>
                  <a:schemeClr val="tx1"/>
                </a:solidFill>
                <a:effectLst/>
                <a:latin typeface="Bookman Old Style" pitchFamily="18" charset="0"/>
                <a:ea typeface="Arial Unicode MS" pitchFamily="34" charset="-128"/>
                <a:cs typeface="Arial" pitchFamily="34" charset="0"/>
              </a:rPr>
              <a:t>3. Exhibits</a:t>
            </a:r>
            <a:endParaRPr kumimoji="0" lang="en-US" sz="2400" b="0" i="0" u="none" strike="noStrike" cap="none" normalizeH="0" baseline="0" dirty="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914400" algn="l"/>
              </a:tabLst>
            </a:pPr>
            <a:r>
              <a:rPr kumimoji="0" lang="en-US" sz="2400" b="0" i="0" u="none" strike="noStrike" cap="none" normalizeH="0" baseline="0" dirty="0">
                <a:ln>
                  <a:noFill/>
                </a:ln>
                <a:solidFill>
                  <a:schemeClr val="tx1"/>
                </a:solidFill>
                <a:effectLst/>
                <a:latin typeface="Bookman Old Style" pitchFamily="18" charset="0"/>
                <a:ea typeface="Arial Unicode MS" pitchFamily="34" charset="-128"/>
                <a:cs typeface="Arial" pitchFamily="34" charset="0"/>
              </a:rPr>
              <a:t>Something seen by a spectator</a:t>
            </a:r>
            <a:endParaRPr kumimoji="0" lang="en-US" sz="2400" b="0" i="0" u="none" strike="noStrike" cap="none" normalizeH="0" baseline="0" dirty="0">
              <a:ln>
                <a:noFill/>
              </a:ln>
              <a:solidFill>
                <a:schemeClr val="tx1"/>
              </a:solidFill>
              <a:effectLst/>
              <a:latin typeface="Calibri" pitchFamily="34" charset="0"/>
              <a:ea typeface="Calibri"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914400" algn="l"/>
              </a:tabLst>
            </a:pPr>
            <a:r>
              <a:rPr kumimoji="0" lang="en-US" sz="2400" b="0" i="0" u="none" strike="noStrike" cap="none" normalizeH="0" baseline="0" dirty="0">
                <a:ln>
                  <a:noFill/>
                </a:ln>
                <a:solidFill>
                  <a:schemeClr val="tx1"/>
                </a:solidFill>
                <a:effectLst/>
                <a:latin typeface="Bookman Old Style" pitchFamily="18" charset="0"/>
                <a:ea typeface="Arial Unicode MS" pitchFamily="34" charset="-128"/>
                <a:cs typeface="Arial" pitchFamily="34" charset="0"/>
              </a:rPr>
              <a:t>Two types</a:t>
            </a:r>
            <a:endParaRPr kumimoji="0" lang="en-US" sz="2400" b="0" i="0" u="none" strike="noStrike" cap="none" normalizeH="0" baseline="0" dirty="0">
              <a:ln>
                <a:noFill/>
              </a:ln>
              <a:solidFill>
                <a:schemeClr val="tx1"/>
              </a:solidFill>
              <a:effectLst/>
              <a:latin typeface="Arial" pitchFamily="34" charset="0"/>
              <a:cs typeface="Arial" pitchFamily="34" charset="0"/>
            </a:endParaRPr>
          </a:p>
          <a:p>
            <a:pPr marL="457200" marR="0" lvl="1" indent="0" algn="just" defTabSz="914400" rtl="0" eaLnBrk="0" fontAlgn="base" latinLnBrk="0" hangingPunct="0">
              <a:lnSpc>
                <a:spcPct val="100000"/>
              </a:lnSpc>
              <a:spcBef>
                <a:spcPct val="0"/>
              </a:spcBef>
              <a:spcAft>
                <a:spcPct val="0"/>
              </a:spcAft>
              <a:buClrTx/>
              <a:buSzTx/>
              <a:buFont typeface="Wingdings 2" pitchFamily="18" charset="2"/>
              <a:buChar char=""/>
              <a:tabLst>
                <a:tab pos="914400" algn="l"/>
              </a:tabLst>
            </a:pPr>
            <a:r>
              <a:rPr kumimoji="0" lang="en-US" sz="2400" b="0" i="0" u="none" strike="noStrike" cap="none" normalizeH="0" baseline="0" dirty="0">
                <a:ln>
                  <a:noFill/>
                </a:ln>
                <a:solidFill>
                  <a:schemeClr val="tx1"/>
                </a:solidFill>
                <a:effectLst/>
                <a:latin typeface="Bookman Old Style" pitchFamily="18" charset="0"/>
                <a:ea typeface="Arial Unicode MS" pitchFamily="34" charset="-128"/>
                <a:cs typeface="Arial" pitchFamily="34" charset="0"/>
              </a:rPr>
              <a:t>Ready made</a:t>
            </a:r>
            <a:endParaRPr kumimoji="0" lang="en-US" sz="2400" b="0" i="0" u="none" strike="noStrike" cap="none" normalizeH="0" baseline="0" dirty="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914400" algn="l"/>
              </a:tabLst>
            </a:pPr>
            <a:r>
              <a:rPr kumimoji="0" lang="en-US" sz="2400" b="0" i="0" u="none" strike="noStrike" cap="none" normalizeH="0" baseline="0" dirty="0">
                <a:ln>
                  <a:noFill/>
                </a:ln>
                <a:solidFill>
                  <a:schemeClr val="tx1"/>
                </a:solidFill>
                <a:effectLst/>
                <a:latin typeface="Bookman Old Style" pitchFamily="18" charset="0"/>
                <a:ea typeface="Arial Unicode MS" pitchFamily="34" charset="-128"/>
                <a:cs typeface="Arial" pitchFamily="34" charset="0"/>
              </a:rPr>
              <a:t>    </a:t>
            </a:r>
            <a:r>
              <a:rPr kumimoji="0" lang="en-US" sz="2400" b="0" i="0" u="none" strike="noStrike" cap="none" normalizeH="0" baseline="0" dirty="0" err="1">
                <a:ln>
                  <a:noFill/>
                </a:ln>
                <a:solidFill>
                  <a:schemeClr val="tx1"/>
                </a:solidFill>
                <a:effectLst/>
                <a:latin typeface="Bookman Old Style" pitchFamily="18" charset="0"/>
                <a:ea typeface="Arial Unicode MS" pitchFamily="34" charset="-128"/>
                <a:cs typeface="Arial" pitchFamily="34" charset="0"/>
              </a:rPr>
              <a:t>e.g</a:t>
            </a:r>
            <a:r>
              <a:rPr kumimoji="0" lang="en-US" sz="2400" b="0" i="0" u="none" strike="noStrike" cap="none" normalizeH="0" baseline="0" dirty="0">
                <a:ln>
                  <a:noFill/>
                </a:ln>
                <a:solidFill>
                  <a:schemeClr val="tx1"/>
                </a:solidFill>
                <a:effectLst/>
                <a:latin typeface="Bookman Old Style" pitchFamily="18" charset="0"/>
                <a:ea typeface="Arial Unicode MS" pitchFamily="34" charset="-128"/>
                <a:cs typeface="Arial" pitchFamily="34" charset="0"/>
              </a:rPr>
              <a:t> Museum</a:t>
            </a:r>
            <a:endParaRPr kumimoji="0" lang="en-US" sz="2400" b="0" i="0" u="none" strike="noStrike" cap="none" normalizeH="0" baseline="0" dirty="0">
              <a:ln>
                <a:noFill/>
              </a:ln>
              <a:solidFill>
                <a:schemeClr val="tx1"/>
              </a:solidFill>
              <a:effectLst/>
              <a:latin typeface="Arial" pitchFamily="34" charset="0"/>
              <a:cs typeface="Arial" pitchFamily="34" charset="0"/>
            </a:endParaRPr>
          </a:p>
          <a:p>
            <a:pPr marL="457200" marR="0" lvl="1" indent="0" algn="just" defTabSz="914400" rtl="0" eaLnBrk="0" fontAlgn="base" latinLnBrk="0" hangingPunct="0">
              <a:lnSpc>
                <a:spcPct val="100000"/>
              </a:lnSpc>
              <a:spcBef>
                <a:spcPct val="0"/>
              </a:spcBef>
              <a:spcAft>
                <a:spcPct val="0"/>
              </a:spcAft>
              <a:buClrTx/>
              <a:buSzTx/>
              <a:buFont typeface="Wingdings 2" pitchFamily="18" charset="2"/>
              <a:buChar char=""/>
              <a:tabLst>
                <a:tab pos="914400" algn="l"/>
              </a:tabLst>
            </a:pPr>
            <a:r>
              <a:rPr kumimoji="0" lang="en-US" sz="2400" b="0" i="0" u="none" strike="noStrike" cap="none" normalizeH="0" baseline="0" dirty="0">
                <a:ln>
                  <a:noFill/>
                </a:ln>
                <a:solidFill>
                  <a:schemeClr val="tx1"/>
                </a:solidFill>
                <a:effectLst/>
                <a:latin typeface="Bookman Old Style" pitchFamily="18" charset="0"/>
                <a:ea typeface="Arial Unicode MS" pitchFamily="34" charset="-128"/>
                <a:cs typeface="Arial" pitchFamily="34" charset="0"/>
              </a:rPr>
              <a:t>Home-made</a:t>
            </a:r>
            <a:endParaRPr kumimoji="0" lang="en-US" sz="2400" b="0" i="0" u="none" strike="noStrike" cap="none" normalizeH="0" baseline="0" dirty="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914400" algn="l"/>
              </a:tabLst>
            </a:pPr>
            <a:r>
              <a:rPr kumimoji="0" lang="en-US" sz="2400" b="0" i="0" u="none" strike="noStrike" cap="none" normalizeH="0" baseline="0" dirty="0">
                <a:ln>
                  <a:noFill/>
                </a:ln>
                <a:solidFill>
                  <a:schemeClr val="tx1"/>
                </a:solidFill>
                <a:effectLst/>
                <a:latin typeface="Bookman Old Style" pitchFamily="18" charset="0"/>
                <a:ea typeface="Arial Unicode MS" pitchFamily="34" charset="-128"/>
                <a:cs typeface="Arial" pitchFamily="34" charset="0"/>
              </a:rPr>
              <a:t>   </a:t>
            </a:r>
            <a:r>
              <a:rPr kumimoji="0" lang="en-US" sz="2400" b="0" i="0" u="none" strike="noStrike" cap="none" normalizeH="0" baseline="0" dirty="0" err="1">
                <a:ln>
                  <a:noFill/>
                </a:ln>
                <a:solidFill>
                  <a:schemeClr val="tx1"/>
                </a:solidFill>
                <a:effectLst/>
                <a:latin typeface="Bookman Old Style" pitchFamily="18" charset="0"/>
                <a:ea typeface="Arial Unicode MS" pitchFamily="34" charset="-128"/>
                <a:cs typeface="Arial" pitchFamily="34" charset="0"/>
              </a:rPr>
              <a:t>Eg</a:t>
            </a:r>
            <a:r>
              <a:rPr kumimoji="0" lang="en-US" sz="2400" b="0" i="0" u="none" strike="noStrike" cap="none" normalizeH="0" baseline="0" dirty="0">
                <a:ln>
                  <a:noFill/>
                </a:ln>
                <a:solidFill>
                  <a:schemeClr val="tx1"/>
                </a:solidFill>
                <a:effectLst/>
                <a:latin typeface="Bookman Old Style" pitchFamily="18" charset="0"/>
                <a:ea typeface="Arial Unicode MS" pitchFamily="34" charset="-128"/>
                <a:cs typeface="Arial" pitchFamily="34" charset="0"/>
              </a:rPr>
              <a:t>. Classroom project</a:t>
            </a:r>
            <a:endParaRPr kumimoji="0" lang="en-US" sz="2400" b="0" i="0" u="none" strike="noStrike" cap="none" normalizeH="0" baseline="0" dirty="0">
              <a:ln>
                <a:noFill/>
              </a:ln>
              <a:solidFill>
                <a:schemeClr val="tx1"/>
              </a:solidFill>
              <a:effectLst/>
              <a:latin typeface="Arial" pitchFamily="34" charset="0"/>
              <a:cs typeface="Arial" pitchFamily="34" charset="0"/>
            </a:endParaRPr>
          </a:p>
        </p:txBody>
      </p:sp>
    </p:spTree>
  </p:cSld>
  <p:clrMapOvr>
    <a:masterClrMapping/>
  </p:clrMapOvr>
  <p:transition spd="med">
    <p:wedge/>
  </p:transition>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7" name="Rectangle 1"/>
          <p:cNvSpPr>
            <a:spLocks noChangeArrowheads="1"/>
          </p:cNvSpPr>
          <p:nvPr/>
        </p:nvSpPr>
        <p:spPr bwMode="auto">
          <a:xfrm>
            <a:off x="838200" y="838200"/>
            <a:ext cx="7239000" cy="489364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tab pos="457200" algn="l"/>
              </a:tabLst>
            </a:pPr>
            <a:r>
              <a:rPr kumimoji="0" lang="en-US" sz="2400" b="1" i="0" u="none" strike="noStrike" cap="none" normalizeH="0" baseline="0" dirty="0">
                <a:ln>
                  <a:noFill/>
                </a:ln>
                <a:solidFill>
                  <a:schemeClr val="tx1"/>
                </a:solidFill>
                <a:effectLst/>
                <a:latin typeface="Bookman Old Style" pitchFamily="18" charset="0"/>
                <a:ea typeface="Arial Unicode MS" pitchFamily="34" charset="-128"/>
                <a:cs typeface="Arial" pitchFamily="34" charset="0"/>
              </a:rPr>
              <a:t>. Television</a:t>
            </a:r>
            <a:endParaRPr kumimoji="0" lang="en-US" sz="2400" b="0" i="0" u="none" strike="noStrike" cap="none" normalizeH="0" baseline="0" dirty="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457200" algn="l"/>
              </a:tabLst>
            </a:pPr>
            <a:r>
              <a:rPr kumimoji="0" lang="en-US" sz="2400" b="0" i="0" u="none" strike="noStrike" cap="none" normalizeH="0" baseline="0" dirty="0">
                <a:ln>
                  <a:noFill/>
                </a:ln>
                <a:solidFill>
                  <a:schemeClr val="tx1"/>
                </a:solidFill>
                <a:effectLst/>
                <a:latin typeface="Bookman Old Style" pitchFamily="18" charset="0"/>
                <a:ea typeface="Arial Unicode MS" pitchFamily="34" charset="-128"/>
                <a:cs typeface="Arial" pitchFamily="34" charset="0"/>
              </a:rPr>
              <a:t>Bring immediate interaction with events from around the world</a:t>
            </a:r>
            <a:endParaRPr kumimoji="0" lang="en-US" sz="2400" b="0" i="0" u="none" strike="noStrike" cap="none" normalizeH="0" baseline="0" dirty="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457200" algn="l"/>
              </a:tabLst>
            </a:pPr>
            <a:r>
              <a:rPr kumimoji="0" lang="en-US" sz="2400" b="0" i="0" u="none" strike="noStrike" cap="none" normalizeH="0" baseline="0" dirty="0">
                <a:ln>
                  <a:noFill/>
                </a:ln>
                <a:solidFill>
                  <a:schemeClr val="tx1"/>
                </a:solidFill>
                <a:effectLst/>
                <a:latin typeface="Bookman Old Style" pitchFamily="18" charset="0"/>
                <a:ea typeface="Arial Unicode MS" pitchFamily="34" charset="-128"/>
                <a:cs typeface="Arial" pitchFamily="34" charset="0"/>
              </a:rPr>
              <a:t>Edit an event to create clearer understanding than if experienced actual event /first hand</a:t>
            </a:r>
            <a:endParaRPr kumimoji="0" lang="en-US" sz="2400" b="0" i="0" u="none" strike="noStrike" cap="none" normalizeH="0" baseline="0" dirty="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457200" algn="l"/>
              </a:tabLst>
            </a:pPr>
            <a:r>
              <a:rPr kumimoji="0" lang="en-US" sz="2400" b="1" i="0" u="none" strike="noStrike" cap="none" normalizeH="0" baseline="0" dirty="0">
                <a:ln>
                  <a:noFill/>
                </a:ln>
                <a:solidFill>
                  <a:schemeClr val="tx1"/>
                </a:solidFill>
                <a:effectLst/>
                <a:latin typeface="Bookman Old Style" pitchFamily="18" charset="0"/>
                <a:ea typeface="Arial Unicode MS" pitchFamily="34" charset="-128"/>
                <a:cs typeface="Arial" pitchFamily="34" charset="0"/>
              </a:rPr>
              <a:t>5. Motion Pictures </a:t>
            </a:r>
            <a:endParaRPr kumimoji="0" lang="en-US" sz="2400" b="0" i="0" u="none" strike="noStrike" cap="none" normalizeH="0" baseline="0" dirty="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457200" algn="l"/>
              </a:tabLst>
            </a:pPr>
            <a:r>
              <a:rPr kumimoji="0" lang="en-US" sz="2400" b="0" i="0" u="none" strike="noStrike" cap="none" normalizeH="0" baseline="0" dirty="0">
                <a:ln>
                  <a:noFill/>
                </a:ln>
                <a:solidFill>
                  <a:schemeClr val="tx1"/>
                </a:solidFill>
                <a:effectLst/>
                <a:latin typeface="Bookman Old Style" pitchFamily="18" charset="0"/>
                <a:ea typeface="Arial Unicode MS" pitchFamily="34" charset="-128"/>
                <a:cs typeface="Arial" pitchFamily="34" charset="0"/>
              </a:rPr>
              <a:t>Can omit unnecessary or unimportant material</a:t>
            </a:r>
            <a:endParaRPr kumimoji="0" lang="en-US" sz="2400" b="0" i="0" u="none" strike="noStrike" cap="none" normalizeH="0" baseline="0" dirty="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457200" algn="l"/>
              </a:tabLst>
            </a:pPr>
            <a:r>
              <a:rPr kumimoji="0" lang="en-US" sz="2400" b="0" i="0" u="none" strike="noStrike" cap="none" normalizeH="0" baseline="0" dirty="0">
                <a:ln>
                  <a:noFill/>
                </a:ln>
                <a:solidFill>
                  <a:schemeClr val="tx1"/>
                </a:solidFill>
                <a:effectLst/>
                <a:latin typeface="Bookman Old Style" pitchFamily="18" charset="0"/>
                <a:ea typeface="Arial Unicode MS" pitchFamily="34" charset="-128"/>
                <a:cs typeface="Arial" pitchFamily="34" charset="0"/>
              </a:rPr>
              <a:t>Used to slow down a fast process</a:t>
            </a:r>
            <a:endParaRPr kumimoji="0" lang="en-US" sz="2400" b="0" i="0" u="none" strike="noStrike" cap="none" normalizeH="0" baseline="0" dirty="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457200" algn="l"/>
              </a:tabLst>
            </a:pPr>
            <a:r>
              <a:rPr kumimoji="0" lang="en-US" sz="2400" b="0" i="0" u="none" strike="noStrike" cap="none" normalizeH="0" baseline="0" dirty="0">
                <a:ln>
                  <a:noFill/>
                </a:ln>
                <a:solidFill>
                  <a:schemeClr val="tx1"/>
                </a:solidFill>
                <a:effectLst/>
                <a:latin typeface="Bookman Old Style" pitchFamily="18" charset="0"/>
                <a:ea typeface="Arial Unicode MS" pitchFamily="34" charset="-128"/>
                <a:cs typeface="Arial" pitchFamily="34" charset="0"/>
              </a:rPr>
              <a:t>Viewing, seeing and hearing experience</a:t>
            </a:r>
            <a:endParaRPr kumimoji="0" lang="en-US" sz="2400" b="0" i="0" u="none" strike="noStrike" cap="none" normalizeH="0" baseline="0" dirty="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457200" algn="l"/>
              </a:tabLst>
            </a:pPr>
            <a:r>
              <a:rPr kumimoji="0" lang="en-US" sz="2400" b="0" i="0" u="none" strike="noStrike" cap="none" normalizeH="0" baseline="0" dirty="0">
                <a:ln>
                  <a:noFill/>
                </a:ln>
                <a:solidFill>
                  <a:schemeClr val="tx1"/>
                </a:solidFill>
                <a:effectLst/>
                <a:latin typeface="Bookman Old Style" pitchFamily="18" charset="0"/>
                <a:ea typeface="Arial Unicode MS" pitchFamily="34" charset="-128"/>
                <a:cs typeface="Arial" pitchFamily="34" charset="0"/>
              </a:rPr>
              <a:t>Can re-create events with simplistic drama that even slower students can grasp</a:t>
            </a:r>
            <a:endParaRPr kumimoji="0" lang="en-US" sz="2400" b="0" i="0" u="none" strike="noStrike" cap="none" normalizeH="0" baseline="0" dirty="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457200" algn="l"/>
              </a:tabLst>
            </a:pPr>
            <a:r>
              <a:rPr kumimoji="0" lang="en-US" sz="2400" b="0" i="0" u="none" strike="noStrike" cap="none" normalizeH="0" baseline="0" dirty="0">
                <a:ln>
                  <a:noFill/>
                </a:ln>
                <a:solidFill>
                  <a:schemeClr val="tx1"/>
                </a:solidFill>
                <a:effectLst/>
                <a:latin typeface="Bookman Old Style" pitchFamily="18" charset="0"/>
                <a:ea typeface="Arial Unicode MS" pitchFamily="34" charset="-128"/>
                <a:cs typeface="Arial" pitchFamily="34" charset="0"/>
              </a:rPr>
              <a:t>Example: video</a:t>
            </a:r>
            <a:endParaRPr kumimoji="0" lang="en-US" sz="2400" b="0" i="0" u="none" strike="noStrike" cap="none" normalizeH="0" baseline="0" dirty="0">
              <a:ln>
                <a:noFill/>
              </a:ln>
              <a:solidFill>
                <a:schemeClr val="tx1"/>
              </a:solidFill>
              <a:effectLst/>
              <a:latin typeface="Arial" pitchFamily="34" charset="0"/>
              <a:cs typeface="Arial" pitchFamily="34" charset="0"/>
            </a:endParaRPr>
          </a:p>
        </p:txBody>
      </p:sp>
    </p:spTree>
  </p:cSld>
  <p:clrMapOvr>
    <a:masterClrMapping/>
  </p:clrMapOvr>
  <p:transition spd="med">
    <p:wedge/>
  </p:transition>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1" name="Rectangle 1"/>
          <p:cNvSpPr>
            <a:spLocks noChangeArrowheads="1"/>
          </p:cNvSpPr>
          <p:nvPr/>
        </p:nvSpPr>
        <p:spPr bwMode="auto">
          <a:xfrm>
            <a:off x="381000" y="762000"/>
            <a:ext cx="8229600" cy="5909310"/>
          </a:xfrm>
          <a:prstGeom prst="rect">
            <a:avLst/>
          </a:prstGeom>
          <a:noFill/>
          <a:ln w="9525">
            <a:noFill/>
            <a:miter lim="800000"/>
            <a:headEnd/>
            <a:tailEnd/>
          </a:ln>
          <a:effectLst/>
        </p:spPr>
        <p:txBody>
          <a:bodyPr vert="horz" wrap="square" lIns="91440" tIns="0" rIns="91440" bIns="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tab pos="914400" algn="l"/>
              </a:tabLst>
            </a:pPr>
            <a:r>
              <a:rPr kumimoji="0" lang="en-US" sz="1200" b="1" i="0" u="none" strike="noStrike" cap="none" normalizeH="0" baseline="0" dirty="0">
                <a:ln>
                  <a:noFill/>
                </a:ln>
                <a:solidFill>
                  <a:schemeClr val="tx1"/>
                </a:solidFill>
                <a:effectLst/>
                <a:latin typeface="Bookman Old Style" pitchFamily="18" charset="0"/>
                <a:ea typeface="Arial Unicode MS" pitchFamily="34" charset="-128"/>
                <a:cs typeface="Arial" pitchFamily="34" charset="0"/>
              </a:rPr>
              <a:t>6. </a:t>
            </a:r>
            <a:r>
              <a:rPr kumimoji="0" lang="en-US" sz="2400" b="1" i="0" u="none" strike="noStrike" cap="none" normalizeH="0" baseline="0" dirty="0">
                <a:ln>
                  <a:noFill/>
                </a:ln>
                <a:solidFill>
                  <a:schemeClr val="tx1"/>
                </a:solidFill>
                <a:effectLst/>
                <a:latin typeface="Bookman Old Style" pitchFamily="18" charset="0"/>
                <a:ea typeface="Arial Unicode MS" pitchFamily="34" charset="-128"/>
                <a:cs typeface="Arial" pitchFamily="34" charset="0"/>
              </a:rPr>
              <a:t>Recordings, radio and still pictures</a:t>
            </a:r>
            <a:endParaRPr kumimoji="0" lang="en-US" sz="2400" b="0" i="0" u="none" strike="noStrike" cap="none" normalizeH="0" baseline="0" dirty="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914400" algn="l"/>
              </a:tabLst>
            </a:pPr>
            <a:r>
              <a:rPr kumimoji="0" lang="en-US" sz="2400" b="0" i="0" u="none" strike="noStrike" cap="none" normalizeH="0" baseline="0" dirty="0">
                <a:ln>
                  <a:noFill/>
                </a:ln>
                <a:solidFill>
                  <a:schemeClr val="tx1"/>
                </a:solidFill>
                <a:effectLst/>
                <a:latin typeface="Bookman Old Style" pitchFamily="18" charset="0"/>
                <a:ea typeface="Arial Unicode MS" pitchFamily="34" charset="-128"/>
                <a:cs typeface="Arial" pitchFamily="34" charset="0"/>
              </a:rPr>
              <a:t>Can often be understood by those who cannot read</a:t>
            </a:r>
            <a:endParaRPr kumimoji="0" lang="en-US" sz="2400" b="0" i="0" u="none" strike="noStrike" cap="none" normalizeH="0" baseline="0" dirty="0">
              <a:ln>
                <a:noFill/>
              </a:ln>
              <a:solidFill>
                <a:schemeClr val="tx1"/>
              </a:solidFill>
              <a:effectLst/>
              <a:latin typeface="Calibri" pitchFamily="34" charset="0"/>
              <a:ea typeface="Calibri"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914400" algn="l"/>
              </a:tabLst>
            </a:pPr>
            <a:r>
              <a:rPr kumimoji="0" lang="en-US" sz="2400" b="0" i="0" u="none" strike="noStrike" cap="none" normalizeH="0" baseline="0" dirty="0">
                <a:ln>
                  <a:noFill/>
                </a:ln>
                <a:solidFill>
                  <a:schemeClr val="tx1"/>
                </a:solidFill>
                <a:effectLst/>
                <a:latin typeface="Bookman Old Style" pitchFamily="18" charset="0"/>
                <a:ea typeface="Arial Unicode MS" pitchFamily="34" charset="-128"/>
                <a:cs typeface="Arial" pitchFamily="34" charset="0"/>
              </a:rPr>
              <a:t>Helpful to students who cannot deal with the motion or pace of a real event or television</a:t>
            </a:r>
            <a:endParaRPr kumimoji="0" lang="en-US" sz="2400" b="0" i="0" u="none" strike="noStrike" cap="none" normalizeH="0" baseline="0" dirty="0">
              <a:ln>
                <a:noFill/>
              </a:ln>
              <a:solidFill>
                <a:schemeClr val="tx1"/>
              </a:solidFill>
              <a:effectLst/>
              <a:latin typeface="Calibri" pitchFamily="34" charset="0"/>
              <a:ea typeface="Calibri"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914400" algn="l"/>
              </a:tabLst>
            </a:pPr>
            <a:r>
              <a:rPr kumimoji="0" lang="en-US" sz="2400" b="0" i="0" u="none" strike="noStrike" cap="none" normalizeH="0" baseline="0" dirty="0">
                <a:ln>
                  <a:noFill/>
                </a:ln>
                <a:solidFill>
                  <a:schemeClr val="tx1"/>
                </a:solidFill>
                <a:effectLst/>
                <a:latin typeface="Bookman Old Style" pitchFamily="18" charset="0"/>
                <a:ea typeface="Arial Unicode MS" pitchFamily="34" charset="-128"/>
                <a:cs typeface="Arial" pitchFamily="34" charset="0"/>
              </a:rPr>
              <a:t>Examples:</a:t>
            </a:r>
            <a:endParaRPr kumimoji="0" lang="en-US" sz="2400" b="0" i="0" u="none" strike="noStrike" cap="none" normalizeH="0" baseline="0" dirty="0">
              <a:ln>
                <a:noFill/>
              </a:ln>
              <a:solidFill>
                <a:schemeClr val="tx1"/>
              </a:solidFill>
              <a:effectLst/>
              <a:latin typeface="Arial" pitchFamily="34" charset="0"/>
              <a:cs typeface="Arial" pitchFamily="34" charset="0"/>
            </a:endParaRPr>
          </a:p>
          <a:p>
            <a:pPr marL="457200" marR="0" lvl="1" indent="0" algn="just" defTabSz="914400" rtl="0" eaLnBrk="0" fontAlgn="base" latinLnBrk="0" hangingPunct="0">
              <a:lnSpc>
                <a:spcPct val="100000"/>
              </a:lnSpc>
              <a:spcBef>
                <a:spcPct val="0"/>
              </a:spcBef>
              <a:spcAft>
                <a:spcPct val="0"/>
              </a:spcAft>
              <a:buClrTx/>
              <a:buSzTx/>
              <a:buFont typeface="Wingdings" pitchFamily="2" charset="2"/>
              <a:buChar char=""/>
              <a:tabLst>
                <a:tab pos="914400" algn="l"/>
              </a:tabLst>
            </a:pPr>
            <a:r>
              <a:rPr kumimoji="0" lang="en-US" sz="2400" b="0" i="0" u="none" strike="noStrike" cap="none" normalizeH="0" baseline="0" dirty="0">
                <a:ln>
                  <a:noFill/>
                </a:ln>
                <a:solidFill>
                  <a:schemeClr val="tx1"/>
                </a:solidFill>
                <a:effectLst/>
                <a:latin typeface="Bookman Old Style" pitchFamily="18" charset="0"/>
                <a:ea typeface="Arial Unicode MS" pitchFamily="34" charset="-128"/>
                <a:cs typeface="Arial" pitchFamily="34" charset="0"/>
              </a:rPr>
              <a:t>Listening to radio broadcasts</a:t>
            </a:r>
            <a:endParaRPr kumimoji="0" lang="en-US" sz="2400" b="0" i="0" u="none" strike="noStrike" cap="none" normalizeH="0" baseline="0" dirty="0">
              <a:ln>
                <a:noFill/>
              </a:ln>
              <a:solidFill>
                <a:schemeClr val="tx1"/>
              </a:solidFill>
              <a:effectLst/>
              <a:latin typeface="Arial" pitchFamily="34" charset="0"/>
              <a:cs typeface="Arial" pitchFamily="34" charset="0"/>
            </a:endParaRPr>
          </a:p>
          <a:p>
            <a:pPr marL="457200" marR="0" lvl="1" indent="0" algn="just" defTabSz="914400" rtl="0" eaLnBrk="0" fontAlgn="base" latinLnBrk="0" hangingPunct="0">
              <a:lnSpc>
                <a:spcPct val="100000"/>
              </a:lnSpc>
              <a:spcBef>
                <a:spcPct val="0"/>
              </a:spcBef>
              <a:spcAft>
                <a:spcPct val="0"/>
              </a:spcAft>
              <a:buClrTx/>
              <a:buSzTx/>
              <a:buFont typeface="Wingdings" pitchFamily="2" charset="2"/>
              <a:buChar char=""/>
              <a:tabLst>
                <a:tab pos="914400" algn="l"/>
              </a:tabLst>
            </a:pPr>
            <a:r>
              <a:rPr kumimoji="0" lang="en-US" sz="2400" b="0" i="0" u="none" strike="noStrike" cap="none" normalizeH="0" baseline="0" dirty="0">
                <a:ln>
                  <a:noFill/>
                </a:ln>
                <a:solidFill>
                  <a:schemeClr val="tx1"/>
                </a:solidFill>
                <a:effectLst/>
                <a:latin typeface="Bookman Old Style" pitchFamily="18" charset="0"/>
                <a:ea typeface="Arial Unicode MS" pitchFamily="34" charset="-128"/>
                <a:cs typeface="Arial" pitchFamily="34" charset="0"/>
              </a:rPr>
              <a:t>Listening to music </a:t>
            </a:r>
            <a:endParaRPr kumimoji="0" lang="en-US" sz="2400" b="0" i="0" u="none" strike="noStrike" cap="none" normalizeH="0" baseline="0" dirty="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914400" algn="l"/>
              </a:tabLst>
            </a:pPr>
            <a:r>
              <a:rPr kumimoji="0" lang="en-US" sz="2400" b="1" i="0" u="none" strike="noStrike" cap="none" normalizeH="0" baseline="0" dirty="0">
                <a:ln>
                  <a:noFill/>
                </a:ln>
                <a:solidFill>
                  <a:schemeClr val="tx1"/>
                </a:solidFill>
                <a:effectLst/>
                <a:latin typeface="Bookman Old Style" pitchFamily="18" charset="0"/>
                <a:ea typeface="Arial Unicode MS" pitchFamily="34" charset="-128"/>
                <a:cs typeface="Arial" pitchFamily="34" charset="0"/>
              </a:rPr>
              <a:t>Symbolic Experiences</a:t>
            </a:r>
            <a:endParaRPr kumimoji="0" lang="en-US" sz="2400" b="0" i="0" u="none" strike="noStrike" cap="none" normalizeH="0" baseline="0" dirty="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914400" algn="l"/>
              </a:tabLst>
            </a:pPr>
            <a:r>
              <a:rPr kumimoji="0" lang="en-US" sz="2400" b="0" i="0" u="none" strike="noStrike" cap="none" normalizeH="0" baseline="0" dirty="0">
                <a:ln>
                  <a:noFill/>
                </a:ln>
                <a:solidFill>
                  <a:schemeClr val="tx1"/>
                </a:solidFill>
                <a:effectLst/>
                <a:latin typeface="Bookman Old Style" pitchFamily="18" charset="0"/>
                <a:ea typeface="Arial Unicode MS" pitchFamily="34" charset="-128"/>
                <a:cs typeface="Arial" pitchFamily="34" charset="0"/>
              </a:rPr>
              <a:t>Very little immediate physical action</a:t>
            </a:r>
            <a:endParaRPr kumimoji="0" lang="en-US" sz="2400" b="0" i="0" u="none" strike="noStrike" cap="none" normalizeH="0" baseline="0" dirty="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914400" algn="l"/>
              </a:tabLst>
            </a:pPr>
            <a:r>
              <a:rPr kumimoji="0" lang="en-US" sz="2400" b="0" i="0" u="none" strike="noStrike" cap="none" normalizeH="0" baseline="0" dirty="0">
                <a:ln>
                  <a:noFill/>
                </a:ln>
                <a:solidFill>
                  <a:schemeClr val="tx1"/>
                </a:solidFill>
                <a:effectLst/>
                <a:latin typeface="Bookman Old Style" pitchFamily="18" charset="0"/>
                <a:ea typeface="Arial Unicode MS" pitchFamily="34" charset="-128"/>
                <a:cs typeface="Arial" pitchFamily="34" charset="0"/>
              </a:rPr>
              <a:t>They are more abstract</a:t>
            </a:r>
            <a:endParaRPr kumimoji="0" lang="en-US" sz="2400" b="0" i="0" u="none" strike="noStrike" cap="none" normalizeH="0" baseline="0" dirty="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914400" algn="l"/>
              </a:tabLst>
            </a:pPr>
            <a:r>
              <a:rPr kumimoji="0" lang="en-US" sz="2400" b="0" i="0" u="none" strike="noStrike" cap="none" normalizeH="0" baseline="0" dirty="0">
                <a:ln>
                  <a:noFill/>
                </a:ln>
                <a:solidFill>
                  <a:schemeClr val="tx1"/>
                </a:solidFill>
                <a:effectLst/>
                <a:latin typeface="Bookman Old Style" pitchFamily="18" charset="0"/>
                <a:ea typeface="Arial Unicode MS" pitchFamily="34" charset="-128"/>
                <a:cs typeface="Arial" pitchFamily="34" charset="0"/>
              </a:rPr>
              <a:t>Difficult only if one doesn</a:t>
            </a:r>
            <a:r>
              <a:rPr kumimoji="0" lang="en-US" sz="2400" b="0" i="0" u="none" strike="noStrike" cap="none" normalizeH="0" baseline="0" dirty="0">
                <a:ln>
                  <a:noFill/>
                </a:ln>
                <a:solidFill>
                  <a:schemeClr val="tx1"/>
                </a:solidFill>
                <a:effectLst/>
                <a:latin typeface="Calibri"/>
                <a:ea typeface="Arial Unicode MS" pitchFamily="34" charset="-128"/>
                <a:cs typeface="Arial" pitchFamily="34" charset="0"/>
              </a:rPr>
              <a:t>’</a:t>
            </a:r>
            <a:r>
              <a:rPr kumimoji="0" lang="en-US" sz="2400" b="0" i="0" u="none" strike="noStrike" cap="none" normalizeH="0" baseline="0" dirty="0">
                <a:ln>
                  <a:noFill/>
                </a:ln>
                <a:solidFill>
                  <a:schemeClr val="tx1"/>
                </a:solidFill>
                <a:effectLst/>
                <a:latin typeface="Bookman Old Style" pitchFamily="18" charset="0"/>
                <a:ea typeface="Arial Unicode MS" pitchFamily="34" charset="-128"/>
                <a:cs typeface="Arial" pitchFamily="34" charset="0"/>
              </a:rPr>
              <a:t>t have enough direct experience to support the symbol</a:t>
            </a:r>
            <a:endParaRPr kumimoji="0" lang="en-US" sz="2400" b="0" i="0" u="none" strike="noStrike" cap="none" normalizeH="0" baseline="0" dirty="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914400" algn="l"/>
              </a:tabLst>
            </a:pPr>
            <a:r>
              <a:rPr kumimoji="0" lang="en-US" sz="2400" b="0" i="0" u="none" strike="noStrike" cap="none" normalizeH="0" baseline="0" dirty="0">
                <a:ln>
                  <a:noFill/>
                </a:ln>
                <a:solidFill>
                  <a:schemeClr val="tx1"/>
                </a:solidFill>
                <a:effectLst/>
                <a:latin typeface="Bookman Old Style" pitchFamily="18" charset="0"/>
                <a:ea typeface="Arial Unicode MS" pitchFamily="34" charset="-128"/>
                <a:cs typeface="Arial" pitchFamily="34" charset="0"/>
              </a:rPr>
              <a:t>Used at all levels of the Cone in varying importance</a:t>
            </a:r>
            <a:endParaRPr kumimoji="0" lang="en-US" sz="2400" b="0" i="0" u="none" strike="noStrike" cap="none" normalizeH="0" baseline="0" dirty="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914400" algn="l"/>
              </a:tabLst>
            </a:pPr>
            <a:r>
              <a:rPr kumimoji="0" lang="en-US" sz="2400" b="0" i="0" u="none" strike="noStrike" cap="none" normalizeH="0" baseline="0" dirty="0">
                <a:ln>
                  <a:noFill/>
                </a:ln>
                <a:solidFill>
                  <a:schemeClr val="tx1"/>
                </a:solidFill>
                <a:effectLst/>
                <a:latin typeface="Bookman Old Style" pitchFamily="18" charset="0"/>
                <a:ea typeface="Arial Unicode MS" pitchFamily="34" charset="-128"/>
                <a:cs typeface="Arial" pitchFamily="34" charset="0"/>
              </a:rPr>
              <a:t>Involves:</a:t>
            </a:r>
            <a:endParaRPr kumimoji="0" lang="en-US" sz="2400" b="0" i="0" u="none" strike="noStrike" cap="none" normalizeH="0" baseline="0" dirty="0">
              <a:ln>
                <a:noFill/>
              </a:ln>
              <a:solidFill>
                <a:schemeClr val="tx1"/>
              </a:solidFill>
              <a:effectLst/>
              <a:latin typeface="Arial" pitchFamily="34" charset="0"/>
              <a:cs typeface="Arial" pitchFamily="34" charset="0"/>
            </a:endParaRPr>
          </a:p>
          <a:p>
            <a:pPr marL="457200" marR="0" lvl="1" indent="0" algn="just" defTabSz="914400" rtl="0" eaLnBrk="0" fontAlgn="base" latinLnBrk="0" hangingPunct="0">
              <a:lnSpc>
                <a:spcPct val="100000"/>
              </a:lnSpc>
              <a:spcBef>
                <a:spcPct val="0"/>
              </a:spcBef>
              <a:spcAft>
                <a:spcPct val="0"/>
              </a:spcAft>
              <a:buClrTx/>
              <a:buSzTx/>
              <a:buFont typeface="Wingdings 2" pitchFamily="18" charset="2"/>
              <a:buChar char=""/>
              <a:tabLst>
                <a:tab pos="914400" algn="l"/>
              </a:tabLst>
            </a:pPr>
            <a:r>
              <a:rPr kumimoji="0" lang="en-US" sz="2400" b="0" i="0" u="none" strike="noStrike" cap="none" normalizeH="0" baseline="0" dirty="0">
                <a:ln>
                  <a:noFill/>
                </a:ln>
                <a:solidFill>
                  <a:schemeClr val="tx1"/>
                </a:solidFill>
                <a:effectLst/>
                <a:latin typeface="Bookman Old Style" pitchFamily="18" charset="0"/>
                <a:ea typeface="Arial Unicode MS" pitchFamily="34" charset="-128"/>
                <a:cs typeface="Arial" pitchFamily="34" charset="0"/>
              </a:rPr>
              <a:t>Visual symbols</a:t>
            </a:r>
            <a:endParaRPr kumimoji="0" lang="en-US" sz="2400" b="0" i="0" u="none" strike="noStrike" cap="none" normalizeH="0" baseline="0" dirty="0">
              <a:ln>
                <a:noFill/>
              </a:ln>
              <a:solidFill>
                <a:schemeClr val="tx1"/>
              </a:solidFill>
              <a:effectLst/>
              <a:latin typeface="Arial" pitchFamily="34" charset="0"/>
              <a:cs typeface="Arial" pitchFamily="34" charset="0"/>
            </a:endParaRPr>
          </a:p>
          <a:p>
            <a:pPr marL="457200" marR="0" lvl="1" indent="0" algn="just" defTabSz="914400" rtl="0" eaLnBrk="0" fontAlgn="base" latinLnBrk="0" hangingPunct="0">
              <a:lnSpc>
                <a:spcPct val="100000"/>
              </a:lnSpc>
              <a:spcBef>
                <a:spcPct val="0"/>
              </a:spcBef>
              <a:spcAft>
                <a:spcPct val="0"/>
              </a:spcAft>
              <a:buClrTx/>
              <a:buSzTx/>
              <a:buFont typeface="Wingdings 2" pitchFamily="18" charset="2"/>
              <a:buChar char=""/>
              <a:tabLst>
                <a:tab pos="914400" algn="l"/>
              </a:tabLst>
            </a:pPr>
            <a:r>
              <a:rPr kumimoji="0" lang="en-US" sz="2400" b="0" i="0" u="none" strike="noStrike" cap="none" normalizeH="0" baseline="0" dirty="0">
                <a:ln>
                  <a:noFill/>
                </a:ln>
                <a:solidFill>
                  <a:schemeClr val="tx1"/>
                </a:solidFill>
                <a:effectLst/>
                <a:latin typeface="Bookman Old Style" pitchFamily="18" charset="0"/>
                <a:ea typeface="Arial Unicode MS" pitchFamily="34" charset="-128"/>
                <a:cs typeface="Arial" pitchFamily="34" charset="0"/>
              </a:rPr>
              <a:t>Verbal symbols</a:t>
            </a:r>
            <a:endParaRPr kumimoji="0" lang="en-US" sz="2400" b="0" i="0" u="none" strike="noStrike" cap="none" normalizeH="0" baseline="0" dirty="0">
              <a:ln>
                <a:noFill/>
              </a:ln>
              <a:solidFill>
                <a:schemeClr val="tx1"/>
              </a:solidFill>
              <a:effectLst/>
              <a:latin typeface="Arial" pitchFamily="34" charset="0"/>
              <a:cs typeface="Arial" pitchFamily="34" charset="0"/>
            </a:endParaRPr>
          </a:p>
        </p:txBody>
      </p:sp>
    </p:spTree>
  </p:cSld>
  <p:clrMapOvr>
    <a:masterClrMapping/>
  </p:clrMapOvr>
  <p:transition spd="med">
    <p:wedge/>
  </p:transition>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5" name="Rectangle 1"/>
          <p:cNvSpPr>
            <a:spLocks noChangeArrowheads="1"/>
          </p:cNvSpPr>
          <p:nvPr/>
        </p:nvSpPr>
        <p:spPr bwMode="auto">
          <a:xfrm>
            <a:off x="609600" y="762001"/>
            <a:ext cx="8001000" cy="637097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tab pos="914400" algn="l"/>
              </a:tabLst>
            </a:pPr>
            <a:r>
              <a:rPr kumimoji="0" lang="en-US" sz="2400" b="1" i="0" u="none" strike="noStrike" cap="none" normalizeH="0" baseline="0" dirty="0">
                <a:ln>
                  <a:noFill/>
                </a:ln>
                <a:solidFill>
                  <a:schemeClr val="tx1"/>
                </a:solidFill>
                <a:effectLst/>
                <a:latin typeface="Bookman Old Style" pitchFamily="18" charset="0"/>
                <a:ea typeface="Arial Unicode MS" pitchFamily="34" charset="-128"/>
                <a:cs typeface="Arial" pitchFamily="34" charset="0"/>
              </a:rPr>
              <a:t>Visual Symbols</a:t>
            </a:r>
            <a:endParaRPr kumimoji="0" lang="en-US" sz="2400" b="0" i="0" u="none" strike="noStrike" cap="none" normalizeH="0" baseline="0" dirty="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914400" algn="l"/>
              </a:tabLst>
            </a:pPr>
            <a:r>
              <a:rPr kumimoji="0" lang="en-US" sz="2400" b="0" i="0" u="none" strike="noStrike" cap="none" normalizeH="0" baseline="0" dirty="0">
                <a:ln>
                  <a:noFill/>
                </a:ln>
                <a:solidFill>
                  <a:schemeClr val="tx1"/>
                </a:solidFill>
                <a:effectLst/>
                <a:latin typeface="Bookman Old Style" pitchFamily="18" charset="0"/>
                <a:ea typeface="Arial Unicode MS" pitchFamily="34" charset="-128"/>
                <a:cs typeface="Arial" pitchFamily="34" charset="0"/>
              </a:rPr>
              <a:t>No longer involves reproducing real situations</a:t>
            </a:r>
            <a:endParaRPr kumimoji="0" lang="en-US" sz="2400" b="0" i="0" u="none" strike="noStrike" cap="none" normalizeH="0" baseline="0" dirty="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914400" algn="l"/>
              </a:tabLst>
            </a:pPr>
            <a:r>
              <a:rPr kumimoji="0" lang="en-US" sz="2400" b="0" i="0" u="none" strike="noStrike" cap="none" normalizeH="0" baseline="0" dirty="0">
                <a:ln>
                  <a:noFill/>
                </a:ln>
                <a:solidFill>
                  <a:schemeClr val="tx1"/>
                </a:solidFill>
                <a:effectLst/>
                <a:latin typeface="Bookman Old Style" pitchFamily="18" charset="0"/>
                <a:ea typeface="Arial Unicode MS" pitchFamily="34" charset="-128"/>
                <a:cs typeface="Arial" pitchFamily="34" charset="0"/>
              </a:rPr>
              <a:t>Chalkboard and overhead projector are the most widely used media for this purpose.</a:t>
            </a:r>
            <a:endParaRPr kumimoji="0" lang="en-US" sz="2400" b="0" i="0" u="none" strike="noStrike" cap="none" normalizeH="0" baseline="0" dirty="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914400" algn="l"/>
              </a:tabLst>
            </a:pPr>
            <a:r>
              <a:rPr kumimoji="0" lang="en-US" sz="2400" b="0" i="0" u="none" strike="noStrike" cap="none" normalizeH="0" baseline="0" dirty="0">
                <a:ln>
                  <a:noFill/>
                </a:ln>
                <a:solidFill>
                  <a:schemeClr val="tx1"/>
                </a:solidFill>
                <a:effectLst/>
                <a:latin typeface="Bookman Old Style" pitchFamily="18" charset="0"/>
                <a:ea typeface="Arial Unicode MS" pitchFamily="34" charset="-128"/>
                <a:cs typeface="Arial" pitchFamily="34" charset="0"/>
              </a:rPr>
              <a:t>Help students see an idea, event, or process</a:t>
            </a:r>
            <a:endParaRPr kumimoji="0" lang="en-US" sz="2400" b="0" i="0" u="none" strike="noStrike" cap="none" normalizeH="0" baseline="0" dirty="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914400" algn="l"/>
              </a:tabLst>
            </a:pPr>
            <a:r>
              <a:rPr kumimoji="0" lang="en-US" sz="2400" b="0" i="0" u="none" strike="noStrike" cap="none" normalizeH="0" baseline="0" dirty="0">
                <a:ln>
                  <a:noFill/>
                </a:ln>
                <a:solidFill>
                  <a:schemeClr val="tx1"/>
                </a:solidFill>
                <a:effectLst/>
                <a:latin typeface="Bookman Old Style" pitchFamily="18" charset="0"/>
                <a:ea typeface="Arial Unicode MS" pitchFamily="34" charset="-128"/>
                <a:cs typeface="Arial" pitchFamily="34" charset="0"/>
              </a:rPr>
              <a:t>Examples:</a:t>
            </a:r>
            <a:endParaRPr kumimoji="0" lang="en-US" sz="2400" b="0" i="0" u="none" strike="noStrike" cap="none" normalizeH="0" baseline="0" dirty="0">
              <a:ln>
                <a:noFill/>
              </a:ln>
              <a:solidFill>
                <a:schemeClr val="tx1"/>
              </a:solidFill>
              <a:effectLst/>
              <a:latin typeface="Arial" pitchFamily="34" charset="0"/>
              <a:cs typeface="Arial" pitchFamily="34" charset="0"/>
            </a:endParaRPr>
          </a:p>
          <a:p>
            <a:pPr marL="457200" marR="0" lvl="1" indent="0" algn="just" defTabSz="914400" rtl="0" eaLnBrk="0" fontAlgn="base" latinLnBrk="0" hangingPunct="0">
              <a:lnSpc>
                <a:spcPct val="100000"/>
              </a:lnSpc>
              <a:spcBef>
                <a:spcPct val="0"/>
              </a:spcBef>
              <a:spcAft>
                <a:spcPct val="0"/>
              </a:spcAft>
              <a:buClrTx/>
              <a:buSzTx/>
              <a:buFont typeface="Wingdings 2" pitchFamily="18" charset="2"/>
              <a:buChar char=""/>
              <a:tabLst>
                <a:tab pos="914400" algn="l"/>
              </a:tabLst>
            </a:pPr>
            <a:r>
              <a:rPr kumimoji="0" lang="en-US" sz="2400" b="0" i="0" u="none" strike="noStrike" cap="none" normalizeH="0" baseline="0" dirty="0">
                <a:ln>
                  <a:noFill/>
                </a:ln>
                <a:solidFill>
                  <a:schemeClr val="tx1"/>
                </a:solidFill>
                <a:effectLst/>
                <a:latin typeface="Bookman Old Style" pitchFamily="18" charset="0"/>
                <a:ea typeface="Arial Unicode MS" pitchFamily="34" charset="-128"/>
                <a:cs typeface="Arial" pitchFamily="34" charset="0"/>
              </a:rPr>
              <a:t>Chalkboard</a:t>
            </a:r>
            <a:endParaRPr kumimoji="0" lang="en-US" sz="2400" b="0" i="0" u="none" strike="noStrike" cap="none" normalizeH="0" baseline="0" dirty="0">
              <a:ln>
                <a:noFill/>
              </a:ln>
              <a:solidFill>
                <a:schemeClr val="tx1"/>
              </a:solidFill>
              <a:effectLst/>
              <a:latin typeface="Arial" pitchFamily="34" charset="0"/>
              <a:cs typeface="Arial" pitchFamily="34" charset="0"/>
            </a:endParaRPr>
          </a:p>
          <a:p>
            <a:pPr marL="457200" marR="0" lvl="1" indent="0" algn="just" defTabSz="914400" rtl="0" eaLnBrk="0" fontAlgn="base" latinLnBrk="0" hangingPunct="0">
              <a:lnSpc>
                <a:spcPct val="100000"/>
              </a:lnSpc>
              <a:spcBef>
                <a:spcPct val="0"/>
              </a:spcBef>
              <a:spcAft>
                <a:spcPct val="0"/>
              </a:spcAft>
              <a:buClrTx/>
              <a:buSzTx/>
              <a:buFont typeface="Wingdings 2" pitchFamily="18" charset="2"/>
              <a:buChar char=""/>
              <a:tabLst>
                <a:tab pos="914400" algn="l"/>
              </a:tabLst>
            </a:pPr>
            <a:r>
              <a:rPr kumimoji="0" lang="en-US" sz="2400" b="0" i="0" u="none" strike="noStrike" cap="none" normalizeH="0" baseline="0" dirty="0">
                <a:ln>
                  <a:noFill/>
                </a:ln>
                <a:solidFill>
                  <a:schemeClr val="tx1"/>
                </a:solidFill>
                <a:effectLst/>
                <a:latin typeface="Bookman Old Style" pitchFamily="18" charset="0"/>
                <a:ea typeface="Arial Unicode MS" pitchFamily="34" charset="-128"/>
                <a:cs typeface="Arial" pitchFamily="34" charset="0"/>
              </a:rPr>
              <a:t>Flat maps</a:t>
            </a:r>
            <a:endParaRPr kumimoji="0" lang="en-US" sz="2400" b="0" i="0" u="none" strike="noStrike" cap="none" normalizeH="0" baseline="0" dirty="0">
              <a:ln>
                <a:noFill/>
              </a:ln>
              <a:solidFill>
                <a:schemeClr val="tx1"/>
              </a:solidFill>
              <a:effectLst/>
              <a:latin typeface="Arial" pitchFamily="34" charset="0"/>
              <a:cs typeface="Arial" pitchFamily="34" charset="0"/>
            </a:endParaRPr>
          </a:p>
          <a:p>
            <a:pPr marL="457200" marR="0" lvl="1" indent="0" algn="just" defTabSz="914400" rtl="0" eaLnBrk="0" fontAlgn="base" latinLnBrk="0" hangingPunct="0">
              <a:lnSpc>
                <a:spcPct val="100000"/>
              </a:lnSpc>
              <a:spcBef>
                <a:spcPct val="0"/>
              </a:spcBef>
              <a:spcAft>
                <a:spcPct val="0"/>
              </a:spcAft>
              <a:buClrTx/>
              <a:buSzTx/>
              <a:buFont typeface="Wingdings 2" pitchFamily="18" charset="2"/>
              <a:buChar char=""/>
              <a:tabLst>
                <a:tab pos="914400" algn="l"/>
              </a:tabLst>
            </a:pPr>
            <a:r>
              <a:rPr kumimoji="0" lang="en-US" sz="2400" b="0" i="0" u="none" strike="noStrike" cap="none" normalizeH="0" baseline="0" dirty="0">
                <a:ln>
                  <a:noFill/>
                </a:ln>
                <a:solidFill>
                  <a:schemeClr val="tx1"/>
                </a:solidFill>
                <a:effectLst/>
                <a:latin typeface="Bookman Old Style" pitchFamily="18" charset="0"/>
                <a:ea typeface="Arial Unicode MS" pitchFamily="34" charset="-128"/>
                <a:cs typeface="Arial" pitchFamily="34" charset="0"/>
              </a:rPr>
              <a:t>Diagrams</a:t>
            </a:r>
            <a:endParaRPr kumimoji="0" lang="en-US" sz="2400" b="0" i="0" u="none" strike="noStrike" cap="none" normalizeH="0" baseline="0" dirty="0">
              <a:ln>
                <a:noFill/>
              </a:ln>
              <a:solidFill>
                <a:schemeClr val="tx1"/>
              </a:solidFill>
              <a:effectLst/>
              <a:latin typeface="Arial" pitchFamily="34" charset="0"/>
              <a:cs typeface="Arial" pitchFamily="34" charset="0"/>
            </a:endParaRPr>
          </a:p>
          <a:p>
            <a:pPr marL="457200" marR="0" lvl="1" indent="0" algn="just" defTabSz="914400" rtl="0" eaLnBrk="0" fontAlgn="base" latinLnBrk="0" hangingPunct="0">
              <a:lnSpc>
                <a:spcPct val="100000"/>
              </a:lnSpc>
              <a:spcBef>
                <a:spcPct val="0"/>
              </a:spcBef>
              <a:spcAft>
                <a:spcPct val="0"/>
              </a:spcAft>
              <a:buClrTx/>
              <a:buSzTx/>
              <a:buFont typeface="Wingdings 2" pitchFamily="18" charset="2"/>
              <a:buChar char=""/>
              <a:tabLst>
                <a:tab pos="914400" algn="l"/>
              </a:tabLst>
            </a:pPr>
            <a:r>
              <a:rPr kumimoji="0" lang="en-US" sz="2400" b="0" i="0" u="none" strike="noStrike" cap="none" normalizeH="0" baseline="0" dirty="0">
                <a:ln>
                  <a:noFill/>
                </a:ln>
                <a:solidFill>
                  <a:schemeClr val="tx1"/>
                </a:solidFill>
                <a:effectLst/>
                <a:latin typeface="Bookman Old Style" pitchFamily="18" charset="0"/>
                <a:ea typeface="Arial Unicode MS" pitchFamily="34" charset="-128"/>
                <a:cs typeface="Arial" pitchFamily="34" charset="0"/>
              </a:rPr>
              <a:t>Charts</a:t>
            </a:r>
            <a:endParaRPr kumimoji="0" lang="en-US" sz="2400" b="0" i="0" u="none" strike="noStrike" cap="none" normalizeH="0" baseline="0" dirty="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914400" algn="l"/>
              </a:tabLst>
            </a:pPr>
            <a:r>
              <a:rPr kumimoji="0" lang="en-US" sz="2400" b="1" i="0" u="none" strike="noStrike" cap="none" normalizeH="0" baseline="0" dirty="0">
                <a:ln>
                  <a:noFill/>
                </a:ln>
                <a:solidFill>
                  <a:schemeClr val="tx1"/>
                </a:solidFill>
                <a:effectLst/>
                <a:latin typeface="Bookman Old Style" pitchFamily="18" charset="0"/>
                <a:ea typeface="Arial Unicode MS" pitchFamily="34" charset="-128"/>
                <a:cs typeface="Arial" pitchFamily="34" charset="0"/>
              </a:rPr>
              <a:t>Verbal Symbols</a:t>
            </a:r>
            <a:endParaRPr kumimoji="0" lang="en-US" sz="2400" b="0" i="0" u="none" strike="noStrike" cap="none" normalizeH="0" baseline="0" dirty="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914400" algn="l"/>
              </a:tabLst>
            </a:pPr>
            <a:r>
              <a:rPr kumimoji="0" lang="en-US" sz="2400" b="0" i="0" u="none" strike="noStrike" cap="none" normalizeH="0" baseline="0" dirty="0">
                <a:ln>
                  <a:noFill/>
                </a:ln>
                <a:solidFill>
                  <a:schemeClr val="tx1"/>
                </a:solidFill>
                <a:effectLst/>
                <a:latin typeface="Bookman Old Style" pitchFamily="18" charset="0"/>
                <a:ea typeface="Arial Unicode MS" pitchFamily="34" charset="-128"/>
                <a:cs typeface="Arial" pitchFamily="34" charset="0"/>
              </a:rPr>
              <a:t>Two types</a:t>
            </a:r>
            <a:endParaRPr kumimoji="0" lang="en-US" sz="2400" b="0" i="0" u="none" strike="noStrike" cap="none" normalizeH="0" baseline="0" dirty="0">
              <a:ln>
                <a:noFill/>
              </a:ln>
              <a:solidFill>
                <a:schemeClr val="tx1"/>
              </a:solidFill>
              <a:effectLst/>
              <a:latin typeface="Arial" pitchFamily="34" charset="0"/>
              <a:cs typeface="Arial" pitchFamily="34" charset="0"/>
            </a:endParaRPr>
          </a:p>
          <a:p>
            <a:pPr marL="457200" marR="0" lvl="1" indent="0" algn="just" defTabSz="914400" rtl="0" eaLnBrk="0" fontAlgn="base" latinLnBrk="0" hangingPunct="0">
              <a:lnSpc>
                <a:spcPct val="100000"/>
              </a:lnSpc>
              <a:spcBef>
                <a:spcPct val="0"/>
              </a:spcBef>
              <a:spcAft>
                <a:spcPct val="0"/>
              </a:spcAft>
              <a:buClrTx/>
              <a:buSzTx/>
              <a:buFont typeface="Wingdings 2" pitchFamily="18" charset="2"/>
              <a:buChar char=""/>
              <a:tabLst>
                <a:tab pos="914400" algn="l"/>
              </a:tabLst>
            </a:pPr>
            <a:r>
              <a:rPr kumimoji="0" lang="en-US" sz="2400" b="0" i="0" u="none" strike="noStrike" cap="none" normalizeH="0" baseline="0" dirty="0">
                <a:ln>
                  <a:noFill/>
                </a:ln>
                <a:solidFill>
                  <a:schemeClr val="tx1"/>
                </a:solidFill>
                <a:effectLst/>
                <a:latin typeface="Bookman Old Style" pitchFamily="18" charset="0"/>
                <a:ea typeface="Arial Unicode MS" pitchFamily="34" charset="-128"/>
                <a:cs typeface="Arial" pitchFamily="34" charset="0"/>
              </a:rPr>
              <a:t>Written words </a:t>
            </a:r>
            <a:endParaRPr kumimoji="0" lang="en-US" sz="2400" b="0" i="0" u="none" strike="noStrike" cap="none" normalizeH="0" baseline="0" dirty="0">
              <a:ln>
                <a:noFill/>
              </a:ln>
              <a:solidFill>
                <a:schemeClr val="tx1"/>
              </a:solidFill>
              <a:effectLst/>
              <a:latin typeface="Arial" pitchFamily="34" charset="0"/>
              <a:cs typeface="Arial" pitchFamily="34" charset="0"/>
            </a:endParaRPr>
          </a:p>
          <a:p>
            <a:pPr marL="457200" marR="0" lvl="1" indent="0" algn="just" defTabSz="914400" rtl="0" eaLnBrk="0" fontAlgn="base" latinLnBrk="0" hangingPunct="0">
              <a:lnSpc>
                <a:spcPct val="100000"/>
              </a:lnSpc>
              <a:spcBef>
                <a:spcPct val="0"/>
              </a:spcBef>
              <a:spcAft>
                <a:spcPct val="0"/>
              </a:spcAft>
              <a:buClrTx/>
              <a:buSzTx/>
              <a:buFont typeface="Wingdings 2" pitchFamily="18" charset="2"/>
              <a:buChar char=""/>
              <a:tabLst>
                <a:tab pos="914400" algn="l"/>
              </a:tabLst>
            </a:pPr>
            <a:r>
              <a:rPr kumimoji="0" lang="en-US" sz="2400" b="0" i="0" u="none" strike="noStrike" cap="none" normalizeH="0" baseline="0" dirty="0">
                <a:ln>
                  <a:noFill/>
                </a:ln>
                <a:solidFill>
                  <a:schemeClr val="tx1"/>
                </a:solidFill>
                <a:effectLst/>
                <a:latin typeface="Bookman Old Style" pitchFamily="18" charset="0"/>
                <a:ea typeface="Arial Unicode MS" pitchFamily="34" charset="-128"/>
                <a:cs typeface="Arial" pitchFamily="34" charset="0"/>
              </a:rPr>
              <a:t>Spoken words </a:t>
            </a:r>
            <a:endParaRPr kumimoji="0" lang="en-US" sz="2400" b="0" i="0" u="none" strike="noStrike" cap="none" normalizeH="0" baseline="0" dirty="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914400" algn="l"/>
              </a:tabLst>
            </a:pPr>
            <a:r>
              <a:rPr kumimoji="0" lang="en-US" sz="2400" b="0" i="0" u="none" strike="noStrike" cap="none" normalizeH="0" baseline="0" dirty="0">
                <a:ln>
                  <a:noFill/>
                </a:ln>
                <a:solidFill>
                  <a:schemeClr val="tx1"/>
                </a:solidFill>
                <a:effectLst/>
                <a:latin typeface="Bookman Old Style" pitchFamily="18" charset="0"/>
                <a:ea typeface="Arial Unicode MS" pitchFamily="34" charset="-128"/>
                <a:cs typeface="Arial" pitchFamily="34" charset="0"/>
              </a:rPr>
              <a:t>Examples:</a:t>
            </a:r>
            <a:endParaRPr kumimoji="0" lang="en-US" sz="2400" b="0" i="0" u="none" strike="noStrike" cap="none" normalizeH="0" baseline="0" dirty="0">
              <a:ln>
                <a:noFill/>
              </a:ln>
              <a:solidFill>
                <a:schemeClr val="tx1"/>
              </a:solidFill>
              <a:effectLst/>
              <a:latin typeface="Arial" pitchFamily="34" charset="0"/>
              <a:cs typeface="Arial" pitchFamily="34" charset="0"/>
            </a:endParaRPr>
          </a:p>
          <a:p>
            <a:pPr lvl="1" algn="just" eaLnBrk="0" fontAlgn="base" hangingPunct="0">
              <a:spcBef>
                <a:spcPct val="0"/>
              </a:spcBef>
              <a:spcAft>
                <a:spcPct val="0"/>
              </a:spcAft>
              <a:buFont typeface="Wingdings 2" pitchFamily="18" charset="2"/>
              <a:buChar char=""/>
              <a:tabLst>
                <a:tab pos="914400" algn="l"/>
              </a:tabLst>
            </a:pPr>
            <a:r>
              <a:rPr kumimoji="0" lang="en-US" sz="2400" b="0" i="0" u="none" strike="noStrike" cap="none" normalizeH="0" baseline="0" dirty="0">
                <a:ln>
                  <a:noFill/>
                </a:ln>
                <a:solidFill>
                  <a:schemeClr val="tx1"/>
                </a:solidFill>
                <a:effectLst/>
                <a:latin typeface="Bookman Old Style" pitchFamily="18" charset="0"/>
                <a:ea typeface="Arial Unicode MS" pitchFamily="34" charset="-128"/>
                <a:cs typeface="Arial" pitchFamily="34" charset="0"/>
              </a:rPr>
              <a:t>Discussion, </a:t>
            </a:r>
            <a:r>
              <a:rPr lang="en-US" sz="2400" dirty="0">
                <a:latin typeface="Bookman Old Style" pitchFamily="18" charset="0"/>
                <a:ea typeface="Arial Unicode MS" pitchFamily="34" charset="-128"/>
                <a:cs typeface="Arial" pitchFamily="34" charset="0"/>
              </a:rPr>
              <a:t>Explanation/lecture</a:t>
            </a:r>
            <a:endParaRPr lang="en-US" sz="2400" dirty="0">
              <a:latin typeface="Arial" pitchFamily="34" charset="0"/>
              <a:cs typeface="Arial" pitchFamily="34" charset="0"/>
            </a:endParaRPr>
          </a:p>
          <a:p>
            <a:pPr marL="457200" marR="0" lvl="1" indent="0" algn="just" defTabSz="914400" rtl="0" eaLnBrk="0" fontAlgn="base" latinLnBrk="0" hangingPunct="0">
              <a:lnSpc>
                <a:spcPct val="100000"/>
              </a:lnSpc>
              <a:spcBef>
                <a:spcPct val="0"/>
              </a:spcBef>
              <a:spcAft>
                <a:spcPct val="0"/>
              </a:spcAft>
              <a:buClrTx/>
              <a:buSzTx/>
              <a:buFont typeface="Wingdings 2" pitchFamily="18" charset="2"/>
              <a:buChar char=""/>
              <a:tabLst>
                <a:tab pos="914400" algn="l"/>
              </a:tabLst>
            </a:pPr>
            <a:endParaRPr kumimoji="0" lang="en-US" sz="2400" b="0" i="0" u="none" strike="noStrike" cap="none" normalizeH="0" baseline="0" dirty="0">
              <a:ln>
                <a:noFill/>
              </a:ln>
              <a:solidFill>
                <a:schemeClr val="tx1"/>
              </a:solidFill>
              <a:effectLst/>
              <a:latin typeface="Arial" pitchFamily="34" charset="0"/>
              <a:cs typeface="Arial" pitchFamily="34" charset="0"/>
            </a:endParaRPr>
          </a:p>
        </p:txBody>
      </p:sp>
    </p:spTree>
  </p:cSld>
  <p:clrMapOvr>
    <a:masterClrMapping/>
  </p:clrMapOvr>
  <p:transition spd="med">
    <p:wedge/>
  </p:transition>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89" name="Rectangle 1"/>
          <p:cNvSpPr>
            <a:spLocks noChangeArrowheads="1"/>
          </p:cNvSpPr>
          <p:nvPr/>
        </p:nvSpPr>
        <p:spPr bwMode="auto">
          <a:xfrm>
            <a:off x="838200" y="762000"/>
            <a:ext cx="7162800" cy="489364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a:ln>
                  <a:noFill/>
                </a:ln>
                <a:solidFill>
                  <a:schemeClr val="tx1"/>
                </a:solidFill>
                <a:effectLst/>
                <a:latin typeface="Bookman Old Style" pitchFamily="18" charset="0"/>
                <a:ea typeface="Arial Unicode MS" pitchFamily="34" charset="-128"/>
                <a:cs typeface="Arial" pitchFamily="34" charset="0"/>
              </a:rPr>
              <a:t>From the Cone of Learning it is clear that as we go from the bottom of the cone up to the apex/top/ the learning experience becomes abstract.</a:t>
            </a:r>
            <a:endParaRPr kumimoji="0" lang="en-US" sz="2400" b="0" i="0" u="none" strike="noStrike" cap="none" normalizeH="0" baseline="0" dirty="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a:ln>
                  <a:noFill/>
                </a:ln>
                <a:solidFill>
                  <a:schemeClr val="tx1"/>
                </a:solidFill>
                <a:effectLst/>
                <a:latin typeface="Bookman Old Style" pitchFamily="18" charset="0"/>
                <a:ea typeface="Arial Unicode MS" pitchFamily="34" charset="-128"/>
                <a:cs typeface="Arial" pitchFamily="34" charset="0"/>
              </a:rPr>
              <a:t>Similarly it is said that an average person learns</a:t>
            </a:r>
            <a:endParaRPr kumimoji="0" lang="en-US" sz="2400" b="0" i="0" u="none" strike="noStrike" cap="none" normalizeH="0" baseline="0" dirty="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a:ln>
                  <a:noFill/>
                </a:ln>
                <a:solidFill>
                  <a:schemeClr val="tx1"/>
                </a:solidFill>
                <a:effectLst/>
                <a:latin typeface="Bookman Old Style" pitchFamily="18" charset="0"/>
                <a:ea typeface="Arial Unicode MS" pitchFamily="34" charset="-128"/>
                <a:cs typeface="Arial" pitchFamily="34" charset="0"/>
              </a:rPr>
              <a:t>1% through the sense of Taste</a:t>
            </a:r>
            <a:endParaRPr kumimoji="0" lang="en-US" sz="2400" b="0" i="0" u="none" strike="noStrike" cap="none" normalizeH="0" baseline="0" dirty="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a:ln>
                  <a:noFill/>
                </a:ln>
                <a:solidFill>
                  <a:schemeClr val="tx1"/>
                </a:solidFill>
                <a:effectLst/>
                <a:latin typeface="Bookman Old Style" pitchFamily="18" charset="0"/>
                <a:ea typeface="Arial Unicode MS" pitchFamily="34" charset="-128"/>
                <a:cs typeface="Arial" pitchFamily="34" charset="0"/>
              </a:rPr>
              <a:t>1.5% through the sense of Touch</a:t>
            </a:r>
            <a:endParaRPr kumimoji="0" lang="en-US" sz="2400" b="0" i="0" u="none" strike="noStrike" cap="none" normalizeH="0" baseline="0" dirty="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a:ln>
                  <a:noFill/>
                </a:ln>
                <a:solidFill>
                  <a:schemeClr val="tx1"/>
                </a:solidFill>
                <a:effectLst/>
                <a:latin typeface="Bookman Old Style" pitchFamily="18" charset="0"/>
                <a:ea typeface="Arial Unicode MS" pitchFamily="34" charset="-128"/>
                <a:cs typeface="Arial" pitchFamily="34" charset="0"/>
              </a:rPr>
              <a:t>3.5% through the sense of Smell</a:t>
            </a:r>
            <a:endParaRPr kumimoji="0" lang="en-US" sz="2400" b="0" i="0" u="none" strike="noStrike" cap="none" normalizeH="0" baseline="0" dirty="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a:ln>
                  <a:noFill/>
                </a:ln>
                <a:solidFill>
                  <a:schemeClr val="tx1"/>
                </a:solidFill>
                <a:effectLst/>
                <a:latin typeface="Bookman Old Style" pitchFamily="18" charset="0"/>
                <a:ea typeface="Arial Unicode MS" pitchFamily="34" charset="-128"/>
                <a:cs typeface="Arial" pitchFamily="34" charset="0"/>
              </a:rPr>
              <a:t>11% through the sense of Hearing</a:t>
            </a:r>
            <a:endParaRPr kumimoji="0" lang="en-US" sz="2400" b="0" i="0" u="none" strike="noStrike" cap="none" normalizeH="0" baseline="0" dirty="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a:ln>
                  <a:noFill/>
                </a:ln>
                <a:solidFill>
                  <a:schemeClr val="tx1"/>
                </a:solidFill>
                <a:effectLst/>
                <a:latin typeface="Bookman Old Style" pitchFamily="18" charset="0"/>
                <a:ea typeface="Arial Unicode MS" pitchFamily="34" charset="-128"/>
                <a:cs typeface="Arial" pitchFamily="34" charset="0"/>
              </a:rPr>
              <a:t>83% through the sense of Sight</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a:ln>
                  <a:noFill/>
                </a:ln>
                <a:solidFill>
                  <a:schemeClr val="tx1"/>
                </a:solidFill>
                <a:effectLst/>
                <a:latin typeface="Bookman Old Style" pitchFamily="18" charset="0"/>
                <a:ea typeface="Arial Unicode MS" pitchFamily="34" charset="-128"/>
                <a:cs typeface="Arial" pitchFamily="34" charset="0"/>
              </a:rPr>
              <a:t>From this we observe that 94% of what we learn comes through visual and aural senses. </a:t>
            </a:r>
            <a:endParaRPr kumimoji="0" lang="en-US" sz="2400" b="0" i="0" u="none" strike="noStrike" cap="none" normalizeH="0" baseline="0" dirty="0">
              <a:ln>
                <a:noFill/>
              </a:ln>
              <a:solidFill>
                <a:schemeClr val="tx1"/>
              </a:solidFill>
              <a:effectLst/>
              <a:latin typeface="Arial" pitchFamily="34" charset="0"/>
              <a:cs typeface="Arial" pitchFamily="34" charset="0"/>
            </a:endParaRPr>
          </a:p>
        </p:txBody>
      </p:sp>
    </p:spTree>
  </p:cSld>
  <p:clrMapOvr>
    <a:masterClrMapping/>
  </p:clrMapOvr>
  <p:transition spd="med">
    <p:wedge/>
  </p:transition>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3" name="Rectangle 1"/>
          <p:cNvSpPr>
            <a:spLocks noChangeArrowheads="1"/>
          </p:cNvSpPr>
          <p:nvPr/>
        </p:nvSpPr>
        <p:spPr bwMode="auto">
          <a:xfrm>
            <a:off x="990600" y="381000"/>
            <a:ext cx="6400800" cy="526297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a:ln>
                  <a:noFill/>
                </a:ln>
                <a:solidFill>
                  <a:schemeClr val="tx1"/>
                </a:solidFill>
                <a:effectLst/>
                <a:latin typeface="Bookman Old Style" pitchFamily="18" charset="0"/>
                <a:ea typeface="Times New Roman" pitchFamily="18" charset="0"/>
                <a:cs typeface="Times New Roman" pitchFamily="18" charset="0"/>
              </a:rPr>
              <a:t>      Summary</a:t>
            </a:r>
            <a:endParaRPr kumimoji="0" lang="en-US" sz="2400" b="0" i="0" u="none" strike="noStrike" cap="none" normalizeH="0" baseline="0" dirty="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a:ln>
                  <a:noFill/>
                </a:ln>
                <a:solidFill>
                  <a:schemeClr val="tx1"/>
                </a:solidFill>
                <a:effectLst/>
                <a:latin typeface="Bookman Old Style" pitchFamily="18" charset="0"/>
                <a:ea typeface="Times New Roman" pitchFamily="18" charset="0"/>
                <a:cs typeface="Times New Roman" pitchFamily="18" charset="0"/>
              </a:rPr>
              <a:t>Students learn meaningfully and easily when teachers supplement their instruction by appropriate instructional media. Instructional media are not substitute for the teacher but they are aid for the teacher and students.</a:t>
            </a:r>
            <a:endParaRPr kumimoji="0" lang="en-US" sz="2400" b="0" i="0" u="none" strike="noStrike" cap="none" normalizeH="0" baseline="0" dirty="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a:ln>
                  <a:noFill/>
                </a:ln>
                <a:solidFill>
                  <a:schemeClr val="tx1"/>
                </a:solidFill>
                <a:effectLst/>
                <a:latin typeface="Bookman Old Style" pitchFamily="18" charset="0"/>
                <a:ea typeface="Times New Roman" pitchFamily="18" charset="0"/>
                <a:cs typeface="Times New Roman" pitchFamily="18" charset="0"/>
              </a:rPr>
              <a:t>As learners do have different learning styles, they will not be benefited equally from the same media. It is the responsibility of the teacher to select the instructional media that fit to the learning styles of students. </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a:ln>
                <a:noFill/>
              </a:ln>
              <a:solidFill>
                <a:schemeClr val="tx1"/>
              </a:solidFill>
              <a:effectLst/>
              <a:latin typeface="Arial" pitchFamily="34" charset="0"/>
              <a:cs typeface="Arial" pitchFamily="34" charset="0"/>
            </a:endParaRPr>
          </a:p>
        </p:txBody>
      </p:sp>
    </p:spTree>
  </p:cSld>
  <p:clrMapOvr>
    <a:masterClrMapping/>
  </p:clrMapOvr>
  <p:transition spd="med">
    <p:wedg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1"/>
          <p:cNvSpPr>
            <a:spLocks noChangeArrowheads="1"/>
          </p:cNvSpPr>
          <p:nvPr/>
        </p:nvSpPr>
        <p:spPr bwMode="auto">
          <a:xfrm>
            <a:off x="1143000" y="1295400"/>
            <a:ext cx="6858000" cy="452431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Bookman Old Style" pitchFamily="18" charset="0"/>
                <a:ea typeface="Arial Unicode MS" pitchFamily="34" charset="-128"/>
                <a:cs typeface="Arial" pitchFamily="34" charset="0"/>
              </a:rPr>
              <a:t> </a:t>
            </a:r>
            <a:r>
              <a:rPr kumimoji="0" lang="en-US" sz="2400" b="1" i="0" u="none" strike="noStrike" cap="none" normalizeH="0" baseline="0" dirty="0">
                <a:ln>
                  <a:noFill/>
                </a:ln>
                <a:solidFill>
                  <a:schemeClr val="tx1"/>
                </a:solidFill>
                <a:effectLst/>
                <a:latin typeface="Times New Roman" pitchFamily="18" charset="0"/>
                <a:ea typeface="Arial Unicode MS" pitchFamily="34" charset="-128"/>
                <a:cs typeface="Times New Roman" pitchFamily="18" charset="0"/>
              </a:rPr>
              <a:t>1.2. The communication process</a:t>
            </a:r>
            <a:endParaRPr kumimoji="0" lang="en-US" sz="2400" b="0" i="0" u="none" strike="noStrike" cap="none" normalizeH="0" baseline="0" dirty="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a:ln>
                  <a:noFill/>
                </a:ln>
                <a:solidFill>
                  <a:schemeClr val="tx1"/>
                </a:solidFill>
                <a:effectLst/>
                <a:latin typeface="Times New Roman" pitchFamily="18" charset="0"/>
                <a:ea typeface="Arial Unicode MS" pitchFamily="34" charset="-128"/>
                <a:cs typeface="Times New Roman" pitchFamily="18" charset="0"/>
              </a:rPr>
              <a:t>1.2.1 Components of Communication</a:t>
            </a:r>
            <a:endParaRPr kumimoji="0" lang="en-US" sz="2400" b="0" i="0" u="none" strike="noStrike" cap="none" normalizeH="0" baseline="0" dirty="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a:ln>
                  <a:noFill/>
                </a:ln>
                <a:solidFill>
                  <a:schemeClr val="tx1"/>
                </a:solidFill>
                <a:effectLst/>
                <a:latin typeface="Times New Roman" pitchFamily="18" charset="0"/>
                <a:ea typeface="Arial Unicode MS" pitchFamily="34" charset="-128"/>
                <a:cs typeface="Times New Roman" pitchFamily="18" charset="0"/>
              </a:rPr>
              <a:t>  </a:t>
            </a:r>
            <a:endParaRPr kumimoji="0" lang="en-US" sz="2400" b="0" i="0" u="none" strike="noStrike" cap="none" normalizeH="0" baseline="0" dirty="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a:ln>
                  <a:noFill/>
                </a:ln>
                <a:solidFill>
                  <a:schemeClr val="tx1"/>
                </a:solidFill>
                <a:effectLst/>
                <a:latin typeface="Times New Roman" pitchFamily="18" charset="0"/>
                <a:ea typeface="Arial Unicode MS" pitchFamily="34" charset="-128"/>
                <a:cs typeface="Times New Roman" pitchFamily="18" charset="0"/>
              </a:rPr>
              <a:t>What are the major components in the communication process?</a:t>
            </a:r>
            <a:endParaRPr kumimoji="0" lang="en-US" sz="2400" b="0" i="0" u="none" strike="noStrike" cap="none" normalizeH="0" baseline="0" dirty="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a:ln>
                  <a:noFill/>
                </a:ln>
                <a:solidFill>
                  <a:schemeClr val="tx1"/>
                </a:solidFill>
                <a:effectLst/>
                <a:latin typeface="Times New Roman" pitchFamily="18" charset="0"/>
                <a:ea typeface="Arial Unicode MS" pitchFamily="34" charset="-128"/>
                <a:cs typeface="Times New Roman" pitchFamily="18" charset="0"/>
              </a:rPr>
              <a:t>___________________________________________</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a:ln>
                  <a:noFill/>
                </a:ln>
                <a:solidFill>
                  <a:schemeClr val="tx1"/>
                </a:solidFill>
                <a:effectLst/>
                <a:latin typeface="Times New Roman" pitchFamily="18" charset="0"/>
                <a:ea typeface="Arial Unicode MS" pitchFamily="34" charset="-128"/>
                <a:cs typeface="Times New Roman" pitchFamily="18" charset="0"/>
              </a:rPr>
              <a:t>It is said that communication is the process of exchange or sharing of information, ideas, feelings, thoughts, etc. Therefore, for communication to happen, there are different components which must operate together. Hence, communication as a process involves five basic components.</a:t>
            </a:r>
            <a:r>
              <a:rPr kumimoji="0" lang="en-US" sz="2400" b="0" i="0" u="none" strike="noStrike" cap="none" normalizeH="0" baseline="0" dirty="0">
                <a:ln>
                  <a:noFill/>
                </a:ln>
                <a:solidFill>
                  <a:schemeClr val="tx1"/>
                </a:solidFill>
                <a:effectLst/>
                <a:latin typeface="Times New Roman" pitchFamily="18" charset="0"/>
                <a:cs typeface="Times New Roman" pitchFamily="18" charset="0"/>
              </a:rPr>
              <a:t> </a:t>
            </a:r>
          </a:p>
        </p:txBody>
      </p:sp>
    </p:spTree>
  </p:cSld>
  <p:clrMapOvr>
    <a:masterClrMapping/>
  </p:clrMapOvr>
  <p:transition spd="med">
    <p:wedge/>
  </p:transition>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7" name="Rectangle 1"/>
          <p:cNvSpPr>
            <a:spLocks noChangeArrowheads="1"/>
          </p:cNvSpPr>
          <p:nvPr/>
        </p:nvSpPr>
        <p:spPr bwMode="auto">
          <a:xfrm>
            <a:off x="457200" y="2133600"/>
            <a:ext cx="7772400" cy="132343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lang="en-US" sz="4000" dirty="0">
                <a:latin typeface="Bookman Old Style" pitchFamily="18" charset="0"/>
                <a:cs typeface="Times New Roman" pitchFamily="18" charset="0"/>
              </a:rPr>
              <a:t>THANK YOU VERY MUCH FOR YOUR ATTENTION!!!</a:t>
            </a:r>
            <a:endParaRPr kumimoji="0" lang="en-US" sz="4000" b="0" i="0" u="none" strike="noStrike" cap="none" normalizeH="0" baseline="0" dirty="0">
              <a:ln>
                <a:noFill/>
              </a:ln>
              <a:solidFill>
                <a:schemeClr val="tx1"/>
              </a:solidFill>
              <a:effectLst/>
              <a:latin typeface="Arial" pitchFamily="34" charset="0"/>
              <a:cs typeface="Arial" pitchFamily="34" charset="0"/>
            </a:endParaRPr>
          </a:p>
        </p:txBody>
      </p:sp>
    </p:spTree>
  </p:cSld>
  <p:clrMapOvr>
    <a:masterClrMapping/>
  </p:clrMapOvr>
  <p:transition spd="med">
    <p:wedg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1"/>
          <p:cNvSpPr>
            <a:spLocks noChangeArrowheads="1"/>
          </p:cNvSpPr>
          <p:nvPr/>
        </p:nvSpPr>
        <p:spPr bwMode="auto">
          <a:xfrm>
            <a:off x="1066800" y="762000"/>
            <a:ext cx="6629400" cy="489364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dirty="0">
              <a:ln>
                <a:noFill/>
              </a:ln>
              <a:solidFill>
                <a:schemeClr val="tx1"/>
              </a:solidFill>
              <a:effectLst/>
              <a:latin typeface="Bookman Old Style" pitchFamily="18" charset="0"/>
              <a:ea typeface="Arial Unicode MS" pitchFamily="34" charset="-128"/>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r>
              <a:rPr lang="en-US" sz="2400" dirty="0">
                <a:latin typeface="Bookman Old Style" pitchFamily="18" charset="0"/>
                <a:ea typeface="Arial Unicode MS" pitchFamily="34" charset="-128"/>
                <a:cs typeface="Arial" pitchFamily="34" charset="0"/>
              </a:rPr>
              <a:t> </a:t>
            </a:r>
            <a:r>
              <a:rPr kumimoji="0" lang="en-US" sz="2400" b="0" i="0" u="none" strike="noStrike" cap="none" normalizeH="0" baseline="0" dirty="0">
                <a:ln>
                  <a:noFill/>
                </a:ln>
                <a:solidFill>
                  <a:schemeClr val="tx1"/>
                </a:solidFill>
                <a:effectLst/>
                <a:latin typeface="Times New Roman" pitchFamily="18" charset="0"/>
                <a:ea typeface="Arial Unicode MS" pitchFamily="34" charset="-128"/>
                <a:cs typeface="Times New Roman" pitchFamily="18" charset="0"/>
              </a:rPr>
              <a:t>They are:</a:t>
            </a:r>
            <a:endParaRPr kumimoji="0" lang="en-US" sz="2400" b="0" i="0" u="none" strike="noStrike" cap="none" normalizeH="0" baseline="0" dirty="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a:ln>
                  <a:noFill/>
                </a:ln>
                <a:solidFill>
                  <a:schemeClr val="tx1"/>
                </a:solidFill>
                <a:effectLst/>
                <a:latin typeface="Times New Roman" pitchFamily="18" charset="0"/>
                <a:ea typeface="Arial Unicode MS" pitchFamily="34" charset="-128"/>
                <a:cs typeface="Times New Roman" pitchFamily="18" charset="0"/>
              </a:rPr>
              <a:t> A. source</a:t>
            </a:r>
            <a:endParaRPr kumimoji="0" lang="en-US" sz="2400" b="0" i="0" u="none" strike="noStrike" cap="none" normalizeH="0" baseline="0" dirty="0">
              <a:ln>
                <a:noFill/>
              </a:ln>
              <a:solidFill>
                <a:schemeClr val="tx1"/>
              </a:solidFill>
              <a:effectLst/>
              <a:latin typeface="Times New Roman" pitchFamily="18" charset="0"/>
              <a:ea typeface="Arial Unicode MS" pitchFamily="34" charset="-128"/>
              <a:cs typeface="Times New Roman" pitchFamily="18" charset="0"/>
            </a:endParaRPr>
          </a:p>
          <a:p>
            <a:pPr eaLnBrk="0" fontAlgn="base" hangingPunct="0">
              <a:spcBef>
                <a:spcPct val="0"/>
              </a:spcBef>
              <a:spcAft>
                <a:spcPct val="0"/>
              </a:spcAft>
            </a:pPr>
            <a:r>
              <a:rPr kumimoji="0" lang="en-US" sz="2400" b="0" i="0" u="none" strike="noStrike" cap="none" normalizeH="0" baseline="0" dirty="0">
                <a:ln>
                  <a:noFill/>
                </a:ln>
                <a:solidFill>
                  <a:schemeClr val="tx1"/>
                </a:solidFill>
                <a:effectLst/>
                <a:latin typeface="Times New Roman" pitchFamily="18" charset="0"/>
                <a:ea typeface="Arial Unicode MS" pitchFamily="34" charset="-128"/>
                <a:cs typeface="Times New Roman" pitchFamily="18" charset="0"/>
              </a:rPr>
              <a:t>The source of communication is the sender who has a message to impart. The sender has to decide how to communicate a message, which channel is to be selected for the message and what type of strategies should be planned so that the message makes the desired response.</a:t>
            </a:r>
            <a:r>
              <a:rPr kumimoji="0" lang="en-US" sz="2400" b="0" i="0" u="none" strike="noStrike" cap="none" normalizeH="0" baseline="0" dirty="0">
                <a:ln>
                  <a:noFill/>
                </a:ln>
                <a:solidFill>
                  <a:schemeClr val="tx1"/>
                </a:solidFill>
                <a:effectLst/>
                <a:latin typeface="Times New Roman" pitchFamily="18" charset="0"/>
                <a:cs typeface="Times New Roman" pitchFamily="18" charset="0"/>
              </a:rPr>
              <a:t> </a:t>
            </a:r>
            <a:r>
              <a:rPr lang="en-US" sz="2400" dirty="0">
                <a:latin typeface="Times New Roman" pitchFamily="18" charset="0"/>
                <a:cs typeface="Times New Roman" pitchFamily="18" charset="0"/>
              </a:rPr>
              <a:t>The source could be a person, group of people, or an institution. In the process of the instruction, the source could be a student, group of students, a teacher or group of teachers.</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a:ln>
                <a:noFill/>
              </a:ln>
              <a:solidFill>
                <a:schemeClr val="tx1"/>
              </a:solidFill>
              <a:effectLst/>
              <a:latin typeface="Times New Roman" pitchFamily="18" charset="0"/>
              <a:cs typeface="Times New Roman" pitchFamily="18" charset="0"/>
            </a:endParaRPr>
          </a:p>
        </p:txBody>
      </p:sp>
    </p:spTree>
  </p:cSld>
  <p:clrMapOvr>
    <a:masterClrMapping/>
  </p:clrMapOvr>
  <p:transition spd="med">
    <p:wedg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r>
              <a:rPr lang="en-US" b="1" dirty="0">
                <a:latin typeface="Bookman Old Style" pitchFamily="18" charset="0"/>
                <a:ea typeface="Arial Unicode MS" pitchFamily="34" charset="-128"/>
                <a:cs typeface="Arial" pitchFamily="34" charset="0"/>
              </a:rPr>
              <a:t>                                             </a:t>
            </a:r>
            <a:r>
              <a:rPr lang="en-US" sz="3100" b="1" dirty="0">
                <a:solidFill>
                  <a:srgbClr val="00B0F0"/>
                </a:solidFill>
                <a:latin typeface="Times New Roman" pitchFamily="18" charset="0"/>
                <a:ea typeface="Arial Unicode MS" pitchFamily="34" charset="-128"/>
                <a:cs typeface="Times New Roman" pitchFamily="18" charset="0"/>
              </a:rPr>
              <a:t>Factors that Influence Operation of the Source</a:t>
            </a:r>
            <a:br>
              <a:rPr lang="en-US" dirty="0">
                <a:latin typeface="Arial" pitchFamily="34" charset="0"/>
              </a:rPr>
            </a:br>
            <a:endParaRPr lang="en-US" dirty="0"/>
          </a:p>
        </p:txBody>
      </p:sp>
      <p:sp>
        <p:nvSpPr>
          <p:cNvPr id="3" name="Content Placeholder 2"/>
          <p:cNvSpPr>
            <a:spLocks noGrp="1"/>
          </p:cNvSpPr>
          <p:nvPr>
            <p:ph idx="1"/>
          </p:nvPr>
        </p:nvSpPr>
        <p:spPr/>
        <p:txBody>
          <a:bodyPr>
            <a:normAutofit fontScale="70000" lnSpcReduction="20000"/>
          </a:bodyPr>
          <a:lstStyle/>
          <a:p>
            <a:pPr marL="0" lvl="0" indent="0" algn="justLow" eaLnBrk="0" fontAlgn="base" hangingPunct="0">
              <a:spcBef>
                <a:spcPct val="0"/>
              </a:spcBef>
              <a:spcAft>
                <a:spcPct val="0"/>
              </a:spcAft>
              <a:buNone/>
              <a:tabLst>
                <a:tab pos="685800" algn="l"/>
              </a:tabLst>
            </a:pPr>
            <a:r>
              <a:rPr lang="en-US" dirty="0">
                <a:latin typeface="Times New Roman" pitchFamily="18" charset="0"/>
                <a:ea typeface="Arial Unicode MS" pitchFamily="34" charset="-128"/>
                <a:cs typeface="Times New Roman" pitchFamily="18" charset="0"/>
              </a:rPr>
              <a:t>The common ones are the following.</a:t>
            </a:r>
            <a:endParaRPr lang="en-US" dirty="0">
              <a:latin typeface="Times New Roman" pitchFamily="18" charset="0"/>
              <a:cs typeface="Times New Roman" pitchFamily="18" charset="0"/>
            </a:endParaRPr>
          </a:p>
          <a:p>
            <a:pPr marL="0" lvl="0" indent="0" algn="justLow" eaLnBrk="0" fontAlgn="base" hangingPunct="0">
              <a:spcBef>
                <a:spcPct val="0"/>
              </a:spcBef>
              <a:spcAft>
                <a:spcPct val="0"/>
              </a:spcAft>
              <a:buFontTx/>
              <a:buChar char="•"/>
              <a:tabLst>
                <a:tab pos="685800" algn="l"/>
              </a:tabLst>
            </a:pPr>
            <a:r>
              <a:rPr lang="en-US" b="1" dirty="0">
                <a:latin typeface="Times New Roman" pitchFamily="18" charset="0"/>
                <a:ea typeface="Arial Unicode MS" pitchFamily="34" charset="-128"/>
                <a:cs typeface="Times New Roman" pitchFamily="18" charset="0"/>
              </a:rPr>
              <a:t>Communication skills:</a:t>
            </a:r>
            <a:r>
              <a:rPr lang="en-US" dirty="0">
                <a:latin typeface="Times New Roman" pitchFamily="18" charset="0"/>
                <a:ea typeface="Arial Unicode MS" pitchFamily="34" charset="-128"/>
                <a:cs typeface="Times New Roman" pitchFamily="18" charset="0"/>
              </a:rPr>
              <a:t> the ability of the source to think, write, draw or speak can impede its operation.</a:t>
            </a:r>
            <a:endParaRPr lang="en-US" dirty="0">
              <a:latin typeface="Times New Roman" pitchFamily="18" charset="0"/>
              <a:cs typeface="Times New Roman" pitchFamily="18" charset="0"/>
            </a:endParaRPr>
          </a:p>
          <a:p>
            <a:pPr marL="0" lvl="0" indent="0" algn="justLow" eaLnBrk="0" fontAlgn="base" hangingPunct="0">
              <a:spcBef>
                <a:spcPct val="0"/>
              </a:spcBef>
              <a:spcAft>
                <a:spcPct val="0"/>
              </a:spcAft>
              <a:buFontTx/>
              <a:buChar char="•"/>
              <a:tabLst>
                <a:tab pos="685800" algn="l"/>
              </a:tabLst>
            </a:pPr>
            <a:r>
              <a:rPr lang="en-US" b="1" dirty="0">
                <a:latin typeface="Times New Roman" pitchFamily="18" charset="0"/>
                <a:ea typeface="Arial Unicode MS" pitchFamily="34" charset="-128"/>
                <a:cs typeface="Times New Roman" pitchFamily="18" charset="0"/>
              </a:rPr>
              <a:t>Attitude of the source:</a:t>
            </a:r>
            <a:r>
              <a:rPr lang="en-US" dirty="0">
                <a:latin typeface="Times New Roman" pitchFamily="18" charset="0"/>
                <a:ea typeface="Arial Unicode MS" pitchFamily="34" charset="-128"/>
                <a:cs typeface="Times New Roman" pitchFamily="18" charset="0"/>
              </a:rPr>
              <a:t> the attitude of the sender/source towards his/her audience, the subject matter he/she is communicating or him/her. </a:t>
            </a:r>
            <a:endParaRPr lang="en-US" dirty="0">
              <a:latin typeface="Times New Roman" pitchFamily="18" charset="0"/>
              <a:cs typeface="Times New Roman" pitchFamily="18" charset="0"/>
            </a:endParaRPr>
          </a:p>
          <a:p>
            <a:pPr marL="0" lvl="0" indent="0" algn="justLow" eaLnBrk="0" fontAlgn="base" hangingPunct="0">
              <a:spcBef>
                <a:spcPct val="0"/>
              </a:spcBef>
              <a:spcAft>
                <a:spcPct val="0"/>
              </a:spcAft>
              <a:buFontTx/>
              <a:buChar char="•"/>
              <a:tabLst>
                <a:tab pos="685800" algn="l"/>
              </a:tabLst>
            </a:pPr>
            <a:r>
              <a:rPr lang="en-US" b="1" dirty="0">
                <a:latin typeface="Times New Roman" pitchFamily="18" charset="0"/>
                <a:ea typeface="Arial Unicode MS" pitchFamily="34" charset="-128"/>
                <a:cs typeface="Times New Roman" pitchFamily="18" charset="0"/>
              </a:rPr>
              <a:t> Knowledge</a:t>
            </a:r>
            <a:r>
              <a:rPr lang="en-US" dirty="0">
                <a:latin typeface="Times New Roman" pitchFamily="18" charset="0"/>
                <a:ea typeface="Arial Unicode MS" pitchFamily="34" charset="-128"/>
                <a:cs typeface="Times New Roman" pitchFamily="18" charset="0"/>
              </a:rPr>
              <a:t> </a:t>
            </a:r>
            <a:r>
              <a:rPr lang="en-US" b="1" dirty="0">
                <a:latin typeface="Times New Roman" pitchFamily="18" charset="0"/>
                <a:ea typeface="Arial Unicode MS" pitchFamily="34" charset="-128"/>
                <a:cs typeface="Times New Roman" pitchFamily="18" charset="0"/>
              </a:rPr>
              <a:t>of the subject</a:t>
            </a:r>
            <a:r>
              <a:rPr lang="en-US" dirty="0">
                <a:latin typeface="Times New Roman" pitchFamily="18" charset="0"/>
                <a:ea typeface="Arial Unicode MS" pitchFamily="34" charset="-128"/>
                <a:cs typeface="Times New Roman" pitchFamily="18" charset="0"/>
              </a:rPr>
              <a:t>: his/her audience, language, media and resources used for communication, and social acceptance of the subject.</a:t>
            </a:r>
            <a:endParaRPr lang="en-US" dirty="0">
              <a:latin typeface="Times New Roman" pitchFamily="18" charset="0"/>
              <a:cs typeface="Times New Roman" pitchFamily="18" charset="0"/>
            </a:endParaRPr>
          </a:p>
          <a:p>
            <a:pPr marL="0" lvl="0" indent="0" algn="justLow" eaLnBrk="0" fontAlgn="base" hangingPunct="0">
              <a:spcBef>
                <a:spcPct val="0"/>
              </a:spcBef>
              <a:spcAft>
                <a:spcPct val="0"/>
              </a:spcAft>
              <a:buFontTx/>
              <a:buChar char="•"/>
              <a:tabLst>
                <a:tab pos="685800" algn="l"/>
              </a:tabLst>
            </a:pPr>
            <a:r>
              <a:rPr lang="en-US" b="1" dirty="0">
                <a:latin typeface="Times New Roman" pitchFamily="18" charset="0"/>
                <a:ea typeface="Arial Unicode MS" pitchFamily="34" charset="-128"/>
                <a:cs typeface="Times New Roman" pitchFamily="18" charset="0"/>
              </a:rPr>
              <a:t>The social situation</a:t>
            </a:r>
            <a:r>
              <a:rPr lang="en-US" dirty="0">
                <a:latin typeface="Times New Roman" pitchFamily="18" charset="0"/>
                <a:ea typeface="Arial Unicode MS" pitchFamily="34" charset="-128"/>
                <a:cs typeface="Times New Roman" pitchFamily="18" charset="0"/>
              </a:rPr>
              <a:t> </a:t>
            </a:r>
            <a:r>
              <a:rPr lang="en-US" b="1" dirty="0">
                <a:latin typeface="Times New Roman" pitchFamily="18" charset="0"/>
                <a:ea typeface="Arial Unicode MS" pitchFamily="34" charset="-128"/>
                <a:cs typeface="Times New Roman" pitchFamily="18" charset="0"/>
              </a:rPr>
              <a:t>in which he/she operates</a:t>
            </a:r>
            <a:r>
              <a:rPr lang="en-US" dirty="0">
                <a:latin typeface="Times New Roman" pitchFamily="18" charset="0"/>
                <a:ea typeface="Arial Unicode MS" pitchFamily="34" charset="-128"/>
                <a:cs typeface="Times New Roman" pitchFamily="18" charset="0"/>
              </a:rPr>
              <a:t>:  The role of the source in society, the group he/she belongs to, the social background and age etc.</a:t>
            </a:r>
            <a:endParaRPr lang="en-US" dirty="0">
              <a:latin typeface="Times New Roman" pitchFamily="18" charset="0"/>
              <a:cs typeface="Times New Roman" pitchFamily="18" charset="0"/>
            </a:endParaRPr>
          </a:p>
          <a:p>
            <a:pPr marL="0" lvl="0" indent="0" algn="justLow" eaLnBrk="0" fontAlgn="base" hangingPunct="0">
              <a:spcBef>
                <a:spcPct val="0"/>
              </a:spcBef>
              <a:spcAft>
                <a:spcPct val="0"/>
              </a:spcAft>
              <a:buFontTx/>
              <a:buChar char="•"/>
              <a:tabLst>
                <a:tab pos="685800" algn="l"/>
              </a:tabLst>
            </a:pPr>
            <a:r>
              <a:rPr lang="en-US" b="1" dirty="0">
                <a:latin typeface="Times New Roman" pitchFamily="18" charset="0"/>
                <a:ea typeface="Arial Unicode MS" pitchFamily="34" charset="-128"/>
                <a:cs typeface="Times New Roman" pitchFamily="18" charset="0"/>
              </a:rPr>
              <a:t>Availability of resources:</a:t>
            </a:r>
            <a:r>
              <a:rPr lang="en-US" dirty="0">
                <a:latin typeface="Times New Roman" pitchFamily="18" charset="0"/>
                <a:ea typeface="Arial Unicode MS" pitchFamily="34" charset="-128"/>
                <a:cs typeface="Times New Roman" pitchFamily="18" charset="0"/>
              </a:rPr>
              <a:t> </a:t>
            </a:r>
          </a:p>
          <a:p>
            <a:pPr marL="0" lvl="0" indent="0" algn="justLow" eaLnBrk="0" fontAlgn="base" hangingPunct="0">
              <a:spcBef>
                <a:spcPct val="0"/>
              </a:spcBef>
              <a:spcAft>
                <a:spcPct val="0"/>
              </a:spcAft>
              <a:tabLst>
                <a:tab pos="685800" algn="l"/>
              </a:tabLst>
            </a:pPr>
            <a:r>
              <a:rPr lang="en-US" dirty="0">
                <a:latin typeface="Times New Roman" pitchFamily="18" charset="0"/>
                <a:ea typeface="Arial Unicode MS" pitchFamily="34" charset="-128"/>
                <a:cs typeface="Times New Roman" pitchFamily="18" charset="0"/>
              </a:rPr>
              <a:t>knowledge of these factors can help us to examine ourselves as sources and to evaluate communication that we receive in light of what we know about the source</a:t>
            </a:r>
            <a:r>
              <a:rPr lang="en-US" sz="3600" dirty="0">
                <a:latin typeface="Times New Roman" pitchFamily="18" charset="0"/>
                <a:ea typeface="Arial Unicode MS" pitchFamily="34" charset="-128"/>
                <a:cs typeface="Times New Roman" pitchFamily="18" charset="0"/>
              </a:rPr>
              <a:t>.</a:t>
            </a:r>
            <a:endParaRPr lang="en-US" sz="3600" dirty="0">
              <a:latin typeface="Times New Roman" pitchFamily="18" charset="0"/>
              <a:cs typeface="Times New Roman" pitchFamily="18" charset="0"/>
            </a:endParaRPr>
          </a:p>
          <a:p>
            <a:endParaRPr lang="en-US" dirty="0"/>
          </a:p>
        </p:txBody>
      </p:sp>
    </p:spTree>
  </p:cSld>
  <p:clrMapOvr>
    <a:masterClrMapping/>
  </p:clrMapOvr>
  <p:transition spd="med">
    <p:wedg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lgn="l"/>
            <a:r>
              <a:rPr lang="en-US" b="1" dirty="0">
                <a:latin typeface="Bookman Old Style" pitchFamily="18" charset="0"/>
                <a:ea typeface="Arial Unicode MS" pitchFamily="34" charset="-128"/>
                <a:cs typeface="Arial" pitchFamily="34" charset="0"/>
              </a:rPr>
              <a:t>B. Message</a:t>
            </a:r>
            <a:br>
              <a:rPr lang="en-US" dirty="0">
                <a:latin typeface="Bookman Old Style" pitchFamily="18" charset="0"/>
                <a:ea typeface="Arial Unicode MS" pitchFamily="34" charset="-128"/>
                <a:cs typeface="Arial" pitchFamily="34" charset="0"/>
              </a:rPr>
            </a:br>
            <a:endParaRPr lang="en-US" dirty="0"/>
          </a:p>
        </p:txBody>
      </p:sp>
      <p:sp>
        <p:nvSpPr>
          <p:cNvPr id="3" name="Content Placeholder 2"/>
          <p:cNvSpPr>
            <a:spLocks noGrp="1"/>
          </p:cNvSpPr>
          <p:nvPr>
            <p:ph idx="1"/>
          </p:nvPr>
        </p:nvSpPr>
        <p:spPr/>
        <p:txBody>
          <a:bodyPr/>
          <a:lstStyle/>
          <a:p>
            <a:pPr lvl="0"/>
            <a:r>
              <a:rPr lang="en-US" dirty="0">
                <a:latin typeface="Times New Roman" pitchFamily="18" charset="0"/>
                <a:ea typeface="Arial Unicode MS" pitchFamily="34" charset="-128"/>
                <a:cs typeface="Times New Roman" pitchFamily="18" charset="0"/>
              </a:rPr>
              <a:t>Message is the other component of communication. It refers to the content, idea, or feeling produced and sent by the source to the receiver.</a:t>
            </a:r>
            <a:r>
              <a:rPr lang="en-US" dirty="0">
                <a:solidFill>
                  <a:srgbClr val="000000"/>
                </a:solidFill>
                <a:latin typeface="Times New Roman" pitchFamily="18" charset="0"/>
                <a:cs typeface="Times New Roman" pitchFamily="18" charset="0"/>
              </a:rPr>
              <a:t> </a:t>
            </a:r>
            <a:r>
              <a:rPr lang="en-US" dirty="0">
                <a:latin typeface="Times New Roman" pitchFamily="18" charset="0"/>
                <a:ea typeface="Arial Unicode MS" pitchFamily="34" charset="-128"/>
                <a:cs typeface="Times New Roman" pitchFamily="18" charset="0"/>
              </a:rPr>
              <a:t>To make the message effective, the sender has to understand the nature and profile of the receiver of the message, his/her needs and expectations and possible response to the message. </a:t>
            </a:r>
          </a:p>
          <a:p>
            <a:endParaRPr lang="en-US" dirty="0"/>
          </a:p>
        </p:txBody>
      </p:sp>
    </p:spTree>
  </p:cSld>
  <p:clrMapOvr>
    <a:masterClrMapping/>
  </p:clrMapOvr>
  <p:transition spd="med">
    <p:wedge/>
  </p:transition>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654</TotalTime>
  <Words>4567</Words>
  <Application>Microsoft Office PowerPoint</Application>
  <PresentationFormat>On-screen Show (4:3)</PresentationFormat>
  <Paragraphs>513</Paragraphs>
  <Slides>60</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60</vt:i4>
      </vt:variant>
    </vt:vector>
  </HeadingPairs>
  <TitlesOfParts>
    <vt:vector size="67" baseType="lpstr">
      <vt:lpstr>Arial</vt:lpstr>
      <vt:lpstr>Bookman Old Style</vt:lpstr>
      <vt:lpstr>Calibri</vt:lpstr>
      <vt:lpstr>Times New Roman</vt:lpstr>
      <vt:lpstr>Wingdings</vt:lpstr>
      <vt:lpstr>Wingdings 2</vt:lpstr>
      <vt:lpstr>Office Theme</vt:lpstr>
      <vt:lpstr>Instructional Technology</vt:lpstr>
      <vt:lpstr>Chapter One Communication and Instruction </vt:lpstr>
      <vt:lpstr>                                                 Cont..</vt:lpstr>
      <vt:lpstr>                                               Cont…</vt:lpstr>
      <vt:lpstr>                                                    Cont…</vt:lpstr>
      <vt:lpstr>PowerPoint Presentation</vt:lpstr>
      <vt:lpstr>PowerPoint Presentation</vt:lpstr>
      <vt:lpstr>                                             Factors that Influence Operation of the Source </vt:lpstr>
      <vt:lpstr>B. Message </vt:lpstr>
      <vt:lpstr>                                               Cont…</vt:lpstr>
      <vt:lpstr>C. Channel (Medium)</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                                                   Chapter Two Basic Concepts of Instructional Media </vt:lpstr>
      <vt:lpstr>                                                            Cont…</vt:lpstr>
      <vt:lpstr>                                                                                                   Benefits of Using Instructional Media  </vt:lpstr>
      <vt:lpstr>                                                                                  Classification of Instructional Media </vt:lpstr>
      <vt:lpstr>Classifying Instructional Media Based on Convenience</vt:lpstr>
      <vt:lpstr>                                                      Cont…</vt:lpstr>
      <vt:lpstr>                                                               Chapter Three Selection and Utilization of Instructional Media  </vt:lpstr>
      <vt:lpstr>                                                      Major criteria for selecting instructional media </vt:lpstr>
      <vt:lpstr>Utilization of Instructional Media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Chapter One Communication and Instruction</dc:title>
  <dc:creator>User</dc:creator>
  <cp:lastModifiedBy>inedis</cp:lastModifiedBy>
  <cp:revision>209</cp:revision>
  <dcterms:created xsi:type="dcterms:W3CDTF">2016-08-13T20:17:58Z</dcterms:created>
  <dcterms:modified xsi:type="dcterms:W3CDTF">2020-04-28T06:32:12Z</dcterms:modified>
</cp:coreProperties>
</file>