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70" r:id="rId14"/>
    <p:sldId id="280" r:id="rId15"/>
    <p:sldId id="271" r:id="rId16"/>
    <p:sldId id="281" r:id="rId17"/>
    <p:sldId id="282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3" r:id="rId27"/>
    <p:sldId id="268" r:id="rId28"/>
    <p:sldId id="269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5F893-55EB-4F46-8F5B-6307DB5F56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010E69-4CCE-42D8-884F-6EC067FA47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5DF47-6396-43EC-B393-9DB37BF27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D206-D2CD-4D03-8AD2-90C8CB71A75F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F64D5-186B-4E24-A582-C5053F9E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96A5D-5A53-472F-8228-5A6C60AD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7D16E-D61C-4B85-A650-BA66FB918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915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1F738-4E78-409E-8FD8-2FC5DEE69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D88461-9F31-4BDD-80B7-9A58AD43A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DC574-A18F-4715-8B68-1A346210E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D206-D2CD-4D03-8AD2-90C8CB71A75F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80584-89A0-4A6D-930C-4305762F9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7E731-D1FC-4B10-BCDC-1E2497EB7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7D16E-D61C-4B85-A650-BA66FB918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65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50F607-A6FC-4244-A55B-E672AAEF52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1C58D6-46F7-4DB9-BFEF-66EE99CE7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C20E3-06F1-4DF8-8E33-34319816F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D206-D2CD-4D03-8AD2-90C8CB71A75F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9A3DC-306A-4869-BD02-C06E6A938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169BB-5DEC-4C44-BB29-7F9AD6959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7D16E-D61C-4B85-A650-BA66FB918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2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1063B-D090-4DF4-A27D-0E152398E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0C06C-D5A6-45E9-9591-1FAEE6033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2A620-7AED-4065-A446-FD1F12D0B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D206-D2CD-4D03-8AD2-90C8CB71A75F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0BDE3-7FA5-40D9-B456-6CC1E3E82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10752-2CC4-4863-922A-A0854B94B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7D16E-D61C-4B85-A650-BA66FB918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68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B486F-8FC6-40E1-B46D-3BB84A5A0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ED1D8C-90E6-418D-98C2-D9D7CB7B6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0C745-A56B-403F-8B1C-A5DC0F388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D206-D2CD-4D03-8AD2-90C8CB71A75F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DA825-F864-48DB-9DB7-046A04DC7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E1CCC-AEFB-498D-AF9A-30245B335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7D16E-D61C-4B85-A650-BA66FB918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603D1-E4E8-40ED-B179-494C56900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6B5A1-CBDF-4106-9541-E56514DD26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C89CB3-D90C-449D-9A58-108BBD5F83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C5AB0B-9247-4EC1-84C5-D2E615F30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D206-D2CD-4D03-8AD2-90C8CB71A75F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B2E261-7104-43BC-961B-0367B58BE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8F3AB4-3DE6-4C6C-BF94-547895C74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7D16E-D61C-4B85-A650-BA66FB918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66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3B3EF-0018-4420-8569-5FD3104F1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8C700-DC17-4469-B4F7-3DFF5CCD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2923E-E71B-4C2B-AD22-D18AB9AF6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5A4A85-86FE-43DF-97BF-94D1A8C07A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E20D84-4C9B-4827-947F-A7FCC23DEF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203916-DBE5-46B5-9F76-BCF2E8F97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D206-D2CD-4D03-8AD2-90C8CB71A75F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A9ABC7-3A7B-405B-96A1-E9C68EF1A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B369B9-8150-4DB4-9845-8A771F199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7D16E-D61C-4B85-A650-BA66FB918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659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2D404-203D-4D62-94F8-6031F69E2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5E08BD-666C-4129-B110-72D5A399D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D206-D2CD-4D03-8AD2-90C8CB71A75F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AC4846-EF7A-4FE3-A3FA-9C9B97375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6EAFDF-F025-49C6-92E5-492FE957D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7D16E-D61C-4B85-A650-BA66FB918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49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A3C605-CF8C-4617-B51C-7704178D6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D206-D2CD-4D03-8AD2-90C8CB71A75F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A90C5F-14F0-4AE5-A7A1-20F7E21E7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F9E878-D20D-48D0-B688-4F5549C96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7D16E-D61C-4B85-A650-BA66FB918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3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B0456-B6D5-403A-BC70-84F1E8E47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24963-914E-4088-94AD-A2F258A1F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33768D-8E1F-4271-AA78-7BFD781F3B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62EBF6-F792-4BB3-9334-C94F9B90D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D206-D2CD-4D03-8AD2-90C8CB71A75F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05E0C-9E50-4812-B81B-A80FA4DD6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486BE-3DBC-403F-A9A7-3607C9B15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7D16E-D61C-4B85-A650-BA66FB918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8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02C72-8A57-4BA8-B89A-4AE63C5AE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E7676C-A4DB-4128-B1FE-ABB63B5C49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719A7-9EA5-44AB-B908-42D1FD3E88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6615EF-AFC2-4100-B69D-B179E9B18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DD206-D2CD-4D03-8AD2-90C8CB71A75F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0E6B5A-55F1-4B41-B741-E1F9F7D71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15D9E2-02D8-4994-8019-64C1079F8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7D16E-D61C-4B85-A650-BA66FB918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9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5E4236-3536-4DCF-9352-62BCDC180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7ADF3-E28D-422F-84E6-D9A6BA53D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36032-96D7-4EE2-A2DC-E31D4004C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DD206-D2CD-4D03-8AD2-90C8CB71A75F}" type="datetimeFigureOut">
              <a:rPr lang="en-US" smtClean="0"/>
              <a:pPr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D8251-83C1-425B-9763-7F5E75C6D7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F4C9D-63BA-43AF-9465-EE081CA864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7D16E-D61C-4B85-A650-BA66FB918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5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19CF8-BD7A-4408-B64F-F2008180A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745"/>
            <a:ext cx="9144000" cy="1514819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SOCIAL MARKETING IN AECD</a:t>
            </a:r>
            <a:endParaRPr lang="en-US" sz="4400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E6E28F-E1AD-4713-97CB-28913CE667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2209" y="2120347"/>
            <a:ext cx="9395791" cy="2504661"/>
          </a:xfrm>
        </p:spPr>
        <p:txBody>
          <a:bodyPr>
            <a:noAutofit/>
          </a:bodyPr>
          <a:lstStyle/>
          <a:p>
            <a:r>
              <a:rPr lang="en-US" sz="2800" dirty="0"/>
              <a:t>Prepared by:</a:t>
            </a:r>
          </a:p>
          <a:p>
            <a:endParaRPr lang="en-US" sz="2800" dirty="0"/>
          </a:p>
          <a:p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Selam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Worku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Department of AECD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92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0A826-4BE2-4E01-835A-4747785DB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51791"/>
            <a:ext cx="10515599" cy="1219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             </a:t>
            </a:r>
            <a:r>
              <a:rPr lang="en-US" b="1" dirty="0">
                <a:solidFill>
                  <a:srgbClr val="0070C0"/>
                </a:solidFill>
              </a:rPr>
              <a:t>The Marketing Mix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E6F3F-51A5-49AE-A035-329313E2B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2" y="980661"/>
            <a:ext cx="10916478" cy="5196302"/>
          </a:xfrm>
        </p:spPr>
        <p:txBody>
          <a:bodyPr>
            <a:normAutofit/>
          </a:bodyPr>
          <a:lstStyle/>
          <a:p>
            <a:pPr lvl="0" algn="just"/>
            <a:r>
              <a:rPr lang="en-US" b="1" dirty="0"/>
              <a:t>MM </a:t>
            </a:r>
            <a:r>
              <a:rPr lang="en-US" dirty="0"/>
              <a:t>consists primarily </a:t>
            </a:r>
            <a:r>
              <a:rPr lang="en-US" b="1" dirty="0"/>
              <a:t>‘4-Ps’</a:t>
            </a:r>
            <a:r>
              <a:rPr lang="en-US" dirty="0"/>
              <a:t> of such </a:t>
            </a:r>
            <a:r>
              <a:rPr lang="en-US" b="1" dirty="0">
                <a:solidFill>
                  <a:srgbClr val="FF0000"/>
                </a:solidFill>
              </a:rPr>
              <a:t>FOUR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/>
              <a:t>major elements: </a:t>
            </a:r>
            <a:r>
              <a:rPr lang="en-US" b="1" dirty="0">
                <a:solidFill>
                  <a:srgbClr val="00B0F0"/>
                </a:solidFill>
              </a:rPr>
              <a:t>Product, Price, Promotion and Place</a:t>
            </a:r>
            <a:endParaRPr lang="en-US" sz="20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6 P’s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Marketing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Product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the item or service you offer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Place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distribution channels where a consumer can get access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•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Price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enough to make a profit and not too much for the market to bear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Promotion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- how you communicate the existence of your product or service    and its benefits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- staff and customers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Positioning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- brand or corporate identity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006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40CCB-7FFC-41C0-A2CB-21733143D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212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            Marketing vs selling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2970E-04DB-42B2-BE87-AE86B328D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252"/>
            <a:ext cx="10515600" cy="495562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  Selling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Selling is the process by which the salesman tries to dispose of the product at the best possible price.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selling is just one activity in the marketing chain of activities. </a:t>
            </a:r>
          </a:p>
          <a:p>
            <a:r>
              <a:rPr lang="en-US" dirty="0"/>
              <a:t>Actual selling (exchanging at hand)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271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1E64F-1DD7-4110-B961-B4C75E67E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5612"/>
            <a:ext cx="10515600" cy="21797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F213C-C256-4916-B319-AF766D7F8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17" y="622852"/>
            <a:ext cx="10726783" cy="550362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            Marketing</a:t>
            </a:r>
          </a:p>
          <a:p>
            <a:r>
              <a:rPr lang="en-US" b="1" dirty="0"/>
              <a:t> </a:t>
            </a:r>
            <a:r>
              <a:rPr lang="en-US" dirty="0"/>
              <a:t>marketing activities start once goods and services have been produced.it includes selling and advertising, analyzing consumer needs, utility of products, maintaining relationship customers with suppliers etc.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Marketing is the process of planning and executing the conception, pricing, promotion and distribution of ideas, goods and services to create exchanges that satisfy individual and organizational objectives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Simply put: Marketing is the delivery of customer satisfaction at a profit. </a:t>
            </a:r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066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583" y="339000"/>
            <a:ext cx="10530840" cy="98035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44583" y="1463040"/>
          <a:ext cx="9705705" cy="4924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5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5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5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4939">
                <a:tc>
                  <a:txBody>
                    <a:bodyPr/>
                    <a:lstStyle/>
                    <a:p>
                      <a:r>
                        <a:rPr lang="en-US" dirty="0"/>
                        <a:t>Point in 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marketing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4939">
                <a:tc>
                  <a:txBody>
                    <a:bodyPr/>
                    <a:lstStyle/>
                    <a:p>
                      <a:r>
                        <a:rPr lang="en-US" dirty="0"/>
                        <a:t>Starting 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factory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Market place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4939">
                <a:tc>
                  <a:txBody>
                    <a:bodyPr/>
                    <a:lstStyle/>
                    <a:p>
                      <a:r>
                        <a:rPr lang="en-US" dirty="0"/>
                        <a:t>focus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Existing</a:t>
                      </a:r>
                      <a:r>
                        <a:rPr lang="en-US" baseline="0" dirty="0"/>
                        <a:t> product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Customer needs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4939">
                <a:tc>
                  <a:txBody>
                    <a:bodyPr/>
                    <a:lstStyle/>
                    <a:p>
                      <a:r>
                        <a:rPr lang="en-US" dirty="0"/>
                        <a:t>means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Selling and promoting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Integrated marketing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4939">
                <a:tc>
                  <a:txBody>
                    <a:bodyPr/>
                    <a:lstStyle/>
                    <a:p>
                      <a:r>
                        <a:rPr lang="en-US" dirty="0"/>
                        <a:t>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Profit </a:t>
                      </a:r>
                      <a:r>
                        <a:rPr lang="en-US" baseline="0" dirty="0"/>
                        <a:t> though volume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Profit through</a:t>
                      </a:r>
                      <a:r>
                        <a:rPr lang="en-US" baseline="0" dirty="0"/>
                        <a:t> satisfaction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A8FEB-74EF-4291-8FC3-6496FD296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2604"/>
            <a:ext cx="10515600" cy="44843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38200" y="914400"/>
          <a:ext cx="10515600" cy="4885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85509"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           Marketing</a:t>
                      </a:r>
                    </a:p>
                    <a:p>
                      <a:endParaRPr lang="en-US" baseline="0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baseline="0" dirty="0"/>
                        <a:t>Comprehensive term  in term of meaning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baseline="0" dirty="0"/>
                        <a:t>Philosophy of  business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baseline="0" dirty="0"/>
                        <a:t>Profit  through  customer  satisfaction 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baseline="0" dirty="0"/>
                        <a:t>Integrated  approach 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baseline="0" dirty="0"/>
                        <a:t>Long  term perspective 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baseline="0" dirty="0"/>
                        <a:t>Customer  first  then  product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sz="2400" baseline="0" dirty="0"/>
                        <a:t> 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               </a:t>
                      </a:r>
                      <a:r>
                        <a:rPr lang="en-US" sz="2400" dirty="0"/>
                        <a:t>Selling  </a:t>
                      </a:r>
                    </a:p>
                    <a:p>
                      <a:endParaRPr lang="en-US" dirty="0"/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/>
                        <a:t>Narrow  term  in term of  meaning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dirty="0"/>
                        <a:t>Routine</a:t>
                      </a:r>
                      <a:r>
                        <a:rPr lang="en-US" sz="2400" baseline="0" dirty="0"/>
                        <a:t>  day to day  physical process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baseline="0" dirty="0"/>
                        <a:t>Profit  through  sale  volume 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baseline="0" dirty="0"/>
                        <a:t>Fragmented  approach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baseline="0" dirty="0"/>
                        <a:t>short  term  perspective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400" baseline="0" dirty="0"/>
                        <a:t>Product  first  then  customer  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830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210" y="365126"/>
            <a:ext cx="10478589" cy="1084852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    Social Marketing 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476103"/>
            <a:ext cx="10530840" cy="4700860"/>
          </a:xfrm>
        </p:spPr>
        <p:txBody>
          <a:bodyPr>
            <a:normAutofit lnSpcReduction="10000"/>
          </a:bodyPr>
          <a:lstStyle/>
          <a:p>
            <a:pPr lvl="0" algn="just">
              <a:buFont typeface="Wingdings" pitchFamily="2" charset="2"/>
              <a:buChar char="q"/>
            </a:pPr>
            <a:r>
              <a:rPr lang="en-US" dirty="0"/>
              <a:t> Variety of </a:t>
            </a:r>
            <a:r>
              <a:rPr lang="en-US" b="1" dirty="0" err="1">
                <a:solidFill>
                  <a:srgbClr val="00B050"/>
                </a:solidFill>
              </a:rPr>
              <a:t>dfns</a:t>
            </a:r>
            <a:r>
              <a:rPr lang="en-US" dirty="0"/>
              <a:t> have been proposed by </a:t>
            </a:r>
            <a:r>
              <a:rPr lang="en-US" b="1" dirty="0"/>
              <a:t>social marketers</a:t>
            </a:r>
            <a:r>
              <a:rPr lang="en-US" dirty="0"/>
              <a:t> and </a:t>
            </a:r>
            <a:r>
              <a:rPr lang="en-US" b="1" dirty="0"/>
              <a:t>debate continues </a:t>
            </a:r>
            <a:r>
              <a:rPr lang="en-US" dirty="0"/>
              <a:t>about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SM</a:t>
            </a:r>
          </a:p>
          <a:p>
            <a:pPr lvl="0" algn="just">
              <a:buNone/>
            </a:pPr>
            <a:r>
              <a:rPr lang="en-US" b="1" dirty="0"/>
              <a:t>	But,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SM </a:t>
            </a:r>
            <a:r>
              <a:rPr lang="en-US" dirty="0"/>
              <a:t>is typically defined as a </a:t>
            </a:r>
            <a:r>
              <a:rPr lang="en-US" b="1" dirty="0"/>
              <a:t>pr/m planning process</a:t>
            </a:r>
            <a:r>
              <a:rPr lang="en-US" dirty="0"/>
              <a:t> that applies </a:t>
            </a:r>
            <a:r>
              <a:rPr lang="en-US" b="1" dirty="0"/>
              <a:t>commercial marketing concepts &amp; techniques</a:t>
            </a:r>
            <a:r>
              <a:rPr lang="en-US" dirty="0"/>
              <a:t> to promote </a:t>
            </a:r>
            <a:r>
              <a:rPr lang="en-US" b="1" dirty="0">
                <a:solidFill>
                  <a:srgbClr val="00B050"/>
                </a:solidFill>
              </a:rPr>
              <a:t>voluntary </a:t>
            </a:r>
            <a:r>
              <a:rPr lang="en-US" b="1" dirty="0" err="1">
                <a:solidFill>
                  <a:srgbClr val="00B050"/>
                </a:solidFill>
              </a:rPr>
              <a:t>b/r</a:t>
            </a:r>
            <a:r>
              <a:rPr lang="en-US" b="1" dirty="0">
                <a:solidFill>
                  <a:srgbClr val="00B050"/>
                </a:solidFill>
              </a:rPr>
              <a:t> change</a:t>
            </a:r>
            <a:r>
              <a:rPr lang="en-US" dirty="0"/>
              <a:t>. </a:t>
            </a:r>
            <a:endParaRPr lang="en-US" sz="2000" dirty="0"/>
          </a:p>
          <a:p>
            <a:pPr lvl="0" algn="just">
              <a:buFont typeface="Wingdings" pitchFamily="2" charset="2"/>
              <a:buChar char="q"/>
            </a:pPr>
            <a:r>
              <a:rPr lang="en-US" b="1" dirty="0">
                <a:solidFill>
                  <a:srgbClr val="FF0000"/>
                </a:solidFill>
              </a:rPr>
              <a:t> SM </a:t>
            </a:r>
            <a:r>
              <a:rPr lang="en-US" dirty="0"/>
              <a:t>facilitates the </a:t>
            </a:r>
            <a:r>
              <a:rPr lang="en-US" b="1" dirty="0">
                <a:solidFill>
                  <a:srgbClr val="0070C0"/>
                </a:solidFill>
              </a:rPr>
              <a:t>acceptance, rejection, modification, or maintenance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of particular </a:t>
            </a:r>
            <a:r>
              <a:rPr lang="en-US" dirty="0" err="1"/>
              <a:t>b/r</a:t>
            </a:r>
            <a:r>
              <a:rPr lang="en-US" dirty="0"/>
              <a:t> by the </a:t>
            </a:r>
            <a:r>
              <a:rPr lang="en-US" b="1" dirty="0"/>
              <a:t>target audience</a:t>
            </a:r>
            <a:r>
              <a:rPr lang="en-US" dirty="0"/>
              <a:t>.</a:t>
            </a:r>
          </a:p>
          <a:p>
            <a:pPr marL="685800" lvl="0" algn="just">
              <a:buFont typeface="Wingdings" pitchFamily="2" charset="2"/>
              <a:buChar char="Ø"/>
            </a:pPr>
            <a:r>
              <a:rPr lang="en-US" dirty="0"/>
              <a:t>uses </a:t>
            </a:r>
            <a:r>
              <a:rPr lang="en-US" b="1" dirty="0"/>
              <a:t>commercial marketing strategies</a:t>
            </a:r>
            <a:r>
              <a:rPr lang="en-US" dirty="0"/>
              <a:t>.</a:t>
            </a:r>
          </a:p>
          <a:p>
            <a:pPr marL="685800" lvl="0" algn="just">
              <a:buFont typeface="Wingdings" pitchFamily="2" charset="2"/>
              <a:buChar char="Ø"/>
            </a:pPr>
            <a:r>
              <a:rPr lang="en-US" dirty="0"/>
              <a:t>involves influencing </a:t>
            </a:r>
            <a:r>
              <a:rPr lang="en-US" b="1" dirty="0">
                <a:solidFill>
                  <a:srgbClr val="00B050"/>
                </a:solidFill>
              </a:rPr>
              <a:t>voluntary </a:t>
            </a:r>
            <a:r>
              <a:rPr lang="en-US" dirty="0"/>
              <a:t>(not forced/coerced) </a:t>
            </a:r>
            <a:r>
              <a:rPr lang="en-US" b="1" dirty="0" err="1">
                <a:solidFill>
                  <a:srgbClr val="00B050"/>
                </a:solidFill>
              </a:rPr>
              <a:t>b/r</a:t>
            </a:r>
            <a:r>
              <a:rPr lang="en-US" b="1" dirty="0">
                <a:solidFill>
                  <a:srgbClr val="00B050"/>
                </a:solidFill>
              </a:rPr>
              <a:t> change</a:t>
            </a:r>
            <a:r>
              <a:rPr lang="en-US" dirty="0"/>
              <a:t> (not just increased awareness or k/</a:t>
            </a:r>
            <a:r>
              <a:rPr lang="en-US" dirty="0" err="1"/>
              <a:t>ge</a:t>
            </a:r>
            <a:r>
              <a:rPr lang="en-US" dirty="0"/>
              <a:t>).</a:t>
            </a:r>
          </a:p>
          <a:p>
            <a:pPr marL="685800" lvl="0" algn="just">
              <a:buFont typeface="Wingdings" pitchFamily="2" charset="2"/>
              <a:buChar char="Ø"/>
            </a:pPr>
            <a:r>
              <a:rPr lang="en-US" dirty="0"/>
              <a:t>promotes an </a:t>
            </a:r>
            <a:r>
              <a:rPr lang="en-US" b="1" dirty="0"/>
              <a:t>end goal</a:t>
            </a:r>
            <a:r>
              <a:rPr lang="en-US" dirty="0"/>
              <a:t> of improved </a:t>
            </a:r>
            <a:r>
              <a:rPr lang="en-US" b="1" dirty="0"/>
              <a:t>personal &amp; societal welfares</a:t>
            </a:r>
            <a:r>
              <a:rPr lang="en-US" dirty="0"/>
              <a:t>.</a:t>
            </a:r>
          </a:p>
          <a:p>
            <a:pPr lvl="0"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60F91-B3A2-4E0D-B3E5-2BAC3E1CB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8913" cy="463826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AFC11-6F29-47AF-80B5-5EA03E2FF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887" y="649357"/>
            <a:ext cx="10518913" cy="5527606"/>
          </a:xfrm>
        </p:spPr>
        <p:txBody>
          <a:bodyPr>
            <a:normAutofit/>
          </a:bodyPr>
          <a:lstStyle/>
          <a:p>
            <a:pPr lvl="0" algn="just"/>
            <a:r>
              <a:rPr lang="en-US" dirty="0"/>
              <a:t>In general, </a:t>
            </a:r>
            <a:r>
              <a:rPr lang="en-US" b="1" dirty="0">
                <a:solidFill>
                  <a:srgbClr val="0070C0"/>
                </a:solidFill>
              </a:rPr>
              <a:t>SM </a:t>
            </a:r>
            <a:r>
              <a:rPr lang="en-US" dirty="0"/>
              <a:t>is </a:t>
            </a:r>
            <a:r>
              <a:rPr lang="en-US" b="1" dirty="0"/>
              <a:t>NOT:</a:t>
            </a:r>
            <a:endParaRPr lang="en-US" dirty="0"/>
          </a:p>
          <a:p>
            <a:pPr lvl="0" indent="342900" algn="just">
              <a:buFont typeface="Wingdings" pitchFamily="2" charset="2"/>
              <a:buChar char="ü"/>
            </a:pPr>
            <a:r>
              <a:rPr lang="en-US" b="1" dirty="0"/>
              <a:t>Advertising</a:t>
            </a:r>
          </a:p>
          <a:p>
            <a:pPr lvl="0" indent="342900" algn="just">
              <a:buFont typeface="Wingdings" pitchFamily="2" charset="2"/>
              <a:buChar char="ü"/>
            </a:pPr>
            <a:r>
              <a:rPr lang="en-US" b="1" dirty="0"/>
              <a:t>Bumper sticker </a:t>
            </a:r>
            <a:r>
              <a:rPr lang="en-US" dirty="0"/>
              <a:t>( a sign that people stick on </a:t>
            </a:r>
            <a:r>
              <a:rPr lang="en-US" dirty="0" err="1"/>
              <a:t>sth</a:t>
            </a:r>
            <a:r>
              <a:rPr lang="en-US" dirty="0"/>
              <a:t>  with a message on it)</a:t>
            </a:r>
          </a:p>
          <a:p>
            <a:pPr lvl="0" indent="342900" algn="just">
              <a:buFont typeface="Wingdings" pitchFamily="2" charset="2"/>
              <a:buChar char="ü"/>
            </a:pPr>
            <a:r>
              <a:rPr lang="en-US" b="1" dirty="0"/>
              <a:t>Slogan</a:t>
            </a:r>
          </a:p>
          <a:p>
            <a:pPr lvl="0" indent="342900" algn="just">
              <a:buFont typeface="Wingdings" pitchFamily="2" charset="2"/>
              <a:buChar char="ü"/>
            </a:pPr>
            <a:r>
              <a:rPr lang="en-US" b="1" dirty="0"/>
              <a:t>Short-term Effort</a:t>
            </a:r>
          </a:p>
          <a:p>
            <a:pPr algn="just"/>
            <a:r>
              <a:rPr lang="en-US" b="1" dirty="0">
                <a:solidFill>
                  <a:srgbClr val="0070C0"/>
                </a:solidFill>
              </a:rPr>
              <a:t>SM </a:t>
            </a:r>
            <a:r>
              <a:rPr lang="en-US" b="1" dirty="0"/>
              <a:t>works by:</a:t>
            </a:r>
            <a:endParaRPr lang="en-US" dirty="0"/>
          </a:p>
          <a:p>
            <a:pPr lvl="0" indent="0" algn="just">
              <a:buFont typeface="Wingdings" pitchFamily="2" charset="2"/>
              <a:buChar char="Ø"/>
            </a:pPr>
            <a:r>
              <a:rPr lang="en-US" dirty="0"/>
              <a:t>Offering </a:t>
            </a:r>
            <a:r>
              <a:rPr lang="en-US" b="1" dirty="0"/>
              <a:t>benefits</a:t>
            </a:r>
            <a:r>
              <a:rPr lang="en-US" dirty="0"/>
              <a:t> that people want</a:t>
            </a:r>
          </a:p>
          <a:p>
            <a:pPr lvl="0" indent="0" algn="just">
              <a:buFont typeface="Wingdings" pitchFamily="2" charset="2"/>
              <a:buChar char="Ø"/>
            </a:pPr>
            <a:r>
              <a:rPr lang="en-US" dirty="0"/>
              <a:t>Reducing </a:t>
            </a:r>
            <a:r>
              <a:rPr lang="en-US" b="1" dirty="0"/>
              <a:t>barriers</a:t>
            </a:r>
            <a:r>
              <a:rPr lang="en-US" dirty="0"/>
              <a:t> that people face, and</a:t>
            </a:r>
          </a:p>
          <a:p>
            <a:pPr lvl="0" indent="0" algn="just">
              <a:buFont typeface="Wingdings" pitchFamily="2" charset="2"/>
              <a:buChar char="Ø"/>
            </a:pPr>
            <a:r>
              <a:rPr lang="en-US" dirty="0"/>
              <a:t>Persuading, </a:t>
            </a:r>
            <a:r>
              <a:rPr lang="en-US" b="1" dirty="0"/>
              <a:t>not just informing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921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BDC87-5EBE-4A6C-8257-340D543D9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643" y="463826"/>
            <a:ext cx="10515600" cy="1361799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Social Media for Social Marketing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98BC-4FAA-4D9B-A7BB-FA454E78A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643" y="1417983"/>
            <a:ext cx="9872870" cy="2796208"/>
          </a:xfrm>
        </p:spPr>
        <p:txBody>
          <a:bodyPr/>
          <a:lstStyle/>
          <a:p>
            <a:r>
              <a:rPr lang="en-US" dirty="0"/>
              <a:t>While social media and social marketing sound the same, the tools and processes they refer to are distinctly different. </a:t>
            </a:r>
          </a:p>
          <a:p>
            <a:r>
              <a:rPr lang="en-US" dirty="0"/>
              <a:t>However, by using social media to create effective social marketing campaigns your brand.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2285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086" y="365125"/>
            <a:ext cx="10504714" cy="45783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086" y="966652"/>
            <a:ext cx="10504714" cy="5210312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b="1" dirty="0">
                <a:solidFill>
                  <a:srgbClr val="0070C0"/>
                </a:solidFill>
              </a:rPr>
              <a:t>Features of </a:t>
            </a:r>
            <a:r>
              <a:rPr lang="en-US" b="1" dirty="0">
                <a:solidFill>
                  <a:srgbClr val="FF0000"/>
                </a:solidFill>
              </a:rPr>
              <a:t>SM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dirty="0"/>
              <a:t>emanate from </a:t>
            </a:r>
            <a:r>
              <a:rPr lang="en-US" b="1" dirty="0"/>
              <a:t>marketing’s conceptual framework,</a:t>
            </a:r>
            <a:r>
              <a:rPr lang="en-US" dirty="0"/>
              <a:t> w/c include:</a:t>
            </a:r>
          </a:p>
          <a:p>
            <a:pPr indent="171450" algn="just">
              <a:buFont typeface="+mj-lt"/>
              <a:buAutoNum type="arabicPeriod"/>
            </a:pP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Exchange of Theory</a:t>
            </a:r>
          </a:p>
          <a:p>
            <a:pPr indent="171450" algn="just">
              <a:buFont typeface="+mj-lt"/>
              <a:buAutoNum type="arabicPeriod"/>
            </a:pPr>
            <a:r>
              <a:rPr lang="en-US" b="1" dirty="0">
                <a:solidFill>
                  <a:srgbClr val="00B050"/>
                </a:solidFill>
              </a:rPr>
              <a:t>Audience Segmentation</a:t>
            </a:r>
          </a:p>
          <a:p>
            <a:pPr indent="171450" algn="just">
              <a:buFont typeface="+mj-lt"/>
              <a:buAutoNum type="arabicPeriod"/>
            </a:pPr>
            <a:r>
              <a:rPr lang="en-US" b="1" dirty="0">
                <a:solidFill>
                  <a:srgbClr val="00B050"/>
                </a:solidFill>
              </a:rPr>
              <a:t>Competition</a:t>
            </a:r>
          </a:p>
          <a:p>
            <a:pPr indent="171450" algn="just">
              <a:buFont typeface="+mj-lt"/>
              <a:buAutoNum type="arabicPeriod"/>
            </a:pPr>
            <a:r>
              <a:rPr lang="en-US" b="1" dirty="0">
                <a:solidFill>
                  <a:srgbClr val="00B050"/>
                </a:solidFill>
              </a:rPr>
              <a:t>Marketing Mix</a:t>
            </a:r>
          </a:p>
          <a:p>
            <a:pPr indent="171450" algn="just">
              <a:buFont typeface="+mj-lt"/>
              <a:buAutoNum type="arabicPeriod"/>
            </a:pPr>
            <a:r>
              <a:rPr lang="en-US" b="1" dirty="0">
                <a:solidFill>
                  <a:srgbClr val="00B050"/>
                </a:solidFill>
              </a:rPr>
              <a:t> Consumer/ </a:t>
            </a:r>
            <a:r>
              <a:rPr lang="en-US" b="1" dirty="0" err="1">
                <a:solidFill>
                  <a:srgbClr val="00B050"/>
                </a:solidFill>
              </a:rPr>
              <a:t>Customor</a:t>
            </a:r>
            <a:r>
              <a:rPr lang="en-US" b="1" dirty="0">
                <a:solidFill>
                  <a:srgbClr val="00B050"/>
                </a:solidFill>
              </a:rPr>
              <a:t> Orientation</a:t>
            </a:r>
          </a:p>
          <a:p>
            <a:pPr indent="171450" algn="just">
              <a:buFont typeface="+mj-lt"/>
              <a:buAutoNum type="arabicPeriod"/>
            </a:pPr>
            <a:r>
              <a:rPr lang="en-US" b="1" dirty="0">
                <a:solidFill>
                  <a:srgbClr val="00B050"/>
                </a:solidFill>
              </a:rPr>
              <a:t>Continuous Monitoring</a:t>
            </a:r>
          </a:p>
          <a:p>
            <a:pPr indent="171450" algn="just">
              <a:buNone/>
            </a:pPr>
            <a:r>
              <a:rPr lang="en-US" b="1" dirty="0">
                <a:solidFill>
                  <a:srgbClr val="FF0000"/>
                </a:solidFill>
              </a:rPr>
              <a:t>Let us see each of them in detail Next.</a:t>
            </a: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023" y="365126"/>
            <a:ext cx="10517777" cy="32720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023" y="705394"/>
            <a:ext cx="10517777" cy="5471569"/>
          </a:xfrm>
        </p:spPr>
        <p:txBody>
          <a:bodyPr/>
          <a:lstStyle/>
          <a:p>
            <a:pPr algn="just">
              <a:buNone/>
            </a:pPr>
            <a:r>
              <a:rPr lang="en-US" b="1" dirty="0">
                <a:solidFill>
                  <a:srgbClr val="FF0000"/>
                </a:solidFill>
              </a:rPr>
              <a:t>Theory of Exchange: </a:t>
            </a:r>
            <a:endParaRPr lang="en-US" dirty="0">
              <a:solidFill>
                <a:srgbClr val="FF0000"/>
              </a:solidFill>
            </a:endParaRPr>
          </a:p>
          <a:p>
            <a:pPr lvl="0" algn="just"/>
            <a:r>
              <a:rPr lang="en-US" dirty="0"/>
              <a:t>It views customers acting primarily out of </a:t>
            </a:r>
            <a:r>
              <a:rPr lang="en-US" b="1" dirty="0"/>
              <a:t>self interest</a:t>
            </a:r>
            <a:r>
              <a:rPr lang="en-US" dirty="0"/>
              <a:t> as they seek ways to </a:t>
            </a:r>
            <a:r>
              <a:rPr lang="en-US" b="1" dirty="0"/>
              <a:t>optimize value </a:t>
            </a:r>
            <a:r>
              <a:rPr lang="en-US" dirty="0"/>
              <a:t>by doing what gives them a </a:t>
            </a:r>
            <a:r>
              <a:rPr lang="en-US" b="1" dirty="0"/>
              <a:t>greatest benefit in least cost</a:t>
            </a:r>
            <a:r>
              <a:rPr lang="en-US" dirty="0"/>
              <a:t>. </a:t>
            </a:r>
          </a:p>
          <a:p>
            <a:pPr lvl="0" algn="just"/>
            <a:r>
              <a:rPr lang="en-US" b="1" dirty="0"/>
              <a:t>It</a:t>
            </a:r>
            <a:r>
              <a:rPr lang="en-US" dirty="0"/>
              <a:t> reminds </a:t>
            </a:r>
            <a:r>
              <a:rPr lang="en-US" b="1" dirty="0"/>
              <a:t>social marketers </a:t>
            </a:r>
            <a:r>
              <a:rPr lang="en-US" dirty="0"/>
              <a:t>that they must:</a:t>
            </a:r>
          </a:p>
          <a:p>
            <a:pPr marL="742950" lvl="0" indent="-457200" algn="just">
              <a:buFont typeface="Wingdings" pitchFamily="2" charset="2"/>
              <a:buChar char="ü"/>
            </a:pPr>
            <a:r>
              <a:rPr lang="en-US" dirty="0"/>
              <a:t>offer benefits that the customers truly values.</a:t>
            </a:r>
          </a:p>
          <a:p>
            <a:pPr marL="742950" lvl="0" indent="-457200" algn="just">
              <a:buFont typeface="Wingdings" pitchFamily="2" charset="2"/>
              <a:buChar char="ü"/>
            </a:pPr>
            <a:r>
              <a:rPr lang="en-US" dirty="0"/>
              <a:t>recognize customers often pay </a:t>
            </a:r>
            <a:r>
              <a:rPr lang="en-US" b="1" dirty="0"/>
              <a:t>intangible costs (</a:t>
            </a:r>
            <a:r>
              <a:rPr lang="en-US" dirty="0"/>
              <a:t>time &amp; psychic discomfort) associated with changing </a:t>
            </a:r>
            <a:r>
              <a:rPr lang="en-US" dirty="0" err="1"/>
              <a:t>b/r</a:t>
            </a:r>
            <a:r>
              <a:rPr lang="en-US" dirty="0"/>
              <a:t>; and </a:t>
            </a:r>
          </a:p>
          <a:p>
            <a:pPr marL="742950" lvl="0" indent="-457200" algn="just">
              <a:buFont typeface="Wingdings" pitchFamily="2" charset="2"/>
              <a:buChar char="ü"/>
            </a:pPr>
            <a:r>
              <a:rPr lang="en-US" dirty="0" err="1"/>
              <a:t>ack</a:t>
            </a:r>
            <a:r>
              <a:rPr lang="en-US" dirty="0"/>
              <a:t>/</a:t>
            </a:r>
            <a:r>
              <a:rPr lang="en-US" dirty="0" err="1"/>
              <a:t>ge</a:t>
            </a:r>
            <a:r>
              <a:rPr lang="en-US" dirty="0"/>
              <a:t> that everyone involved in the exchange must receive </a:t>
            </a:r>
            <a:r>
              <a:rPr lang="en-US" b="1" dirty="0"/>
              <a:t>valued benefits</a:t>
            </a:r>
            <a:r>
              <a:rPr lang="en-US" dirty="0"/>
              <a:t> in return for their </a:t>
            </a:r>
            <a:r>
              <a:rPr lang="en-US" b="1" dirty="0"/>
              <a:t>efforts.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EF402-7935-4F30-9C43-1B513CB39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          Marketing Definition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D984F-8D13-4174-978D-CB2005634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the term </a:t>
            </a:r>
            <a:r>
              <a:rPr lang="en-US" i="1" dirty="0"/>
              <a:t>marketing </a:t>
            </a:r>
            <a:r>
              <a:rPr lang="en-US" dirty="0"/>
              <a:t>mean?</a:t>
            </a:r>
          </a:p>
          <a:p>
            <a:r>
              <a:rPr lang="en-US" dirty="0"/>
              <a:t>Marketing must be understood not in the </a:t>
            </a:r>
            <a:r>
              <a:rPr lang="en-US" b="1" dirty="0"/>
              <a:t>old sense of making a sale </a:t>
            </a:r>
            <a:r>
              <a:rPr lang="en-US" dirty="0"/>
              <a:t>'</a:t>
            </a:r>
            <a:r>
              <a:rPr lang="en-US" dirty="0">
                <a:solidFill>
                  <a:srgbClr val="0070C0"/>
                </a:solidFill>
              </a:rPr>
              <a:t>selling</a:t>
            </a:r>
            <a:r>
              <a:rPr lang="en-US" dirty="0"/>
              <a:t>' - but in the new sense of </a:t>
            </a:r>
            <a:r>
              <a:rPr lang="en-US" b="1" dirty="0"/>
              <a:t>satisfying customer needs</a:t>
            </a:r>
            <a:r>
              <a:rPr lang="en-US" dirty="0"/>
              <a:t>.</a:t>
            </a:r>
          </a:p>
          <a:p>
            <a:r>
              <a:rPr lang="en-US" dirty="0"/>
              <a:t>Marketing, more than any other </a:t>
            </a:r>
            <a:r>
              <a:rPr lang="en-US" b="1" dirty="0"/>
              <a:t>business function</a:t>
            </a:r>
            <a:r>
              <a:rPr lang="en-US" dirty="0"/>
              <a:t>, deals with customers. </a:t>
            </a:r>
            <a:r>
              <a:rPr lang="en-US" b="1" dirty="0"/>
              <a:t>Creating customer </a:t>
            </a:r>
            <a:r>
              <a:rPr lang="en-US" dirty="0"/>
              <a:t>value and </a:t>
            </a:r>
            <a:r>
              <a:rPr lang="en-US" b="1" dirty="0"/>
              <a:t>satisfaction</a:t>
            </a:r>
            <a:r>
              <a:rPr lang="en-US" dirty="0"/>
              <a:t> are at the very heart of modern marketing thinking and practice.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1008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149" y="0"/>
            <a:ext cx="10504714" cy="67990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902" y="653143"/>
            <a:ext cx="10334897" cy="4898571"/>
          </a:xfrm>
        </p:spPr>
        <p:txBody>
          <a:bodyPr/>
          <a:lstStyle/>
          <a:p>
            <a:pPr algn="just">
              <a:buNone/>
            </a:pPr>
            <a:r>
              <a:rPr lang="en-US" b="1" dirty="0">
                <a:solidFill>
                  <a:srgbClr val="FF0000"/>
                </a:solidFill>
              </a:rPr>
              <a:t>Audience Segmentation:</a:t>
            </a:r>
          </a:p>
          <a:p>
            <a:pPr lvl="0" algn="just"/>
            <a:r>
              <a:rPr lang="en-US" dirty="0"/>
              <a:t>Social marketers know, it is </a:t>
            </a:r>
            <a:r>
              <a:rPr lang="en-US" b="1" dirty="0"/>
              <a:t>NOT</a:t>
            </a:r>
            <a:r>
              <a:rPr lang="en-US" dirty="0"/>
              <a:t> possible to be </a:t>
            </a:r>
            <a:r>
              <a:rPr lang="en-US" dirty="0">
                <a:solidFill>
                  <a:srgbClr val="00B050"/>
                </a:solidFill>
              </a:rPr>
              <a:t>“</a:t>
            </a:r>
            <a:r>
              <a:rPr lang="en-US" b="1" dirty="0">
                <a:solidFill>
                  <a:srgbClr val="00B050"/>
                </a:solidFill>
              </a:rPr>
              <a:t>all things to all people.”</a:t>
            </a:r>
            <a:r>
              <a:rPr lang="en-US" dirty="0">
                <a:solidFill>
                  <a:srgbClr val="00B050"/>
                </a:solidFill>
              </a:rPr>
              <a:t> </a:t>
            </a:r>
          </a:p>
          <a:p>
            <a:pPr lvl="0" algn="just"/>
            <a:r>
              <a:rPr lang="en-US" dirty="0"/>
              <a:t>Marketing </a:t>
            </a:r>
            <a:r>
              <a:rPr lang="en-US" dirty="0" err="1"/>
              <a:t>popn</a:t>
            </a:r>
            <a:r>
              <a:rPr lang="en-US" dirty="0"/>
              <a:t> into sub-groups who </a:t>
            </a:r>
            <a:r>
              <a:rPr lang="en-US" b="1" dirty="0">
                <a:solidFill>
                  <a:srgbClr val="00B050"/>
                </a:solidFill>
              </a:rPr>
              <a:t>share needs/wants, lifestyles, </a:t>
            </a:r>
            <a:r>
              <a:rPr lang="en-US" b="1" dirty="0" err="1">
                <a:solidFill>
                  <a:srgbClr val="00B050"/>
                </a:solidFill>
              </a:rPr>
              <a:t>b/r</a:t>
            </a:r>
            <a:r>
              <a:rPr lang="en-US" b="1" dirty="0">
                <a:solidFill>
                  <a:srgbClr val="00B050"/>
                </a:solidFill>
              </a:rPr>
              <a:t>, and values.</a:t>
            </a:r>
            <a:endParaRPr lang="en-US" dirty="0"/>
          </a:p>
          <a:p>
            <a:pPr algn="just">
              <a:buNone/>
            </a:pPr>
            <a:r>
              <a:rPr lang="en-US" dirty="0"/>
              <a:t>	</a:t>
            </a:r>
            <a:r>
              <a:rPr lang="en-US" dirty="0" err="1"/>
              <a:t>Eg</a:t>
            </a:r>
            <a:r>
              <a:rPr lang="en-US" dirty="0"/>
              <a:t>. A/</a:t>
            </a:r>
            <a:r>
              <a:rPr lang="en-US" dirty="0" err="1"/>
              <a:t>Edrs</a:t>
            </a:r>
            <a:r>
              <a:rPr lang="en-US" dirty="0"/>
              <a:t> recognized </a:t>
            </a:r>
            <a:r>
              <a:rPr lang="en-US" b="1" dirty="0"/>
              <a:t>intra-group d/</a:t>
            </a:r>
            <a:r>
              <a:rPr lang="en-US" b="1" dirty="0" err="1"/>
              <a:t>ces</a:t>
            </a:r>
            <a:r>
              <a:rPr lang="en-US" dirty="0"/>
              <a:t> within </a:t>
            </a:r>
            <a:r>
              <a:rPr lang="en-US" dirty="0" err="1"/>
              <a:t>popn</a:t>
            </a:r>
            <a:r>
              <a:rPr lang="en-US" dirty="0"/>
              <a:t>, but they typically use </a:t>
            </a:r>
            <a:r>
              <a:rPr lang="en-US" b="1" dirty="0">
                <a:solidFill>
                  <a:srgbClr val="00B050"/>
                </a:solidFill>
              </a:rPr>
              <a:t>ethnicity, age, gender, or other demographics</a:t>
            </a:r>
            <a:r>
              <a:rPr lang="en-US" dirty="0"/>
              <a:t> as the basis for identifying sub-groups.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834" y="365126"/>
            <a:ext cx="10556966" cy="44477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898" y="1005840"/>
            <a:ext cx="10543902" cy="5171123"/>
          </a:xfrm>
        </p:spPr>
        <p:txBody>
          <a:bodyPr>
            <a:normAutofit/>
          </a:bodyPr>
          <a:lstStyle/>
          <a:p>
            <a:pPr lvl="0" algn="just"/>
            <a:r>
              <a:rPr lang="en-US" b="1" dirty="0"/>
              <a:t>Social marketers </a:t>
            </a:r>
            <a:r>
              <a:rPr lang="en-US" dirty="0"/>
              <a:t>are more likely to divide </a:t>
            </a:r>
            <a:r>
              <a:rPr lang="en-US" dirty="0" err="1"/>
              <a:t>popn</a:t>
            </a:r>
            <a:r>
              <a:rPr lang="en-US" dirty="0"/>
              <a:t> into distinct segments on the basis of:</a:t>
            </a:r>
          </a:p>
          <a:p>
            <a:pPr lvl="0" indent="114300" algn="just">
              <a:buFont typeface="Courier New" pitchFamily="49" charset="0"/>
              <a:buChar char="o"/>
            </a:pPr>
            <a:r>
              <a:rPr lang="en-US" b="1" dirty="0"/>
              <a:t> Current </a:t>
            </a:r>
            <a:r>
              <a:rPr lang="en-US" b="1" dirty="0" err="1"/>
              <a:t>b/r</a:t>
            </a:r>
            <a:endParaRPr lang="en-US" b="1" dirty="0"/>
          </a:p>
          <a:p>
            <a:pPr lvl="0" indent="114300" algn="just">
              <a:buFont typeface="Courier New" pitchFamily="49" charset="0"/>
              <a:buChar char="o"/>
            </a:pPr>
            <a:r>
              <a:rPr lang="en-US" b="1" dirty="0"/>
              <a:t> Future intentions</a:t>
            </a:r>
          </a:p>
          <a:p>
            <a:pPr lvl="0" indent="114300" algn="just">
              <a:buFont typeface="Courier New" pitchFamily="49" charset="0"/>
              <a:buChar char="o"/>
            </a:pPr>
            <a:r>
              <a:rPr lang="en-US" b="1" dirty="0"/>
              <a:t> Readiness to change</a:t>
            </a:r>
          </a:p>
          <a:p>
            <a:pPr lvl="0" indent="114300" algn="just">
              <a:buFont typeface="Courier New" pitchFamily="49" charset="0"/>
              <a:buChar char="o"/>
            </a:pPr>
            <a:r>
              <a:rPr lang="en-US" b="1" dirty="0"/>
              <a:t> Product/service loyalty, and </a:t>
            </a:r>
          </a:p>
          <a:p>
            <a:pPr marL="742950" lvl="0" indent="-400050" algn="just">
              <a:buFont typeface="Courier New" pitchFamily="49" charset="0"/>
              <a:buChar char="o"/>
              <a:tabLst>
                <a:tab pos="742950" algn="l"/>
              </a:tabLst>
            </a:pPr>
            <a:r>
              <a:rPr lang="en-US" b="1" dirty="0"/>
              <a:t>Psycho-graphics</a:t>
            </a:r>
            <a:r>
              <a:rPr lang="en-US" dirty="0"/>
              <a:t> (lifestyle, values, and    personality </a:t>
            </a:r>
            <a:r>
              <a:rPr lang="en-US" dirty="0" err="1"/>
              <a:t>ch</a:t>
            </a:r>
            <a:r>
              <a:rPr lang="en-US" dirty="0"/>
              <a:t>/tics). </a:t>
            </a:r>
          </a:p>
          <a:p>
            <a:pPr lvl="0" algn="just"/>
            <a:r>
              <a:rPr lang="en-US" dirty="0"/>
              <a:t>Compared with other </a:t>
            </a:r>
            <a:r>
              <a:rPr lang="en-US" b="1" dirty="0"/>
              <a:t>systematic planning processes</a:t>
            </a:r>
            <a:r>
              <a:rPr lang="en-US" dirty="0"/>
              <a:t>, </a:t>
            </a:r>
            <a:r>
              <a:rPr lang="en-US" b="1" dirty="0"/>
              <a:t>SM </a:t>
            </a:r>
            <a:r>
              <a:rPr lang="en-US" dirty="0"/>
              <a:t>devotes more </a:t>
            </a:r>
            <a:r>
              <a:rPr lang="en-US" b="1" dirty="0">
                <a:solidFill>
                  <a:srgbClr val="00B050"/>
                </a:solidFill>
              </a:rPr>
              <a:t>attention &amp; resources </a:t>
            </a:r>
            <a:r>
              <a:rPr lang="en-US" dirty="0"/>
              <a:t>to </a:t>
            </a:r>
            <a:r>
              <a:rPr lang="en-US" b="1" dirty="0"/>
              <a:t>segmentation </a:t>
            </a:r>
            <a:r>
              <a:rPr lang="en-US" b="1" dirty="0">
                <a:solidFill>
                  <a:srgbClr val="FF0000"/>
                </a:solidFill>
              </a:rPr>
              <a:t>Research</a:t>
            </a:r>
            <a:r>
              <a:rPr lang="en-US" b="1" dirty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646" y="365126"/>
            <a:ext cx="10596154" cy="222704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583" y="731520"/>
            <a:ext cx="10609217" cy="5445443"/>
          </a:xfrm>
        </p:spPr>
        <p:txBody>
          <a:bodyPr/>
          <a:lstStyle/>
          <a:p>
            <a:pPr algn="just">
              <a:buNone/>
            </a:pPr>
            <a:r>
              <a:rPr lang="en-US" b="1" dirty="0">
                <a:solidFill>
                  <a:srgbClr val="FF0000"/>
                </a:solidFill>
              </a:rPr>
              <a:t>Competition: </a:t>
            </a:r>
            <a:endParaRPr lang="en-US" dirty="0">
              <a:solidFill>
                <a:srgbClr val="FF0000"/>
              </a:solidFill>
            </a:endParaRPr>
          </a:p>
          <a:p>
            <a:pPr lvl="0" algn="just"/>
            <a:r>
              <a:rPr lang="en-US" dirty="0"/>
              <a:t>The marketing </a:t>
            </a:r>
            <a:r>
              <a:rPr lang="en-US" b="1" dirty="0"/>
              <a:t>mindset</a:t>
            </a:r>
            <a:r>
              <a:rPr lang="en-US" dirty="0"/>
              <a:t> asks the </a:t>
            </a:r>
            <a:r>
              <a:rPr lang="en-US" dirty="0" err="1"/>
              <a:t>ffg</a:t>
            </a:r>
            <a:r>
              <a:rPr lang="en-US" dirty="0"/>
              <a:t> </a:t>
            </a:r>
            <a:r>
              <a:rPr lang="en-US" dirty="0" err="1"/>
              <a:t>Qns</a:t>
            </a:r>
            <a:r>
              <a:rPr lang="en-US" dirty="0"/>
              <a:t>: </a:t>
            </a:r>
          </a:p>
          <a:p>
            <a:pPr marL="857250" lvl="0" indent="-457200" algn="just">
              <a:buFont typeface="Courier New" pitchFamily="49" charset="0"/>
              <a:buChar char="o"/>
            </a:pPr>
            <a:r>
              <a:rPr lang="en-US" dirty="0"/>
              <a:t>What </a:t>
            </a:r>
            <a:r>
              <a:rPr lang="en-US" b="1" dirty="0"/>
              <a:t>products (</a:t>
            </a:r>
            <a:r>
              <a:rPr lang="en-US" b="1" dirty="0" err="1"/>
              <a:t>b/r</a:t>
            </a:r>
            <a:r>
              <a:rPr lang="en-US" b="1" dirty="0"/>
              <a:t>, services)</a:t>
            </a:r>
            <a:r>
              <a:rPr lang="en-US" dirty="0"/>
              <a:t> compete with the </a:t>
            </a:r>
            <a:r>
              <a:rPr lang="en-US" dirty="0" err="1"/>
              <a:t>Orgn</a:t>
            </a:r>
            <a:r>
              <a:rPr lang="en-US" dirty="0"/>
              <a:t> is promoting? </a:t>
            </a:r>
          </a:p>
          <a:p>
            <a:pPr marL="800100" lvl="0" indent="-400050" algn="just">
              <a:buFont typeface="Courier New" pitchFamily="49" charset="0"/>
              <a:buChar char="o"/>
            </a:pPr>
            <a:r>
              <a:rPr lang="en-US" dirty="0"/>
              <a:t>How do the </a:t>
            </a:r>
            <a:r>
              <a:rPr lang="en-US" b="1" dirty="0"/>
              <a:t>benefits compare </a:t>
            </a:r>
            <a:r>
              <a:rPr lang="en-US" dirty="0"/>
              <a:t>to those offered by competing </a:t>
            </a:r>
            <a:r>
              <a:rPr lang="en-US" dirty="0" err="1"/>
              <a:t>b/r</a:t>
            </a:r>
            <a:r>
              <a:rPr lang="en-US" dirty="0"/>
              <a:t>? </a:t>
            </a:r>
          </a:p>
          <a:p>
            <a:pPr marL="800100" lvl="0" indent="-400050" algn="just">
              <a:buFont typeface="Courier New" pitchFamily="49" charset="0"/>
              <a:buChar char="o"/>
            </a:pPr>
            <a:r>
              <a:rPr lang="en-US" dirty="0"/>
              <a:t>W/c </a:t>
            </a:r>
            <a:r>
              <a:rPr lang="en-US" b="1" dirty="0" err="1"/>
              <a:t>b/r</a:t>
            </a:r>
            <a:r>
              <a:rPr lang="en-US" b="1" dirty="0"/>
              <a:t> </a:t>
            </a:r>
            <a:r>
              <a:rPr lang="en-US" dirty="0"/>
              <a:t>are best to promote?</a:t>
            </a:r>
          </a:p>
          <a:p>
            <a:pPr marL="800100" lvl="0" indent="-400050" algn="just">
              <a:buFont typeface="Courier New" pitchFamily="49" charset="0"/>
              <a:buChar char="o"/>
            </a:pPr>
            <a:r>
              <a:rPr lang="en-US" dirty="0"/>
              <a:t>W/c </a:t>
            </a:r>
            <a:r>
              <a:rPr lang="en-US" b="1" dirty="0"/>
              <a:t>segments</a:t>
            </a:r>
            <a:r>
              <a:rPr lang="en-US" dirty="0"/>
              <a:t> are best to target?</a:t>
            </a:r>
          </a:p>
          <a:p>
            <a:pPr lvl="0" algn="just"/>
            <a:r>
              <a:rPr lang="en-US" dirty="0"/>
              <a:t>In </a:t>
            </a:r>
            <a:r>
              <a:rPr lang="en-US" b="1" dirty="0"/>
              <a:t>SM</a:t>
            </a:r>
            <a:r>
              <a:rPr lang="en-US" dirty="0"/>
              <a:t>, thinking about </a:t>
            </a:r>
            <a:r>
              <a:rPr lang="en-US" b="1" dirty="0">
                <a:solidFill>
                  <a:srgbClr val="00B050"/>
                </a:solidFill>
              </a:rPr>
              <a:t>where, how and with whom</a:t>
            </a:r>
            <a:r>
              <a:rPr lang="en-US" dirty="0"/>
              <a:t> to compete are very vital.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023" y="365126"/>
            <a:ext cx="10517777" cy="235766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086" y="757646"/>
            <a:ext cx="10504714" cy="5419317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b="1" dirty="0">
                <a:solidFill>
                  <a:srgbClr val="FF0000"/>
                </a:solidFill>
              </a:rPr>
              <a:t>Marketing Mix: </a:t>
            </a:r>
          </a:p>
          <a:p>
            <a:pPr lvl="0" algn="just"/>
            <a:r>
              <a:rPr lang="en-US" b="1" dirty="0"/>
              <a:t>It is another core concept adopted from the commercial sector, and commonly known as the </a:t>
            </a:r>
            <a:r>
              <a:rPr lang="en-US" b="1" dirty="0">
                <a:solidFill>
                  <a:srgbClr val="FF0000"/>
                </a:solidFill>
              </a:rPr>
              <a:t>4Ps’</a:t>
            </a:r>
            <a:r>
              <a:rPr lang="en-US" b="1" dirty="0">
                <a:solidFill>
                  <a:srgbClr val="00B0F0"/>
                </a:solidFill>
              </a:rPr>
              <a:t> (Product, Price, Place, And Promotion). </a:t>
            </a:r>
          </a:p>
          <a:p>
            <a:pPr lvl="0" algn="just"/>
            <a:r>
              <a:rPr lang="en-US" b="1" dirty="0"/>
              <a:t>These key elements of SM are central to the planning &amp; implementation of an </a:t>
            </a:r>
            <a:r>
              <a:rPr lang="en-US" b="1" dirty="0">
                <a:solidFill>
                  <a:srgbClr val="00B050"/>
                </a:solidFill>
              </a:rPr>
              <a:t>integrated marketing strategy</a:t>
            </a:r>
            <a:r>
              <a:rPr lang="en-US" b="1" dirty="0"/>
              <a:t>.</a:t>
            </a:r>
          </a:p>
          <a:p>
            <a:pPr lvl="0" algn="just">
              <a:buNone/>
            </a:pPr>
            <a:endParaRPr lang="en-US" b="1" dirty="0"/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Consumer/Customer Orientation: </a:t>
            </a:r>
          </a:p>
          <a:p>
            <a:pPr lvl="0" algn="just"/>
            <a:r>
              <a:rPr lang="en-US" b="1" dirty="0"/>
              <a:t>Marketing’s conceptual framework demands a steadfast commitment in </a:t>
            </a:r>
            <a:r>
              <a:rPr lang="en-US" b="1" dirty="0">
                <a:solidFill>
                  <a:srgbClr val="00B050"/>
                </a:solidFill>
              </a:rPr>
              <a:t>understanding consumers</a:t>
            </a:r>
            <a:r>
              <a:rPr lang="en-US" b="1" dirty="0"/>
              <a:t>.</a:t>
            </a:r>
          </a:p>
          <a:p>
            <a:pPr lvl="0" algn="just"/>
            <a:r>
              <a:rPr lang="en-US" b="1" dirty="0"/>
              <a:t>The premise is that all pr/m planning </a:t>
            </a:r>
            <a:r>
              <a:rPr lang="en-US" b="1" dirty="0">
                <a:solidFill>
                  <a:srgbClr val="00B0F0"/>
                </a:solidFill>
              </a:rPr>
              <a:t>decisions</a:t>
            </a:r>
            <a:r>
              <a:rPr lang="en-US" b="1" dirty="0"/>
              <a:t> must emanate from a consideration of the </a:t>
            </a:r>
            <a:r>
              <a:rPr lang="en-US" b="1" dirty="0">
                <a:solidFill>
                  <a:srgbClr val="00B0F0"/>
                </a:solidFill>
              </a:rPr>
              <a:t>consumers’ needs</a:t>
            </a:r>
            <a:r>
              <a:rPr lang="en-US" b="1" dirty="0"/>
              <a:t>.</a:t>
            </a:r>
          </a:p>
          <a:p>
            <a:pPr lvl="0" algn="just">
              <a:buNone/>
            </a:pPr>
            <a:endParaRPr lang="en-US" b="1" dirty="0"/>
          </a:p>
          <a:p>
            <a:pPr marL="341313" lvl="0" indent="-341313" algn="just">
              <a:buNone/>
            </a:pPr>
            <a:r>
              <a:rPr lang="en-US" b="1" dirty="0"/>
              <a:t>	</a:t>
            </a:r>
            <a:r>
              <a:rPr lang="en-US" b="1" dirty="0">
                <a:solidFill>
                  <a:srgbClr val="FF0000"/>
                </a:solidFill>
              </a:rPr>
              <a:t>Qn. </a:t>
            </a:r>
            <a:r>
              <a:rPr lang="en-US" b="1" dirty="0">
                <a:solidFill>
                  <a:srgbClr val="7030A0"/>
                </a:solidFill>
              </a:rPr>
              <a:t>How can we understand the Potential Customers/ Consumers?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086" y="365126"/>
            <a:ext cx="10504714" cy="26189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903" y="770709"/>
            <a:ext cx="10334896" cy="5406254"/>
          </a:xfrm>
        </p:spPr>
        <p:txBody>
          <a:bodyPr/>
          <a:lstStyle/>
          <a:p>
            <a:pPr lvl="0" algn="just"/>
            <a:r>
              <a:rPr lang="en-US" dirty="0"/>
              <a:t>The backbone of </a:t>
            </a:r>
            <a:r>
              <a:rPr lang="en-US" b="1" dirty="0"/>
              <a:t>customer orientation </a:t>
            </a:r>
            <a:r>
              <a:rPr lang="en-US" dirty="0"/>
              <a:t>is </a:t>
            </a:r>
            <a:r>
              <a:rPr lang="en-US" b="1" dirty="0">
                <a:solidFill>
                  <a:srgbClr val="00B050"/>
                </a:solidFill>
              </a:rPr>
              <a:t>customer research </a:t>
            </a:r>
            <a:r>
              <a:rPr lang="en-US" dirty="0"/>
              <a:t>to gain a deeper understanding of </a:t>
            </a:r>
            <a:r>
              <a:rPr lang="en-US" b="1" dirty="0"/>
              <a:t>target audience’s needs, aspirations &amp; values.</a:t>
            </a:r>
            <a:endParaRPr lang="en-US" dirty="0"/>
          </a:p>
          <a:p>
            <a:pPr lvl="0" algn="just"/>
            <a:r>
              <a:rPr lang="en-US" dirty="0"/>
              <a:t>Consumers’ </a:t>
            </a:r>
            <a:r>
              <a:rPr lang="en-US" b="1" dirty="0">
                <a:solidFill>
                  <a:srgbClr val="7030A0"/>
                </a:solidFill>
              </a:rPr>
              <a:t>perceptions</a:t>
            </a:r>
            <a:r>
              <a:rPr lang="en-US" dirty="0"/>
              <a:t> of the </a:t>
            </a:r>
            <a:r>
              <a:rPr lang="en-US" b="1" dirty="0">
                <a:solidFill>
                  <a:srgbClr val="FF0000"/>
                </a:solidFill>
              </a:rPr>
              <a:t>products/ services, benefits, and costs</a:t>
            </a:r>
            <a:r>
              <a:rPr lang="en-US" b="1" dirty="0"/>
              <a:t> </a:t>
            </a:r>
            <a:r>
              <a:rPr lang="en-US" dirty="0"/>
              <a:t>that </a:t>
            </a:r>
            <a:r>
              <a:rPr lang="en-US" b="1" dirty="0"/>
              <a:t>motivate &amp; deter</a:t>
            </a:r>
            <a:r>
              <a:rPr lang="en-US" dirty="0"/>
              <a:t> their </a:t>
            </a:r>
            <a:r>
              <a:rPr lang="en-US" dirty="0" err="1"/>
              <a:t>b/r</a:t>
            </a:r>
            <a:r>
              <a:rPr lang="en-US" dirty="0"/>
              <a:t> are also considered in </a:t>
            </a:r>
            <a:r>
              <a:rPr lang="en-US" b="1" dirty="0">
                <a:solidFill>
                  <a:srgbClr val="00B050"/>
                </a:solidFill>
              </a:rPr>
              <a:t>consumer research</a:t>
            </a:r>
            <a:r>
              <a:rPr lang="en-US" dirty="0"/>
              <a:t>.</a:t>
            </a:r>
          </a:p>
          <a:p>
            <a:pPr lvl="0" algn="just"/>
            <a:r>
              <a:rPr lang="en-US" b="1" dirty="0">
                <a:solidFill>
                  <a:srgbClr val="00B050"/>
                </a:solidFill>
              </a:rPr>
              <a:t>Research</a:t>
            </a:r>
            <a:r>
              <a:rPr lang="en-US" dirty="0"/>
              <a:t> also provides information on distinct </a:t>
            </a:r>
            <a:r>
              <a:rPr lang="en-US" dirty="0" err="1"/>
              <a:t>popn</a:t>
            </a:r>
            <a:r>
              <a:rPr lang="en-US" dirty="0"/>
              <a:t> subgroups and the social &amp; cultural </a:t>
            </a:r>
            <a:r>
              <a:rPr lang="en-US" dirty="0" err="1"/>
              <a:t>Env’ts</a:t>
            </a:r>
            <a:r>
              <a:rPr lang="en-US" dirty="0"/>
              <a:t> in w/c the people act on </a:t>
            </a:r>
            <a:r>
              <a:rPr lang="en-US" b="1" dirty="0">
                <a:solidFill>
                  <a:srgbClr val="7030A0"/>
                </a:solidFill>
              </a:rPr>
              <a:t>b/</a:t>
            </a:r>
            <a:r>
              <a:rPr lang="en-US" b="1" dirty="0" err="1">
                <a:solidFill>
                  <a:srgbClr val="7030A0"/>
                </a:solidFill>
              </a:rPr>
              <a:t>rl</a:t>
            </a:r>
            <a:r>
              <a:rPr lang="en-US" b="1" dirty="0">
                <a:solidFill>
                  <a:srgbClr val="7030A0"/>
                </a:solidFill>
              </a:rPr>
              <a:t> decisions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897" y="312874"/>
            <a:ext cx="10570029" cy="588463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897" y="1162594"/>
            <a:ext cx="10543903" cy="5001306"/>
          </a:xfrm>
        </p:spPr>
        <p:txBody>
          <a:bodyPr/>
          <a:lstStyle/>
          <a:p>
            <a:pPr algn="just">
              <a:buNone/>
            </a:pPr>
            <a:r>
              <a:rPr lang="en-US" b="1" dirty="0">
                <a:solidFill>
                  <a:srgbClr val="FF0000"/>
                </a:solidFill>
              </a:rPr>
              <a:t>Continuous Monitoring: </a:t>
            </a:r>
            <a:endParaRPr lang="en-US" dirty="0">
              <a:solidFill>
                <a:srgbClr val="FF0000"/>
              </a:solidFill>
            </a:endParaRPr>
          </a:p>
          <a:p>
            <a:pPr lvl="0" algn="just"/>
            <a:r>
              <a:rPr lang="en-US" dirty="0"/>
              <a:t>Plans for </a:t>
            </a:r>
            <a:r>
              <a:rPr lang="en-US" b="1" dirty="0"/>
              <a:t>Monitoring &amp; Evaluating </a:t>
            </a:r>
            <a:r>
              <a:rPr lang="en-US" b="1" dirty="0">
                <a:solidFill>
                  <a:srgbClr val="FF0000"/>
                </a:solidFill>
              </a:rPr>
              <a:t>SM intervention</a:t>
            </a:r>
            <a:r>
              <a:rPr lang="en-US" dirty="0"/>
              <a:t> begin at the outset of </a:t>
            </a:r>
            <a:r>
              <a:rPr lang="en-US" b="1" dirty="0"/>
              <a:t>planning process</a:t>
            </a:r>
            <a:r>
              <a:rPr lang="en-US" dirty="0"/>
              <a:t>. </a:t>
            </a:r>
          </a:p>
          <a:p>
            <a:pPr lvl="0" algn="just"/>
            <a:r>
              <a:rPr lang="en-US" dirty="0"/>
              <a:t>As pr/m </a:t>
            </a:r>
            <a:r>
              <a:rPr lang="en-US" b="1" dirty="0">
                <a:solidFill>
                  <a:srgbClr val="00B050"/>
                </a:solidFill>
              </a:rPr>
              <a:t>interventions</a:t>
            </a:r>
            <a:r>
              <a:rPr lang="en-US" dirty="0"/>
              <a:t> are implemented, each of the </a:t>
            </a:r>
            <a:r>
              <a:rPr lang="en-US" dirty="0" err="1"/>
              <a:t>ffg</a:t>
            </a:r>
            <a:r>
              <a:rPr lang="en-US" dirty="0"/>
              <a:t> is monitored:</a:t>
            </a:r>
          </a:p>
          <a:p>
            <a:pPr marL="685800" lvl="0" algn="just">
              <a:buFont typeface="Wingdings" pitchFamily="2" charset="2"/>
              <a:buChar char="ü"/>
            </a:pPr>
            <a:r>
              <a:rPr lang="en-US" dirty="0"/>
              <a:t>to assess its </a:t>
            </a:r>
            <a:r>
              <a:rPr lang="en-US" b="1" dirty="0">
                <a:solidFill>
                  <a:srgbClr val="7030A0"/>
                </a:solidFill>
              </a:rPr>
              <a:t>effectiveness</a:t>
            </a:r>
            <a:r>
              <a:rPr lang="en-US" dirty="0"/>
              <a:t> to determine if it is worthy of </a:t>
            </a:r>
            <a:r>
              <a:rPr lang="en-US" b="1" dirty="0"/>
              <a:t>being sustained</a:t>
            </a:r>
          </a:p>
          <a:p>
            <a:pPr marL="804863" lvl="0" indent="-461963" algn="just">
              <a:buFont typeface="Wingdings" pitchFamily="2" charset="2"/>
              <a:buChar char="ü"/>
            </a:pPr>
            <a:r>
              <a:rPr lang="en-US" dirty="0"/>
              <a:t>to identify activities that require </a:t>
            </a:r>
            <a:r>
              <a:rPr lang="en-US" b="1" dirty="0"/>
              <a:t>mid-course revision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7087A-E6CF-4862-99D6-295B704B2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434543"/>
            <a:ext cx="8014251" cy="360857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Differences and Similarities Between Commercial Marketing and Social Marketing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87CCB-B633-4070-9094-03650E71C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36604"/>
            <a:ext cx="7868477" cy="286853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5891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CD25B-03FA-4E4B-9120-365C11217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416" y="135555"/>
            <a:ext cx="10508975" cy="559075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b="1" dirty="0">
                <a:solidFill>
                  <a:schemeClr val="accent1"/>
                </a:solidFill>
              </a:rPr>
              <a:t>Commercial vs social marketing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E8C98-E172-4A9D-9A18-5D9107BCE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939" y="1073426"/>
            <a:ext cx="9819861" cy="520810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96931"/>
              </p:ext>
            </p:extLst>
          </p:nvPr>
        </p:nvGraphicFramePr>
        <p:xfrm>
          <a:off x="914399" y="732304"/>
          <a:ext cx="9819862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9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218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02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Point of difference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Commercial Marketing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Social Marketing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142">
                <a:tc>
                  <a:txBody>
                    <a:bodyPr/>
                    <a:lstStyle/>
                    <a:p>
                      <a:r>
                        <a:rPr lang="en-US" dirty="0"/>
                        <a:t>Product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Selling of tangible goods and services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Selling desired behavior change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0203">
                <a:tc>
                  <a:txBody>
                    <a:bodyPr/>
                    <a:lstStyle/>
                    <a:p>
                      <a:r>
                        <a:rPr lang="en-US" dirty="0"/>
                        <a:t>Primary objective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 satisfy customer by selling products to them and fulfilling their needs and earn profit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to benefit society in term of social gain.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0203">
                <a:tc>
                  <a:txBody>
                    <a:bodyPr/>
                    <a:lstStyle/>
                    <a:p>
                      <a:r>
                        <a:rPr lang="en-US" dirty="0"/>
                        <a:t>Focus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Focus on physical products or services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Focus on to reach the target audience and change the behavior.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142">
                <a:tc>
                  <a:txBody>
                    <a:bodyPr/>
                    <a:lstStyle/>
                    <a:p>
                      <a:r>
                        <a:rPr lang="en-US" dirty="0"/>
                        <a:t>Marketing tools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Marketing tools use for selling products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Marketing tool use for changing behaviors.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61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Satisfying needs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marketers satisfy individual needs.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marketers satisfy society needs.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0203">
                <a:tc>
                  <a:txBody>
                    <a:bodyPr/>
                    <a:lstStyle/>
                    <a:p>
                      <a:r>
                        <a:rPr lang="en-US" dirty="0"/>
                        <a:t>Competition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Other</a:t>
                      </a:r>
                      <a:r>
                        <a:rPr lang="en-US" baseline="0" dirty="0"/>
                        <a:t> organizations offering similar goods and services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Audiences current or preferred behavior and associated</a:t>
                      </a:r>
                      <a:r>
                        <a:rPr lang="en-US" baseline="0" dirty="0"/>
                        <a:t> benefit 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5769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8C1F5-0744-46FC-9ADC-0A7FFF2E9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  </a:t>
            </a:r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Similarities Between Commercial      Marketing and Social Marketing</a:t>
            </a:r>
            <a:r>
              <a:rPr lang="en-US" b="1" dirty="0">
                <a:solidFill>
                  <a:schemeClr val="accent1"/>
                </a:solidFill>
              </a:rPr>
              <a:t>     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A5D71-E5C1-4685-98A2-41F5D2D8C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351338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/>
              <a:t>A customer orientation is critical.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Exchange theory is fundamental.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Market research is used throughout the process.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Audiences are segmented.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The proper target market is selected.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All 4 P’s are considered.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Results are measured and evaluated and used for improvement.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7531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44680-45D8-4F21-AB95-6017DDC28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Social Marketers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DC8AE-3EA7-4B34-908F-5A3C59CB5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1478"/>
            <a:ext cx="9405730" cy="478548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Commercial organizations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do not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do social marketing.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There are other organizations that develop and process social marketing campaigns: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Public sector organizations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World Health Organization (WHO)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Centers for Disease Control and Prevention (CDC)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Department of Health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NGO’s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Department of Social and Human Services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National Highways Traffic Safety Administration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Schools, Parks, community health clinics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Governments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102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80CE-D9EB-4739-A773-8699A4BDA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721" y="500062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Marketing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67587-142B-41D7-8845-57040DCDD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/>
              <a:t>Marketing is </a:t>
            </a:r>
            <a:r>
              <a:rPr lang="en-US" sz="3000" b="1" dirty="0"/>
              <a:t>the delivery of customer satisfaction </a:t>
            </a:r>
            <a:r>
              <a:rPr lang="en-US" sz="3000" dirty="0"/>
              <a:t>at a profit.</a:t>
            </a:r>
          </a:p>
          <a:p>
            <a:r>
              <a:rPr lang="en-US" sz="3000" dirty="0"/>
              <a:t> The goal of marketing is to attract new customers, and to keep current customers by delivering satisfaction.</a:t>
            </a:r>
            <a:endParaRPr lang="en-US" sz="3000" b="1" dirty="0"/>
          </a:p>
          <a:p>
            <a:pPr lvl="0"/>
            <a:r>
              <a:rPr lang="en-US" sz="3000" dirty="0"/>
              <a:t>Marketing is </a:t>
            </a:r>
            <a:r>
              <a:rPr lang="en-US" sz="3000" b="1" dirty="0"/>
              <a:t>the business activity </a:t>
            </a:r>
            <a:r>
              <a:rPr lang="en-US" sz="3000" dirty="0"/>
              <a:t>concerned with the flow of goods and services from producers to consumers.</a:t>
            </a:r>
          </a:p>
          <a:p>
            <a:pPr lvl="0"/>
            <a:r>
              <a:rPr lang="en-US" sz="3000" dirty="0"/>
              <a:t>Marketing generates and facilitates exchange</a:t>
            </a:r>
          </a:p>
          <a:p>
            <a:pPr lvl="0"/>
            <a:r>
              <a:rPr lang="en-US" sz="3000" dirty="0"/>
              <a:t>The concept of marketing lies on needs, wants, and demands of customers.</a:t>
            </a:r>
          </a:p>
          <a:p>
            <a:pPr lvl="0"/>
            <a:r>
              <a:rPr lang="en-US" sz="3000" dirty="0"/>
              <a:t>Marketing is </a:t>
            </a:r>
            <a:r>
              <a:rPr lang="en-US" sz="3000" b="1" dirty="0"/>
              <a:t>greater than selling</a:t>
            </a:r>
            <a:r>
              <a:rPr lang="en-US" sz="3000" dirty="0"/>
              <a:t>.</a:t>
            </a:r>
          </a:p>
          <a:p>
            <a:pPr lvl="0"/>
            <a:r>
              <a:rPr lang="en-US" sz="3000" dirty="0"/>
              <a:t>Marketing is an </a:t>
            </a:r>
            <a:r>
              <a:rPr lang="en-US" sz="3000" b="1" dirty="0"/>
              <a:t>integrated activity</a:t>
            </a:r>
            <a:r>
              <a:rPr lang="en-US" sz="3000" dirty="0"/>
              <a:t>.</a:t>
            </a:r>
          </a:p>
          <a:p>
            <a:pPr lvl="0"/>
            <a:r>
              <a:rPr lang="en-US" sz="3000" dirty="0"/>
              <a:t>Marketing is </a:t>
            </a:r>
            <a:r>
              <a:rPr lang="en-US" sz="3000" b="1" dirty="0"/>
              <a:t>concerned with customer satisfaction</a:t>
            </a:r>
            <a:r>
              <a:rPr lang="en-US" sz="30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3262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78506-3E38-4253-9565-94FCDDEEA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750287" cy="102635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Image result for purpose of social marketing">
            <a:extLst>
              <a:ext uri="{FF2B5EF4-FFF2-40B4-BE49-F238E27FC236}">
                <a16:creationId xmlns:a16="http://schemas.microsoft.com/office/drawing/2014/main" id="{3AD57DD3-D20B-4BFF-B274-CB0E9A8D415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9750287" cy="5446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19438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1712E-F4E0-4238-A3EC-CF7AFBD8C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912" y="325369"/>
            <a:ext cx="10359887" cy="761309"/>
          </a:xfrm>
        </p:spPr>
        <p:txBody>
          <a:bodyPr/>
          <a:lstStyle/>
          <a:p>
            <a:r>
              <a:rPr lang="en-US" dirty="0"/>
              <a:t>        </a:t>
            </a:r>
            <a:r>
              <a:rPr lang="en-US" b="1" dirty="0">
                <a:solidFill>
                  <a:schemeClr val="accent1"/>
                </a:solidFill>
              </a:rPr>
              <a:t>Purpose of 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3EAAE-DD67-47B2-9552-9C2296CC2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912" y="1086678"/>
            <a:ext cx="10359888" cy="5445953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n-US" dirty="0"/>
              <a:t>The </a:t>
            </a:r>
            <a:r>
              <a:rPr lang="en-US" b="1" dirty="0"/>
              <a:t>two-fold purpose</a:t>
            </a:r>
            <a:r>
              <a:rPr lang="en-US" dirty="0"/>
              <a:t> of </a:t>
            </a:r>
            <a:r>
              <a:rPr lang="en-US" b="1" dirty="0"/>
              <a:t>SM </a:t>
            </a:r>
            <a:r>
              <a:rPr lang="en-US" dirty="0"/>
              <a:t>is:</a:t>
            </a:r>
            <a:endParaRPr lang="en-US" sz="2000" dirty="0"/>
          </a:p>
          <a:p>
            <a:pPr marL="742950" lvl="0" algn="just">
              <a:buFont typeface="Wingdings" pitchFamily="2" charset="2"/>
              <a:buChar char="ü"/>
            </a:pPr>
            <a:r>
              <a:rPr lang="en-US" dirty="0"/>
              <a:t>To encourage </a:t>
            </a:r>
            <a:r>
              <a:rPr lang="en-US" dirty="0">
                <a:solidFill>
                  <a:srgbClr val="FF0000"/>
                </a:solidFill>
              </a:rPr>
              <a:t>potential </a:t>
            </a:r>
            <a:r>
              <a:rPr lang="en-US" b="1" dirty="0" err="1">
                <a:solidFill>
                  <a:srgbClr val="FF0000"/>
                </a:solidFill>
              </a:rPr>
              <a:t>Lrs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/>
              <a:t>to think critically </a:t>
            </a:r>
            <a:r>
              <a:rPr lang="en-US" dirty="0"/>
              <a:t>on </a:t>
            </a:r>
            <a:r>
              <a:rPr lang="en-US" b="1" dirty="0"/>
              <a:t>specific ways </a:t>
            </a:r>
            <a:r>
              <a:rPr lang="en-US" dirty="0"/>
              <a:t>that a </a:t>
            </a:r>
            <a:r>
              <a:rPr lang="en-US" dirty="0" err="1"/>
              <a:t>pr</a:t>
            </a:r>
            <a:r>
              <a:rPr lang="en-US" dirty="0"/>
              <a:t>/m might </a:t>
            </a:r>
            <a:r>
              <a:rPr lang="en-US" b="1" dirty="0"/>
              <a:t>benefit</a:t>
            </a:r>
            <a:r>
              <a:rPr lang="en-US" dirty="0"/>
              <a:t> them and problems it might help to solve,</a:t>
            </a:r>
            <a:endParaRPr lang="en-US" sz="2000" dirty="0"/>
          </a:p>
          <a:p>
            <a:pPr marL="742950" lvl="0" algn="just">
              <a:buFont typeface="Wingdings" pitchFamily="2" charset="2"/>
              <a:buChar char="ü"/>
            </a:pPr>
            <a:r>
              <a:rPr lang="en-US" dirty="0"/>
              <a:t>To encourage people’s </a:t>
            </a:r>
            <a:r>
              <a:rPr lang="en-US" b="1" dirty="0"/>
              <a:t>active participation </a:t>
            </a:r>
            <a:r>
              <a:rPr lang="en-US" dirty="0"/>
              <a:t>in </a:t>
            </a:r>
            <a:r>
              <a:rPr lang="en-US" dirty="0" err="1"/>
              <a:t>pr</a:t>
            </a:r>
            <a:r>
              <a:rPr lang="en-US" dirty="0"/>
              <a:t>/m </a:t>
            </a:r>
            <a:r>
              <a:rPr lang="en-US" dirty="0" err="1"/>
              <a:t>dev’t</a:t>
            </a:r>
            <a:r>
              <a:rPr lang="en-US" dirty="0"/>
              <a:t> and </a:t>
            </a:r>
            <a:r>
              <a:rPr lang="en-US" dirty="0" err="1"/>
              <a:t>pr</a:t>
            </a:r>
            <a:r>
              <a:rPr lang="en-US" dirty="0"/>
              <a:t>/m maintaining.</a:t>
            </a:r>
            <a:endParaRPr lang="en-US" sz="2000" dirty="0"/>
          </a:p>
          <a:p>
            <a:pPr lvl="0" algn="just"/>
            <a:r>
              <a:rPr lang="en-US" b="1" dirty="0"/>
              <a:t>In general, </a:t>
            </a:r>
            <a:r>
              <a:rPr lang="en-US" dirty="0"/>
              <a:t>marketing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/>
              <a:t>a certain kinds of social issue or </a:t>
            </a:r>
            <a:r>
              <a:rPr lang="en-US" dirty="0" err="1"/>
              <a:t>pr</a:t>
            </a:r>
            <a:r>
              <a:rPr lang="en-US" dirty="0"/>
              <a:t>/m </a:t>
            </a:r>
            <a:r>
              <a:rPr lang="en-US" b="1" dirty="0"/>
              <a:t>serves</a:t>
            </a:r>
            <a:r>
              <a:rPr lang="en-US" dirty="0"/>
              <a:t>:</a:t>
            </a:r>
            <a:endParaRPr lang="en-US" sz="2000" dirty="0"/>
          </a:p>
          <a:p>
            <a:pPr marL="628650" lvl="0" indent="-285750" algn="just">
              <a:buFont typeface="Wingdings" pitchFamily="2" charset="2"/>
              <a:buChar char="Ø"/>
            </a:pPr>
            <a:r>
              <a:rPr lang="en-US" dirty="0"/>
              <a:t>To provide </a:t>
            </a:r>
            <a:r>
              <a:rPr lang="en-US" b="1" dirty="0"/>
              <a:t>preliminary </a:t>
            </a:r>
            <a:r>
              <a:rPr lang="en-US" b="1" dirty="0">
                <a:solidFill>
                  <a:srgbClr val="00B0F0"/>
                </a:solidFill>
              </a:rPr>
              <a:t>information</a:t>
            </a:r>
            <a:r>
              <a:rPr lang="en-US" dirty="0"/>
              <a:t> about the issue and what is necessary to establish or provide and maintain the issue.</a:t>
            </a:r>
            <a:endParaRPr lang="en-US" sz="2000" dirty="0"/>
          </a:p>
          <a:p>
            <a:pPr marL="628650" lvl="0" indent="-285750" algn="just">
              <a:buFont typeface="Wingdings" pitchFamily="2" charset="2"/>
              <a:buChar char="Ø"/>
            </a:pPr>
            <a:r>
              <a:rPr lang="en-US" dirty="0"/>
              <a:t>To invite </a:t>
            </a:r>
            <a:r>
              <a:rPr lang="en-US" b="1" dirty="0">
                <a:solidFill>
                  <a:srgbClr val="00B0F0"/>
                </a:solidFill>
              </a:rPr>
              <a:t>representatives</a:t>
            </a:r>
            <a:r>
              <a:rPr lang="en-US" b="1" dirty="0"/>
              <a:t> </a:t>
            </a:r>
            <a:r>
              <a:rPr lang="en-US" dirty="0"/>
              <a:t>from stakeholders groups to </a:t>
            </a:r>
            <a:r>
              <a:rPr lang="en-US" b="1" dirty="0"/>
              <a:t>work in a specific area</a:t>
            </a:r>
            <a:endParaRPr lang="en-US" sz="2000" b="1" dirty="0"/>
          </a:p>
          <a:p>
            <a:pPr marL="628650" lvl="0" indent="-285750" algn="just">
              <a:buFont typeface="Wingdings" pitchFamily="2" charset="2"/>
              <a:buChar char="Ø"/>
            </a:pPr>
            <a:r>
              <a:rPr lang="en-US" dirty="0"/>
              <a:t>To encourage stakeholders to </a:t>
            </a:r>
            <a:r>
              <a:rPr lang="en-US" b="1" dirty="0"/>
              <a:t>gain </a:t>
            </a:r>
            <a:r>
              <a:rPr lang="en-US" b="1" dirty="0">
                <a:solidFill>
                  <a:srgbClr val="00B0F0"/>
                </a:solidFill>
              </a:rPr>
              <a:t>resources </a:t>
            </a:r>
            <a:r>
              <a:rPr lang="en-US" dirty="0"/>
              <a:t>for implementation.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4968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D1B19-C66E-49C6-AE54-3DE37A6FB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1018900" y="384311"/>
            <a:ext cx="9248505" cy="122241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                       Chapter Two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Tools, Principles &amp; Processes of SM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D104A-2446-4EBA-80EF-11D55ED5D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459" y="1541417"/>
            <a:ext cx="7352116" cy="391847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/>
              <a:t>Issues to be discussed here include:</a:t>
            </a: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Tools of SM</a:t>
            </a: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 Principles of SM</a:t>
            </a:r>
          </a:p>
          <a:p>
            <a:pPr marL="342900" lvl="1" indent="-342900" algn="just"/>
            <a:r>
              <a:rPr lang="en-US" sz="3000" b="1" dirty="0">
                <a:solidFill>
                  <a:srgbClr val="FF0000"/>
                </a:solidFill>
              </a:rPr>
              <a:t>Tips of SM </a:t>
            </a:r>
            <a:endParaRPr lang="en-US" b="1" dirty="0">
              <a:solidFill>
                <a:srgbClr val="FF0000"/>
              </a:solidFill>
            </a:endParaRPr>
          </a:p>
          <a:p>
            <a:pPr algn="just"/>
            <a:r>
              <a:rPr lang="en-US" b="1" dirty="0">
                <a:solidFill>
                  <a:srgbClr val="FF0000"/>
                </a:solidFill>
              </a:rPr>
              <a:t>The Processes of SM</a:t>
            </a:r>
          </a:p>
          <a:p>
            <a:pPr marL="342900" lvl="1" indent="-342900" algn="just"/>
            <a:r>
              <a:rPr lang="en-US" sz="2800" b="1" dirty="0">
                <a:solidFill>
                  <a:srgbClr val="FF0000"/>
                </a:solidFill>
              </a:rPr>
              <a:t>Developing SM Plan</a:t>
            </a:r>
          </a:p>
          <a:p>
            <a:pPr marL="342900" lvl="1" indent="-342900" algn="just"/>
            <a:r>
              <a:rPr lang="en-US" sz="2800" b="1" dirty="0">
                <a:solidFill>
                  <a:srgbClr val="FF0000"/>
                </a:solidFill>
              </a:rPr>
              <a:t>Benefits of SM in pr/m process</a:t>
            </a:r>
          </a:p>
          <a:p>
            <a:pPr marL="342900" lvl="1" indent="-342900" algn="just"/>
            <a:r>
              <a:rPr lang="en-US" sz="2800" b="1" dirty="0">
                <a:solidFill>
                  <a:srgbClr val="FF0000"/>
                </a:solidFill>
              </a:rPr>
              <a:t>Factors Influencing SM Effectiveness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0848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897" y="273686"/>
            <a:ext cx="10543903" cy="222704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772" y="653143"/>
            <a:ext cx="10058400" cy="5068388"/>
          </a:xfrm>
        </p:spPr>
        <p:txBody>
          <a:bodyPr/>
          <a:lstStyle/>
          <a:p>
            <a:pPr algn="just">
              <a:buNone/>
            </a:pPr>
            <a:r>
              <a:rPr lang="en-US" b="1" dirty="0">
                <a:solidFill>
                  <a:srgbClr val="FF0000"/>
                </a:solidFill>
              </a:rPr>
              <a:t>SM Tools</a:t>
            </a:r>
            <a:endParaRPr lang="en-US" sz="2000" dirty="0">
              <a:solidFill>
                <a:srgbClr val="FF0000"/>
              </a:solidFill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en-US" b="1" dirty="0"/>
              <a:t>Consumer Research/Analysis of the Env’t</a:t>
            </a:r>
            <a:r>
              <a:rPr lang="en-US" dirty="0"/>
              <a:t>: Tools that allow to better understand people &amp; Env’t. Thus, SM pr/ms are more</a:t>
            </a:r>
            <a:r>
              <a:rPr lang="en-US" b="1" dirty="0"/>
              <a:t> effective</a:t>
            </a:r>
            <a:r>
              <a:rPr lang="en-US" dirty="0"/>
              <a:t>.</a:t>
            </a:r>
            <a:endParaRPr lang="en-US" sz="2000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US" b="1" dirty="0"/>
              <a:t>Applies Segmentation &amp; Targeting</a:t>
            </a:r>
            <a:r>
              <a:rPr lang="en-US" dirty="0"/>
              <a:t>: People are unique, this means a social marketer must offer d/t pr//ms for d/t people. Segmentation improves the quality of SM pr/</a:t>
            </a:r>
            <a:r>
              <a:rPr lang="en-US" dirty="0" err="1"/>
              <a:t>ms.</a:t>
            </a:r>
            <a:endParaRPr lang="en-US" sz="2000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US" b="1" dirty="0"/>
              <a:t>Sets Objectives &amp; Goals</a:t>
            </a:r>
            <a:r>
              <a:rPr lang="en-US" dirty="0"/>
              <a:t>: Objectives must be realistic &amp; measurable.</a:t>
            </a:r>
          </a:p>
          <a:p>
            <a:pPr marL="514350" lvl="0" indent="-514350" algn="just">
              <a:buNone/>
            </a:pP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endParaRPr lang="en-US" sz="2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834" y="365125"/>
            <a:ext cx="10556966" cy="34026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834" y="888274"/>
            <a:ext cx="10345783" cy="5288689"/>
          </a:xfrm>
        </p:spPr>
        <p:txBody>
          <a:bodyPr/>
          <a:lstStyle/>
          <a:p>
            <a:pPr marL="514350" lvl="0" indent="-514350" algn="just">
              <a:buNone/>
            </a:pPr>
            <a:r>
              <a:rPr lang="en-US" b="1" dirty="0"/>
              <a:t>4.  The « 4P’s » </a:t>
            </a:r>
            <a:r>
              <a:rPr lang="en-US" dirty="0"/>
              <a:t>: Called as the </a:t>
            </a:r>
            <a:r>
              <a:rPr lang="en-US" b="1" dirty="0"/>
              <a:t>marketing mix </a:t>
            </a:r>
          </a:p>
          <a:p>
            <a:pPr marL="971550" lvl="0" indent="-285750" algn="just"/>
            <a:r>
              <a:rPr lang="en-US" b="1" dirty="0"/>
              <a:t>Product</a:t>
            </a:r>
            <a:r>
              <a:rPr lang="en-US" dirty="0"/>
              <a:t> (What):  A ‘real’ product/service, or a </a:t>
            </a:r>
            <a:r>
              <a:rPr lang="en-US" dirty="0" err="1"/>
              <a:t>b/r</a:t>
            </a:r>
            <a:r>
              <a:rPr lang="en-US" dirty="0"/>
              <a:t> and value</a:t>
            </a:r>
          </a:p>
          <a:p>
            <a:pPr marL="971550" lvl="0" indent="-285750" algn="just"/>
            <a:r>
              <a:rPr lang="en-US" b="1" dirty="0"/>
              <a:t>Price</a:t>
            </a:r>
            <a:r>
              <a:rPr lang="en-US" dirty="0"/>
              <a:t> (how much): Price for real product &amp; service (money). </a:t>
            </a:r>
          </a:p>
          <a:p>
            <a:pPr marL="971550" lvl="0" indent="-285750" algn="just">
              <a:buNone/>
            </a:pPr>
            <a:r>
              <a:rPr lang="en-US" dirty="0"/>
              <a:t>	Or price in SM (non-monetary costs to give up a b/r) </a:t>
            </a:r>
          </a:p>
          <a:p>
            <a:pPr marL="971550" lvl="0" indent="-285750" algn="just"/>
            <a:r>
              <a:rPr lang="en-US" b="1" dirty="0"/>
              <a:t>Place</a:t>
            </a:r>
            <a:r>
              <a:rPr lang="en-US" dirty="0"/>
              <a:t> (Where): SM product must be available in relevant places</a:t>
            </a:r>
          </a:p>
          <a:p>
            <a:pPr marL="971550" lvl="0" indent="-285750" algn="just"/>
            <a:r>
              <a:rPr lang="en-US" b="1" dirty="0"/>
              <a:t>Promotion:</a:t>
            </a:r>
            <a:r>
              <a:rPr lang="en-US" dirty="0"/>
              <a:t> Advertising messages for communication. </a:t>
            </a:r>
          </a:p>
          <a:p>
            <a:pPr marL="971550" indent="-914400" algn="just">
              <a:buNone/>
            </a:pPr>
            <a:r>
              <a:rPr lang="en-US" dirty="0"/>
              <a:t>5. </a:t>
            </a:r>
            <a:r>
              <a:rPr lang="en-US" b="1" dirty="0"/>
              <a:t>Evaluation of the pr/m:</a:t>
            </a:r>
            <a:r>
              <a:rPr lang="en-US" dirty="0"/>
              <a:t> Comeback to the objective and relate the impact with it.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897" y="365126"/>
            <a:ext cx="10543903" cy="967286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             SM Principles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086" y="1097280"/>
            <a:ext cx="10504714" cy="5381897"/>
          </a:xfrm>
        </p:spPr>
        <p:txBody>
          <a:bodyPr>
            <a:normAutofit fontScale="92500" lnSpcReduction="10000"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en-US" dirty="0"/>
              <a:t>Start with </a:t>
            </a:r>
            <a:r>
              <a:rPr lang="en-US" b="1" dirty="0"/>
              <a:t>target markets </a:t>
            </a:r>
            <a:r>
              <a:rPr lang="en-US" dirty="0"/>
              <a:t>most ready for action.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/>
              <a:t>Take advantage of </a:t>
            </a:r>
            <a:r>
              <a:rPr lang="en-US" b="1" dirty="0"/>
              <a:t>prior and existing </a:t>
            </a:r>
            <a:r>
              <a:rPr lang="en-US" dirty="0"/>
              <a:t>successful pr/ms or campaigns.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/>
              <a:t>Promote </a:t>
            </a:r>
            <a:r>
              <a:rPr lang="en-US" b="1" dirty="0"/>
              <a:t>single, simple, doable </a:t>
            </a:r>
            <a:r>
              <a:rPr lang="en-US" b="1" dirty="0" err="1"/>
              <a:t>b/r</a:t>
            </a:r>
            <a:r>
              <a:rPr lang="en-US" b="1" dirty="0"/>
              <a:t>-</a:t>
            </a:r>
            <a:r>
              <a:rPr lang="en-US" dirty="0"/>
              <a:t> one at a time.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/>
              <a:t>Identify &amp; remove </a:t>
            </a:r>
            <a:r>
              <a:rPr lang="en-US" b="1" dirty="0"/>
              <a:t>barriers</a:t>
            </a:r>
            <a:r>
              <a:rPr lang="en-US" dirty="0"/>
              <a:t> to </a:t>
            </a:r>
            <a:r>
              <a:rPr lang="en-US" dirty="0" err="1"/>
              <a:t>b/r</a:t>
            </a:r>
            <a:r>
              <a:rPr lang="en-US" dirty="0"/>
              <a:t> change.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/>
              <a:t>Bring </a:t>
            </a:r>
            <a:r>
              <a:rPr lang="en-US" b="1" dirty="0"/>
              <a:t>real benefits </a:t>
            </a:r>
            <a:r>
              <a:rPr lang="en-US" dirty="0"/>
              <a:t>into the present.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/>
              <a:t>Highlight </a:t>
            </a:r>
            <a:r>
              <a:rPr lang="en-US" b="1" dirty="0"/>
              <a:t>costs</a:t>
            </a:r>
            <a:r>
              <a:rPr lang="en-US" dirty="0"/>
              <a:t> of competing </a:t>
            </a:r>
            <a:r>
              <a:rPr lang="en-US" dirty="0" err="1"/>
              <a:t>b/r</a:t>
            </a:r>
            <a:r>
              <a:rPr lang="en-US" dirty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/>
              <a:t>Promote </a:t>
            </a:r>
            <a:r>
              <a:rPr lang="en-US" b="1" dirty="0"/>
              <a:t>a tangible object/service </a:t>
            </a:r>
            <a:r>
              <a:rPr lang="en-US" dirty="0"/>
              <a:t>to help target audiences perform a </a:t>
            </a:r>
            <a:r>
              <a:rPr lang="en-US" dirty="0" err="1"/>
              <a:t>b/r</a:t>
            </a:r>
            <a:r>
              <a:rPr lang="en-US" dirty="0"/>
              <a:t>.</a:t>
            </a:r>
          </a:p>
          <a:p>
            <a:pPr marL="514350" lvl="0" indent="-514350" algn="just">
              <a:buNone/>
            </a:pPr>
            <a:r>
              <a:rPr lang="en-US" dirty="0"/>
              <a:t>8. Consider </a:t>
            </a:r>
            <a:r>
              <a:rPr lang="en-US" b="1" dirty="0"/>
              <a:t>non-monetary incentives </a:t>
            </a:r>
            <a:r>
              <a:rPr lang="en-US" dirty="0"/>
              <a:t>for recognition &amp; appreciation.</a:t>
            </a:r>
          </a:p>
          <a:p>
            <a:pPr marL="514350" lvl="0" indent="-514350" algn="just">
              <a:buNone/>
            </a:pPr>
            <a:r>
              <a:rPr lang="en-US" dirty="0"/>
              <a:t>9. Have a </a:t>
            </a:r>
            <a:r>
              <a:rPr lang="en-US" b="1" dirty="0"/>
              <a:t>little fun </a:t>
            </a:r>
            <a:r>
              <a:rPr lang="en-US" dirty="0"/>
              <a:t>with the pr/m messages.</a:t>
            </a:r>
          </a:p>
          <a:p>
            <a:pPr marL="514350" lvl="0" indent="-514350" algn="just">
              <a:buNone/>
            </a:pPr>
            <a:r>
              <a:rPr lang="en-US" dirty="0"/>
              <a:t>10. Use </a:t>
            </a:r>
            <a:r>
              <a:rPr lang="en-US" b="1" dirty="0"/>
              <a:t>d/t channels </a:t>
            </a:r>
            <a:r>
              <a:rPr lang="en-US" dirty="0"/>
              <a:t>at the point </a:t>
            </a:r>
            <a:r>
              <a:rPr lang="en-US"/>
              <a:t>of M</a:t>
            </a:r>
            <a:endParaRPr lang="en-US" dirty="0"/>
          </a:p>
          <a:p>
            <a:pPr marL="514350" lvl="0" indent="-514350" algn="just">
              <a:buNone/>
            </a:pPr>
            <a:r>
              <a:rPr lang="en-US" dirty="0"/>
              <a:t>11. Use prompts (punctualities) for sustainability.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1161"/>
          </a:xfrm>
        </p:spPr>
        <p:txBody>
          <a:bodyPr/>
          <a:lstStyle/>
          <a:p>
            <a:pPr lvl="1" indent="-571500"/>
            <a:r>
              <a:rPr lang="en-US" sz="3000" b="1" dirty="0">
                <a:solidFill>
                  <a:srgbClr val="FF0000"/>
                </a:solidFill>
              </a:rPr>
              <a:t>              Tips of SM 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5029"/>
            <a:ext cx="10173789" cy="5131934"/>
          </a:xfrm>
        </p:spPr>
        <p:txBody>
          <a:bodyPr>
            <a:normAutofit/>
          </a:bodyPr>
          <a:lstStyle/>
          <a:p>
            <a:pPr marL="171450" indent="-171450" algn="just">
              <a:buNone/>
            </a:pPr>
            <a:r>
              <a:rPr lang="en-US" dirty="0"/>
              <a:t>There are </a:t>
            </a:r>
            <a:r>
              <a:rPr lang="en-US" b="1" dirty="0"/>
              <a:t>various SM tips</a:t>
            </a:r>
            <a:r>
              <a:rPr lang="en-US" dirty="0"/>
              <a:t>.  Some of them w/c are mainly used in our contexts, include: </a:t>
            </a:r>
            <a:endParaRPr lang="en-US" sz="2400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/>
              <a:t>Start with </a:t>
            </a:r>
            <a:r>
              <a:rPr lang="en-US" b="1" dirty="0"/>
              <a:t>goals</a:t>
            </a:r>
            <a:r>
              <a:rPr lang="en-US" dirty="0"/>
              <a:t> and think long-term.</a:t>
            </a:r>
            <a:endParaRPr lang="en-US" sz="2400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/>
              <a:t>Understand &amp; segment the various </a:t>
            </a:r>
            <a:r>
              <a:rPr lang="en-US" b="1" dirty="0"/>
              <a:t>audiences</a:t>
            </a:r>
            <a:r>
              <a:rPr lang="en-US" dirty="0"/>
              <a:t> for the </a:t>
            </a:r>
            <a:r>
              <a:rPr lang="en-US" dirty="0" err="1"/>
              <a:t>Orgn’s</a:t>
            </a:r>
            <a:r>
              <a:rPr lang="en-US" dirty="0"/>
              <a:t> products/services.  </a:t>
            </a:r>
            <a:endParaRPr lang="en-US" sz="2400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/>
              <a:t>Understand the </a:t>
            </a:r>
            <a:r>
              <a:rPr lang="en-US" b="1" dirty="0"/>
              <a:t>people and the </a:t>
            </a:r>
            <a:r>
              <a:rPr lang="en-US" b="1" dirty="0" err="1"/>
              <a:t>Env’t</a:t>
            </a:r>
            <a:r>
              <a:rPr lang="en-US" b="1" dirty="0"/>
              <a:t> </a:t>
            </a:r>
            <a:r>
              <a:rPr lang="en-US" dirty="0"/>
              <a:t>in a better way through </a:t>
            </a:r>
            <a:r>
              <a:rPr lang="en-US" b="1" dirty="0"/>
              <a:t>consumer research</a:t>
            </a:r>
            <a:r>
              <a:rPr lang="en-US" dirty="0"/>
              <a:t>.</a:t>
            </a:r>
            <a:endParaRPr lang="en-US" sz="2400" dirty="0"/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/>
              <a:t>Produce </a:t>
            </a:r>
            <a:r>
              <a:rPr lang="en-US" b="1" dirty="0"/>
              <a:t>inspiring &amp; educational social issue</a:t>
            </a:r>
            <a:r>
              <a:rPr lang="en-US" dirty="0"/>
              <a:t> that is so compelling that </a:t>
            </a:r>
            <a:r>
              <a:rPr lang="en-US" b="1" dirty="0"/>
              <a:t>people want to share </a:t>
            </a:r>
            <a:r>
              <a:rPr lang="en-US" dirty="0"/>
              <a:t>it. This is the </a:t>
            </a:r>
            <a:r>
              <a:rPr lang="en-US" dirty="0">
                <a:solidFill>
                  <a:srgbClr val="FF0000"/>
                </a:solidFill>
              </a:rPr>
              <a:t>foundation of pr/m marketing</a:t>
            </a:r>
            <a:r>
              <a:rPr lang="en-US" dirty="0"/>
              <a:t>. i.e., </a:t>
            </a:r>
            <a:r>
              <a:rPr lang="en-US" b="1" dirty="0"/>
              <a:t>Provide </a:t>
            </a:r>
            <a:r>
              <a:rPr lang="en-US" b="1" dirty="0" err="1"/>
              <a:t>sth</a:t>
            </a:r>
            <a:r>
              <a:rPr lang="en-US" b="1" dirty="0"/>
              <a:t> of value </a:t>
            </a:r>
            <a:r>
              <a:rPr lang="en-US" dirty="0"/>
              <a:t>for the target audiences. 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126"/>
            <a:ext cx="10045337" cy="27495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086" y="705394"/>
            <a:ext cx="10149840" cy="5471569"/>
          </a:xfrm>
        </p:spPr>
        <p:txBody>
          <a:bodyPr/>
          <a:lstStyle/>
          <a:p>
            <a:pPr lvl="0" algn="just">
              <a:buNone/>
            </a:pPr>
            <a:r>
              <a:rPr lang="en-US" dirty="0"/>
              <a:t>5. Identify </a:t>
            </a:r>
            <a:r>
              <a:rPr lang="en-US" b="1" dirty="0"/>
              <a:t>benefits of the </a:t>
            </a:r>
            <a:r>
              <a:rPr lang="en-US" b="1" dirty="0" err="1"/>
              <a:t>Orgn’s</a:t>
            </a:r>
            <a:r>
              <a:rPr lang="en-US" b="1" dirty="0"/>
              <a:t> </a:t>
            </a:r>
            <a:r>
              <a:rPr lang="en-US" dirty="0"/>
              <a:t>products/services for specific audiences.  People do things in exchange for benefits they hope to receive. </a:t>
            </a:r>
            <a:endParaRPr lang="en-US" sz="2000" dirty="0"/>
          </a:p>
          <a:p>
            <a:pPr lvl="0" algn="just">
              <a:buNone/>
            </a:pPr>
            <a:r>
              <a:rPr lang="en-US" dirty="0"/>
              <a:t>6. Don’t talk </a:t>
            </a:r>
            <a:r>
              <a:rPr lang="en-US" b="1" dirty="0"/>
              <a:t>information</a:t>
            </a:r>
            <a:r>
              <a:rPr lang="en-US" dirty="0"/>
              <a:t> and don’t talk </a:t>
            </a:r>
            <a:r>
              <a:rPr lang="en-US" b="1" dirty="0"/>
              <a:t>emotion</a:t>
            </a:r>
            <a:r>
              <a:rPr lang="en-US" dirty="0"/>
              <a:t>. Outline the benefits to potential users in order to make them to be </a:t>
            </a:r>
            <a:r>
              <a:rPr lang="en-US" b="1" dirty="0"/>
              <a:t>persuaded</a:t>
            </a:r>
            <a:r>
              <a:rPr lang="en-US" dirty="0"/>
              <a:t>.</a:t>
            </a:r>
            <a:endParaRPr lang="en-US" sz="2000" dirty="0"/>
          </a:p>
          <a:p>
            <a:pPr lvl="0" algn="just">
              <a:buNone/>
            </a:pPr>
            <a:r>
              <a:rPr lang="en-US" dirty="0"/>
              <a:t>7. Serve the target audiences, and also the specified communities. </a:t>
            </a:r>
          </a:p>
          <a:p>
            <a:pPr lvl="0" algn="just">
              <a:buNone/>
            </a:pPr>
            <a:r>
              <a:rPr lang="en-US" dirty="0"/>
              <a:t>	As a pr/m provider, don’t always be looking to serve yourself and your business. </a:t>
            </a:r>
          </a:p>
          <a:p>
            <a:pPr lvl="0" algn="just">
              <a:buNone/>
            </a:pPr>
            <a:r>
              <a:rPr lang="en-US" dirty="0"/>
              <a:t>	Thus, you’re following with </a:t>
            </a:r>
            <a:r>
              <a:rPr lang="en-US" dirty="0" err="1"/>
              <a:t>sth</a:t>
            </a:r>
            <a:r>
              <a:rPr lang="en-US" dirty="0"/>
              <a:t> that helps the target community that may not necessarily help the </a:t>
            </a:r>
            <a:r>
              <a:rPr lang="en-US" dirty="0" err="1"/>
              <a:t>Orgn</a:t>
            </a:r>
            <a:r>
              <a:rPr lang="en-US" dirty="0"/>
              <a:t>.</a:t>
            </a:r>
            <a:endParaRPr lang="en-US" sz="2000" dirty="0"/>
          </a:p>
          <a:p>
            <a:pPr lvl="0" algn="just">
              <a:buNone/>
            </a:pPr>
            <a:r>
              <a:rPr lang="en-US" dirty="0"/>
              <a:t>8. Learn from and interact with the </a:t>
            </a:r>
            <a:r>
              <a:rPr lang="en-US" b="1" dirty="0"/>
              <a:t>target audiences</a:t>
            </a:r>
            <a:r>
              <a:rPr lang="en-US" dirty="0"/>
              <a:t>.</a:t>
            </a:r>
            <a:endParaRPr lang="en-US" sz="2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46365-2853-4FE6-81B4-997F4CEFB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904" y="463826"/>
            <a:ext cx="8070574" cy="2172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8C4E11-5BDF-483A-8B53-7C5A38921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9748" y="771214"/>
            <a:ext cx="7298636" cy="5315572"/>
          </a:xfrm>
          <a:prstGeom prst="up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>
              <a:buNone/>
            </a:pPr>
            <a:r>
              <a:rPr lang="en-US" sz="4400" b="1" dirty="0"/>
              <a:t>Mid Exam covered</a:t>
            </a:r>
          </a:p>
        </p:txBody>
      </p:sp>
    </p:spTree>
    <p:extLst>
      <p:ext uri="{BB962C8B-B14F-4D97-AF65-F5344CB8AC3E}">
        <p14:creationId xmlns:p14="http://schemas.microsoft.com/office/powerpoint/2010/main" val="20141341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1F23F-B86F-4743-A070-192301A2C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80662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     Process of SM</a:t>
            </a:r>
            <a:br>
              <a:rPr lang="en-US" sz="3200" dirty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70BA9-73F3-4603-ABA1-E60ADE592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0662"/>
            <a:ext cx="10515600" cy="5196301"/>
          </a:xfrm>
        </p:spPr>
        <p:txBody>
          <a:bodyPr/>
          <a:lstStyle/>
          <a:p>
            <a:pPr marL="57150" indent="-57150" algn="just">
              <a:buNone/>
            </a:pPr>
            <a:r>
              <a:rPr lang="en-US" dirty="0"/>
              <a:t>SM is a </a:t>
            </a:r>
            <a:r>
              <a:rPr lang="en-US" b="1" dirty="0">
                <a:solidFill>
                  <a:srgbClr val="FF0000"/>
                </a:solidFill>
              </a:rPr>
              <a:t>continuous &amp; iterative </a:t>
            </a:r>
            <a:r>
              <a:rPr lang="en-US" dirty="0">
                <a:solidFill>
                  <a:srgbClr val="FF0000"/>
                </a:solidFill>
              </a:rPr>
              <a:t>process </a:t>
            </a:r>
            <a:r>
              <a:rPr lang="en-US" dirty="0"/>
              <a:t>that can be described as consisting of </a:t>
            </a:r>
            <a:r>
              <a:rPr lang="en-US" b="1" dirty="0">
                <a:solidFill>
                  <a:srgbClr val="FF0000"/>
                </a:solidFill>
              </a:rPr>
              <a:t>six major steps/</a:t>
            </a:r>
            <a:r>
              <a:rPr lang="en-US" dirty="0">
                <a:solidFill>
                  <a:srgbClr val="FF0000"/>
                </a:solidFill>
              </a:rPr>
              <a:t>phases:</a:t>
            </a:r>
          </a:p>
          <a:p>
            <a:pPr marL="514350" indent="-514350" algn="just"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Describe the problem</a:t>
            </a:r>
          </a:p>
          <a:p>
            <a:pPr marL="514350" indent="-514350" algn="just"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Conduct the Market Research</a:t>
            </a:r>
          </a:p>
          <a:p>
            <a:pPr marL="514350" indent="-514350" algn="just"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Create the Marketing Strategy</a:t>
            </a:r>
          </a:p>
          <a:p>
            <a:pPr marL="514350" indent="-514350" algn="just"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Plan the Intervention</a:t>
            </a:r>
          </a:p>
          <a:p>
            <a:pPr marL="514350" indent="-514350" algn="just"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Plan </a:t>
            </a:r>
            <a:r>
              <a:rPr lang="en-US" b="1" dirty="0" err="1">
                <a:solidFill>
                  <a:srgbClr val="0070C0"/>
                </a:solidFill>
              </a:rPr>
              <a:t>pr</a:t>
            </a:r>
            <a:r>
              <a:rPr lang="en-US" b="1" dirty="0">
                <a:solidFill>
                  <a:srgbClr val="0070C0"/>
                </a:solidFill>
              </a:rPr>
              <a:t>/m monitoring &amp; evaluation</a:t>
            </a:r>
          </a:p>
          <a:p>
            <a:pPr marL="514350" indent="-514350" algn="just"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Implement the Intervention and Evaluation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705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D8854-A362-48E7-B3B3-B100F1D5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757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Core marketing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009F9-841D-4767-9303-6B3911328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51722"/>
            <a:ext cx="10515600" cy="514115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Needs</a:t>
            </a:r>
            <a:r>
              <a:rPr lang="en-US" dirty="0"/>
              <a:t>:-The most </a:t>
            </a:r>
            <a:r>
              <a:rPr lang="en-US" b="1" dirty="0"/>
              <a:t>basic</a:t>
            </a:r>
            <a:r>
              <a:rPr lang="en-US" dirty="0"/>
              <a:t> concept underlying marketing is that of human needs. Humans have many complex needs. Thus include:-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basic physical needs for food, clothing, warmth and safety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social needs for belonging and affection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Individual needs for knowledge and self-expression.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Needs are </a:t>
            </a:r>
            <a:r>
              <a:rPr lang="en-US" b="1" dirty="0"/>
              <a:t>basis</a:t>
            </a:r>
            <a:r>
              <a:rPr lang="en-US" dirty="0"/>
              <a:t> for motivation of people and they constitute basic human requirements. People need food, water, air, and shelter to survive.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People also do have strong needs for recreation, education, and entertainment.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2360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2D228-4314-456A-9E8E-22C192587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ED57B-7395-471A-B177-67FB8A505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8"/>
            <a:ext cx="10515600" cy="5495925"/>
          </a:xfrm>
        </p:spPr>
        <p:txBody>
          <a:bodyPr>
            <a:normAutofit lnSpcReduction="10000"/>
          </a:bodyPr>
          <a:lstStyle/>
          <a:p>
            <a:pPr marL="57150" indent="-57150" algn="just">
              <a:buNone/>
            </a:pPr>
            <a:r>
              <a:rPr lang="en-US" b="1" dirty="0">
                <a:solidFill>
                  <a:srgbClr val="0070C0"/>
                </a:solidFill>
              </a:rPr>
              <a:t>1. Describe the problem:</a:t>
            </a:r>
          </a:p>
          <a:p>
            <a:pPr lvl="0" algn="just"/>
            <a:r>
              <a:rPr lang="en-US" dirty="0"/>
              <a:t>At this process, </a:t>
            </a:r>
            <a:r>
              <a:rPr lang="en-US" dirty="0" err="1"/>
              <a:t>pr</a:t>
            </a:r>
            <a:r>
              <a:rPr lang="en-US" dirty="0"/>
              <a:t>/m provider &amp; stakeholders </a:t>
            </a:r>
            <a:r>
              <a:rPr lang="en-US" b="1" dirty="0"/>
              <a:t>develop a description </a:t>
            </a:r>
            <a:r>
              <a:rPr lang="en-US" dirty="0"/>
              <a:t>of specified social issue to be addressed and a </a:t>
            </a:r>
            <a:r>
              <a:rPr lang="en-US" b="1" dirty="0"/>
              <a:t>compelling rationale</a:t>
            </a:r>
            <a:r>
              <a:rPr lang="en-US" dirty="0"/>
              <a:t> for </a:t>
            </a:r>
            <a:r>
              <a:rPr lang="en-US" dirty="0" err="1"/>
              <a:t>pr</a:t>
            </a:r>
            <a:r>
              <a:rPr lang="en-US" dirty="0"/>
              <a:t>/m. </a:t>
            </a:r>
          </a:p>
          <a:p>
            <a:pPr algn="just"/>
            <a:r>
              <a:rPr lang="en-US" dirty="0"/>
              <a:t>It is based on:</a:t>
            </a:r>
          </a:p>
          <a:p>
            <a:pPr marL="742950" indent="-400050" algn="just">
              <a:buFont typeface="Wingdings" pitchFamily="2" charset="2"/>
              <a:buChar char="Ø"/>
            </a:pPr>
            <a:r>
              <a:rPr lang="en-US" dirty="0"/>
              <a:t>a thorough </a:t>
            </a:r>
            <a:r>
              <a:rPr lang="en-US" b="1" dirty="0"/>
              <a:t>review of data</a:t>
            </a:r>
            <a:r>
              <a:rPr lang="en-US" dirty="0"/>
              <a:t>, </a:t>
            </a:r>
          </a:p>
          <a:p>
            <a:pPr marL="742950" indent="-400050" algn="just">
              <a:buFont typeface="Wingdings" pitchFamily="2" charset="2"/>
              <a:buChar char="Ø"/>
            </a:pPr>
            <a:r>
              <a:rPr lang="en-US" dirty="0"/>
              <a:t>the current </a:t>
            </a:r>
            <a:r>
              <a:rPr lang="en-US" b="1" dirty="0"/>
              <a:t>literature</a:t>
            </a:r>
            <a:r>
              <a:rPr lang="en-US" dirty="0"/>
              <a:t> on b/</a:t>
            </a:r>
            <a:r>
              <a:rPr lang="en-US" dirty="0" err="1"/>
              <a:t>ral</a:t>
            </a:r>
            <a:r>
              <a:rPr lang="en-US" dirty="0"/>
              <a:t> theory, and </a:t>
            </a:r>
          </a:p>
          <a:p>
            <a:pPr marL="742950" indent="-400050" algn="just">
              <a:buFont typeface="Wingdings" pitchFamily="2" charset="2"/>
              <a:buChar char="Ø"/>
            </a:pPr>
            <a:r>
              <a:rPr lang="en-US" dirty="0"/>
              <a:t>the best </a:t>
            </a:r>
            <a:r>
              <a:rPr lang="en-US" b="1" dirty="0"/>
              <a:t>practices of other </a:t>
            </a:r>
            <a:r>
              <a:rPr lang="en-US" b="1" dirty="0" err="1"/>
              <a:t>pr</a:t>
            </a:r>
            <a:r>
              <a:rPr lang="en-US" b="1" dirty="0"/>
              <a:t>/</a:t>
            </a:r>
            <a:r>
              <a:rPr lang="en-US" b="1" dirty="0" err="1"/>
              <a:t>ms</a:t>
            </a:r>
            <a:r>
              <a:rPr lang="en-US" b="1" dirty="0"/>
              <a:t> </a:t>
            </a:r>
            <a:r>
              <a:rPr lang="en-US" dirty="0"/>
              <a:t>addressing similar problems. </a:t>
            </a:r>
          </a:p>
          <a:p>
            <a:pPr marL="171450" indent="-171450" algn="just"/>
            <a:r>
              <a:rPr lang="en-US" dirty="0"/>
              <a:t>By </a:t>
            </a:r>
            <a:r>
              <a:rPr lang="en-US" b="1" dirty="0"/>
              <a:t>SWOT analysis</a:t>
            </a:r>
            <a:r>
              <a:rPr lang="en-US" dirty="0"/>
              <a:t>, provider identifies factors that can affect the </a:t>
            </a:r>
            <a:r>
              <a:rPr lang="en-US" dirty="0" err="1"/>
              <a:t>pr</a:t>
            </a:r>
            <a:r>
              <a:rPr lang="en-US" dirty="0"/>
              <a:t>/m being developed. </a:t>
            </a:r>
          </a:p>
          <a:p>
            <a:pPr algn="just"/>
            <a:r>
              <a:rPr lang="en-US" dirty="0"/>
              <a:t>Finally, provider develops </a:t>
            </a:r>
            <a:r>
              <a:rPr lang="en-US" b="1" dirty="0"/>
              <a:t>strategy team</a:t>
            </a:r>
            <a:r>
              <a:rPr lang="en-US" dirty="0"/>
              <a:t> (comprised of staff, partners, and stakeholders) to help develop and promote </a:t>
            </a:r>
            <a:r>
              <a:rPr lang="en-US" dirty="0" err="1"/>
              <a:t>pr</a:t>
            </a:r>
            <a:r>
              <a:rPr lang="en-US" dirty="0"/>
              <a:t>/m.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2159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C9249-3325-47A2-895E-F521B2EE1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408" y="365126"/>
            <a:ext cx="10386391" cy="31591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476D8-5F59-4F67-A92B-682B6E07A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408" y="781878"/>
            <a:ext cx="10386392" cy="5395085"/>
          </a:xfrm>
        </p:spPr>
        <p:txBody>
          <a:bodyPr/>
          <a:lstStyle/>
          <a:p>
            <a:pPr marL="171450" lvl="0" indent="-171450" algn="just">
              <a:buNone/>
            </a:pPr>
            <a:r>
              <a:rPr lang="en-US" b="1" dirty="0">
                <a:solidFill>
                  <a:srgbClr val="0070C0"/>
                </a:solidFill>
              </a:rPr>
              <a:t>2. Conduct Market Research: </a:t>
            </a:r>
          </a:p>
          <a:p>
            <a:pPr marL="171450" lvl="0" indent="-171450" algn="just"/>
            <a:r>
              <a:rPr lang="en-US" b="1" dirty="0"/>
              <a:t>SM </a:t>
            </a:r>
            <a:r>
              <a:rPr lang="en-US" dirty="0"/>
              <a:t>depends on deep </a:t>
            </a:r>
            <a:r>
              <a:rPr lang="en-US" b="1" dirty="0"/>
              <a:t>understanding of consumers</a:t>
            </a:r>
            <a:r>
              <a:rPr lang="en-US" dirty="0"/>
              <a:t>. </a:t>
            </a:r>
          </a:p>
          <a:p>
            <a:pPr marL="171450" lvl="0" indent="-171450" algn="just"/>
            <a:r>
              <a:rPr lang="en-US" dirty="0"/>
              <a:t>In this phase, </a:t>
            </a:r>
            <a:r>
              <a:rPr lang="en-US" dirty="0" err="1"/>
              <a:t>pr</a:t>
            </a:r>
            <a:r>
              <a:rPr lang="en-US" dirty="0"/>
              <a:t>/m provider would research:</a:t>
            </a:r>
          </a:p>
          <a:p>
            <a:pPr marL="571500" lvl="0" algn="just">
              <a:buFont typeface="Wingdings" pitchFamily="2" charset="2"/>
              <a:buChar char="Ø"/>
            </a:pPr>
            <a:r>
              <a:rPr lang="en-US" dirty="0"/>
              <a:t> what makes target audience tick, and </a:t>
            </a:r>
          </a:p>
          <a:p>
            <a:pPr marL="571500" lvl="0" algn="just">
              <a:buFont typeface="Wingdings" pitchFamily="2" charset="2"/>
              <a:buChar char="Ø"/>
            </a:pPr>
            <a:r>
              <a:rPr lang="en-US" dirty="0"/>
              <a:t> what makes audience segments alike and d/t from one another. </a:t>
            </a:r>
          </a:p>
          <a:p>
            <a:pPr marL="171450" lvl="0" indent="-171450" algn="just"/>
            <a:r>
              <a:rPr lang="en-US" dirty="0">
                <a:solidFill>
                  <a:srgbClr val="0070C0"/>
                </a:solidFill>
              </a:rPr>
              <a:t>Research</a:t>
            </a:r>
            <a:r>
              <a:rPr lang="en-US" dirty="0"/>
              <a:t> aims to get inside </a:t>
            </a:r>
            <a:r>
              <a:rPr lang="en-US" b="1" dirty="0"/>
              <a:t>consumer’s head</a:t>
            </a:r>
            <a:r>
              <a:rPr lang="en-US" dirty="0"/>
              <a:t>, understanding:</a:t>
            </a:r>
          </a:p>
          <a:p>
            <a:pPr marL="800100" lvl="0" algn="just">
              <a:buFont typeface="Wingdings" pitchFamily="2" charset="2"/>
              <a:buChar char="ü"/>
              <a:tabLst>
                <a:tab pos="800100" algn="l"/>
                <a:tab pos="857250" algn="l"/>
              </a:tabLst>
            </a:pPr>
            <a:r>
              <a:rPr lang="en-US" dirty="0"/>
              <a:t>what consumer wants in exchange for what </a:t>
            </a:r>
            <a:r>
              <a:rPr lang="en-US" dirty="0" err="1"/>
              <a:t>pr</a:t>
            </a:r>
            <a:r>
              <a:rPr lang="en-US" dirty="0"/>
              <a:t>/m wants her/him to do, and </a:t>
            </a:r>
          </a:p>
          <a:p>
            <a:pPr marL="914400" lvl="0" algn="just">
              <a:buFont typeface="Wingdings" pitchFamily="2" charset="2"/>
              <a:buChar char="ü"/>
            </a:pPr>
            <a:r>
              <a:rPr lang="en-US" dirty="0"/>
              <a:t>what consumer struggles with in order to engage in that b/r. </a:t>
            </a:r>
          </a:p>
          <a:p>
            <a:pPr marL="171450" lvl="0" indent="-171450" algn="just"/>
            <a:r>
              <a:rPr lang="en-US" dirty="0"/>
              <a:t> It is also called </a:t>
            </a:r>
            <a:r>
              <a:rPr lang="en-US" b="1" dirty="0">
                <a:solidFill>
                  <a:srgbClr val="0070C0"/>
                </a:solidFill>
              </a:rPr>
              <a:t>formative assessment, or consumer/ audience research.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4809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EBDA3-9281-43FF-89F5-6BF595EF5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904" y="371060"/>
            <a:ext cx="9289774" cy="309977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1CAB4-C4AF-4F93-A0ED-BA31E7592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572540"/>
          </a:xfrm>
        </p:spPr>
        <p:txBody>
          <a:bodyPr/>
          <a:lstStyle/>
          <a:p>
            <a:pPr>
              <a:buNone/>
            </a:pPr>
            <a:r>
              <a:rPr lang="en-US" b="1" dirty="0"/>
              <a:t>Objective of research </a:t>
            </a:r>
            <a:r>
              <a:rPr lang="en-US" dirty="0"/>
              <a:t>is to determine: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How to </a:t>
            </a:r>
            <a:r>
              <a:rPr lang="en-US" b="1" dirty="0"/>
              <a:t>cluster</a:t>
            </a:r>
            <a:r>
              <a:rPr lang="en-US" dirty="0"/>
              <a:t> target audience into useful segments?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W/c target audience segments are most ready to change their b/r?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What they need most in order to do that?</a:t>
            </a:r>
          </a:p>
          <a:p>
            <a:pPr lvl="0" algn="just">
              <a:buNone/>
            </a:pPr>
            <a:r>
              <a:rPr lang="en-US" b="1" dirty="0">
                <a:solidFill>
                  <a:srgbClr val="0070C0"/>
                </a:solidFill>
              </a:rPr>
              <a:t>3. Create Marketing Strategy:</a:t>
            </a:r>
            <a:endParaRPr lang="en-US" dirty="0">
              <a:solidFill>
                <a:srgbClr val="0070C0"/>
              </a:solidFill>
            </a:endParaRPr>
          </a:p>
          <a:p>
            <a:pPr lvl="0" algn="just"/>
            <a:r>
              <a:rPr lang="en-US" dirty="0"/>
              <a:t>Based on findings, begin by selecting a </a:t>
            </a:r>
            <a:r>
              <a:rPr lang="en-US" b="1" dirty="0"/>
              <a:t>target audience segment </a:t>
            </a:r>
            <a:r>
              <a:rPr lang="en-US" dirty="0"/>
              <a:t>and </a:t>
            </a:r>
            <a:r>
              <a:rPr lang="en-US" b="1" dirty="0"/>
              <a:t>desired </a:t>
            </a:r>
            <a:r>
              <a:rPr lang="en-US" b="1" dirty="0" err="1"/>
              <a:t>b/r</a:t>
            </a:r>
            <a:r>
              <a:rPr lang="en-US" b="1" dirty="0"/>
              <a:t> </a:t>
            </a:r>
            <a:r>
              <a:rPr lang="en-US" dirty="0"/>
              <a:t>to be promoted. </a:t>
            </a:r>
          </a:p>
          <a:p>
            <a:pPr lvl="0" algn="just">
              <a:buNone/>
            </a:pPr>
            <a:r>
              <a:rPr lang="en-US" dirty="0"/>
              <a:t>	Then, specify the </a:t>
            </a:r>
            <a:r>
              <a:rPr lang="en-US" b="1" dirty="0"/>
              <a:t>benefits the target audience </a:t>
            </a:r>
            <a:r>
              <a:rPr lang="en-US" dirty="0"/>
              <a:t>will receive for doing that b/r. </a:t>
            </a:r>
          </a:p>
          <a:p>
            <a:pPr lvl="0" algn="just"/>
            <a:r>
              <a:rPr lang="en-US" dirty="0"/>
              <a:t>The provider can also specify </a:t>
            </a:r>
            <a:r>
              <a:rPr lang="en-US" b="1" dirty="0">
                <a:solidFill>
                  <a:srgbClr val="0070C0"/>
                </a:solidFill>
              </a:rPr>
              <a:t>key barriers </a:t>
            </a:r>
            <a:r>
              <a:rPr lang="en-US" dirty="0"/>
              <a:t>that the </a:t>
            </a:r>
            <a:r>
              <a:rPr lang="en-US" dirty="0" err="1"/>
              <a:t>pr</a:t>
            </a:r>
            <a:r>
              <a:rPr lang="en-US" dirty="0"/>
              <a:t>/m will help the target audience overcome in order to perform the desired b/r.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5377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74101-B10B-43C9-9802-AC79D4C9D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1235" y="365125"/>
            <a:ext cx="8428382" cy="43000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C8F61-A5D4-40ED-936D-5DC511247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0904"/>
            <a:ext cx="10515600" cy="5236059"/>
          </a:xfrm>
        </p:spPr>
        <p:txBody>
          <a:bodyPr>
            <a:normAutofit fontScale="92500" lnSpcReduction="10000"/>
          </a:bodyPr>
          <a:lstStyle/>
          <a:p>
            <a:pPr lvl="0" algn="just">
              <a:buNone/>
            </a:pPr>
            <a:r>
              <a:rPr lang="en-US" b="1" dirty="0">
                <a:solidFill>
                  <a:srgbClr val="0070C0"/>
                </a:solidFill>
              </a:rPr>
              <a:t>4. Plan the intervention: 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/>
              <a:t>This involves developing </a:t>
            </a:r>
            <a:r>
              <a:rPr lang="en-US" b="1" dirty="0"/>
              <a:t>interventions &amp; tactics </a:t>
            </a:r>
            <a:r>
              <a:rPr lang="en-US" dirty="0"/>
              <a:t>in </a:t>
            </a:r>
            <a:r>
              <a:rPr lang="en-US" b="1" dirty="0">
                <a:solidFill>
                  <a:srgbClr val="FF0000"/>
                </a:solidFill>
              </a:rPr>
              <a:t>FOUR areas: </a:t>
            </a:r>
          </a:p>
          <a:p>
            <a:pPr marL="1085850" indent="-514350" algn="just">
              <a:buFont typeface="+mj-lt"/>
              <a:buAutoNum type="arabicPeriod"/>
            </a:pPr>
            <a:r>
              <a:rPr lang="en-US" dirty="0"/>
              <a:t>new or improved products/services, </a:t>
            </a:r>
          </a:p>
          <a:p>
            <a:pPr marL="1085850" indent="-514350" algn="just">
              <a:buFont typeface="+mj-lt"/>
              <a:buAutoNum type="arabicPeriod"/>
            </a:pPr>
            <a:r>
              <a:rPr lang="en-US" dirty="0"/>
              <a:t>staff training, </a:t>
            </a:r>
          </a:p>
          <a:p>
            <a:pPr marL="1085850" indent="-514350" algn="just">
              <a:buFont typeface="+mj-lt"/>
              <a:buAutoNum type="arabicPeriod"/>
            </a:pPr>
            <a:r>
              <a:rPr lang="en-US" dirty="0"/>
              <a:t>policy change, and </a:t>
            </a:r>
          </a:p>
          <a:p>
            <a:pPr marL="1085850" indent="-514350" algn="just">
              <a:buFont typeface="+mj-lt"/>
              <a:buAutoNum type="arabicPeriod"/>
            </a:pPr>
            <a:r>
              <a:rPr lang="en-US" dirty="0"/>
              <a:t>communication. 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/>
              <a:t>These </a:t>
            </a:r>
            <a:r>
              <a:rPr lang="en-US" b="1" dirty="0"/>
              <a:t>processes &amp; considerations</a:t>
            </a:r>
            <a:r>
              <a:rPr lang="en-US" dirty="0"/>
              <a:t>:</a:t>
            </a:r>
          </a:p>
          <a:p>
            <a:pPr marL="685800" indent="-114300" algn="just">
              <a:buFont typeface="Wingdings" pitchFamily="2" charset="2"/>
              <a:buChar char="Ø"/>
            </a:pPr>
            <a:r>
              <a:rPr lang="en-US" dirty="0"/>
              <a:t> involve keeping on </a:t>
            </a:r>
            <a:r>
              <a:rPr lang="en-US" b="1" dirty="0"/>
              <a:t>strategy</a:t>
            </a:r>
            <a:r>
              <a:rPr lang="en-US" dirty="0"/>
              <a:t>, </a:t>
            </a:r>
          </a:p>
          <a:p>
            <a:pPr marL="685800" indent="-114300" algn="just">
              <a:buFont typeface="Wingdings" pitchFamily="2" charset="2"/>
              <a:buChar char="Ø"/>
            </a:pPr>
            <a:r>
              <a:rPr lang="en-US" dirty="0"/>
              <a:t> involve ensuring that each intervention addresses the respective target benefit or barrier, </a:t>
            </a:r>
          </a:p>
          <a:p>
            <a:pPr marL="685800" indent="-114300" algn="just">
              <a:buFont typeface="Wingdings" pitchFamily="2" charset="2"/>
              <a:buChar char="Ø"/>
            </a:pPr>
            <a:r>
              <a:rPr lang="en-US" dirty="0"/>
              <a:t> are </a:t>
            </a:r>
            <a:r>
              <a:rPr lang="en-US" b="1" dirty="0"/>
              <a:t>accessible &amp; appropriate </a:t>
            </a:r>
            <a:r>
              <a:rPr lang="en-US" dirty="0"/>
              <a:t>for target audience, </a:t>
            </a:r>
          </a:p>
          <a:p>
            <a:pPr marL="685800" indent="-114300" algn="just">
              <a:buFont typeface="Wingdings" pitchFamily="2" charset="2"/>
              <a:buChar char="Ø"/>
            </a:pPr>
            <a:r>
              <a:rPr lang="en-US" dirty="0"/>
              <a:t> are ready to go when it needs to be.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830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BA551-7021-46A7-A673-A6EF2AD6E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5634" y="365126"/>
            <a:ext cx="7394713" cy="3159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ED997-ED27-4785-8BCD-315F899E7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1878"/>
            <a:ext cx="10515600" cy="5395085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n-US" dirty="0" err="1"/>
              <a:t>Pr</a:t>
            </a:r>
            <a:r>
              <a:rPr lang="en-US" dirty="0"/>
              <a:t>/m provider &amp; other supporters:</a:t>
            </a:r>
          </a:p>
          <a:p>
            <a:pPr marL="804863" indent="-231775" algn="just">
              <a:buFont typeface="Wingdings" pitchFamily="2" charset="2"/>
              <a:buChar char="ü"/>
            </a:pPr>
            <a:r>
              <a:rPr lang="en-US" dirty="0"/>
              <a:t>develop </a:t>
            </a:r>
            <a:r>
              <a:rPr lang="en-US" b="1" dirty="0"/>
              <a:t>plan, timeline and budget </a:t>
            </a:r>
            <a:r>
              <a:rPr lang="en-US" dirty="0"/>
              <a:t>for each proposed interventions, and </a:t>
            </a:r>
          </a:p>
          <a:p>
            <a:pPr marL="804863" indent="-231775" algn="just">
              <a:buFont typeface="Wingdings" pitchFamily="2" charset="2"/>
              <a:buChar char="ü"/>
            </a:pPr>
            <a:r>
              <a:rPr lang="en-US" dirty="0"/>
              <a:t> highlight where key </a:t>
            </a:r>
            <a:r>
              <a:rPr lang="en-US" b="1" dirty="0"/>
              <a:t>partners &amp; stakeholders </a:t>
            </a:r>
            <a:r>
              <a:rPr lang="en-US" dirty="0"/>
              <a:t>are needed and how to engage them. 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/>
              <a:t>At the end of this phase, provider should have a </a:t>
            </a:r>
            <a:r>
              <a:rPr lang="en-US" b="1" dirty="0"/>
              <a:t>comprehensive work plan</a:t>
            </a:r>
            <a:r>
              <a:rPr lang="en-US" dirty="0"/>
              <a:t> that describes &amp; ties </a:t>
            </a:r>
            <a:r>
              <a:rPr lang="en-US" b="1" dirty="0"/>
              <a:t>together all pieces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0570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B00E5-9045-4085-A467-DF3DEC140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2626" y="365126"/>
            <a:ext cx="6983896" cy="3159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D15A8-795F-49BD-9A88-2E83DD82A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8383"/>
            <a:ext cx="10515600" cy="5368580"/>
          </a:xfrm>
        </p:spPr>
        <p:txBody>
          <a:bodyPr/>
          <a:lstStyle/>
          <a:p>
            <a:pPr lvl="0" algn="just">
              <a:buNone/>
            </a:pPr>
            <a:r>
              <a:rPr lang="en-US" b="1" dirty="0">
                <a:solidFill>
                  <a:srgbClr val="0070C0"/>
                </a:solidFill>
              </a:rPr>
              <a:t>5. Plan </a:t>
            </a:r>
            <a:r>
              <a:rPr lang="en-US" b="1" dirty="0" err="1">
                <a:solidFill>
                  <a:srgbClr val="0070C0"/>
                </a:solidFill>
              </a:rPr>
              <a:t>pr</a:t>
            </a:r>
            <a:r>
              <a:rPr lang="en-US" b="1" dirty="0">
                <a:solidFill>
                  <a:srgbClr val="0070C0"/>
                </a:solidFill>
              </a:rPr>
              <a:t>/m Monitoring &amp; Evaluation: </a:t>
            </a:r>
          </a:p>
          <a:p>
            <a:pPr lvl="0" algn="just"/>
            <a:r>
              <a:rPr lang="en-US" dirty="0"/>
              <a:t>During this phase, determining:</a:t>
            </a:r>
          </a:p>
          <a:p>
            <a:pPr lvl="0" indent="228600" algn="just">
              <a:buFont typeface="Wingdings" pitchFamily="2" charset="2"/>
              <a:buChar char="ü"/>
            </a:pPr>
            <a:r>
              <a:rPr lang="en-US" dirty="0"/>
              <a:t> what information needs to be collected, </a:t>
            </a:r>
          </a:p>
          <a:p>
            <a:pPr lvl="0" indent="228600" algn="just">
              <a:buFont typeface="Wingdings" pitchFamily="2" charset="2"/>
              <a:buChar char="ü"/>
            </a:pPr>
            <a:r>
              <a:rPr lang="en-US" dirty="0"/>
              <a:t> how information are gathered, and </a:t>
            </a:r>
          </a:p>
          <a:p>
            <a:pPr lvl="0" indent="228600" algn="just">
              <a:buFont typeface="Wingdings" pitchFamily="2" charset="2"/>
              <a:buChar char="ü"/>
            </a:pPr>
            <a:r>
              <a:rPr lang="en-US" dirty="0"/>
              <a:t> how data analysis &amp; reporting take place </a:t>
            </a:r>
            <a:r>
              <a:rPr lang="en-US" dirty="0">
                <a:solidFill>
                  <a:srgbClr val="0070C0"/>
                </a:solidFill>
              </a:rPr>
              <a:t>should be considered. </a:t>
            </a:r>
          </a:p>
          <a:p>
            <a:pPr lvl="0" algn="just"/>
            <a:r>
              <a:rPr lang="en-US" b="1" dirty="0"/>
              <a:t>SM</a:t>
            </a:r>
            <a:r>
              <a:rPr lang="en-US" dirty="0"/>
              <a:t> is based on </a:t>
            </a:r>
            <a:r>
              <a:rPr lang="en-US" b="1" dirty="0"/>
              <a:t>interactive model</a:t>
            </a:r>
            <a:r>
              <a:rPr lang="en-US" dirty="0"/>
              <a:t>, so </a:t>
            </a:r>
            <a:r>
              <a:rPr lang="en-US" b="1" dirty="0">
                <a:solidFill>
                  <a:srgbClr val="FF0000"/>
                </a:solidFill>
              </a:rPr>
              <a:t>monitoring data </a:t>
            </a:r>
            <a:r>
              <a:rPr lang="en-US" dirty="0"/>
              <a:t>are used to ensure </a:t>
            </a:r>
            <a:r>
              <a:rPr lang="en-US" dirty="0" err="1"/>
              <a:t>pr</a:t>
            </a:r>
            <a:r>
              <a:rPr lang="en-US" dirty="0"/>
              <a:t>/m is being implemented as planned and to examine whether </a:t>
            </a:r>
            <a:r>
              <a:rPr lang="en-US" b="1" dirty="0"/>
              <a:t>strategy &amp; tactics </a:t>
            </a:r>
            <a:r>
              <a:rPr lang="en-US" dirty="0"/>
              <a:t>are suitable. </a:t>
            </a:r>
          </a:p>
          <a:p>
            <a:pPr lvl="0" algn="just"/>
            <a:r>
              <a:rPr lang="en-US" dirty="0"/>
              <a:t>Provider also put a </a:t>
            </a:r>
            <a:r>
              <a:rPr lang="en-US" b="1" dirty="0"/>
              <a:t>proverbial finger </a:t>
            </a:r>
            <a:r>
              <a:rPr lang="en-US" dirty="0"/>
              <a:t>to consider if </a:t>
            </a:r>
            <a:r>
              <a:rPr lang="en-US" dirty="0" err="1">
                <a:solidFill>
                  <a:srgbClr val="0070C0"/>
                </a:solidFill>
              </a:rPr>
              <a:t>Env’tal</a:t>
            </a:r>
            <a:r>
              <a:rPr lang="en-US" dirty="0">
                <a:solidFill>
                  <a:srgbClr val="0070C0"/>
                </a:solidFill>
              </a:rPr>
              <a:t> factors </a:t>
            </a:r>
            <a:r>
              <a:rPr lang="en-US" dirty="0"/>
              <a:t>(such as policies, economic conditions, new </a:t>
            </a:r>
            <a:r>
              <a:rPr lang="en-US" dirty="0" err="1"/>
              <a:t>pr</a:t>
            </a:r>
            <a:r>
              <a:rPr lang="en-US" dirty="0"/>
              <a:t>/</a:t>
            </a:r>
            <a:r>
              <a:rPr lang="en-US" dirty="0" err="1"/>
              <a:t>ms</a:t>
            </a:r>
            <a:r>
              <a:rPr lang="en-US" dirty="0"/>
              <a:t>, structural change or improvement) have changed in ways to affect </a:t>
            </a:r>
            <a:r>
              <a:rPr lang="en-US" dirty="0" err="1"/>
              <a:t>pr</a:t>
            </a:r>
            <a:r>
              <a:rPr lang="en-US" dirty="0"/>
              <a:t>/m.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4989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5200B-C8B3-49B4-B5BE-4CDC24DD5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4417" y="365126"/>
            <a:ext cx="6652592" cy="31591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861F0-02FB-46EE-994E-AAC1D9C08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7652"/>
            <a:ext cx="10515600" cy="5249311"/>
          </a:xfrm>
        </p:spPr>
        <p:txBody>
          <a:bodyPr>
            <a:normAutofit lnSpcReduction="10000"/>
          </a:bodyPr>
          <a:lstStyle/>
          <a:p>
            <a:pPr lvl="0" algn="just">
              <a:buNone/>
            </a:pPr>
            <a:r>
              <a:rPr lang="en-US" b="1" dirty="0">
                <a:solidFill>
                  <a:srgbClr val="0070C0"/>
                </a:solidFill>
              </a:rPr>
              <a:t>6. Implement the Intervention and Evaluation: </a:t>
            </a:r>
          </a:p>
          <a:p>
            <a:pPr lvl="0" algn="just"/>
            <a:r>
              <a:rPr lang="en-US" dirty="0"/>
              <a:t>After all </a:t>
            </a:r>
            <a:r>
              <a:rPr lang="en-US" b="1" dirty="0"/>
              <a:t>planning</a:t>
            </a:r>
            <a:r>
              <a:rPr lang="en-US" dirty="0"/>
              <a:t>, </a:t>
            </a:r>
            <a:r>
              <a:rPr lang="en-US" dirty="0" err="1"/>
              <a:t>Orgn</a:t>
            </a:r>
            <a:r>
              <a:rPr lang="en-US" dirty="0"/>
              <a:t> is ready to implement </a:t>
            </a:r>
            <a:r>
              <a:rPr lang="en-US" dirty="0" err="1"/>
              <a:t>pr</a:t>
            </a:r>
            <a:r>
              <a:rPr lang="en-US" dirty="0"/>
              <a:t>/m and evaluation. </a:t>
            </a:r>
          </a:p>
          <a:p>
            <a:pPr lvl="0" algn="just"/>
            <a:r>
              <a:rPr lang="en-US" dirty="0"/>
              <a:t>This phase follows </a:t>
            </a:r>
            <a:r>
              <a:rPr lang="en-US" b="1" dirty="0"/>
              <a:t>some steps</a:t>
            </a:r>
            <a:r>
              <a:rPr lang="en-US" dirty="0"/>
              <a:t>:</a:t>
            </a:r>
          </a:p>
          <a:p>
            <a:pPr marL="682625" lvl="0" indent="-282575" algn="just">
              <a:buFont typeface="+mj-lt"/>
              <a:buAutoNum type="arabicPeriod"/>
            </a:pPr>
            <a:r>
              <a:rPr lang="en-US" dirty="0"/>
              <a:t> Launching the </a:t>
            </a:r>
            <a:r>
              <a:rPr lang="en-US" dirty="0" err="1"/>
              <a:t>pr</a:t>
            </a:r>
            <a:r>
              <a:rPr lang="en-US" dirty="0"/>
              <a:t>/m; </a:t>
            </a:r>
          </a:p>
          <a:p>
            <a:pPr marL="682625" lvl="0" indent="-282575" algn="just">
              <a:buFont typeface="+mj-lt"/>
              <a:buAutoNum type="arabicPeriod"/>
            </a:pPr>
            <a:r>
              <a:rPr lang="en-US" dirty="0"/>
              <a:t> Producing materials; </a:t>
            </a:r>
          </a:p>
          <a:p>
            <a:pPr marL="682625" lvl="0" indent="-282575" algn="just">
              <a:buFont typeface="+mj-lt"/>
              <a:buAutoNum type="arabicPeriod"/>
            </a:pPr>
            <a:r>
              <a:rPr lang="en-US" dirty="0"/>
              <a:t> Procuring needed services; </a:t>
            </a:r>
          </a:p>
          <a:p>
            <a:pPr marL="682625" lvl="0" indent="-282575" algn="just">
              <a:buFont typeface="+mj-lt"/>
              <a:buAutoNum type="arabicPeriod"/>
            </a:pPr>
            <a:r>
              <a:rPr lang="en-US" dirty="0"/>
              <a:t>Sequencing, managing, and coordinating  interventions; </a:t>
            </a:r>
          </a:p>
          <a:p>
            <a:pPr marL="682625" lvl="0" indent="-282575" algn="just">
              <a:buFont typeface="+mj-lt"/>
              <a:buAutoNum type="arabicPeriod"/>
            </a:pPr>
            <a:r>
              <a:rPr lang="en-US" dirty="0"/>
              <a:t> Staying on strategy; </a:t>
            </a:r>
          </a:p>
          <a:p>
            <a:pPr marL="682625" lvl="0" indent="-282575" algn="just">
              <a:buFont typeface="+mj-lt"/>
              <a:buAutoNum type="arabicPeriod"/>
            </a:pPr>
            <a:r>
              <a:rPr lang="en-US" dirty="0"/>
              <a:t> Fielding the evaluation; </a:t>
            </a:r>
          </a:p>
          <a:p>
            <a:pPr marL="682625" lvl="0" indent="-282575" algn="just">
              <a:buFont typeface="+mj-lt"/>
              <a:buAutoNum type="arabicPeriod"/>
            </a:pPr>
            <a:r>
              <a:rPr lang="en-US" dirty="0"/>
              <a:t>Capturing &amp; disseminating findings &amp; lessons learned; </a:t>
            </a:r>
          </a:p>
          <a:p>
            <a:pPr marL="682625" lvl="0" indent="-282575" algn="just">
              <a:buFont typeface="+mj-lt"/>
              <a:buAutoNum type="arabicPeriod"/>
            </a:pPr>
            <a:r>
              <a:rPr lang="en-US" dirty="0"/>
              <a:t>Modifying activities as warranted.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6955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F2648-721B-48A3-ACD8-EDF4A25C5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6939" y="365126"/>
            <a:ext cx="6997148" cy="31591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D98E6-C535-41BF-AF68-54D3097C3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5130"/>
            <a:ext cx="10515600" cy="5381833"/>
          </a:xfrm>
        </p:spPr>
        <p:txBody>
          <a:bodyPr>
            <a:normAutofit fontScale="92500" lnSpcReduction="10000"/>
          </a:bodyPr>
          <a:lstStyle/>
          <a:p>
            <a:pPr marL="57150" indent="-57150" algn="just">
              <a:buNone/>
            </a:pPr>
            <a:r>
              <a:rPr lang="en-US" dirty="0"/>
              <a:t>To show </a:t>
            </a:r>
            <a:r>
              <a:rPr lang="en-US" b="1" dirty="0"/>
              <a:t>SM</a:t>
            </a:r>
            <a:r>
              <a:rPr lang="en-US" dirty="0"/>
              <a:t> </a:t>
            </a:r>
            <a:r>
              <a:rPr lang="en-US" b="1" dirty="0"/>
              <a:t>process </a:t>
            </a:r>
            <a:r>
              <a:rPr lang="en-US" dirty="0"/>
              <a:t>in actual social issue (</a:t>
            </a:r>
            <a:r>
              <a:rPr lang="en-US" dirty="0" err="1"/>
              <a:t>eg.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Adult Literacy </a:t>
            </a:r>
            <a:r>
              <a:rPr lang="en-US" b="1" dirty="0" err="1">
                <a:solidFill>
                  <a:srgbClr val="FF0000"/>
                </a:solidFill>
              </a:rPr>
              <a:t>Pr</a:t>
            </a:r>
            <a:r>
              <a:rPr lang="en-US" b="1" dirty="0">
                <a:solidFill>
                  <a:srgbClr val="FF0000"/>
                </a:solidFill>
              </a:rPr>
              <a:t>/m) </a:t>
            </a:r>
            <a:r>
              <a:rPr lang="en-US" dirty="0"/>
              <a:t>the process involves such </a:t>
            </a:r>
            <a:r>
              <a:rPr lang="en-US" b="1" dirty="0"/>
              <a:t>steps</a:t>
            </a:r>
            <a:r>
              <a:rPr lang="en-US" dirty="0"/>
              <a:t>: 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Identifying </a:t>
            </a:r>
            <a:r>
              <a:rPr lang="en-US" b="1" dirty="0">
                <a:solidFill>
                  <a:srgbClr val="0070C0"/>
                </a:solidFill>
              </a:rPr>
              <a:t>market segment</a:t>
            </a:r>
            <a:r>
              <a:rPr lang="en-US" dirty="0"/>
              <a:t>: to determine w/c group Ad/</a:t>
            </a:r>
            <a:r>
              <a:rPr lang="en-US" dirty="0" err="1"/>
              <a:t>Lr</a:t>
            </a:r>
            <a:r>
              <a:rPr lang="en-US" dirty="0"/>
              <a:t> </a:t>
            </a:r>
            <a:r>
              <a:rPr lang="en-US" dirty="0" err="1"/>
              <a:t>popn</a:t>
            </a:r>
            <a:r>
              <a:rPr lang="en-US" dirty="0"/>
              <a:t> is under-represented in the literacy </a:t>
            </a:r>
            <a:r>
              <a:rPr lang="en-US" dirty="0" err="1"/>
              <a:t>pr</a:t>
            </a:r>
            <a:r>
              <a:rPr lang="en-US" dirty="0"/>
              <a:t>/m and over- represented in the community.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Assessing </a:t>
            </a:r>
            <a:r>
              <a:rPr lang="en-US" b="1" dirty="0">
                <a:solidFill>
                  <a:srgbClr val="0070C0"/>
                </a:solidFill>
              </a:rPr>
              <a:t>needs &amp; desires</a:t>
            </a:r>
            <a:r>
              <a:rPr lang="en-US" dirty="0">
                <a:solidFill>
                  <a:srgbClr val="0070C0"/>
                </a:solidFill>
              </a:rPr>
              <a:t>: </a:t>
            </a:r>
            <a:r>
              <a:rPr lang="en-US" dirty="0"/>
              <a:t>to begin to develop a marketing plan to attract the Ad/</a:t>
            </a:r>
            <a:r>
              <a:rPr lang="en-US" dirty="0" err="1"/>
              <a:t>Lrs</a:t>
            </a:r>
            <a:r>
              <a:rPr lang="en-US" dirty="0"/>
              <a:t> who require literacy services.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Developing </a:t>
            </a:r>
            <a:r>
              <a:rPr lang="en-US" b="1" dirty="0">
                <a:solidFill>
                  <a:srgbClr val="0070C0"/>
                </a:solidFill>
              </a:rPr>
              <a:t>marketing plan</a:t>
            </a:r>
            <a:r>
              <a:rPr lang="en-US" dirty="0"/>
              <a:t>: Communicating via a message or well-defined theme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Communicating </a:t>
            </a:r>
            <a:r>
              <a:rPr lang="en-US" b="1" dirty="0">
                <a:solidFill>
                  <a:srgbClr val="0070C0"/>
                </a:solidFill>
              </a:rPr>
              <a:t>message</a:t>
            </a:r>
            <a:r>
              <a:rPr lang="en-US" dirty="0">
                <a:solidFill>
                  <a:srgbClr val="0070C0"/>
                </a:solidFill>
              </a:rPr>
              <a:t>: </a:t>
            </a:r>
            <a:r>
              <a:rPr lang="en-US" dirty="0"/>
              <a:t>Creation and implementation of the marketing plan for the </a:t>
            </a:r>
            <a:r>
              <a:rPr lang="en-US" dirty="0" err="1"/>
              <a:t>pr</a:t>
            </a:r>
            <a:r>
              <a:rPr lang="en-US" dirty="0"/>
              <a:t>/m.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Assessing </a:t>
            </a:r>
            <a:r>
              <a:rPr lang="en-US" b="1" dirty="0">
                <a:solidFill>
                  <a:srgbClr val="0070C0"/>
                </a:solidFill>
              </a:rPr>
              <a:t>match b/n services &amp; clients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to ensure literacy services are relevant to the market segment in the area.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Evaluating techniques &amp; results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20735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757E5-EF32-4A06-9CA4-B661421A6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4660" y="365126"/>
            <a:ext cx="7394713" cy="31591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A5A0D-FF70-4954-A26A-E158B93E2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1878"/>
            <a:ext cx="10515600" cy="539508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/>
              <a:t>In developing </a:t>
            </a:r>
            <a:r>
              <a:rPr lang="en-US" b="1" dirty="0">
                <a:solidFill>
                  <a:srgbClr val="0070C0"/>
                </a:solidFill>
              </a:rPr>
              <a:t>successful </a:t>
            </a:r>
            <a:r>
              <a:rPr lang="en-US" b="1" dirty="0" err="1">
                <a:solidFill>
                  <a:srgbClr val="0070C0"/>
                </a:solidFill>
              </a:rPr>
              <a:t>pr</a:t>
            </a:r>
            <a:r>
              <a:rPr lang="en-US" b="1" dirty="0">
                <a:solidFill>
                  <a:srgbClr val="0070C0"/>
                </a:solidFill>
              </a:rPr>
              <a:t>/m marketing, </a:t>
            </a:r>
            <a:r>
              <a:rPr lang="en-US" b="1" dirty="0">
                <a:solidFill>
                  <a:srgbClr val="FF0000"/>
                </a:solidFill>
              </a:rPr>
              <a:t>four points </a:t>
            </a:r>
            <a:r>
              <a:rPr lang="en-US" dirty="0"/>
              <a:t>to consider include: </a:t>
            </a:r>
          </a:p>
          <a:p>
            <a:pPr lvl="0" algn="just">
              <a:buNone/>
            </a:pPr>
            <a:r>
              <a:rPr lang="en-US" b="1" dirty="0"/>
              <a:t>1. </a:t>
            </a:r>
            <a:r>
              <a:rPr lang="en-US" b="1" dirty="0">
                <a:solidFill>
                  <a:srgbClr val="0070C0"/>
                </a:solidFill>
              </a:rPr>
              <a:t>Develop &amp; maintain credibility</a:t>
            </a:r>
            <a:r>
              <a:rPr lang="en-US" dirty="0">
                <a:solidFill>
                  <a:srgbClr val="0070C0"/>
                </a:solidFill>
              </a:rPr>
              <a:t>: </a:t>
            </a:r>
            <a:r>
              <a:rPr lang="en-US" dirty="0"/>
              <a:t>Be consistent with high quality </a:t>
            </a:r>
            <a:r>
              <a:rPr lang="en-US" dirty="0" err="1"/>
              <a:t>pr</a:t>
            </a:r>
            <a:r>
              <a:rPr lang="en-US" dirty="0"/>
              <a:t>/</a:t>
            </a:r>
            <a:r>
              <a:rPr lang="en-US" dirty="0" err="1"/>
              <a:t>ming</a:t>
            </a:r>
            <a:r>
              <a:rPr lang="en-US" dirty="0"/>
              <a:t>. This will build rapport or r/ship with potential audiences. </a:t>
            </a:r>
          </a:p>
          <a:p>
            <a:pPr lvl="0" algn="just">
              <a:buNone/>
            </a:pPr>
            <a:r>
              <a:rPr lang="en-US" b="1" dirty="0"/>
              <a:t>2. </a:t>
            </a:r>
            <a:r>
              <a:rPr lang="en-US" b="1" dirty="0">
                <a:solidFill>
                  <a:srgbClr val="0070C0"/>
                </a:solidFill>
              </a:rPr>
              <a:t>Build on success</a:t>
            </a:r>
            <a:r>
              <a:rPr lang="en-US" dirty="0">
                <a:solidFill>
                  <a:srgbClr val="0070C0"/>
                </a:solidFill>
              </a:rPr>
              <a:t>: </a:t>
            </a:r>
            <a:r>
              <a:rPr lang="en-US" dirty="0"/>
              <a:t>Be innovative. Listen to past participants and take heed when reading evaluations from previous </a:t>
            </a:r>
            <a:r>
              <a:rPr lang="en-US" dirty="0" err="1"/>
              <a:t>pr</a:t>
            </a:r>
            <a:r>
              <a:rPr lang="en-US" dirty="0"/>
              <a:t>/</a:t>
            </a:r>
            <a:r>
              <a:rPr lang="en-US" dirty="0" err="1"/>
              <a:t>ms.</a:t>
            </a:r>
            <a:r>
              <a:rPr lang="en-US" dirty="0"/>
              <a:t> Make changes for the better. </a:t>
            </a:r>
          </a:p>
          <a:p>
            <a:pPr lvl="0" algn="just">
              <a:buNone/>
            </a:pPr>
            <a:r>
              <a:rPr lang="en-US" b="1" dirty="0"/>
              <a:t>3. </a:t>
            </a:r>
            <a:r>
              <a:rPr lang="en-US" b="1" dirty="0">
                <a:solidFill>
                  <a:srgbClr val="0070C0"/>
                </a:solidFill>
              </a:rPr>
              <a:t>Know the competition</a:t>
            </a:r>
            <a:r>
              <a:rPr lang="en-US" dirty="0">
                <a:solidFill>
                  <a:srgbClr val="0070C0"/>
                </a:solidFill>
              </a:rPr>
              <a:t>: </a:t>
            </a:r>
            <a:r>
              <a:rPr lang="en-US" dirty="0"/>
              <a:t>This will help in forming partnerships, and learning more about the target audience. Know what they charge, topics they cover, and how they market. </a:t>
            </a:r>
          </a:p>
          <a:p>
            <a:pPr lvl="0" algn="just">
              <a:buNone/>
            </a:pPr>
            <a:r>
              <a:rPr lang="en-US" b="1" dirty="0"/>
              <a:t>4. </a:t>
            </a:r>
            <a:r>
              <a:rPr lang="en-US" b="1" dirty="0">
                <a:solidFill>
                  <a:srgbClr val="0070C0"/>
                </a:solidFill>
              </a:rPr>
              <a:t>Find a market niche/place &amp; time</a:t>
            </a:r>
            <a:r>
              <a:rPr lang="en-US" dirty="0">
                <a:solidFill>
                  <a:srgbClr val="0070C0"/>
                </a:solidFill>
              </a:rPr>
              <a:t>: </a:t>
            </a:r>
            <a:r>
              <a:rPr lang="en-US" dirty="0"/>
              <a:t>Offer </a:t>
            </a:r>
            <a:r>
              <a:rPr lang="en-US" dirty="0" err="1"/>
              <a:t>pr</a:t>
            </a:r>
            <a:r>
              <a:rPr lang="en-US" dirty="0"/>
              <a:t>/</a:t>
            </a:r>
            <a:r>
              <a:rPr lang="en-US" dirty="0" err="1"/>
              <a:t>ms</a:t>
            </a:r>
            <a:r>
              <a:rPr lang="en-US" dirty="0"/>
              <a:t> that are unique and timely. </a:t>
            </a:r>
          </a:p>
          <a:p>
            <a:pPr lvl="0" algn="just">
              <a:buNone/>
            </a:pPr>
            <a:endParaRPr lang="en-US" dirty="0"/>
          </a:p>
          <a:p>
            <a:pPr lvl="0" algn="just">
              <a:buNone/>
            </a:pPr>
            <a:r>
              <a:rPr lang="en-US" b="1" dirty="0" err="1">
                <a:solidFill>
                  <a:srgbClr val="FF0000"/>
                </a:solidFill>
              </a:rPr>
              <a:t>Qn</a:t>
            </a:r>
            <a:r>
              <a:rPr lang="en-US" b="1" dirty="0">
                <a:solidFill>
                  <a:srgbClr val="FF0000"/>
                </a:solidFill>
              </a:rPr>
              <a:t>:-  </a:t>
            </a:r>
            <a:r>
              <a:rPr lang="en-US" b="1" dirty="0">
                <a:solidFill>
                  <a:srgbClr val="00B050"/>
                </a:solidFill>
              </a:rPr>
              <a:t>So, w/n is the proper time to run SM Campaign?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7830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02421-7F81-44C0-ADE1-394FFA736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6783" y="365125"/>
            <a:ext cx="6771860" cy="43000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1D7B8-EB91-4455-99FF-F2CAEBF7C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6678"/>
            <a:ext cx="10515600" cy="5090285"/>
          </a:xfrm>
        </p:spPr>
        <p:txBody>
          <a:bodyPr/>
          <a:lstStyle/>
          <a:p>
            <a:pPr algn="just"/>
            <a:r>
              <a:rPr lang="en-US" dirty="0"/>
              <a:t>Of course, </a:t>
            </a:r>
            <a:r>
              <a:rPr lang="en-US" dirty="0">
                <a:solidFill>
                  <a:srgbClr val="0070C0"/>
                </a:solidFill>
              </a:rPr>
              <a:t>proper time to run </a:t>
            </a:r>
            <a:r>
              <a:rPr lang="en-US" dirty="0"/>
              <a:t>a SM campaign depends on </a:t>
            </a:r>
            <a:r>
              <a:rPr lang="en-US" dirty="0" err="1">
                <a:solidFill>
                  <a:srgbClr val="FF0000"/>
                </a:solidFill>
              </a:rPr>
              <a:t>pr</a:t>
            </a:r>
            <a:r>
              <a:rPr lang="en-US" dirty="0">
                <a:solidFill>
                  <a:srgbClr val="FF0000"/>
                </a:solidFill>
              </a:rPr>
              <a:t>/m or </a:t>
            </a:r>
            <a:r>
              <a:rPr lang="en-US" dirty="0" err="1">
                <a:solidFill>
                  <a:srgbClr val="FF0000"/>
                </a:solidFill>
              </a:rPr>
              <a:t>Orgn</a:t>
            </a:r>
            <a:r>
              <a:rPr lang="en-US" dirty="0">
                <a:solidFill>
                  <a:srgbClr val="FF0000"/>
                </a:solidFill>
              </a:rPr>
              <a:t> type</a:t>
            </a:r>
            <a:r>
              <a:rPr lang="en-US" dirty="0"/>
              <a:t>. For example: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i="1" dirty="0"/>
              <a:t>When we are trying to change the </a:t>
            </a:r>
            <a:r>
              <a:rPr lang="en-US" i="1" dirty="0" err="1"/>
              <a:t>b/r</a:t>
            </a:r>
            <a:r>
              <a:rPr lang="en-US" i="1" dirty="0"/>
              <a:t> of </a:t>
            </a:r>
            <a:r>
              <a:rPr lang="en-US" b="1" i="1" dirty="0"/>
              <a:t>a large number of people</a:t>
            </a:r>
            <a:r>
              <a:rPr lang="en-US" i="1" dirty="0"/>
              <a:t>.</a:t>
            </a:r>
            <a:r>
              <a:rPr lang="en-US" dirty="0"/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i="1" dirty="0"/>
              <a:t>When we are trying to change </a:t>
            </a:r>
            <a:r>
              <a:rPr lang="en-US" i="1" dirty="0" err="1"/>
              <a:t>b/r</a:t>
            </a:r>
            <a:r>
              <a:rPr lang="en-US" i="1" dirty="0"/>
              <a:t> </a:t>
            </a:r>
            <a:r>
              <a:rPr lang="en-US" b="1" i="1" dirty="0"/>
              <a:t>over a long period of time</a:t>
            </a:r>
            <a:r>
              <a:rPr lang="en-US" i="1" dirty="0"/>
              <a:t>.</a:t>
            </a:r>
            <a:endParaRPr lang="en-US" dirty="0"/>
          </a:p>
          <a:p>
            <a:pPr marL="514350" indent="-514350" algn="just">
              <a:buFont typeface="+mj-lt"/>
              <a:buAutoNum type="arabicPeriod"/>
            </a:pPr>
            <a:r>
              <a:rPr lang="en-US" i="1" dirty="0"/>
              <a:t>When a </a:t>
            </a:r>
            <a:r>
              <a:rPr lang="en-US" i="1" dirty="0" err="1"/>
              <a:t>pr</a:t>
            </a:r>
            <a:r>
              <a:rPr lang="en-US" i="1" dirty="0"/>
              <a:t>/m provider has the </a:t>
            </a:r>
            <a:r>
              <a:rPr lang="en-US" b="1" i="1" dirty="0"/>
              <a:t>resources necessary to manage a comprehensive effort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266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15440-0F9C-4548-AA9C-2FEFD71DE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990"/>
            <a:ext cx="8955157" cy="42235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6B1E4-88F8-4656-9DAF-C8E0C9D67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820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b="1" dirty="0"/>
              <a:t>Wants</a:t>
            </a:r>
            <a:r>
              <a:rPr lang="en-US" dirty="0"/>
              <a:t>:-Human wants are the form taken by human needs as they are shaped by culture and individual personality. A hungry person in Bahrain may want a vegetable curry, mango chutney and lassi. A hungry person in Eindhoven may want a ham and cheese roll, salad and a beer. Wants are wish to</a:t>
            </a:r>
            <a:r>
              <a:rPr lang="en-US" b="1" dirty="0"/>
              <a:t> willingness to buy.</a:t>
            </a:r>
            <a:r>
              <a:rPr lang="en-US" dirty="0"/>
              <a:t>  </a:t>
            </a:r>
          </a:p>
          <a:p>
            <a:pPr>
              <a:buNone/>
            </a:pPr>
            <a:r>
              <a:rPr lang="en-US" dirty="0"/>
              <a:t>3. </a:t>
            </a:r>
            <a:r>
              <a:rPr lang="en-GB" b="1" dirty="0"/>
              <a:t>Demands</a:t>
            </a:r>
            <a:r>
              <a:rPr lang="en-US" b="1" dirty="0"/>
              <a:t>:-</a:t>
            </a:r>
            <a:r>
              <a:rPr lang="en-US" dirty="0"/>
              <a:t>Demands are wants for specific products that are </a:t>
            </a:r>
            <a:r>
              <a:rPr lang="en-US" b="1" dirty="0"/>
              <a:t>backed by an ability and willingness to buy them</a:t>
            </a:r>
            <a:r>
              <a:rPr lang="en-US" dirty="0"/>
              <a:t>.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Demands 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ability to purchase the goods and services we seek. 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 Demand =Ability + Willingness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257365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A77D3-404E-4512-825E-83E15DC91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9530" y="365125"/>
            <a:ext cx="8560905" cy="81431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         Developing SM Plan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69010-0B8D-4DD1-8C45-7F514940E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9442"/>
            <a:ext cx="10346635" cy="4997521"/>
          </a:xfrm>
        </p:spPr>
        <p:txBody>
          <a:bodyPr/>
          <a:lstStyle/>
          <a:p>
            <a:pPr marL="342900" lvl="1" indent="-342900" algn="just">
              <a:buFont typeface="Wingdings" pitchFamily="2" charset="2"/>
              <a:buChar char="q"/>
            </a:pPr>
            <a:r>
              <a:rPr lang="en-US" sz="3600" dirty="0"/>
              <a:t>Throughout </a:t>
            </a:r>
            <a:r>
              <a:rPr lang="en-US" sz="3600" dirty="0">
                <a:solidFill>
                  <a:srgbClr val="0070C0"/>
                </a:solidFill>
              </a:rPr>
              <a:t>SM planning process</a:t>
            </a:r>
            <a:r>
              <a:rPr lang="en-US" sz="3600" dirty="0"/>
              <a:t>, several concepts re-occur in many of the phases.</a:t>
            </a:r>
          </a:p>
          <a:p>
            <a:pPr marL="342900" lvl="1" indent="-342900" algn="just">
              <a:buFont typeface="Wingdings" pitchFamily="2" charset="2"/>
              <a:buChar char="q"/>
            </a:pPr>
            <a:r>
              <a:rPr lang="en-US" sz="3600" b="1" dirty="0"/>
              <a:t>Plan components </a:t>
            </a:r>
            <a:r>
              <a:rPr lang="en-US" sz="3600" dirty="0"/>
              <a:t>of SM include: </a:t>
            </a:r>
          </a:p>
          <a:p>
            <a:pPr marL="342900" lvl="1" indent="57150" algn="just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 Problem or social issue</a:t>
            </a:r>
          </a:p>
          <a:p>
            <a:pPr marL="342900" lvl="1" indent="57150" algn="just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 Target audience</a:t>
            </a:r>
          </a:p>
          <a:p>
            <a:pPr marL="342900" lvl="1" indent="57150" algn="just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 Behavior, and </a:t>
            </a:r>
          </a:p>
          <a:p>
            <a:pPr marL="342900" lvl="1" indent="57150" algn="just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 Strategy for change</a:t>
            </a:r>
            <a:endParaRPr lang="en-US" sz="36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51656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B7230-82C2-4019-93A4-EC4EC3EAA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2296" y="365126"/>
            <a:ext cx="8680174" cy="60228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4AA6A2AB-F338-4A75-BE79-A9F5E1A282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636899"/>
              </p:ext>
            </p:extLst>
          </p:nvPr>
        </p:nvGraphicFramePr>
        <p:xfrm>
          <a:off x="838201" y="1166191"/>
          <a:ext cx="9803295" cy="4941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556">
                  <a:extLst>
                    <a:ext uri="{9D8B030D-6E8A-4147-A177-3AD203B41FA5}">
                      <a16:colId xmlns:a16="http://schemas.microsoft.com/office/drawing/2014/main" val="1498933576"/>
                    </a:ext>
                  </a:extLst>
                </a:gridCol>
                <a:gridCol w="2385391">
                  <a:extLst>
                    <a:ext uri="{9D8B030D-6E8A-4147-A177-3AD203B41FA5}">
                      <a16:colId xmlns:a16="http://schemas.microsoft.com/office/drawing/2014/main" val="848844069"/>
                    </a:ext>
                  </a:extLst>
                </a:gridCol>
                <a:gridCol w="6692348">
                  <a:extLst>
                    <a:ext uri="{9D8B030D-6E8A-4147-A177-3AD203B41FA5}">
                      <a16:colId xmlns:a16="http://schemas.microsoft.com/office/drawing/2014/main" val="3051225227"/>
                    </a:ext>
                  </a:extLst>
                </a:gridCol>
              </a:tblGrid>
              <a:tr h="9382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Plan Component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Questions to Ask 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935498"/>
                  </a:ext>
                </a:extLst>
              </a:tr>
              <a:tr h="938254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Problem</a:t>
                      </a:r>
                      <a:r>
                        <a:rPr lang="en-US" sz="1800" baseline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(S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ocial issue)</a:t>
                      </a:r>
                      <a:endParaRPr lang="en-US" sz="18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What is the problem we need to address?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285650"/>
                  </a:ext>
                </a:extLst>
              </a:tr>
              <a:tr h="938254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Target audience</a:t>
                      </a:r>
                      <a:endParaRPr lang="en-US" sz="18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Who is affected by the problem and how can they be reached?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576805"/>
                  </a:ext>
                </a:extLst>
              </a:tr>
              <a:tr h="938254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B/r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What do we want the audience to do?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4941231"/>
                  </a:ext>
                </a:extLst>
              </a:tr>
              <a:tr h="938254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Strategies for change</a:t>
                      </a:r>
                      <a:endParaRPr lang="en-US" sz="18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How can we get the target audience to adopt the desired </a:t>
                      </a:r>
                      <a:r>
                        <a:rPr lang="en-US" sz="1800" dirty="0" err="1">
                          <a:latin typeface="Times New Roman"/>
                          <a:ea typeface="Times New Roman"/>
                          <a:cs typeface="Times New Roman"/>
                        </a:rPr>
                        <a:t>b/r</a:t>
                      </a: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 (s)?</a:t>
                      </a:r>
                      <a:endParaRPr lang="en-US" sz="18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033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39334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C602E-E103-4874-9B0E-4146F7E73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487" y="278297"/>
            <a:ext cx="8680174" cy="967408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Benefits of SM</a:t>
            </a:r>
            <a:br>
              <a:rPr lang="en-US" sz="3200" dirty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C2FEF-0CBF-4791-9F49-65210B468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5705"/>
            <a:ext cx="7484165" cy="2928730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More effective programs</a:t>
            </a:r>
          </a:p>
          <a:p>
            <a:pPr lvl="0" algn="just">
              <a:buNone/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2. More efficient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use of very limited resources</a:t>
            </a:r>
          </a:p>
          <a:p>
            <a:pPr lvl="0" algn="just">
              <a:buNone/>
            </a:pPr>
            <a:r>
              <a:rPr lang="en-US" b="1" dirty="0">
                <a:solidFill>
                  <a:srgbClr val="0070C0"/>
                </a:solidFill>
              </a:rPr>
              <a:t>3. Increased opportunities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for funding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8690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5511D-54B4-4286-B6E3-5F85B1A0C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765" y="365126"/>
            <a:ext cx="6705600" cy="6155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D9D13-6AAA-4B69-ACBB-81F90E420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3183"/>
            <a:ext cx="9988826" cy="3975652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</a:rPr>
              <a:t>More effective programs:</a:t>
            </a:r>
            <a:r>
              <a:rPr lang="en-US" dirty="0">
                <a:solidFill>
                  <a:srgbClr val="0070C0"/>
                </a:solidFill>
              </a:rPr>
              <a:t> </a:t>
            </a:r>
          </a:p>
          <a:p>
            <a:pPr marL="514350" lvl="0" indent="-514350" algn="just">
              <a:buFont typeface="Wingdings" pitchFamily="2" charset="2"/>
              <a:buChar char="Ø"/>
            </a:pPr>
            <a:r>
              <a:rPr lang="en-US" dirty="0"/>
              <a:t>It allows </a:t>
            </a:r>
            <a:r>
              <a:rPr lang="en-US" b="1" dirty="0"/>
              <a:t>making well informed decisions </a:t>
            </a:r>
            <a:r>
              <a:rPr lang="en-US" dirty="0"/>
              <a:t>about each element of </a:t>
            </a:r>
            <a:r>
              <a:rPr lang="en-US" dirty="0" err="1"/>
              <a:t>pr</a:t>
            </a:r>
            <a:r>
              <a:rPr lang="en-US" dirty="0"/>
              <a:t>/m from problem analysis to evaluation.  </a:t>
            </a:r>
          </a:p>
          <a:p>
            <a:pPr marL="514350" lvl="0" indent="-514350" algn="just">
              <a:buFont typeface="Wingdings" pitchFamily="2" charset="2"/>
              <a:buChar char="Ø"/>
            </a:pPr>
            <a:r>
              <a:rPr lang="en-US" dirty="0"/>
              <a:t>It prevents from relying totally on </a:t>
            </a:r>
            <a:r>
              <a:rPr lang="en-US" b="1" dirty="0"/>
              <a:t>assumptions and “expert” opinions </a:t>
            </a:r>
            <a:r>
              <a:rPr lang="en-US" dirty="0"/>
              <a:t>by requiring </a:t>
            </a:r>
            <a:r>
              <a:rPr lang="en-US" dirty="0" err="1"/>
              <a:t>pr</a:t>
            </a:r>
            <a:r>
              <a:rPr lang="en-US" dirty="0"/>
              <a:t>/m provider to speak &amp; listen to the needs of target audiences.  </a:t>
            </a:r>
          </a:p>
          <a:p>
            <a:pPr marL="514350" lvl="0" indent="-514350" algn="just">
              <a:buFont typeface="Wingdings" pitchFamily="2" charset="2"/>
              <a:buChar char="Ø"/>
            </a:pPr>
            <a:r>
              <a:rPr lang="en-US" dirty="0"/>
              <a:t>This allows developing customized </a:t>
            </a:r>
            <a:r>
              <a:rPr lang="en-US" b="1" dirty="0"/>
              <a:t>comprehensive strategies </a:t>
            </a:r>
            <a:r>
              <a:rPr lang="en-US" dirty="0"/>
              <a:t>that are more likely to lead to true </a:t>
            </a:r>
            <a:r>
              <a:rPr lang="en-US" dirty="0" err="1"/>
              <a:t>b/r</a:t>
            </a:r>
            <a:r>
              <a:rPr lang="en-US" dirty="0"/>
              <a:t> change.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6589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3AEA0-F136-4EC1-A8C2-B778077F2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3113" y="365126"/>
            <a:ext cx="8203096" cy="64204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D5922-F9DD-4185-BD28-A5BDECE4D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7166"/>
            <a:ext cx="10041835" cy="5169797"/>
          </a:xfrm>
        </p:spPr>
        <p:txBody>
          <a:bodyPr/>
          <a:lstStyle/>
          <a:p>
            <a:pPr lvl="0" algn="just">
              <a:buNone/>
            </a:pPr>
            <a:r>
              <a:rPr lang="en-US" b="1" dirty="0">
                <a:solidFill>
                  <a:srgbClr val="0070C0"/>
                </a:solidFill>
              </a:rPr>
              <a:t>2. More efficient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use of very limited resources:</a:t>
            </a:r>
          </a:p>
          <a:p>
            <a:pPr lvl="0" algn="just">
              <a:buFont typeface="Wingdings" pitchFamily="2" charset="2"/>
              <a:buChar char="Ø"/>
            </a:pPr>
            <a:r>
              <a:rPr lang="en-US" dirty="0"/>
              <a:t>When </a:t>
            </a:r>
            <a:r>
              <a:rPr lang="en-US" b="1" dirty="0"/>
              <a:t>funding is limited </a:t>
            </a:r>
            <a:r>
              <a:rPr lang="en-US" dirty="0"/>
              <a:t>or </a:t>
            </a:r>
            <a:r>
              <a:rPr lang="en-US" dirty="0" err="1"/>
              <a:t>pr</a:t>
            </a:r>
            <a:r>
              <a:rPr lang="en-US" dirty="0"/>
              <a:t>/</a:t>
            </a:r>
            <a:r>
              <a:rPr lang="en-US" dirty="0" err="1"/>
              <a:t>ms</a:t>
            </a:r>
            <a:r>
              <a:rPr lang="en-US" dirty="0"/>
              <a:t> are being eliminated, it is critical to know where </a:t>
            </a:r>
            <a:r>
              <a:rPr lang="en-US" dirty="0" err="1"/>
              <a:t>pr</a:t>
            </a:r>
            <a:r>
              <a:rPr lang="en-US" dirty="0"/>
              <a:t>/m provider can receive the best return on his/her investment w/c often means focusing his/her efforts on </a:t>
            </a:r>
            <a:r>
              <a:rPr lang="en-US" b="1" dirty="0"/>
              <a:t>narrowly defined priority populations</a:t>
            </a:r>
            <a:r>
              <a:rPr lang="en-US" dirty="0"/>
              <a:t>. </a:t>
            </a:r>
          </a:p>
          <a:p>
            <a:pPr lvl="0" algn="just">
              <a:buNone/>
            </a:pPr>
            <a:r>
              <a:rPr lang="en-US" b="1" dirty="0">
                <a:solidFill>
                  <a:srgbClr val="0070C0"/>
                </a:solidFill>
              </a:rPr>
              <a:t>3. Increased opportunities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for funding:</a:t>
            </a:r>
            <a:r>
              <a:rPr lang="en-US" dirty="0">
                <a:solidFill>
                  <a:srgbClr val="0070C0"/>
                </a:solidFill>
              </a:rPr>
              <a:t>  </a:t>
            </a:r>
          </a:p>
          <a:p>
            <a:pPr lvl="0" algn="just">
              <a:buFont typeface="Wingdings" pitchFamily="2" charset="2"/>
              <a:buChar char="Ø"/>
            </a:pPr>
            <a:r>
              <a:rPr lang="en-US" dirty="0"/>
              <a:t>More funders of a specified </a:t>
            </a:r>
            <a:r>
              <a:rPr lang="en-US" dirty="0" err="1"/>
              <a:t>pr</a:t>
            </a:r>
            <a:r>
              <a:rPr lang="en-US" dirty="0"/>
              <a:t>/m are using </a:t>
            </a:r>
            <a:r>
              <a:rPr lang="en-US" b="1" dirty="0"/>
              <a:t>SM</a:t>
            </a:r>
            <a:r>
              <a:rPr lang="en-US" dirty="0"/>
              <a:t>. Put the </a:t>
            </a:r>
            <a:r>
              <a:rPr lang="en-US" dirty="0" err="1"/>
              <a:t>pr</a:t>
            </a:r>
            <a:r>
              <a:rPr lang="en-US" dirty="0"/>
              <a:t>/m in advantageous position to receive funding by incorporating </a:t>
            </a:r>
            <a:r>
              <a:rPr lang="en-US" b="1" dirty="0"/>
              <a:t>SM</a:t>
            </a:r>
            <a:r>
              <a:rPr lang="en-US" dirty="0"/>
              <a:t> into work. The </a:t>
            </a:r>
            <a:r>
              <a:rPr lang="en-US" dirty="0" err="1"/>
              <a:t>pr</a:t>
            </a:r>
            <a:r>
              <a:rPr lang="en-US" dirty="0"/>
              <a:t>/</a:t>
            </a:r>
            <a:r>
              <a:rPr lang="en-US" dirty="0" err="1"/>
              <a:t>ms</a:t>
            </a:r>
            <a:r>
              <a:rPr lang="en-US" dirty="0"/>
              <a:t> will stand out from the competition.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5707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1683B-CE33-4D7B-865C-4D3A4DDC5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750287" cy="66854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Factors Influencing SM Effectiveness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7DB56-4510-4F21-8220-6AFFA81A2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3670"/>
            <a:ext cx="10515600" cy="514329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i="1" dirty="0"/>
              <a:t>Market analysis </a:t>
            </a:r>
            <a:r>
              <a:rPr lang="en-US" i="1" dirty="0"/>
              <a:t>problems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b="1" i="1" dirty="0"/>
              <a:t>Market segmentation </a:t>
            </a:r>
            <a:r>
              <a:rPr lang="en-US" i="1" dirty="0"/>
              <a:t>problems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b="1" i="1" dirty="0"/>
              <a:t>Product strategy </a:t>
            </a:r>
            <a:r>
              <a:rPr lang="en-US" i="1" dirty="0"/>
              <a:t>problems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b="1" i="1" dirty="0"/>
              <a:t>Pricing strategy </a:t>
            </a:r>
            <a:r>
              <a:rPr lang="en-US" i="1" dirty="0"/>
              <a:t>problems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b="1" i="1" dirty="0"/>
              <a:t>Channel strategy </a:t>
            </a:r>
            <a:r>
              <a:rPr lang="en-US" i="1" dirty="0"/>
              <a:t>problems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b="1" i="1" dirty="0"/>
              <a:t>Communications strategy </a:t>
            </a:r>
            <a:r>
              <a:rPr lang="en-US" i="1" dirty="0"/>
              <a:t>problems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b="1" i="1" dirty="0" err="1"/>
              <a:t>Orgnal</a:t>
            </a:r>
            <a:r>
              <a:rPr lang="en-US" b="1" i="1" dirty="0"/>
              <a:t> design &amp; planning </a:t>
            </a:r>
            <a:r>
              <a:rPr lang="en-US" i="1" dirty="0"/>
              <a:t>problems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b="1" i="1" dirty="0"/>
              <a:t>Evaluation</a:t>
            </a:r>
            <a:r>
              <a:rPr lang="en-US" i="1" dirty="0"/>
              <a:t> problems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59062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3C17B-431B-48C8-B78B-7103DED77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358809" cy="31591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E6268-7A5F-4212-AD80-99336BD25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5130"/>
            <a:ext cx="10515600" cy="5381833"/>
          </a:xfrm>
        </p:spPr>
        <p:txBody>
          <a:bodyPr/>
          <a:lstStyle/>
          <a:p>
            <a:pPr indent="-288925">
              <a:buNone/>
            </a:pPr>
            <a:r>
              <a:rPr lang="en-GB" dirty="0"/>
              <a:t>In general speaking, there are </a:t>
            </a:r>
            <a:r>
              <a:rPr lang="en-GB" b="1" dirty="0">
                <a:solidFill>
                  <a:srgbClr val="FF0000"/>
                </a:solidFill>
              </a:rPr>
              <a:t>four major factors - cultural, social,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GB" b="1" dirty="0">
                <a:solidFill>
                  <a:srgbClr val="FF0000"/>
                </a:solidFill>
              </a:rPr>
              <a:t>personal, and psychological - </a:t>
            </a:r>
            <a:r>
              <a:rPr lang="en-GB" dirty="0"/>
              <a:t>that influence </a:t>
            </a:r>
            <a:r>
              <a:rPr lang="en-GB" b="1" dirty="0">
                <a:solidFill>
                  <a:srgbClr val="0070C0"/>
                </a:solidFill>
              </a:rPr>
              <a:t>consumer buyer </a:t>
            </a:r>
            <a:r>
              <a:rPr lang="en-GB" b="1" dirty="0" err="1">
                <a:solidFill>
                  <a:srgbClr val="0070C0"/>
                </a:solidFill>
              </a:rPr>
              <a:t>b/r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dirty="0"/>
              <a:t>in SM.</a:t>
            </a:r>
          </a:p>
          <a:p>
            <a:pPr algn="just"/>
            <a:r>
              <a:rPr lang="en-GB" b="1" dirty="0"/>
              <a:t>Buying </a:t>
            </a:r>
            <a:r>
              <a:rPr lang="en-GB" b="1" dirty="0" err="1"/>
              <a:t>B/r</a:t>
            </a:r>
            <a:r>
              <a:rPr lang="en-GB" b="1" dirty="0"/>
              <a:t> </a:t>
            </a:r>
            <a:r>
              <a:rPr lang="en-GB" dirty="0"/>
              <a:t>is a </a:t>
            </a:r>
            <a:r>
              <a:rPr lang="en-GB" dirty="0">
                <a:solidFill>
                  <a:srgbClr val="00B0F0"/>
                </a:solidFill>
              </a:rPr>
              <a:t>decision processes &amp; acts </a:t>
            </a:r>
            <a:r>
              <a:rPr lang="en-GB" dirty="0"/>
              <a:t>of people involved in </a:t>
            </a:r>
            <a:r>
              <a:rPr lang="en-GB" b="1" dirty="0"/>
              <a:t>buying &amp; using products</a:t>
            </a:r>
            <a:r>
              <a:rPr lang="en-GB" dirty="0"/>
              <a:t>. </a:t>
            </a:r>
          </a:p>
          <a:p>
            <a:pPr algn="just">
              <a:buNone/>
            </a:pPr>
            <a:r>
              <a:rPr lang="en-GB" dirty="0"/>
              <a:t>	</a:t>
            </a:r>
            <a:r>
              <a:rPr lang="en-GB" b="1" dirty="0">
                <a:solidFill>
                  <a:srgbClr val="00B0F0"/>
                </a:solidFill>
              </a:rPr>
              <a:t>Here</a:t>
            </a:r>
            <a:r>
              <a:rPr lang="en-GB" dirty="0"/>
              <a:t>, we </a:t>
            </a:r>
            <a:r>
              <a:rPr lang="en-US" dirty="0"/>
              <a:t>need to understand: </a:t>
            </a:r>
          </a:p>
          <a:p>
            <a:pPr marL="971550" lvl="0" indent="-457200" algn="just">
              <a:buFont typeface="Wingdings" pitchFamily="2" charset="2"/>
              <a:buChar char="Ø"/>
            </a:pPr>
            <a:r>
              <a:rPr lang="en-GB" dirty="0"/>
              <a:t>Why consumers make the purchases that they make? </a:t>
            </a:r>
            <a:endParaRPr lang="en-US" dirty="0"/>
          </a:p>
          <a:p>
            <a:pPr marL="971550" lvl="0" indent="-457200" algn="just">
              <a:buFont typeface="Wingdings" pitchFamily="2" charset="2"/>
              <a:buChar char="Ø"/>
            </a:pPr>
            <a:r>
              <a:rPr lang="en-GB" dirty="0"/>
              <a:t>What factors influence consumer purchases? </a:t>
            </a:r>
            <a:endParaRPr lang="en-US" dirty="0"/>
          </a:p>
          <a:p>
            <a:pPr marL="971550" lvl="0" indent="-457200" algn="just">
              <a:buFont typeface="Wingdings" pitchFamily="2" charset="2"/>
              <a:buChar char="Ø"/>
            </a:pPr>
            <a:r>
              <a:rPr lang="en-GB" dirty="0"/>
              <a:t>The changing factors in our society.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77583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F059F-7319-4DDA-B141-D961D4665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319052" cy="20964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01471-94ED-4E0E-8E70-DC2E81721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9086"/>
            <a:ext cx="10515600" cy="573459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dirty="0">
                <a:solidFill>
                  <a:srgbClr val="0070C0"/>
                </a:solidFill>
              </a:rPr>
              <a:t>Some examples for each inflecting factor are the following.</a:t>
            </a:r>
            <a:endParaRPr lang="en-US" dirty="0">
              <a:solidFill>
                <a:srgbClr val="0070C0"/>
              </a:solidFill>
            </a:endParaRPr>
          </a:p>
          <a:p>
            <a:pPr algn="just"/>
            <a:r>
              <a:rPr lang="en-GB" b="1" dirty="0">
                <a:solidFill>
                  <a:srgbClr val="FF0000"/>
                </a:solidFill>
              </a:rPr>
              <a:t>Cultural Factors </a:t>
            </a:r>
            <a:r>
              <a:rPr lang="en-GB" dirty="0"/>
              <a:t>include consumer’s culture, sub-culture and social class. </a:t>
            </a:r>
          </a:p>
          <a:p>
            <a:pPr algn="just">
              <a:buNone/>
            </a:pPr>
            <a:r>
              <a:rPr lang="en-GB" dirty="0"/>
              <a:t>	These are often </a:t>
            </a:r>
            <a:r>
              <a:rPr lang="en-GB" b="1" dirty="0"/>
              <a:t>inherent</a:t>
            </a:r>
            <a:r>
              <a:rPr lang="en-GB" dirty="0"/>
              <a:t> in our values and decision processes.</a:t>
            </a:r>
            <a:endParaRPr lang="en-US" dirty="0"/>
          </a:p>
          <a:p>
            <a:pPr algn="just"/>
            <a:r>
              <a:rPr lang="en-GB" b="1" dirty="0">
                <a:solidFill>
                  <a:srgbClr val="FF0000"/>
                </a:solidFill>
              </a:rPr>
              <a:t>Social Factors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include groups (reference groups, </a:t>
            </a:r>
            <a:r>
              <a:rPr lang="en-GB" dirty="0" err="1"/>
              <a:t>aspirational</a:t>
            </a:r>
            <a:r>
              <a:rPr lang="en-GB" dirty="0"/>
              <a:t> groups and member groups), family, roles and status. </a:t>
            </a:r>
          </a:p>
          <a:p>
            <a:pPr algn="just">
              <a:buNone/>
            </a:pPr>
            <a:r>
              <a:rPr lang="en-GB" dirty="0"/>
              <a:t>	This refers the </a:t>
            </a:r>
            <a:r>
              <a:rPr lang="en-GB" b="1" dirty="0"/>
              <a:t>outside influences </a:t>
            </a:r>
            <a:r>
              <a:rPr lang="en-GB" dirty="0"/>
              <a:t>of others on our purchase decisions either directly or indirectly.</a:t>
            </a:r>
            <a:endParaRPr lang="en-US" dirty="0"/>
          </a:p>
          <a:p>
            <a:pPr algn="just"/>
            <a:r>
              <a:rPr lang="en-GB" b="1" dirty="0">
                <a:solidFill>
                  <a:srgbClr val="FF0000"/>
                </a:solidFill>
              </a:rPr>
              <a:t>Personal Factors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include such variables: age &amp; lifecycle stage, occupation, economic circumstances, lifestyle (activities, interests, opinions &amp; demographics), personality and self concept. </a:t>
            </a:r>
          </a:p>
          <a:p>
            <a:pPr algn="just">
              <a:buNone/>
            </a:pPr>
            <a:r>
              <a:rPr lang="en-GB" dirty="0"/>
              <a:t>	These refer to why our </a:t>
            </a:r>
            <a:r>
              <a:rPr lang="en-GB" b="1" dirty="0"/>
              <a:t>preferences</a:t>
            </a:r>
            <a:r>
              <a:rPr lang="en-GB" dirty="0"/>
              <a:t> often change as our `situation' changes.</a:t>
            </a:r>
          </a:p>
          <a:p>
            <a:pPr algn="just"/>
            <a:r>
              <a:rPr lang="en-GB" b="1" dirty="0">
                <a:solidFill>
                  <a:srgbClr val="FF0000"/>
                </a:solidFill>
              </a:rPr>
              <a:t>Psychological Factors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include motivation (Maslow's hierarchy of needs), perception, learning, beliefs and attitudes can affect our purchase </a:t>
            </a:r>
            <a:r>
              <a:rPr lang="en-GB" dirty="0" err="1"/>
              <a:t>d.cision</a:t>
            </a:r>
            <a:r>
              <a:rPr lang="en-GB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50814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6B5D5-41DA-4AB6-8D6B-D13704329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526" y="312876"/>
            <a:ext cx="9235818" cy="28801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98B64-2F4F-4BEA-B8EC-7EC0E5795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6833"/>
            <a:ext cx="10515600" cy="56562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Group Assignment  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1. Discuss the role of social media for social marketing</a:t>
            </a:r>
          </a:p>
          <a:p>
            <a:pPr marL="0" lvl="1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2. Discuss Social Marketing Practices and Opportunities in Ethiopia (Please write the actual practice in Ethiopian context,)</a:t>
            </a:r>
          </a:p>
          <a:p>
            <a:pPr marL="0" lvl="1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write maximum of 6 pages including summary and conclusion</a:t>
            </a:r>
          </a:p>
          <a:p>
            <a:pPr marL="0" lvl="1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Criteria of evaluation</a:t>
            </a:r>
          </a:p>
          <a:p>
            <a:pPr lvl="1" indent="-7429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Coherence</a:t>
            </a:r>
          </a:p>
          <a:p>
            <a:pPr lvl="1" indent="-7429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Clarity</a:t>
            </a:r>
          </a:p>
          <a:p>
            <a:pPr lvl="1" indent="-7429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readability </a:t>
            </a:r>
          </a:p>
          <a:p>
            <a:pPr lvl="1" indent="-7429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Focus </a:t>
            </a:r>
          </a:p>
          <a:p>
            <a:pPr marL="0" lvl="1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Individual Assignment </a:t>
            </a:r>
          </a:p>
          <a:p>
            <a:pPr marL="0" lvl="1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1. Discuss the difference between promotion and social marketing(maximum of two pages)</a:t>
            </a:r>
          </a:p>
          <a:p>
            <a:pPr marL="0" lvl="1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criteria for group work is applicable for individual assignment too.</a:t>
            </a:r>
          </a:p>
          <a:p>
            <a:pPr marL="0" lvl="1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buNone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Due 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date 25/09/2012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965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21CF-CE8C-4F95-827B-DFB5387FD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Nature of Marketing</a:t>
            </a:r>
            <a:br>
              <a:rPr lang="en-US" sz="3600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D889C-7C90-478D-B026-D86DD767A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767" y="1018903"/>
            <a:ext cx="10716086" cy="5658867"/>
          </a:xfrm>
        </p:spPr>
        <p:txBody>
          <a:bodyPr>
            <a:normAutofit fontScale="92500" lnSpcReduction="20000"/>
          </a:bodyPr>
          <a:lstStyle/>
          <a:p>
            <a:pPr lvl="0" algn="just"/>
            <a:endParaRPr lang="en-US" dirty="0"/>
          </a:p>
          <a:p>
            <a:pPr algn="just"/>
            <a:r>
              <a:rPr lang="en-US" sz="3000" dirty="0"/>
              <a:t>As a field of study, marketing began in early 20</a:t>
            </a:r>
            <a:r>
              <a:rPr lang="en-US" sz="3000" baseline="30000" dirty="0"/>
              <a:t>th</a:t>
            </a:r>
            <a:r>
              <a:rPr lang="en-US" sz="3000" dirty="0"/>
              <a:t>C. The focus of marketing courses in 1950s &amp; 1960s was on </a:t>
            </a:r>
            <a:r>
              <a:rPr lang="en-US" sz="3000" b="1" dirty="0">
                <a:solidFill>
                  <a:srgbClr val="0070C0"/>
                </a:solidFill>
              </a:rPr>
              <a:t>‘how to do it</a:t>
            </a:r>
            <a:r>
              <a:rPr lang="en-US" sz="3000" dirty="0"/>
              <a:t>’, with an emphasis on </a:t>
            </a:r>
            <a:r>
              <a:rPr lang="en-US" sz="3000" b="1" dirty="0">
                <a:solidFill>
                  <a:srgbClr val="0070C0"/>
                </a:solidFill>
              </a:rPr>
              <a:t>marketing techniques</a:t>
            </a:r>
            <a:r>
              <a:rPr lang="en-US" sz="3000" dirty="0"/>
              <a:t>.</a:t>
            </a:r>
          </a:p>
          <a:p>
            <a:pPr lvl="0" algn="just"/>
            <a:r>
              <a:rPr lang="en-US" sz="3000" dirty="0"/>
              <a:t>Product/Services deliver </a:t>
            </a:r>
            <a:r>
              <a:rPr lang="en-US" sz="3000" dirty="0" err="1"/>
              <a:t>Orgn</a:t>
            </a:r>
            <a:r>
              <a:rPr lang="en-US" sz="3000" dirty="0"/>
              <a:t> </a:t>
            </a:r>
            <a:r>
              <a:rPr lang="en-US" sz="3000" b="1" dirty="0">
                <a:solidFill>
                  <a:srgbClr val="FF0000"/>
                </a:solidFill>
              </a:rPr>
              <a:t>succeeds/fails</a:t>
            </a:r>
            <a:r>
              <a:rPr lang="en-US" sz="3000" dirty="0"/>
              <a:t> for d/t </a:t>
            </a:r>
            <a:r>
              <a:rPr lang="en-US" sz="3000" b="1" dirty="0">
                <a:solidFill>
                  <a:srgbClr val="0070C0"/>
                </a:solidFill>
              </a:rPr>
              <a:t>reasons. </a:t>
            </a:r>
          </a:p>
          <a:p>
            <a:pPr lvl="0" algn="just">
              <a:buNone/>
            </a:pPr>
            <a:r>
              <a:rPr lang="en-US" sz="3000" b="1" dirty="0">
                <a:solidFill>
                  <a:srgbClr val="0070C0"/>
                </a:solidFill>
              </a:rPr>
              <a:t>	</a:t>
            </a:r>
            <a:r>
              <a:rPr lang="en-US" sz="3000" dirty="0"/>
              <a:t>H/ever, mostly </a:t>
            </a:r>
            <a:r>
              <a:rPr lang="en-US" sz="3000" b="1" dirty="0"/>
              <a:t>marketing is central to its outcome</a:t>
            </a:r>
            <a:r>
              <a:rPr lang="en-US" sz="3000" dirty="0"/>
              <a:t>. B/s its focus is on </a:t>
            </a:r>
            <a:r>
              <a:rPr lang="en-US" sz="3000" b="1" dirty="0"/>
              <a:t>customers and their changing needs</a:t>
            </a:r>
            <a:r>
              <a:rPr lang="en-US" sz="3000" dirty="0"/>
              <a:t>. </a:t>
            </a:r>
          </a:p>
          <a:p>
            <a:pPr lvl="0" algn="just"/>
            <a:r>
              <a:rPr lang="en-US" sz="3000" dirty="0"/>
              <a:t>If </a:t>
            </a:r>
            <a:r>
              <a:rPr lang="en-US" sz="3000" dirty="0" err="1"/>
              <a:t>Orgn</a:t>
            </a:r>
            <a:r>
              <a:rPr lang="en-US" sz="3000" dirty="0"/>
              <a:t> doesn’t have </a:t>
            </a:r>
            <a:r>
              <a:rPr lang="en-US" sz="3000" b="1" dirty="0">
                <a:solidFill>
                  <a:srgbClr val="00B050"/>
                </a:solidFill>
              </a:rPr>
              <a:t>customers</a:t>
            </a:r>
            <a:r>
              <a:rPr lang="en-US" sz="3000" dirty="0"/>
              <a:t>, it </a:t>
            </a:r>
            <a:r>
              <a:rPr lang="en-US" sz="3000" b="1" dirty="0"/>
              <a:t>doesn’t have any business</a:t>
            </a:r>
            <a:r>
              <a:rPr lang="en-US" sz="3000" dirty="0"/>
              <a:t>. </a:t>
            </a:r>
          </a:p>
          <a:p>
            <a:pPr lvl="0" algn="just">
              <a:buNone/>
            </a:pPr>
            <a:r>
              <a:rPr lang="en-US" sz="3000" dirty="0"/>
              <a:t>	</a:t>
            </a:r>
            <a:r>
              <a:rPr lang="en-US" sz="3000" dirty="0" err="1"/>
              <a:t>Orgns</a:t>
            </a:r>
            <a:r>
              <a:rPr lang="en-US" sz="3000" dirty="0"/>
              <a:t> are succeed </a:t>
            </a:r>
            <a:r>
              <a:rPr lang="en-US" sz="3000" b="1" dirty="0"/>
              <a:t>not only in getting customers but also in keeping</a:t>
            </a:r>
            <a:r>
              <a:rPr lang="en-US" sz="3000" dirty="0"/>
              <a:t> them through being </a:t>
            </a:r>
            <a:r>
              <a:rPr lang="en-US" sz="3000" b="1" dirty="0">
                <a:solidFill>
                  <a:srgbClr val="0070C0"/>
                </a:solidFill>
              </a:rPr>
              <a:t>constantly aware </a:t>
            </a:r>
            <a:r>
              <a:rPr lang="en-US" sz="3000" dirty="0"/>
              <a:t>of their changing needs. </a:t>
            </a:r>
          </a:p>
          <a:p>
            <a:pPr lvl="0" algn="just"/>
            <a:r>
              <a:rPr lang="en-US" sz="3000" dirty="0"/>
              <a:t>The purpose of establishing </a:t>
            </a:r>
            <a:r>
              <a:rPr lang="en-US" sz="3000" dirty="0" err="1"/>
              <a:t>Orgn</a:t>
            </a:r>
            <a:r>
              <a:rPr lang="en-US" sz="3000" dirty="0"/>
              <a:t> is to </a:t>
            </a:r>
            <a:r>
              <a:rPr lang="en-US" sz="3000" b="1" dirty="0"/>
              <a:t>create &amp; keep customers</a:t>
            </a:r>
            <a:r>
              <a:rPr lang="en-US" sz="3000" dirty="0"/>
              <a:t> by </a:t>
            </a:r>
            <a:r>
              <a:rPr lang="en-US" sz="3000" b="1" dirty="0"/>
              <a:t>two central </a:t>
            </a:r>
            <a:r>
              <a:rPr lang="en-US" sz="3000" b="1" dirty="0">
                <a:solidFill>
                  <a:srgbClr val="FF0000"/>
                </a:solidFill>
              </a:rPr>
              <a:t>functions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r>
              <a:rPr lang="en-US" sz="3000" dirty="0"/>
              <a:t>(i.e. </a:t>
            </a:r>
            <a:r>
              <a:rPr lang="en-US" sz="3000" b="1" dirty="0">
                <a:solidFill>
                  <a:srgbClr val="00B050"/>
                </a:solidFill>
              </a:rPr>
              <a:t>Marketing &amp; Innovation</a:t>
            </a:r>
            <a:r>
              <a:rPr lang="en-US" sz="3000" b="1" dirty="0"/>
              <a:t>)</a:t>
            </a:r>
            <a:r>
              <a:rPr lang="en-US" sz="3000" dirty="0"/>
              <a:t>. </a:t>
            </a:r>
          </a:p>
          <a:p>
            <a:pPr algn="just"/>
            <a:r>
              <a:rPr lang="en-US" sz="3000" b="1" dirty="0"/>
              <a:t>Goal of marketing</a:t>
            </a:r>
            <a:r>
              <a:rPr lang="en-US" sz="3000" dirty="0"/>
              <a:t> </a:t>
            </a:r>
            <a:r>
              <a:rPr lang="en-US" sz="3000" b="1" dirty="0"/>
              <a:t>is long-term customer satisfaction (</a:t>
            </a:r>
            <a:r>
              <a:rPr lang="en-US" sz="3000" dirty="0"/>
              <a:t>not short-term). Since, its basic function is to </a:t>
            </a:r>
            <a:r>
              <a:rPr lang="en-US" sz="3000" b="1" dirty="0">
                <a:solidFill>
                  <a:srgbClr val="0070C0"/>
                </a:solidFill>
              </a:rPr>
              <a:t>attract &amp; retain customers</a:t>
            </a:r>
            <a:r>
              <a:rPr lang="en-US" sz="3000" dirty="0"/>
              <a:t>.  </a:t>
            </a:r>
          </a:p>
          <a:p>
            <a:pPr lvl="0" algn="just"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2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0E7E2-C822-4836-8DD2-4D8BB4297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9530" y="365126"/>
            <a:ext cx="10204269" cy="1052858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     Marketing concept(Mc)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5AACC-D852-44C6-BE37-69C50C5E2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211" y="1245704"/>
            <a:ext cx="10478589" cy="5612296"/>
          </a:xfrm>
        </p:spPr>
        <p:txBody>
          <a:bodyPr>
            <a:normAutofit/>
          </a:bodyPr>
          <a:lstStyle/>
          <a:p>
            <a:pPr lvl="0" algn="just">
              <a:buFont typeface="Wingdings" pitchFamily="2" charset="2"/>
              <a:buChar char="q"/>
            </a:pPr>
            <a:r>
              <a:rPr lang="en-US" b="1" dirty="0"/>
              <a:t>MC </a:t>
            </a:r>
            <a:r>
              <a:rPr lang="en-US" dirty="0"/>
              <a:t>is expressed as an ‘</a:t>
            </a:r>
            <a:r>
              <a:rPr lang="en-US" b="1" dirty="0">
                <a:solidFill>
                  <a:srgbClr val="00B050"/>
                </a:solidFill>
              </a:rPr>
              <a:t>achievement of </a:t>
            </a:r>
            <a:r>
              <a:rPr lang="en-US" b="1" dirty="0">
                <a:solidFill>
                  <a:srgbClr val="FF0000"/>
                </a:solidFill>
              </a:rPr>
              <a:t>corporate</a:t>
            </a:r>
            <a:r>
              <a:rPr lang="en-US" b="1" dirty="0">
                <a:solidFill>
                  <a:srgbClr val="00B050"/>
                </a:solidFill>
              </a:rPr>
              <a:t> Goals </a:t>
            </a:r>
            <a:r>
              <a:rPr lang="en-US" dirty="0"/>
              <a:t>by meeting customer needs better than competition’.</a:t>
            </a:r>
          </a:p>
          <a:p>
            <a:pPr>
              <a:buFont typeface="Wingdings" pitchFamily="2" charset="2"/>
              <a:buChar char="q"/>
            </a:pPr>
            <a:r>
              <a:rPr lang="en-US" b="1" dirty="0">
                <a:solidFill>
                  <a:srgbClr val="0070C0"/>
                </a:solidFill>
              </a:rPr>
              <a:t>Three conditions </a:t>
            </a:r>
            <a:r>
              <a:rPr lang="en-US" dirty="0"/>
              <a:t>must be met before the MC can be applied. </a:t>
            </a:r>
          </a:p>
          <a:p>
            <a:pPr marL="571500" lvl="0" algn="just">
              <a:buFont typeface="Wingdings" pitchFamily="2" charset="2"/>
              <a:buChar char="ü"/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, Original activities should be focused on providing </a:t>
            </a:r>
            <a:r>
              <a:rPr lang="en-US" b="1" dirty="0"/>
              <a:t>customer satisfaction </a:t>
            </a:r>
            <a:r>
              <a:rPr lang="en-US" dirty="0"/>
              <a:t>rather than simply producing products. </a:t>
            </a:r>
          </a:p>
          <a:p>
            <a:pPr marL="571500" lvl="0" algn="just">
              <a:buFont typeface="Wingdings" pitchFamily="2" charset="2"/>
              <a:buChar char="ü"/>
            </a:pP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, the achievement of customer satisfaction relies on </a:t>
            </a:r>
            <a:r>
              <a:rPr lang="en-US" b="1" dirty="0"/>
              <a:t>integrated effort</a:t>
            </a:r>
            <a:r>
              <a:rPr lang="en-US" dirty="0"/>
              <a:t>. Marketing is the responsibility of everyone in the </a:t>
            </a:r>
            <a:r>
              <a:rPr lang="en-US" dirty="0" err="1"/>
              <a:t>Orgn</a:t>
            </a:r>
            <a:r>
              <a:rPr lang="en-US" dirty="0"/>
              <a:t> . </a:t>
            </a:r>
          </a:p>
          <a:p>
            <a:pPr marL="571500" lvl="0" algn="just">
              <a:buFont typeface="Wingdings" pitchFamily="2" charset="2"/>
              <a:buChar char="ü"/>
            </a:pPr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, for integrated effort to must believe that </a:t>
            </a:r>
            <a:r>
              <a:rPr lang="en-US" b="1" dirty="0"/>
              <a:t>corporate goals </a:t>
            </a:r>
            <a:r>
              <a:rPr lang="en-US" dirty="0"/>
              <a:t>can be achieved through satisfied customers. 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888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CCD14-02C2-4898-BF6E-812B29E13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515601" cy="62071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9AB83-9146-4C6D-AD41-1873F8A89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007" y="1205948"/>
            <a:ext cx="10515601" cy="5115339"/>
          </a:xfrm>
        </p:spPr>
        <p:txBody>
          <a:bodyPr/>
          <a:lstStyle/>
          <a:p>
            <a:pPr lvl="0" algn="just">
              <a:buFont typeface="Wingdings" pitchFamily="2" charset="2"/>
              <a:buChar char="q"/>
            </a:pPr>
            <a:r>
              <a:rPr lang="en-US" b="1" dirty="0"/>
              <a:t>MC </a:t>
            </a:r>
            <a:r>
              <a:rPr lang="en-US" dirty="0"/>
              <a:t>is a </a:t>
            </a:r>
            <a:r>
              <a:rPr lang="en-US" b="1" dirty="0"/>
              <a:t>business</a:t>
            </a:r>
            <a:r>
              <a:rPr lang="en-US" dirty="0"/>
              <a:t> </a:t>
            </a:r>
            <a:r>
              <a:rPr lang="en-US" b="1" dirty="0"/>
              <a:t>philosophy </a:t>
            </a:r>
            <a:r>
              <a:rPr lang="en-US" dirty="0"/>
              <a:t>that puts </a:t>
            </a:r>
            <a:r>
              <a:rPr lang="en-US" b="1" dirty="0">
                <a:solidFill>
                  <a:srgbClr val="00B050"/>
                </a:solidFill>
              </a:rPr>
              <a:t>customers and their satisfaction </a:t>
            </a:r>
            <a:r>
              <a:rPr lang="en-US" b="1" dirty="0">
                <a:solidFill>
                  <a:srgbClr val="0070C0"/>
                </a:solidFill>
              </a:rPr>
              <a:t>at Centre of things.</a:t>
            </a:r>
          </a:p>
          <a:p>
            <a:pPr algn="just">
              <a:buFont typeface="Wingdings" pitchFamily="2" charset="2"/>
              <a:buChar char="q"/>
            </a:pPr>
            <a:r>
              <a:rPr lang="en-US" b="1" dirty="0">
                <a:solidFill>
                  <a:srgbClr val="00B0F0"/>
                </a:solidFill>
              </a:rPr>
              <a:t>Key Components </a:t>
            </a:r>
            <a:r>
              <a:rPr lang="en-US" dirty="0"/>
              <a:t>of MC are </a:t>
            </a:r>
            <a:r>
              <a:rPr lang="en-US" b="1" dirty="0">
                <a:solidFill>
                  <a:srgbClr val="FF0000"/>
                </a:solidFill>
              </a:rPr>
              <a:t>three</a:t>
            </a:r>
            <a:r>
              <a:rPr lang="en-US" dirty="0"/>
              <a:t>:</a:t>
            </a:r>
          </a:p>
          <a:p>
            <a:pPr marL="749300" indent="509588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Customer Orientation</a:t>
            </a:r>
            <a:endParaRPr lang="en-US" dirty="0">
              <a:solidFill>
                <a:srgbClr val="FF0000"/>
              </a:solidFill>
            </a:endParaRPr>
          </a:p>
          <a:p>
            <a:pPr marL="749300" indent="509588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Integrated Effort</a:t>
            </a:r>
            <a:endParaRPr lang="en-US" dirty="0">
              <a:solidFill>
                <a:srgbClr val="FF0000"/>
              </a:solidFill>
            </a:endParaRPr>
          </a:p>
          <a:p>
            <a:pPr marL="749300" indent="509588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Goal Achievement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887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57F2A-578E-4D44-AEEB-DABAFCD29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435" y="203960"/>
            <a:ext cx="10515600" cy="365884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99478C-5739-428E-8F46-F4C0A20FD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591" y="741364"/>
            <a:ext cx="7460974" cy="16042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400" b="1" i="1" dirty="0">
                <a:solidFill>
                  <a:srgbClr val="FFC000"/>
                </a:solidFill>
              </a:rPr>
              <a:t>Marketing concept</a:t>
            </a:r>
            <a:endParaRPr lang="en-US" sz="2400" dirty="0">
              <a:solidFill>
                <a:srgbClr val="FFC000"/>
              </a:solidFill>
            </a:endParaRPr>
          </a:p>
          <a:p>
            <a:pPr algn="ctr"/>
            <a:r>
              <a:rPr lang="en-US" sz="2400" dirty="0"/>
              <a:t>Achievement of </a:t>
            </a:r>
            <a:r>
              <a:rPr lang="en-US" sz="2400" b="1" dirty="0"/>
              <a:t>corporate goals</a:t>
            </a:r>
            <a:r>
              <a:rPr lang="en-US" sz="2400" dirty="0"/>
              <a:t> through meeting &amp; exceeding customer needs better than competition </a:t>
            </a:r>
          </a:p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89BEC6-9667-4ACD-97F6-CA9009BCEE34}"/>
              </a:ext>
            </a:extLst>
          </p:cNvPr>
          <p:cNvSpPr/>
          <p:nvPr/>
        </p:nvSpPr>
        <p:spPr>
          <a:xfrm>
            <a:off x="1855304" y="3200400"/>
            <a:ext cx="2517912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>
                <a:solidFill>
                  <a:srgbClr val="FFC000"/>
                </a:solidFill>
              </a:rPr>
              <a:t>Customer orientation: </a:t>
            </a:r>
            <a:r>
              <a:rPr lang="en-US" sz="2400" b="1" dirty="0"/>
              <a:t>Corporate Activities are focused upon providing customer satisfaction</a:t>
            </a:r>
          </a:p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624758-890A-4EDC-8083-1A20E24AFEFA}"/>
              </a:ext>
            </a:extLst>
          </p:cNvPr>
          <p:cNvSpPr/>
          <p:nvPr/>
        </p:nvSpPr>
        <p:spPr>
          <a:xfrm>
            <a:off x="4903304" y="3124200"/>
            <a:ext cx="2623930" cy="312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i="1" dirty="0">
                <a:solidFill>
                  <a:srgbClr val="FFC000"/>
                </a:solidFill>
              </a:rPr>
              <a:t>Integrated effort:</a:t>
            </a:r>
            <a:endParaRPr lang="en-US" sz="2600" dirty="0">
              <a:solidFill>
                <a:srgbClr val="FFC000"/>
              </a:solidFill>
            </a:endParaRPr>
          </a:p>
          <a:p>
            <a:pPr algn="ctr"/>
            <a:r>
              <a:rPr lang="en-US" sz="2600" dirty="0"/>
              <a:t>All </a:t>
            </a:r>
            <a:r>
              <a:rPr lang="en-US" sz="2600" b="1" dirty="0"/>
              <a:t>staff</a:t>
            </a:r>
            <a:r>
              <a:rPr lang="en-US" sz="2600" dirty="0"/>
              <a:t> accepts the responsibility for creating customer satisfaction</a:t>
            </a:r>
          </a:p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EDE088-0596-4ACD-8EBB-E556C49650F5}"/>
              </a:ext>
            </a:extLst>
          </p:cNvPr>
          <p:cNvSpPr/>
          <p:nvPr/>
        </p:nvSpPr>
        <p:spPr>
          <a:xfrm>
            <a:off x="8179904" y="3200400"/>
            <a:ext cx="25146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>
                <a:solidFill>
                  <a:srgbClr val="FFC000"/>
                </a:solidFill>
              </a:rPr>
              <a:t>Goal achievement:</a:t>
            </a:r>
            <a:endParaRPr lang="en-US" sz="2400" dirty="0">
              <a:solidFill>
                <a:srgbClr val="FFC000"/>
              </a:solidFill>
            </a:endParaRPr>
          </a:p>
          <a:p>
            <a:pPr algn="ctr"/>
            <a:r>
              <a:rPr lang="en-US" sz="2400" dirty="0"/>
              <a:t>The belief that corporate goals can be achieved through customer satisfaction</a:t>
            </a:r>
          </a:p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0E4AC66-AB5C-40A3-B9D7-9F0CE33FBE3F}"/>
              </a:ext>
            </a:extLst>
          </p:cNvPr>
          <p:cNvCxnSpPr/>
          <p:nvPr/>
        </p:nvCxnSpPr>
        <p:spPr>
          <a:xfrm rot="5400000">
            <a:off x="5791200" y="2345635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DFB98B-9819-45DF-8012-83CC13294FD8}"/>
              </a:ext>
            </a:extLst>
          </p:cNvPr>
          <p:cNvCxnSpPr>
            <a:cxnSpLocks/>
          </p:cNvCxnSpPr>
          <p:nvPr/>
        </p:nvCxnSpPr>
        <p:spPr>
          <a:xfrm flipV="1">
            <a:off x="2186609" y="2650435"/>
            <a:ext cx="7354955" cy="927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8B73220-395A-4FAA-8073-DB58148C3ACB}"/>
              </a:ext>
            </a:extLst>
          </p:cNvPr>
          <p:cNvCxnSpPr>
            <a:cxnSpLocks/>
          </p:cNvCxnSpPr>
          <p:nvPr/>
        </p:nvCxnSpPr>
        <p:spPr>
          <a:xfrm>
            <a:off x="2211526" y="2743200"/>
            <a:ext cx="0" cy="2965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4A61F72-52E6-497C-8AD3-9CA03E25D6BD}"/>
              </a:ext>
            </a:extLst>
          </p:cNvPr>
          <p:cNvCxnSpPr>
            <a:cxnSpLocks/>
          </p:cNvCxnSpPr>
          <p:nvPr/>
        </p:nvCxnSpPr>
        <p:spPr>
          <a:xfrm>
            <a:off x="6096000" y="2794136"/>
            <a:ext cx="0" cy="2965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19ED786-935A-4686-AB5B-FA098EFD79E7}"/>
              </a:ext>
            </a:extLst>
          </p:cNvPr>
          <p:cNvCxnSpPr>
            <a:cxnSpLocks/>
          </p:cNvCxnSpPr>
          <p:nvPr/>
        </p:nvCxnSpPr>
        <p:spPr>
          <a:xfrm>
            <a:off x="9541564" y="2696817"/>
            <a:ext cx="0" cy="4911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2149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4382</Words>
  <Application>Microsoft Office PowerPoint</Application>
  <PresentationFormat>Widescreen</PresentationFormat>
  <Paragraphs>441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5" baseType="lpstr">
      <vt:lpstr>Arial</vt:lpstr>
      <vt:lpstr>Calibri</vt:lpstr>
      <vt:lpstr>Calibri Light</vt:lpstr>
      <vt:lpstr>Courier New</vt:lpstr>
      <vt:lpstr>Times New Roman</vt:lpstr>
      <vt:lpstr>Wingdings</vt:lpstr>
      <vt:lpstr>Office Theme</vt:lpstr>
      <vt:lpstr>SOCIAL MARKETING IN AECD</vt:lpstr>
      <vt:lpstr>          Marketing Definition</vt:lpstr>
      <vt:lpstr>Marketing definition</vt:lpstr>
      <vt:lpstr>Core marketing concept</vt:lpstr>
      <vt:lpstr>PowerPoint Presentation</vt:lpstr>
      <vt:lpstr>Nature of Marketing </vt:lpstr>
      <vt:lpstr>      Marketing concept(Mc)</vt:lpstr>
      <vt:lpstr>PowerPoint Presentation</vt:lpstr>
      <vt:lpstr>PowerPoint Presentation</vt:lpstr>
      <vt:lpstr>              The Marketing Mix </vt:lpstr>
      <vt:lpstr>            Marketing vs selling </vt:lpstr>
      <vt:lpstr>PowerPoint Presentation</vt:lpstr>
      <vt:lpstr>PowerPoint Presentation</vt:lpstr>
      <vt:lpstr>PowerPoint Presentation</vt:lpstr>
      <vt:lpstr>    Social Marketing Defined</vt:lpstr>
      <vt:lpstr>PowerPoint Presentation</vt:lpstr>
      <vt:lpstr>Social Media for Social Marketing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Differences and Similarities Between Commercial Marketing and Social Marketing</vt:lpstr>
      <vt:lpstr>   Commercial vs social marketing   c</vt:lpstr>
      <vt:lpstr>  Similarities Between Commercial      Marketing and Social Marketing      </vt:lpstr>
      <vt:lpstr>Social Marketers</vt:lpstr>
      <vt:lpstr>PowerPoint Presentation</vt:lpstr>
      <vt:lpstr>        Purpose of SM</vt:lpstr>
      <vt:lpstr>                       Chapter Two  Tools, Principles &amp; Processes of SM</vt:lpstr>
      <vt:lpstr>PowerPoint Presentation</vt:lpstr>
      <vt:lpstr>PowerPoint Presentation</vt:lpstr>
      <vt:lpstr>             SM Principles</vt:lpstr>
      <vt:lpstr>              Tips of SM </vt:lpstr>
      <vt:lpstr>PowerPoint Presentation</vt:lpstr>
      <vt:lpstr>PowerPoint Presentation</vt:lpstr>
      <vt:lpstr>      Process of SM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Developing SM Plan</vt:lpstr>
      <vt:lpstr>PowerPoint Presentation</vt:lpstr>
      <vt:lpstr> Benefits of SM </vt:lpstr>
      <vt:lpstr>PowerPoint Presentation</vt:lpstr>
      <vt:lpstr>PowerPoint Presentation</vt:lpstr>
      <vt:lpstr>Factors Influencing SM Effectiveness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definition</dc:title>
  <dc:creator>George</dc:creator>
  <cp:lastModifiedBy>inedis</cp:lastModifiedBy>
  <cp:revision>161</cp:revision>
  <dcterms:created xsi:type="dcterms:W3CDTF">2020-03-04T07:39:52Z</dcterms:created>
  <dcterms:modified xsi:type="dcterms:W3CDTF">2020-04-25T16:49:11Z</dcterms:modified>
</cp:coreProperties>
</file>