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48"/>
  </p:notesMasterIdLst>
  <p:sldIdLst>
    <p:sldId id="256" r:id="rId2"/>
    <p:sldId id="324" r:id="rId3"/>
    <p:sldId id="258" r:id="rId4"/>
    <p:sldId id="259" r:id="rId5"/>
    <p:sldId id="289" r:id="rId6"/>
    <p:sldId id="290" r:id="rId7"/>
    <p:sldId id="291" r:id="rId8"/>
    <p:sldId id="262" r:id="rId9"/>
    <p:sldId id="263" r:id="rId10"/>
    <p:sldId id="292" r:id="rId11"/>
    <p:sldId id="293" r:id="rId12"/>
    <p:sldId id="264" r:id="rId13"/>
    <p:sldId id="265" r:id="rId14"/>
    <p:sldId id="266" r:id="rId15"/>
    <p:sldId id="267" r:id="rId16"/>
    <p:sldId id="268" r:id="rId17"/>
    <p:sldId id="327" r:id="rId18"/>
    <p:sldId id="322" r:id="rId19"/>
    <p:sldId id="317" r:id="rId20"/>
    <p:sldId id="318" r:id="rId21"/>
    <p:sldId id="319" r:id="rId22"/>
    <p:sldId id="320" r:id="rId23"/>
    <p:sldId id="321" r:id="rId24"/>
    <p:sldId id="294" r:id="rId25"/>
    <p:sldId id="295" r:id="rId26"/>
    <p:sldId id="296" r:id="rId27"/>
    <p:sldId id="297" r:id="rId28"/>
    <p:sldId id="298" r:id="rId29"/>
    <p:sldId id="299" r:id="rId30"/>
    <p:sldId id="303" r:id="rId31"/>
    <p:sldId id="325" r:id="rId32"/>
    <p:sldId id="304" r:id="rId33"/>
    <p:sldId id="305" r:id="rId34"/>
    <p:sldId id="326" r:id="rId35"/>
    <p:sldId id="306" r:id="rId36"/>
    <p:sldId id="309" r:id="rId37"/>
    <p:sldId id="311" r:id="rId38"/>
    <p:sldId id="389" r:id="rId39"/>
    <p:sldId id="312" r:id="rId40"/>
    <p:sldId id="313" r:id="rId41"/>
    <p:sldId id="314" r:id="rId42"/>
    <p:sldId id="315" r:id="rId43"/>
    <p:sldId id="316" r:id="rId44"/>
    <p:sldId id="271" r:id="rId45"/>
    <p:sldId id="272" r:id="rId46"/>
    <p:sldId id="273" r:id="rId47"/>
    <p:sldId id="390" r:id="rId48"/>
    <p:sldId id="388" r:id="rId49"/>
    <p:sldId id="274" r:id="rId50"/>
    <p:sldId id="275" r:id="rId51"/>
    <p:sldId id="276" r:id="rId52"/>
    <p:sldId id="277" r:id="rId53"/>
    <p:sldId id="278" r:id="rId54"/>
    <p:sldId id="391" r:id="rId55"/>
    <p:sldId id="279" r:id="rId56"/>
    <p:sldId id="280" r:id="rId57"/>
    <p:sldId id="281" r:id="rId58"/>
    <p:sldId id="282" r:id="rId59"/>
    <p:sldId id="283" r:id="rId60"/>
    <p:sldId id="284" r:id="rId61"/>
    <p:sldId id="285" r:id="rId62"/>
    <p:sldId id="328" r:id="rId63"/>
    <p:sldId id="329" r:id="rId64"/>
    <p:sldId id="330" r:id="rId65"/>
    <p:sldId id="331" r:id="rId66"/>
    <p:sldId id="332" r:id="rId67"/>
    <p:sldId id="333" r:id="rId68"/>
    <p:sldId id="334" r:id="rId69"/>
    <p:sldId id="335" r:id="rId70"/>
    <p:sldId id="336" r:id="rId71"/>
    <p:sldId id="337" r:id="rId72"/>
    <p:sldId id="338" r:id="rId73"/>
    <p:sldId id="339" r:id="rId74"/>
    <p:sldId id="340" r:id="rId75"/>
    <p:sldId id="341" r:id="rId76"/>
    <p:sldId id="342" r:id="rId77"/>
    <p:sldId id="343" r:id="rId78"/>
    <p:sldId id="344" r:id="rId79"/>
    <p:sldId id="345" r:id="rId80"/>
    <p:sldId id="346" r:id="rId81"/>
    <p:sldId id="347" r:id="rId82"/>
    <p:sldId id="392" r:id="rId83"/>
    <p:sldId id="348" r:id="rId84"/>
    <p:sldId id="349" r:id="rId85"/>
    <p:sldId id="350" r:id="rId86"/>
    <p:sldId id="351" r:id="rId87"/>
    <p:sldId id="352" r:id="rId88"/>
    <p:sldId id="353" r:id="rId89"/>
    <p:sldId id="354" r:id="rId90"/>
    <p:sldId id="355" r:id="rId91"/>
    <p:sldId id="356" r:id="rId92"/>
    <p:sldId id="357" r:id="rId93"/>
    <p:sldId id="359" r:id="rId94"/>
    <p:sldId id="360" r:id="rId95"/>
    <p:sldId id="361" r:id="rId96"/>
    <p:sldId id="362" r:id="rId97"/>
    <p:sldId id="363" r:id="rId98"/>
    <p:sldId id="364" r:id="rId99"/>
    <p:sldId id="365" r:id="rId100"/>
    <p:sldId id="366" r:id="rId101"/>
    <p:sldId id="367" r:id="rId102"/>
    <p:sldId id="368" r:id="rId103"/>
    <p:sldId id="369" r:id="rId104"/>
    <p:sldId id="370" r:id="rId105"/>
    <p:sldId id="371" r:id="rId106"/>
    <p:sldId id="372" r:id="rId107"/>
    <p:sldId id="373" r:id="rId108"/>
    <p:sldId id="374" r:id="rId109"/>
    <p:sldId id="375" r:id="rId110"/>
    <p:sldId id="376" r:id="rId111"/>
    <p:sldId id="377" r:id="rId112"/>
    <p:sldId id="378" r:id="rId113"/>
    <p:sldId id="379" r:id="rId114"/>
    <p:sldId id="380" r:id="rId115"/>
    <p:sldId id="381" r:id="rId116"/>
    <p:sldId id="382" r:id="rId117"/>
    <p:sldId id="383" r:id="rId118"/>
    <p:sldId id="384" r:id="rId119"/>
    <p:sldId id="385" r:id="rId120"/>
    <p:sldId id="386" r:id="rId121"/>
    <p:sldId id="387" r:id="rId122"/>
    <p:sldId id="393" r:id="rId123"/>
    <p:sldId id="394" r:id="rId124"/>
    <p:sldId id="395" r:id="rId125"/>
    <p:sldId id="423" r:id="rId126"/>
    <p:sldId id="396" r:id="rId127"/>
    <p:sldId id="397" r:id="rId128"/>
    <p:sldId id="398" r:id="rId129"/>
    <p:sldId id="399" r:id="rId130"/>
    <p:sldId id="400" r:id="rId131"/>
    <p:sldId id="401" r:id="rId132"/>
    <p:sldId id="402" r:id="rId133"/>
    <p:sldId id="403" r:id="rId134"/>
    <p:sldId id="404" r:id="rId135"/>
    <p:sldId id="405" r:id="rId136"/>
    <p:sldId id="411" r:id="rId137"/>
    <p:sldId id="412" r:id="rId138"/>
    <p:sldId id="413" r:id="rId139"/>
    <p:sldId id="414" r:id="rId140"/>
    <p:sldId id="415" r:id="rId141"/>
    <p:sldId id="422" r:id="rId142"/>
    <p:sldId id="416" r:id="rId143"/>
    <p:sldId id="417" r:id="rId144"/>
    <p:sldId id="418" r:id="rId145"/>
    <p:sldId id="419" r:id="rId146"/>
    <p:sldId id="420" r:id="rId1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80"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notesMaster" Target="notesMasters/notesMaster1.xml"/><Relationship Id="rId15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E735D0-6B0A-4AE9-A5E5-63249F8540CB}" type="datetimeFigureOut">
              <a:rPr lang="en-US" smtClean="0"/>
              <a:t>4/25/2020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54BBB3-CD80-4A20-A83F-2DC9B1EB1A0C}" type="slidenum">
              <a:rPr lang="en-US" smtClean="0"/>
              <a:t>‹#›</a:t>
            </a:fld>
            <a:endParaRPr lang="en-US"/>
          </a:p>
        </p:txBody>
      </p:sp>
    </p:spTree>
    <p:extLst>
      <p:ext uri="{BB962C8B-B14F-4D97-AF65-F5344CB8AC3E}">
        <p14:creationId xmlns:p14="http://schemas.microsoft.com/office/powerpoint/2010/main" val="2987059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854BBB3-CD80-4A20-A83F-2DC9B1EB1A0C}" type="slidenum">
              <a:rPr lang="en-US" smtClean="0"/>
              <a:t>102</a:t>
            </a:fld>
            <a:endParaRPr lang="en-US"/>
          </a:p>
        </p:txBody>
      </p:sp>
    </p:spTree>
    <p:extLst>
      <p:ext uri="{BB962C8B-B14F-4D97-AF65-F5344CB8AC3E}">
        <p14:creationId xmlns:p14="http://schemas.microsoft.com/office/powerpoint/2010/main" val="755996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854BBB3-CD80-4A20-A83F-2DC9B1EB1A0C}" type="slidenum">
              <a:rPr lang="en-US" smtClean="0"/>
              <a:t>121</a:t>
            </a:fld>
            <a:endParaRPr lang="en-US"/>
          </a:p>
        </p:txBody>
      </p:sp>
    </p:spTree>
    <p:extLst>
      <p:ext uri="{BB962C8B-B14F-4D97-AF65-F5344CB8AC3E}">
        <p14:creationId xmlns:p14="http://schemas.microsoft.com/office/powerpoint/2010/main" val="3443080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1D8BD707-D9CF-40AE-B4C6-C98DA3205C09}" type="datetimeFigureOut">
              <a:rPr lang="en-US" smtClean="0"/>
              <a:pPr/>
              <a:t>4/25/2020</a:t>
            </a:fld>
            <a:endParaRPr lang="en-US" dirty="0"/>
          </a:p>
        </p:txBody>
      </p:sp>
      <p:sp>
        <p:nvSpPr>
          <p:cNvPr id="20" name="Footer Placeholder 19"/>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4/25/2020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1D8BD707-D9CF-40AE-B4C6-C98DA3205C09}" type="datetimeFigureOut">
              <a:rPr lang="en-US" smtClean="0"/>
              <a:pPr/>
              <a:t>4/25/2020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1D8BD707-D9CF-40AE-B4C6-C98DA3205C09}" type="datetimeFigureOut">
              <a:rPr lang="en-US" smtClean="0"/>
              <a:pPr/>
              <a:t>4/25/2020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4/25/2020</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1"/>
            <a:ext cx="8001000" cy="2457450"/>
          </a:xfrm>
        </p:spPr>
        <p:txBody>
          <a:bodyPr>
            <a:normAutofit/>
          </a:bodyPr>
          <a:lstStyle/>
          <a:p>
            <a:pPr algn="ctr"/>
            <a:r>
              <a:rPr lang="en-US" b="1" dirty="0">
                <a:solidFill>
                  <a:srgbClr val="00B050"/>
                </a:solidFill>
              </a:rPr>
              <a:t>Training Methods and Facilitation Skills in Adult Education</a:t>
            </a:r>
          </a:p>
        </p:txBody>
      </p:sp>
      <p:sp>
        <p:nvSpPr>
          <p:cNvPr id="3" name="Subtitle 2"/>
          <p:cNvSpPr>
            <a:spLocks noGrp="1"/>
          </p:cNvSpPr>
          <p:nvPr>
            <p:ph type="subTitle" idx="1"/>
          </p:nvPr>
        </p:nvSpPr>
        <p:spPr>
          <a:xfrm>
            <a:off x="838200" y="4724400"/>
            <a:ext cx="7406640" cy="1752600"/>
          </a:xfrm>
        </p:spPr>
        <p:txBody>
          <a:bodyPr>
            <a:normAutofit/>
          </a:bodyPr>
          <a:lstStyle/>
          <a:p>
            <a:r>
              <a:rPr lang="en-US" dirty="0"/>
              <a:t>By </a:t>
            </a:r>
          </a:p>
          <a:p>
            <a:r>
              <a:rPr lang="en-US" b="1" dirty="0">
                <a:solidFill>
                  <a:srgbClr val="7030A0"/>
                </a:solidFill>
              </a:rPr>
              <a:t>Samuel Zinabu</a:t>
            </a:r>
          </a:p>
          <a:p>
            <a:r>
              <a:rPr lang="en-US" b="1" dirty="0">
                <a:solidFill>
                  <a:srgbClr val="7030A0"/>
                </a:solidFill>
              </a:rPr>
              <a:t>Lecturer,  department of  AECD</a:t>
            </a:r>
          </a:p>
          <a:p>
            <a:endParaRPr lang="en-US" dirty="0"/>
          </a:p>
        </p:txBody>
      </p:sp>
    </p:spTree>
    <p:extLst>
      <p:ext uri="{BB962C8B-B14F-4D97-AF65-F5344CB8AC3E}">
        <p14:creationId xmlns:p14="http://schemas.microsoft.com/office/powerpoint/2010/main" val="388421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Teaching Vs. Training </a:t>
            </a:r>
          </a:p>
        </p:txBody>
      </p:sp>
      <p:sp>
        <p:nvSpPr>
          <p:cNvPr id="3" name="Text Placeholder 2"/>
          <p:cNvSpPr>
            <a:spLocks noGrp="1"/>
          </p:cNvSpPr>
          <p:nvPr>
            <p:ph type="body" idx="1"/>
          </p:nvPr>
        </p:nvSpPr>
        <p:spPr/>
        <p:txBody>
          <a:bodyPr/>
          <a:lstStyle/>
          <a:p>
            <a:r>
              <a:rPr lang="en-US" dirty="0"/>
              <a:t>Teaching </a:t>
            </a:r>
          </a:p>
        </p:txBody>
      </p:sp>
      <p:sp>
        <p:nvSpPr>
          <p:cNvPr id="5" name="Text Placeholder 4"/>
          <p:cNvSpPr>
            <a:spLocks noGrp="1"/>
          </p:cNvSpPr>
          <p:nvPr>
            <p:ph type="body" sz="half" idx="3"/>
          </p:nvPr>
        </p:nvSpPr>
        <p:spPr/>
        <p:txBody>
          <a:bodyPr/>
          <a:lstStyle/>
          <a:p>
            <a:r>
              <a:rPr lang="en-US" dirty="0"/>
              <a:t>Training </a:t>
            </a:r>
          </a:p>
        </p:txBody>
      </p:sp>
      <p:sp>
        <p:nvSpPr>
          <p:cNvPr id="4" name="Content Placeholder 3"/>
          <p:cNvSpPr>
            <a:spLocks noGrp="1"/>
          </p:cNvSpPr>
          <p:nvPr>
            <p:ph sz="quarter" idx="2"/>
          </p:nvPr>
        </p:nvSpPr>
        <p:spPr/>
        <p:txBody>
          <a:bodyPr>
            <a:normAutofit/>
          </a:bodyPr>
          <a:lstStyle/>
          <a:p>
            <a:r>
              <a:rPr lang="en-US" dirty="0"/>
              <a:t>Teaching is the imparting of knowledge and concepts.  It is an academic approach to learning</a:t>
            </a:r>
          </a:p>
          <a:p>
            <a:r>
              <a:rPr lang="en-US" dirty="0"/>
              <a:t>Teaching generally takes place in a classroom environment.</a:t>
            </a:r>
          </a:p>
          <a:p>
            <a:r>
              <a:rPr lang="en-US" dirty="0"/>
              <a:t>Teachers are trained to teach at training colleges and teaching institutions.</a:t>
            </a:r>
          </a:p>
          <a:p>
            <a:endParaRPr lang="en-US" dirty="0"/>
          </a:p>
          <a:p>
            <a:endParaRPr lang="en-US" dirty="0"/>
          </a:p>
          <a:p>
            <a:endParaRPr lang="en-US" dirty="0"/>
          </a:p>
          <a:p>
            <a:endParaRPr lang="en-US" dirty="0"/>
          </a:p>
          <a:p>
            <a:endParaRPr lang="en-US" dirty="0"/>
          </a:p>
          <a:p>
            <a:endParaRPr lang="en-US" dirty="0"/>
          </a:p>
          <a:p>
            <a:endParaRPr lang="en-US" dirty="0"/>
          </a:p>
        </p:txBody>
      </p:sp>
      <p:sp>
        <p:nvSpPr>
          <p:cNvPr id="6" name="Content Placeholder 5"/>
          <p:cNvSpPr>
            <a:spLocks noGrp="1"/>
          </p:cNvSpPr>
          <p:nvPr>
            <p:ph sz="quarter" idx="4"/>
          </p:nvPr>
        </p:nvSpPr>
        <p:spPr/>
        <p:txBody>
          <a:bodyPr>
            <a:normAutofit fontScale="92500"/>
          </a:bodyPr>
          <a:lstStyle/>
          <a:p>
            <a:r>
              <a:rPr lang="en-US" dirty="0"/>
              <a:t>Training is the practical sharing of skills to improve on the learner’s performance.</a:t>
            </a:r>
          </a:p>
          <a:p>
            <a:r>
              <a:rPr lang="en-US" dirty="0"/>
              <a:t>Training generally takes place in the work environment or sports field.</a:t>
            </a:r>
          </a:p>
          <a:p>
            <a:r>
              <a:rPr lang="en-US" dirty="0"/>
              <a:t>Trainers are often mentors in the work place who have the expertise to offer on the job training.</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52535446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r>
              <a:rPr lang="en-US" b="1" dirty="0">
                <a:solidFill>
                  <a:srgbClr val="000081"/>
                </a:solidFill>
                <a:latin typeface="Garamond-Bold"/>
                <a:ea typeface="Calibri"/>
                <a:cs typeface="Garamond-Bold"/>
              </a:rPr>
              <a:t>The Cognitive Environment</a:t>
            </a:r>
            <a:br>
              <a:rPr lang="en-US" sz="4000" dirty="0">
                <a:latin typeface="Calibri"/>
                <a:ea typeface="Calibri"/>
                <a:cs typeface="Times New Roman"/>
              </a:rPr>
            </a:br>
            <a:endParaRPr lang="en-US" dirty="0"/>
          </a:p>
        </p:txBody>
      </p:sp>
      <p:sp>
        <p:nvSpPr>
          <p:cNvPr id="3" name="Content Placeholder 2"/>
          <p:cNvSpPr>
            <a:spLocks noGrp="1"/>
          </p:cNvSpPr>
          <p:nvPr>
            <p:ph idx="1"/>
          </p:nvPr>
        </p:nvSpPr>
        <p:spPr/>
        <p:txBody>
          <a:bodyPr>
            <a:normAutofit fontScale="70000" lnSpcReduction="20000"/>
          </a:bodyPr>
          <a:lstStyle/>
          <a:p>
            <a:pPr marL="457200" marR="0" indent="-457200">
              <a:lnSpc>
                <a:spcPct val="150000"/>
              </a:lnSpc>
              <a:spcBef>
                <a:spcPts val="0"/>
              </a:spcBef>
              <a:spcAft>
                <a:spcPts val="0"/>
              </a:spcAft>
              <a:buFont typeface="Courier New" pitchFamily="49" charset="0"/>
              <a:buChar char="o"/>
            </a:pPr>
            <a:r>
              <a:rPr lang="en-US" dirty="0">
                <a:solidFill>
                  <a:srgbClr val="000000"/>
                </a:solidFill>
                <a:latin typeface="Times New Roman"/>
                <a:ea typeface="Calibri"/>
                <a:cs typeface="Times New Roman"/>
              </a:rPr>
              <a:t>Adults need to feel that what they are learning is relevant and beneficial.</a:t>
            </a:r>
          </a:p>
          <a:p>
            <a:pPr marL="0" marR="0" indent="0">
              <a:lnSpc>
                <a:spcPct val="150000"/>
              </a:lnSpc>
              <a:spcBef>
                <a:spcPts val="0"/>
              </a:spcBef>
              <a:spcAft>
                <a:spcPts val="0"/>
              </a:spcAft>
              <a:buNone/>
            </a:pPr>
            <a:endParaRPr lang="en-US" sz="2800" dirty="0">
              <a:latin typeface="Calibri"/>
              <a:ea typeface="Calibri"/>
              <a:cs typeface="Times New Roman"/>
            </a:endParaRPr>
          </a:p>
          <a:p>
            <a:pPr marL="342900" marR="0" lvl="0" indent="-342900">
              <a:lnSpc>
                <a:spcPct val="150000"/>
              </a:lnSpc>
              <a:spcBef>
                <a:spcPts val="0"/>
              </a:spcBef>
              <a:spcAft>
                <a:spcPts val="0"/>
              </a:spcAft>
              <a:buFont typeface="Wingdings"/>
              <a:buChar char="Q"/>
            </a:pPr>
            <a:r>
              <a:rPr lang="en-US" dirty="0">
                <a:latin typeface="Times New Roman"/>
                <a:ea typeface="Calibri"/>
                <a:cs typeface="Times New Roman"/>
              </a:rPr>
              <a:t>Encourage involvement and participative decision making</a:t>
            </a:r>
            <a:endParaRPr lang="en-US" sz="2800" dirty="0">
              <a:latin typeface="Calibri"/>
              <a:ea typeface="Calibri"/>
              <a:cs typeface="Times New Roman"/>
            </a:endParaRPr>
          </a:p>
          <a:p>
            <a:pPr marL="342900" marR="0" lvl="0" indent="-342900">
              <a:lnSpc>
                <a:spcPct val="150000"/>
              </a:lnSpc>
              <a:spcBef>
                <a:spcPts val="0"/>
              </a:spcBef>
              <a:spcAft>
                <a:spcPts val="0"/>
              </a:spcAft>
              <a:buFont typeface="Wingdings"/>
              <a:buChar char="Q"/>
            </a:pPr>
            <a:r>
              <a:rPr lang="en-US" dirty="0">
                <a:latin typeface="Times New Roman"/>
                <a:ea typeface="Calibri"/>
                <a:cs typeface="Times New Roman"/>
              </a:rPr>
              <a:t>Describe “what’s in it for them”</a:t>
            </a:r>
            <a:endParaRPr lang="en-US" sz="2800" dirty="0">
              <a:latin typeface="Calibri"/>
              <a:ea typeface="Calibri"/>
              <a:cs typeface="Times New Roman"/>
            </a:endParaRPr>
          </a:p>
          <a:p>
            <a:pPr marL="342900" marR="0" lvl="0" indent="-342900">
              <a:lnSpc>
                <a:spcPct val="150000"/>
              </a:lnSpc>
              <a:spcBef>
                <a:spcPts val="0"/>
              </a:spcBef>
              <a:spcAft>
                <a:spcPts val="0"/>
              </a:spcAft>
              <a:buFont typeface="Wingdings"/>
              <a:buChar char="Q"/>
            </a:pPr>
            <a:r>
              <a:rPr lang="en-US" dirty="0">
                <a:latin typeface="Times New Roman"/>
                <a:ea typeface="Calibri"/>
                <a:cs typeface="Times New Roman"/>
              </a:rPr>
              <a:t>Link to prior knowledge and experience </a:t>
            </a:r>
            <a:endParaRPr lang="en-US" sz="2800" dirty="0">
              <a:latin typeface="Calibri"/>
              <a:ea typeface="Calibri"/>
              <a:cs typeface="Times New Roman"/>
            </a:endParaRPr>
          </a:p>
          <a:p>
            <a:pPr marL="342900" marR="0" lvl="0" indent="-342900">
              <a:lnSpc>
                <a:spcPct val="150000"/>
              </a:lnSpc>
              <a:spcBef>
                <a:spcPts val="0"/>
              </a:spcBef>
              <a:spcAft>
                <a:spcPts val="0"/>
              </a:spcAft>
              <a:buFont typeface="Wingdings"/>
              <a:buChar char="Q"/>
            </a:pPr>
            <a:r>
              <a:rPr lang="en-US" dirty="0">
                <a:latin typeface="Times New Roman"/>
                <a:ea typeface="Calibri"/>
                <a:cs typeface="Times New Roman"/>
              </a:rPr>
              <a:t>Cater for a range of experience and knowledge</a:t>
            </a:r>
            <a:endParaRPr lang="en-US" sz="2800" dirty="0">
              <a:latin typeface="Calibri"/>
              <a:ea typeface="Calibri"/>
              <a:cs typeface="Times New Roman"/>
            </a:endParaRPr>
          </a:p>
          <a:p>
            <a:pPr marL="342900" marR="0" lvl="0" indent="-342900">
              <a:lnSpc>
                <a:spcPct val="150000"/>
              </a:lnSpc>
              <a:spcBef>
                <a:spcPts val="0"/>
              </a:spcBef>
              <a:spcAft>
                <a:spcPts val="0"/>
              </a:spcAft>
              <a:buFont typeface="Wingdings"/>
              <a:buChar char="Q"/>
            </a:pPr>
            <a:r>
              <a:rPr lang="en-US" dirty="0">
                <a:latin typeface="Times New Roman"/>
                <a:ea typeface="Calibri"/>
                <a:cs typeface="Times New Roman"/>
              </a:rPr>
              <a:t>Provide practice opportunities</a:t>
            </a:r>
            <a:endParaRPr lang="en-US" sz="2800" dirty="0">
              <a:latin typeface="Calibri"/>
              <a:ea typeface="Calibri"/>
              <a:cs typeface="Times New Roman"/>
            </a:endParaRPr>
          </a:p>
          <a:p>
            <a:pPr marL="342900" marR="0" lvl="0" indent="-342900">
              <a:lnSpc>
                <a:spcPct val="150000"/>
              </a:lnSpc>
              <a:spcBef>
                <a:spcPts val="0"/>
              </a:spcBef>
              <a:spcAft>
                <a:spcPts val="0"/>
              </a:spcAft>
              <a:buFont typeface="Wingdings"/>
              <a:buChar char="Q"/>
            </a:pPr>
            <a:r>
              <a:rPr lang="en-US" dirty="0">
                <a:latin typeface="Times New Roman"/>
                <a:ea typeface="Calibri"/>
                <a:cs typeface="Times New Roman"/>
              </a:rPr>
              <a:t>Provide supplementary information</a:t>
            </a:r>
            <a:endParaRPr lang="en-US" sz="2800" dirty="0">
              <a:latin typeface="Calibri"/>
              <a:ea typeface="Calibri"/>
              <a:cs typeface="Times New Roman"/>
            </a:endParaRPr>
          </a:p>
          <a:p>
            <a:endParaRPr lang="en-US" dirty="0"/>
          </a:p>
        </p:txBody>
      </p:sp>
    </p:spTree>
    <p:extLst>
      <p:ext uri="{BB962C8B-B14F-4D97-AF65-F5344CB8AC3E}">
        <p14:creationId xmlns:p14="http://schemas.microsoft.com/office/powerpoint/2010/main" val="357166292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r>
              <a:rPr lang="en-US" b="1" dirty="0"/>
              <a:t>The Holistic Environment</a:t>
            </a:r>
            <a:br>
              <a:rPr lang="en-US" dirty="0"/>
            </a:br>
            <a:endParaRPr lang="en-US" dirty="0"/>
          </a:p>
        </p:txBody>
      </p:sp>
      <p:sp>
        <p:nvSpPr>
          <p:cNvPr id="3" name="Content Placeholder 2"/>
          <p:cNvSpPr>
            <a:spLocks noGrp="1"/>
          </p:cNvSpPr>
          <p:nvPr>
            <p:ph idx="1"/>
          </p:nvPr>
        </p:nvSpPr>
        <p:spPr/>
        <p:txBody>
          <a:bodyPr>
            <a:normAutofit fontScale="92500"/>
          </a:bodyPr>
          <a:lstStyle/>
          <a:p>
            <a:pPr>
              <a:buFont typeface="Wingdings" pitchFamily="2" charset="2"/>
              <a:buChar char="q"/>
            </a:pPr>
            <a:r>
              <a:rPr lang="en-US" dirty="0"/>
              <a:t>Recognizes and incorporates the range of differences and needs of each individual in each of the elements of the learning environment.</a:t>
            </a:r>
          </a:p>
          <a:p>
            <a:pPr marL="82296" indent="0">
              <a:buNone/>
            </a:pPr>
            <a:endParaRPr lang="en-US" dirty="0"/>
          </a:p>
          <a:p>
            <a:pPr lvl="0"/>
            <a:r>
              <a:rPr lang="en-US" dirty="0"/>
              <a:t>Use a range of examples</a:t>
            </a:r>
          </a:p>
          <a:p>
            <a:pPr lvl="0"/>
            <a:r>
              <a:rPr lang="en-US" dirty="0"/>
              <a:t>Use inclusive language</a:t>
            </a:r>
          </a:p>
          <a:p>
            <a:pPr lvl="0"/>
            <a:r>
              <a:rPr lang="en-US" dirty="0"/>
              <a:t>Recognize individual and cultural differences</a:t>
            </a:r>
          </a:p>
          <a:p>
            <a:pPr lvl="0"/>
            <a:r>
              <a:rPr lang="en-US" dirty="0"/>
              <a:t>Provide for individual learning preferences</a:t>
            </a:r>
          </a:p>
          <a:p>
            <a:endParaRPr lang="en-US" dirty="0"/>
          </a:p>
        </p:txBody>
      </p:sp>
    </p:spTree>
    <p:extLst>
      <p:ext uri="{BB962C8B-B14F-4D97-AF65-F5344CB8AC3E}">
        <p14:creationId xmlns:p14="http://schemas.microsoft.com/office/powerpoint/2010/main" val="330153949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868362"/>
          </a:xfrm>
        </p:spPr>
        <p:txBody>
          <a:bodyPr>
            <a:normAutofit fontScale="90000"/>
          </a:bodyPr>
          <a:lstStyle/>
          <a:p>
            <a:pPr algn="ctr"/>
            <a:br>
              <a:rPr lang="en-US" b="1" dirty="0">
                <a:latin typeface="Calibri"/>
                <a:ea typeface="Calibri"/>
                <a:cs typeface="Times New Roman"/>
              </a:rPr>
            </a:br>
            <a:r>
              <a:rPr lang="en-US" b="1" dirty="0">
                <a:latin typeface="Calibri"/>
                <a:ea typeface="Calibri"/>
                <a:cs typeface="Times New Roman"/>
              </a:rPr>
              <a:t>What is Learning Room Management?</a:t>
            </a:r>
            <a:br>
              <a:rPr lang="en-US" sz="4000" dirty="0">
                <a:latin typeface="Calibri"/>
                <a:ea typeface="Calibri"/>
                <a:cs typeface="Times New Roman"/>
              </a:rPr>
            </a:br>
            <a:endParaRPr lang="en-US" dirty="0"/>
          </a:p>
        </p:txBody>
      </p:sp>
      <p:sp>
        <p:nvSpPr>
          <p:cNvPr id="3" name="Content Placeholder 2"/>
          <p:cNvSpPr>
            <a:spLocks noGrp="1"/>
          </p:cNvSpPr>
          <p:nvPr>
            <p:ph idx="1"/>
          </p:nvPr>
        </p:nvSpPr>
        <p:spPr/>
        <p:txBody>
          <a:bodyPr>
            <a:normAutofit fontScale="70000" lnSpcReduction="20000"/>
          </a:bodyPr>
          <a:lstStyle/>
          <a:p>
            <a:pPr marL="0" marR="0" algn="just">
              <a:lnSpc>
                <a:spcPct val="150000"/>
              </a:lnSpc>
              <a:spcBef>
                <a:spcPts val="75"/>
              </a:spcBef>
              <a:spcAft>
                <a:spcPts val="75"/>
              </a:spcAft>
            </a:pPr>
            <a:r>
              <a:rPr lang="en-US" dirty="0">
                <a:latin typeface="Times New Roman"/>
                <a:ea typeface="Calibri"/>
                <a:cs typeface="Times New Roman"/>
              </a:rPr>
              <a:t>Learning room management is defined as the methods and strategies an adult educator uses to maintain an environment that is conducive to learners success and learning. </a:t>
            </a:r>
          </a:p>
          <a:p>
            <a:pPr marL="0" marR="0" algn="just">
              <a:lnSpc>
                <a:spcPct val="150000"/>
              </a:lnSpc>
              <a:spcBef>
                <a:spcPts val="75"/>
              </a:spcBef>
              <a:spcAft>
                <a:spcPts val="75"/>
              </a:spcAft>
            </a:pPr>
            <a:r>
              <a:rPr lang="en-US" dirty="0">
                <a:latin typeface="Times New Roman"/>
                <a:ea typeface="Calibri"/>
                <a:cs typeface="Times New Roman"/>
              </a:rPr>
              <a:t>Although there are many strategies involved in managing a learning environment, a common denominator is making sure that adult learners feel they are in an environment that allows them to achieve their intended objective.</a:t>
            </a:r>
          </a:p>
          <a:p>
            <a:pPr marL="0" marR="0" algn="just">
              <a:lnSpc>
                <a:spcPct val="150000"/>
              </a:lnSpc>
              <a:spcBef>
                <a:spcPts val="75"/>
              </a:spcBef>
              <a:spcAft>
                <a:spcPts val="75"/>
              </a:spcAft>
            </a:pPr>
            <a:r>
              <a:rPr lang="en-US" dirty="0">
                <a:latin typeface="Times New Roman"/>
                <a:ea typeface="Calibri"/>
                <a:cs typeface="Times New Roman"/>
              </a:rPr>
              <a:t> It is also</a:t>
            </a:r>
            <a:r>
              <a:rPr lang="en-US" dirty="0">
                <a:solidFill>
                  <a:srgbClr val="000000"/>
                </a:solidFill>
                <a:latin typeface="Times New Roman"/>
                <a:ea typeface="Calibri"/>
                <a:cs typeface="Times New Roman"/>
              </a:rPr>
              <a:t> defined as the facilitator’s ability to cooperatively manage time, space, resources and learner roles and behaviors to provide a climate that encourages learning.</a:t>
            </a:r>
            <a:endParaRPr lang="en-US" sz="2800" dirty="0">
              <a:latin typeface="Calibri"/>
              <a:ea typeface="Calibri"/>
              <a:cs typeface="Times New Roman"/>
            </a:endParaRPr>
          </a:p>
          <a:p>
            <a:endParaRPr lang="en-US" dirty="0"/>
          </a:p>
        </p:txBody>
      </p:sp>
    </p:spTree>
    <p:extLst>
      <p:ext uri="{BB962C8B-B14F-4D97-AF65-F5344CB8AC3E}">
        <p14:creationId xmlns:p14="http://schemas.microsoft.com/office/powerpoint/2010/main" val="177306663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7500" lnSpcReduction="20000"/>
          </a:bodyPr>
          <a:lstStyle/>
          <a:p>
            <a:pPr>
              <a:buFont typeface="Wingdings" pitchFamily="2" charset="2"/>
              <a:buChar char="q"/>
            </a:pPr>
            <a:r>
              <a:rPr lang="en-US" dirty="0"/>
              <a:t>Management is about control, about directing affairs, and coping with uncertainties. </a:t>
            </a:r>
          </a:p>
          <a:p>
            <a:pPr>
              <a:buFont typeface="Wingdings" pitchFamily="2" charset="2"/>
              <a:buChar char="q"/>
            </a:pPr>
            <a:r>
              <a:rPr lang="en-US" dirty="0"/>
              <a:t>Learning room management relates to the following:</a:t>
            </a:r>
          </a:p>
          <a:p>
            <a:pPr marL="82296" indent="0">
              <a:buNone/>
            </a:pPr>
            <a:endParaRPr lang="en-US" dirty="0"/>
          </a:p>
          <a:p>
            <a:pPr lvl="0">
              <a:buFont typeface="Wingdings" pitchFamily="2" charset="2"/>
              <a:buChar char="ü"/>
            </a:pPr>
            <a:r>
              <a:rPr lang="en-US" dirty="0"/>
              <a:t>Controlling the learning situation</a:t>
            </a:r>
          </a:p>
          <a:p>
            <a:pPr lvl="0">
              <a:buFont typeface="Wingdings" pitchFamily="2" charset="2"/>
              <a:buChar char="ü"/>
            </a:pPr>
            <a:r>
              <a:rPr lang="en-US" dirty="0"/>
              <a:t>Directing the learning for the learners</a:t>
            </a:r>
          </a:p>
          <a:p>
            <a:pPr lvl="0">
              <a:buFont typeface="Wingdings" pitchFamily="2" charset="2"/>
              <a:buChar char="ü"/>
            </a:pPr>
            <a:r>
              <a:rPr lang="en-US" dirty="0"/>
              <a:t>Coping with the individual learner differences</a:t>
            </a:r>
          </a:p>
          <a:p>
            <a:pPr marL="82296" lvl="0" indent="0">
              <a:buNone/>
            </a:pPr>
            <a:r>
              <a:rPr lang="en-US" dirty="0"/>
              <a:t> </a:t>
            </a:r>
          </a:p>
          <a:p>
            <a:r>
              <a:rPr lang="en-US" dirty="0"/>
              <a:t>So learning environment management can be defined as “…. managing the learning room situation to insure that an atmosphere is generated where the most effective learning takes place for all of the learners.” </a:t>
            </a:r>
          </a:p>
        </p:txBody>
      </p:sp>
    </p:spTree>
    <p:extLst>
      <p:ext uri="{BB962C8B-B14F-4D97-AF65-F5344CB8AC3E}">
        <p14:creationId xmlns:p14="http://schemas.microsoft.com/office/powerpoint/2010/main" val="318372257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fontScale="90000"/>
          </a:bodyPr>
          <a:lstStyle/>
          <a:p>
            <a:r>
              <a:rPr lang="en-US" dirty="0" err="1"/>
              <a:t>Contd</a:t>
            </a:r>
            <a:r>
              <a:rPr lang="en-US" dirty="0"/>
              <a:t>…</a:t>
            </a:r>
          </a:p>
        </p:txBody>
      </p:sp>
      <p:sp>
        <p:nvSpPr>
          <p:cNvPr id="3" name="Content Placeholder 2"/>
          <p:cNvSpPr>
            <a:spLocks noGrp="1"/>
          </p:cNvSpPr>
          <p:nvPr>
            <p:ph idx="1"/>
          </p:nvPr>
        </p:nvSpPr>
        <p:spPr>
          <a:xfrm>
            <a:off x="1435608" y="990600"/>
            <a:ext cx="7498080" cy="5257800"/>
          </a:xfrm>
        </p:spPr>
        <p:txBody>
          <a:bodyPr>
            <a:noAutofit/>
          </a:bodyPr>
          <a:lstStyle/>
          <a:p>
            <a:r>
              <a:rPr lang="en-US" sz="2300" dirty="0"/>
              <a:t>Traditionally, it has been viewed as </a:t>
            </a:r>
            <a:r>
              <a:rPr lang="en-US" sz="2300" dirty="0">
                <a:solidFill>
                  <a:srgbClr val="FF0000"/>
                </a:solidFill>
              </a:rPr>
              <a:t>reactive</a:t>
            </a:r>
            <a:r>
              <a:rPr lang="en-US" sz="2300" dirty="0"/>
              <a:t> in nature with a focus on how facilitators react after learners misbehave. </a:t>
            </a:r>
          </a:p>
          <a:p>
            <a:r>
              <a:rPr lang="en-US" sz="2300" dirty="0"/>
              <a:t>The emphasis was on using discipline to control misbehavior in learning environment. </a:t>
            </a:r>
          </a:p>
          <a:p>
            <a:pPr marL="82296" indent="0">
              <a:buNone/>
            </a:pPr>
            <a:endParaRPr lang="en-US" sz="2300" dirty="0"/>
          </a:p>
          <a:p>
            <a:r>
              <a:rPr lang="en-US" sz="2300" dirty="0"/>
              <a:t>However, modern learning environment management shifts in attention from reactive disciplinary strategies to proactive or preventive, views of management.</a:t>
            </a:r>
          </a:p>
          <a:p>
            <a:r>
              <a:rPr lang="en-US" sz="2300" dirty="0"/>
              <a:t> For today’s learning rooms, a </a:t>
            </a:r>
            <a:r>
              <a:rPr lang="en-US" sz="2300" dirty="0">
                <a:solidFill>
                  <a:srgbClr val="FF0000"/>
                </a:solidFill>
              </a:rPr>
              <a:t>comprehensive management </a:t>
            </a:r>
            <a:r>
              <a:rPr lang="en-US" sz="2300" dirty="0"/>
              <a:t>plan should include both proactive (pre-active) and reactive (disciplinary) management strategies. </a:t>
            </a:r>
          </a:p>
          <a:p>
            <a:r>
              <a:rPr lang="en-US" sz="2300" dirty="0"/>
              <a:t>Learning room management, then, can also be defined as “the provisions and procedures necessary to create and maintain an environment in which successful learning can occur.” </a:t>
            </a:r>
          </a:p>
          <a:p>
            <a:endParaRPr lang="en-US" sz="2300" dirty="0"/>
          </a:p>
        </p:txBody>
      </p:sp>
    </p:spTree>
    <p:extLst>
      <p:ext uri="{BB962C8B-B14F-4D97-AF65-F5344CB8AC3E}">
        <p14:creationId xmlns:p14="http://schemas.microsoft.com/office/powerpoint/2010/main" val="364301915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Contd</a:t>
            </a:r>
            <a:r>
              <a:rPr lang="en-US" dirty="0"/>
              <a:t>…</a:t>
            </a:r>
          </a:p>
        </p:txBody>
      </p:sp>
      <p:sp>
        <p:nvSpPr>
          <p:cNvPr id="3" name="Content Placeholder 2"/>
          <p:cNvSpPr>
            <a:spLocks noGrp="1"/>
          </p:cNvSpPr>
          <p:nvPr>
            <p:ph idx="1"/>
          </p:nvPr>
        </p:nvSpPr>
        <p:spPr/>
        <p:txBody>
          <a:bodyPr>
            <a:normAutofit fontScale="85000" lnSpcReduction="20000"/>
          </a:bodyPr>
          <a:lstStyle/>
          <a:p>
            <a:r>
              <a:rPr lang="en-US" dirty="0">
                <a:solidFill>
                  <a:srgbClr val="FF0000"/>
                </a:solidFill>
              </a:rPr>
              <a:t>Everything</a:t>
            </a:r>
            <a:r>
              <a:rPr lang="en-US" dirty="0"/>
              <a:t> a facilitator does has implications for successful learning environment management, including </a:t>
            </a:r>
          </a:p>
          <a:p>
            <a:pPr lvl="1">
              <a:buFont typeface="Wingdings" pitchFamily="2" charset="2"/>
              <a:buChar char="v"/>
            </a:pPr>
            <a:r>
              <a:rPr lang="en-US" dirty="0"/>
              <a:t>creating the setting, </a:t>
            </a:r>
          </a:p>
          <a:p>
            <a:pPr lvl="1">
              <a:buFont typeface="Wingdings" pitchFamily="2" charset="2"/>
              <a:buChar char="v"/>
            </a:pPr>
            <a:r>
              <a:rPr lang="en-US" dirty="0"/>
              <a:t>decorating the room, </a:t>
            </a:r>
          </a:p>
          <a:p>
            <a:pPr lvl="1">
              <a:buFont typeface="Wingdings" pitchFamily="2" charset="2"/>
              <a:buChar char="v"/>
            </a:pPr>
            <a:r>
              <a:rPr lang="en-US" dirty="0"/>
              <a:t>arranging the chairs, </a:t>
            </a:r>
          </a:p>
          <a:p>
            <a:pPr lvl="1">
              <a:buFont typeface="Wingdings" pitchFamily="2" charset="2"/>
              <a:buChar char="v"/>
            </a:pPr>
            <a:r>
              <a:rPr lang="en-US" dirty="0"/>
              <a:t>speaking to learners and handling their responses, putting routines in place (and then executing, modifying, and reinstituting them),</a:t>
            </a:r>
          </a:p>
          <a:p>
            <a:pPr lvl="1">
              <a:buFont typeface="Wingdings" pitchFamily="2" charset="2"/>
              <a:buChar char="v"/>
            </a:pPr>
            <a:r>
              <a:rPr lang="en-US" dirty="0"/>
              <a:t> developing rules, and </a:t>
            </a:r>
          </a:p>
          <a:p>
            <a:pPr lvl="1">
              <a:buFont typeface="Wingdings" pitchFamily="2" charset="2"/>
              <a:buChar char="v"/>
            </a:pPr>
            <a:r>
              <a:rPr lang="en-US" dirty="0"/>
              <a:t>communicating those rules to the learners. </a:t>
            </a:r>
          </a:p>
          <a:p>
            <a:r>
              <a:rPr lang="en-US" dirty="0"/>
              <a:t>These are all aspects of learning room management.</a:t>
            </a:r>
          </a:p>
          <a:p>
            <a:endParaRPr lang="en-US" dirty="0"/>
          </a:p>
        </p:txBody>
      </p:sp>
    </p:spTree>
    <p:extLst>
      <p:ext uri="{BB962C8B-B14F-4D97-AF65-F5344CB8AC3E}">
        <p14:creationId xmlns:p14="http://schemas.microsoft.com/office/powerpoint/2010/main" val="425653587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dirty="0"/>
              <a:t>Characteristics of effective learning environment managers (Facilitators)</a:t>
            </a:r>
            <a:br>
              <a:rPr lang="en-US" sz="2400" dirty="0"/>
            </a:br>
            <a:endParaRPr lang="en-US" sz="2400" dirty="0"/>
          </a:p>
        </p:txBody>
      </p:sp>
      <p:sp>
        <p:nvSpPr>
          <p:cNvPr id="3" name="Content Placeholder 2"/>
          <p:cNvSpPr>
            <a:spLocks noGrp="1"/>
          </p:cNvSpPr>
          <p:nvPr>
            <p:ph idx="1"/>
          </p:nvPr>
        </p:nvSpPr>
        <p:spPr>
          <a:xfrm>
            <a:off x="1435608" y="1066800"/>
            <a:ext cx="7498080" cy="5181600"/>
          </a:xfrm>
        </p:spPr>
        <p:txBody>
          <a:bodyPr>
            <a:normAutofit fontScale="55000" lnSpcReduction="20000"/>
          </a:bodyPr>
          <a:lstStyle/>
          <a:p>
            <a:pPr lvl="0">
              <a:buFont typeface="Wingdings" pitchFamily="2" charset="2"/>
              <a:buChar char="Ø"/>
            </a:pPr>
            <a:r>
              <a:rPr lang="en-US" dirty="0"/>
              <a:t>They monitor learners carefully and frequently so that misbehavior is detected early before it involves many learners or becomes a serious disruption.</a:t>
            </a:r>
          </a:p>
          <a:p>
            <a:pPr lvl="0">
              <a:buFont typeface="Wingdings" pitchFamily="2" charset="2"/>
              <a:buChar char="Ø"/>
            </a:pPr>
            <a:r>
              <a:rPr lang="en-US" dirty="0"/>
              <a:t>They act to stop inappropriate behavior so as not to interrupt the learning activity or to call excessive   attention to the learner by practicing the following unconstructive strategies</a:t>
            </a:r>
          </a:p>
          <a:p>
            <a:pPr lvl="0">
              <a:buFont typeface="Wingdings" pitchFamily="2" charset="2"/>
              <a:buChar char="Ø"/>
            </a:pPr>
            <a:r>
              <a:rPr lang="en-US" dirty="0"/>
              <a:t>They have a set of routines and procedures that they facilitate learners.</a:t>
            </a:r>
          </a:p>
          <a:p>
            <a:pPr lvl="0">
              <a:buFont typeface="Wingdings" pitchFamily="2" charset="2"/>
              <a:buChar char="Ø"/>
            </a:pPr>
            <a:r>
              <a:rPr lang="en-US" dirty="0"/>
              <a:t>They maximize the learning room’s physical space to facilitate easy facilitator movement and proximity, as well as learner movement and transitions. </a:t>
            </a:r>
          </a:p>
          <a:p>
            <a:pPr lvl="0">
              <a:buFont typeface="Wingdings" pitchFamily="2" charset="2"/>
              <a:buChar char="Ø"/>
            </a:pPr>
            <a:r>
              <a:rPr lang="en-US" dirty="0"/>
              <a:t>They begin the program with a set of class rules or guidelines that they explicitly facilitate, monitor, and enforce.</a:t>
            </a:r>
          </a:p>
          <a:p>
            <a:pPr lvl="0">
              <a:buFont typeface="Wingdings" pitchFamily="2" charset="2"/>
              <a:buChar char="Ø"/>
            </a:pPr>
            <a:r>
              <a:rPr lang="en-US" dirty="0"/>
              <a:t>They plan well (they don’t wing it). </a:t>
            </a:r>
          </a:p>
          <a:p>
            <a:pPr lvl="0">
              <a:buFont typeface="Wingdings" pitchFamily="2" charset="2"/>
              <a:buChar char="Ø"/>
            </a:pPr>
            <a:r>
              <a:rPr lang="en-US" dirty="0"/>
              <a:t>They deal with interruptions effectively and efficiently. </a:t>
            </a:r>
          </a:p>
          <a:p>
            <a:pPr lvl="0">
              <a:buFont typeface="Wingdings" pitchFamily="2" charset="2"/>
              <a:buChar char="Ø"/>
            </a:pPr>
            <a:r>
              <a:rPr lang="en-US" dirty="0"/>
              <a:t>They encourage and nurture a sense of community, respect, and personal relationships. </a:t>
            </a:r>
          </a:p>
          <a:p>
            <a:pPr lvl="0">
              <a:buFont typeface="Wingdings" pitchFamily="2" charset="2"/>
              <a:buChar char="Ø"/>
            </a:pPr>
            <a:r>
              <a:rPr lang="en-US" dirty="0"/>
              <a:t>They have a repertoire of options for dealing with discipline problems. </a:t>
            </a:r>
          </a:p>
          <a:p>
            <a:pPr>
              <a:buFont typeface="Wingdings" pitchFamily="2" charset="2"/>
              <a:buChar char="Ø"/>
            </a:pPr>
            <a:endParaRPr lang="en-US" dirty="0"/>
          </a:p>
        </p:txBody>
      </p:sp>
    </p:spTree>
    <p:extLst>
      <p:ext uri="{BB962C8B-B14F-4D97-AF65-F5344CB8AC3E}">
        <p14:creationId xmlns:p14="http://schemas.microsoft.com/office/powerpoint/2010/main" val="327204349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52400"/>
            <a:ext cx="7498080" cy="914400"/>
          </a:xfrm>
        </p:spPr>
        <p:txBody>
          <a:bodyPr>
            <a:normAutofit fontScale="90000"/>
          </a:bodyPr>
          <a:lstStyle/>
          <a:p>
            <a:pPr algn="ctr"/>
            <a:br>
              <a:rPr lang="en-US" b="1" dirty="0">
                <a:effectLst/>
              </a:rPr>
            </a:br>
            <a:r>
              <a:rPr lang="en-US" b="1" dirty="0">
                <a:effectLst/>
              </a:rPr>
              <a:t>Techniques for Better Learning Room Discipline</a:t>
            </a:r>
            <a:br>
              <a:rPr lang="en-US" b="1" dirty="0">
                <a:effectLst/>
              </a:rPr>
            </a:br>
            <a:endParaRPr lang="en-US" dirty="0"/>
          </a:p>
        </p:txBody>
      </p:sp>
      <p:sp>
        <p:nvSpPr>
          <p:cNvPr id="3" name="Content Placeholder 2"/>
          <p:cNvSpPr>
            <a:spLocks noGrp="1"/>
          </p:cNvSpPr>
          <p:nvPr>
            <p:ph idx="1"/>
          </p:nvPr>
        </p:nvSpPr>
        <p:spPr>
          <a:xfrm>
            <a:off x="1435608" y="1219200"/>
            <a:ext cx="7498080" cy="5029200"/>
          </a:xfrm>
        </p:spPr>
        <p:txBody>
          <a:bodyPr/>
          <a:lstStyle/>
          <a:p>
            <a:pPr marL="596646" indent="-514350">
              <a:buFont typeface="+mj-lt"/>
              <a:buAutoNum type="arabicPeriod"/>
            </a:pPr>
            <a:r>
              <a:rPr lang="en-US" b="1" dirty="0"/>
              <a:t>Focusing</a:t>
            </a:r>
          </a:p>
          <a:p>
            <a:pPr marL="596646" indent="-514350">
              <a:buFont typeface="+mj-lt"/>
              <a:buAutoNum type="arabicPeriod"/>
            </a:pPr>
            <a:r>
              <a:rPr lang="en-US" b="1" dirty="0"/>
              <a:t>Direct Instruction</a:t>
            </a:r>
          </a:p>
          <a:p>
            <a:pPr marL="596646" indent="-514350">
              <a:buFont typeface="+mj-lt"/>
              <a:buAutoNum type="arabicPeriod"/>
            </a:pPr>
            <a:r>
              <a:rPr lang="en-US" b="1" dirty="0"/>
              <a:t>Monitoring</a:t>
            </a:r>
          </a:p>
          <a:p>
            <a:pPr marL="596646" indent="-514350">
              <a:buFont typeface="+mj-lt"/>
              <a:buAutoNum type="arabicPeriod"/>
            </a:pPr>
            <a:r>
              <a:rPr lang="en-US" b="1" dirty="0"/>
              <a:t>Modeling</a:t>
            </a:r>
          </a:p>
          <a:p>
            <a:pPr marL="596646" indent="-514350">
              <a:buFont typeface="+mj-lt"/>
              <a:buAutoNum type="arabicPeriod"/>
            </a:pPr>
            <a:r>
              <a:rPr lang="en-US" b="1" dirty="0"/>
              <a:t>Non-Verbal Cuing</a:t>
            </a:r>
            <a:endParaRPr lang="en-US" dirty="0"/>
          </a:p>
          <a:p>
            <a:pPr marL="596646" indent="-514350">
              <a:buFont typeface="+mj-lt"/>
              <a:buAutoNum type="arabicPeriod"/>
            </a:pPr>
            <a:r>
              <a:rPr lang="en-US" b="1" dirty="0"/>
              <a:t>Environmental Control</a:t>
            </a:r>
          </a:p>
          <a:p>
            <a:pPr marL="596646" indent="-514350">
              <a:buFont typeface="+mj-lt"/>
              <a:buAutoNum type="arabicPeriod"/>
            </a:pPr>
            <a:r>
              <a:rPr lang="en-US" b="1" dirty="0"/>
              <a:t>Low-Profile Intervention</a:t>
            </a:r>
            <a:endParaRPr lang="en-US" dirty="0"/>
          </a:p>
          <a:p>
            <a:pPr marL="596646" indent="-514350">
              <a:buFont typeface="+mj-lt"/>
              <a:buAutoNum type="arabicPeriod"/>
            </a:pPr>
            <a:r>
              <a:rPr lang="en-US" b="1" dirty="0"/>
              <a:t>Positive Discipline</a:t>
            </a:r>
            <a:endParaRPr lang="en-US" dirty="0"/>
          </a:p>
        </p:txBody>
      </p:sp>
    </p:spTree>
    <p:extLst>
      <p:ext uri="{BB962C8B-B14F-4D97-AF65-F5344CB8AC3E}">
        <p14:creationId xmlns:p14="http://schemas.microsoft.com/office/powerpoint/2010/main" val="162588729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fontScale="90000"/>
          </a:bodyPr>
          <a:lstStyle/>
          <a:p>
            <a:pPr algn="ctr"/>
            <a:r>
              <a:rPr lang="en-US" b="1" dirty="0"/>
              <a:t>1. Focusing</a:t>
            </a:r>
            <a:br>
              <a:rPr lang="en-US" dirty="0"/>
            </a:br>
            <a:endParaRPr lang="en-US" dirty="0"/>
          </a:p>
        </p:txBody>
      </p:sp>
      <p:sp>
        <p:nvSpPr>
          <p:cNvPr id="3" name="Content Placeholder 2"/>
          <p:cNvSpPr>
            <a:spLocks noGrp="1"/>
          </p:cNvSpPr>
          <p:nvPr>
            <p:ph idx="1"/>
          </p:nvPr>
        </p:nvSpPr>
        <p:spPr>
          <a:xfrm>
            <a:off x="1435608" y="914400"/>
            <a:ext cx="7498080" cy="5334000"/>
          </a:xfrm>
        </p:spPr>
        <p:txBody>
          <a:bodyPr>
            <a:normAutofit fontScale="77500" lnSpcReduction="20000"/>
          </a:bodyPr>
          <a:lstStyle/>
          <a:p>
            <a:r>
              <a:rPr lang="en-US" dirty="0"/>
              <a:t>Be sure you have the attention of everyone in your learning room before you start your session. </a:t>
            </a:r>
          </a:p>
          <a:p>
            <a:r>
              <a:rPr lang="en-US" dirty="0"/>
              <a:t>Don’t attempt to facilitate over the chatter of learners who are not paying attention. </a:t>
            </a:r>
          </a:p>
          <a:p>
            <a:r>
              <a:rPr lang="en-US" dirty="0"/>
              <a:t>The focusing technique means that you will demand their attention before you begin. </a:t>
            </a:r>
          </a:p>
          <a:p>
            <a:r>
              <a:rPr lang="en-US" dirty="0"/>
              <a:t>It means that you will wait and not start until everyone has settled down. </a:t>
            </a:r>
          </a:p>
          <a:p>
            <a:r>
              <a:rPr lang="en-US" dirty="0"/>
              <a:t>Experienced facilitators know that silence on their part is very effective. </a:t>
            </a:r>
          </a:p>
          <a:p>
            <a:r>
              <a:rPr lang="en-US" dirty="0"/>
              <a:t>They will punctuate their waiting by extending it 3 to 5 seconds after the learning room is completely quiet. </a:t>
            </a:r>
          </a:p>
          <a:p>
            <a:r>
              <a:rPr lang="en-US" dirty="0"/>
              <a:t>Then they begin their lesson using a quieter voice than normal.</a:t>
            </a:r>
          </a:p>
          <a:p>
            <a:pPr marL="82296" indent="0">
              <a:buNone/>
            </a:pPr>
            <a:endParaRPr lang="en-US" dirty="0"/>
          </a:p>
        </p:txBody>
      </p:sp>
    </p:spTree>
    <p:extLst>
      <p:ext uri="{BB962C8B-B14F-4D97-AF65-F5344CB8AC3E}">
        <p14:creationId xmlns:p14="http://schemas.microsoft.com/office/powerpoint/2010/main" val="206014312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 Direct Instruction</a:t>
            </a:r>
            <a:endParaRPr lang="en-US" dirty="0"/>
          </a:p>
        </p:txBody>
      </p:sp>
      <p:sp>
        <p:nvSpPr>
          <p:cNvPr id="3" name="Content Placeholder 2"/>
          <p:cNvSpPr>
            <a:spLocks noGrp="1"/>
          </p:cNvSpPr>
          <p:nvPr>
            <p:ph idx="1"/>
          </p:nvPr>
        </p:nvSpPr>
        <p:spPr/>
        <p:txBody>
          <a:bodyPr/>
          <a:lstStyle/>
          <a:p>
            <a:pPr marL="82296" indent="0">
              <a:buNone/>
            </a:pPr>
            <a:endParaRPr lang="en-US" dirty="0"/>
          </a:p>
          <a:p>
            <a:r>
              <a:rPr lang="en-US" dirty="0"/>
              <a:t>The technique of direct instruction is to begin each class by telling the learners exactly what will be happening. </a:t>
            </a:r>
          </a:p>
          <a:p>
            <a:r>
              <a:rPr lang="en-US" dirty="0"/>
              <a:t>The facilitator outlines what he and the learners will be doing this period. </a:t>
            </a:r>
          </a:p>
          <a:p>
            <a:r>
              <a:rPr lang="en-US" dirty="0"/>
              <a:t>He may set time limits for some tasks. </a:t>
            </a:r>
            <a:br>
              <a:rPr lang="en-US" dirty="0"/>
            </a:br>
            <a:endParaRPr lang="en-US" dirty="0"/>
          </a:p>
        </p:txBody>
      </p:sp>
    </p:spTree>
    <p:extLst>
      <p:ext uri="{BB962C8B-B14F-4D97-AF65-F5344CB8AC3E}">
        <p14:creationId xmlns:p14="http://schemas.microsoft.com/office/powerpoint/2010/main" val="4181539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a:t>
            </a:r>
          </a:p>
        </p:txBody>
      </p:sp>
      <p:sp>
        <p:nvSpPr>
          <p:cNvPr id="3" name="Text Placeholder 2"/>
          <p:cNvSpPr>
            <a:spLocks noGrp="1"/>
          </p:cNvSpPr>
          <p:nvPr>
            <p:ph type="body" idx="1"/>
          </p:nvPr>
        </p:nvSpPr>
        <p:spPr/>
        <p:txBody>
          <a:bodyPr/>
          <a:lstStyle/>
          <a:p>
            <a:r>
              <a:rPr lang="en-US" dirty="0"/>
              <a:t>Teaching </a:t>
            </a:r>
          </a:p>
        </p:txBody>
      </p:sp>
      <p:sp>
        <p:nvSpPr>
          <p:cNvPr id="5" name="Text Placeholder 4"/>
          <p:cNvSpPr>
            <a:spLocks noGrp="1"/>
          </p:cNvSpPr>
          <p:nvPr>
            <p:ph type="body" sz="half" idx="3"/>
          </p:nvPr>
        </p:nvSpPr>
        <p:spPr/>
        <p:txBody>
          <a:bodyPr/>
          <a:lstStyle/>
          <a:p>
            <a:r>
              <a:rPr lang="en-US" dirty="0"/>
              <a:t>Training </a:t>
            </a:r>
          </a:p>
        </p:txBody>
      </p:sp>
      <p:sp>
        <p:nvSpPr>
          <p:cNvPr id="4" name="Content Placeholder 3"/>
          <p:cNvSpPr>
            <a:spLocks noGrp="1"/>
          </p:cNvSpPr>
          <p:nvPr>
            <p:ph sz="quarter" idx="2"/>
          </p:nvPr>
        </p:nvSpPr>
        <p:spPr/>
        <p:txBody>
          <a:bodyPr>
            <a:normAutofit/>
          </a:bodyPr>
          <a:lstStyle/>
          <a:p>
            <a:r>
              <a:rPr lang="en-US" dirty="0"/>
              <a:t>Teaching gives pupils new knowledge.</a:t>
            </a:r>
          </a:p>
          <a:p>
            <a:r>
              <a:rPr lang="en-US" dirty="0"/>
              <a:t>Teachers give reports and feedback to learners to monitor progress.</a:t>
            </a:r>
          </a:p>
          <a:p>
            <a:r>
              <a:rPr lang="en-US" dirty="0"/>
              <a:t>Teaching is broader in its focus.</a:t>
            </a:r>
          </a:p>
          <a:p>
            <a:endParaRPr lang="en-US" dirty="0"/>
          </a:p>
        </p:txBody>
      </p:sp>
      <p:sp>
        <p:nvSpPr>
          <p:cNvPr id="6" name="Content Placeholder 5"/>
          <p:cNvSpPr>
            <a:spLocks noGrp="1"/>
          </p:cNvSpPr>
          <p:nvPr>
            <p:ph sz="quarter" idx="4"/>
          </p:nvPr>
        </p:nvSpPr>
        <p:spPr/>
        <p:txBody>
          <a:bodyPr>
            <a:normAutofit/>
          </a:bodyPr>
          <a:lstStyle/>
          <a:p>
            <a:r>
              <a:rPr lang="en-US" dirty="0"/>
              <a:t>Trainers add skills onto existing knowledge.</a:t>
            </a:r>
          </a:p>
          <a:p>
            <a:r>
              <a:rPr lang="en-US" dirty="0"/>
              <a:t>Trainers are given feedback from the trainees to improve on their performance.</a:t>
            </a:r>
          </a:p>
          <a:p>
            <a:r>
              <a:rPr lang="en-US" dirty="0"/>
              <a:t>Training will focus on specific skills.</a:t>
            </a:r>
          </a:p>
          <a:p>
            <a:endParaRPr lang="en-US" dirty="0"/>
          </a:p>
        </p:txBody>
      </p:sp>
    </p:spTree>
    <p:extLst>
      <p:ext uri="{BB962C8B-B14F-4D97-AF65-F5344CB8AC3E}">
        <p14:creationId xmlns:p14="http://schemas.microsoft.com/office/powerpoint/2010/main" val="200143726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868362"/>
          </a:xfrm>
        </p:spPr>
        <p:txBody>
          <a:bodyPr>
            <a:normAutofit fontScale="90000"/>
          </a:bodyPr>
          <a:lstStyle/>
          <a:p>
            <a:pPr algn="ctr"/>
            <a:br>
              <a:rPr lang="en-US" b="1" dirty="0"/>
            </a:br>
            <a:r>
              <a:rPr lang="en-US" b="1" dirty="0"/>
              <a:t>3. Monitoring</a:t>
            </a:r>
            <a:br>
              <a:rPr lang="en-US" dirty="0"/>
            </a:br>
            <a:endParaRPr lang="en-US" dirty="0"/>
          </a:p>
        </p:txBody>
      </p:sp>
      <p:sp>
        <p:nvSpPr>
          <p:cNvPr id="3" name="Content Placeholder 2"/>
          <p:cNvSpPr>
            <a:spLocks noGrp="1"/>
          </p:cNvSpPr>
          <p:nvPr>
            <p:ph idx="1"/>
          </p:nvPr>
        </p:nvSpPr>
        <p:spPr>
          <a:xfrm>
            <a:off x="1435608" y="1219200"/>
            <a:ext cx="7498080" cy="5029200"/>
          </a:xfrm>
        </p:spPr>
        <p:txBody>
          <a:bodyPr>
            <a:normAutofit fontScale="77500" lnSpcReduction="20000"/>
          </a:bodyPr>
          <a:lstStyle/>
          <a:p>
            <a:r>
              <a:rPr lang="en-US" dirty="0"/>
              <a:t>The key to this principle is to circulate. Get up and get around the room. </a:t>
            </a:r>
          </a:p>
          <a:p>
            <a:r>
              <a:rPr lang="en-US" dirty="0"/>
              <a:t>While your learners are working, make the rounds. Check on their progress. </a:t>
            </a:r>
          </a:p>
          <a:p>
            <a:r>
              <a:rPr lang="en-US" dirty="0"/>
              <a:t> Learners who are not yet quite on task will be quick to get going as they see the facilitators approach. </a:t>
            </a:r>
          </a:p>
          <a:p>
            <a:r>
              <a:rPr lang="en-US" dirty="0"/>
              <a:t>Those that were distracted or slow to get started can be nudged along. </a:t>
            </a:r>
          </a:p>
          <a:p>
            <a:r>
              <a:rPr lang="en-US" dirty="0"/>
              <a:t>The facilitator does not interrupt the class or try to make general announcements unless she notices that several learners have difficulty with the same thing. </a:t>
            </a:r>
          </a:p>
          <a:p>
            <a:r>
              <a:rPr lang="en-US" dirty="0"/>
              <a:t>The facilitator uses a quiet voice and her learners appreciate her personal and positive attention.</a:t>
            </a:r>
          </a:p>
          <a:p>
            <a:endParaRPr lang="en-US" dirty="0"/>
          </a:p>
        </p:txBody>
      </p:sp>
    </p:spTree>
    <p:extLst>
      <p:ext uri="{BB962C8B-B14F-4D97-AF65-F5344CB8AC3E}">
        <p14:creationId xmlns:p14="http://schemas.microsoft.com/office/powerpoint/2010/main" val="17194858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fontScale="90000"/>
          </a:bodyPr>
          <a:lstStyle/>
          <a:p>
            <a:br>
              <a:rPr lang="en-US" b="1" dirty="0"/>
            </a:br>
            <a:r>
              <a:rPr lang="en-US" b="1" dirty="0"/>
              <a:t>4.  Modeling</a:t>
            </a:r>
            <a:br>
              <a:rPr lang="en-US" dirty="0"/>
            </a:br>
            <a:endParaRPr lang="en-US" dirty="0"/>
          </a:p>
        </p:txBody>
      </p:sp>
      <p:sp>
        <p:nvSpPr>
          <p:cNvPr id="3" name="Content Placeholder 2"/>
          <p:cNvSpPr>
            <a:spLocks noGrp="1"/>
          </p:cNvSpPr>
          <p:nvPr>
            <p:ph idx="1"/>
          </p:nvPr>
        </p:nvSpPr>
        <p:spPr>
          <a:xfrm>
            <a:off x="1435608" y="1219200"/>
            <a:ext cx="7498080" cy="5029200"/>
          </a:xfrm>
        </p:spPr>
        <p:txBody>
          <a:bodyPr>
            <a:normAutofit fontScale="85000" lnSpcReduction="20000"/>
          </a:bodyPr>
          <a:lstStyle/>
          <a:p>
            <a:pPr marL="82296" indent="0">
              <a:buNone/>
            </a:pPr>
            <a:endParaRPr lang="en-US" dirty="0"/>
          </a:p>
          <a:p>
            <a:r>
              <a:rPr lang="en-US" dirty="0"/>
              <a:t>It is said that, “</a:t>
            </a:r>
            <a:r>
              <a:rPr lang="en-US" dirty="0">
                <a:solidFill>
                  <a:srgbClr val="FF0000"/>
                </a:solidFill>
              </a:rPr>
              <a:t>Values are caught, not taught</a:t>
            </a:r>
            <a:r>
              <a:rPr lang="en-US" dirty="0"/>
              <a:t>.” Facilitators who are courteous, prompt, enthusiastic, in control, patient and organized provide examples for their learners through their own behavior. </a:t>
            </a:r>
          </a:p>
          <a:p>
            <a:r>
              <a:rPr lang="en-US" dirty="0"/>
              <a:t>The “</a:t>
            </a:r>
            <a:r>
              <a:rPr lang="en-US" dirty="0">
                <a:solidFill>
                  <a:srgbClr val="FF0000"/>
                </a:solidFill>
              </a:rPr>
              <a:t>do as I say, not as I do</a:t>
            </a:r>
            <a:r>
              <a:rPr lang="en-US" dirty="0"/>
              <a:t>” facilitators send mixed messages that confuse learners and invite misbehavior. </a:t>
            </a:r>
          </a:p>
          <a:p>
            <a:r>
              <a:rPr lang="en-US" dirty="0"/>
              <a:t>If you want learners to use quiet voices in your learning room while they work, you too will use a quiet voice as you move through the room helping learners.</a:t>
            </a:r>
          </a:p>
          <a:p>
            <a:endParaRPr lang="en-US" dirty="0"/>
          </a:p>
        </p:txBody>
      </p:sp>
    </p:spTree>
    <p:extLst>
      <p:ext uri="{BB962C8B-B14F-4D97-AF65-F5344CB8AC3E}">
        <p14:creationId xmlns:p14="http://schemas.microsoft.com/office/powerpoint/2010/main" val="405903762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p:spPr>
        <p:txBody>
          <a:bodyPr>
            <a:normAutofit fontScale="90000"/>
          </a:bodyPr>
          <a:lstStyle/>
          <a:p>
            <a:endParaRPr lang="en-US" dirty="0"/>
          </a:p>
        </p:txBody>
      </p:sp>
      <p:sp>
        <p:nvSpPr>
          <p:cNvPr id="3" name="Content Placeholder 2"/>
          <p:cNvSpPr>
            <a:spLocks noGrp="1"/>
          </p:cNvSpPr>
          <p:nvPr>
            <p:ph idx="1"/>
          </p:nvPr>
        </p:nvSpPr>
        <p:spPr>
          <a:xfrm>
            <a:off x="1066800" y="1066800"/>
            <a:ext cx="7866888" cy="5181600"/>
          </a:xfrm>
        </p:spPr>
        <p:txBody>
          <a:bodyPr>
            <a:normAutofit fontScale="62500" lnSpcReduction="20000"/>
          </a:bodyPr>
          <a:lstStyle/>
          <a:p>
            <a:pPr marL="82296" indent="0">
              <a:buNone/>
            </a:pPr>
            <a:r>
              <a:rPr lang="en-US" b="1" u="sng" dirty="0"/>
              <a:t>5. Non-Verbal Cuing</a:t>
            </a:r>
            <a:endParaRPr lang="en-US" dirty="0"/>
          </a:p>
          <a:p>
            <a:r>
              <a:rPr lang="en-US" dirty="0"/>
              <a:t>Non-verbal cues can be facial expressions, body posture and hand signals. Care should be given in choosing the types of cues you use in your learning room. </a:t>
            </a:r>
          </a:p>
          <a:p>
            <a:r>
              <a:rPr lang="en-US" dirty="0"/>
              <a:t>Take time to explain what you want the learners to do when you use your cues.</a:t>
            </a:r>
          </a:p>
          <a:p>
            <a:pPr marL="82296" indent="0">
              <a:buNone/>
            </a:pPr>
            <a:br>
              <a:rPr lang="en-US" dirty="0"/>
            </a:br>
            <a:r>
              <a:rPr lang="en-US" b="1" u="sng" dirty="0"/>
              <a:t>6. Environmental Control</a:t>
            </a:r>
            <a:endParaRPr lang="en-US" dirty="0"/>
          </a:p>
          <a:p>
            <a:pPr marL="82296" indent="0">
              <a:buNone/>
            </a:pPr>
            <a:endParaRPr lang="en-US" dirty="0"/>
          </a:p>
          <a:p>
            <a:r>
              <a:rPr lang="en-US" dirty="0"/>
              <a:t>A learning room can be a warm cheery place. Learners enjoy an environment that changes periodically.</a:t>
            </a:r>
            <a:endParaRPr lang="en-US" b="1" u="sng" dirty="0"/>
          </a:p>
          <a:p>
            <a:pPr marL="82296" indent="0">
              <a:buNone/>
            </a:pPr>
            <a:r>
              <a:rPr lang="en-US" b="1" u="sng" dirty="0"/>
              <a:t>7. Low-Profile Intervention</a:t>
            </a:r>
          </a:p>
          <a:p>
            <a:pPr marL="82296" indent="0">
              <a:buNone/>
            </a:pPr>
            <a:endParaRPr lang="en-US" dirty="0"/>
          </a:p>
          <a:p>
            <a:r>
              <a:rPr lang="en-US" dirty="0"/>
              <a:t>An effective facilitator will take care that the learner is not rewarded for misbehavior by becoming the focus of attention. </a:t>
            </a:r>
          </a:p>
          <a:p>
            <a:r>
              <a:rPr lang="en-US" dirty="0"/>
              <a:t>The facilitator monitors the activity in the learning room, moving around the room, anticipates problems before they occur.</a:t>
            </a:r>
          </a:p>
          <a:p>
            <a:endParaRPr lang="en-US" dirty="0"/>
          </a:p>
        </p:txBody>
      </p:sp>
    </p:spTree>
    <p:extLst>
      <p:ext uri="{BB962C8B-B14F-4D97-AF65-F5344CB8AC3E}">
        <p14:creationId xmlns:p14="http://schemas.microsoft.com/office/powerpoint/2010/main" val="389647459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b="1" u="sng" dirty="0"/>
            </a:br>
            <a:r>
              <a:rPr lang="en-US" b="1" dirty="0"/>
              <a:t>8. Positive Discipline</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a:t>Use learning room rules that describe the behaviors you want instead of listing things the learners cannot do. </a:t>
            </a:r>
          </a:p>
          <a:p>
            <a:r>
              <a:rPr lang="en-US" dirty="0"/>
              <a:t>Instead of “no fighting,“ use “settle conflicts appropriately.” Instead of “no gum chewing,” use “leave gum at home.” </a:t>
            </a:r>
          </a:p>
          <a:p>
            <a:r>
              <a:rPr lang="en-US" dirty="0"/>
              <a:t>Refer to your rules as expectations. </a:t>
            </a:r>
          </a:p>
          <a:p>
            <a:r>
              <a:rPr lang="en-US" dirty="0"/>
              <a:t>Let your learners know this is how you expect them to behave in your learning room. Make ample use of praise. </a:t>
            </a:r>
          </a:p>
          <a:p>
            <a:r>
              <a:rPr lang="en-US" dirty="0"/>
              <a:t>When you see good behavior, acknowledge it. This can be done verbally. </a:t>
            </a:r>
          </a:p>
          <a:p>
            <a:r>
              <a:rPr lang="en-US" dirty="0"/>
              <a:t>A nod, a smile or a “thumbs up” will reinforce the behavior.</a:t>
            </a:r>
            <a:r>
              <a:rPr lang="en-US" b="1" dirty="0"/>
              <a:t>                   </a:t>
            </a:r>
            <a:endParaRPr lang="en-US" dirty="0"/>
          </a:p>
          <a:p>
            <a:endParaRPr lang="en-US" dirty="0"/>
          </a:p>
        </p:txBody>
      </p:sp>
    </p:spTree>
    <p:extLst>
      <p:ext uri="{BB962C8B-B14F-4D97-AF65-F5344CB8AC3E}">
        <p14:creationId xmlns:p14="http://schemas.microsoft.com/office/powerpoint/2010/main" val="135669461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944562"/>
          </a:xfrm>
        </p:spPr>
        <p:txBody>
          <a:bodyPr>
            <a:normAutofit fontScale="90000"/>
          </a:bodyPr>
          <a:lstStyle/>
          <a:p>
            <a:br>
              <a:rPr lang="en-US" b="1" dirty="0"/>
            </a:br>
            <a:r>
              <a:rPr lang="en-US" b="1" dirty="0"/>
              <a:t>Preventive learning room management</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a:t>This preventive approach the learning room management must have two important facilities; facilitator must seek learners input and be willing to use it to shape the learning room environment, establishing a self-disciplining environment requires focusing on positive learner behavior as opposed to negative or inappropriate learner behavior.  </a:t>
            </a:r>
          </a:p>
          <a:p>
            <a:pPr marL="82296" indent="0">
              <a:buNone/>
            </a:pPr>
            <a:endParaRPr lang="en-US" dirty="0"/>
          </a:p>
          <a:p>
            <a:r>
              <a:rPr lang="en-US" dirty="0"/>
              <a:t>Early studies on learning room management conducted by experts compared the behaviors of effective an ineffective learning room managers. </a:t>
            </a:r>
          </a:p>
          <a:p>
            <a:r>
              <a:rPr lang="en-US" dirty="0"/>
              <a:t>Effective learning room managers accomplish the following tasks</a:t>
            </a:r>
          </a:p>
          <a:p>
            <a:endParaRPr lang="en-US" dirty="0"/>
          </a:p>
        </p:txBody>
      </p:sp>
    </p:spTree>
    <p:extLst>
      <p:ext uri="{BB962C8B-B14F-4D97-AF65-F5344CB8AC3E}">
        <p14:creationId xmlns:p14="http://schemas.microsoft.com/office/powerpoint/2010/main" val="407688842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87362"/>
          </a:xfrm>
        </p:spPr>
        <p:txBody>
          <a:bodyPr>
            <a:normAutofit fontScale="90000"/>
          </a:bodyPr>
          <a:lstStyle/>
          <a:p>
            <a:br>
              <a:rPr lang="en-US" b="1" dirty="0"/>
            </a:br>
            <a:r>
              <a:rPr lang="en-US" b="1" dirty="0"/>
              <a:t>Setting Rules:</a:t>
            </a:r>
            <a:br>
              <a:rPr lang="en-US" dirty="0"/>
            </a:br>
            <a:endParaRPr lang="en-US" dirty="0"/>
          </a:p>
        </p:txBody>
      </p:sp>
      <p:sp>
        <p:nvSpPr>
          <p:cNvPr id="3" name="Content Placeholder 2"/>
          <p:cNvSpPr>
            <a:spLocks noGrp="1"/>
          </p:cNvSpPr>
          <p:nvPr>
            <p:ph idx="1"/>
          </p:nvPr>
        </p:nvSpPr>
        <p:spPr>
          <a:xfrm>
            <a:off x="1435608" y="838200"/>
            <a:ext cx="7498080" cy="6019800"/>
          </a:xfrm>
        </p:spPr>
        <p:txBody>
          <a:bodyPr>
            <a:noAutofit/>
          </a:bodyPr>
          <a:lstStyle/>
          <a:p>
            <a:r>
              <a:rPr lang="en-US" sz="2000" dirty="0"/>
              <a:t>Effective management requires proactive facilitators to define their expectations for their learners. </a:t>
            </a:r>
          </a:p>
          <a:p>
            <a:r>
              <a:rPr lang="en-US" sz="2000" dirty="0"/>
              <a:t>Therefore the facilitators should communicate her/his social and academic expectations at the beginning of the program. </a:t>
            </a:r>
          </a:p>
          <a:p>
            <a:r>
              <a:rPr lang="en-US" sz="2000" dirty="0"/>
              <a:t>Many facilitators find it necessary to establish a list of rules that classifies their expectations from learner behaviors. </a:t>
            </a:r>
          </a:p>
          <a:p>
            <a:r>
              <a:rPr lang="en-US" sz="2000" dirty="0"/>
              <a:t>There are some properties of a list of rules </a:t>
            </a:r>
          </a:p>
          <a:p>
            <a:pPr lvl="1">
              <a:buFont typeface="Wingdings" pitchFamily="2" charset="2"/>
              <a:buChar char="Ø"/>
            </a:pPr>
            <a:r>
              <a:rPr lang="en-US" sz="2000" dirty="0"/>
              <a:t>Establish the list during the first few meeting.</a:t>
            </a:r>
          </a:p>
          <a:p>
            <a:pPr lvl="1">
              <a:buFont typeface="Wingdings" pitchFamily="2" charset="2"/>
              <a:buChar char="Ø"/>
            </a:pPr>
            <a:r>
              <a:rPr lang="en-US" sz="2000" dirty="0"/>
              <a:t> Keep the list short.</a:t>
            </a:r>
          </a:p>
          <a:p>
            <a:pPr lvl="1">
              <a:buFont typeface="Wingdings" pitchFamily="2" charset="2"/>
              <a:buChar char="Ø"/>
            </a:pPr>
            <a:r>
              <a:rPr lang="en-US" sz="2000" dirty="0"/>
              <a:t> Include only these rules that you consider necessary to be prepared to explain   why each rule is needed.</a:t>
            </a:r>
          </a:p>
          <a:p>
            <a:pPr lvl="1">
              <a:buFont typeface="Wingdings" pitchFamily="2" charset="2"/>
              <a:buChar char="Ø"/>
            </a:pPr>
            <a:r>
              <a:rPr lang="en-US" sz="2000" dirty="0"/>
              <a:t>State each rule simply.</a:t>
            </a:r>
          </a:p>
          <a:p>
            <a:pPr lvl="1">
              <a:buFont typeface="Wingdings" pitchFamily="2" charset="2"/>
              <a:buChar char="Ø"/>
            </a:pPr>
            <a:r>
              <a:rPr lang="en-US" sz="2000" dirty="0"/>
              <a:t>Involve learners in setting rules.</a:t>
            </a:r>
          </a:p>
          <a:p>
            <a:pPr lvl="1">
              <a:buFont typeface="Wingdings" pitchFamily="2" charset="2"/>
              <a:buChar char="Ø"/>
            </a:pPr>
            <a:r>
              <a:rPr lang="en-US" sz="2000" dirty="0"/>
              <a:t>Focus on learner behavior need to achieve lesson goals.</a:t>
            </a:r>
          </a:p>
          <a:p>
            <a:pPr lvl="1">
              <a:buFont typeface="Wingdings" pitchFamily="2" charset="2"/>
              <a:buChar char="Ø"/>
            </a:pPr>
            <a:r>
              <a:rPr lang="en-US" sz="2000" dirty="0"/>
              <a:t>State consequences for breaking rules</a:t>
            </a:r>
          </a:p>
          <a:p>
            <a:pPr lvl="1">
              <a:buFont typeface="Wingdings" pitchFamily="2" charset="2"/>
              <a:buChar char="Ø"/>
            </a:pPr>
            <a:r>
              <a:rPr lang="en-US" sz="2000" dirty="0"/>
              <a:t>State rewards for the follow in rules.</a:t>
            </a:r>
          </a:p>
        </p:txBody>
      </p:sp>
    </p:spTree>
    <p:extLst>
      <p:ext uri="{BB962C8B-B14F-4D97-AF65-F5344CB8AC3E}">
        <p14:creationId xmlns:p14="http://schemas.microsoft.com/office/powerpoint/2010/main" val="272911210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p:spPr>
        <p:txBody>
          <a:bodyPr>
            <a:normAutofit fontScale="90000"/>
          </a:bodyPr>
          <a:lstStyle/>
          <a:p>
            <a:br>
              <a:rPr lang="en-US" b="1" dirty="0"/>
            </a:br>
            <a:r>
              <a:rPr lang="en-US" b="1" dirty="0"/>
              <a:t>Wittiness:</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a:t>The facilitator whose learners are at high level of achievement, do not wait for the trouble to disturb and then respond to the undesirable behavior. </a:t>
            </a:r>
          </a:p>
          <a:p>
            <a:r>
              <a:rPr lang="en-US" dirty="0"/>
              <a:t>Also these facilitators are aware of events that can occur during a learning room day. </a:t>
            </a:r>
          </a:p>
          <a:p>
            <a:r>
              <a:rPr lang="en-US" dirty="0"/>
              <a:t>A facilitator’s ability to be aware of events occurring simultaneously in the learning room called wittiness. </a:t>
            </a:r>
          </a:p>
          <a:p>
            <a:r>
              <a:rPr lang="en-US" dirty="0"/>
              <a:t>During times when learners completed their seat work assignments, these facilitators monitor the learners’ devious.</a:t>
            </a:r>
          </a:p>
          <a:p>
            <a:r>
              <a:rPr lang="en-US" dirty="0"/>
              <a:t> If the learners demonstrate unexpected behaviors, these facilitators calmly intervened and stopped the unwanted behavior by getting learners back on task.</a:t>
            </a:r>
          </a:p>
          <a:p>
            <a:endParaRPr lang="en-US" dirty="0"/>
          </a:p>
        </p:txBody>
      </p:sp>
    </p:spTree>
    <p:extLst>
      <p:ext uri="{BB962C8B-B14F-4D97-AF65-F5344CB8AC3E}">
        <p14:creationId xmlns:p14="http://schemas.microsoft.com/office/powerpoint/2010/main" val="2348649203"/>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p:spPr>
        <p:txBody>
          <a:bodyPr>
            <a:normAutofit fontScale="90000"/>
          </a:bodyPr>
          <a:lstStyle/>
          <a:p>
            <a:br>
              <a:rPr lang="en-US" b="1" dirty="0"/>
            </a:br>
            <a:r>
              <a:rPr lang="en-US" b="1" dirty="0"/>
              <a:t>Overlapping:</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a:t>The facilitator’s ability to manage more than one learning room activity at a time is called overlapping</a:t>
            </a:r>
            <a:r>
              <a:rPr lang="en-US" i="1" dirty="0"/>
              <a:t>.</a:t>
            </a:r>
          </a:p>
          <a:p>
            <a:r>
              <a:rPr lang="en-US" dirty="0"/>
              <a:t>While the facilitator is working with one group, he/she has the ability to attend to other learners. </a:t>
            </a:r>
          </a:p>
          <a:p>
            <a:r>
              <a:rPr lang="en-US" dirty="0"/>
              <a:t>Facilitator can effectively overlap by pausing momentarily to comment on each learner’s work and by periodically looking up and controlling the class.</a:t>
            </a:r>
          </a:p>
          <a:p>
            <a:r>
              <a:rPr lang="en-US" dirty="0"/>
              <a:t> Another way to overlap is to casually direct a question or comment to a learner who appears to be disengaged in the lesson, especially who is disturbing the class.</a:t>
            </a:r>
          </a:p>
          <a:p>
            <a:endParaRPr lang="en-US" dirty="0"/>
          </a:p>
        </p:txBody>
      </p:sp>
    </p:spTree>
    <p:extLst>
      <p:ext uri="{BB962C8B-B14F-4D97-AF65-F5344CB8AC3E}">
        <p14:creationId xmlns:p14="http://schemas.microsoft.com/office/powerpoint/2010/main" val="40448067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92162"/>
          </a:xfrm>
        </p:spPr>
        <p:txBody>
          <a:bodyPr>
            <a:normAutofit fontScale="90000"/>
          </a:bodyPr>
          <a:lstStyle/>
          <a:p>
            <a:br>
              <a:rPr lang="en-US" b="1" dirty="0"/>
            </a:br>
            <a:r>
              <a:rPr lang="en-US" b="1" dirty="0"/>
              <a:t>Lesson Momentum: </a:t>
            </a:r>
            <a:br>
              <a:rPr lang="en-US" dirty="0"/>
            </a:br>
            <a:endParaRPr lang="en-US" dirty="0"/>
          </a:p>
        </p:txBody>
      </p:sp>
      <p:sp>
        <p:nvSpPr>
          <p:cNvPr id="3" name="Content Placeholder 2"/>
          <p:cNvSpPr>
            <a:spLocks noGrp="1"/>
          </p:cNvSpPr>
          <p:nvPr>
            <p:ph idx="1"/>
          </p:nvPr>
        </p:nvSpPr>
        <p:spPr/>
        <p:txBody>
          <a:bodyPr/>
          <a:lstStyle/>
          <a:p>
            <a:r>
              <a:rPr lang="en-US" dirty="0"/>
              <a:t>The best learning room managers are careful to keep the lesson moving at a brisk pace. </a:t>
            </a:r>
          </a:p>
          <a:p>
            <a:r>
              <a:rPr lang="en-US" dirty="0"/>
              <a:t>Inappropriate learner behaviors increase when the lesson becomes boring. </a:t>
            </a:r>
          </a:p>
          <a:p>
            <a:r>
              <a:rPr lang="en-US" dirty="0"/>
              <a:t>Effective facilitators set a time limit for the task so that they motivate learners</a:t>
            </a:r>
          </a:p>
          <a:p>
            <a:endParaRPr lang="en-US" dirty="0"/>
          </a:p>
        </p:txBody>
      </p:sp>
    </p:spTree>
    <p:extLst>
      <p:ext uri="{BB962C8B-B14F-4D97-AF65-F5344CB8AC3E}">
        <p14:creationId xmlns:p14="http://schemas.microsoft.com/office/powerpoint/2010/main" val="38273080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92162"/>
          </a:xfrm>
        </p:spPr>
        <p:txBody>
          <a:bodyPr>
            <a:normAutofit fontScale="90000"/>
          </a:bodyPr>
          <a:lstStyle/>
          <a:p>
            <a:pPr lvl="0"/>
            <a:r>
              <a:rPr lang="en-US" b="1" dirty="0"/>
              <a:t>Good preparation:</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r>
              <a:rPr lang="en-US" dirty="0"/>
              <a:t>Good preparation gives the facilitator time to be proactive. </a:t>
            </a:r>
          </a:p>
          <a:p>
            <a:r>
              <a:rPr lang="en-US" dirty="0"/>
              <a:t>This facilitator doesn’t have to scramble between classes setting up materials, printing copies in the office, and hurriedly writing instructions on the board.</a:t>
            </a:r>
          </a:p>
          <a:p>
            <a:r>
              <a:rPr lang="en-US" dirty="0"/>
              <a:t> Instead, because she has handled these details earlier, she is standing outside her learning room, welcoming each of her learners as they arrive at her door. </a:t>
            </a:r>
            <a:br>
              <a:rPr lang="en-US" dirty="0"/>
            </a:br>
            <a:br>
              <a:rPr lang="en-US" dirty="0"/>
            </a:br>
            <a:r>
              <a:rPr lang="en-US" dirty="0"/>
              <a:t>Every learner hears the facilitators call him by his own name. Before class begins the facilitator has good idea who is sad or happy today. </a:t>
            </a:r>
          </a:p>
          <a:p>
            <a:r>
              <a:rPr lang="en-US" dirty="0"/>
              <a:t>He knows who is angry and likely to vent that anger soon. </a:t>
            </a:r>
          </a:p>
          <a:p>
            <a:r>
              <a:rPr lang="en-US" dirty="0"/>
              <a:t>The proactive facilitator has planned his/her session so that he has a few minutes at the end of each period to get things ready for her next class before passing time.</a:t>
            </a:r>
          </a:p>
          <a:p>
            <a:endParaRPr lang="en-US" dirty="0"/>
          </a:p>
        </p:txBody>
      </p:sp>
    </p:spTree>
    <p:extLst>
      <p:ext uri="{BB962C8B-B14F-4D97-AF65-F5344CB8AC3E}">
        <p14:creationId xmlns:p14="http://schemas.microsoft.com/office/powerpoint/2010/main" val="2610056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Learning </a:t>
            </a:r>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The process of change in behavior, attitude, and skills.</a:t>
            </a:r>
          </a:p>
        </p:txBody>
      </p:sp>
    </p:spTree>
    <p:extLst>
      <p:ext uri="{BB962C8B-B14F-4D97-AF65-F5344CB8AC3E}">
        <p14:creationId xmlns:p14="http://schemas.microsoft.com/office/powerpoint/2010/main" val="1941392302"/>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63562"/>
          </a:xfrm>
        </p:spPr>
        <p:txBody>
          <a:bodyPr>
            <a:normAutofit fontScale="90000"/>
          </a:bodyPr>
          <a:lstStyle/>
          <a:p>
            <a:br>
              <a:rPr lang="en-US" b="1" dirty="0"/>
            </a:br>
            <a:r>
              <a:rPr lang="en-US" b="1" dirty="0"/>
              <a:t>Why Students Misbehave?</a:t>
            </a:r>
            <a:br>
              <a:rPr lang="en-US" dirty="0"/>
            </a:br>
            <a:endParaRPr lang="en-US" dirty="0"/>
          </a:p>
        </p:txBody>
      </p:sp>
      <p:sp>
        <p:nvSpPr>
          <p:cNvPr id="3" name="Content Placeholder 2"/>
          <p:cNvSpPr>
            <a:spLocks noGrp="1"/>
          </p:cNvSpPr>
          <p:nvPr>
            <p:ph idx="1"/>
          </p:nvPr>
        </p:nvSpPr>
        <p:spPr>
          <a:xfrm>
            <a:off x="1435608" y="1219200"/>
            <a:ext cx="7498080" cy="5029200"/>
          </a:xfrm>
        </p:spPr>
        <p:txBody>
          <a:bodyPr/>
          <a:lstStyle/>
          <a:p>
            <a:r>
              <a:rPr lang="en-US" dirty="0"/>
              <a:t>Teachers can respond more appropriately to misbehavior if they understand why students misbehave. </a:t>
            </a:r>
          </a:p>
          <a:p>
            <a:r>
              <a:rPr lang="en-US" dirty="0"/>
              <a:t>Researchers propose that, whether they are aware of it or not, students misbehave in order to meet four basic needs. </a:t>
            </a:r>
          </a:p>
        </p:txBody>
      </p:sp>
    </p:spTree>
    <p:extLst>
      <p:ext uri="{BB962C8B-B14F-4D97-AF65-F5344CB8AC3E}">
        <p14:creationId xmlns:p14="http://schemas.microsoft.com/office/powerpoint/2010/main" val="7993303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Contd</a:t>
            </a:r>
            <a:r>
              <a:rPr lang="en-US" dirty="0"/>
              <a:t>…</a:t>
            </a:r>
          </a:p>
        </p:txBody>
      </p:sp>
      <p:sp>
        <p:nvSpPr>
          <p:cNvPr id="3" name="Content Placeholder 2"/>
          <p:cNvSpPr>
            <a:spLocks noGrp="1"/>
          </p:cNvSpPr>
          <p:nvPr>
            <p:ph idx="1"/>
          </p:nvPr>
        </p:nvSpPr>
        <p:spPr/>
        <p:txBody>
          <a:bodyPr>
            <a:normAutofit lnSpcReduction="10000"/>
          </a:bodyPr>
          <a:lstStyle/>
          <a:p>
            <a:pPr marL="596646" lvl="0" indent="-514350">
              <a:buFont typeface="+mj-lt"/>
              <a:buAutoNum type="arabicPeriod"/>
            </a:pPr>
            <a:r>
              <a:rPr lang="en-US" i="1" dirty="0"/>
              <a:t>Seeking attention</a:t>
            </a:r>
            <a:r>
              <a:rPr lang="en-US" dirty="0"/>
              <a:t>. Students need attention to know that they are a member of the group and often behave in inappropriate ways to gain that attention.</a:t>
            </a:r>
          </a:p>
          <a:p>
            <a:pPr marL="596646" lvl="0" indent="-514350">
              <a:buFont typeface="+mj-lt"/>
              <a:buAutoNum type="arabicPeriod"/>
            </a:pPr>
            <a:r>
              <a:rPr lang="en-US" i="1" dirty="0"/>
              <a:t>Seeking power</a:t>
            </a:r>
            <a:r>
              <a:rPr lang="en-US" dirty="0"/>
              <a:t>. If the teacher is seen as a barrier to gaining power in the classroom, a student may misbehave in an attempt to undermine the authority of the teacher.</a:t>
            </a:r>
          </a:p>
          <a:p>
            <a:endParaRPr lang="en-US" dirty="0"/>
          </a:p>
        </p:txBody>
      </p:sp>
    </p:spTree>
    <p:extLst>
      <p:ext uri="{BB962C8B-B14F-4D97-AF65-F5344CB8AC3E}">
        <p14:creationId xmlns:p14="http://schemas.microsoft.com/office/powerpoint/2010/main" val="136719044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p:spPr>
        <p:txBody>
          <a:bodyPr>
            <a:normAutofit fontScale="90000"/>
          </a:bodyPr>
          <a:lstStyle/>
          <a:p>
            <a:r>
              <a:rPr lang="en-US" dirty="0" err="1"/>
              <a:t>Contd</a:t>
            </a:r>
            <a:r>
              <a:rPr lang="en-US" dirty="0"/>
              <a:t>…</a:t>
            </a:r>
          </a:p>
        </p:txBody>
      </p:sp>
      <p:sp>
        <p:nvSpPr>
          <p:cNvPr id="3" name="Content Placeholder 2"/>
          <p:cNvSpPr>
            <a:spLocks noGrp="1"/>
          </p:cNvSpPr>
          <p:nvPr>
            <p:ph idx="1"/>
          </p:nvPr>
        </p:nvSpPr>
        <p:spPr/>
        <p:txBody>
          <a:bodyPr>
            <a:normAutofit fontScale="70000" lnSpcReduction="20000"/>
          </a:bodyPr>
          <a:lstStyle/>
          <a:p>
            <a:pPr marL="82296" lvl="0" indent="0">
              <a:buNone/>
            </a:pPr>
            <a:r>
              <a:rPr lang="en-US" dirty="0"/>
              <a:t>3. </a:t>
            </a:r>
            <a:r>
              <a:rPr lang="en-US" i="1" dirty="0">
                <a:solidFill>
                  <a:srgbClr val="FF0000"/>
                </a:solidFill>
              </a:rPr>
              <a:t>Seeking revenge</a:t>
            </a:r>
            <a:r>
              <a:rPr lang="en-US" dirty="0"/>
              <a:t>. </a:t>
            </a:r>
          </a:p>
          <a:p>
            <a:pPr marL="82296" lvl="0" indent="0">
              <a:buNone/>
            </a:pPr>
            <a:r>
              <a:rPr lang="en-US" dirty="0"/>
              <a:t>This misbehavior is often in response to an earlier power struggle in which the student was embarrassed, humiliated, or treated with disrespect, especially in front of peers.</a:t>
            </a:r>
          </a:p>
          <a:p>
            <a:pPr marL="82296" lvl="0" indent="0">
              <a:buNone/>
            </a:pPr>
            <a:endParaRPr lang="en-US" dirty="0"/>
          </a:p>
          <a:p>
            <a:pPr marL="82296" lvl="0" indent="0">
              <a:buNone/>
            </a:pPr>
            <a:r>
              <a:rPr lang="en-US" dirty="0"/>
              <a:t>4. </a:t>
            </a:r>
            <a:r>
              <a:rPr lang="en-US" i="1" dirty="0">
                <a:solidFill>
                  <a:srgbClr val="FF0000"/>
                </a:solidFill>
              </a:rPr>
              <a:t>Seeking isolation</a:t>
            </a:r>
            <a:r>
              <a:rPr lang="en-US" dirty="0"/>
              <a:t>. That is they just want to be left alone. </a:t>
            </a:r>
          </a:p>
          <a:p>
            <a:pPr marL="82296" lvl="0" indent="0">
              <a:buNone/>
            </a:pPr>
            <a:r>
              <a:rPr lang="en-US" dirty="0"/>
              <a:t>These students generally are overwhelmed with feelings of inadequacy. </a:t>
            </a:r>
          </a:p>
          <a:p>
            <a:pPr marL="82296" lvl="0" indent="0">
              <a:buNone/>
            </a:pPr>
            <a:r>
              <a:rPr lang="en-US" dirty="0"/>
              <a:t>They have abandoned hope that their parents or the teacher will help them, so they misbehave to frustrate the teacher and to get the teacher to leave them alone. </a:t>
            </a:r>
          </a:p>
          <a:p>
            <a:pPr marL="82296" lvl="0" indent="0">
              <a:buNone/>
            </a:pPr>
            <a:r>
              <a:rPr lang="en-US" dirty="0"/>
              <a:t>Unfortunately, being left alone further erodes their sense of inadequacy.</a:t>
            </a:r>
          </a:p>
          <a:p>
            <a:endParaRPr lang="en-US" dirty="0"/>
          </a:p>
        </p:txBody>
      </p:sp>
    </p:spTree>
    <p:extLst>
      <p:ext uri="{BB962C8B-B14F-4D97-AF65-F5344CB8AC3E}">
        <p14:creationId xmlns:p14="http://schemas.microsoft.com/office/powerpoint/2010/main" val="325371571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p:spPr>
        <p:txBody>
          <a:bodyPr>
            <a:normAutofit fontScale="90000"/>
          </a:bodyPr>
          <a:lstStyle/>
          <a:p>
            <a:endParaRPr lang="en-US" dirty="0"/>
          </a:p>
        </p:txBody>
      </p:sp>
      <p:sp>
        <p:nvSpPr>
          <p:cNvPr id="3" name="Content Placeholder 2"/>
          <p:cNvSpPr>
            <a:spLocks noGrp="1"/>
          </p:cNvSpPr>
          <p:nvPr>
            <p:ph idx="1"/>
          </p:nvPr>
        </p:nvSpPr>
        <p:spPr>
          <a:xfrm>
            <a:off x="1435608" y="990600"/>
            <a:ext cx="7498080" cy="5257800"/>
          </a:xfrm>
        </p:spPr>
        <p:txBody>
          <a:bodyPr>
            <a:normAutofit fontScale="62500" lnSpcReduction="20000"/>
          </a:bodyPr>
          <a:lstStyle/>
          <a:p>
            <a:r>
              <a:rPr lang="en-US" dirty="0"/>
              <a:t>While much misbehavior can be attributed to students' active or passive efforts to meet their needs, researchers point out that some misbehavior is actually caused by teachers. </a:t>
            </a:r>
          </a:p>
          <a:p>
            <a:r>
              <a:rPr lang="en-US" dirty="0"/>
              <a:t>Researchers identified for principal teacher behaviors that cause misbehavior in the classroom. </a:t>
            </a:r>
          </a:p>
          <a:p>
            <a:r>
              <a:rPr lang="en-US" dirty="0"/>
              <a:t>Inadequate preparation is perhaps the most common.</a:t>
            </a:r>
          </a:p>
          <a:p>
            <a:r>
              <a:rPr lang="en-US" dirty="0"/>
              <a:t> Lack of planning regarding the structure and pace of learning activities leads to students' restlessness and misbehavior. </a:t>
            </a:r>
          </a:p>
          <a:p>
            <a:r>
              <a:rPr lang="en-US" dirty="0"/>
              <a:t>Second, teachers sometimes, often unknowingly, treat students differently. </a:t>
            </a:r>
          </a:p>
          <a:p>
            <a:r>
              <a:rPr lang="en-US" dirty="0"/>
              <a:t>As a result students perceive that the teacher has certain favorites or enemies. </a:t>
            </a:r>
          </a:p>
          <a:p>
            <a:r>
              <a:rPr lang="en-US" dirty="0"/>
              <a:t>Misbehavior results when students react to this differential treatment. </a:t>
            </a:r>
          </a:p>
          <a:p>
            <a:r>
              <a:rPr lang="en-US" dirty="0"/>
              <a:t>Teachers who are verbally abusive, especially those who use "friendly" sarcasm, also cause misbehavior. </a:t>
            </a:r>
          </a:p>
          <a:p>
            <a:r>
              <a:rPr lang="en-US" dirty="0"/>
              <a:t>Finally, when students feel that teacher responds unfairly to misbehavior, further misbehave often results.</a:t>
            </a:r>
          </a:p>
          <a:p>
            <a:endParaRPr lang="en-US" dirty="0"/>
          </a:p>
        </p:txBody>
      </p:sp>
    </p:spTree>
    <p:extLst>
      <p:ext uri="{BB962C8B-B14F-4D97-AF65-F5344CB8AC3E}">
        <p14:creationId xmlns:p14="http://schemas.microsoft.com/office/powerpoint/2010/main" val="2184920393"/>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fontScale="90000"/>
          </a:bodyPr>
          <a:lstStyle/>
          <a:p>
            <a:br>
              <a:rPr lang="en-US" b="1" dirty="0"/>
            </a:br>
            <a:r>
              <a:rPr lang="en-US" b="1" dirty="0"/>
              <a:t>Managing Difficult Participants</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r>
              <a:rPr lang="en-US" dirty="0"/>
              <a:t>Unfortunately, there are times when, as a facilitator, you will have to manage the behaviors of challenging or difficult participants. </a:t>
            </a:r>
          </a:p>
          <a:p>
            <a:r>
              <a:rPr lang="en-US" dirty="0"/>
              <a:t>Managing difficult situations is something that facilitators generally try to avoid as nobody likes conflict.</a:t>
            </a:r>
          </a:p>
          <a:p>
            <a:r>
              <a:rPr lang="en-US" dirty="0"/>
              <a:t> However, experience dictates that unresolved situations in a training environment often deleteriously affect the learning of other people in the group. </a:t>
            </a:r>
          </a:p>
          <a:p>
            <a:r>
              <a:rPr lang="en-US" dirty="0"/>
              <a:t>Therefore, inappropriate or difficult behavior needs to be managed efficiently and effectively.</a:t>
            </a:r>
          </a:p>
          <a:p>
            <a:endParaRPr lang="en-US" dirty="0"/>
          </a:p>
        </p:txBody>
      </p:sp>
    </p:spTree>
    <p:extLst>
      <p:ext uri="{BB962C8B-B14F-4D97-AF65-F5344CB8AC3E}">
        <p14:creationId xmlns:p14="http://schemas.microsoft.com/office/powerpoint/2010/main" val="934576800"/>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Group Assignment II</a:t>
            </a:r>
          </a:p>
        </p:txBody>
      </p:sp>
      <p:sp>
        <p:nvSpPr>
          <p:cNvPr id="3" name="Content Placeholder 2"/>
          <p:cNvSpPr>
            <a:spLocks noGrp="1"/>
          </p:cNvSpPr>
          <p:nvPr>
            <p:ph idx="1"/>
          </p:nvPr>
        </p:nvSpPr>
        <p:spPr/>
        <p:txBody>
          <a:bodyPr>
            <a:normAutofit fontScale="70000" lnSpcReduction="20000"/>
          </a:bodyPr>
          <a:lstStyle/>
          <a:p>
            <a:r>
              <a:rPr lang="en-US" dirty="0">
                <a:latin typeface="Times New Roman" pitchFamily="18" charset="0"/>
                <a:cs typeface="Times New Roman" pitchFamily="18" charset="0"/>
              </a:rPr>
              <a:t>Evaluate the learning environment of the IFAE centers you are assigned. Discuss briefly each of the following elements of the environment looks like in the centers. </a:t>
            </a:r>
          </a:p>
          <a:p>
            <a:pPr marL="813816" lvl="1" indent="-457200">
              <a:buClr>
                <a:srgbClr val="3891A7"/>
              </a:buClr>
            </a:pPr>
            <a:r>
              <a:rPr lang="en-US" dirty="0">
                <a:solidFill>
                  <a:prstClr val="black"/>
                </a:solidFill>
                <a:latin typeface="Times New Roman" pitchFamily="18" charset="0"/>
                <a:cs typeface="Times New Roman" pitchFamily="18" charset="0"/>
              </a:rPr>
              <a:t>Social environment (maximum of one page)</a:t>
            </a:r>
          </a:p>
          <a:p>
            <a:pPr marL="813816" lvl="1" indent="-457200">
              <a:buClr>
                <a:srgbClr val="3891A7"/>
              </a:buClr>
            </a:pPr>
            <a:r>
              <a:rPr lang="en-US" dirty="0">
                <a:solidFill>
                  <a:prstClr val="black"/>
                </a:solidFill>
                <a:latin typeface="Times New Roman" pitchFamily="18" charset="0"/>
                <a:cs typeface="Times New Roman" pitchFamily="18" charset="0"/>
              </a:rPr>
              <a:t>Physical environment (maximum of one page)</a:t>
            </a:r>
          </a:p>
          <a:p>
            <a:pPr marL="813816" lvl="1" indent="-457200">
              <a:buClr>
                <a:srgbClr val="3891A7"/>
              </a:buClr>
            </a:pPr>
            <a:r>
              <a:rPr lang="en-US" dirty="0">
                <a:solidFill>
                  <a:prstClr val="black"/>
                </a:solidFill>
                <a:latin typeface="Times New Roman" pitchFamily="18" charset="0"/>
                <a:cs typeface="Times New Roman" pitchFamily="18" charset="0"/>
              </a:rPr>
              <a:t>Emotional environment (maximum of one page)</a:t>
            </a:r>
          </a:p>
          <a:p>
            <a:pPr marL="813816" lvl="1" indent="-457200">
              <a:buClr>
                <a:srgbClr val="3891A7"/>
              </a:buClr>
            </a:pPr>
            <a:r>
              <a:rPr lang="en-US" dirty="0">
                <a:solidFill>
                  <a:prstClr val="black"/>
                </a:solidFill>
                <a:latin typeface="Times New Roman" pitchFamily="18" charset="0"/>
                <a:cs typeface="Times New Roman" pitchFamily="18" charset="0"/>
              </a:rPr>
              <a:t>Cognitive environment  (maximum of one page)</a:t>
            </a:r>
          </a:p>
          <a:p>
            <a:pPr marL="813816" lvl="1" indent="-457200">
              <a:buClr>
                <a:srgbClr val="3891A7"/>
              </a:buClr>
            </a:pPr>
            <a:r>
              <a:rPr lang="en-US" dirty="0">
                <a:solidFill>
                  <a:prstClr val="black"/>
                </a:solidFill>
                <a:latin typeface="Times New Roman" pitchFamily="18" charset="0"/>
                <a:cs typeface="Times New Roman" pitchFamily="18" charset="0"/>
              </a:rPr>
              <a:t>Holistic environment (maximum of one page)</a:t>
            </a:r>
          </a:p>
          <a:p>
            <a:pPr marL="539496" indent="-457200">
              <a:buClr>
                <a:srgbClr val="3891A7"/>
              </a:buClr>
            </a:pPr>
            <a:r>
              <a:rPr lang="en-US" dirty="0">
                <a:solidFill>
                  <a:prstClr val="black"/>
                </a:solidFill>
                <a:latin typeface="Times New Roman" pitchFamily="18" charset="0"/>
                <a:cs typeface="Times New Roman" pitchFamily="18" charset="0"/>
              </a:rPr>
              <a:t>Maximum of 5 pages</a:t>
            </a:r>
          </a:p>
          <a:p>
            <a:pPr marL="539496" indent="-457200">
              <a:buClr>
                <a:srgbClr val="3891A7"/>
              </a:buClr>
            </a:pPr>
            <a:r>
              <a:rPr lang="en-US" b="1" dirty="0">
                <a:solidFill>
                  <a:prstClr val="black"/>
                </a:solidFill>
                <a:latin typeface="Times New Roman" pitchFamily="18" charset="0"/>
                <a:cs typeface="Times New Roman" pitchFamily="18" charset="0"/>
              </a:rPr>
              <a:t>Evaluation</a:t>
            </a:r>
            <a:r>
              <a:rPr lang="en-US" dirty="0">
                <a:solidFill>
                  <a:prstClr val="black"/>
                </a:solidFill>
                <a:latin typeface="Times New Roman" pitchFamily="18" charset="0"/>
                <a:cs typeface="Times New Roman" pitchFamily="18" charset="0"/>
              </a:rPr>
              <a:t> </a:t>
            </a:r>
            <a:r>
              <a:rPr lang="en-US" b="1" dirty="0">
                <a:solidFill>
                  <a:prstClr val="black"/>
                </a:solidFill>
                <a:latin typeface="Times New Roman" pitchFamily="18" charset="0"/>
                <a:cs typeface="Times New Roman" pitchFamily="18" charset="0"/>
              </a:rPr>
              <a:t>Criteria</a:t>
            </a:r>
          </a:p>
          <a:p>
            <a:pPr marL="813816" lvl="1" indent="-457200">
              <a:buClr>
                <a:srgbClr val="3891A7"/>
              </a:buClr>
            </a:pPr>
            <a:r>
              <a:rPr lang="en-US" dirty="0">
                <a:solidFill>
                  <a:prstClr val="black"/>
                </a:solidFill>
                <a:latin typeface="Times New Roman" pitchFamily="18" charset="0"/>
                <a:cs typeface="Times New Roman" pitchFamily="18" charset="0"/>
              </a:rPr>
              <a:t>Accuracy</a:t>
            </a:r>
          </a:p>
          <a:p>
            <a:pPr marL="813816" lvl="1" indent="-457200">
              <a:buClr>
                <a:srgbClr val="3891A7"/>
              </a:buClr>
            </a:pPr>
            <a:r>
              <a:rPr lang="en-US" dirty="0">
                <a:solidFill>
                  <a:prstClr val="black"/>
                </a:solidFill>
                <a:latin typeface="Times New Roman" pitchFamily="18" charset="0"/>
                <a:cs typeface="Times New Roman" pitchFamily="18" charset="0"/>
              </a:rPr>
              <a:t>Focus</a:t>
            </a:r>
          </a:p>
          <a:p>
            <a:pPr marL="813816" lvl="1" indent="-457200">
              <a:buClr>
                <a:srgbClr val="3891A7"/>
              </a:buClr>
            </a:pPr>
            <a:r>
              <a:rPr lang="en-US" dirty="0">
                <a:solidFill>
                  <a:prstClr val="black"/>
                </a:solidFill>
                <a:latin typeface="Times New Roman" pitchFamily="18" charset="0"/>
                <a:cs typeface="Times New Roman" pitchFamily="18" charset="0"/>
              </a:rPr>
              <a:t>Coherence</a:t>
            </a:r>
          </a:p>
          <a:p>
            <a:pPr marL="813816" lvl="1" indent="-457200">
              <a:buClr>
                <a:srgbClr val="3891A7"/>
              </a:buClr>
            </a:pPr>
            <a:r>
              <a:rPr lang="en-US" dirty="0">
                <a:solidFill>
                  <a:prstClr val="black"/>
                </a:solidFill>
                <a:latin typeface="Times New Roman" pitchFamily="18" charset="0"/>
                <a:cs typeface="Times New Roman" pitchFamily="18" charset="0"/>
              </a:rPr>
              <a:t>Clarity</a:t>
            </a:r>
          </a:p>
          <a:p>
            <a:pPr marL="813816" lvl="1" indent="-457200">
              <a:buClr>
                <a:srgbClr val="3891A7"/>
              </a:buClr>
            </a:pPr>
            <a:r>
              <a:rPr lang="en-US" dirty="0">
                <a:solidFill>
                  <a:prstClr val="black"/>
                </a:solidFill>
                <a:latin typeface="Times New Roman" pitchFamily="18" charset="0"/>
                <a:cs typeface="Times New Roman" pitchFamily="18" charset="0"/>
              </a:rPr>
              <a:t>Readability</a:t>
            </a:r>
          </a:p>
        </p:txBody>
      </p:sp>
    </p:spTree>
    <p:extLst>
      <p:ext uri="{BB962C8B-B14F-4D97-AF65-F5344CB8AC3E}">
        <p14:creationId xmlns:p14="http://schemas.microsoft.com/office/powerpoint/2010/main" val="2324612736"/>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82296" indent="0">
              <a:buNone/>
            </a:pPr>
            <a:r>
              <a:rPr lang="en-US" sz="5400" b="1" dirty="0"/>
              <a:t>CHAPTER FIVE</a:t>
            </a:r>
            <a:endParaRPr lang="en-US" sz="5400" dirty="0"/>
          </a:p>
          <a:p>
            <a:pPr marL="82296" indent="0">
              <a:buNone/>
            </a:pPr>
            <a:r>
              <a:rPr lang="en-US" sz="5400" b="1" dirty="0"/>
              <a:t>LEARNING AIDS IN ADULT EDUCATION</a:t>
            </a:r>
            <a:endParaRPr lang="en-US" sz="5400" dirty="0"/>
          </a:p>
          <a:p>
            <a:pPr marL="82296" indent="0">
              <a:buNone/>
            </a:pPr>
            <a:endParaRPr lang="en-US" sz="5400" dirty="0"/>
          </a:p>
          <a:p>
            <a:endParaRPr lang="en-US" sz="5400" dirty="0"/>
          </a:p>
        </p:txBody>
      </p:sp>
    </p:spTree>
    <p:extLst>
      <p:ext uri="{BB962C8B-B14F-4D97-AF65-F5344CB8AC3E}">
        <p14:creationId xmlns:p14="http://schemas.microsoft.com/office/powerpoint/2010/main" val="373156624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fontScale="90000"/>
          </a:bodyPr>
          <a:lstStyle/>
          <a:p>
            <a:r>
              <a:rPr lang="en-US" b="1" dirty="0">
                <a:effectLst/>
              </a:rPr>
              <a:t>Definitions of Learning Aids</a:t>
            </a:r>
            <a:endParaRPr lang="en-US" dirty="0"/>
          </a:p>
        </p:txBody>
      </p:sp>
      <p:sp>
        <p:nvSpPr>
          <p:cNvPr id="3" name="Content Placeholder 2"/>
          <p:cNvSpPr>
            <a:spLocks noGrp="1"/>
          </p:cNvSpPr>
          <p:nvPr>
            <p:ph idx="1"/>
          </p:nvPr>
        </p:nvSpPr>
        <p:spPr>
          <a:xfrm>
            <a:off x="1435608" y="1066800"/>
            <a:ext cx="7498080" cy="5181600"/>
          </a:xfrm>
        </p:spPr>
        <p:txBody>
          <a:bodyPr>
            <a:normAutofit fontScale="70000" lnSpcReduction="20000"/>
          </a:bodyPr>
          <a:lstStyle/>
          <a:p>
            <a:r>
              <a:rPr lang="en-US" dirty="0"/>
              <a:t>Learning aid encompasses all the materials and physical means a facilitator might use to implement instruction and facilitate learners’ achievement of instructional objectives. </a:t>
            </a:r>
          </a:p>
          <a:p>
            <a:r>
              <a:rPr lang="en-US" dirty="0"/>
              <a:t>The instructional media selection process is a systematic approach and an integral component of the instructional systems design process. </a:t>
            </a:r>
          </a:p>
          <a:p>
            <a:r>
              <a:rPr lang="en-US" dirty="0"/>
              <a:t>When selecting the most appropriate instructional media for learning, consideration must be given to a number of variables that may influence the selection of one medium over another. </a:t>
            </a:r>
          </a:p>
          <a:p>
            <a:r>
              <a:rPr lang="en-US" dirty="0"/>
              <a:t>Using a systematic approach to media selection ensures that appropriate instructional media are employed to support desired learning objectives. </a:t>
            </a:r>
          </a:p>
          <a:p>
            <a:r>
              <a:rPr lang="en-US" dirty="0"/>
              <a:t>Media selection analysis must evaluate general and specific criteria, including instructional, learner, and cost aspects for each delivery (instructional medium) to ensure attainment of the instructional goal. </a:t>
            </a:r>
          </a:p>
          <a:p>
            <a:endParaRPr lang="en-US" dirty="0"/>
          </a:p>
          <a:p>
            <a:endParaRPr lang="en-US" dirty="0"/>
          </a:p>
        </p:txBody>
      </p:sp>
    </p:spTree>
    <p:extLst>
      <p:ext uri="{BB962C8B-B14F-4D97-AF65-F5344CB8AC3E}">
        <p14:creationId xmlns:p14="http://schemas.microsoft.com/office/powerpoint/2010/main" val="33018911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fontScale="90000"/>
          </a:bodyPr>
          <a:lstStyle/>
          <a:p>
            <a:br>
              <a:rPr lang="en-US" b="1" dirty="0">
                <a:effectLst/>
              </a:rPr>
            </a:br>
            <a:r>
              <a:rPr lang="en-US" b="1" dirty="0">
                <a:effectLst/>
              </a:rPr>
              <a:t> Types of learning aids </a:t>
            </a:r>
            <a:br>
              <a:rPr lang="en-US" dirty="0">
                <a:effectLst/>
              </a:rPr>
            </a:br>
            <a:endParaRPr lang="en-US" dirty="0"/>
          </a:p>
        </p:txBody>
      </p:sp>
      <p:sp>
        <p:nvSpPr>
          <p:cNvPr id="3" name="Content Placeholder 2"/>
          <p:cNvSpPr>
            <a:spLocks noGrp="1"/>
          </p:cNvSpPr>
          <p:nvPr>
            <p:ph idx="1"/>
          </p:nvPr>
        </p:nvSpPr>
        <p:spPr>
          <a:xfrm>
            <a:off x="1435608" y="990600"/>
            <a:ext cx="7498080" cy="5257800"/>
          </a:xfrm>
        </p:spPr>
        <p:txBody>
          <a:bodyPr>
            <a:normAutofit fontScale="85000" lnSpcReduction="20000"/>
          </a:bodyPr>
          <a:lstStyle/>
          <a:p>
            <a:r>
              <a:rPr lang="en-US" dirty="0"/>
              <a:t>Different types of educational experiences exist - from hands-on apprenticeships to role-playing, from demonstration to reading printed text. </a:t>
            </a:r>
          </a:p>
          <a:p>
            <a:r>
              <a:rPr lang="en-US" dirty="0"/>
              <a:t>  Some educators believe that different experiences are more or less effective for achieving different types of instructional outcomes. </a:t>
            </a:r>
          </a:p>
          <a:p>
            <a:r>
              <a:rPr lang="en-US" dirty="0"/>
              <a:t>For example, text with pictures is not as effective for as live demonstrations for teaching motor skills. </a:t>
            </a:r>
          </a:p>
          <a:p>
            <a:r>
              <a:rPr lang="en-US" dirty="0"/>
              <a:t>Instructors who are considering the use of media should ask themselves, “How do I expect the media or type of learning activity to make learning more effective? </a:t>
            </a:r>
          </a:p>
        </p:txBody>
      </p:sp>
    </p:spTree>
    <p:extLst>
      <p:ext uri="{BB962C8B-B14F-4D97-AF65-F5344CB8AC3E}">
        <p14:creationId xmlns:p14="http://schemas.microsoft.com/office/powerpoint/2010/main" val="3898896734"/>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instruction media</a:t>
            </a:r>
          </a:p>
          <a:p>
            <a:pPr lvl="1"/>
            <a:r>
              <a:rPr lang="en-US" dirty="0"/>
              <a:t>Real objects and models</a:t>
            </a:r>
          </a:p>
          <a:p>
            <a:pPr lvl="1"/>
            <a:r>
              <a:rPr lang="en-US" dirty="0"/>
              <a:t>Printed text (books, handouts, worksheets)</a:t>
            </a:r>
          </a:p>
          <a:p>
            <a:pPr lvl="1"/>
            <a:r>
              <a:rPr lang="en-US" dirty="0"/>
              <a:t>Printed visuals (pictures, photos, drawings, charts, graphs)</a:t>
            </a:r>
          </a:p>
          <a:p>
            <a:pPr lvl="1"/>
            <a:r>
              <a:rPr lang="en-US" dirty="0"/>
              <a:t>Display boards (chalks, bulletin, multipurpose)</a:t>
            </a:r>
          </a:p>
          <a:p>
            <a:pPr lvl="1"/>
            <a:r>
              <a:rPr lang="en-US" dirty="0"/>
              <a:t>Interactive white boards</a:t>
            </a:r>
          </a:p>
          <a:p>
            <a:pPr lvl="1"/>
            <a:r>
              <a:rPr lang="en-US" dirty="0"/>
              <a:t>Audio and video (Tape and Television) </a:t>
            </a:r>
          </a:p>
          <a:p>
            <a:endParaRPr lang="en-US" dirty="0"/>
          </a:p>
        </p:txBody>
      </p:sp>
    </p:spTree>
    <p:extLst>
      <p:ext uri="{BB962C8B-B14F-4D97-AF65-F5344CB8AC3E}">
        <p14:creationId xmlns:p14="http://schemas.microsoft.com/office/powerpoint/2010/main" val="1522472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Forms of learning </a:t>
            </a:r>
          </a:p>
        </p:txBody>
      </p:sp>
      <p:sp>
        <p:nvSpPr>
          <p:cNvPr id="3" name="Content Placeholder 2"/>
          <p:cNvSpPr>
            <a:spLocks noGrp="1"/>
          </p:cNvSpPr>
          <p:nvPr>
            <p:ph idx="1"/>
          </p:nvPr>
        </p:nvSpPr>
        <p:spPr/>
        <p:txBody>
          <a:bodyPr/>
          <a:lstStyle/>
          <a:p>
            <a:r>
              <a:rPr lang="en-US" dirty="0"/>
              <a:t>Formal learning: occurs as a result of experiences in an education or training institution, with structured learning objectives, learning time and support which leads to certification(UNESCO, 2009).</a:t>
            </a:r>
          </a:p>
          <a:p>
            <a:endParaRPr lang="en-US" dirty="0"/>
          </a:p>
        </p:txBody>
      </p:sp>
    </p:spTree>
    <p:extLst>
      <p:ext uri="{BB962C8B-B14F-4D97-AF65-F5344CB8AC3E}">
        <p14:creationId xmlns:p14="http://schemas.microsoft.com/office/powerpoint/2010/main" val="337830711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Instructional AIDS</a:t>
            </a:r>
          </a:p>
        </p:txBody>
      </p:sp>
      <p:sp>
        <p:nvSpPr>
          <p:cNvPr id="3" name="Content Placeholder 2"/>
          <p:cNvSpPr>
            <a:spLocks noGrp="1"/>
          </p:cNvSpPr>
          <p:nvPr>
            <p:ph idx="1"/>
          </p:nvPr>
        </p:nvSpPr>
        <p:spPr/>
        <p:txBody>
          <a:bodyPr/>
          <a:lstStyle/>
          <a:p>
            <a:r>
              <a:rPr lang="en-US" dirty="0"/>
              <a:t>Instructional AIDS can be grouped as</a:t>
            </a:r>
          </a:p>
          <a:p>
            <a:pPr marL="916686" lvl="1" indent="-514350">
              <a:buFont typeface="+mj-lt"/>
              <a:buAutoNum type="arabicPeriod"/>
            </a:pPr>
            <a:r>
              <a:rPr lang="en-US" dirty="0"/>
              <a:t>Visual aids </a:t>
            </a:r>
          </a:p>
          <a:p>
            <a:pPr marL="916686" lvl="1" indent="-514350">
              <a:buFont typeface="+mj-lt"/>
              <a:buAutoNum type="arabicPeriod"/>
            </a:pPr>
            <a:r>
              <a:rPr lang="en-US" dirty="0"/>
              <a:t>Audio aids </a:t>
            </a:r>
          </a:p>
          <a:p>
            <a:pPr marL="916686" lvl="1" indent="-514350">
              <a:buFont typeface="+mj-lt"/>
              <a:buAutoNum type="arabicPeriod"/>
            </a:pPr>
            <a:r>
              <a:rPr lang="en-US" dirty="0"/>
              <a:t>Audio visual aids </a:t>
            </a:r>
          </a:p>
        </p:txBody>
      </p:sp>
    </p:spTree>
    <p:extLst>
      <p:ext uri="{BB962C8B-B14F-4D97-AF65-F5344CB8AC3E}">
        <p14:creationId xmlns:p14="http://schemas.microsoft.com/office/powerpoint/2010/main" val="23839258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65760" lvl="2" indent="-283464">
              <a:spcBef>
                <a:spcPts val="600"/>
              </a:spcBef>
              <a:buClr>
                <a:schemeClr val="accent1"/>
              </a:buClr>
              <a:buSzPct val="80000"/>
              <a:buFont typeface="Wingdings 2"/>
              <a:buChar char=""/>
            </a:pPr>
            <a:r>
              <a:rPr lang="en-US" b="1" dirty="0"/>
              <a:t>Visual Aids: </a:t>
            </a:r>
            <a:r>
              <a:rPr lang="en-US" dirty="0"/>
              <a:t>The aids which use sense of vision are called Visual aids. For example; actual objects, models, pictures, flip charts, maps, flash cards, flannel board, bulletin board, chalkboard, overhead projector, slides etc. Out of these black board and chalk are the commonest ones.</a:t>
            </a:r>
            <a:endParaRPr lang="en-US" sz="2000" dirty="0"/>
          </a:p>
          <a:p>
            <a:endParaRPr lang="en-US" dirty="0"/>
          </a:p>
        </p:txBody>
      </p:sp>
    </p:spTree>
    <p:extLst>
      <p:ext uri="{BB962C8B-B14F-4D97-AF65-F5344CB8AC3E}">
        <p14:creationId xmlns:p14="http://schemas.microsoft.com/office/powerpoint/2010/main" val="3236680177"/>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2"/>
            <a:r>
              <a:rPr lang="en-US" b="1" dirty="0"/>
              <a:t>Audio Aids: </a:t>
            </a:r>
            <a:r>
              <a:rPr lang="en-US" dirty="0"/>
              <a:t>The aids that involve the sense of hearing are called Audio aids. </a:t>
            </a:r>
          </a:p>
          <a:p>
            <a:pPr lvl="2"/>
            <a:r>
              <a:rPr lang="en-US" dirty="0"/>
              <a:t>For example: - radio, tape recorder, gramophone, Tele lecture etc.</a:t>
            </a:r>
          </a:p>
          <a:p>
            <a:pPr lvl="2"/>
            <a:endParaRPr lang="en-US" sz="2000" dirty="0"/>
          </a:p>
          <a:p>
            <a:pPr lvl="2"/>
            <a:r>
              <a:rPr lang="en-US" b="1" dirty="0"/>
              <a:t>Audio - Visual Aids:</a:t>
            </a:r>
            <a:r>
              <a:rPr lang="en-US" dirty="0"/>
              <a:t> The aids which involve the sense of vision as well as hearing are called Audio- Visual aids. </a:t>
            </a:r>
          </a:p>
          <a:p>
            <a:pPr lvl="2"/>
            <a:r>
              <a:rPr lang="en-US" dirty="0"/>
              <a:t>For example: - television, video tape, film projector, film strips etc.</a:t>
            </a:r>
            <a:endParaRPr lang="en-US" sz="2000" dirty="0"/>
          </a:p>
          <a:p>
            <a:endParaRPr lang="en-US" dirty="0"/>
          </a:p>
        </p:txBody>
      </p:sp>
    </p:spTree>
    <p:extLst>
      <p:ext uri="{BB962C8B-B14F-4D97-AF65-F5344CB8AC3E}">
        <p14:creationId xmlns:p14="http://schemas.microsoft.com/office/powerpoint/2010/main" val="1596747196"/>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u="sng" dirty="0"/>
            </a:br>
            <a:r>
              <a:rPr lang="en-US" b="1" dirty="0"/>
              <a:t>Importance of learning aid (Why use them?)</a:t>
            </a:r>
            <a:br>
              <a:rPr lang="en-US" sz="4000" dirty="0"/>
            </a:br>
            <a:endParaRPr lang="en-US" dirty="0"/>
          </a:p>
        </p:txBody>
      </p:sp>
      <p:sp>
        <p:nvSpPr>
          <p:cNvPr id="3" name="Content Placeholder 2"/>
          <p:cNvSpPr>
            <a:spLocks noGrp="1"/>
          </p:cNvSpPr>
          <p:nvPr>
            <p:ph idx="1"/>
          </p:nvPr>
        </p:nvSpPr>
        <p:spPr>
          <a:xfrm>
            <a:off x="1447800" y="1447800"/>
            <a:ext cx="7498080" cy="4800600"/>
          </a:xfrm>
        </p:spPr>
        <p:txBody>
          <a:bodyPr>
            <a:normAutofit fontScale="55000" lnSpcReduction="20000"/>
          </a:bodyPr>
          <a:lstStyle/>
          <a:p>
            <a:endParaRPr lang="en-US" sz="2800" dirty="0"/>
          </a:p>
          <a:p>
            <a:r>
              <a:rPr lang="en-US" dirty="0"/>
              <a:t>As a rule, educational experiences that involve the learner physically and that give </a:t>
            </a:r>
            <a:r>
              <a:rPr lang="en-US" b="1" dirty="0"/>
              <a:t>concrete</a:t>
            </a:r>
            <a:r>
              <a:rPr lang="en-US" dirty="0"/>
              <a:t> examples are retained longer than </a:t>
            </a:r>
            <a:r>
              <a:rPr lang="en-US" b="1" dirty="0"/>
              <a:t>abstract</a:t>
            </a:r>
            <a:r>
              <a:rPr lang="en-US" dirty="0"/>
              <a:t> experiences such as listening to a lecture. </a:t>
            </a:r>
          </a:p>
          <a:p>
            <a:r>
              <a:rPr lang="en-US" dirty="0"/>
              <a:t>Instructional media help add elements of reality, for instance, including pictures or highly involved computer simulations in a lecture. </a:t>
            </a:r>
            <a:endParaRPr lang="en-US" sz="2800" dirty="0"/>
          </a:p>
          <a:p>
            <a:r>
              <a:rPr lang="en-US" dirty="0"/>
              <a:t> </a:t>
            </a:r>
            <a:endParaRPr lang="en-US" sz="2800" dirty="0"/>
          </a:p>
          <a:p>
            <a:pPr lvl="1"/>
            <a:r>
              <a:rPr lang="en-US" b="1" dirty="0"/>
              <a:t>Motivation:</a:t>
            </a:r>
            <a:r>
              <a:rPr lang="en-US" dirty="0"/>
              <a:t> teaching aids motivate the learners so that they can learn better</a:t>
            </a:r>
            <a:endParaRPr lang="en-US" sz="2400" dirty="0"/>
          </a:p>
          <a:p>
            <a:pPr lvl="1"/>
            <a:r>
              <a:rPr lang="en-US" b="1" dirty="0"/>
              <a:t>Clarification:</a:t>
            </a:r>
            <a:r>
              <a:rPr lang="en-US" dirty="0"/>
              <a:t> Through teaching aids, the teacher clarifies the subject matter more easily.</a:t>
            </a:r>
            <a:endParaRPr lang="en-US" sz="2400" dirty="0"/>
          </a:p>
          <a:p>
            <a:pPr lvl="1"/>
            <a:r>
              <a:rPr lang="en-US" b="1" dirty="0"/>
              <a:t>Saves Time and Money</a:t>
            </a:r>
            <a:endParaRPr lang="en-US" sz="2400" dirty="0"/>
          </a:p>
          <a:p>
            <a:pPr lvl="1"/>
            <a:r>
              <a:rPr lang="en-US" b="1" dirty="0"/>
              <a:t>Classroom Live and active:</a:t>
            </a:r>
            <a:r>
              <a:rPr lang="en-US" dirty="0"/>
              <a:t> Teaching aids make the classroom live and active.</a:t>
            </a:r>
            <a:endParaRPr lang="en-US" sz="2400" dirty="0"/>
          </a:p>
          <a:p>
            <a:pPr lvl="1"/>
            <a:r>
              <a:rPr lang="en-US" b="1" dirty="0"/>
              <a:t>Avoids Dullness</a:t>
            </a:r>
            <a:endParaRPr lang="en-US" sz="2400" dirty="0"/>
          </a:p>
          <a:p>
            <a:pPr lvl="1"/>
            <a:r>
              <a:rPr lang="en-US" b="1" dirty="0"/>
              <a:t>Direct Experience</a:t>
            </a:r>
            <a:r>
              <a:rPr lang="en-US" dirty="0"/>
              <a:t>: Teaching aids provide direct experience to the learners               </a:t>
            </a:r>
            <a:endParaRPr lang="en-US" sz="2800" dirty="0"/>
          </a:p>
          <a:p>
            <a:endParaRPr lang="en-US" dirty="0"/>
          </a:p>
        </p:txBody>
      </p:sp>
    </p:spTree>
    <p:extLst>
      <p:ext uri="{BB962C8B-B14F-4D97-AF65-F5344CB8AC3E}">
        <p14:creationId xmlns:p14="http://schemas.microsoft.com/office/powerpoint/2010/main" val="169166471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76200"/>
            <a:ext cx="7498080" cy="1143000"/>
          </a:xfrm>
        </p:spPr>
        <p:txBody>
          <a:bodyPr>
            <a:noAutofit/>
          </a:bodyPr>
          <a:lstStyle/>
          <a:p>
            <a:br>
              <a:rPr lang="en-US" sz="2800" b="1" u="sng" dirty="0"/>
            </a:br>
            <a:br>
              <a:rPr lang="en-US" sz="2800" b="1" u="sng" dirty="0"/>
            </a:br>
            <a:r>
              <a:rPr lang="en-US" sz="2800" b="1" u="sng" dirty="0"/>
              <a:t>Characteristics of Good learning aid</a:t>
            </a:r>
            <a:br>
              <a:rPr lang="en-US" sz="2800" dirty="0"/>
            </a:br>
            <a:r>
              <a:rPr lang="en-US" sz="2800" b="1" dirty="0"/>
              <a:t> </a:t>
            </a:r>
            <a:br>
              <a:rPr lang="en-US" sz="2800" dirty="0"/>
            </a:br>
            <a:endParaRPr lang="en-US" sz="2800" dirty="0"/>
          </a:p>
        </p:txBody>
      </p:sp>
      <p:sp>
        <p:nvSpPr>
          <p:cNvPr id="3" name="Content Placeholder 2"/>
          <p:cNvSpPr>
            <a:spLocks noGrp="1"/>
          </p:cNvSpPr>
          <p:nvPr>
            <p:ph idx="1"/>
          </p:nvPr>
        </p:nvSpPr>
        <p:spPr/>
        <p:txBody>
          <a:bodyPr>
            <a:normAutofit/>
          </a:bodyPr>
          <a:lstStyle/>
          <a:p>
            <a:pPr lvl="1"/>
            <a:r>
              <a:rPr lang="en-US" dirty="0"/>
              <a:t>Simple and to the point </a:t>
            </a:r>
          </a:p>
          <a:p>
            <a:pPr lvl="1"/>
            <a:r>
              <a:rPr lang="en-US" dirty="0"/>
              <a:t>Suitable and relevant to the task</a:t>
            </a:r>
          </a:p>
          <a:p>
            <a:pPr lvl="1"/>
            <a:r>
              <a:rPr lang="en-US" dirty="0"/>
              <a:t>Essential and necessary</a:t>
            </a:r>
          </a:p>
          <a:p>
            <a:pPr lvl="1"/>
            <a:r>
              <a:rPr lang="en-US" dirty="0"/>
              <a:t>Interesting and challenging</a:t>
            </a:r>
          </a:p>
          <a:p>
            <a:pPr lvl="1"/>
            <a:r>
              <a:rPr lang="en-US" dirty="0"/>
              <a:t>Saving  effort and time</a:t>
            </a:r>
          </a:p>
          <a:p>
            <a:pPr lvl="1"/>
            <a:r>
              <a:rPr lang="en-US" dirty="0"/>
              <a:t>Promote learners understanding</a:t>
            </a:r>
          </a:p>
          <a:p>
            <a:pPr lvl="1"/>
            <a:r>
              <a:rPr lang="en-US" dirty="0"/>
              <a:t>Attract and hold learners attention</a:t>
            </a:r>
          </a:p>
        </p:txBody>
      </p:sp>
    </p:spTree>
    <p:extLst>
      <p:ext uri="{BB962C8B-B14F-4D97-AF65-F5344CB8AC3E}">
        <p14:creationId xmlns:p14="http://schemas.microsoft.com/office/powerpoint/2010/main" val="146252841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Some of the </a:t>
            </a:r>
            <a:r>
              <a:rPr lang="en-US" b="1" dirty="0">
                <a:solidFill>
                  <a:srgbClr val="FF0000"/>
                </a:solidFill>
              </a:rPr>
              <a:t>principles of using aids </a:t>
            </a:r>
            <a:r>
              <a:rPr lang="en-US" dirty="0"/>
              <a:t>in the instruction are the following </a:t>
            </a:r>
          </a:p>
          <a:p>
            <a:pPr lvl="1">
              <a:buFont typeface="Arial" pitchFamily="34" charset="0"/>
              <a:buChar char="•"/>
            </a:pPr>
            <a:r>
              <a:rPr lang="en-US" dirty="0"/>
              <a:t>It should be large enough to be seen by all the class</a:t>
            </a:r>
          </a:p>
          <a:p>
            <a:pPr lvl="1">
              <a:buFont typeface="Arial" pitchFamily="34" charset="0"/>
              <a:buChar char="•"/>
            </a:pPr>
            <a:r>
              <a:rPr lang="en-US" dirty="0"/>
              <a:t>It should be easily moved and transported </a:t>
            </a:r>
          </a:p>
          <a:p>
            <a:pPr lvl="1">
              <a:buFont typeface="Arial" pitchFamily="34" charset="0"/>
              <a:buChar char="•"/>
            </a:pPr>
            <a:r>
              <a:rPr lang="en-US" dirty="0"/>
              <a:t>Only essentials are included </a:t>
            </a:r>
          </a:p>
          <a:p>
            <a:pPr lvl="1">
              <a:buFont typeface="Arial" pitchFamily="34" charset="0"/>
              <a:buChar char="•"/>
            </a:pPr>
            <a:r>
              <a:rPr lang="en-US" dirty="0"/>
              <a:t>It should be durable and strongly constructed </a:t>
            </a:r>
          </a:p>
          <a:p>
            <a:endParaRPr lang="en-US" dirty="0"/>
          </a:p>
        </p:txBody>
      </p:sp>
    </p:spTree>
    <p:extLst>
      <p:ext uri="{BB962C8B-B14F-4D97-AF65-F5344CB8AC3E}">
        <p14:creationId xmlns:p14="http://schemas.microsoft.com/office/powerpoint/2010/main" val="33867824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897562"/>
          </a:xfrm>
        </p:spPr>
        <p:txBody>
          <a:bodyPr/>
          <a:lstStyle/>
          <a:p>
            <a:r>
              <a:rPr lang="en-US" sz="5400" b="1" dirty="0">
                <a:latin typeface="Times New Roman" pitchFamily="18" charset="0"/>
                <a:cs typeface="Times New Roman" pitchFamily="18" charset="0"/>
              </a:rPr>
              <a:t>CHAPTER SIX</a:t>
            </a:r>
            <a:br>
              <a:rPr lang="en-US" b="1" dirty="0">
                <a:latin typeface="Times New Roman" pitchFamily="18" charset="0"/>
                <a:cs typeface="Times New Roman" pitchFamily="18" charset="0"/>
              </a:rPr>
            </a:br>
            <a:r>
              <a:rPr lang="en-US" b="1" dirty="0">
                <a:latin typeface="Times New Roman" pitchFamily="18" charset="0"/>
                <a:cs typeface="Times New Roman" pitchFamily="18" charset="0"/>
              </a:rPr>
              <a:t> </a:t>
            </a:r>
            <a:br>
              <a:rPr lang="en-US" b="1" dirty="0">
                <a:latin typeface="Times New Roman" pitchFamily="18" charset="0"/>
                <a:cs typeface="Times New Roman" pitchFamily="18" charset="0"/>
              </a:rPr>
            </a:br>
            <a:r>
              <a:rPr lang="en-US" sz="4400" b="1" dirty="0">
                <a:effectLst/>
                <a:latin typeface="Times New Roman"/>
                <a:ea typeface="Times New Roman"/>
              </a:rPr>
              <a:t>Introduction to Assessment in Adult Education</a:t>
            </a: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1470626423"/>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l" rtl="0">
              <a:spcBef>
                <a:spcPct val="0"/>
              </a:spcBef>
            </a:pPr>
            <a:r>
              <a:rPr lang="en-US" sz="3200" b="1" dirty="0">
                <a:latin typeface="Times New Roman" pitchFamily="18" charset="0"/>
                <a:cs typeface="Times New Roman" pitchFamily="18" charset="0"/>
              </a:rPr>
              <a:t>The Concept of Assessment in Adult Education</a:t>
            </a:r>
            <a:br>
              <a:rPr lang="en-US" sz="2800"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Assessment of learning refers to a process of gathering information in order to determine the level of achievement of the stated learning aims and objectives. </a:t>
            </a:r>
          </a:p>
          <a:p>
            <a:r>
              <a:rPr lang="en-US" dirty="0"/>
              <a:t>Facilitators can assess learning activities to verify the extent to which learners have acquired the necessary knowledge, skills and values. </a:t>
            </a:r>
          </a:p>
          <a:p>
            <a:r>
              <a:rPr lang="en-US" dirty="0"/>
              <a:t>They can also use it to identify problems that arise with the teaching and learning strategies used.</a:t>
            </a:r>
          </a:p>
        </p:txBody>
      </p:sp>
    </p:spTree>
    <p:extLst>
      <p:ext uri="{BB962C8B-B14F-4D97-AF65-F5344CB8AC3E}">
        <p14:creationId xmlns:p14="http://schemas.microsoft.com/office/powerpoint/2010/main" val="3061522289"/>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Assessment of learning has at least three main functions.</a:t>
            </a:r>
          </a:p>
          <a:p>
            <a:r>
              <a:rPr lang="en-US" dirty="0"/>
              <a:t>The first is diagnostic, where facilitators identify what learners can do before participating in any teaching and learning activities. </a:t>
            </a:r>
          </a:p>
          <a:p>
            <a:r>
              <a:rPr lang="en-US" dirty="0"/>
              <a:t>The second is formative,  where facilitators monitor the progress made by the learners. they indicate to the learners what they are doing well and what they need to improve on. </a:t>
            </a:r>
          </a:p>
          <a:p>
            <a:r>
              <a:rPr lang="en-US" dirty="0"/>
              <a:t>The third is summative, where facilitators make definite judgment about the progress made by the learners and use the results tom predict the future competence of learners based on their present performance. Assessment of learning should take place at different stages in </a:t>
            </a:r>
            <a:r>
              <a:rPr lang="en-US" dirty="0" err="1"/>
              <a:t>aprogram</a:t>
            </a:r>
            <a:r>
              <a:rPr lang="en-US" dirty="0"/>
              <a:t>. </a:t>
            </a:r>
          </a:p>
        </p:txBody>
      </p:sp>
    </p:spTree>
    <p:extLst>
      <p:ext uri="{BB962C8B-B14F-4D97-AF65-F5344CB8AC3E}">
        <p14:creationId xmlns:p14="http://schemas.microsoft.com/office/powerpoint/2010/main" val="254886230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Methods </a:t>
            </a:r>
          </a:p>
        </p:txBody>
      </p:sp>
      <p:sp>
        <p:nvSpPr>
          <p:cNvPr id="3" name="Content Placeholder 2"/>
          <p:cNvSpPr>
            <a:spLocks noGrp="1"/>
          </p:cNvSpPr>
          <p:nvPr>
            <p:ph idx="1"/>
          </p:nvPr>
        </p:nvSpPr>
        <p:spPr/>
        <p:txBody>
          <a:bodyPr>
            <a:normAutofit fontScale="62500" lnSpcReduction="20000"/>
          </a:bodyPr>
          <a:lstStyle/>
          <a:p>
            <a:r>
              <a:rPr lang="en-US" dirty="0"/>
              <a:t>Facilitators can assess learning using participatory methods, where both learners and facilitators are actively involved.  This follows the principle of cooperation among Africans.  Both facilitators and learners be involved in identifying outcomes and assessment criteria, discussing the assessment through feedback and keeping effective records for future reference. </a:t>
            </a:r>
          </a:p>
          <a:p>
            <a:r>
              <a:rPr lang="en-US" dirty="0"/>
              <a:t>Methods of assessment can also involve learners and peers, as well as internal and external assessors.</a:t>
            </a:r>
          </a:p>
          <a:p>
            <a:r>
              <a:rPr lang="en-US" dirty="0"/>
              <a:t>There is no single way to conduct an assessment exercise because the variety of information that we are likely to look for.</a:t>
            </a:r>
          </a:p>
          <a:p>
            <a:pPr marL="82296" indent="0">
              <a:buNone/>
            </a:pPr>
            <a:r>
              <a:rPr lang="en-US" dirty="0"/>
              <a:t>The </a:t>
            </a:r>
            <a:r>
              <a:rPr lang="en-US" dirty="0">
                <a:solidFill>
                  <a:srgbClr val="FF0000"/>
                </a:solidFill>
              </a:rPr>
              <a:t>main sources </a:t>
            </a:r>
            <a:r>
              <a:rPr lang="en-US" dirty="0"/>
              <a:t>from which such information can be obtained are</a:t>
            </a:r>
          </a:p>
          <a:p>
            <a:r>
              <a:rPr lang="en-US" dirty="0"/>
              <a:t>Feedback from classroom observation </a:t>
            </a:r>
          </a:p>
          <a:p>
            <a:r>
              <a:rPr lang="en-US" dirty="0"/>
              <a:t>Feedback from learners themselves</a:t>
            </a:r>
          </a:p>
          <a:p>
            <a:r>
              <a:rPr lang="en-US" dirty="0"/>
              <a:t>Feedback from facilitators </a:t>
            </a:r>
          </a:p>
          <a:p>
            <a:r>
              <a:rPr lang="en-US" dirty="0"/>
              <a:t>Feedback from other stakeholders</a:t>
            </a:r>
          </a:p>
          <a:p>
            <a:endParaRPr lang="en-US" dirty="0"/>
          </a:p>
        </p:txBody>
      </p:sp>
    </p:spTree>
    <p:extLst>
      <p:ext uri="{BB962C8B-B14F-4D97-AF65-F5344CB8AC3E}">
        <p14:creationId xmlns:p14="http://schemas.microsoft.com/office/powerpoint/2010/main" val="2943299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 formal learning</a:t>
            </a:r>
          </a:p>
        </p:txBody>
      </p:sp>
      <p:sp>
        <p:nvSpPr>
          <p:cNvPr id="3" name="Content Placeholder 2"/>
          <p:cNvSpPr>
            <a:spLocks noGrp="1"/>
          </p:cNvSpPr>
          <p:nvPr>
            <p:ph idx="1"/>
          </p:nvPr>
        </p:nvSpPr>
        <p:spPr/>
        <p:txBody>
          <a:bodyPr/>
          <a:lstStyle/>
          <a:p>
            <a:r>
              <a:rPr lang="en-US" dirty="0"/>
              <a:t>: …typically does not lead to certification. It is, however, structured (in terms of learning objectives, learning time or learning support). </a:t>
            </a:r>
          </a:p>
          <a:p>
            <a:pPr marL="0" indent="0">
              <a:buNone/>
            </a:pPr>
            <a:endParaRPr lang="en-US" dirty="0"/>
          </a:p>
          <a:p>
            <a:r>
              <a:rPr lang="en-US" dirty="0"/>
              <a:t>Non-formal learning is intentional from the </a:t>
            </a:r>
            <a:r>
              <a:rPr lang="en-US" dirty="0" err="1"/>
              <a:t>learners</a:t>
            </a:r>
            <a:r>
              <a:rPr lang="en-US" dirty="0"/>
              <a:t>’ perspective(UNESCO, 2009).</a:t>
            </a:r>
          </a:p>
          <a:p>
            <a:endParaRPr lang="en-US" dirty="0"/>
          </a:p>
        </p:txBody>
      </p:sp>
    </p:spTree>
    <p:extLst>
      <p:ext uri="{BB962C8B-B14F-4D97-AF65-F5344CB8AC3E}">
        <p14:creationId xmlns:p14="http://schemas.microsoft.com/office/powerpoint/2010/main" val="348714069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Each of the main sources of from which information can be obtained,  listed above, could use application forms, assessment checklists, worksheets and learning journals, written class exercises and assignments to carry out their assessment. </a:t>
            </a:r>
          </a:p>
          <a:p>
            <a:r>
              <a:rPr lang="en-US" dirty="0"/>
              <a:t>the process could also involve the use of conversation oral questions and answers, practical work role play, simulation,  exhibition, interviews and discussions, demonstration and oral exercises.  </a:t>
            </a:r>
          </a:p>
          <a:p>
            <a:r>
              <a:rPr lang="en-US" dirty="0"/>
              <a:t>It may be necessary for the facilitators to discuss this with the learners and decide which methods to use for assessment. </a:t>
            </a:r>
          </a:p>
          <a:p>
            <a:r>
              <a:rPr lang="en-US" dirty="0"/>
              <a:t>Africans believe that “smoke does not affect honeybees alone” , honey gatherers are also affected  </a:t>
            </a:r>
          </a:p>
        </p:txBody>
      </p:sp>
    </p:spTree>
    <p:extLst>
      <p:ext uri="{BB962C8B-B14F-4D97-AF65-F5344CB8AC3E}">
        <p14:creationId xmlns:p14="http://schemas.microsoft.com/office/powerpoint/2010/main" val="2337847437"/>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Interview and discussion</a:t>
            </a:r>
          </a:p>
        </p:txBody>
      </p:sp>
      <p:sp>
        <p:nvSpPr>
          <p:cNvPr id="3" name="Content Placeholder 2"/>
          <p:cNvSpPr>
            <a:spLocks noGrp="1"/>
          </p:cNvSpPr>
          <p:nvPr>
            <p:ph idx="1"/>
          </p:nvPr>
        </p:nvSpPr>
        <p:spPr/>
        <p:txBody>
          <a:bodyPr>
            <a:normAutofit fontScale="85000" lnSpcReduction="10000"/>
          </a:bodyPr>
          <a:lstStyle/>
          <a:p>
            <a:r>
              <a:rPr lang="en-US" dirty="0"/>
              <a:t>Facilitators can assess the contributions of adult learners through interviews and discussions. These can range from formal, structured interview to informal, unstructured discussions. They can also hold such interviews and discussions with either individuals or groups. </a:t>
            </a:r>
          </a:p>
          <a:p>
            <a:r>
              <a:rPr lang="en-US" dirty="0"/>
              <a:t>They could observe the activities and contributions of individuals with in the group. </a:t>
            </a:r>
          </a:p>
          <a:p>
            <a:r>
              <a:rPr lang="en-US" dirty="0"/>
              <a:t>They could also group members to indicate the exact contributions of the individuals.</a:t>
            </a:r>
          </a:p>
          <a:p>
            <a:r>
              <a:rPr lang="en-US" dirty="0"/>
              <a:t> In addition individuals can indicate what their own contribution been  </a:t>
            </a:r>
          </a:p>
        </p:txBody>
      </p:sp>
    </p:spTree>
    <p:extLst>
      <p:ext uri="{BB962C8B-B14F-4D97-AF65-F5344CB8AC3E}">
        <p14:creationId xmlns:p14="http://schemas.microsoft.com/office/powerpoint/2010/main" val="3856204196"/>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Demonstration </a:t>
            </a:r>
          </a:p>
        </p:txBody>
      </p:sp>
      <p:sp>
        <p:nvSpPr>
          <p:cNvPr id="3" name="Content Placeholder 2"/>
          <p:cNvSpPr>
            <a:spLocks noGrp="1"/>
          </p:cNvSpPr>
          <p:nvPr>
            <p:ph idx="1"/>
          </p:nvPr>
        </p:nvSpPr>
        <p:spPr/>
        <p:txBody>
          <a:bodyPr/>
          <a:lstStyle/>
          <a:p>
            <a:r>
              <a:rPr lang="en-US" dirty="0"/>
              <a:t>The facilitators can ask the learners to demonstrate an activity or event as a way of finding out whether the are capable of doing something.</a:t>
            </a:r>
          </a:p>
          <a:p>
            <a:r>
              <a:rPr lang="en-US" dirty="0"/>
              <a:t>For example, adult learners may demonstrate how to purify their water before drinking or how to prepare milk fro soya beans.</a:t>
            </a:r>
          </a:p>
        </p:txBody>
      </p:sp>
    </p:spTree>
    <p:extLst>
      <p:ext uri="{BB962C8B-B14F-4D97-AF65-F5344CB8AC3E}">
        <p14:creationId xmlns:p14="http://schemas.microsoft.com/office/powerpoint/2010/main" val="317643228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Play</a:t>
            </a:r>
          </a:p>
        </p:txBody>
      </p:sp>
      <p:sp>
        <p:nvSpPr>
          <p:cNvPr id="3" name="Content Placeholder 2"/>
          <p:cNvSpPr>
            <a:spLocks noGrp="1"/>
          </p:cNvSpPr>
          <p:nvPr>
            <p:ph idx="1"/>
          </p:nvPr>
        </p:nvSpPr>
        <p:spPr/>
        <p:txBody>
          <a:bodyPr>
            <a:normAutofit fontScale="92500" lnSpcReduction="20000"/>
          </a:bodyPr>
          <a:lstStyle/>
          <a:p>
            <a:r>
              <a:rPr lang="en-US" dirty="0"/>
              <a:t>Comments made by colleagues about how well the particular learner understands his or her role </a:t>
            </a:r>
          </a:p>
          <a:p>
            <a:r>
              <a:rPr lang="en-US" dirty="0"/>
              <a:t>Reactions fro colleagues about how clearly the learner was able to communicate his or her ideas efficiently and effectively </a:t>
            </a:r>
          </a:p>
          <a:p>
            <a:r>
              <a:rPr lang="en-US" dirty="0"/>
              <a:t>Assessing the creativity levels of the learners as well as how the learner was able to interact with the others in the role play </a:t>
            </a:r>
          </a:p>
          <a:p>
            <a:r>
              <a:rPr lang="en-US" dirty="0"/>
              <a:t>Determine whether the learner used the speech and body language efficiently and effectively. </a:t>
            </a:r>
          </a:p>
          <a:p>
            <a:endParaRPr lang="en-US" dirty="0"/>
          </a:p>
        </p:txBody>
      </p:sp>
    </p:spTree>
    <p:extLst>
      <p:ext uri="{BB962C8B-B14F-4D97-AF65-F5344CB8AC3E}">
        <p14:creationId xmlns:p14="http://schemas.microsoft.com/office/powerpoint/2010/main" val="260395737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 exercise </a:t>
            </a:r>
          </a:p>
        </p:txBody>
      </p:sp>
      <p:sp>
        <p:nvSpPr>
          <p:cNvPr id="3" name="Content Placeholder 2"/>
          <p:cNvSpPr>
            <a:spLocks noGrp="1"/>
          </p:cNvSpPr>
          <p:nvPr>
            <p:ph idx="1"/>
          </p:nvPr>
        </p:nvSpPr>
        <p:spPr/>
        <p:txBody>
          <a:bodyPr>
            <a:normAutofit lnSpcReduction="10000"/>
          </a:bodyPr>
          <a:lstStyle/>
          <a:p>
            <a:r>
              <a:rPr lang="en-US" dirty="0"/>
              <a:t>The facilitator has the responsibility to asses the performance of the learners in the practical aspects of the subject. </a:t>
            </a:r>
          </a:p>
          <a:p>
            <a:r>
              <a:rPr lang="en-US" dirty="0"/>
              <a:t>A class exercise that may be in oral or written form is a useful method for assessing adult learners.</a:t>
            </a:r>
          </a:p>
          <a:p>
            <a:r>
              <a:rPr lang="en-US" dirty="0"/>
              <a:t>Oral exercises could be in the form of oral examinations, seminar presentations, small group discussions,  graphics and practical performance or demonstration.</a:t>
            </a:r>
          </a:p>
          <a:p>
            <a:endParaRPr lang="en-US" dirty="0"/>
          </a:p>
        </p:txBody>
      </p:sp>
    </p:spTree>
    <p:extLst>
      <p:ext uri="{BB962C8B-B14F-4D97-AF65-F5344CB8AC3E}">
        <p14:creationId xmlns:p14="http://schemas.microsoft.com/office/powerpoint/2010/main" val="35579537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Portfolios</a:t>
            </a:r>
          </a:p>
        </p:txBody>
      </p:sp>
      <p:sp>
        <p:nvSpPr>
          <p:cNvPr id="3" name="Content Placeholder 2"/>
          <p:cNvSpPr>
            <a:spLocks noGrp="1"/>
          </p:cNvSpPr>
          <p:nvPr>
            <p:ph idx="1"/>
          </p:nvPr>
        </p:nvSpPr>
        <p:spPr/>
        <p:txBody>
          <a:bodyPr>
            <a:normAutofit fontScale="62500" lnSpcReduction="20000"/>
          </a:bodyPr>
          <a:lstStyle/>
          <a:p>
            <a:r>
              <a:rPr lang="en-US" dirty="0"/>
              <a:t>A portfolio is a collection of learners experiences and achievements during a period of educational activity. </a:t>
            </a:r>
          </a:p>
          <a:p>
            <a:r>
              <a:rPr lang="en-US" dirty="0"/>
              <a:t>This folder is a progress portfolio. </a:t>
            </a:r>
          </a:p>
          <a:p>
            <a:r>
              <a:rPr lang="en-US" dirty="0"/>
              <a:t>The progress portfolio  records the achievements made by the learners from the start until the end of the program. </a:t>
            </a:r>
          </a:p>
          <a:p>
            <a:r>
              <a:rPr lang="en-US" dirty="0"/>
              <a:t>Performance portfolios can provide a collection of work that can be used to judge the achievement of learners.</a:t>
            </a:r>
          </a:p>
          <a:p>
            <a:r>
              <a:rPr lang="en-US" dirty="0"/>
              <a:t>It can contain almost all the activities embarked upon by the adult learner.</a:t>
            </a:r>
          </a:p>
          <a:p>
            <a:r>
              <a:rPr lang="en-US" dirty="0"/>
              <a:t>Portfolios are useful for assessment because they are a record of learners accomplishments over time. </a:t>
            </a:r>
          </a:p>
          <a:p>
            <a:r>
              <a:rPr lang="en-US" dirty="0"/>
              <a:t>This records can be kept in a folder.</a:t>
            </a:r>
          </a:p>
          <a:p>
            <a:r>
              <a:rPr lang="en-US" dirty="0"/>
              <a:t> this portfolio can be individual learning goals prepared by the learner before and after the session</a:t>
            </a:r>
          </a:p>
          <a:p>
            <a:r>
              <a:rPr lang="en-US" dirty="0"/>
              <a:t>Portfolio can be very motivational for learners, because they can display what they have accomplished.   </a:t>
            </a:r>
          </a:p>
        </p:txBody>
      </p:sp>
    </p:spTree>
    <p:extLst>
      <p:ext uri="{BB962C8B-B14F-4D97-AF65-F5344CB8AC3E}">
        <p14:creationId xmlns:p14="http://schemas.microsoft.com/office/powerpoint/2010/main" val="1005103986"/>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82296" indent="0">
              <a:buNone/>
            </a:pPr>
            <a:endParaRPr lang="en-US" sz="8800" dirty="0">
              <a:solidFill>
                <a:srgbClr val="00B050"/>
              </a:solidFill>
            </a:endParaRPr>
          </a:p>
          <a:p>
            <a:pPr marL="82296" indent="0">
              <a:buNone/>
            </a:pPr>
            <a:r>
              <a:rPr lang="en-US" sz="8800" dirty="0">
                <a:solidFill>
                  <a:srgbClr val="00B050"/>
                </a:solidFill>
                <a:latin typeface="Segoe Print" pitchFamily="2" charset="0"/>
              </a:rPr>
              <a:t>The </a:t>
            </a:r>
            <a:r>
              <a:rPr lang="en-US" sz="8800" dirty="0">
                <a:solidFill>
                  <a:srgbClr val="FFFF00"/>
                </a:solidFill>
                <a:latin typeface="Segoe Print" pitchFamily="2" charset="0"/>
              </a:rPr>
              <a:t>End </a:t>
            </a:r>
            <a:r>
              <a:rPr lang="en-US" sz="8800" dirty="0">
                <a:solidFill>
                  <a:srgbClr val="FF0000"/>
                </a:solidFill>
                <a:latin typeface="Segoe Print" pitchFamily="2" charset="0"/>
              </a:rPr>
              <a:t>!!!</a:t>
            </a:r>
          </a:p>
        </p:txBody>
      </p:sp>
    </p:spTree>
    <p:extLst>
      <p:ext uri="{BB962C8B-B14F-4D97-AF65-F5344CB8AC3E}">
        <p14:creationId xmlns:p14="http://schemas.microsoft.com/office/powerpoint/2010/main" val="30482331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INFORMAL LEARNING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This sort of learning occurs when people consciously try to learn from their experiences.</a:t>
            </a:r>
          </a:p>
          <a:p>
            <a:r>
              <a:rPr lang="en-US" dirty="0"/>
              <a:t> It involves individual or group reflection on experience, but does not involve formal instruction (Foley, 2000).. </a:t>
            </a:r>
          </a:p>
          <a:p>
            <a:r>
              <a:rPr lang="en-US" dirty="0"/>
              <a:t>Examples include the management committee of a community </a:t>
            </a:r>
            <a:r>
              <a:rPr lang="en-US" dirty="0" err="1"/>
              <a:t>centre</a:t>
            </a:r>
            <a:r>
              <a:rPr lang="en-US" dirty="0"/>
              <a:t> reviewing the operations of its </a:t>
            </a:r>
            <a:r>
              <a:rPr lang="en-US" dirty="0" err="1"/>
              <a:t>organisation</a:t>
            </a:r>
            <a:r>
              <a:rPr lang="en-US" dirty="0"/>
              <a:t>.</a:t>
            </a:r>
          </a:p>
          <a:p>
            <a:endParaRPr lang="en-US" dirty="0"/>
          </a:p>
        </p:txBody>
      </p:sp>
    </p:spTree>
    <p:extLst>
      <p:ext uri="{BB962C8B-B14F-4D97-AF65-F5344CB8AC3E}">
        <p14:creationId xmlns:p14="http://schemas.microsoft.com/office/powerpoint/2010/main" val="1145825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Contd</a:t>
            </a:r>
            <a:r>
              <a:rPr lang="en-US" dirty="0"/>
              <a:t>….</a:t>
            </a:r>
          </a:p>
        </p:txBody>
      </p:sp>
      <p:sp>
        <p:nvSpPr>
          <p:cNvPr id="3" name="Content Placeholder 2"/>
          <p:cNvSpPr>
            <a:spLocks noGrp="1"/>
          </p:cNvSpPr>
          <p:nvPr>
            <p:ph idx="1"/>
          </p:nvPr>
        </p:nvSpPr>
        <p:spPr/>
        <p:txBody>
          <a:bodyPr>
            <a:normAutofit/>
          </a:bodyPr>
          <a:lstStyle/>
          <a:p>
            <a:pPr marL="0" indent="0">
              <a:buNone/>
            </a:pPr>
            <a:r>
              <a:rPr lang="en-US" dirty="0"/>
              <a:t>Informal learning: </a:t>
            </a:r>
          </a:p>
          <a:p>
            <a:r>
              <a:rPr lang="en-US" dirty="0"/>
              <a:t>results from daily life activities related to work, family or leisure. </a:t>
            </a:r>
          </a:p>
          <a:p>
            <a:r>
              <a:rPr lang="en-US" dirty="0"/>
              <a:t>is not structured (in terms of learning objectives, learning time or learning support) and </a:t>
            </a:r>
          </a:p>
          <a:p>
            <a:r>
              <a:rPr lang="en-US" dirty="0"/>
              <a:t>typically does not lead to certification. </a:t>
            </a:r>
          </a:p>
          <a:p>
            <a:r>
              <a:rPr lang="en-US" dirty="0"/>
              <a:t>may be intentional but in most cases it is non-intentional (UNESCO, 2009).</a:t>
            </a:r>
          </a:p>
          <a:p>
            <a:endParaRPr lang="en-US" dirty="0"/>
          </a:p>
        </p:txBody>
      </p:sp>
    </p:spTree>
    <p:extLst>
      <p:ext uri="{BB962C8B-B14F-4D97-AF65-F5344CB8AC3E}">
        <p14:creationId xmlns:p14="http://schemas.microsoft.com/office/powerpoint/2010/main" val="2925673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Individual Assignment </a:t>
            </a:r>
          </a:p>
        </p:txBody>
      </p:sp>
      <p:sp>
        <p:nvSpPr>
          <p:cNvPr id="3" name="Content Placeholder 2"/>
          <p:cNvSpPr>
            <a:spLocks noGrp="1"/>
          </p:cNvSpPr>
          <p:nvPr>
            <p:ph idx="1"/>
          </p:nvPr>
        </p:nvSpPr>
        <p:spPr/>
        <p:txBody>
          <a:bodyPr/>
          <a:lstStyle/>
          <a:p>
            <a:pPr lvl="0">
              <a:buClr>
                <a:srgbClr val="93A299"/>
              </a:buClr>
            </a:pPr>
            <a:r>
              <a:rPr lang="en-US" dirty="0">
                <a:solidFill>
                  <a:srgbClr val="292934"/>
                </a:solidFill>
              </a:rPr>
              <a:t>Explain the differences and similarities of learning and education </a:t>
            </a:r>
          </a:p>
          <a:p>
            <a:endParaRPr lang="en-US" dirty="0"/>
          </a:p>
        </p:txBody>
      </p:sp>
    </p:spTree>
    <p:extLst>
      <p:ext uri="{BB962C8B-B14F-4D97-AF65-F5344CB8AC3E}">
        <p14:creationId xmlns:p14="http://schemas.microsoft.com/office/powerpoint/2010/main" val="4063412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dirty="0">
                <a:solidFill>
                  <a:srgbClr val="00B050"/>
                </a:solidFill>
                <a:latin typeface="Times New Roman" pitchFamily="18" charset="0"/>
                <a:cs typeface="Times New Roman" pitchFamily="18" charset="0"/>
              </a:rPr>
              <a:t>A Theory of Adult Learning: Andragogy</a:t>
            </a:r>
          </a:p>
        </p:txBody>
      </p:sp>
    </p:spTree>
    <p:extLst>
      <p:ext uri="{BB962C8B-B14F-4D97-AF65-F5344CB8AC3E}">
        <p14:creationId xmlns:p14="http://schemas.microsoft.com/office/powerpoint/2010/main" val="36349806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Andragogy: Historical Development</a:t>
            </a:r>
            <a:br>
              <a:rPr lang="en-US" dirty="0"/>
            </a:br>
            <a:endParaRPr lang="en-US" dirty="0"/>
          </a:p>
        </p:txBody>
      </p:sp>
      <p:sp>
        <p:nvSpPr>
          <p:cNvPr id="3" name="Content Placeholder 2"/>
          <p:cNvSpPr>
            <a:spLocks noGrp="1"/>
          </p:cNvSpPr>
          <p:nvPr>
            <p:ph idx="1"/>
          </p:nvPr>
        </p:nvSpPr>
        <p:spPr/>
        <p:txBody>
          <a:bodyPr/>
          <a:lstStyle/>
          <a:p>
            <a:r>
              <a:rPr lang="en-US" dirty="0"/>
              <a:t>The term andragogy has a long history of development and evolution </a:t>
            </a:r>
          </a:p>
          <a:p>
            <a:endParaRPr lang="en-US" dirty="0"/>
          </a:p>
          <a:p>
            <a:pPr lvl="4"/>
            <a:r>
              <a:rPr lang="en-US" sz="2400" dirty="0"/>
              <a:t>(Chan, 2010). </a:t>
            </a:r>
          </a:p>
          <a:p>
            <a:pPr marL="0" indent="0">
              <a:buNone/>
            </a:pPr>
            <a:endParaRPr lang="en-US" dirty="0"/>
          </a:p>
          <a:p>
            <a:r>
              <a:rPr lang="en-US" dirty="0"/>
              <a:t>Unlike pedagogy, which has been around for thousands of years, andragogy emerged in the 1800s</a:t>
            </a:r>
          </a:p>
          <a:p>
            <a:endParaRPr lang="en-US" dirty="0"/>
          </a:p>
        </p:txBody>
      </p:sp>
    </p:spTree>
    <p:extLst>
      <p:ext uri="{BB962C8B-B14F-4D97-AF65-F5344CB8AC3E}">
        <p14:creationId xmlns:p14="http://schemas.microsoft.com/office/powerpoint/2010/main" val="848477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95400"/>
            <a:ext cx="8229600" cy="4876800"/>
          </a:xfrm>
        </p:spPr>
        <p:txBody>
          <a:bodyPr/>
          <a:lstStyle/>
          <a:p>
            <a:pPr marL="0" marR="0" indent="0" algn="ctr" fontAlgn="base" hangingPunct="0">
              <a:lnSpc>
                <a:spcPct val="150000"/>
              </a:lnSpc>
              <a:spcBef>
                <a:spcPts val="0"/>
              </a:spcBef>
              <a:spcAft>
                <a:spcPts val="0"/>
              </a:spcAft>
              <a:buNone/>
            </a:pPr>
            <a:r>
              <a:rPr lang="en-US" sz="8800" b="1" dirty="0">
                <a:latin typeface="Times New Roman"/>
                <a:ea typeface="Times New Roman"/>
              </a:rPr>
              <a:t>Chapter One: Introduction </a:t>
            </a:r>
            <a:endParaRPr lang="en-US" sz="8800" dirty="0">
              <a:latin typeface="Times New Roman"/>
              <a:ea typeface="Calibri"/>
            </a:endParaRPr>
          </a:p>
          <a:p>
            <a:pPr algn="ctr"/>
            <a:endParaRPr lang="en-US" dirty="0"/>
          </a:p>
        </p:txBody>
      </p:sp>
    </p:spTree>
    <p:extLst>
      <p:ext uri="{BB962C8B-B14F-4D97-AF65-F5344CB8AC3E}">
        <p14:creationId xmlns:p14="http://schemas.microsoft.com/office/powerpoint/2010/main" val="5624132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Contd</a:t>
            </a:r>
            <a:r>
              <a:rPr lang="en-US" dirty="0"/>
              <a:t>…</a:t>
            </a:r>
          </a:p>
        </p:txBody>
      </p:sp>
      <p:sp>
        <p:nvSpPr>
          <p:cNvPr id="3" name="Content Placeholder 2"/>
          <p:cNvSpPr>
            <a:spLocks noGrp="1"/>
          </p:cNvSpPr>
          <p:nvPr>
            <p:ph idx="1"/>
          </p:nvPr>
        </p:nvSpPr>
        <p:spPr/>
        <p:txBody>
          <a:bodyPr>
            <a:normAutofit lnSpcReduction="10000"/>
          </a:bodyPr>
          <a:lstStyle/>
          <a:p>
            <a:r>
              <a:rPr lang="en-US" dirty="0"/>
              <a:t>Andragogy can be traced back to 1833 when </a:t>
            </a:r>
            <a:r>
              <a:rPr lang="en-US" b="1" dirty="0"/>
              <a:t>Alexander Knapp</a:t>
            </a:r>
            <a:r>
              <a:rPr lang="en-US" dirty="0"/>
              <a:t>, a German educator developed the term while trying to describe the practice Plato exerted when instructing his pupils who were young adults</a:t>
            </a:r>
          </a:p>
          <a:p>
            <a:r>
              <a:rPr lang="en-US" dirty="0"/>
              <a:t> The term disappeared for nearly a century ago and revived around 1921 by German social scientist </a:t>
            </a:r>
            <a:r>
              <a:rPr lang="en-US" b="1" dirty="0" err="1"/>
              <a:t>Eugen</a:t>
            </a:r>
            <a:r>
              <a:rPr lang="en-US" b="1" dirty="0"/>
              <a:t> </a:t>
            </a:r>
            <a:r>
              <a:rPr lang="en-US" b="1" dirty="0" err="1"/>
              <a:t>Rosenstock</a:t>
            </a: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5644008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Contd</a:t>
            </a:r>
            <a:r>
              <a:rPr lang="en-US" dirty="0"/>
              <a:t>…</a:t>
            </a:r>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 In 1926 influenced by John Dewey philosophy, </a:t>
            </a:r>
            <a:r>
              <a:rPr lang="en-US" b="1" dirty="0">
                <a:latin typeface="Times New Roman" pitchFamily="18" charset="0"/>
                <a:cs typeface="Times New Roman" pitchFamily="18" charset="0"/>
              </a:rPr>
              <a:t>Edward </a:t>
            </a:r>
            <a:r>
              <a:rPr lang="en-US" b="1" dirty="0" err="1">
                <a:latin typeface="Times New Roman" pitchFamily="18" charset="0"/>
                <a:cs typeface="Times New Roman" pitchFamily="18" charset="0"/>
              </a:rPr>
              <a:t>Lindman</a:t>
            </a:r>
            <a:r>
              <a:rPr lang="en-US" dirty="0">
                <a:latin typeface="Times New Roman" pitchFamily="18" charset="0"/>
                <a:cs typeface="Times New Roman" pitchFamily="18" charset="0"/>
              </a:rPr>
              <a:t> published a seminal book entitled “</a:t>
            </a:r>
            <a:r>
              <a:rPr lang="en-US" b="1" dirty="0">
                <a:solidFill>
                  <a:srgbClr val="00B050"/>
                </a:solidFill>
                <a:latin typeface="Times New Roman" pitchFamily="18" charset="0"/>
                <a:cs typeface="Times New Roman" pitchFamily="18" charset="0"/>
              </a:rPr>
              <a:t>The meaning of Adult Education</a:t>
            </a:r>
            <a:r>
              <a:rPr lang="en-US" dirty="0">
                <a:latin typeface="Times New Roman" pitchFamily="18" charset="0"/>
                <a:cs typeface="Times New Roman" pitchFamily="18" charset="0"/>
              </a:rPr>
              <a:t>”  (Knowles et al, 2005) and formulated the essential philosophical assumptions of adult education (</a:t>
            </a:r>
            <a:r>
              <a:rPr lang="en-US" dirty="0" err="1">
                <a:latin typeface="Times New Roman" pitchFamily="18" charset="0"/>
                <a:cs typeface="Times New Roman" pitchFamily="18" charset="0"/>
              </a:rPr>
              <a:t>Muneja</a:t>
            </a:r>
            <a:r>
              <a:rPr lang="en-US" dirty="0">
                <a:latin typeface="Times New Roman" pitchFamily="18" charset="0"/>
                <a:cs typeface="Times New Roman" pitchFamily="18" charset="0"/>
              </a:rPr>
              <a:t>, 2015). </a:t>
            </a:r>
          </a:p>
          <a:p>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67605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Contd</a:t>
            </a:r>
            <a:r>
              <a:rPr lang="en-US" dirty="0"/>
              <a:t>…</a:t>
            </a:r>
          </a:p>
        </p:txBody>
      </p:sp>
      <p:sp>
        <p:nvSpPr>
          <p:cNvPr id="3" name="Content Placeholder 2"/>
          <p:cNvSpPr>
            <a:spLocks noGrp="1"/>
          </p:cNvSpPr>
          <p:nvPr>
            <p:ph idx="1"/>
          </p:nvPr>
        </p:nvSpPr>
        <p:spPr/>
        <p:txBody>
          <a:bodyPr/>
          <a:lstStyle/>
          <a:p>
            <a:r>
              <a:rPr lang="en-US" dirty="0"/>
              <a:t>Until the 1960s, the model developed for the children have been equally functioned for adult learners </a:t>
            </a:r>
          </a:p>
          <a:p>
            <a:r>
              <a:rPr lang="en-US" dirty="0"/>
              <a:t>there was no a unifying theory of learning to teach adults</a:t>
            </a:r>
          </a:p>
        </p:txBody>
      </p:sp>
    </p:spTree>
    <p:extLst>
      <p:ext uri="{BB962C8B-B14F-4D97-AF65-F5344CB8AC3E}">
        <p14:creationId xmlns:p14="http://schemas.microsoft.com/office/powerpoint/2010/main" val="12334314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Contd</a:t>
            </a:r>
            <a:r>
              <a:rPr lang="en-US" dirty="0"/>
              <a:t>…</a:t>
            </a:r>
          </a:p>
        </p:txBody>
      </p:sp>
      <p:sp>
        <p:nvSpPr>
          <p:cNvPr id="3" name="Content Placeholder 2"/>
          <p:cNvSpPr>
            <a:spLocks noGrp="1"/>
          </p:cNvSpPr>
          <p:nvPr>
            <p:ph idx="1"/>
          </p:nvPr>
        </p:nvSpPr>
        <p:spPr/>
        <p:txBody>
          <a:bodyPr>
            <a:normAutofit/>
          </a:bodyPr>
          <a:lstStyle/>
          <a:p>
            <a:r>
              <a:rPr lang="en-US" dirty="0"/>
              <a:t>Later andragogy is popularized by Malcolm Knowles in North America. </a:t>
            </a:r>
          </a:p>
          <a:p>
            <a:r>
              <a:rPr lang="en-US" dirty="0"/>
              <a:t>Malcolm Knowles have contributed more to make adult education as separated field of study and famous throughout the world during the past four decades.</a:t>
            </a:r>
          </a:p>
          <a:p>
            <a:r>
              <a:rPr lang="en-US" dirty="0"/>
              <a:t>Knowles writing on andragogy gave a brand name and transformed the profession of adult education. </a:t>
            </a:r>
          </a:p>
          <a:p>
            <a:endParaRPr lang="en-US" dirty="0"/>
          </a:p>
          <a:p>
            <a:endParaRPr lang="en-US" dirty="0"/>
          </a:p>
        </p:txBody>
      </p:sp>
    </p:spTree>
    <p:extLst>
      <p:ext uri="{BB962C8B-B14F-4D97-AF65-F5344CB8AC3E}">
        <p14:creationId xmlns:p14="http://schemas.microsoft.com/office/powerpoint/2010/main" val="42726034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Contd</a:t>
            </a:r>
            <a:r>
              <a:rPr lang="en-US" dirty="0"/>
              <a:t>…</a:t>
            </a:r>
            <a:br>
              <a:rPr lang="en-US" b="1"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r>
              <a:rPr lang="en-US" dirty="0">
                <a:latin typeface="Times New Roman" pitchFamily="18" charset="0"/>
                <a:cs typeface="Times New Roman" pitchFamily="18" charset="0"/>
              </a:rPr>
              <a:t>Lack of research in the field of adult education is attributed by full of surprise because many influential ancient philosophers and educators such as </a:t>
            </a:r>
            <a:r>
              <a:rPr lang="en-US" b="1" dirty="0">
                <a:latin typeface="Times New Roman" pitchFamily="18" charset="0"/>
                <a:cs typeface="Times New Roman" pitchFamily="18" charset="0"/>
              </a:rPr>
              <a:t>Confucius and Lao </a:t>
            </a:r>
            <a:r>
              <a:rPr lang="en-US" b="1" dirty="0" err="1">
                <a:latin typeface="Times New Roman" pitchFamily="18" charset="0"/>
                <a:cs typeface="Times New Roman" pitchFamily="18" charset="0"/>
              </a:rPr>
              <a:t>Tse</a:t>
            </a:r>
            <a:r>
              <a:rPr lang="en-US" b="1" dirty="0">
                <a:latin typeface="Times New Roman" pitchFamily="18" charset="0"/>
                <a:cs typeface="Times New Roman" pitchFamily="18" charset="0"/>
              </a:rPr>
              <a:t> o</a:t>
            </a:r>
            <a:r>
              <a:rPr lang="en-US" dirty="0">
                <a:latin typeface="Times New Roman" pitchFamily="18" charset="0"/>
                <a:cs typeface="Times New Roman" pitchFamily="18" charset="0"/>
              </a:rPr>
              <a:t>f China; the Hebrew prophets and </a:t>
            </a:r>
            <a:r>
              <a:rPr lang="en-US" b="1" dirty="0">
                <a:latin typeface="Times New Roman" pitchFamily="18" charset="0"/>
                <a:cs typeface="Times New Roman" pitchFamily="18" charset="0"/>
              </a:rPr>
              <a:t>Jesus in Biblical times</a:t>
            </a:r>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Aristotle, Socrates, and Plato in ancient Greece</a:t>
            </a:r>
            <a:r>
              <a:rPr lang="en-US" dirty="0">
                <a:latin typeface="Times New Roman" pitchFamily="18" charset="0"/>
                <a:cs typeface="Times New Roman" pitchFamily="18" charset="0"/>
              </a:rPr>
              <a:t>; and </a:t>
            </a:r>
            <a:r>
              <a:rPr lang="en-US" b="1" dirty="0">
                <a:latin typeface="Times New Roman" pitchFamily="18" charset="0"/>
                <a:cs typeface="Times New Roman" pitchFamily="18" charset="0"/>
              </a:rPr>
              <a:t>Cicero, </a:t>
            </a:r>
            <a:r>
              <a:rPr lang="en-US" b="1" dirty="0" err="1">
                <a:latin typeface="Times New Roman" pitchFamily="18" charset="0"/>
                <a:cs typeface="Times New Roman" pitchFamily="18" charset="0"/>
              </a:rPr>
              <a:t>Evelid</a:t>
            </a:r>
            <a:r>
              <a:rPr lang="en-US" b="1" dirty="0">
                <a:latin typeface="Times New Roman" pitchFamily="18" charset="0"/>
                <a:cs typeface="Times New Roman" pitchFamily="18" charset="0"/>
              </a:rPr>
              <a:t>, and </a:t>
            </a:r>
            <a:r>
              <a:rPr lang="en-US" b="1" dirty="0" err="1">
                <a:latin typeface="Times New Roman" pitchFamily="18" charset="0"/>
                <a:cs typeface="Times New Roman" pitchFamily="18" charset="0"/>
              </a:rPr>
              <a:t>Quintillian</a:t>
            </a:r>
            <a:r>
              <a:rPr lang="en-US" b="1" dirty="0">
                <a:latin typeface="Times New Roman" pitchFamily="18" charset="0"/>
                <a:cs typeface="Times New Roman" pitchFamily="18" charset="0"/>
              </a:rPr>
              <a:t> in ancient Rome</a:t>
            </a:r>
            <a:r>
              <a:rPr lang="en-US" dirty="0">
                <a:latin typeface="Times New Roman" pitchFamily="18" charset="0"/>
                <a:cs typeface="Times New Roman" pitchFamily="18" charset="0"/>
              </a:rPr>
              <a:t> were really adult educators not teachers of children (Knowles, Holton II &amp;Swanson, 2005). </a:t>
            </a:r>
          </a:p>
          <a:p>
            <a:r>
              <a:rPr lang="en-US" dirty="0">
                <a:latin typeface="Times New Roman" pitchFamily="18" charset="0"/>
                <a:cs typeface="Times New Roman" pitchFamily="18" charset="0"/>
              </a:rPr>
              <a:t>They had been a great conviction to instill the learners into mental inquiry (Knowles et al, 2005). </a:t>
            </a:r>
          </a:p>
        </p:txBody>
      </p:sp>
    </p:spTree>
    <p:extLst>
      <p:ext uri="{BB962C8B-B14F-4D97-AF65-F5344CB8AC3E}">
        <p14:creationId xmlns:p14="http://schemas.microsoft.com/office/powerpoint/2010/main" val="23699055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Contd</a:t>
            </a:r>
            <a:r>
              <a:rPr lang="en-US" dirty="0"/>
              <a:t>…</a:t>
            </a:r>
          </a:p>
        </p:txBody>
      </p:sp>
      <p:sp>
        <p:nvSpPr>
          <p:cNvPr id="3" name="Content Placeholder 2"/>
          <p:cNvSpPr>
            <a:spLocks noGrp="1"/>
          </p:cNvSpPr>
          <p:nvPr>
            <p:ph idx="1"/>
          </p:nvPr>
        </p:nvSpPr>
        <p:spPr/>
        <p:txBody>
          <a:bodyPr>
            <a:normAutofit fontScale="92500" lnSpcReduction="10000"/>
          </a:bodyPr>
          <a:lstStyle/>
          <a:p>
            <a:r>
              <a:rPr lang="en-US" dirty="0">
                <a:latin typeface="Times New Roman" pitchFamily="18" charset="0"/>
                <a:cs typeface="Times New Roman" pitchFamily="18" charset="0"/>
              </a:rPr>
              <a:t>That is why Knowles (1984) eloquently write “The adult learner: A neglected specious”. </a:t>
            </a:r>
          </a:p>
          <a:p>
            <a:r>
              <a:rPr lang="en-US" dirty="0">
                <a:latin typeface="Times New Roman" pitchFamily="18" charset="0"/>
                <a:cs typeface="Times New Roman" pitchFamily="18" charset="0"/>
              </a:rPr>
              <a:t>Most educational theories are rooted on behaviorist and cognitivist theory of learning, teacher centered in which the teacher serve as the guardian of knowledge. </a:t>
            </a:r>
          </a:p>
          <a:p>
            <a:r>
              <a:rPr lang="en-US" dirty="0">
                <a:latin typeface="Times New Roman" pitchFamily="18" charset="0"/>
                <a:cs typeface="Times New Roman" pitchFamily="18" charset="0"/>
              </a:rPr>
              <a:t>However, adult educators recognize that many colleges are moving from student centered pedagogy to adult student centered teaching strategies </a:t>
            </a:r>
          </a:p>
        </p:txBody>
      </p:sp>
    </p:spTree>
    <p:extLst>
      <p:ext uri="{BB962C8B-B14F-4D97-AF65-F5344CB8AC3E}">
        <p14:creationId xmlns:p14="http://schemas.microsoft.com/office/powerpoint/2010/main" val="27519140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Contd</a:t>
            </a:r>
            <a:r>
              <a:rPr lang="en-US" dirty="0"/>
              <a:t>…</a:t>
            </a:r>
          </a:p>
        </p:txBody>
      </p:sp>
      <p:sp>
        <p:nvSpPr>
          <p:cNvPr id="3" name="Content Placeholder 2"/>
          <p:cNvSpPr>
            <a:spLocks noGrp="1"/>
          </p:cNvSpPr>
          <p:nvPr>
            <p:ph idx="1"/>
          </p:nvPr>
        </p:nvSpPr>
        <p:spPr/>
        <p:txBody>
          <a:bodyPr/>
          <a:lstStyle/>
          <a:p>
            <a:pPr algn="just"/>
            <a:r>
              <a:rPr lang="en-US" dirty="0">
                <a:latin typeface="Times New Roman" pitchFamily="18" charset="0"/>
                <a:cs typeface="Times New Roman" pitchFamily="18" charset="0"/>
              </a:rPr>
              <a:t>The differences between children and adults learning has been debatable issue for decades and pedagogy has been providing education for both children and adult without recognizing their real differences, the same philosophy.</a:t>
            </a:r>
          </a:p>
        </p:txBody>
      </p:sp>
    </p:spTree>
    <p:extLst>
      <p:ext uri="{BB962C8B-B14F-4D97-AF65-F5344CB8AC3E}">
        <p14:creationId xmlns:p14="http://schemas.microsoft.com/office/powerpoint/2010/main" val="24126707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Andragogical Assumptions</a:t>
            </a:r>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At the outset, Knowles come up with </a:t>
            </a:r>
            <a:r>
              <a:rPr lang="en-US" b="1" dirty="0">
                <a:latin typeface="Times New Roman" pitchFamily="18" charset="0"/>
                <a:cs typeface="Times New Roman" pitchFamily="18" charset="0"/>
              </a:rPr>
              <a:t>four basic assumptions about the characteristics of adult learners</a:t>
            </a:r>
            <a:r>
              <a:rPr lang="en-US" dirty="0">
                <a:latin typeface="Times New Roman" pitchFamily="18" charset="0"/>
                <a:cs typeface="Times New Roman" pitchFamily="18" charset="0"/>
              </a:rPr>
              <a:t> in which andragogy is premised and laid the foundation of adult learning that are distinguished from the assumptions of pedagogy premised. </a:t>
            </a:r>
          </a:p>
        </p:txBody>
      </p:sp>
    </p:spTree>
    <p:extLst>
      <p:ext uri="{BB962C8B-B14F-4D97-AF65-F5344CB8AC3E}">
        <p14:creationId xmlns:p14="http://schemas.microsoft.com/office/powerpoint/2010/main" val="27608698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Contd</a:t>
            </a:r>
            <a:r>
              <a:rPr lang="en-US" dirty="0"/>
              <a:t>…</a:t>
            </a:r>
          </a:p>
        </p:txBody>
      </p:sp>
      <p:sp>
        <p:nvSpPr>
          <p:cNvPr id="3" name="Content Placeholder 2"/>
          <p:cNvSpPr>
            <a:spLocks noGrp="1"/>
          </p:cNvSpPr>
          <p:nvPr>
            <p:ph idx="1"/>
          </p:nvPr>
        </p:nvSpPr>
        <p:spPr/>
        <p:txBody>
          <a:bodyPr>
            <a:normAutofit fontScale="92500" lnSpcReduction="20000"/>
          </a:bodyPr>
          <a:lstStyle/>
          <a:p>
            <a:r>
              <a:rPr lang="en-US" dirty="0">
                <a:latin typeface="Times New Roman" pitchFamily="18" charset="0"/>
                <a:cs typeface="Times New Roman" pitchFamily="18" charset="0"/>
              </a:rPr>
              <a:t>These assumptions include as a person mature: </a:t>
            </a:r>
          </a:p>
          <a:p>
            <a:pPr marL="0" indent="0">
              <a:buNone/>
            </a:pPr>
            <a:r>
              <a:rPr lang="en-US" dirty="0">
                <a:latin typeface="Times New Roman" pitchFamily="18" charset="0"/>
                <a:cs typeface="Times New Roman" pitchFamily="18" charset="0"/>
              </a:rPr>
              <a:t>1) the self-concept moves from dependency to independent personality and self-directedness, </a:t>
            </a:r>
          </a:p>
          <a:p>
            <a:pPr marL="0" indent="0">
              <a:buNone/>
            </a:pPr>
            <a:r>
              <a:rPr lang="en-US" dirty="0">
                <a:latin typeface="Times New Roman" pitchFamily="18" charset="0"/>
                <a:cs typeface="Times New Roman" pitchFamily="18" charset="0"/>
              </a:rPr>
              <a:t>2) the experience will increase both in quantity and quality which will serve as a resource for learning, </a:t>
            </a:r>
          </a:p>
          <a:p>
            <a:pPr marL="0" indent="0">
              <a:buNone/>
            </a:pPr>
            <a:r>
              <a:rPr lang="en-US" dirty="0">
                <a:latin typeface="Times New Roman" pitchFamily="18" charset="0"/>
                <a:cs typeface="Times New Roman" pitchFamily="18" charset="0"/>
              </a:rPr>
              <a:t>3) readiness to learn shifts from postponed use to immediate application of knowledge, </a:t>
            </a:r>
          </a:p>
          <a:p>
            <a:pPr marL="0" indent="0">
              <a:buNone/>
            </a:pPr>
            <a:r>
              <a:rPr lang="en-US" dirty="0">
                <a:latin typeface="Times New Roman" pitchFamily="18" charset="0"/>
                <a:cs typeface="Times New Roman" pitchFamily="18" charset="0"/>
              </a:rPr>
              <a:t>4) orientation to learn will be changed from subject centeredness to performance centeredness (Knowles, 1980). </a:t>
            </a:r>
          </a:p>
        </p:txBody>
      </p:sp>
    </p:spTree>
    <p:extLst>
      <p:ext uri="{BB962C8B-B14F-4D97-AF65-F5344CB8AC3E}">
        <p14:creationId xmlns:p14="http://schemas.microsoft.com/office/powerpoint/2010/main" val="18724939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Contd</a:t>
            </a:r>
            <a:r>
              <a:rPr lang="en-US" dirty="0"/>
              <a:t>…</a:t>
            </a:r>
          </a:p>
        </p:txBody>
      </p:sp>
      <p:sp>
        <p:nvSpPr>
          <p:cNvPr id="3" name="Content Placeholder 2"/>
          <p:cNvSpPr>
            <a:spLocks noGrp="1"/>
          </p:cNvSpPr>
          <p:nvPr>
            <p:ph idx="1"/>
          </p:nvPr>
        </p:nvSpPr>
        <p:spPr/>
        <p:txBody>
          <a:bodyPr/>
          <a:lstStyle/>
          <a:p>
            <a:r>
              <a:rPr lang="en-US" dirty="0"/>
              <a:t>Later he added the two additional basic andragogical assumptions: as a person mature</a:t>
            </a:r>
          </a:p>
          <a:p>
            <a:pPr marL="0" indent="0">
              <a:buNone/>
            </a:pPr>
            <a:r>
              <a:rPr lang="en-US" dirty="0"/>
              <a:t>1) he/she need to know why and how he/she is learning and </a:t>
            </a:r>
          </a:p>
          <a:p>
            <a:pPr marL="0" indent="0">
              <a:buNone/>
            </a:pPr>
            <a:r>
              <a:rPr lang="en-US" dirty="0"/>
              <a:t>2) he/she is highly motivated by internal motivation (Knowles, 2005).</a:t>
            </a:r>
          </a:p>
          <a:p>
            <a:endParaRPr lang="en-US" dirty="0"/>
          </a:p>
        </p:txBody>
      </p:sp>
    </p:spTree>
    <p:extLst>
      <p:ext uri="{BB962C8B-B14F-4D97-AF65-F5344CB8AC3E}">
        <p14:creationId xmlns:p14="http://schemas.microsoft.com/office/powerpoint/2010/main" val="927932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b="1" dirty="0">
                <a:solidFill>
                  <a:srgbClr val="00B050"/>
                </a:solidFill>
              </a:rPr>
              <a:t>FORMAL EDUCATION </a:t>
            </a:r>
            <a:br>
              <a:rPr lang="en-US" b="1" dirty="0">
                <a:solidFill>
                  <a:srgbClr val="00B050"/>
                </a:solidFill>
              </a:rPr>
            </a:br>
            <a:endParaRPr lang="en-US" b="1" dirty="0">
              <a:solidFill>
                <a:srgbClr val="00B050"/>
              </a:solidFill>
            </a:endParaRPr>
          </a:p>
        </p:txBody>
      </p:sp>
      <p:sp>
        <p:nvSpPr>
          <p:cNvPr id="3" name="Content Placeholder 2"/>
          <p:cNvSpPr>
            <a:spLocks noGrp="1"/>
          </p:cNvSpPr>
          <p:nvPr>
            <p:ph idx="1"/>
          </p:nvPr>
        </p:nvSpPr>
        <p:spPr/>
        <p:txBody>
          <a:bodyPr>
            <a:normAutofit fontScale="92500" lnSpcReduction="10000"/>
          </a:bodyPr>
          <a:lstStyle/>
          <a:p>
            <a:r>
              <a:rPr lang="en-US" dirty="0">
                <a:latin typeface="Times New Roman" pitchFamily="18" charset="0"/>
                <a:cs typeface="Times New Roman" pitchFamily="18" charset="0"/>
              </a:rPr>
              <a:t>This is the form of adult learning with which we are most familiar.</a:t>
            </a:r>
          </a:p>
          <a:p>
            <a:pPr marL="0" indent="0">
              <a:buNone/>
            </a:pPr>
            <a:r>
              <a:rPr lang="en-US" dirty="0">
                <a:latin typeface="Times New Roman" pitchFamily="18" charset="0"/>
                <a:cs typeface="Times New Roman" pitchFamily="18" charset="0"/>
              </a:rPr>
              <a:t>Distinguishing characteristics are:</a:t>
            </a:r>
          </a:p>
          <a:p>
            <a:r>
              <a:rPr lang="en-US" dirty="0">
                <a:latin typeface="Times New Roman" pitchFamily="18" charset="0"/>
                <a:cs typeface="Times New Roman" pitchFamily="18" charset="0"/>
              </a:rPr>
              <a:t>organized by professional educators, </a:t>
            </a:r>
          </a:p>
          <a:p>
            <a:r>
              <a:rPr lang="en-US" dirty="0">
                <a:latin typeface="Times New Roman" pitchFamily="18" charset="0"/>
                <a:cs typeface="Times New Roman" pitchFamily="18" charset="0"/>
              </a:rPr>
              <a:t>there is a defined curriculum, and </a:t>
            </a:r>
          </a:p>
          <a:p>
            <a:r>
              <a:rPr lang="en-US" dirty="0">
                <a:latin typeface="Times New Roman" pitchFamily="18" charset="0"/>
                <a:cs typeface="Times New Roman" pitchFamily="18" charset="0"/>
              </a:rPr>
              <a:t>Often leads to a qualification. </a:t>
            </a:r>
          </a:p>
          <a:p>
            <a:r>
              <a:rPr lang="en-US" dirty="0">
                <a:latin typeface="Times New Roman" pitchFamily="18" charset="0"/>
                <a:cs typeface="Times New Roman" pitchFamily="18" charset="0"/>
              </a:rPr>
              <a:t>It includes study in educational institutions like universities and technical and further education colleges, and sequenced training sessions in workplaces (Foley, 2000).</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8140027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562600"/>
          </a:xfrm>
        </p:spPr>
        <p:txBody>
          <a:bodyPr>
            <a:normAutofit/>
          </a:bodyPr>
          <a:lstStyle/>
          <a:p>
            <a:pPr marL="0" marR="0" indent="0" algn="ctr">
              <a:lnSpc>
                <a:spcPct val="115000"/>
              </a:lnSpc>
              <a:spcBef>
                <a:spcPts val="0"/>
              </a:spcBef>
              <a:spcAft>
                <a:spcPts val="0"/>
              </a:spcAft>
              <a:buNone/>
            </a:pPr>
            <a:r>
              <a:rPr lang="en-US" sz="4800" b="1" dirty="0">
                <a:latin typeface="Times New Roman" pitchFamily="18" charset="0"/>
                <a:ea typeface="Calibri"/>
                <a:cs typeface="Times New Roman" pitchFamily="18" charset="0"/>
              </a:rPr>
              <a:t>CHAPTER TWO</a:t>
            </a:r>
            <a:endParaRPr lang="en-US" sz="4800" dirty="0">
              <a:latin typeface="Times New Roman" pitchFamily="18" charset="0"/>
              <a:ea typeface="Calibri"/>
              <a:cs typeface="Times New Roman" pitchFamily="18" charset="0"/>
            </a:endParaRPr>
          </a:p>
          <a:p>
            <a:pPr marL="0" marR="0" indent="0" algn="ctr">
              <a:lnSpc>
                <a:spcPct val="115000"/>
              </a:lnSpc>
              <a:spcBef>
                <a:spcPts val="0"/>
              </a:spcBef>
              <a:spcAft>
                <a:spcPts val="0"/>
              </a:spcAft>
              <a:buNone/>
            </a:pPr>
            <a:r>
              <a:rPr lang="en-US" sz="4800" b="1" dirty="0">
                <a:latin typeface="Times New Roman" pitchFamily="18" charset="0"/>
                <a:ea typeface="Calibri"/>
                <a:cs typeface="Times New Roman" pitchFamily="18" charset="0"/>
              </a:rPr>
              <a:t>The Concept of Facilitation, Principles and Values</a:t>
            </a:r>
            <a:endParaRPr lang="en-US" sz="4800" dirty="0">
              <a:latin typeface="Times New Roman" pitchFamily="18" charset="0"/>
              <a:ea typeface="Calibri"/>
              <a:cs typeface="Times New Roman" pitchFamily="18" charset="0"/>
            </a:endParaRPr>
          </a:p>
          <a:p>
            <a:endParaRPr lang="en-US" sz="5400" dirty="0">
              <a:latin typeface="Times New Roman" pitchFamily="18" charset="0"/>
              <a:cs typeface="Times New Roman" pitchFamily="18" charset="0"/>
            </a:endParaRPr>
          </a:p>
        </p:txBody>
      </p:sp>
    </p:spTree>
    <p:extLst>
      <p:ext uri="{BB962C8B-B14F-4D97-AF65-F5344CB8AC3E}">
        <p14:creationId xmlns:p14="http://schemas.microsoft.com/office/powerpoint/2010/main" val="3205789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b="1" dirty="0"/>
              <a:t>Teaching vs. Facilitation</a:t>
            </a:r>
          </a:p>
          <a:p>
            <a:r>
              <a:rPr lang="en-US" sz="4000" b="1" dirty="0"/>
              <a:t>Student vs. learner</a:t>
            </a:r>
          </a:p>
          <a:p>
            <a:r>
              <a:rPr lang="en-US" sz="4000" b="1" dirty="0"/>
              <a:t>Teacher vs. facilitator</a:t>
            </a:r>
          </a:p>
        </p:txBody>
      </p:sp>
    </p:spTree>
    <p:extLst>
      <p:ext uri="{BB962C8B-B14F-4D97-AF65-F5344CB8AC3E}">
        <p14:creationId xmlns:p14="http://schemas.microsoft.com/office/powerpoint/2010/main" val="39732518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Facilitator and facilitation</a:t>
            </a:r>
          </a:p>
        </p:txBody>
      </p:sp>
      <p:sp>
        <p:nvSpPr>
          <p:cNvPr id="3" name="Content Placeholder 2"/>
          <p:cNvSpPr>
            <a:spLocks noGrp="1"/>
          </p:cNvSpPr>
          <p:nvPr>
            <p:ph idx="1"/>
          </p:nvPr>
        </p:nvSpPr>
        <p:spPr/>
        <p:txBody>
          <a:bodyPr>
            <a:normAutofit fontScale="85000" lnSpcReduction="10000"/>
          </a:bodyPr>
          <a:lstStyle/>
          <a:p>
            <a:pPr marL="0" indent="0">
              <a:buNone/>
            </a:pPr>
            <a:r>
              <a:rPr lang="en-US" b="1" dirty="0">
                <a:solidFill>
                  <a:srgbClr val="000000"/>
                </a:solidFill>
                <a:latin typeface="Times New Roman"/>
                <a:ea typeface="Calibri"/>
              </a:rPr>
              <a:t>Facilitator</a:t>
            </a:r>
          </a:p>
          <a:p>
            <a:r>
              <a:rPr lang="en-US" dirty="0">
                <a:solidFill>
                  <a:srgbClr val="000000"/>
                </a:solidFill>
                <a:latin typeface="Times New Roman"/>
                <a:ea typeface="Calibri"/>
                <a:cs typeface="Times New Roman"/>
              </a:rPr>
              <a:t> </a:t>
            </a:r>
            <a:r>
              <a:rPr lang="en-US" dirty="0">
                <a:solidFill>
                  <a:srgbClr val="000000"/>
                </a:solidFill>
                <a:latin typeface="Times New Roman"/>
                <a:ea typeface="Calibri"/>
              </a:rPr>
              <a:t>is someone who helps a group of people understand their common objectives and assists them to plan to achieve them without taking a particular position in the discussion. </a:t>
            </a:r>
          </a:p>
          <a:p>
            <a:r>
              <a:rPr lang="en-US" dirty="0">
                <a:solidFill>
                  <a:srgbClr val="000000"/>
                </a:solidFill>
                <a:latin typeface="Times New Roman"/>
                <a:ea typeface="Calibri"/>
              </a:rPr>
              <a:t>a person who guides and supports the participants to help them explore their knowledge and experiences. </a:t>
            </a:r>
          </a:p>
          <a:p>
            <a:r>
              <a:rPr lang="en-US" dirty="0">
                <a:solidFill>
                  <a:srgbClr val="000000"/>
                </a:solidFill>
                <a:latin typeface="Times New Roman"/>
                <a:ea typeface="Calibri"/>
              </a:rPr>
              <a:t>The facilitator's job is to support everyone to do their best thinking and practice through encouraging full participation, promotes mutual understanding and cultivates shared responsibility.</a:t>
            </a:r>
            <a:endParaRPr lang="en-US" dirty="0"/>
          </a:p>
        </p:txBody>
      </p:sp>
    </p:spTree>
    <p:extLst>
      <p:ext uri="{BB962C8B-B14F-4D97-AF65-F5344CB8AC3E}">
        <p14:creationId xmlns:p14="http://schemas.microsoft.com/office/powerpoint/2010/main" val="40106128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idx="1"/>
          </p:nvPr>
        </p:nvSpPr>
        <p:spPr/>
        <p:txBody>
          <a:bodyPr>
            <a:normAutofit fontScale="77500" lnSpcReduction="20000"/>
          </a:bodyPr>
          <a:lstStyle/>
          <a:p>
            <a:r>
              <a:rPr lang="en-US" dirty="0">
                <a:solidFill>
                  <a:srgbClr val="000000"/>
                </a:solidFill>
                <a:latin typeface="Times New Roman"/>
                <a:ea typeface="Calibri"/>
              </a:rPr>
              <a:t>By providing non-directive leadership, the facilitator helps the group arrive at the decisions that are its task. </a:t>
            </a:r>
          </a:p>
          <a:p>
            <a:r>
              <a:rPr lang="en-US" dirty="0">
                <a:solidFill>
                  <a:srgbClr val="000000"/>
                </a:solidFill>
                <a:latin typeface="Times New Roman"/>
                <a:ea typeface="Calibri"/>
              </a:rPr>
              <a:t>The role is one of </a:t>
            </a:r>
            <a:r>
              <a:rPr lang="en-US" dirty="0">
                <a:solidFill>
                  <a:srgbClr val="FF0000"/>
                </a:solidFill>
                <a:latin typeface="Times New Roman"/>
                <a:ea typeface="Calibri"/>
              </a:rPr>
              <a:t>assistance and guidance, not control</a:t>
            </a:r>
            <a:r>
              <a:rPr lang="en-US" dirty="0">
                <a:solidFill>
                  <a:srgbClr val="000000"/>
                </a:solidFill>
                <a:latin typeface="Times New Roman"/>
                <a:ea typeface="Calibri"/>
              </a:rPr>
              <a:t>. Additionally, s/he has the task of creating a positive atmosphere comfortable for effective adult learning to occur. </a:t>
            </a:r>
          </a:p>
          <a:p>
            <a:r>
              <a:rPr lang="en-US" dirty="0">
                <a:solidFill>
                  <a:srgbClr val="000000"/>
                </a:solidFill>
                <a:latin typeface="Times New Roman"/>
                <a:ea typeface="Calibri"/>
              </a:rPr>
              <a:t>S/he is a </a:t>
            </a:r>
            <a:r>
              <a:rPr lang="en-US" dirty="0">
                <a:solidFill>
                  <a:srgbClr val="FF0000"/>
                </a:solidFill>
                <a:latin typeface="Times New Roman"/>
                <a:ea typeface="Calibri"/>
              </a:rPr>
              <a:t>catalyst</a:t>
            </a:r>
            <a:r>
              <a:rPr lang="en-US" dirty="0">
                <a:solidFill>
                  <a:srgbClr val="000000"/>
                </a:solidFill>
                <a:latin typeface="Times New Roman"/>
                <a:ea typeface="Calibri"/>
              </a:rPr>
              <a:t> that ensures learners’ participation/encourages participation and facilitate more than lecture. </a:t>
            </a:r>
          </a:p>
          <a:p>
            <a:r>
              <a:rPr lang="en-US" dirty="0">
                <a:solidFill>
                  <a:srgbClr val="000000"/>
                </a:solidFill>
                <a:latin typeface="Times New Roman"/>
                <a:ea typeface="Calibri"/>
              </a:rPr>
              <a:t>By supporting everyone to do their best thinking, a facilitator enables group members to search for inclusive solutions and build sustainable agreements</a:t>
            </a:r>
            <a:endParaRPr lang="en-US" dirty="0"/>
          </a:p>
        </p:txBody>
      </p:sp>
    </p:spTree>
    <p:extLst>
      <p:ext uri="{BB962C8B-B14F-4D97-AF65-F5344CB8AC3E}">
        <p14:creationId xmlns:p14="http://schemas.microsoft.com/office/powerpoint/2010/main" val="28188053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52400"/>
          </a:xfrm>
        </p:spPr>
        <p:txBody>
          <a:bodyPr>
            <a:normAutofit fontScale="90000"/>
          </a:bodyPr>
          <a:lstStyle/>
          <a:p>
            <a:r>
              <a:rPr lang="en-US" dirty="0"/>
              <a:t>Contd..</a:t>
            </a:r>
          </a:p>
        </p:txBody>
      </p:sp>
      <p:sp>
        <p:nvSpPr>
          <p:cNvPr id="3" name="Content Placeholder 2"/>
          <p:cNvSpPr>
            <a:spLocks noGrp="1"/>
          </p:cNvSpPr>
          <p:nvPr>
            <p:ph idx="1"/>
          </p:nvPr>
        </p:nvSpPr>
        <p:spPr>
          <a:xfrm>
            <a:off x="457200" y="838200"/>
            <a:ext cx="8229600" cy="6019800"/>
          </a:xfrm>
        </p:spPr>
        <p:txBody>
          <a:bodyPr>
            <a:noAutofit/>
          </a:bodyPr>
          <a:lstStyle/>
          <a:p>
            <a:pPr marL="0" marR="0" algn="just">
              <a:lnSpc>
                <a:spcPct val="150000"/>
              </a:lnSpc>
              <a:spcBef>
                <a:spcPts val="0"/>
              </a:spcBef>
              <a:spcAft>
                <a:spcPts val="0"/>
              </a:spcAft>
            </a:pPr>
            <a:r>
              <a:rPr lang="en-US" sz="2800" dirty="0">
                <a:latin typeface="Times New Roman"/>
                <a:ea typeface="Calibri"/>
                <a:cs typeface="Times New Roman"/>
              </a:rPr>
              <a:t>facilitators are responsible for guiding participants through the content and stimulate the learning process. </a:t>
            </a:r>
          </a:p>
          <a:p>
            <a:pPr marL="0" marR="0" algn="just">
              <a:lnSpc>
                <a:spcPct val="150000"/>
              </a:lnSpc>
              <a:spcBef>
                <a:spcPts val="0"/>
              </a:spcBef>
              <a:spcAft>
                <a:spcPts val="0"/>
              </a:spcAft>
            </a:pPr>
            <a:r>
              <a:rPr lang="en-US" sz="2800" dirty="0">
                <a:latin typeface="Times New Roman"/>
                <a:ea typeface="Calibri"/>
                <a:cs typeface="Times New Roman"/>
              </a:rPr>
              <a:t>the facilitator draws on the existing knowledge of the participants and assists them in building on that knowledge by providing input and training to fill identified gaps. </a:t>
            </a:r>
          </a:p>
          <a:p>
            <a:pPr marL="0" marR="0" algn="just">
              <a:lnSpc>
                <a:spcPct val="150000"/>
              </a:lnSpc>
              <a:spcBef>
                <a:spcPts val="0"/>
              </a:spcBef>
              <a:spcAft>
                <a:spcPts val="0"/>
              </a:spcAft>
            </a:pPr>
            <a:r>
              <a:rPr lang="en-US" sz="2800" dirty="0">
                <a:latin typeface="Times New Roman"/>
                <a:ea typeface="Calibri"/>
                <a:cs typeface="Times New Roman"/>
              </a:rPr>
              <a:t>The training and learning process shall be based on </a:t>
            </a:r>
            <a:r>
              <a:rPr lang="en-US" sz="2800" dirty="0">
                <a:solidFill>
                  <a:srgbClr val="FF0000"/>
                </a:solidFill>
                <a:latin typeface="Times New Roman"/>
                <a:ea typeface="Calibri"/>
                <a:cs typeface="Times New Roman"/>
              </a:rPr>
              <a:t>active participation</a:t>
            </a:r>
            <a:r>
              <a:rPr lang="en-US" sz="2800" dirty="0">
                <a:latin typeface="Times New Roman"/>
                <a:ea typeface="Calibri"/>
                <a:cs typeface="Times New Roman"/>
              </a:rPr>
              <a:t>, </a:t>
            </a:r>
            <a:r>
              <a:rPr lang="en-US" sz="2800" dirty="0">
                <a:solidFill>
                  <a:srgbClr val="FF0000"/>
                </a:solidFill>
                <a:latin typeface="Times New Roman"/>
                <a:ea typeface="Calibri"/>
                <a:cs typeface="Times New Roman"/>
              </a:rPr>
              <a:t>group interaction </a:t>
            </a:r>
            <a:r>
              <a:rPr lang="en-US" sz="2800" dirty="0">
                <a:latin typeface="Times New Roman"/>
                <a:ea typeface="Calibri"/>
                <a:cs typeface="Times New Roman"/>
              </a:rPr>
              <a:t>and </a:t>
            </a:r>
            <a:r>
              <a:rPr lang="en-US" sz="2800" dirty="0">
                <a:solidFill>
                  <a:srgbClr val="FF0000"/>
                </a:solidFill>
                <a:latin typeface="Times New Roman"/>
                <a:ea typeface="Calibri"/>
                <a:cs typeface="Times New Roman"/>
              </a:rPr>
              <a:t>discussion</a:t>
            </a:r>
            <a:r>
              <a:rPr lang="en-US" sz="2800" dirty="0">
                <a:latin typeface="Times New Roman"/>
                <a:ea typeface="Calibri"/>
                <a:cs typeface="Times New Roman"/>
              </a:rPr>
              <a:t>. </a:t>
            </a:r>
          </a:p>
          <a:p>
            <a:endParaRPr lang="en-US" sz="2800" dirty="0"/>
          </a:p>
        </p:txBody>
      </p:sp>
    </p:spTree>
    <p:extLst>
      <p:ext uri="{BB962C8B-B14F-4D97-AF65-F5344CB8AC3E}">
        <p14:creationId xmlns:p14="http://schemas.microsoft.com/office/powerpoint/2010/main" val="26780468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dirty="0" err="1"/>
              <a:t>Contd</a:t>
            </a:r>
            <a:r>
              <a:rPr lang="en-US" dirty="0"/>
              <a:t>…</a:t>
            </a:r>
          </a:p>
        </p:txBody>
      </p:sp>
      <p:sp>
        <p:nvSpPr>
          <p:cNvPr id="3" name="Content Placeholder 2"/>
          <p:cNvSpPr>
            <a:spLocks noGrp="1"/>
          </p:cNvSpPr>
          <p:nvPr>
            <p:ph idx="1"/>
          </p:nvPr>
        </p:nvSpPr>
        <p:spPr>
          <a:xfrm>
            <a:off x="228600" y="990600"/>
            <a:ext cx="8839200" cy="5638800"/>
          </a:xfrm>
        </p:spPr>
        <p:txBody>
          <a:bodyPr>
            <a:normAutofit/>
          </a:bodyPr>
          <a:lstStyle/>
          <a:p>
            <a:pPr marL="0" marR="0" algn="just">
              <a:lnSpc>
                <a:spcPct val="150000"/>
              </a:lnSpc>
              <a:spcBef>
                <a:spcPts val="0"/>
              </a:spcBef>
              <a:spcAft>
                <a:spcPts val="0"/>
              </a:spcAft>
            </a:pPr>
            <a:r>
              <a:rPr lang="en-US" sz="2800" b="1" dirty="0">
                <a:solidFill>
                  <a:srgbClr val="FF0000"/>
                </a:solidFill>
                <a:latin typeface="Times New Roman"/>
                <a:ea typeface="Calibri"/>
                <a:cs typeface="Times New Roman"/>
              </a:rPr>
              <a:t>Facilitation</a:t>
            </a:r>
            <a:r>
              <a:rPr lang="en-US" sz="2800" dirty="0">
                <a:latin typeface="Times New Roman"/>
                <a:ea typeface="Calibri"/>
                <a:cs typeface="Times New Roman"/>
              </a:rPr>
              <a:t> is the process of enabling groups to work cooperatively and effectively. </a:t>
            </a:r>
          </a:p>
          <a:p>
            <a:pPr marL="0" marR="0" algn="just">
              <a:lnSpc>
                <a:spcPct val="150000"/>
              </a:lnSpc>
              <a:spcBef>
                <a:spcPts val="0"/>
              </a:spcBef>
              <a:spcAft>
                <a:spcPts val="0"/>
              </a:spcAft>
            </a:pPr>
            <a:r>
              <a:rPr lang="en-US" sz="2800" dirty="0">
                <a:solidFill>
                  <a:srgbClr val="7030A0"/>
                </a:solidFill>
                <a:latin typeface="Times New Roman"/>
                <a:ea typeface="Calibri"/>
                <a:cs typeface="Times New Roman"/>
              </a:rPr>
              <a:t>In particular, facilitation is important in circumstances where people of diverse backgrounds, interests and capabilities work together. </a:t>
            </a:r>
          </a:p>
          <a:p>
            <a:pPr marL="0" marR="0" algn="just">
              <a:lnSpc>
                <a:spcPct val="150000"/>
              </a:lnSpc>
              <a:spcBef>
                <a:spcPts val="0"/>
              </a:spcBef>
              <a:spcAft>
                <a:spcPts val="0"/>
              </a:spcAft>
            </a:pPr>
            <a:r>
              <a:rPr lang="en-US" sz="2800" dirty="0">
                <a:latin typeface="Times New Roman"/>
                <a:ea typeface="Calibri"/>
                <a:cs typeface="Times New Roman"/>
              </a:rPr>
              <a:t>Adults are </a:t>
            </a:r>
            <a:r>
              <a:rPr lang="en-US" sz="2800" dirty="0">
                <a:solidFill>
                  <a:srgbClr val="FF0000"/>
                </a:solidFill>
                <a:latin typeface="Times New Roman"/>
                <a:ea typeface="Calibri"/>
                <a:cs typeface="Times New Roman"/>
              </a:rPr>
              <a:t>not empty vessels </a:t>
            </a:r>
            <a:r>
              <a:rPr lang="en-US" sz="2800" dirty="0">
                <a:latin typeface="Times New Roman"/>
                <a:ea typeface="Calibri"/>
                <a:cs typeface="Times New Roman"/>
              </a:rPr>
              <a:t>to be filled up with knowledge. </a:t>
            </a:r>
            <a:r>
              <a:rPr lang="en-US" sz="2800" dirty="0">
                <a:solidFill>
                  <a:srgbClr val="002060"/>
                </a:solidFill>
                <a:latin typeface="Times New Roman"/>
                <a:ea typeface="Calibri"/>
                <a:cs typeface="Times New Roman"/>
              </a:rPr>
              <a:t>The most important facilitation skill is the ability to listen actively</a:t>
            </a:r>
            <a:r>
              <a:rPr lang="en-US" sz="2800" dirty="0">
                <a:latin typeface="Times New Roman"/>
                <a:ea typeface="Calibri"/>
                <a:cs typeface="Times New Roman"/>
              </a:rPr>
              <a:t>. </a:t>
            </a:r>
          </a:p>
        </p:txBody>
      </p:sp>
    </p:spTree>
    <p:extLst>
      <p:ext uri="{BB962C8B-B14F-4D97-AF65-F5344CB8AC3E}">
        <p14:creationId xmlns:p14="http://schemas.microsoft.com/office/powerpoint/2010/main" val="20440785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10000"/>
          </a:bodyPr>
          <a:lstStyle/>
          <a:p>
            <a:pPr marL="0" marR="0" algn="just">
              <a:lnSpc>
                <a:spcPct val="150000"/>
              </a:lnSpc>
              <a:spcBef>
                <a:spcPts val="0"/>
              </a:spcBef>
              <a:spcAft>
                <a:spcPts val="0"/>
              </a:spcAft>
            </a:pPr>
            <a:r>
              <a:rPr lang="en-US" dirty="0">
                <a:latin typeface="Times New Roman"/>
                <a:ea typeface="Calibri"/>
                <a:cs typeface="Times New Roman"/>
              </a:rPr>
              <a:t>Facilitation encourages greater participation and responsibility for decisions. </a:t>
            </a:r>
          </a:p>
          <a:p>
            <a:pPr marL="0" marR="0" algn="just">
              <a:lnSpc>
                <a:spcPct val="150000"/>
              </a:lnSpc>
              <a:spcBef>
                <a:spcPts val="0"/>
              </a:spcBef>
              <a:spcAft>
                <a:spcPts val="0"/>
              </a:spcAft>
            </a:pPr>
            <a:r>
              <a:rPr lang="en-US" dirty="0">
                <a:latin typeface="Times New Roman"/>
                <a:ea typeface="Calibri"/>
                <a:cs typeface="Times New Roman"/>
              </a:rPr>
              <a:t>Through facilitation, group members come to value and develop their own expertise and skills. </a:t>
            </a:r>
          </a:p>
          <a:p>
            <a:pPr marL="0" marR="0" algn="just">
              <a:lnSpc>
                <a:spcPct val="150000"/>
              </a:lnSpc>
              <a:spcBef>
                <a:spcPts val="0"/>
              </a:spcBef>
              <a:spcAft>
                <a:spcPts val="0"/>
              </a:spcAft>
            </a:pPr>
            <a:r>
              <a:rPr lang="en-US" dirty="0">
                <a:latin typeface="Times New Roman"/>
                <a:ea typeface="Calibri"/>
                <a:cs typeface="Times New Roman"/>
              </a:rPr>
              <a:t>The facilitator ensures that the </a:t>
            </a:r>
            <a:r>
              <a:rPr lang="en-US" dirty="0">
                <a:solidFill>
                  <a:srgbClr val="002060"/>
                </a:solidFill>
                <a:latin typeface="Times New Roman"/>
                <a:ea typeface="Calibri"/>
                <a:cs typeface="Times New Roman"/>
              </a:rPr>
              <a:t>needs of individuals </a:t>
            </a:r>
            <a:r>
              <a:rPr lang="en-US" dirty="0">
                <a:latin typeface="Times New Roman"/>
                <a:ea typeface="Calibri"/>
                <a:cs typeface="Times New Roman"/>
              </a:rPr>
              <a:t>within the group are recognized, acknowledged and responded to; this is seen as an integral part of the task at hand and not superfluous to it.</a:t>
            </a:r>
            <a:endParaRPr lang="en-US" sz="2000" dirty="0">
              <a:latin typeface="Calibri"/>
              <a:ea typeface="Calibri"/>
              <a:cs typeface="Times New Roman"/>
            </a:endParaRPr>
          </a:p>
          <a:p>
            <a:endParaRPr lang="en-US" dirty="0"/>
          </a:p>
        </p:txBody>
      </p:sp>
    </p:spTree>
    <p:extLst>
      <p:ext uri="{BB962C8B-B14F-4D97-AF65-F5344CB8AC3E}">
        <p14:creationId xmlns:p14="http://schemas.microsoft.com/office/powerpoint/2010/main" val="12695177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latin typeface="Times New Roman"/>
                <a:ea typeface="Calibri"/>
                <a:cs typeface="Times New Roman"/>
              </a:rPr>
            </a:br>
            <a:r>
              <a:rPr lang="en-US" b="1" dirty="0">
                <a:latin typeface="Times New Roman"/>
                <a:ea typeface="Calibri"/>
                <a:cs typeface="Times New Roman"/>
              </a:rPr>
              <a:t>2.2. Qualities of Effective Facilitator</a:t>
            </a:r>
            <a:br>
              <a:rPr lang="en-US" sz="3200" dirty="0">
                <a:latin typeface="Calibri"/>
                <a:ea typeface="Calibri"/>
                <a:cs typeface="Times New Roman"/>
              </a:rPr>
            </a:br>
            <a:endParaRPr lang="en-US" dirty="0"/>
          </a:p>
        </p:txBody>
      </p:sp>
      <p:sp>
        <p:nvSpPr>
          <p:cNvPr id="3" name="Content Placeholder 2"/>
          <p:cNvSpPr>
            <a:spLocks noGrp="1"/>
          </p:cNvSpPr>
          <p:nvPr>
            <p:ph idx="1"/>
          </p:nvPr>
        </p:nvSpPr>
        <p:spPr/>
        <p:txBody>
          <a:bodyPr/>
          <a:lstStyle/>
          <a:p>
            <a:pPr marL="0" marR="0" algn="just">
              <a:lnSpc>
                <a:spcPct val="115000"/>
              </a:lnSpc>
              <a:spcBef>
                <a:spcPts val="0"/>
              </a:spcBef>
              <a:spcAft>
                <a:spcPts val="0"/>
              </a:spcAft>
            </a:pPr>
            <a:r>
              <a:rPr lang="en-US" dirty="0">
                <a:latin typeface="Times New Roman"/>
                <a:ea typeface="Calibri"/>
                <a:cs typeface="Times New Roman"/>
              </a:rPr>
              <a:t>Research on effective facilitation has been conducted for nearly a century. </a:t>
            </a:r>
          </a:p>
          <a:p>
            <a:pPr marL="0" marR="0" algn="just">
              <a:lnSpc>
                <a:spcPct val="115000"/>
              </a:lnSpc>
              <a:spcBef>
                <a:spcPts val="0"/>
              </a:spcBef>
              <a:spcAft>
                <a:spcPts val="0"/>
              </a:spcAft>
            </a:pPr>
            <a:r>
              <a:rPr lang="en-US" dirty="0">
                <a:latin typeface="Times New Roman"/>
                <a:ea typeface="Calibri"/>
                <a:cs typeface="Times New Roman"/>
              </a:rPr>
              <a:t>However, many concluded that effective facilitation could not be described or taught. </a:t>
            </a:r>
          </a:p>
          <a:p>
            <a:pPr marL="0" marR="0" algn="just">
              <a:lnSpc>
                <a:spcPct val="115000"/>
              </a:lnSpc>
              <a:spcBef>
                <a:spcPts val="0"/>
              </a:spcBef>
              <a:spcAft>
                <a:spcPts val="0"/>
              </a:spcAft>
            </a:pPr>
            <a:r>
              <a:rPr lang="en-US" dirty="0">
                <a:latin typeface="Times New Roman"/>
                <a:ea typeface="Calibri"/>
                <a:cs typeface="Times New Roman"/>
              </a:rPr>
              <a:t>Good facilitators are like sponge. </a:t>
            </a:r>
          </a:p>
          <a:p>
            <a:pPr marL="0" marR="0" algn="just">
              <a:lnSpc>
                <a:spcPct val="115000"/>
              </a:lnSpc>
              <a:spcBef>
                <a:spcPts val="0"/>
              </a:spcBef>
              <a:spcAft>
                <a:spcPts val="0"/>
              </a:spcAft>
            </a:pPr>
            <a:r>
              <a:rPr lang="en-US" dirty="0">
                <a:latin typeface="Times New Roman"/>
                <a:ea typeface="Calibri"/>
                <a:cs typeface="Times New Roman"/>
              </a:rPr>
              <a:t>They are never satisfied with the skills and knowledge they have, and are aware that their capacity for learning is endless. </a:t>
            </a:r>
          </a:p>
          <a:p>
            <a:endParaRPr lang="en-US" dirty="0"/>
          </a:p>
        </p:txBody>
      </p:sp>
    </p:spTree>
    <p:extLst>
      <p:ext uri="{BB962C8B-B14F-4D97-AF65-F5344CB8AC3E}">
        <p14:creationId xmlns:p14="http://schemas.microsoft.com/office/powerpoint/2010/main" val="27451442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Contd</a:t>
            </a:r>
            <a:r>
              <a:rPr lang="en-US" dirty="0"/>
              <a:t>…</a:t>
            </a:r>
          </a:p>
        </p:txBody>
      </p:sp>
      <p:sp>
        <p:nvSpPr>
          <p:cNvPr id="3" name="Content Placeholder 2"/>
          <p:cNvSpPr>
            <a:spLocks noGrp="1"/>
          </p:cNvSpPr>
          <p:nvPr>
            <p:ph idx="1"/>
          </p:nvPr>
        </p:nvSpPr>
        <p:spPr/>
        <p:txBody>
          <a:bodyPr>
            <a:normAutofit/>
          </a:bodyPr>
          <a:lstStyle/>
          <a:p>
            <a:pPr marL="596646" indent="-514350">
              <a:buFont typeface="+mj-lt"/>
              <a:buAutoNum type="arabicPeriod"/>
            </a:pPr>
            <a:r>
              <a:rPr lang="en-US" sz="2800" b="1" dirty="0">
                <a:latin typeface="Times New Roman"/>
                <a:ea typeface="Calibri"/>
                <a:cs typeface="Times New Roman"/>
              </a:rPr>
              <a:t>Enthusiasm</a:t>
            </a:r>
          </a:p>
          <a:p>
            <a:pPr marL="596646" indent="-514350">
              <a:buFont typeface="+mj-lt"/>
              <a:buAutoNum type="arabicPeriod"/>
            </a:pPr>
            <a:r>
              <a:rPr lang="en-US" sz="2800" b="1" dirty="0">
                <a:solidFill>
                  <a:prstClr val="black"/>
                </a:solidFill>
                <a:latin typeface="Times New Roman"/>
                <a:ea typeface="Calibri"/>
                <a:cs typeface="Times New Roman"/>
              </a:rPr>
              <a:t>Warmth and Humor</a:t>
            </a:r>
          </a:p>
          <a:p>
            <a:pPr marL="596646" indent="-514350">
              <a:buFont typeface="+mj-lt"/>
              <a:buAutoNum type="arabicPeriod"/>
            </a:pPr>
            <a:r>
              <a:rPr lang="en-US" sz="2800" b="1" dirty="0">
                <a:solidFill>
                  <a:prstClr val="black"/>
                </a:solidFill>
                <a:latin typeface="Times New Roman"/>
                <a:ea typeface="Calibri"/>
                <a:cs typeface="Times New Roman"/>
              </a:rPr>
              <a:t>Credibility and Trustworthiness</a:t>
            </a:r>
          </a:p>
          <a:p>
            <a:pPr marL="596646" indent="-514350">
              <a:buFont typeface="+mj-lt"/>
              <a:buAutoNum type="arabicPeriod"/>
            </a:pPr>
            <a:r>
              <a:rPr lang="en-US" sz="2800" b="1" dirty="0">
                <a:solidFill>
                  <a:prstClr val="black"/>
                </a:solidFill>
                <a:latin typeface="Times New Roman"/>
                <a:ea typeface="Calibri"/>
                <a:cs typeface="Times New Roman"/>
              </a:rPr>
              <a:t>Encouraging and Supportive</a:t>
            </a:r>
          </a:p>
          <a:p>
            <a:pPr marL="596646" indent="-514350">
              <a:buFont typeface="+mj-lt"/>
              <a:buAutoNum type="arabicPeriod"/>
            </a:pPr>
            <a:r>
              <a:rPr lang="en-US" sz="2800" b="1" dirty="0">
                <a:solidFill>
                  <a:prstClr val="black"/>
                </a:solidFill>
                <a:latin typeface="Times New Roman"/>
                <a:ea typeface="Calibri"/>
                <a:cs typeface="Times New Roman"/>
              </a:rPr>
              <a:t>Professional Demeanor</a:t>
            </a:r>
          </a:p>
          <a:p>
            <a:pPr marL="596646" indent="-514350">
              <a:buFont typeface="+mj-lt"/>
              <a:buAutoNum type="arabicPeriod"/>
            </a:pPr>
            <a:r>
              <a:rPr lang="en-US" sz="2800" b="1" dirty="0">
                <a:latin typeface="Times New Roman"/>
                <a:ea typeface="Calibri"/>
              </a:rPr>
              <a:t>Ability to listen:</a:t>
            </a:r>
            <a:r>
              <a:rPr lang="en-US" sz="2800" b="1" dirty="0">
                <a:solidFill>
                  <a:srgbClr val="000000"/>
                </a:solidFill>
                <a:latin typeface="Calibri"/>
                <a:ea typeface="Calibri"/>
                <a:cs typeface="Times New Roman"/>
              </a:rPr>
              <a:t> </a:t>
            </a:r>
          </a:p>
          <a:p>
            <a:pPr marL="596646" indent="-514350">
              <a:buFont typeface="+mj-lt"/>
              <a:buAutoNum type="arabicPeriod"/>
            </a:pPr>
            <a:r>
              <a:rPr lang="en-US" b="1" dirty="0">
                <a:solidFill>
                  <a:prstClr val="black"/>
                </a:solidFill>
                <a:latin typeface="Times New Roman"/>
                <a:ea typeface="Calibri"/>
                <a:cs typeface="Times New Roman"/>
              </a:rPr>
              <a:t>A sense of timing</a:t>
            </a:r>
            <a:endParaRPr lang="en-US" sz="2800" b="1" dirty="0">
              <a:latin typeface="Times New Roman"/>
              <a:ea typeface="Calibri"/>
              <a:cs typeface="Times New Roman"/>
            </a:endParaRPr>
          </a:p>
          <a:p>
            <a:pPr marL="596646" indent="-514350">
              <a:buFont typeface="+mj-lt"/>
              <a:buAutoNum type="arabicPeriod"/>
            </a:pPr>
            <a:endParaRPr lang="en-US" sz="2800" dirty="0"/>
          </a:p>
        </p:txBody>
      </p:sp>
    </p:spTree>
    <p:extLst>
      <p:ext uri="{BB962C8B-B14F-4D97-AF65-F5344CB8AC3E}">
        <p14:creationId xmlns:p14="http://schemas.microsoft.com/office/powerpoint/2010/main" val="6831372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pPr marL="342900" marR="0" lvl="0" indent="-342900" algn="just">
              <a:lnSpc>
                <a:spcPct val="115000"/>
              </a:lnSpc>
              <a:spcBef>
                <a:spcPts val="0"/>
              </a:spcBef>
              <a:spcAft>
                <a:spcPts val="1000"/>
              </a:spcAft>
              <a:buSzPts val="1300"/>
              <a:buFont typeface="Wingdings 3"/>
              <a:buChar char=""/>
            </a:pPr>
            <a:r>
              <a:rPr lang="en-US" b="1" dirty="0">
                <a:latin typeface="Times New Roman"/>
                <a:ea typeface="Calibri"/>
                <a:cs typeface="Times New Roman"/>
              </a:rPr>
              <a:t>Enthusiasm: </a:t>
            </a:r>
            <a:r>
              <a:rPr lang="en-US" dirty="0">
                <a:latin typeface="Times New Roman"/>
                <a:ea typeface="Calibri"/>
                <a:cs typeface="Times New Roman"/>
              </a:rPr>
              <a:t>Promotes learning by helping to motivate learners, by keeping them persistent at tasks, and by helping them feel more satisfied with the teaching. Enthusiastic facilitators vary their voice, gestures, and expressions; they move around the room, from front to back as well as side-to-side; and they maintain a quick lesson pace involving high levels of interaction with learners or participants.</a:t>
            </a:r>
            <a:endParaRPr lang="en-US" sz="2000" dirty="0">
              <a:latin typeface="Calibri"/>
              <a:ea typeface="Calibri"/>
              <a:cs typeface="Times New Roman"/>
            </a:endParaRPr>
          </a:p>
          <a:p>
            <a:endParaRPr lang="en-US" dirty="0"/>
          </a:p>
        </p:txBody>
      </p:sp>
    </p:spTree>
    <p:extLst>
      <p:ext uri="{BB962C8B-B14F-4D97-AF65-F5344CB8AC3E}">
        <p14:creationId xmlns:p14="http://schemas.microsoft.com/office/powerpoint/2010/main" val="2617915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itchFamily="18" charset="0"/>
                <a:cs typeface="Times New Roman" pitchFamily="18" charset="0"/>
              </a:rPr>
              <a:t>Non formal education </a:t>
            </a:r>
            <a:br>
              <a:rPr lang="en-US" dirty="0">
                <a:latin typeface="Times New Roman" pitchFamily="18" charset="0"/>
                <a:cs typeface="Times New Roman" pitchFamily="18" charset="0"/>
              </a:rPr>
            </a:br>
            <a:endParaRPr lang="en-US" dirty="0"/>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This sort of learning occurs when people see a need for some sort of systematic instruction, but in a one-off or sporadic way (Foley, 2000).</a:t>
            </a:r>
          </a:p>
          <a:p>
            <a:r>
              <a:rPr lang="en-US" dirty="0">
                <a:latin typeface="Times New Roman" pitchFamily="18" charset="0"/>
                <a:cs typeface="Times New Roman" pitchFamily="18" charset="0"/>
              </a:rPr>
              <a:t>Examples include workers being trained to operate a new machine.</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783156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435608" y="1447800"/>
            <a:ext cx="7498080" cy="5410200"/>
          </a:xfrm>
        </p:spPr>
        <p:txBody>
          <a:bodyPr>
            <a:noAutofit/>
          </a:bodyPr>
          <a:lstStyle/>
          <a:p>
            <a:pPr marL="342900" marR="0" lvl="0" indent="-342900" algn="just">
              <a:lnSpc>
                <a:spcPct val="115000"/>
              </a:lnSpc>
              <a:spcBef>
                <a:spcPts val="0"/>
              </a:spcBef>
              <a:spcAft>
                <a:spcPts val="0"/>
              </a:spcAft>
              <a:buSzPts val="1300"/>
              <a:buFont typeface="Wingdings 3"/>
              <a:buChar char=""/>
            </a:pPr>
            <a:r>
              <a:rPr lang="en-US" sz="2200" b="1" dirty="0">
                <a:latin typeface="Times New Roman"/>
                <a:ea typeface="Calibri"/>
                <a:cs typeface="Times New Roman"/>
              </a:rPr>
              <a:t>Warmth and Humor: </a:t>
            </a:r>
          </a:p>
          <a:p>
            <a:pPr marL="342900" marR="0" lvl="0" indent="-342900" algn="just">
              <a:lnSpc>
                <a:spcPct val="115000"/>
              </a:lnSpc>
              <a:spcBef>
                <a:spcPts val="0"/>
              </a:spcBef>
              <a:spcAft>
                <a:spcPts val="0"/>
              </a:spcAft>
              <a:buSzPts val="1300"/>
              <a:buFont typeface="Wingdings 3"/>
              <a:buChar char=""/>
            </a:pPr>
            <a:r>
              <a:rPr lang="en-US" sz="2200" dirty="0">
                <a:latin typeface="Times New Roman"/>
                <a:ea typeface="Calibri"/>
                <a:cs typeface="Times New Roman"/>
              </a:rPr>
              <a:t>Seem mostly to influence participants’ learning indirectly by promoting an environment in which </a:t>
            </a:r>
            <a:r>
              <a:rPr lang="en-US" sz="2200" dirty="0">
                <a:solidFill>
                  <a:srgbClr val="FF0000"/>
                </a:solidFill>
                <a:latin typeface="Times New Roman"/>
                <a:ea typeface="Calibri"/>
                <a:cs typeface="Times New Roman"/>
              </a:rPr>
              <a:t>learners feel free and are motivated to participate. </a:t>
            </a:r>
          </a:p>
          <a:p>
            <a:pPr marL="342900" marR="0" lvl="0" indent="-342900" algn="just">
              <a:lnSpc>
                <a:spcPct val="115000"/>
              </a:lnSpc>
              <a:spcBef>
                <a:spcPts val="0"/>
              </a:spcBef>
              <a:spcAft>
                <a:spcPts val="0"/>
              </a:spcAft>
              <a:buSzPts val="1300"/>
              <a:buFont typeface="Wingdings 3"/>
              <a:buChar char=""/>
            </a:pPr>
            <a:r>
              <a:rPr lang="en-US" sz="2200" dirty="0">
                <a:latin typeface="Times New Roman"/>
                <a:ea typeface="Calibri"/>
                <a:cs typeface="Times New Roman"/>
              </a:rPr>
              <a:t>Warmth is conveyed by being a “real person” by demonstrating concern for learners’ success, and by being open. </a:t>
            </a:r>
          </a:p>
          <a:p>
            <a:pPr marL="342900" marR="0" lvl="0" indent="-342900" algn="just">
              <a:lnSpc>
                <a:spcPct val="115000"/>
              </a:lnSpc>
              <a:spcBef>
                <a:spcPts val="0"/>
              </a:spcBef>
              <a:spcAft>
                <a:spcPts val="0"/>
              </a:spcAft>
              <a:buSzPts val="1300"/>
              <a:buFont typeface="Wingdings 3"/>
              <a:buChar char=""/>
            </a:pPr>
            <a:r>
              <a:rPr lang="en-US" sz="2200" dirty="0">
                <a:latin typeface="Times New Roman"/>
                <a:ea typeface="Calibri"/>
                <a:cs typeface="Times New Roman"/>
              </a:rPr>
              <a:t>Humor can be spontaneous or planned. </a:t>
            </a:r>
          </a:p>
          <a:p>
            <a:pPr marL="342900" marR="0" lvl="0" indent="-342900" algn="just">
              <a:lnSpc>
                <a:spcPct val="115000"/>
              </a:lnSpc>
              <a:spcBef>
                <a:spcPts val="0"/>
              </a:spcBef>
              <a:spcAft>
                <a:spcPts val="0"/>
              </a:spcAft>
              <a:buSzPts val="1300"/>
              <a:buFont typeface="Wingdings 3"/>
              <a:buChar char=""/>
            </a:pPr>
            <a:r>
              <a:rPr lang="en-US" sz="2200" dirty="0">
                <a:latin typeface="Times New Roman"/>
                <a:ea typeface="Calibri"/>
                <a:cs typeface="Times New Roman"/>
              </a:rPr>
              <a:t>Facilitators should be able to laugh at themselves and at their mistakes; they should avoid using sarcasm or teasing learners. </a:t>
            </a:r>
          </a:p>
          <a:p>
            <a:pPr marL="342900" marR="0" lvl="0" indent="-342900" algn="just">
              <a:lnSpc>
                <a:spcPct val="115000"/>
              </a:lnSpc>
              <a:spcBef>
                <a:spcPts val="0"/>
              </a:spcBef>
              <a:spcAft>
                <a:spcPts val="0"/>
              </a:spcAft>
              <a:buSzPts val="1300"/>
              <a:buFont typeface="Wingdings 3"/>
              <a:buChar char=""/>
            </a:pPr>
            <a:r>
              <a:rPr lang="en-US" sz="2200" dirty="0">
                <a:solidFill>
                  <a:srgbClr val="FF0000"/>
                </a:solidFill>
                <a:latin typeface="Times New Roman"/>
                <a:ea typeface="Calibri"/>
                <a:cs typeface="Times New Roman"/>
              </a:rPr>
              <a:t>However, warmth and humor, if overemphasized, actually reduce learning, and so they are best used naturally and sparingly</a:t>
            </a:r>
            <a:r>
              <a:rPr lang="en-US" sz="2200" dirty="0">
                <a:latin typeface="Times New Roman"/>
                <a:ea typeface="Calibri"/>
                <a:cs typeface="Times New Roman"/>
              </a:rPr>
              <a:t>.</a:t>
            </a:r>
            <a:endParaRPr lang="en-US" sz="2200" dirty="0">
              <a:latin typeface="Calibri"/>
              <a:ea typeface="Calibri"/>
              <a:cs typeface="Times New Roman"/>
            </a:endParaRPr>
          </a:p>
          <a:p>
            <a:pPr marL="457200" marR="0">
              <a:lnSpc>
                <a:spcPct val="115000"/>
              </a:lnSpc>
              <a:spcBef>
                <a:spcPts val="0"/>
              </a:spcBef>
              <a:spcAft>
                <a:spcPts val="1000"/>
              </a:spcAft>
            </a:pPr>
            <a:r>
              <a:rPr lang="en-US" sz="2200" b="1" dirty="0">
                <a:latin typeface="Times New Roman"/>
                <a:ea typeface="Calibri"/>
                <a:cs typeface="Times New Roman"/>
              </a:rPr>
              <a:t> </a:t>
            </a:r>
            <a:endParaRPr lang="en-US" sz="2200" dirty="0">
              <a:latin typeface="Calibri"/>
              <a:ea typeface="Calibri"/>
              <a:cs typeface="Times New Roman"/>
            </a:endParaRPr>
          </a:p>
          <a:p>
            <a:endParaRPr lang="en-US" sz="2200" dirty="0"/>
          </a:p>
        </p:txBody>
      </p:sp>
    </p:spTree>
    <p:extLst>
      <p:ext uri="{BB962C8B-B14F-4D97-AF65-F5344CB8AC3E}">
        <p14:creationId xmlns:p14="http://schemas.microsoft.com/office/powerpoint/2010/main" val="40299100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pPr marL="342900" marR="0" lvl="0" indent="-342900" algn="just">
              <a:lnSpc>
                <a:spcPct val="115000"/>
              </a:lnSpc>
              <a:spcBef>
                <a:spcPts val="0"/>
              </a:spcBef>
              <a:spcAft>
                <a:spcPts val="1000"/>
              </a:spcAft>
              <a:buSzPts val="1300"/>
              <a:buFont typeface="Wingdings 3"/>
              <a:buChar char=""/>
            </a:pPr>
            <a:r>
              <a:rPr lang="en-US" b="1" dirty="0">
                <a:latin typeface="Times New Roman"/>
                <a:ea typeface="Calibri"/>
                <a:cs typeface="Times New Roman"/>
              </a:rPr>
              <a:t>Credibility and Trustworthiness: </a:t>
            </a:r>
            <a:r>
              <a:rPr lang="en-US" dirty="0">
                <a:latin typeface="Times New Roman"/>
                <a:ea typeface="Calibri"/>
                <a:cs typeface="Times New Roman"/>
              </a:rPr>
              <a:t>create a relaxed, supportive environment where learners trust the facilitator to help them be successful. </a:t>
            </a:r>
          </a:p>
          <a:p>
            <a:pPr marL="342900" marR="0" lvl="0" indent="-342900" algn="just">
              <a:lnSpc>
                <a:spcPct val="115000"/>
              </a:lnSpc>
              <a:spcBef>
                <a:spcPts val="0"/>
              </a:spcBef>
              <a:spcAft>
                <a:spcPts val="1000"/>
              </a:spcAft>
              <a:buSzPts val="1300"/>
              <a:buFont typeface="Wingdings 3"/>
              <a:buChar char=""/>
            </a:pPr>
            <a:r>
              <a:rPr lang="en-US" dirty="0">
                <a:solidFill>
                  <a:srgbClr val="0070C0"/>
                </a:solidFill>
                <a:latin typeface="Times New Roman"/>
                <a:ea typeface="Calibri"/>
                <a:cs typeface="Times New Roman"/>
              </a:rPr>
              <a:t>They are developed through open, honest teacher-learner interaction, not through teacher’s position or credentials.</a:t>
            </a:r>
            <a:r>
              <a:rPr lang="en-US" sz="2000" dirty="0">
                <a:solidFill>
                  <a:srgbClr val="0070C0"/>
                </a:solidFill>
                <a:latin typeface="Calibri"/>
                <a:ea typeface="Calibri"/>
                <a:cs typeface="Times New Roman"/>
              </a:rPr>
              <a:t> </a:t>
            </a:r>
          </a:p>
          <a:p>
            <a:pPr marL="342900" marR="0" lvl="0" indent="-342900" algn="just">
              <a:lnSpc>
                <a:spcPct val="115000"/>
              </a:lnSpc>
              <a:spcBef>
                <a:spcPts val="0"/>
              </a:spcBef>
              <a:spcAft>
                <a:spcPts val="1000"/>
              </a:spcAft>
              <a:buSzPts val="1300"/>
              <a:buFont typeface="Wingdings 3"/>
              <a:buChar char=""/>
            </a:pPr>
            <a:r>
              <a:rPr lang="en-US" dirty="0">
                <a:latin typeface="Times New Roman"/>
                <a:ea typeface="Calibri"/>
                <a:cs typeface="Times New Roman"/>
              </a:rPr>
              <a:t>An effective facilitator forms a mutual trust relationship with the group—the group trusts the facilitator to foster a safe environment while the facilitator trusts the group to engage in meaningful learning.</a:t>
            </a:r>
            <a:endParaRPr lang="en-US" sz="2000" dirty="0">
              <a:latin typeface="Calibri"/>
              <a:ea typeface="Calibri"/>
              <a:cs typeface="Times New Roman"/>
            </a:endParaRPr>
          </a:p>
        </p:txBody>
      </p:sp>
    </p:spTree>
    <p:extLst>
      <p:ext uri="{BB962C8B-B14F-4D97-AF65-F5344CB8AC3E}">
        <p14:creationId xmlns:p14="http://schemas.microsoft.com/office/powerpoint/2010/main" val="12863999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pPr marL="457200" indent="-457200" algn="just">
              <a:lnSpc>
                <a:spcPct val="115000"/>
              </a:lnSpc>
              <a:spcBef>
                <a:spcPts val="0"/>
              </a:spcBef>
              <a:spcAft>
                <a:spcPts val="1000"/>
              </a:spcAft>
              <a:buSzPts val="1300"/>
            </a:pPr>
            <a:r>
              <a:rPr lang="en-US" b="1" dirty="0">
                <a:latin typeface="Times New Roman"/>
                <a:ea typeface="Calibri"/>
                <a:cs typeface="Times New Roman"/>
              </a:rPr>
              <a:t>Encouraging and Supportive: </a:t>
            </a:r>
            <a:r>
              <a:rPr lang="en-US" dirty="0">
                <a:latin typeface="Times New Roman"/>
                <a:ea typeface="Calibri"/>
                <a:cs typeface="Times New Roman"/>
              </a:rPr>
              <a:t>Effective facilitators are encouraging and supportive of learners and convey a sense of genuine respect for them and for their individual abilities. </a:t>
            </a:r>
          </a:p>
          <a:p>
            <a:pPr marL="457200" indent="-457200" algn="just">
              <a:lnSpc>
                <a:spcPct val="115000"/>
              </a:lnSpc>
              <a:spcBef>
                <a:spcPts val="0"/>
              </a:spcBef>
              <a:spcAft>
                <a:spcPts val="1000"/>
              </a:spcAft>
              <a:buSzPts val="1300"/>
            </a:pPr>
            <a:r>
              <a:rPr lang="en-US" dirty="0">
                <a:latin typeface="Times New Roman"/>
                <a:ea typeface="Calibri"/>
                <a:cs typeface="Times New Roman"/>
              </a:rPr>
              <a:t>Encouragement and support are most important </a:t>
            </a:r>
            <a:r>
              <a:rPr lang="en-US" dirty="0">
                <a:solidFill>
                  <a:srgbClr val="FF0000"/>
                </a:solidFill>
                <a:latin typeface="Times New Roman"/>
                <a:ea typeface="Calibri"/>
                <a:cs typeface="Times New Roman"/>
              </a:rPr>
              <a:t>when learners are reluctant to begin new tasks </a:t>
            </a:r>
            <a:r>
              <a:rPr lang="en-US" dirty="0">
                <a:latin typeface="Times New Roman"/>
                <a:ea typeface="Calibri"/>
                <a:cs typeface="Times New Roman"/>
              </a:rPr>
              <a:t>or when they experience </a:t>
            </a:r>
            <a:r>
              <a:rPr lang="en-US" dirty="0">
                <a:solidFill>
                  <a:srgbClr val="FF0000"/>
                </a:solidFill>
                <a:latin typeface="Times New Roman"/>
                <a:ea typeface="Calibri"/>
                <a:cs typeface="Times New Roman"/>
              </a:rPr>
              <a:t>difficulty</a:t>
            </a:r>
            <a:r>
              <a:rPr lang="en-US" dirty="0">
                <a:latin typeface="Times New Roman"/>
                <a:ea typeface="Calibri"/>
                <a:cs typeface="Times New Roman"/>
              </a:rPr>
              <a:t> and </a:t>
            </a:r>
            <a:r>
              <a:rPr lang="en-US" dirty="0">
                <a:solidFill>
                  <a:srgbClr val="FF0000"/>
                </a:solidFill>
                <a:latin typeface="Times New Roman"/>
                <a:ea typeface="Calibri"/>
                <a:cs typeface="Times New Roman"/>
              </a:rPr>
              <a:t>frustration</a:t>
            </a:r>
            <a:r>
              <a:rPr lang="en-US" dirty="0">
                <a:latin typeface="Times New Roman"/>
                <a:ea typeface="Calibri"/>
                <a:cs typeface="Times New Roman"/>
              </a:rPr>
              <a:t>. </a:t>
            </a:r>
          </a:p>
          <a:p>
            <a:pPr marL="457200" indent="-457200" algn="just">
              <a:lnSpc>
                <a:spcPct val="115000"/>
              </a:lnSpc>
              <a:spcBef>
                <a:spcPts val="0"/>
              </a:spcBef>
              <a:spcAft>
                <a:spcPts val="1000"/>
              </a:spcAft>
              <a:buSzPts val="1300"/>
            </a:pPr>
            <a:r>
              <a:rPr lang="en-US" dirty="0">
                <a:latin typeface="Times New Roman"/>
                <a:ea typeface="Calibri"/>
                <a:cs typeface="Times New Roman"/>
              </a:rPr>
              <a:t>Facilitators demonstrate encouragement and support by </a:t>
            </a:r>
            <a:r>
              <a:rPr lang="en-US" dirty="0">
                <a:solidFill>
                  <a:srgbClr val="FF0000"/>
                </a:solidFill>
                <a:latin typeface="Times New Roman"/>
                <a:ea typeface="Calibri"/>
                <a:cs typeface="Times New Roman"/>
              </a:rPr>
              <a:t>avoiding negative comments, by noting empowerment not just perfection, and by helping learners reach realistic goals</a:t>
            </a:r>
            <a:r>
              <a:rPr lang="en-US" dirty="0">
                <a:latin typeface="Times New Roman"/>
                <a:ea typeface="Calibri"/>
                <a:cs typeface="Times New Roman"/>
              </a:rPr>
              <a:t>.</a:t>
            </a:r>
            <a:endParaRPr lang="en-US" sz="2000" dirty="0">
              <a:latin typeface="Calibri"/>
              <a:ea typeface="Calibri"/>
              <a:cs typeface="Times New Roman"/>
            </a:endParaRPr>
          </a:p>
          <a:p>
            <a:endParaRPr lang="en-US" dirty="0"/>
          </a:p>
        </p:txBody>
      </p:sp>
    </p:spTree>
    <p:extLst>
      <p:ext uri="{BB962C8B-B14F-4D97-AF65-F5344CB8AC3E}">
        <p14:creationId xmlns:p14="http://schemas.microsoft.com/office/powerpoint/2010/main" val="22097195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a:bodyPr>
          <a:lstStyle/>
          <a:p>
            <a:pPr marL="342900" marR="0" lvl="0" indent="-342900" algn="just">
              <a:lnSpc>
                <a:spcPct val="115000"/>
              </a:lnSpc>
              <a:spcBef>
                <a:spcPts val="0"/>
              </a:spcBef>
              <a:spcAft>
                <a:spcPts val="1000"/>
              </a:spcAft>
              <a:buSzPts val="1300"/>
              <a:buFont typeface="Wingdings 3"/>
              <a:buChar char=""/>
            </a:pPr>
            <a:r>
              <a:rPr lang="en-US" b="1" dirty="0">
                <a:latin typeface="Times New Roman"/>
                <a:ea typeface="Calibri"/>
                <a:cs typeface="Times New Roman"/>
              </a:rPr>
              <a:t>Professional Demeanor: </a:t>
            </a:r>
            <a:r>
              <a:rPr lang="en-US" dirty="0">
                <a:latin typeface="Times New Roman"/>
                <a:ea typeface="Calibri"/>
                <a:cs typeface="Times New Roman"/>
              </a:rPr>
              <a:t>Includes the ability to calmly and effectively adapt to changing classroom circumstances. </a:t>
            </a:r>
          </a:p>
          <a:p>
            <a:pPr marL="342900" marR="0" lvl="0" indent="-342900" algn="just">
              <a:lnSpc>
                <a:spcPct val="115000"/>
              </a:lnSpc>
              <a:spcBef>
                <a:spcPts val="0"/>
              </a:spcBef>
              <a:spcAft>
                <a:spcPts val="1000"/>
              </a:spcAft>
              <a:buSzPts val="1300"/>
              <a:buFont typeface="Wingdings 3"/>
              <a:buChar char=""/>
            </a:pPr>
            <a:r>
              <a:rPr lang="en-US" dirty="0">
                <a:latin typeface="Times New Roman"/>
                <a:ea typeface="Calibri"/>
                <a:cs typeface="Times New Roman"/>
              </a:rPr>
              <a:t>This includes the ability to “read” what is happening in the learning environment; the level of learners’ understanding and motivation, changes in the classroom environment, and problems with instruction. </a:t>
            </a:r>
            <a:endParaRPr lang="en-US" sz="2000" dirty="0">
              <a:latin typeface="Calibri"/>
              <a:ea typeface="Calibri"/>
              <a:cs typeface="Times New Roman"/>
            </a:endParaRPr>
          </a:p>
          <a:p>
            <a:endParaRPr lang="en-US" dirty="0"/>
          </a:p>
        </p:txBody>
      </p:sp>
    </p:spTree>
    <p:extLst>
      <p:ext uri="{BB962C8B-B14F-4D97-AF65-F5344CB8AC3E}">
        <p14:creationId xmlns:p14="http://schemas.microsoft.com/office/powerpoint/2010/main" val="19679113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marL="342900" marR="0" lvl="0" indent="-342900" algn="just">
              <a:lnSpc>
                <a:spcPct val="115000"/>
              </a:lnSpc>
              <a:spcBef>
                <a:spcPts val="0"/>
              </a:spcBef>
              <a:spcAft>
                <a:spcPts val="1000"/>
              </a:spcAft>
              <a:buSzPts val="1300"/>
              <a:buFont typeface="Wingdings 3"/>
              <a:buChar char=""/>
            </a:pPr>
            <a:r>
              <a:rPr lang="en-US" sz="2800" b="1" dirty="0">
                <a:latin typeface="Times New Roman"/>
                <a:ea typeface="Calibri"/>
                <a:cs typeface="Times New Roman"/>
              </a:rPr>
              <a:t>Ability to listen:</a:t>
            </a:r>
            <a:r>
              <a:rPr lang="en-US" sz="2800" b="1" dirty="0">
                <a:solidFill>
                  <a:srgbClr val="000000"/>
                </a:solidFill>
                <a:latin typeface="Calibri"/>
                <a:ea typeface="Calibri"/>
                <a:cs typeface="Times New Roman"/>
              </a:rPr>
              <a:t> </a:t>
            </a:r>
            <a:r>
              <a:rPr lang="en-US" sz="2800" dirty="0">
                <a:latin typeface="Times New Roman"/>
                <a:ea typeface="Calibri"/>
                <a:cs typeface="Times New Roman"/>
              </a:rPr>
              <a:t>One way the facilitator learns to sense the feelings of individuals and the group is by acute listening, both to the explicit meaning of words and also to their tone and implicit meaning.</a:t>
            </a:r>
          </a:p>
          <a:p>
            <a:pPr marL="342900" marR="0" lvl="0" indent="-342900" algn="just">
              <a:lnSpc>
                <a:spcPct val="115000"/>
              </a:lnSpc>
              <a:spcBef>
                <a:spcPts val="0"/>
              </a:spcBef>
              <a:spcAft>
                <a:spcPts val="1000"/>
              </a:spcAft>
              <a:buSzPts val="1300"/>
              <a:buFont typeface="Wingdings 3"/>
              <a:buChar char=""/>
            </a:pPr>
            <a:r>
              <a:rPr lang="en-US" sz="2800" dirty="0">
                <a:latin typeface="Times New Roman"/>
                <a:ea typeface="Calibri"/>
                <a:cs typeface="Times New Roman"/>
              </a:rPr>
              <a:t> In fact, facilitators generally </a:t>
            </a:r>
            <a:r>
              <a:rPr lang="en-US" sz="2800" dirty="0">
                <a:solidFill>
                  <a:srgbClr val="FF0000"/>
                </a:solidFill>
                <a:latin typeface="Times New Roman"/>
                <a:ea typeface="Calibri"/>
                <a:cs typeface="Times New Roman"/>
              </a:rPr>
              <a:t>speak less </a:t>
            </a:r>
            <a:r>
              <a:rPr lang="en-US" sz="2800" dirty="0">
                <a:latin typeface="Times New Roman"/>
                <a:ea typeface="Calibri"/>
                <a:cs typeface="Times New Roman"/>
              </a:rPr>
              <a:t>than anyone in the group. </a:t>
            </a:r>
          </a:p>
          <a:p>
            <a:pPr marL="342900" marR="0" lvl="0" indent="-342900" algn="just">
              <a:lnSpc>
                <a:spcPct val="115000"/>
              </a:lnSpc>
              <a:spcBef>
                <a:spcPts val="0"/>
              </a:spcBef>
              <a:spcAft>
                <a:spcPts val="1000"/>
              </a:spcAft>
              <a:buSzPts val="1300"/>
              <a:buFont typeface="Wingdings 3"/>
              <a:buChar char=""/>
            </a:pPr>
            <a:r>
              <a:rPr lang="en-US" sz="2800" dirty="0">
                <a:latin typeface="Times New Roman"/>
                <a:ea typeface="Calibri"/>
                <a:cs typeface="Times New Roman"/>
              </a:rPr>
              <a:t>And often the facilitator's comments repeat, sum up, or respond directly to what others have said</a:t>
            </a:r>
            <a:endParaRPr lang="en-US" sz="2800" dirty="0">
              <a:latin typeface="Calibri"/>
              <a:ea typeface="Calibri"/>
              <a:cs typeface="Times New Roman"/>
            </a:endParaRPr>
          </a:p>
          <a:p>
            <a:endParaRPr lang="en-US" sz="2800" dirty="0"/>
          </a:p>
        </p:txBody>
      </p:sp>
    </p:spTree>
    <p:extLst>
      <p:ext uri="{BB962C8B-B14F-4D97-AF65-F5344CB8AC3E}">
        <p14:creationId xmlns:p14="http://schemas.microsoft.com/office/powerpoint/2010/main" val="39705011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pPr marL="342900" marR="0" lvl="0" indent="-342900" algn="just">
              <a:lnSpc>
                <a:spcPct val="115000"/>
              </a:lnSpc>
              <a:spcBef>
                <a:spcPts val="0"/>
              </a:spcBef>
              <a:spcAft>
                <a:spcPts val="0"/>
              </a:spcAft>
              <a:buSzPts val="1300"/>
              <a:buFont typeface="Wingdings 3"/>
              <a:buChar char=""/>
            </a:pPr>
            <a:r>
              <a:rPr lang="en-US" b="1" dirty="0">
                <a:latin typeface="Times New Roman"/>
                <a:ea typeface="Calibri"/>
                <a:cs typeface="Times New Roman"/>
              </a:rPr>
              <a:t>A sense of timing:</a:t>
            </a:r>
            <a:r>
              <a:rPr lang="en-US" sz="2800" b="1" dirty="0">
                <a:solidFill>
                  <a:srgbClr val="000000"/>
                </a:solidFill>
                <a:latin typeface="Calibri"/>
                <a:ea typeface="Calibri"/>
                <a:cs typeface="Times New Roman"/>
              </a:rPr>
              <a:t> </a:t>
            </a:r>
            <a:r>
              <a:rPr lang="en-US" dirty="0">
                <a:latin typeface="Times New Roman"/>
                <a:ea typeface="Calibri"/>
                <a:cs typeface="Times New Roman"/>
              </a:rPr>
              <a:t>The facilitator needs to develop a "sixth sense" for time:</a:t>
            </a:r>
          </a:p>
          <a:p>
            <a:pPr marL="342900" marR="0" lvl="0" indent="-342900" algn="just">
              <a:lnSpc>
                <a:spcPct val="115000"/>
              </a:lnSpc>
              <a:spcBef>
                <a:spcPts val="0"/>
              </a:spcBef>
              <a:spcAft>
                <a:spcPts val="0"/>
              </a:spcAft>
              <a:buSzPts val="1300"/>
              <a:buFont typeface="Wingdings 3"/>
              <a:buChar char=""/>
            </a:pPr>
            <a:r>
              <a:rPr lang="en-US" dirty="0">
                <a:latin typeface="Times New Roman"/>
                <a:ea typeface="Calibri"/>
                <a:cs typeface="Times New Roman"/>
              </a:rPr>
              <a:t> when to bring a discussion to a close, </a:t>
            </a:r>
          </a:p>
          <a:p>
            <a:pPr marL="342900" marR="0" lvl="0" indent="-342900" algn="just">
              <a:lnSpc>
                <a:spcPct val="115000"/>
              </a:lnSpc>
              <a:spcBef>
                <a:spcPts val="0"/>
              </a:spcBef>
              <a:spcAft>
                <a:spcPts val="0"/>
              </a:spcAft>
              <a:buSzPts val="1300"/>
              <a:buFont typeface="Wingdings 3"/>
              <a:buChar char=""/>
            </a:pPr>
            <a:r>
              <a:rPr lang="en-US" dirty="0">
                <a:latin typeface="Times New Roman"/>
                <a:ea typeface="Calibri"/>
                <a:cs typeface="Times New Roman"/>
              </a:rPr>
              <a:t>when to change the topic, </a:t>
            </a:r>
          </a:p>
          <a:p>
            <a:pPr marL="342900" marR="0" lvl="0" indent="-342900" algn="just">
              <a:lnSpc>
                <a:spcPct val="115000"/>
              </a:lnSpc>
              <a:spcBef>
                <a:spcPts val="0"/>
              </a:spcBef>
              <a:spcAft>
                <a:spcPts val="0"/>
              </a:spcAft>
              <a:buSzPts val="1300"/>
              <a:buFont typeface="Wingdings 3"/>
              <a:buChar char=""/>
            </a:pPr>
            <a:r>
              <a:rPr lang="en-US" dirty="0">
                <a:latin typeface="Times New Roman"/>
                <a:ea typeface="Calibri"/>
                <a:cs typeface="Times New Roman"/>
              </a:rPr>
              <a:t>when to cut off someone who has talked too long, </a:t>
            </a:r>
          </a:p>
          <a:p>
            <a:pPr marL="342900" marR="0" lvl="0" indent="-342900" algn="just">
              <a:lnSpc>
                <a:spcPct val="115000"/>
              </a:lnSpc>
              <a:spcBef>
                <a:spcPts val="0"/>
              </a:spcBef>
              <a:spcAft>
                <a:spcPts val="0"/>
              </a:spcAft>
              <a:buSzPts val="1300"/>
              <a:buFont typeface="Wingdings 3"/>
              <a:buChar char=""/>
            </a:pPr>
            <a:r>
              <a:rPr lang="en-US" dirty="0">
                <a:latin typeface="Times New Roman"/>
                <a:ea typeface="Calibri"/>
                <a:cs typeface="Times New Roman"/>
              </a:rPr>
              <a:t>when to let the discussion run over the allotted time, and </a:t>
            </a:r>
          </a:p>
          <a:p>
            <a:pPr marL="342900" marR="0" lvl="0" indent="-342900" algn="just">
              <a:lnSpc>
                <a:spcPct val="115000"/>
              </a:lnSpc>
              <a:spcBef>
                <a:spcPts val="0"/>
              </a:spcBef>
              <a:spcAft>
                <a:spcPts val="0"/>
              </a:spcAft>
              <a:buSzPts val="1300"/>
              <a:buFont typeface="Wingdings 3"/>
              <a:buChar char=""/>
            </a:pPr>
            <a:r>
              <a:rPr lang="en-US" dirty="0">
                <a:latin typeface="Times New Roman"/>
                <a:ea typeface="Calibri"/>
                <a:cs typeface="Times New Roman"/>
              </a:rPr>
              <a:t>when to let the silence continue a little longer</a:t>
            </a:r>
            <a:endParaRPr lang="en-US" sz="2000" dirty="0">
              <a:latin typeface="Calibri"/>
              <a:ea typeface="Calibri"/>
              <a:cs typeface="Times New Roman"/>
            </a:endParaRPr>
          </a:p>
          <a:p>
            <a:pPr marL="1088136" marR="0" indent="0" algn="just">
              <a:lnSpc>
                <a:spcPct val="150000"/>
              </a:lnSpc>
              <a:spcBef>
                <a:spcPts val="0"/>
              </a:spcBef>
              <a:spcAft>
                <a:spcPts val="0"/>
              </a:spcAft>
              <a:buNone/>
            </a:pPr>
            <a:endParaRPr lang="en-US" sz="2000" dirty="0">
              <a:latin typeface="Calibri"/>
              <a:ea typeface="Calibri"/>
              <a:cs typeface="Times New Roman"/>
            </a:endParaRPr>
          </a:p>
          <a:p>
            <a:endParaRPr lang="en-US" dirty="0"/>
          </a:p>
        </p:txBody>
      </p:sp>
    </p:spTree>
    <p:extLst>
      <p:ext uri="{BB962C8B-B14F-4D97-AF65-F5344CB8AC3E}">
        <p14:creationId xmlns:p14="http://schemas.microsoft.com/office/powerpoint/2010/main" val="27856238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81000"/>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6477000"/>
          </a:xfrm>
        </p:spPr>
        <p:txBody>
          <a:bodyPr>
            <a:noAutofit/>
          </a:bodyPr>
          <a:lstStyle/>
          <a:p>
            <a:pPr marL="0" marR="0" indent="0" algn="ctr">
              <a:lnSpc>
                <a:spcPct val="150000"/>
              </a:lnSpc>
              <a:spcBef>
                <a:spcPts val="0"/>
              </a:spcBef>
              <a:spcAft>
                <a:spcPts val="0"/>
              </a:spcAft>
              <a:buNone/>
            </a:pPr>
            <a:r>
              <a:rPr lang="en-US" b="1" u="sng" dirty="0">
                <a:latin typeface="Times New Roman" pitchFamily="18" charset="0"/>
                <a:ea typeface="Calibri"/>
                <a:cs typeface="Times New Roman" pitchFamily="18" charset="0"/>
              </a:rPr>
              <a:t>Values of Effective Facilitation</a:t>
            </a:r>
            <a:endParaRPr lang="en-US" dirty="0">
              <a:latin typeface="Times New Roman" pitchFamily="18" charset="0"/>
              <a:ea typeface="Calibri"/>
              <a:cs typeface="Times New Roman" pitchFamily="18" charset="0"/>
            </a:endParaRPr>
          </a:p>
          <a:p>
            <a:r>
              <a:rPr lang="en-US" sz="2400" b="1" dirty="0">
                <a:latin typeface="Times New Roman"/>
                <a:ea typeface="Calibri"/>
              </a:rPr>
              <a:t>Impartiality</a:t>
            </a:r>
            <a:endParaRPr lang="en-US" sz="2400" dirty="0">
              <a:latin typeface="Times New Roman"/>
              <a:ea typeface="Calibri"/>
            </a:endParaRPr>
          </a:p>
          <a:p>
            <a:r>
              <a:rPr lang="en-US" sz="2400" dirty="0">
                <a:latin typeface="Times New Roman"/>
                <a:ea typeface="Calibri"/>
              </a:rPr>
              <a:t> </a:t>
            </a:r>
            <a:r>
              <a:rPr lang="en-US" sz="2400" b="1" dirty="0">
                <a:latin typeface="Times New Roman"/>
                <a:ea typeface="Calibri"/>
              </a:rPr>
              <a:t>Participation</a:t>
            </a:r>
            <a:endParaRPr lang="en-US" sz="2400" dirty="0">
              <a:latin typeface="Times New Roman"/>
              <a:ea typeface="Calibri"/>
            </a:endParaRPr>
          </a:p>
          <a:p>
            <a:r>
              <a:rPr lang="en-US" sz="2400" dirty="0">
                <a:latin typeface="Times New Roman"/>
                <a:ea typeface="Calibri"/>
              </a:rPr>
              <a:t> </a:t>
            </a:r>
            <a:r>
              <a:rPr lang="en-US" sz="2400" b="1" dirty="0">
                <a:latin typeface="Times New Roman"/>
                <a:ea typeface="Calibri"/>
              </a:rPr>
              <a:t>Inclusiveness</a:t>
            </a:r>
            <a:endParaRPr lang="en-US" sz="2400" dirty="0">
              <a:latin typeface="Times New Roman"/>
              <a:ea typeface="Calibri"/>
            </a:endParaRPr>
          </a:p>
          <a:p>
            <a:r>
              <a:rPr lang="en-US" sz="2400" b="1" dirty="0">
                <a:latin typeface="Times New Roman"/>
                <a:ea typeface="Calibri"/>
              </a:rPr>
              <a:t>Respect</a:t>
            </a:r>
          </a:p>
          <a:p>
            <a:r>
              <a:rPr lang="en-US" sz="2400" b="1" dirty="0">
                <a:latin typeface="Times New Roman"/>
                <a:ea typeface="Calibri"/>
              </a:rPr>
              <a:t>Equality</a:t>
            </a:r>
          </a:p>
          <a:p>
            <a:r>
              <a:rPr lang="en-US" sz="2400" b="1" dirty="0">
                <a:latin typeface="Times New Roman"/>
                <a:ea typeface="Calibri"/>
              </a:rPr>
              <a:t>Trust and Safety</a:t>
            </a:r>
          </a:p>
          <a:p>
            <a:r>
              <a:rPr lang="en-US" sz="2400" b="1" dirty="0">
                <a:latin typeface="Times New Roman"/>
                <a:ea typeface="Calibri"/>
              </a:rPr>
              <a:t>Listening</a:t>
            </a:r>
          </a:p>
          <a:p>
            <a:r>
              <a:rPr lang="en-US" sz="2400" b="1" dirty="0">
                <a:latin typeface="Times New Roman"/>
                <a:ea typeface="Calibri"/>
              </a:rPr>
              <a:t>Preparedness: </a:t>
            </a:r>
          </a:p>
          <a:p>
            <a:r>
              <a:rPr lang="en-US" sz="2400" b="1" dirty="0"/>
              <a:t>Flexibility</a:t>
            </a:r>
          </a:p>
          <a:p>
            <a:r>
              <a:rPr lang="en-US" sz="2400" b="1" dirty="0"/>
              <a:t>Timekeeping</a:t>
            </a:r>
          </a:p>
          <a:p>
            <a:r>
              <a:rPr lang="en-US" sz="2400" b="1" dirty="0"/>
              <a:t>Authority</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9260874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514350" lvl="0" indent="-514350" algn="just">
              <a:lnSpc>
                <a:spcPct val="150000"/>
              </a:lnSpc>
              <a:spcBef>
                <a:spcPts val="0"/>
              </a:spcBef>
              <a:buClr>
                <a:srgbClr val="3891A7"/>
              </a:buClr>
            </a:pPr>
            <a:r>
              <a:rPr lang="en-US" b="1" dirty="0">
                <a:solidFill>
                  <a:prstClr val="black"/>
                </a:solidFill>
                <a:latin typeface="Times New Roman" pitchFamily="18" charset="0"/>
                <a:ea typeface="Calibri"/>
                <a:cs typeface="Times New Roman" pitchFamily="18" charset="0"/>
              </a:rPr>
              <a:t>Impartiality</a:t>
            </a:r>
            <a:r>
              <a:rPr lang="en-US" dirty="0">
                <a:solidFill>
                  <a:prstClr val="black"/>
                </a:solidFill>
                <a:latin typeface="Times New Roman" pitchFamily="18" charset="0"/>
                <a:ea typeface="Calibri"/>
                <a:cs typeface="Times New Roman" pitchFamily="18" charset="0"/>
              </a:rPr>
              <a:t>: The trainer needs to be neutral and objective and conduct the training in an impartial and non-partisan manner. </a:t>
            </a:r>
          </a:p>
          <a:p>
            <a:pPr marL="514350" lvl="0" indent="-514350" algn="just">
              <a:lnSpc>
                <a:spcPct val="150000"/>
              </a:lnSpc>
              <a:spcBef>
                <a:spcPts val="0"/>
              </a:spcBef>
              <a:buClr>
                <a:srgbClr val="3891A7"/>
              </a:buClr>
            </a:pPr>
            <a:r>
              <a:rPr lang="en-US" b="1" dirty="0">
                <a:solidFill>
                  <a:prstClr val="black"/>
                </a:solidFill>
                <a:latin typeface="Times New Roman" pitchFamily="18" charset="0"/>
                <a:ea typeface="Calibri"/>
                <a:cs typeface="Times New Roman" pitchFamily="18" charset="0"/>
              </a:rPr>
              <a:t>Participation</a:t>
            </a:r>
            <a:r>
              <a:rPr lang="en-US" dirty="0">
                <a:solidFill>
                  <a:prstClr val="black"/>
                </a:solidFill>
                <a:latin typeface="Times New Roman" pitchFamily="18" charset="0"/>
                <a:ea typeface="Calibri"/>
                <a:cs typeface="Times New Roman" pitchFamily="18" charset="0"/>
              </a:rPr>
              <a:t>: Facilitation succeeds when participants are motivated and enabled to actively get involved. </a:t>
            </a:r>
          </a:p>
          <a:p>
            <a:endParaRPr lang="en-US" dirty="0"/>
          </a:p>
        </p:txBody>
      </p:sp>
    </p:spTree>
    <p:extLst>
      <p:ext uri="{BB962C8B-B14F-4D97-AF65-F5344CB8AC3E}">
        <p14:creationId xmlns:p14="http://schemas.microsoft.com/office/powerpoint/2010/main" val="31587437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514350" lvl="0" indent="-514350" algn="just">
              <a:lnSpc>
                <a:spcPct val="150000"/>
              </a:lnSpc>
              <a:spcBef>
                <a:spcPts val="0"/>
              </a:spcBef>
              <a:buClr>
                <a:srgbClr val="727CA3"/>
              </a:buClr>
            </a:pPr>
            <a:r>
              <a:rPr lang="en-US" b="1" dirty="0">
                <a:solidFill>
                  <a:prstClr val="black"/>
                </a:solidFill>
                <a:latin typeface="Times New Roman" pitchFamily="18" charset="0"/>
                <a:ea typeface="Calibri"/>
                <a:cs typeface="Times New Roman" pitchFamily="18" charset="0"/>
              </a:rPr>
              <a:t>Inclusiveness</a:t>
            </a:r>
            <a:r>
              <a:rPr lang="en-US" dirty="0">
                <a:solidFill>
                  <a:prstClr val="black"/>
                </a:solidFill>
                <a:latin typeface="Times New Roman" pitchFamily="18" charset="0"/>
                <a:ea typeface="Calibri"/>
                <a:cs typeface="Times New Roman" pitchFamily="18" charset="0"/>
              </a:rPr>
              <a:t>: Participation in the training and learning process needs to be inclusive. </a:t>
            </a:r>
          </a:p>
          <a:p>
            <a:pPr marL="514350" lvl="0" indent="-514350" algn="just">
              <a:lnSpc>
                <a:spcPct val="150000"/>
              </a:lnSpc>
              <a:spcBef>
                <a:spcPts val="0"/>
              </a:spcBef>
              <a:buClr>
                <a:srgbClr val="727CA3"/>
              </a:buClr>
            </a:pPr>
            <a:r>
              <a:rPr lang="en-US" dirty="0">
                <a:solidFill>
                  <a:prstClr val="black"/>
                </a:solidFill>
                <a:latin typeface="Times New Roman" pitchFamily="18" charset="0"/>
                <a:ea typeface="Calibri"/>
                <a:cs typeface="Times New Roman" pitchFamily="18" charset="0"/>
              </a:rPr>
              <a:t>This means that the trainer has to be </a:t>
            </a:r>
            <a:r>
              <a:rPr lang="en-US" dirty="0">
                <a:solidFill>
                  <a:srgbClr val="0070C0"/>
                </a:solidFill>
                <a:latin typeface="Times New Roman" pitchFamily="18" charset="0"/>
                <a:ea typeface="Calibri"/>
                <a:cs typeface="Times New Roman" pitchFamily="18" charset="0"/>
              </a:rPr>
              <a:t>sensitive towards the needs of individual participants </a:t>
            </a:r>
            <a:r>
              <a:rPr lang="en-US" dirty="0">
                <a:solidFill>
                  <a:prstClr val="black"/>
                </a:solidFill>
                <a:latin typeface="Times New Roman" pitchFamily="18" charset="0"/>
                <a:ea typeface="Calibri"/>
                <a:cs typeface="Times New Roman" pitchFamily="18" charset="0"/>
              </a:rPr>
              <a:t>and their roles in the group in order to find a way of adequately involving each participant. </a:t>
            </a:r>
          </a:p>
          <a:p>
            <a:endParaRPr lang="en-US" dirty="0"/>
          </a:p>
        </p:txBody>
      </p:sp>
    </p:spTree>
    <p:extLst>
      <p:ext uri="{BB962C8B-B14F-4D97-AF65-F5344CB8AC3E}">
        <p14:creationId xmlns:p14="http://schemas.microsoft.com/office/powerpoint/2010/main" val="36543735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5791200" cy="456882"/>
          </a:xfrm>
        </p:spPr>
        <p:txBody>
          <a:bodyPr>
            <a:normAutofit fontScale="90000"/>
          </a:bodyPr>
          <a:lstStyle/>
          <a:p>
            <a:endParaRPr lang="en-US" dirty="0"/>
          </a:p>
        </p:txBody>
      </p:sp>
      <p:sp>
        <p:nvSpPr>
          <p:cNvPr id="3" name="Content Placeholder 2"/>
          <p:cNvSpPr>
            <a:spLocks noGrp="1"/>
          </p:cNvSpPr>
          <p:nvPr>
            <p:ph idx="1"/>
          </p:nvPr>
        </p:nvSpPr>
        <p:spPr>
          <a:xfrm>
            <a:off x="1435608" y="990600"/>
            <a:ext cx="7498080" cy="5257800"/>
          </a:xfrm>
        </p:spPr>
        <p:txBody>
          <a:bodyPr>
            <a:noAutofit/>
          </a:bodyPr>
          <a:lstStyle/>
          <a:p>
            <a:pPr marL="514350" marR="0" indent="-514350" algn="just">
              <a:lnSpc>
                <a:spcPct val="150000"/>
              </a:lnSpc>
              <a:spcBef>
                <a:spcPts val="0"/>
              </a:spcBef>
              <a:spcAft>
                <a:spcPts val="0"/>
              </a:spcAft>
            </a:pPr>
            <a:r>
              <a:rPr lang="en-US" sz="2200" b="1" dirty="0">
                <a:latin typeface="Times New Roman"/>
                <a:ea typeface="Calibri"/>
                <a:cs typeface="Times New Roman"/>
              </a:rPr>
              <a:t>Respect</a:t>
            </a:r>
            <a:r>
              <a:rPr lang="en-US" sz="2200" dirty="0">
                <a:latin typeface="Times New Roman"/>
                <a:ea typeface="Calibri"/>
                <a:cs typeface="Times New Roman"/>
              </a:rPr>
              <a:t>: </a:t>
            </a:r>
            <a:r>
              <a:rPr lang="en-US" sz="2200" b="0" dirty="0">
                <a:latin typeface="Times New Roman"/>
                <a:ea typeface="Calibri"/>
                <a:cs typeface="Times New Roman"/>
              </a:rPr>
              <a:t>The trainer must acknowledge and respect each individual participant and ensure that all participants show each other the mutual respect they deserve. </a:t>
            </a:r>
          </a:p>
          <a:p>
            <a:pPr marL="514350" marR="0" indent="-514350" algn="just">
              <a:lnSpc>
                <a:spcPct val="150000"/>
              </a:lnSpc>
              <a:spcBef>
                <a:spcPts val="0"/>
              </a:spcBef>
              <a:spcAft>
                <a:spcPts val="0"/>
              </a:spcAft>
            </a:pPr>
            <a:r>
              <a:rPr lang="en-US" sz="2200" b="0" dirty="0">
                <a:latin typeface="Times New Roman"/>
                <a:ea typeface="Calibri"/>
                <a:cs typeface="Times New Roman"/>
              </a:rPr>
              <a:t>The trainer also needs to be sensitive about issues of </a:t>
            </a:r>
            <a:r>
              <a:rPr lang="en-US" sz="2200" b="0" dirty="0">
                <a:solidFill>
                  <a:srgbClr val="FF0000"/>
                </a:solidFill>
                <a:latin typeface="Times New Roman"/>
                <a:ea typeface="Calibri"/>
                <a:cs typeface="Times New Roman"/>
              </a:rPr>
              <a:t>age</a:t>
            </a:r>
            <a:r>
              <a:rPr lang="en-US" sz="2200" b="0" dirty="0">
                <a:latin typeface="Times New Roman"/>
                <a:ea typeface="Calibri"/>
                <a:cs typeface="Times New Roman"/>
              </a:rPr>
              <a:t>, </a:t>
            </a:r>
            <a:r>
              <a:rPr lang="en-US" sz="2200" b="0" dirty="0">
                <a:solidFill>
                  <a:srgbClr val="FF0000"/>
                </a:solidFill>
                <a:latin typeface="Times New Roman"/>
                <a:ea typeface="Calibri"/>
                <a:cs typeface="Times New Roman"/>
              </a:rPr>
              <a:t>culture</a:t>
            </a:r>
            <a:r>
              <a:rPr lang="en-US" sz="2200" b="0" dirty="0">
                <a:latin typeface="Times New Roman"/>
                <a:ea typeface="Calibri"/>
                <a:cs typeface="Times New Roman"/>
              </a:rPr>
              <a:t> and </a:t>
            </a:r>
            <a:r>
              <a:rPr lang="en-US" sz="2200" b="0" dirty="0">
                <a:solidFill>
                  <a:srgbClr val="FF0000"/>
                </a:solidFill>
                <a:latin typeface="Times New Roman"/>
                <a:ea typeface="Calibri"/>
                <a:cs typeface="Times New Roman"/>
              </a:rPr>
              <a:t>tradition</a:t>
            </a:r>
            <a:r>
              <a:rPr lang="en-US" sz="2200" b="0" dirty="0">
                <a:latin typeface="Times New Roman"/>
                <a:ea typeface="Calibri"/>
                <a:cs typeface="Times New Roman"/>
              </a:rPr>
              <a:t> and </a:t>
            </a:r>
            <a:r>
              <a:rPr lang="en-US" sz="2200" b="0" dirty="0">
                <a:solidFill>
                  <a:srgbClr val="FF0000"/>
                </a:solidFill>
                <a:latin typeface="Times New Roman"/>
                <a:ea typeface="Calibri"/>
                <a:cs typeface="Times New Roman"/>
              </a:rPr>
              <a:t>show the expected respect</a:t>
            </a:r>
            <a:r>
              <a:rPr lang="en-US" sz="2200" b="0" dirty="0">
                <a:latin typeface="Times New Roman"/>
                <a:ea typeface="Calibri"/>
                <a:cs typeface="Times New Roman"/>
              </a:rPr>
              <a:t>.</a:t>
            </a:r>
          </a:p>
          <a:p>
            <a:pPr marL="0" marR="0" indent="0" algn="just">
              <a:lnSpc>
                <a:spcPct val="150000"/>
              </a:lnSpc>
              <a:spcBef>
                <a:spcPts val="0"/>
              </a:spcBef>
              <a:spcAft>
                <a:spcPts val="0"/>
              </a:spcAft>
              <a:buNone/>
            </a:pPr>
            <a:endParaRPr lang="en-US" sz="2200" b="0" dirty="0">
              <a:latin typeface="Calibri"/>
              <a:ea typeface="Calibri"/>
              <a:cs typeface="Times New Roman"/>
            </a:endParaRPr>
          </a:p>
          <a:p>
            <a:pPr marL="514350" marR="0" indent="-514350" algn="just">
              <a:lnSpc>
                <a:spcPct val="150000"/>
              </a:lnSpc>
              <a:spcBef>
                <a:spcPts val="0"/>
              </a:spcBef>
              <a:spcAft>
                <a:spcPts val="0"/>
              </a:spcAft>
            </a:pPr>
            <a:r>
              <a:rPr lang="en-US" sz="2200" b="1" dirty="0">
                <a:latin typeface="Times New Roman"/>
                <a:ea typeface="Calibri"/>
                <a:cs typeface="Times New Roman"/>
              </a:rPr>
              <a:t>Equality</a:t>
            </a:r>
            <a:r>
              <a:rPr lang="en-US" sz="2200" dirty="0">
                <a:latin typeface="Times New Roman"/>
                <a:ea typeface="Calibri"/>
                <a:cs typeface="Times New Roman"/>
              </a:rPr>
              <a:t>: </a:t>
            </a:r>
            <a:r>
              <a:rPr lang="en-US" sz="2200" b="0" dirty="0">
                <a:latin typeface="Times New Roman"/>
                <a:ea typeface="Calibri"/>
                <a:cs typeface="Times New Roman"/>
              </a:rPr>
              <a:t>Each participant is regarded as having an equal right to contribute, to influence, to determine the direction of the group. </a:t>
            </a:r>
          </a:p>
          <a:p>
            <a:pPr marL="514350" marR="0" indent="-514350" algn="just">
              <a:lnSpc>
                <a:spcPct val="150000"/>
              </a:lnSpc>
              <a:spcBef>
                <a:spcPts val="0"/>
              </a:spcBef>
              <a:spcAft>
                <a:spcPts val="0"/>
              </a:spcAft>
            </a:pPr>
            <a:r>
              <a:rPr lang="en-US" sz="2200" b="0" dirty="0">
                <a:latin typeface="Times New Roman"/>
                <a:ea typeface="Calibri"/>
                <a:cs typeface="Times New Roman"/>
              </a:rPr>
              <a:t>Equality also relates to respect, valuing of personal experience and participation. </a:t>
            </a:r>
            <a:endParaRPr lang="en-US" sz="2200" b="0" dirty="0">
              <a:latin typeface="Calibri"/>
              <a:ea typeface="Calibri"/>
              <a:cs typeface="Times New Roman"/>
            </a:endParaRPr>
          </a:p>
          <a:p>
            <a:endParaRPr lang="en-US" sz="2200" dirty="0"/>
          </a:p>
        </p:txBody>
      </p:sp>
    </p:spTree>
    <p:extLst>
      <p:ext uri="{BB962C8B-B14F-4D97-AF65-F5344CB8AC3E}">
        <p14:creationId xmlns:p14="http://schemas.microsoft.com/office/powerpoint/2010/main" val="3928172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Education vs. Training </a:t>
            </a:r>
          </a:p>
        </p:txBody>
      </p:sp>
      <p:sp>
        <p:nvSpPr>
          <p:cNvPr id="3" name="Text Placeholder 2"/>
          <p:cNvSpPr>
            <a:spLocks noGrp="1"/>
          </p:cNvSpPr>
          <p:nvPr>
            <p:ph type="body" idx="1"/>
          </p:nvPr>
        </p:nvSpPr>
        <p:spPr/>
        <p:txBody>
          <a:bodyPr/>
          <a:lstStyle/>
          <a:p>
            <a:r>
              <a:rPr lang="en-US" dirty="0">
                <a:latin typeface="Times New Roman" pitchFamily="18" charset="0"/>
                <a:cs typeface="Times New Roman" pitchFamily="18" charset="0"/>
              </a:rPr>
              <a:t>Training </a:t>
            </a:r>
          </a:p>
        </p:txBody>
      </p:sp>
      <p:sp>
        <p:nvSpPr>
          <p:cNvPr id="5" name="Text Placeholder 4"/>
          <p:cNvSpPr>
            <a:spLocks noGrp="1"/>
          </p:cNvSpPr>
          <p:nvPr>
            <p:ph type="body" sz="half" idx="3"/>
          </p:nvPr>
        </p:nvSpPr>
        <p:spPr/>
        <p:txBody>
          <a:bodyPr/>
          <a:lstStyle/>
          <a:p>
            <a:r>
              <a:rPr lang="en-US" dirty="0"/>
              <a:t>Education</a:t>
            </a:r>
          </a:p>
        </p:txBody>
      </p:sp>
      <p:sp>
        <p:nvSpPr>
          <p:cNvPr id="4" name="Content Placeholder 3"/>
          <p:cNvSpPr>
            <a:spLocks noGrp="1"/>
          </p:cNvSpPr>
          <p:nvPr>
            <p:ph sz="quarter" idx="2"/>
          </p:nvPr>
        </p:nvSpPr>
        <p:spPr/>
        <p:txBody>
          <a:bodyPr>
            <a:normAutofit/>
          </a:bodyPr>
          <a:lstStyle/>
          <a:p>
            <a:r>
              <a:rPr lang="en-US" b="1" dirty="0">
                <a:latin typeface="Times New Roman" pitchFamily="18" charset="0"/>
                <a:cs typeface="Times New Roman" pitchFamily="18" charset="0"/>
              </a:rPr>
              <a:t>Training refers to an act of inculcating specific skills in a person.</a:t>
            </a:r>
          </a:p>
          <a:p>
            <a:r>
              <a:rPr lang="en-US" b="1" dirty="0">
                <a:latin typeface="Times New Roman" pitchFamily="18" charset="0"/>
                <a:cs typeface="Times New Roman" pitchFamily="18" charset="0"/>
              </a:rPr>
              <a:t>a way to develop specific skills</a:t>
            </a:r>
          </a:p>
          <a:p>
            <a:r>
              <a:rPr lang="en-US" b="1" dirty="0">
                <a:latin typeface="Times New Roman" pitchFamily="18" charset="0"/>
                <a:cs typeface="Times New Roman" pitchFamily="18" charset="0"/>
              </a:rPr>
              <a:t>completely based on practical application</a:t>
            </a:r>
          </a:p>
          <a:p>
            <a:r>
              <a:rPr lang="en-US" b="1" dirty="0">
                <a:latin typeface="Times New Roman" pitchFamily="18" charset="0"/>
                <a:cs typeface="Times New Roman" pitchFamily="18" charset="0"/>
              </a:rPr>
              <a:t>training is narrow </a:t>
            </a:r>
          </a:p>
          <a:p>
            <a:r>
              <a:rPr lang="en-US" b="1" dirty="0">
                <a:latin typeface="Times New Roman" pitchFamily="18" charset="0"/>
                <a:cs typeface="Times New Roman" pitchFamily="18" charset="0"/>
              </a:rPr>
              <a:t>Short duration </a:t>
            </a:r>
          </a:p>
        </p:txBody>
      </p:sp>
      <p:sp>
        <p:nvSpPr>
          <p:cNvPr id="6" name="Content Placeholder 5"/>
          <p:cNvSpPr>
            <a:spLocks noGrp="1"/>
          </p:cNvSpPr>
          <p:nvPr>
            <p:ph sz="quarter" idx="4"/>
          </p:nvPr>
        </p:nvSpPr>
        <p:spPr/>
        <p:txBody>
          <a:bodyPr>
            <a:normAutofit lnSpcReduction="10000"/>
          </a:bodyPr>
          <a:lstStyle/>
          <a:p>
            <a:r>
              <a:rPr lang="en-US" b="1" dirty="0">
                <a:latin typeface="Times New Roman" pitchFamily="18" charset="0"/>
                <a:cs typeface="Times New Roman" pitchFamily="18" charset="0"/>
              </a:rPr>
              <a:t>Education is all about gaining theoretical knowledge in the classroom or any institution.</a:t>
            </a:r>
          </a:p>
          <a:p>
            <a:r>
              <a:rPr lang="en-US" b="1" dirty="0">
                <a:latin typeface="Times New Roman" pitchFamily="18" charset="0"/>
                <a:cs typeface="Times New Roman" pitchFamily="18" charset="0"/>
              </a:rPr>
              <a:t>a typical system of learning</a:t>
            </a:r>
          </a:p>
          <a:p>
            <a:r>
              <a:rPr lang="en-US" b="1" dirty="0">
                <a:latin typeface="Times New Roman" pitchFamily="18" charset="0"/>
                <a:cs typeface="Times New Roman" pitchFamily="18" charset="0"/>
              </a:rPr>
              <a:t>involves theoretical orientation</a:t>
            </a:r>
          </a:p>
          <a:p>
            <a:r>
              <a:rPr lang="en-US" b="1" dirty="0">
                <a:latin typeface="Times New Roman" pitchFamily="18" charset="0"/>
                <a:cs typeface="Times New Roman" pitchFamily="18" charset="0"/>
              </a:rPr>
              <a:t>comparatively wider.</a:t>
            </a:r>
          </a:p>
          <a:p>
            <a:r>
              <a:rPr lang="en-US" b="1" dirty="0">
                <a:latin typeface="Times New Roman" pitchFamily="18" charset="0"/>
                <a:cs typeface="Times New Roman" pitchFamily="18" charset="0"/>
              </a:rPr>
              <a:t>Longer duration</a:t>
            </a:r>
          </a:p>
        </p:txBody>
      </p:sp>
    </p:spTree>
    <p:extLst>
      <p:ext uri="{BB962C8B-B14F-4D97-AF65-F5344CB8AC3E}">
        <p14:creationId xmlns:p14="http://schemas.microsoft.com/office/powerpoint/2010/main" val="40868398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0000" lnSpcReduction="20000"/>
          </a:bodyPr>
          <a:lstStyle/>
          <a:p>
            <a:pPr marL="514350" marR="0" indent="-514350" algn="just">
              <a:lnSpc>
                <a:spcPct val="150000"/>
              </a:lnSpc>
              <a:spcBef>
                <a:spcPts val="0"/>
              </a:spcBef>
              <a:spcAft>
                <a:spcPts val="0"/>
              </a:spcAft>
            </a:pPr>
            <a:r>
              <a:rPr lang="en-US" b="1" dirty="0">
                <a:latin typeface="Times New Roman"/>
                <a:ea typeface="Calibri"/>
                <a:cs typeface="Times New Roman"/>
              </a:rPr>
              <a:t>Trust and Safety</a:t>
            </a:r>
            <a:r>
              <a:rPr lang="en-US" dirty="0">
                <a:latin typeface="Times New Roman"/>
                <a:ea typeface="Calibri"/>
                <a:cs typeface="Times New Roman"/>
              </a:rPr>
              <a:t>: </a:t>
            </a:r>
            <a:r>
              <a:rPr lang="en-US" b="0" dirty="0">
                <a:latin typeface="Times New Roman"/>
                <a:ea typeface="Calibri"/>
                <a:cs typeface="Times New Roman"/>
              </a:rPr>
              <a:t>To enhance participation by all, the facilitator must encourage the development of trust and safety. </a:t>
            </a:r>
          </a:p>
          <a:p>
            <a:pPr marL="514350" marR="0" indent="-514350" algn="just">
              <a:lnSpc>
                <a:spcPct val="150000"/>
              </a:lnSpc>
              <a:spcBef>
                <a:spcPts val="0"/>
              </a:spcBef>
              <a:spcAft>
                <a:spcPts val="0"/>
              </a:spcAft>
            </a:pPr>
            <a:r>
              <a:rPr lang="en-US" b="0" dirty="0">
                <a:latin typeface="Times New Roman"/>
                <a:ea typeface="Calibri"/>
                <a:cs typeface="Times New Roman"/>
              </a:rPr>
              <a:t>Participants need to feel free and comfortable in the group. </a:t>
            </a:r>
            <a:endParaRPr lang="en-US" sz="2000" b="0" dirty="0">
              <a:latin typeface="Calibri"/>
              <a:ea typeface="Calibri"/>
              <a:cs typeface="Times New Roman"/>
            </a:endParaRPr>
          </a:p>
          <a:p>
            <a:pPr marL="514350" marR="0" indent="-514350" algn="just">
              <a:lnSpc>
                <a:spcPct val="150000"/>
              </a:lnSpc>
              <a:spcBef>
                <a:spcPts val="0"/>
              </a:spcBef>
              <a:spcAft>
                <a:spcPts val="0"/>
              </a:spcAft>
            </a:pPr>
            <a:r>
              <a:rPr lang="en-US" b="1" dirty="0">
                <a:latin typeface="Times New Roman"/>
                <a:ea typeface="Calibri"/>
                <a:cs typeface="Times New Roman"/>
              </a:rPr>
              <a:t>Listening: </a:t>
            </a:r>
            <a:r>
              <a:rPr lang="en-US" b="0" dirty="0">
                <a:latin typeface="Times New Roman"/>
                <a:ea typeface="Calibri"/>
                <a:cs typeface="Times New Roman"/>
              </a:rPr>
              <a:t>Facilitation means listening to what people are saying and tuning in to what they are not saying. </a:t>
            </a:r>
            <a:endParaRPr lang="en-US" sz="2000" b="0" dirty="0">
              <a:latin typeface="Calibri"/>
              <a:ea typeface="Calibri"/>
              <a:cs typeface="Times New Roman"/>
            </a:endParaRPr>
          </a:p>
          <a:p>
            <a:pPr marL="514350" marR="0" indent="-514350" algn="just">
              <a:lnSpc>
                <a:spcPct val="150000"/>
              </a:lnSpc>
              <a:spcBef>
                <a:spcPts val="0"/>
              </a:spcBef>
              <a:spcAft>
                <a:spcPts val="0"/>
              </a:spcAft>
            </a:pPr>
            <a:r>
              <a:rPr lang="en-US" b="1" dirty="0">
                <a:latin typeface="Times New Roman"/>
                <a:ea typeface="Calibri"/>
                <a:cs typeface="Times New Roman"/>
              </a:rPr>
              <a:t>Preparedness: </a:t>
            </a:r>
            <a:r>
              <a:rPr lang="en-US" b="0" dirty="0">
                <a:latin typeface="Times New Roman"/>
                <a:ea typeface="Calibri"/>
                <a:cs typeface="Times New Roman"/>
              </a:rPr>
              <a:t>A good trainer should be prepared in order to perform all tasks well. </a:t>
            </a:r>
          </a:p>
          <a:p>
            <a:pPr marL="514350" marR="0" indent="-514350" algn="just">
              <a:lnSpc>
                <a:spcPct val="150000"/>
              </a:lnSpc>
              <a:spcBef>
                <a:spcPts val="0"/>
              </a:spcBef>
              <a:spcAft>
                <a:spcPts val="0"/>
              </a:spcAft>
            </a:pPr>
            <a:r>
              <a:rPr lang="en-US" b="0" dirty="0">
                <a:latin typeface="Times New Roman"/>
                <a:ea typeface="Calibri"/>
                <a:cs typeface="Times New Roman"/>
              </a:rPr>
              <a:t>A good preparation of the training will make the trainer more confident and enhance acceptance by the participants.</a:t>
            </a:r>
            <a:endParaRPr lang="en-US" sz="2000" b="0" dirty="0">
              <a:latin typeface="Calibri"/>
              <a:ea typeface="Calibri"/>
              <a:cs typeface="Times New Roman"/>
            </a:endParaRPr>
          </a:p>
          <a:p>
            <a:endParaRPr lang="en-US" dirty="0"/>
          </a:p>
        </p:txBody>
      </p:sp>
    </p:spTree>
    <p:extLst>
      <p:ext uri="{BB962C8B-B14F-4D97-AF65-F5344CB8AC3E}">
        <p14:creationId xmlns:p14="http://schemas.microsoft.com/office/powerpoint/2010/main" val="265654600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63562"/>
          </a:xfrm>
        </p:spPr>
        <p:txBody>
          <a:bodyPr>
            <a:normAutofit fontScale="90000"/>
          </a:bodyPr>
          <a:lstStyle/>
          <a:p>
            <a:endParaRPr lang="en-US" dirty="0"/>
          </a:p>
        </p:txBody>
      </p:sp>
      <p:sp>
        <p:nvSpPr>
          <p:cNvPr id="3" name="Content Placeholder 2"/>
          <p:cNvSpPr>
            <a:spLocks noGrp="1"/>
          </p:cNvSpPr>
          <p:nvPr>
            <p:ph idx="1"/>
          </p:nvPr>
        </p:nvSpPr>
        <p:spPr>
          <a:xfrm>
            <a:off x="1435608" y="1143000"/>
            <a:ext cx="7498080" cy="5105400"/>
          </a:xfrm>
        </p:spPr>
        <p:txBody>
          <a:bodyPr>
            <a:normAutofit fontScale="85000" lnSpcReduction="20000"/>
          </a:bodyPr>
          <a:lstStyle/>
          <a:p>
            <a:pPr marL="514350" marR="0" indent="-514350" algn="just">
              <a:lnSpc>
                <a:spcPct val="150000"/>
              </a:lnSpc>
              <a:spcBef>
                <a:spcPts val="0"/>
              </a:spcBef>
              <a:spcAft>
                <a:spcPts val="0"/>
              </a:spcAft>
            </a:pPr>
            <a:r>
              <a:rPr lang="en-US" b="1" dirty="0">
                <a:latin typeface="Times New Roman"/>
                <a:ea typeface="Calibri"/>
                <a:cs typeface="Times New Roman"/>
              </a:rPr>
              <a:t>Flexibility: </a:t>
            </a:r>
            <a:r>
              <a:rPr lang="en-US" b="0" dirty="0">
                <a:latin typeface="Times New Roman"/>
                <a:ea typeface="Calibri"/>
                <a:cs typeface="Times New Roman"/>
              </a:rPr>
              <a:t>Regardless of all advance preparations and plans, the trainer also needs to maintain a high degree of flexibility. </a:t>
            </a:r>
          </a:p>
          <a:p>
            <a:pPr marL="514350" marR="0" indent="-514350" algn="just">
              <a:lnSpc>
                <a:spcPct val="150000"/>
              </a:lnSpc>
              <a:spcBef>
                <a:spcPts val="0"/>
              </a:spcBef>
              <a:spcAft>
                <a:spcPts val="0"/>
              </a:spcAft>
            </a:pPr>
            <a:r>
              <a:rPr lang="en-US" b="0" dirty="0">
                <a:latin typeface="Times New Roman"/>
                <a:ea typeface="Calibri"/>
                <a:cs typeface="Times New Roman"/>
              </a:rPr>
              <a:t>Flexibility might be required to solve or work around unexpected problems</a:t>
            </a:r>
            <a:r>
              <a:rPr lang="en-US" dirty="0">
                <a:latin typeface="Times New Roman"/>
                <a:ea typeface="Calibri"/>
                <a:cs typeface="Times New Roman"/>
              </a:rPr>
              <a:t>. </a:t>
            </a:r>
            <a:endParaRPr lang="en-US" sz="2000" dirty="0">
              <a:latin typeface="Calibri"/>
              <a:ea typeface="Calibri"/>
              <a:cs typeface="Times New Roman"/>
            </a:endParaRPr>
          </a:p>
          <a:p>
            <a:pPr marL="514350" marR="0" indent="-514350" algn="just">
              <a:lnSpc>
                <a:spcPct val="150000"/>
              </a:lnSpc>
              <a:spcBef>
                <a:spcPts val="0"/>
              </a:spcBef>
              <a:spcAft>
                <a:spcPts val="0"/>
              </a:spcAft>
            </a:pPr>
            <a:r>
              <a:rPr lang="en-US" b="1" dirty="0">
                <a:latin typeface="Times New Roman"/>
                <a:ea typeface="Calibri"/>
                <a:cs typeface="Times New Roman"/>
              </a:rPr>
              <a:t>Timekeeping: </a:t>
            </a:r>
            <a:r>
              <a:rPr lang="en-US" b="0" dirty="0">
                <a:latin typeface="Times New Roman"/>
                <a:ea typeface="Calibri"/>
                <a:cs typeface="Times New Roman"/>
              </a:rPr>
              <a:t>Every trainer needs to be punctual and should set the training session for a reasonable time and observe carefully the dates and times allocated for activities.</a:t>
            </a:r>
            <a:endParaRPr lang="en-US" sz="2000" b="0" dirty="0">
              <a:latin typeface="Calibri"/>
              <a:ea typeface="Calibri"/>
              <a:cs typeface="Times New Roman"/>
            </a:endParaRPr>
          </a:p>
          <a:p>
            <a:endParaRPr lang="en-US" dirty="0"/>
          </a:p>
        </p:txBody>
      </p:sp>
    </p:spTree>
    <p:extLst>
      <p:ext uri="{BB962C8B-B14F-4D97-AF65-F5344CB8AC3E}">
        <p14:creationId xmlns:p14="http://schemas.microsoft.com/office/powerpoint/2010/main" val="9714600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p:spPr>
        <p:txBody>
          <a:bodyPr>
            <a:normAutofit fontScale="90000"/>
          </a:bodyPr>
          <a:lstStyle/>
          <a:p>
            <a:endParaRPr lang="en-US" dirty="0"/>
          </a:p>
        </p:txBody>
      </p:sp>
      <p:sp>
        <p:nvSpPr>
          <p:cNvPr id="3" name="Content Placeholder 2"/>
          <p:cNvSpPr>
            <a:spLocks noGrp="1"/>
          </p:cNvSpPr>
          <p:nvPr>
            <p:ph idx="1"/>
          </p:nvPr>
        </p:nvSpPr>
        <p:spPr>
          <a:xfrm>
            <a:off x="1435608" y="1219200"/>
            <a:ext cx="7498080" cy="5029200"/>
          </a:xfrm>
        </p:spPr>
        <p:txBody>
          <a:bodyPr>
            <a:normAutofit fontScale="85000" lnSpcReduction="10000"/>
          </a:bodyPr>
          <a:lstStyle/>
          <a:p>
            <a:pPr marL="514350" marR="0" indent="-514350" algn="just">
              <a:lnSpc>
                <a:spcPct val="150000"/>
              </a:lnSpc>
              <a:spcBef>
                <a:spcPts val="0"/>
              </a:spcBef>
              <a:spcAft>
                <a:spcPts val="0"/>
              </a:spcAft>
            </a:pPr>
            <a:r>
              <a:rPr lang="en-US" b="1" dirty="0">
                <a:latin typeface="Times New Roman"/>
                <a:ea typeface="Calibri"/>
                <a:cs typeface="Times New Roman"/>
              </a:rPr>
              <a:t>Authority</a:t>
            </a:r>
            <a:r>
              <a:rPr lang="en-US" dirty="0">
                <a:latin typeface="Times New Roman"/>
                <a:ea typeface="Calibri"/>
                <a:cs typeface="Times New Roman"/>
              </a:rPr>
              <a:t>: A good trainer/facilitator does not need to be overly authoritative. </a:t>
            </a:r>
          </a:p>
          <a:p>
            <a:pPr marL="514350" marR="0" indent="-514350" algn="just">
              <a:lnSpc>
                <a:spcPct val="150000"/>
              </a:lnSpc>
              <a:spcBef>
                <a:spcPts val="0"/>
              </a:spcBef>
              <a:spcAft>
                <a:spcPts val="0"/>
              </a:spcAft>
            </a:pPr>
            <a:r>
              <a:rPr lang="en-US" dirty="0">
                <a:latin typeface="Times New Roman"/>
                <a:ea typeface="Calibri"/>
                <a:cs typeface="Times New Roman"/>
              </a:rPr>
              <a:t>However, a certain authority is required and the participants need to respect the role of the trainer. </a:t>
            </a:r>
          </a:p>
          <a:p>
            <a:pPr marL="514350" marR="0" indent="-514350" algn="just">
              <a:lnSpc>
                <a:spcPct val="150000"/>
              </a:lnSpc>
              <a:spcBef>
                <a:spcPts val="0"/>
              </a:spcBef>
              <a:spcAft>
                <a:spcPts val="0"/>
              </a:spcAft>
            </a:pPr>
            <a:r>
              <a:rPr lang="en-US" dirty="0">
                <a:latin typeface="Times New Roman"/>
                <a:ea typeface="Calibri"/>
                <a:cs typeface="Times New Roman"/>
              </a:rPr>
              <a:t>The authority of the facilitator is closely linked to the respect he/she gets from the participants and the confidence and professionalism with which the training is conducted.</a:t>
            </a:r>
            <a:endParaRPr lang="en-US" sz="2000" dirty="0">
              <a:latin typeface="Calibri"/>
              <a:ea typeface="Calibri"/>
              <a:cs typeface="Times New Roman"/>
            </a:endParaRPr>
          </a:p>
          <a:p>
            <a:endParaRPr lang="en-US" dirty="0"/>
          </a:p>
        </p:txBody>
      </p:sp>
    </p:spTree>
    <p:extLst>
      <p:ext uri="{BB962C8B-B14F-4D97-AF65-F5344CB8AC3E}">
        <p14:creationId xmlns:p14="http://schemas.microsoft.com/office/powerpoint/2010/main" val="416267968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gn="ctr">
              <a:lnSpc>
                <a:spcPct val="115000"/>
              </a:lnSpc>
              <a:spcBef>
                <a:spcPts val="0"/>
              </a:spcBef>
              <a:spcAft>
                <a:spcPts val="0"/>
              </a:spcAft>
            </a:pPr>
            <a:br>
              <a:rPr lang="en-US" b="1" dirty="0">
                <a:latin typeface="Calibri"/>
                <a:ea typeface="Calibri"/>
                <a:cs typeface="Times New Roman"/>
              </a:rPr>
            </a:br>
            <a:r>
              <a:rPr lang="en-US" b="1" dirty="0">
                <a:latin typeface="Calibri"/>
                <a:ea typeface="Calibri"/>
                <a:cs typeface="Times New Roman"/>
              </a:rPr>
              <a:t>Roles of a Trainer/Facilitator</a:t>
            </a:r>
            <a:br>
              <a:rPr lang="en-US" sz="3200" dirty="0">
                <a:latin typeface="Calibri"/>
                <a:ea typeface="Calibri"/>
                <a:cs typeface="Times New Roman"/>
              </a:rPr>
            </a:br>
            <a:endParaRPr lang="en-US" dirty="0"/>
          </a:p>
        </p:txBody>
      </p:sp>
      <p:sp>
        <p:nvSpPr>
          <p:cNvPr id="3" name="Content Placeholder 2"/>
          <p:cNvSpPr>
            <a:spLocks noGrp="1"/>
          </p:cNvSpPr>
          <p:nvPr>
            <p:ph idx="1"/>
          </p:nvPr>
        </p:nvSpPr>
        <p:spPr/>
        <p:txBody>
          <a:bodyPr>
            <a:normAutofit/>
          </a:bodyPr>
          <a:lstStyle/>
          <a:p>
            <a:r>
              <a:rPr lang="en-US" b="1" dirty="0"/>
              <a:t>Training Designer and Planner</a:t>
            </a:r>
          </a:p>
          <a:p>
            <a:r>
              <a:rPr lang="en-US" b="1" dirty="0"/>
              <a:t>Manager</a:t>
            </a:r>
          </a:p>
          <a:p>
            <a:r>
              <a:rPr lang="en-US" b="1" dirty="0"/>
              <a:t>Educator</a:t>
            </a:r>
          </a:p>
          <a:p>
            <a:r>
              <a:rPr lang="en-US" b="1" dirty="0"/>
              <a:t>Moderator</a:t>
            </a:r>
          </a:p>
          <a:p>
            <a:r>
              <a:rPr lang="en-US" b="1" dirty="0">
                <a:solidFill>
                  <a:srgbClr val="000000"/>
                </a:solidFill>
                <a:latin typeface="Times New Roman"/>
                <a:ea typeface="Calibri"/>
              </a:rPr>
              <a:t>Learner</a:t>
            </a:r>
          </a:p>
          <a:p>
            <a:r>
              <a:rPr lang="en-US" b="1" dirty="0"/>
              <a:t>Evaluator</a:t>
            </a:r>
            <a:endParaRPr lang="en-US" dirty="0"/>
          </a:p>
        </p:txBody>
      </p:sp>
    </p:spTree>
    <p:extLst>
      <p:ext uri="{BB962C8B-B14F-4D97-AF65-F5344CB8AC3E}">
        <p14:creationId xmlns:p14="http://schemas.microsoft.com/office/powerpoint/2010/main" val="256032457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marL="0" marR="0" algn="just">
              <a:lnSpc>
                <a:spcPct val="115000"/>
              </a:lnSpc>
              <a:spcBef>
                <a:spcPts val="0"/>
              </a:spcBef>
              <a:spcAft>
                <a:spcPts val="0"/>
              </a:spcAft>
            </a:pPr>
            <a:r>
              <a:rPr lang="en-US" dirty="0">
                <a:solidFill>
                  <a:srgbClr val="000000"/>
                </a:solidFill>
                <a:latin typeface="Times New Roman"/>
                <a:ea typeface="Calibri"/>
                <a:cs typeface="Times New Roman"/>
              </a:rPr>
              <a:t>Some of the common roles of an adult trainer/ facilitator include:</a:t>
            </a:r>
            <a:endParaRPr lang="en-US" sz="2000" dirty="0">
              <a:latin typeface="Calibri"/>
              <a:ea typeface="Calibri"/>
              <a:cs typeface="Times New Roman"/>
            </a:endParaRPr>
          </a:p>
          <a:p>
            <a:pPr marL="0" marR="0" algn="just">
              <a:lnSpc>
                <a:spcPct val="115000"/>
              </a:lnSpc>
              <a:spcBef>
                <a:spcPts val="0"/>
              </a:spcBef>
              <a:spcAft>
                <a:spcPts val="0"/>
              </a:spcAft>
            </a:pPr>
            <a:r>
              <a:rPr lang="en-US" sz="800" dirty="0">
                <a:solidFill>
                  <a:srgbClr val="000000"/>
                </a:solidFill>
                <a:latin typeface="Times New Roman"/>
                <a:ea typeface="Calibri"/>
                <a:cs typeface="Times New Roman"/>
              </a:rPr>
              <a:t> </a:t>
            </a:r>
            <a:endParaRPr lang="en-US" sz="2000" dirty="0">
              <a:latin typeface="Calibri"/>
              <a:ea typeface="Calibri"/>
              <a:cs typeface="Times New Roman"/>
            </a:endParaRPr>
          </a:p>
          <a:p>
            <a:pPr marL="342900" lvl="0" indent="-342900" algn="just">
              <a:lnSpc>
                <a:spcPct val="115000"/>
              </a:lnSpc>
              <a:spcBef>
                <a:spcPts val="0"/>
              </a:spcBef>
              <a:buSzPts val="900"/>
              <a:buFont typeface="Wingdings 2"/>
              <a:buChar char="E"/>
            </a:pPr>
            <a:r>
              <a:rPr lang="en-US" b="1" dirty="0">
                <a:solidFill>
                  <a:srgbClr val="000000"/>
                </a:solidFill>
                <a:latin typeface="Times New Roman"/>
                <a:ea typeface="Calibri"/>
                <a:cs typeface="Times New Roman"/>
              </a:rPr>
              <a:t>Training Designer and Planner: </a:t>
            </a:r>
            <a:r>
              <a:rPr lang="en-US" dirty="0">
                <a:solidFill>
                  <a:srgbClr val="000000"/>
                </a:solidFill>
                <a:latin typeface="Times New Roman"/>
                <a:ea typeface="Calibri"/>
                <a:cs typeface="Times New Roman"/>
              </a:rPr>
              <a:t>The facilitator is responsible for assessing learning needs and evolving learning objectives.</a:t>
            </a:r>
          </a:p>
          <a:p>
            <a:pPr marL="342900" lvl="0" indent="-342900" algn="just">
              <a:lnSpc>
                <a:spcPct val="115000"/>
              </a:lnSpc>
              <a:spcBef>
                <a:spcPts val="0"/>
              </a:spcBef>
              <a:buSzPts val="900"/>
              <a:buFont typeface="Wingdings 2"/>
              <a:buChar char="E"/>
            </a:pPr>
            <a:r>
              <a:rPr lang="en-US" dirty="0">
                <a:solidFill>
                  <a:srgbClr val="000000"/>
                </a:solidFill>
                <a:latin typeface="Times New Roman"/>
                <a:ea typeface="Calibri"/>
                <a:cs typeface="Times New Roman"/>
              </a:rPr>
              <a:t> He/she also plans the training strategy, works out the detailed contents and sequences them and chooses </a:t>
            </a:r>
            <a:r>
              <a:rPr lang="en-US" dirty="0">
                <a:solidFill>
                  <a:srgbClr val="FF0000"/>
                </a:solidFill>
                <a:latin typeface="Times New Roman"/>
                <a:ea typeface="Calibri"/>
                <a:cs typeface="Times New Roman"/>
              </a:rPr>
              <a:t>appropriate methods, learning materials and aids</a:t>
            </a:r>
            <a:r>
              <a:rPr lang="en-US" dirty="0">
                <a:solidFill>
                  <a:srgbClr val="000000"/>
                </a:solidFill>
                <a:latin typeface="Times New Roman"/>
                <a:ea typeface="Calibri"/>
                <a:cs typeface="Times New Roman"/>
              </a:rPr>
              <a:t> to be used during the training. </a:t>
            </a:r>
          </a:p>
          <a:p>
            <a:pPr marL="342900" lvl="0" indent="-342900" algn="just">
              <a:lnSpc>
                <a:spcPct val="115000"/>
              </a:lnSpc>
              <a:spcBef>
                <a:spcPts val="0"/>
              </a:spcBef>
              <a:buSzPts val="900"/>
              <a:buFont typeface="Wingdings 2"/>
              <a:buChar char="E"/>
            </a:pPr>
            <a:r>
              <a:rPr lang="en-US" dirty="0">
                <a:solidFill>
                  <a:srgbClr val="000000"/>
                </a:solidFill>
                <a:latin typeface="Times New Roman"/>
                <a:ea typeface="Calibri"/>
                <a:cs typeface="Times New Roman"/>
              </a:rPr>
              <a:t>Ideally, the facilitator finds ways of involving the learners in the designing phase.</a:t>
            </a:r>
            <a:endParaRPr lang="en-US" sz="2000" dirty="0">
              <a:latin typeface="Calibri"/>
              <a:ea typeface="Calibri"/>
              <a:cs typeface="Times New Roman"/>
            </a:endParaRPr>
          </a:p>
          <a:p>
            <a:endParaRPr lang="en-US" dirty="0"/>
          </a:p>
        </p:txBody>
      </p:sp>
    </p:spTree>
    <p:extLst>
      <p:ext uri="{BB962C8B-B14F-4D97-AF65-F5344CB8AC3E}">
        <p14:creationId xmlns:p14="http://schemas.microsoft.com/office/powerpoint/2010/main" val="9480732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pPr marL="342900" marR="0" lvl="0" indent="-342900" algn="just">
              <a:lnSpc>
                <a:spcPct val="115000"/>
              </a:lnSpc>
              <a:spcBef>
                <a:spcPts val="0"/>
              </a:spcBef>
              <a:spcAft>
                <a:spcPts val="0"/>
              </a:spcAft>
              <a:buSzPts val="900"/>
              <a:buFont typeface="Wingdings 2"/>
              <a:buChar char="E"/>
            </a:pPr>
            <a:r>
              <a:rPr lang="en-US" b="1" dirty="0">
                <a:solidFill>
                  <a:srgbClr val="000000"/>
                </a:solidFill>
                <a:latin typeface="Times New Roman"/>
                <a:ea typeface="Calibri"/>
                <a:cs typeface="Times New Roman"/>
              </a:rPr>
              <a:t>Manager: </a:t>
            </a:r>
            <a:r>
              <a:rPr lang="en-US" dirty="0">
                <a:solidFill>
                  <a:srgbClr val="000000"/>
                </a:solidFill>
                <a:latin typeface="Times New Roman"/>
                <a:ea typeface="Calibri"/>
                <a:cs typeface="Times New Roman"/>
              </a:rPr>
              <a:t>As a manager, the facilitator </a:t>
            </a:r>
            <a:r>
              <a:rPr lang="en-US" dirty="0">
                <a:solidFill>
                  <a:srgbClr val="FF0000"/>
                </a:solidFill>
                <a:latin typeface="Times New Roman"/>
                <a:ea typeface="Calibri"/>
                <a:cs typeface="Times New Roman"/>
              </a:rPr>
              <a:t>mobilizes financial resources, plans dates and venue, schedules logistics and required administrative support. </a:t>
            </a:r>
          </a:p>
          <a:p>
            <a:pPr marL="342900" marR="0" lvl="0" indent="-342900" algn="just">
              <a:lnSpc>
                <a:spcPct val="115000"/>
              </a:lnSpc>
              <a:spcBef>
                <a:spcPts val="0"/>
              </a:spcBef>
              <a:spcAft>
                <a:spcPts val="0"/>
              </a:spcAft>
              <a:buSzPts val="900"/>
              <a:buFont typeface="Wingdings 2"/>
              <a:buChar char="E"/>
            </a:pPr>
            <a:r>
              <a:rPr lang="en-US" dirty="0">
                <a:solidFill>
                  <a:srgbClr val="000000"/>
                </a:solidFill>
                <a:latin typeface="Times New Roman"/>
                <a:ea typeface="Calibri"/>
                <a:cs typeface="Times New Roman"/>
              </a:rPr>
              <a:t>He/she may be responsible for ensuring communication with and mobilization of the training participants. </a:t>
            </a:r>
          </a:p>
          <a:p>
            <a:pPr marL="342900" marR="0" lvl="0" indent="-342900" algn="just">
              <a:lnSpc>
                <a:spcPct val="115000"/>
              </a:lnSpc>
              <a:spcBef>
                <a:spcPts val="0"/>
              </a:spcBef>
              <a:spcAft>
                <a:spcPts val="0"/>
              </a:spcAft>
              <a:buSzPts val="900"/>
              <a:buFont typeface="Wingdings 2"/>
              <a:buChar char="E"/>
            </a:pPr>
            <a:r>
              <a:rPr lang="en-US" dirty="0">
                <a:solidFill>
                  <a:srgbClr val="000000"/>
                </a:solidFill>
                <a:latin typeface="Times New Roman"/>
                <a:ea typeface="Calibri"/>
                <a:cs typeface="Times New Roman"/>
              </a:rPr>
              <a:t>However, in most cases, particularly if the trainings form part of a larger project, this role is taken up by another person or team and the facilitator may just be contracted for conducting the actual training. </a:t>
            </a:r>
            <a:endParaRPr lang="en-US" sz="2000" dirty="0">
              <a:latin typeface="Calibri"/>
              <a:ea typeface="Calibri"/>
              <a:cs typeface="Times New Roman"/>
            </a:endParaRPr>
          </a:p>
          <a:p>
            <a:endParaRPr lang="en-US" dirty="0"/>
          </a:p>
        </p:txBody>
      </p:sp>
    </p:spTree>
    <p:extLst>
      <p:ext uri="{BB962C8B-B14F-4D97-AF65-F5344CB8AC3E}">
        <p14:creationId xmlns:p14="http://schemas.microsoft.com/office/powerpoint/2010/main" val="315709790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pPr marL="342900" marR="0" lvl="0" indent="-342900" algn="just">
              <a:lnSpc>
                <a:spcPct val="115000"/>
              </a:lnSpc>
              <a:spcBef>
                <a:spcPts val="0"/>
              </a:spcBef>
              <a:spcAft>
                <a:spcPts val="0"/>
              </a:spcAft>
              <a:buSzPts val="900"/>
              <a:buFont typeface="Wingdings 2"/>
              <a:buChar char="E"/>
            </a:pPr>
            <a:r>
              <a:rPr lang="en-US" b="1" dirty="0">
                <a:solidFill>
                  <a:srgbClr val="000000"/>
                </a:solidFill>
                <a:latin typeface="Times New Roman"/>
                <a:ea typeface="Calibri"/>
                <a:cs typeface="Times New Roman"/>
              </a:rPr>
              <a:t>Educator: </a:t>
            </a:r>
            <a:r>
              <a:rPr lang="en-US" dirty="0">
                <a:solidFill>
                  <a:srgbClr val="000000"/>
                </a:solidFill>
                <a:latin typeface="Times New Roman"/>
                <a:ea typeface="Calibri"/>
                <a:cs typeface="Times New Roman"/>
              </a:rPr>
              <a:t>The facilitator is responsible for providing the main input on the training topic for passing on the relevant information. </a:t>
            </a:r>
          </a:p>
          <a:p>
            <a:pPr marL="342900" marR="0" lvl="0" indent="-342900" algn="just">
              <a:lnSpc>
                <a:spcPct val="115000"/>
              </a:lnSpc>
              <a:spcBef>
                <a:spcPts val="0"/>
              </a:spcBef>
              <a:spcAft>
                <a:spcPts val="0"/>
              </a:spcAft>
              <a:buSzPts val="900"/>
              <a:buFont typeface="Wingdings 2"/>
              <a:buChar char="E"/>
            </a:pPr>
            <a:r>
              <a:rPr lang="en-US" dirty="0">
                <a:solidFill>
                  <a:srgbClr val="000000"/>
                </a:solidFill>
                <a:latin typeface="Times New Roman"/>
                <a:ea typeface="Calibri"/>
                <a:cs typeface="Times New Roman"/>
              </a:rPr>
              <a:t>Even if the training is participative and interactive, it remains the responsibility of the facilitator to ensure that the minimum objectives of the training are achieved and the relevant knowledge and skills have been shared.</a:t>
            </a:r>
            <a:endParaRPr lang="en-US" sz="2000" dirty="0">
              <a:latin typeface="Calibri"/>
              <a:ea typeface="Calibri"/>
              <a:cs typeface="Times New Roman"/>
            </a:endParaRPr>
          </a:p>
          <a:p>
            <a:endParaRPr lang="en-US" dirty="0"/>
          </a:p>
        </p:txBody>
      </p:sp>
    </p:spTree>
    <p:extLst>
      <p:ext uri="{BB962C8B-B14F-4D97-AF65-F5344CB8AC3E}">
        <p14:creationId xmlns:p14="http://schemas.microsoft.com/office/powerpoint/2010/main" val="10313517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219200" y="1447800"/>
            <a:ext cx="7714488" cy="5410200"/>
          </a:xfrm>
        </p:spPr>
        <p:txBody>
          <a:bodyPr>
            <a:normAutofit fontScale="85000" lnSpcReduction="10000"/>
          </a:bodyPr>
          <a:lstStyle/>
          <a:p>
            <a:pPr marL="342900" marR="0" lvl="0" indent="-342900" algn="just">
              <a:lnSpc>
                <a:spcPct val="115000"/>
              </a:lnSpc>
              <a:spcBef>
                <a:spcPts val="0"/>
              </a:spcBef>
              <a:spcAft>
                <a:spcPts val="0"/>
              </a:spcAft>
              <a:buSzPts val="900"/>
              <a:buFont typeface="Wingdings 2"/>
              <a:buChar char="E"/>
            </a:pPr>
            <a:r>
              <a:rPr lang="en-US" b="1" dirty="0">
                <a:solidFill>
                  <a:srgbClr val="000000"/>
                </a:solidFill>
                <a:latin typeface="Times New Roman"/>
                <a:ea typeface="Calibri"/>
                <a:cs typeface="Times New Roman"/>
              </a:rPr>
              <a:t>Moderator: </a:t>
            </a:r>
            <a:r>
              <a:rPr lang="en-US" dirty="0">
                <a:solidFill>
                  <a:srgbClr val="000000"/>
                </a:solidFill>
                <a:latin typeface="Times New Roman"/>
                <a:ea typeface="Calibri"/>
                <a:cs typeface="Times New Roman"/>
              </a:rPr>
              <a:t>In order to enhance interaction and participation, the facilitator has to be a good moderator who can lead the group through the different training sessions and discussion rounds. </a:t>
            </a:r>
          </a:p>
          <a:p>
            <a:pPr marL="0" marR="0" lvl="0" indent="0" algn="just">
              <a:lnSpc>
                <a:spcPct val="115000"/>
              </a:lnSpc>
              <a:spcBef>
                <a:spcPts val="0"/>
              </a:spcBef>
              <a:spcAft>
                <a:spcPts val="0"/>
              </a:spcAft>
              <a:buSzPts val="900"/>
              <a:buNone/>
            </a:pPr>
            <a:endParaRPr lang="en-US" dirty="0">
              <a:solidFill>
                <a:srgbClr val="000000"/>
              </a:solidFill>
              <a:latin typeface="Times New Roman"/>
              <a:ea typeface="Calibri"/>
              <a:cs typeface="Times New Roman"/>
            </a:endParaRPr>
          </a:p>
          <a:p>
            <a:pPr marL="342900" marR="0" lvl="0" indent="-342900" algn="just">
              <a:lnSpc>
                <a:spcPct val="115000"/>
              </a:lnSpc>
              <a:spcBef>
                <a:spcPts val="0"/>
              </a:spcBef>
              <a:spcAft>
                <a:spcPts val="0"/>
              </a:spcAft>
              <a:buSzPts val="900"/>
              <a:buFont typeface="Wingdings 2"/>
              <a:buChar char="E"/>
            </a:pPr>
            <a:r>
              <a:rPr lang="en-US" dirty="0">
                <a:solidFill>
                  <a:srgbClr val="000000"/>
                </a:solidFill>
                <a:latin typeface="Times New Roman"/>
                <a:ea typeface="Calibri"/>
                <a:cs typeface="Times New Roman"/>
              </a:rPr>
              <a:t>The moderator is responsible for discussions to be </a:t>
            </a:r>
            <a:r>
              <a:rPr lang="en-US" dirty="0">
                <a:solidFill>
                  <a:srgbClr val="0070C0"/>
                </a:solidFill>
                <a:latin typeface="Times New Roman"/>
                <a:ea typeface="Calibri"/>
                <a:cs typeface="Times New Roman"/>
              </a:rPr>
              <a:t>constructive and respectful</a:t>
            </a:r>
            <a:r>
              <a:rPr lang="en-US" dirty="0">
                <a:solidFill>
                  <a:srgbClr val="000000"/>
                </a:solidFill>
                <a:latin typeface="Times New Roman"/>
                <a:ea typeface="Calibri"/>
                <a:cs typeface="Times New Roman"/>
              </a:rPr>
              <a:t>. </a:t>
            </a:r>
          </a:p>
          <a:p>
            <a:pPr marL="0" marR="0" lvl="0" indent="0" algn="just">
              <a:lnSpc>
                <a:spcPct val="115000"/>
              </a:lnSpc>
              <a:spcBef>
                <a:spcPts val="0"/>
              </a:spcBef>
              <a:spcAft>
                <a:spcPts val="0"/>
              </a:spcAft>
              <a:buSzPts val="900"/>
              <a:buNone/>
            </a:pPr>
            <a:endParaRPr lang="en-US" dirty="0">
              <a:solidFill>
                <a:srgbClr val="000000"/>
              </a:solidFill>
              <a:latin typeface="Times New Roman"/>
              <a:ea typeface="Calibri"/>
              <a:cs typeface="Times New Roman"/>
            </a:endParaRPr>
          </a:p>
          <a:p>
            <a:pPr marL="342900" marR="0" lvl="0" indent="-342900" algn="just">
              <a:lnSpc>
                <a:spcPct val="115000"/>
              </a:lnSpc>
              <a:spcBef>
                <a:spcPts val="0"/>
              </a:spcBef>
              <a:spcAft>
                <a:spcPts val="0"/>
              </a:spcAft>
              <a:buSzPts val="900"/>
              <a:buFont typeface="Wingdings 2"/>
              <a:buChar char="E"/>
            </a:pPr>
            <a:r>
              <a:rPr lang="en-US" dirty="0">
                <a:solidFill>
                  <a:srgbClr val="000000"/>
                </a:solidFill>
                <a:latin typeface="Times New Roman"/>
                <a:ea typeface="Calibri"/>
                <a:cs typeface="Times New Roman"/>
              </a:rPr>
              <a:t>This includes asking the right questions, encouraging all participants to contribute and </a:t>
            </a:r>
            <a:r>
              <a:rPr lang="en-US" dirty="0">
                <a:solidFill>
                  <a:srgbClr val="0070C0"/>
                </a:solidFill>
                <a:latin typeface="Times New Roman"/>
                <a:ea typeface="Calibri"/>
                <a:cs typeface="Times New Roman"/>
              </a:rPr>
              <a:t>providing direction </a:t>
            </a:r>
            <a:r>
              <a:rPr lang="en-US" dirty="0">
                <a:solidFill>
                  <a:srgbClr val="000000"/>
                </a:solidFill>
                <a:latin typeface="Times New Roman"/>
                <a:ea typeface="Calibri"/>
                <a:cs typeface="Times New Roman"/>
              </a:rPr>
              <a:t>if the discussion goes </a:t>
            </a:r>
            <a:r>
              <a:rPr lang="en-US" dirty="0">
                <a:solidFill>
                  <a:srgbClr val="0070C0"/>
                </a:solidFill>
                <a:latin typeface="Times New Roman"/>
                <a:ea typeface="Calibri"/>
                <a:cs typeface="Times New Roman"/>
              </a:rPr>
              <a:t>too much off-topic.</a:t>
            </a:r>
            <a:endParaRPr lang="en-US" sz="2000" dirty="0">
              <a:solidFill>
                <a:srgbClr val="0070C0"/>
              </a:solidFill>
              <a:latin typeface="Calibri"/>
              <a:ea typeface="Calibri"/>
              <a:cs typeface="Times New Roman"/>
            </a:endParaRPr>
          </a:p>
          <a:p>
            <a:endParaRPr lang="en-US" dirty="0"/>
          </a:p>
        </p:txBody>
      </p:sp>
    </p:spTree>
    <p:extLst>
      <p:ext uri="{BB962C8B-B14F-4D97-AF65-F5344CB8AC3E}">
        <p14:creationId xmlns:p14="http://schemas.microsoft.com/office/powerpoint/2010/main" val="71436316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pPr marL="342900" marR="0" lvl="0" indent="-342900" algn="just">
              <a:lnSpc>
                <a:spcPct val="115000"/>
              </a:lnSpc>
              <a:spcBef>
                <a:spcPts val="0"/>
              </a:spcBef>
              <a:spcAft>
                <a:spcPts val="0"/>
              </a:spcAft>
              <a:buSzPts val="900"/>
              <a:buFont typeface="Wingdings 2"/>
              <a:buChar char="E"/>
            </a:pPr>
            <a:r>
              <a:rPr lang="en-US" b="1" dirty="0">
                <a:solidFill>
                  <a:srgbClr val="000000"/>
                </a:solidFill>
                <a:latin typeface="Times New Roman"/>
                <a:ea typeface="Calibri"/>
                <a:cs typeface="Times New Roman"/>
              </a:rPr>
              <a:t>Learner: </a:t>
            </a:r>
            <a:r>
              <a:rPr lang="en-US" dirty="0">
                <a:solidFill>
                  <a:srgbClr val="000000"/>
                </a:solidFill>
                <a:latin typeface="Times New Roman"/>
                <a:ea typeface="Calibri"/>
                <a:cs typeface="Times New Roman"/>
              </a:rPr>
              <a:t>The facilitator may be the </a:t>
            </a:r>
            <a:r>
              <a:rPr lang="en-US" dirty="0">
                <a:solidFill>
                  <a:srgbClr val="FF0000"/>
                </a:solidFill>
                <a:latin typeface="Times New Roman"/>
                <a:ea typeface="Calibri"/>
                <a:cs typeface="Times New Roman"/>
              </a:rPr>
              <a:t>main source </a:t>
            </a:r>
            <a:r>
              <a:rPr lang="en-US" dirty="0">
                <a:solidFill>
                  <a:srgbClr val="000000"/>
                </a:solidFill>
                <a:latin typeface="Times New Roman"/>
                <a:ea typeface="Calibri"/>
                <a:cs typeface="Times New Roman"/>
              </a:rPr>
              <a:t>of information for the participants - </a:t>
            </a:r>
            <a:r>
              <a:rPr lang="en-US" dirty="0">
                <a:solidFill>
                  <a:srgbClr val="FF0000"/>
                </a:solidFill>
                <a:latin typeface="Times New Roman"/>
                <a:ea typeface="Calibri"/>
                <a:cs typeface="Times New Roman"/>
              </a:rPr>
              <a:t>but not </a:t>
            </a:r>
            <a:r>
              <a:rPr lang="en-US" dirty="0">
                <a:solidFill>
                  <a:srgbClr val="000000"/>
                </a:solidFill>
                <a:latin typeface="Times New Roman"/>
                <a:ea typeface="Calibri"/>
                <a:cs typeface="Times New Roman"/>
              </a:rPr>
              <a:t>the </a:t>
            </a:r>
            <a:r>
              <a:rPr lang="en-US" dirty="0">
                <a:solidFill>
                  <a:srgbClr val="FF0000"/>
                </a:solidFill>
                <a:latin typeface="Times New Roman"/>
                <a:ea typeface="Calibri"/>
                <a:cs typeface="Times New Roman"/>
              </a:rPr>
              <a:t>sole source of knowledge</a:t>
            </a:r>
            <a:r>
              <a:rPr lang="en-US" dirty="0">
                <a:solidFill>
                  <a:srgbClr val="000000"/>
                </a:solidFill>
                <a:latin typeface="Times New Roman"/>
                <a:ea typeface="Calibri"/>
                <a:cs typeface="Times New Roman"/>
              </a:rPr>
              <a:t>. </a:t>
            </a:r>
          </a:p>
          <a:p>
            <a:pPr marL="0" marR="0" lvl="0" indent="0" algn="just">
              <a:lnSpc>
                <a:spcPct val="115000"/>
              </a:lnSpc>
              <a:spcBef>
                <a:spcPts val="0"/>
              </a:spcBef>
              <a:spcAft>
                <a:spcPts val="0"/>
              </a:spcAft>
              <a:buSzPts val="900"/>
              <a:buNone/>
            </a:pPr>
            <a:endParaRPr lang="en-US" dirty="0">
              <a:solidFill>
                <a:srgbClr val="000000"/>
              </a:solidFill>
              <a:latin typeface="Times New Roman"/>
              <a:ea typeface="Calibri"/>
              <a:cs typeface="Times New Roman"/>
            </a:endParaRPr>
          </a:p>
          <a:p>
            <a:pPr marL="342900" marR="0" lvl="0" indent="-342900" algn="just">
              <a:lnSpc>
                <a:spcPct val="115000"/>
              </a:lnSpc>
              <a:spcBef>
                <a:spcPts val="0"/>
              </a:spcBef>
              <a:spcAft>
                <a:spcPts val="0"/>
              </a:spcAft>
              <a:buSzPts val="900"/>
              <a:buFont typeface="Wingdings 2"/>
              <a:buChar char="E"/>
            </a:pPr>
            <a:r>
              <a:rPr lang="en-US" dirty="0">
                <a:solidFill>
                  <a:srgbClr val="000000"/>
                </a:solidFill>
                <a:latin typeface="Times New Roman"/>
                <a:ea typeface="Calibri"/>
                <a:cs typeface="Times New Roman"/>
              </a:rPr>
              <a:t>This awareness on the side of the facilitator is crucial in adult education. </a:t>
            </a:r>
          </a:p>
          <a:p>
            <a:pPr marL="0" marR="0" lvl="0" indent="0" algn="just">
              <a:lnSpc>
                <a:spcPct val="115000"/>
              </a:lnSpc>
              <a:spcBef>
                <a:spcPts val="0"/>
              </a:spcBef>
              <a:spcAft>
                <a:spcPts val="0"/>
              </a:spcAft>
              <a:buSzPts val="900"/>
              <a:buNone/>
            </a:pPr>
            <a:endParaRPr lang="en-US" dirty="0">
              <a:solidFill>
                <a:srgbClr val="000000"/>
              </a:solidFill>
              <a:latin typeface="Times New Roman"/>
              <a:ea typeface="Calibri"/>
              <a:cs typeface="Times New Roman"/>
            </a:endParaRPr>
          </a:p>
          <a:p>
            <a:pPr marL="342900" marR="0" lvl="0" indent="-342900" algn="just">
              <a:lnSpc>
                <a:spcPct val="115000"/>
              </a:lnSpc>
              <a:spcBef>
                <a:spcPts val="0"/>
              </a:spcBef>
              <a:spcAft>
                <a:spcPts val="0"/>
              </a:spcAft>
              <a:buSzPts val="900"/>
              <a:buFont typeface="Wingdings 2"/>
              <a:buChar char="E"/>
            </a:pPr>
            <a:r>
              <a:rPr lang="en-US" dirty="0">
                <a:solidFill>
                  <a:srgbClr val="000000"/>
                </a:solidFill>
                <a:latin typeface="Times New Roman"/>
                <a:ea typeface="Calibri"/>
                <a:cs typeface="Times New Roman"/>
              </a:rPr>
              <a:t>The participants also have their knowledge to share and the training shall be a learning process not only for the participants but for the facilitator as well –with regard to both gaining additional insights and testing and revising training methods. </a:t>
            </a:r>
            <a:endParaRPr lang="en-US" dirty="0"/>
          </a:p>
        </p:txBody>
      </p:sp>
    </p:spTree>
    <p:extLst>
      <p:ext uri="{BB962C8B-B14F-4D97-AF65-F5344CB8AC3E}">
        <p14:creationId xmlns:p14="http://schemas.microsoft.com/office/powerpoint/2010/main" val="20738546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pPr marL="342900" marR="0" lvl="0" indent="-342900" algn="just">
              <a:lnSpc>
                <a:spcPct val="115000"/>
              </a:lnSpc>
              <a:spcBef>
                <a:spcPts val="0"/>
              </a:spcBef>
              <a:spcAft>
                <a:spcPts val="0"/>
              </a:spcAft>
              <a:buSzPts val="900"/>
              <a:buFont typeface="Wingdings 2"/>
              <a:buChar char="E"/>
            </a:pPr>
            <a:r>
              <a:rPr lang="en-US" b="1" dirty="0">
                <a:solidFill>
                  <a:srgbClr val="000000"/>
                </a:solidFill>
                <a:latin typeface="Times New Roman"/>
                <a:ea typeface="Calibri"/>
                <a:cs typeface="Times New Roman"/>
              </a:rPr>
              <a:t>Evaluator: </a:t>
            </a:r>
            <a:r>
              <a:rPr lang="en-US" dirty="0">
                <a:solidFill>
                  <a:srgbClr val="000000"/>
                </a:solidFill>
                <a:latin typeface="Times New Roman"/>
                <a:ea typeface="Calibri"/>
                <a:cs typeface="Times New Roman"/>
              </a:rPr>
              <a:t>The facilitator is also responsible for assessing the success of the training with regard to the effective application of the methodology, transfer of skills and knowledge, level of participation etc.</a:t>
            </a:r>
          </a:p>
          <a:p>
            <a:pPr marL="342900" marR="0" lvl="0" indent="-342900" algn="just">
              <a:lnSpc>
                <a:spcPct val="115000"/>
              </a:lnSpc>
              <a:spcBef>
                <a:spcPts val="0"/>
              </a:spcBef>
              <a:spcAft>
                <a:spcPts val="0"/>
              </a:spcAft>
              <a:buSzPts val="900"/>
              <a:buFont typeface="Wingdings 2"/>
              <a:buChar char="E"/>
            </a:pPr>
            <a:r>
              <a:rPr lang="en-US" dirty="0">
                <a:solidFill>
                  <a:srgbClr val="000000"/>
                </a:solidFill>
                <a:latin typeface="Times New Roman"/>
                <a:ea typeface="Calibri"/>
                <a:cs typeface="Times New Roman"/>
              </a:rPr>
              <a:t> Ultimately, he needs to evaluate whether the objectives have to be achieved. </a:t>
            </a:r>
          </a:p>
          <a:p>
            <a:pPr marL="342900" marR="0" lvl="0" indent="-342900" algn="just">
              <a:lnSpc>
                <a:spcPct val="115000"/>
              </a:lnSpc>
              <a:spcBef>
                <a:spcPts val="0"/>
              </a:spcBef>
              <a:spcAft>
                <a:spcPts val="0"/>
              </a:spcAft>
              <a:buSzPts val="900"/>
              <a:buFont typeface="Wingdings 2"/>
              <a:buChar char="E"/>
            </a:pPr>
            <a:r>
              <a:rPr lang="en-US" dirty="0">
                <a:solidFill>
                  <a:srgbClr val="0070C0"/>
                </a:solidFill>
                <a:latin typeface="Times New Roman"/>
                <a:ea typeface="Calibri"/>
                <a:cs typeface="Times New Roman"/>
              </a:rPr>
              <a:t>Each training activity must be used as an opportunity to </a:t>
            </a:r>
            <a:r>
              <a:rPr lang="en-US" dirty="0">
                <a:solidFill>
                  <a:srgbClr val="FF0000"/>
                </a:solidFill>
                <a:latin typeface="Times New Roman"/>
                <a:ea typeface="Calibri"/>
                <a:cs typeface="Times New Roman"/>
              </a:rPr>
              <a:t>identify challenges, best practices and lessons learnt </a:t>
            </a:r>
            <a:r>
              <a:rPr lang="en-US" dirty="0">
                <a:solidFill>
                  <a:srgbClr val="0070C0"/>
                </a:solidFill>
                <a:latin typeface="Times New Roman"/>
                <a:ea typeface="Calibri"/>
                <a:cs typeface="Times New Roman"/>
              </a:rPr>
              <a:t>so that subsequent activities can be improved</a:t>
            </a:r>
            <a:r>
              <a:rPr lang="en-US" dirty="0">
                <a:solidFill>
                  <a:srgbClr val="000000"/>
                </a:solidFill>
                <a:latin typeface="Times New Roman"/>
                <a:ea typeface="Calibri"/>
                <a:cs typeface="Times New Roman"/>
              </a:rPr>
              <a:t>.</a:t>
            </a:r>
            <a:endParaRPr lang="en-US" sz="2000" dirty="0">
              <a:latin typeface="Calibri"/>
              <a:ea typeface="Calibri"/>
              <a:cs typeface="Times New Roman"/>
            </a:endParaRPr>
          </a:p>
          <a:p>
            <a:pPr marL="0" marR="0">
              <a:lnSpc>
                <a:spcPct val="115000"/>
              </a:lnSpc>
              <a:spcBef>
                <a:spcPts val="0"/>
              </a:spcBef>
              <a:spcAft>
                <a:spcPts val="0"/>
              </a:spcAft>
            </a:pPr>
            <a:r>
              <a:rPr lang="en-US" sz="800" b="1" dirty="0">
                <a:latin typeface="Calibri"/>
                <a:ea typeface="Calibri"/>
                <a:cs typeface="Times New Roman"/>
              </a:rPr>
              <a:t> </a:t>
            </a:r>
            <a:endParaRPr lang="en-US" sz="2000" dirty="0">
              <a:latin typeface="Calibri"/>
              <a:ea typeface="Calibri"/>
              <a:cs typeface="Times New Roman"/>
            </a:endParaRPr>
          </a:p>
          <a:p>
            <a:endParaRPr lang="en-US" dirty="0"/>
          </a:p>
        </p:txBody>
      </p:sp>
    </p:spTree>
    <p:extLst>
      <p:ext uri="{BB962C8B-B14F-4D97-AF65-F5344CB8AC3E}">
        <p14:creationId xmlns:p14="http://schemas.microsoft.com/office/powerpoint/2010/main" val="1319069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Contd</a:t>
            </a:r>
            <a:r>
              <a:rPr lang="en-US" dirty="0"/>
              <a:t>….</a:t>
            </a:r>
          </a:p>
        </p:txBody>
      </p:sp>
      <p:sp>
        <p:nvSpPr>
          <p:cNvPr id="3" name="Text Placeholder 2"/>
          <p:cNvSpPr>
            <a:spLocks noGrp="1"/>
          </p:cNvSpPr>
          <p:nvPr>
            <p:ph type="body" idx="1"/>
          </p:nvPr>
        </p:nvSpPr>
        <p:spPr/>
        <p:txBody>
          <a:bodyPr/>
          <a:lstStyle/>
          <a:p>
            <a:r>
              <a:rPr lang="en-US" dirty="0"/>
              <a:t>Training </a:t>
            </a:r>
          </a:p>
        </p:txBody>
      </p:sp>
      <p:sp>
        <p:nvSpPr>
          <p:cNvPr id="5" name="Text Placeholder 4"/>
          <p:cNvSpPr>
            <a:spLocks noGrp="1"/>
          </p:cNvSpPr>
          <p:nvPr>
            <p:ph type="body" sz="half" idx="3"/>
          </p:nvPr>
        </p:nvSpPr>
        <p:spPr/>
        <p:txBody>
          <a:bodyPr/>
          <a:lstStyle/>
          <a:p>
            <a:r>
              <a:rPr lang="en-US" dirty="0"/>
              <a:t>Education</a:t>
            </a:r>
          </a:p>
        </p:txBody>
      </p:sp>
      <p:sp>
        <p:nvSpPr>
          <p:cNvPr id="4" name="Content Placeholder 3"/>
          <p:cNvSpPr>
            <a:spLocks noGrp="1"/>
          </p:cNvSpPr>
          <p:nvPr>
            <p:ph sz="quarter" idx="2"/>
          </p:nvPr>
        </p:nvSpPr>
        <p:spPr/>
        <p:txBody>
          <a:bodyPr>
            <a:normAutofit/>
          </a:bodyPr>
          <a:lstStyle/>
          <a:p>
            <a:r>
              <a:rPr lang="en-US" dirty="0"/>
              <a:t>prepares a person for the present job.</a:t>
            </a:r>
          </a:p>
          <a:p>
            <a:r>
              <a:rPr lang="en-US" dirty="0"/>
              <a:t>The purpose of training is to improve the performance and productivity of employees</a:t>
            </a:r>
          </a:p>
          <a:p>
            <a:r>
              <a:rPr lang="en-US" dirty="0"/>
              <a:t>Focus on how to do a specific task</a:t>
            </a:r>
          </a:p>
          <a:p>
            <a:endParaRPr lang="en-US" dirty="0"/>
          </a:p>
        </p:txBody>
      </p:sp>
      <p:sp>
        <p:nvSpPr>
          <p:cNvPr id="6" name="Content Placeholder 5"/>
          <p:cNvSpPr>
            <a:spLocks noGrp="1"/>
          </p:cNvSpPr>
          <p:nvPr>
            <p:ph sz="quarter" idx="4"/>
          </p:nvPr>
        </p:nvSpPr>
        <p:spPr/>
        <p:txBody>
          <a:bodyPr>
            <a:normAutofit/>
          </a:bodyPr>
          <a:lstStyle/>
          <a:p>
            <a:r>
              <a:rPr lang="en-US" dirty="0"/>
              <a:t>prepares a person for future job and challenges</a:t>
            </a:r>
          </a:p>
          <a:p>
            <a:r>
              <a:rPr lang="en-US" dirty="0"/>
              <a:t>the purpose is to develop a sense of reasoning and </a:t>
            </a:r>
            <a:r>
              <a:rPr lang="en-US" dirty="0" err="1"/>
              <a:t>judgement</a:t>
            </a:r>
            <a:r>
              <a:rPr lang="en-US" dirty="0"/>
              <a:t>.</a:t>
            </a:r>
          </a:p>
          <a:p>
            <a:r>
              <a:rPr lang="en-US" dirty="0"/>
              <a:t>teaches about the general concepts</a:t>
            </a:r>
          </a:p>
          <a:p>
            <a:endParaRPr lang="en-US" dirty="0"/>
          </a:p>
        </p:txBody>
      </p:sp>
    </p:spTree>
    <p:extLst>
      <p:ext uri="{BB962C8B-B14F-4D97-AF65-F5344CB8AC3E}">
        <p14:creationId xmlns:p14="http://schemas.microsoft.com/office/powerpoint/2010/main" val="254967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00"/>
                </a:solidFill>
                <a:latin typeface="Times New Roman"/>
                <a:ea typeface="Calibri"/>
              </a:rPr>
              <a:t>A facilitator is not </a:t>
            </a:r>
            <a:endParaRPr lang="en-US" dirty="0"/>
          </a:p>
        </p:txBody>
      </p:sp>
      <p:sp>
        <p:nvSpPr>
          <p:cNvPr id="3" name="Content Placeholder 2"/>
          <p:cNvSpPr>
            <a:spLocks noGrp="1"/>
          </p:cNvSpPr>
          <p:nvPr>
            <p:ph idx="1"/>
          </p:nvPr>
        </p:nvSpPr>
        <p:spPr/>
        <p:txBody>
          <a:bodyPr/>
          <a:lstStyle/>
          <a:p>
            <a:pPr marL="342900" marR="0" lvl="0" indent="-342900" algn="just">
              <a:lnSpc>
                <a:spcPct val="115000"/>
              </a:lnSpc>
              <a:spcBef>
                <a:spcPts val="0"/>
              </a:spcBef>
              <a:spcAft>
                <a:spcPts val="0"/>
              </a:spcAft>
              <a:buSzPts val="1000"/>
              <a:buFont typeface="Wingdings 2"/>
              <a:buChar char=""/>
              <a:tabLst>
                <a:tab pos="457200" algn="l"/>
              </a:tabLst>
            </a:pPr>
            <a:r>
              <a:rPr lang="en-US" b="1" dirty="0">
                <a:solidFill>
                  <a:srgbClr val="000000"/>
                </a:solidFill>
                <a:latin typeface="Times New Roman"/>
                <a:ea typeface="Calibri"/>
                <a:cs typeface="Times New Roman"/>
              </a:rPr>
              <a:t>"The person in charge":</a:t>
            </a:r>
            <a:r>
              <a:rPr lang="en-US" dirty="0">
                <a:solidFill>
                  <a:srgbClr val="000000"/>
                </a:solidFill>
                <a:latin typeface="Times New Roman"/>
                <a:ea typeface="Calibri"/>
                <a:cs typeface="Times New Roman"/>
              </a:rPr>
              <a:t> The whole group is responsible for learning. </a:t>
            </a:r>
          </a:p>
          <a:p>
            <a:pPr marL="342900" marR="0" lvl="0" indent="-342900" algn="just">
              <a:lnSpc>
                <a:spcPct val="115000"/>
              </a:lnSpc>
              <a:spcBef>
                <a:spcPts val="0"/>
              </a:spcBef>
              <a:spcAft>
                <a:spcPts val="0"/>
              </a:spcAft>
              <a:buSzPts val="1000"/>
              <a:buFont typeface="Wingdings 2"/>
              <a:buChar char=""/>
              <a:tabLst>
                <a:tab pos="457200" algn="l"/>
              </a:tabLst>
            </a:pPr>
            <a:r>
              <a:rPr lang="en-US" dirty="0">
                <a:solidFill>
                  <a:srgbClr val="000000"/>
                </a:solidFill>
                <a:latin typeface="Times New Roman"/>
                <a:ea typeface="Calibri"/>
                <a:cs typeface="Times New Roman"/>
              </a:rPr>
              <a:t>The facilitator's role is to help that learning happen more effectively. Nor does the facilitator have sole control of the learning. </a:t>
            </a:r>
          </a:p>
          <a:p>
            <a:pPr marL="342900" marR="0" lvl="0" indent="-342900" algn="just">
              <a:lnSpc>
                <a:spcPct val="115000"/>
              </a:lnSpc>
              <a:spcBef>
                <a:spcPts val="0"/>
              </a:spcBef>
              <a:spcAft>
                <a:spcPts val="0"/>
              </a:spcAft>
              <a:buSzPts val="1000"/>
              <a:buFont typeface="Wingdings 2"/>
              <a:buChar char=""/>
              <a:tabLst>
                <a:tab pos="457200" algn="l"/>
              </a:tabLst>
            </a:pPr>
            <a:r>
              <a:rPr lang="en-US" dirty="0">
                <a:solidFill>
                  <a:srgbClr val="000000"/>
                </a:solidFill>
                <a:latin typeface="Times New Roman"/>
                <a:ea typeface="Calibri"/>
                <a:cs typeface="Times New Roman"/>
              </a:rPr>
              <a:t>Participants should have a voice in determining the topics to be covered.</a:t>
            </a:r>
            <a:endParaRPr lang="en-US" sz="1800" dirty="0">
              <a:latin typeface="Calibri"/>
              <a:ea typeface="Calibri"/>
              <a:cs typeface="Times New Roman"/>
            </a:endParaRPr>
          </a:p>
          <a:p>
            <a:endParaRPr lang="en-US" dirty="0"/>
          </a:p>
        </p:txBody>
      </p:sp>
    </p:spTree>
    <p:extLst>
      <p:ext uri="{BB962C8B-B14F-4D97-AF65-F5344CB8AC3E}">
        <p14:creationId xmlns:p14="http://schemas.microsoft.com/office/powerpoint/2010/main" val="164548190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marL="342900" marR="0" lvl="0" indent="-342900" algn="just">
              <a:lnSpc>
                <a:spcPct val="115000"/>
              </a:lnSpc>
              <a:spcBef>
                <a:spcPts val="0"/>
              </a:spcBef>
              <a:spcAft>
                <a:spcPts val="1000"/>
              </a:spcAft>
              <a:buSzPts val="1000"/>
              <a:buFont typeface="Wingdings 2"/>
              <a:buChar char=""/>
              <a:tabLst>
                <a:tab pos="457200" algn="l"/>
              </a:tabLst>
            </a:pPr>
            <a:r>
              <a:rPr lang="en-US" b="1" dirty="0">
                <a:solidFill>
                  <a:srgbClr val="000000"/>
                </a:solidFill>
                <a:latin typeface="Times New Roman"/>
                <a:ea typeface="Calibri"/>
                <a:cs typeface="Times New Roman"/>
              </a:rPr>
              <a:t>A lecturer:</a:t>
            </a:r>
            <a:r>
              <a:rPr lang="en-US" dirty="0">
                <a:solidFill>
                  <a:srgbClr val="000000"/>
                </a:solidFill>
                <a:latin typeface="Times New Roman"/>
                <a:ea typeface="Calibri"/>
                <a:cs typeface="Times New Roman"/>
              </a:rPr>
              <a:t> The facilitator is a co-learner, exploring all subjects as an equal partner and contributing individual experience to that of others.</a:t>
            </a:r>
            <a:endParaRPr lang="en-US" sz="1800" dirty="0">
              <a:latin typeface="Calibri"/>
              <a:ea typeface="Calibri"/>
              <a:cs typeface="Times New Roman"/>
            </a:endParaRPr>
          </a:p>
          <a:p>
            <a:pPr marL="342900" marR="0" lvl="0" indent="-342900" algn="just">
              <a:lnSpc>
                <a:spcPct val="115000"/>
              </a:lnSpc>
              <a:spcBef>
                <a:spcPts val="0"/>
              </a:spcBef>
              <a:spcAft>
                <a:spcPts val="1000"/>
              </a:spcAft>
              <a:buSzPts val="1000"/>
              <a:buFont typeface="Wingdings 2"/>
              <a:buChar char=""/>
              <a:tabLst>
                <a:tab pos="457200" algn="l"/>
              </a:tabLst>
            </a:pPr>
            <a:r>
              <a:rPr lang="en-US" b="1" dirty="0">
                <a:solidFill>
                  <a:srgbClr val="000000"/>
                </a:solidFill>
                <a:latin typeface="Times New Roman"/>
                <a:ea typeface="Calibri"/>
                <a:cs typeface="Times New Roman"/>
              </a:rPr>
              <a:t>Necessarily an expert</a:t>
            </a:r>
            <a:r>
              <a:rPr lang="en-US" dirty="0">
                <a:solidFill>
                  <a:srgbClr val="000000"/>
                </a:solidFill>
                <a:latin typeface="Times New Roman"/>
                <a:ea typeface="Calibri"/>
                <a:cs typeface="Times New Roman"/>
              </a:rPr>
              <a:t>: Although preparing each session, the facilitator may not know as much about a subject as some other members of the group.</a:t>
            </a:r>
            <a:endParaRPr lang="en-US" sz="1800" dirty="0">
              <a:latin typeface="Calibri"/>
              <a:ea typeface="Calibri"/>
              <a:cs typeface="Times New Roman"/>
            </a:endParaRPr>
          </a:p>
          <a:p>
            <a:endParaRPr lang="en-US" dirty="0"/>
          </a:p>
        </p:txBody>
      </p:sp>
    </p:spTree>
    <p:extLst>
      <p:ext uri="{BB962C8B-B14F-4D97-AF65-F5344CB8AC3E}">
        <p14:creationId xmlns:p14="http://schemas.microsoft.com/office/powerpoint/2010/main" val="288255651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11162"/>
          </a:xfrm>
        </p:spPr>
        <p:txBody>
          <a:bodyPr>
            <a:normAutofit fontScale="90000"/>
          </a:bodyPr>
          <a:lstStyle/>
          <a:p>
            <a:endParaRPr lang="en-US" dirty="0"/>
          </a:p>
        </p:txBody>
      </p:sp>
      <p:sp>
        <p:nvSpPr>
          <p:cNvPr id="3" name="Content Placeholder 2"/>
          <p:cNvSpPr>
            <a:spLocks noGrp="1"/>
          </p:cNvSpPr>
          <p:nvPr>
            <p:ph idx="1"/>
          </p:nvPr>
        </p:nvSpPr>
        <p:spPr>
          <a:xfrm>
            <a:off x="1435608" y="990600"/>
            <a:ext cx="7498080" cy="5486400"/>
          </a:xfrm>
        </p:spPr>
        <p:txBody>
          <a:bodyPr>
            <a:normAutofit fontScale="85000" lnSpcReduction="20000"/>
          </a:bodyPr>
          <a:lstStyle/>
          <a:p>
            <a:pPr marL="457200" marR="0" lvl="0" indent="-457200" algn="just">
              <a:lnSpc>
                <a:spcPct val="115000"/>
              </a:lnSpc>
              <a:spcBef>
                <a:spcPts val="0"/>
              </a:spcBef>
              <a:spcAft>
                <a:spcPts val="1000"/>
              </a:spcAft>
              <a:buSzPts val="1000"/>
              <a:buFont typeface="Wingdings" pitchFamily="2" charset="2"/>
              <a:buChar char="v"/>
              <a:tabLst>
                <a:tab pos="457200" algn="l"/>
              </a:tabLst>
            </a:pPr>
            <a:r>
              <a:rPr lang="en-US" b="1" dirty="0">
                <a:solidFill>
                  <a:srgbClr val="000000"/>
                </a:solidFill>
                <a:latin typeface="Times New Roman"/>
                <a:ea typeface="Calibri"/>
                <a:cs typeface="Times New Roman"/>
              </a:rPr>
              <a:t>The center of attention:</a:t>
            </a:r>
            <a:r>
              <a:rPr lang="en-US" dirty="0">
                <a:solidFill>
                  <a:srgbClr val="000000"/>
                </a:solidFill>
                <a:latin typeface="Times New Roman"/>
                <a:ea typeface="Calibri"/>
                <a:cs typeface="Times New Roman"/>
              </a:rPr>
              <a:t> A good facilitator generally speaks less than other participants; instead she or he draws them into the discussion.</a:t>
            </a:r>
            <a:endParaRPr lang="en-US" sz="1800" dirty="0">
              <a:latin typeface="Calibri"/>
              <a:ea typeface="Calibri"/>
              <a:cs typeface="Times New Roman"/>
            </a:endParaRPr>
          </a:p>
          <a:p>
            <a:pPr marL="457200" marR="0" lvl="0" indent="-457200" algn="just">
              <a:lnSpc>
                <a:spcPct val="115000"/>
              </a:lnSpc>
              <a:spcBef>
                <a:spcPts val="0"/>
              </a:spcBef>
              <a:spcAft>
                <a:spcPts val="1000"/>
              </a:spcAft>
              <a:buSzPts val="1000"/>
              <a:buFont typeface="Wingdings" pitchFamily="2" charset="2"/>
              <a:buChar char="v"/>
              <a:tabLst>
                <a:tab pos="457200" algn="l"/>
              </a:tabLst>
            </a:pPr>
            <a:r>
              <a:rPr lang="en-US" b="1" dirty="0">
                <a:solidFill>
                  <a:srgbClr val="000000"/>
                </a:solidFill>
                <a:latin typeface="Times New Roman"/>
                <a:ea typeface="Calibri"/>
                <a:cs typeface="Times New Roman"/>
              </a:rPr>
              <a:t>An arbiter:</a:t>
            </a:r>
            <a:r>
              <a:rPr lang="en-US" dirty="0">
                <a:solidFill>
                  <a:srgbClr val="000000"/>
                </a:solidFill>
                <a:latin typeface="Times New Roman"/>
                <a:ea typeface="Calibri"/>
                <a:cs typeface="Times New Roman"/>
              </a:rPr>
              <a:t> In collaborative learning, no one, least of all the facilitator, determines that some opinions are "correct" or "more valid."</a:t>
            </a:r>
            <a:endParaRPr lang="en-US" sz="1800" dirty="0">
              <a:latin typeface="Calibri"/>
              <a:ea typeface="Calibri"/>
              <a:cs typeface="Times New Roman"/>
            </a:endParaRPr>
          </a:p>
          <a:p>
            <a:pPr marL="457200" marR="0" lvl="0" indent="-457200" algn="just">
              <a:lnSpc>
                <a:spcPct val="115000"/>
              </a:lnSpc>
              <a:spcBef>
                <a:spcPts val="0"/>
              </a:spcBef>
              <a:spcAft>
                <a:spcPts val="1000"/>
              </a:spcAft>
              <a:buSzPts val="1000"/>
              <a:buFont typeface="Wingdings" pitchFamily="2" charset="2"/>
              <a:buChar char="v"/>
              <a:tabLst>
                <a:tab pos="457200" algn="l"/>
              </a:tabLst>
            </a:pPr>
            <a:r>
              <a:rPr lang="en-US" b="1" dirty="0">
                <a:solidFill>
                  <a:srgbClr val="000000"/>
                </a:solidFill>
                <a:latin typeface="Times New Roman"/>
                <a:ea typeface="Calibri"/>
                <a:cs typeface="Times New Roman"/>
              </a:rPr>
              <a:t>The maid:</a:t>
            </a:r>
            <a:r>
              <a:rPr lang="en-US" dirty="0">
                <a:solidFill>
                  <a:srgbClr val="000000"/>
                </a:solidFill>
                <a:latin typeface="Times New Roman"/>
                <a:ea typeface="Calibri"/>
                <a:cs typeface="Times New Roman"/>
              </a:rPr>
              <a:t> While the facilitator takes initial leadership in coordinating the sessions, she or he should not become the only person who takes responsibility.</a:t>
            </a:r>
          </a:p>
          <a:p>
            <a:pPr marL="457200" marR="0" lvl="0" indent="-457200" algn="just">
              <a:lnSpc>
                <a:spcPct val="115000"/>
              </a:lnSpc>
              <a:spcBef>
                <a:spcPts val="0"/>
              </a:spcBef>
              <a:spcAft>
                <a:spcPts val="1000"/>
              </a:spcAft>
              <a:buSzPts val="1000"/>
              <a:buFont typeface="Wingdings" pitchFamily="2" charset="2"/>
              <a:buChar char="v"/>
              <a:tabLst>
                <a:tab pos="457200" algn="l"/>
              </a:tabLst>
            </a:pPr>
            <a:r>
              <a:rPr lang="en-US" dirty="0">
                <a:solidFill>
                  <a:srgbClr val="000000"/>
                </a:solidFill>
                <a:latin typeface="Times New Roman"/>
                <a:ea typeface="Calibri"/>
                <a:cs typeface="Times New Roman"/>
              </a:rPr>
              <a:t> In a true adult learning situation, no one is "stuck".</a:t>
            </a:r>
            <a:endParaRPr lang="en-US" sz="1800" dirty="0">
              <a:latin typeface="Calibri"/>
              <a:ea typeface="Calibri"/>
              <a:cs typeface="Times New Roman"/>
            </a:endParaRPr>
          </a:p>
          <a:p>
            <a:pPr>
              <a:buFont typeface="Wingdings" pitchFamily="2" charset="2"/>
              <a:buChar char="v"/>
            </a:pPr>
            <a:endParaRPr lang="en-US" dirty="0"/>
          </a:p>
        </p:txBody>
      </p:sp>
    </p:spTree>
    <p:extLst>
      <p:ext uri="{BB962C8B-B14F-4D97-AF65-F5344CB8AC3E}">
        <p14:creationId xmlns:p14="http://schemas.microsoft.com/office/powerpoint/2010/main" val="196589365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274320" marR="0" indent="0" algn="ctr">
              <a:lnSpc>
                <a:spcPct val="115000"/>
              </a:lnSpc>
              <a:spcBef>
                <a:spcPts val="0"/>
              </a:spcBef>
              <a:spcAft>
                <a:spcPts val="0"/>
              </a:spcAft>
              <a:buNone/>
            </a:pPr>
            <a:r>
              <a:rPr lang="en-US" sz="4800" b="1" dirty="0">
                <a:latin typeface="Times New Roman" pitchFamily="18" charset="0"/>
                <a:ea typeface="Calibri"/>
                <a:cs typeface="Times New Roman" pitchFamily="18" charset="0"/>
              </a:rPr>
              <a:t>CHAPTER THREE</a:t>
            </a:r>
            <a:br>
              <a:rPr lang="en-US" sz="4800" b="1" dirty="0">
                <a:latin typeface="Times New Roman" pitchFamily="18" charset="0"/>
                <a:ea typeface="Calibri"/>
                <a:cs typeface="Times New Roman" pitchFamily="18" charset="0"/>
              </a:rPr>
            </a:br>
            <a:r>
              <a:rPr lang="en-US" sz="4800" b="1" dirty="0">
                <a:latin typeface="Times New Roman" pitchFamily="18" charset="0"/>
                <a:ea typeface="Calibri"/>
                <a:cs typeface="Times New Roman" pitchFamily="18" charset="0"/>
              </a:rPr>
              <a:t>Common Training Methods and Facilitation Techniques of Adult Learning</a:t>
            </a:r>
          </a:p>
          <a:p>
            <a:endParaRPr lang="en-US" dirty="0"/>
          </a:p>
        </p:txBody>
      </p:sp>
    </p:spTree>
    <p:extLst>
      <p:ext uri="{BB962C8B-B14F-4D97-AF65-F5344CB8AC3E}">
        <p14:creationId xmlns:p14="http://schemas.microsoft.com/office/powerpoint/2010/main" val="171164006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Contd</a:t>
            </a:r>
            <a:r>
              <a:rPr lang="en-US" dirty="0"/>
              <a:t>…</a:t>
            </a:r>
          </a:p>
        </p:txBody>
      </p:sp>
      <p:sp>
        <p:nvSpPr>
          <p:cNvPr id="3" name="Content Placeholder 2"/>
          <p:cNvSpPr>
            <a:spLocks noGrp="1"/>
          </p:cNvSpPr>
          <p:nvPr>
            <p:ph idx="1"/>
          </p:nvPr>
        </p:nvSpPr>
        <p:spPr/>
        <p:txBody>
          <a:bodyPr>
            <a:normAutofit lnSpcReduction="10000"/>
          </a:bodyPr>
          <a:lstStyle/>
          <a:p>
            <a:r>
              <a:rPr lang="en-US" dirty="0">
                <a:latin typeface="Times New Roman"/>
                <a:ea typeface="Calibri"/>
              </a:rPr>
              <a:t>There are many types of methods, depending on what information or skill the teacher is trying to convey. </a:t>
            </a:r>
          </a:p>
          <a:p>
            <a:r>
              <a:rPr lang="en-US" dirty="0">
                <a:latin typeface="Times New Roman"/>
                <a:ea typeface="Calibri"/>
              </a:rPr>
              <a:t>When a teacher is deciding on their method, they need to be flexible and willing to adjust their style according to their learners. </a:t>
            </a:r>
          </a:p>
          <a:p>
            <a:r>
              <a:rPr lang="en-US" dirty="0">
                <a:latin typeface="Times New Roman"/>
                <a:ea typeface="Calibri"/>
              </a:rPr>
              <a:t>Any instructional method a teacher uses has advantages, disadvantages, and requires some preliminary preparation. </a:t>
            </a:r>
            <a:endParaRPr lang="en-US" dirty="0"/>
          </a:p>
        </p:txBody>
      </p:sp>
    </p:spTree>
    <p:extLst>
      <p:ext uri="{BB962C8B-B14F-4D97-AF65-F5344CB8AC3E}">
        <p14:creationId xmlns:p14="http://schemas.microsoft.com/office/powerpoint/2010/main" val="407887725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consideration in the selection of Facilitation methods</a:t>
            </a:r>
          </a:p>
        </p:txBody>
      </p:sp>
      <p:sp>
        <p:nvSpPr>
          <p:cNvPr id="3" name="Content Placeholder 2"/>
          <p:cNvSpPr>
            <a:spLocks noGrp="1"/>
          </p:cNvSpPr>
          <p:nvPr>
            <p:ph idx="1"/>
          </p:nvPr>
        </p:nvSpPr>
        <p:spPr/>
        <p:txBody>
          <a:bodyPr>
            <a:normAutofit lnSpcReduction="10000"/>
          </a:bodyPr>
          <a:lstStyle/>
          <a:p>
            <a:r>
              <a:rPr lang="en-US" dirty="0">
                <a:latin typeface="Times New Roman"/>
                <a:ea typeface="Calibri"/>
              </a:rPr>
              <a:t>the age and developmental level of the learners, </a:t>
            </a:r>
          </a:p>
          <a:p>
            <a:r>
              <a:rPr lang="en-US" dirty="0">
                <a:latin typeface="Times New Roman"/>
                <a:ea typeface="Calibri"/>
              </a:rPr>
              <a:t>what the learners already know, and what they need to know to succeed with the program, </a:t>
            </a:r>
          </a:p>
          <a:p>
            <a:r>
              <a:rPr lang="en-US" dirty="0">
                <a:latin typeface="Times New Roman"/>
                <a:ea typeface="Calibri"/>
              </a:rPr>
              <a:t>the content, the objective of the learning program, </a:t>
            </a:r>
          </a:p>
          <a:p>
            <a:r>
              <a:rPr lang="en-US" dirty="0">
                <a:latin typeface="Times New Roman"/>
                <a:ea typeface="Calibri"/>
              </a:rPr>
              <a:t>the available people, time, space and material resources, and the physical setting. </a:t>
            </a:r>
            <a:endParaRPr lang="en-US" dirty="0"/>
          </a:p>
        </p:txBody>
      </p:sp>
    </p:spTree>
    <p:extLst>
      <p:ext uri="{BB962C8B-B14F-4D97-AF65-F5344CB8AC3E}">
        <p14:creationId xmlns:p14="http://schemas.microsoft.com/office/powerpoint/2010/main" val="375903337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Contd</a:t>
            </a:r>
            <a:r>
              <a:rPr lang="en-US" dirty="0"/>
              <a:t>…</a:t>
            </a:r>
          </a:p>
        </p:txBody>
      </p:sp>
      <p:sp>
        <p:nvSpPr>
          <p:cNvPr id="3" name="Content Placeholder 2"/>
          <p:cNvSpPr>
            <a:spLocks noGrp="1"/>
          </p:cNvSpPr>
          <p:nvPr>
            <p:ph idx="1"/>
          </p:nvPr>
        </p:nvSpPr>
        <p:spPr/>
        <p:txBody>
          <a:bodyPr>
            <a:normAutofit fontScale="77500" lnSpcReduction="20000"/>
          </a:bodyPr>
          <a:lstStyle/>
          <a:p>
            <a:pPr marL="0" marR="0" algn="just">
              <a:lnSpc>
                <a:spcPct val="115000"/>
              </a:lnSpc>
              <a:spcBef>
                <a:spcPts val="0"/>
              </a:spcBef>
              <a:spcAft>
                <a:spcPts val="0"/>
              </a:spcAft>
            </a:pPr>
            <a:r>
              <a:rPr lang="en-US" dirty="0">
                <a:latin typeface="Times New Roman"/>
                <a:ea typeface="Calibri"/>
                <a:cs typeface="Times New Roman"/>
              </a:rPr>
              <a:t>There is no one "right" method for teaching a particular lesson, but there are some criteria that pertain to each that can help a teacher make the best decision possible. </a:t>
            </a:r>
          </a:p>
          <a:p>
            <a:pPr marL="0" marR="0" indent="0" algn="just">
              <a:lnSpc>
                <a:spcPct val="115000"/>
              </a:lnSpc>
              <a:spcBef>
                <a:spcPts val="0"/>
              </a:spcBef>
              <a:spcAft>
                <a:spcPts val="0"/>
              </a:spcAft>
              <a:buNone/>
            </a:pPr>
            <a:r>
              <a:rPr lang="en-US" dirty="0">
                <a:latin typeface="Times New Roman"/>
                <a:ea typeface="Calibri"/>
                <a:cs typeface="Times New Roman"/>
              </a:rPr>
              <a:t> </a:t>
            </a:r>
          </a:p>
          <a:p>
            <a:pPr marL="0" marR="0" algn="just">
              <a:lnSpc>
                <a:spcPct val="115000"/>
              </a:lnSpc>
              <a:spcBef>
                <a:spcPts val="0"/>
              </a:spcBef>
              <a:spcAft>
                <a:spcPts val="0"/>
              </a:spcAft>
            </a:pPr>
            <a:r>
              <a:rPr lang="en-US" dirty="0">
                <a:latin typeface="Times New Roman"/>
                <a:ea typeface="Calibri"/>
                <a:cs typeface="Times New Roman"/>
              </a:rPr>
              <a:t>Learners’ success in the learning is largely based on effective teaching methods. </a:t>
            </a:r>
          </a:p>
          <a:p>
            <a:pPr marL="0" marR="0" indent="0" algn="just">
              <a:lnSpc>
                <a:spcPct val="115000"/>
              </a:lnSpc>
              <a:spcBef>
                <a:spcPts val="0"/>
              </a:spcBef>
              <a:spcAft>
                <a:spcPts val="0"/>
              </a:spcAft>
              <a:buNone/>
            </a:pPr>
            <a:endParaRPr lang="en-US" dirty="0">
              <a:latin typeface="Times New Roman"/>
              <a:ea typeface="Calibri"/>
              <a:cs typeface="Times New Roman"/>
            </a:endParaRPr>
          </a:p>
          <a:p>
            <a:pPr marL="0" marR="0" algn="just">
              <a:lnSpc>
                <a:spcPct val="115000"/>
              </a:lnSpc>
              <a:spcBef>
                <a:spcPts val="0"/>
              </a:spcBef>
              <a:spcAft>
                <a:spcPts val="0"/>
              </a:spcAft>
            </a:pPr>
            <a:r>
              <a:rPr lang="en-US" dirty="0">
                <a:latin typeface="Times New Roman"/>
                <a:ea typeface="Calibri"/>
                <a:cs typeface="Times New Roman"/>
              </a:rPr>
              <a:t>Teaching methods can be broadly categorized in two forms; </a:t>
            </a:r>
          </a:p>
          <a:p>
            <a:pPr marL="0" marR="0" indent="0" algn="just">
              <a:lnSpc>
                <a:spcPct val="115000"/>
              </a:lnSpc>
              <a:spcBef>
                <a:spcPts val="0"/>
              </a:spcBef>
              <a:spcAft>
                <a:spcPts val="0"/>
              </a:spcAft>
              <a:buNone/>
            </a:pPr>
            <a:endParaRPr lang="en-US" dirty="0">
              <a:latin typeface="Times New Roman"/>
              <a:ea typeface="Calibri"/>
              <a:cs typeface="Times New Roman"/>
            </a:endParaRPr>
          </a:p>
          <a:p>
            <a:pPr marL="749808" lvl="2" indent="-457200" algn="just">
              <a:lnSpc>
                <a:spcPct val="115000"/>
              </a:lnSpc>
              <a:spcBef>
                <a:spcPts val="0"/>
              </a:spcBef>
              <a:buFont typeface="+mj-lt"/>
              <a:buAutoNum type="arabicPeriod"/>
            </a:pPr>
            <a:r>
              <a:rPr lang="en-US" b="1" dirty="0">
                <a:latin typeface="Times New Roman"/>
                <a:ea typeface="Calibri"/>
                <a:cs typeface="Times New Roman"/>
              </a:rPr>
              <a:t>Traditional and </a:t>
            </a:r>
          </a:p>
          <a:p>
            <a:pPr marL="749808" lvl="2" indent="-457200" algn="just">
              <a:lnSpc>
                <a:spcPct val="115000"/>
              </a:lnSpc>
              <a:spcBef>
                <a:spcPts val="0"/>
              </a:spcBef>
              <a:buFont typeface="+mj-lt"/>
              <a:buAutoNum type="arabicPeriod"/>
            </a:pPr>
            <a:r>
              <a:rPr lang="en-US" b="1" dirty="0">
                <a:latin typeface="Times New Roman"/>
                <a:ea typeface="Calibri"/>
                <a:cs typeface="Times New Roman"/>
              </a:rPr>
              <a:t>modern methods. </a:t>
            </a:r>
            <a:endParaRPr lang="en-US" b="1" dirty="0"/>
          </a:p>
        </p:txBody>
      </p:sp>
    </p:spTree>
    <p:extLst>
      <p:ext uri="{BB962C8B-B14F-4D97-AF65-F5344CB8AC3E}">
        <p14:creationId xmlns:p14="http://schemas.microsoft.com/office/powerpoint/2010/main" val="53386365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lvl="0">
              <a:lnSpc>
                <a:spcPct val="150000"/>
              </a:lnSpc>
              <a:spcBef>
                <a:spcPts val="0"/>
              </a:spcBef>
              <a:spcAft>
                <a:spcPts val="0"/>
              </a:spcAft>
              <a:buSzPts val="1400"/>
            </a:pPr>
            <a:r>
              <a:rPr lang="en-US" sz="4400" b="1" dirty="0">
                <a:effectLst/>
                <a:latin typeface="Calibri"/>
                <a:ea typeface="Calibri"/>
                <a:cs typeface="Times New Roman"/>
              </a:rPr>
              <a:t>1. Traditional Methods: </a:t>
            </a:r>
            <a:br>
              <a:rPr lang="en-US" sz="3600" dirty="0">
                <a:effectLst/>
                <a:latin typeface="Calibri"/>
                <a:ea typeface="Calibri"/>
                <a:cs typeface="Times New Roman"/>
              </a:rPr>
            </a:br>
            <a:endParaRPr lang="en-US" dirty="0"/>
          </a:p>
        </p:txBody>
      </p:sp>
      <p:sp>
        <p:nvSpPr>
          <p:cNvPr id="3" name="Content Placeholder 2"/>
          <p:cNvSpPr>
            <a:spLocks noGrp="1"/>
          </p:cNvSpPr>
          <p:nvPr>
            <p:ph idx="1"/>
          </p:nvPr>
        </p:nvSpPr>
        <p:spPr/>
        <p:txBody>
          <a:bodyPr>
            <a:normAutofit fontScale="85000" lnSpcReduction="20000"/>
          </a:bodyPr>
          <a:lstStyle/>
          <a:p>
            <a:r>
              <a:rPr lang="en-US" dirty="0">
                <a:latin typeface="Times New Roman"/>
                <a:ea typeface="Calibri"/>
              </a:rPr>
              <a:t>These are methods in which learners passively attend the presentation of the teacher. </a:t>
            </a:r>
          </a:p>
          <a:p>
            <a:r>
              <a:rPr lang="en-US" dirty="0">
                <a:latin typeface="Times New Roman"/>
                <a:ea typeface="Calibri"/>
              </a:rPr>
              <a:t>Learners’ participation in the class room learning is very low. </a:t>
            </a:r>
          </a:p>
          <a:p>
            <a:r>
              <a:rPr lang="en-US" dirty="0">
                <a:latin typeface="Times New Roman"/>
                <a:ea typeface="Calibri"/>
              </a:rPr>
              <a:t>The teacher is believed to be an all knowing person, and students are mere recipients of his knowledge. </a:t>
            </a:r>
          </a:p>
          <a:p>
            <a:r>
              <a:rPr lang="en-US" dirty="0">
                <a:latin typeface="Times New Roman"/>
                <a:ea typeface="Calibri"/>
              </a:rPr>
              <a:t>The teacher proceeds the class without involving students and motivate learning through telling and punishing. </a:t>
            </a:r>
          </a:p>
          <a:p>
            <a:r>
              <a:rPr lang="en-US" dirty="0">
                <a:latin typeface="Times New Roman"/>
                <a:ea typeface="Calibri"/>
              </a:rPr>
              <a:t>we are all most familiar with.</a:t>
            </a:r>
          </a:p>
          <a:p>
            <a:r>
              <a:rPr lang="en-US" dirty="0">
                <a:latin typeface="Times New Roman"/>
              </a:rPr>
              <a:t>Practicing in most of Schools, colleges, and universities</a:t>
            </a:r>
          </a:p>
        </p:txBody>
      </p:sp>
    </p:spTree>
    <p:extLst>
      <p:ext uri="{BB962C8B-B14F-4D97-AF65-F5344CB8AC3E}">
        <p14:creationId xmlns:p14="http://schemas.microsoft.com/office/powerpoint/2010/main" val="328951649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latin typeface="Times New Roman"/>
                <a:ea typeface="Calibri"/>
                <a:cs typeface="Times New Roman"/>
              </a:rPr>
            </a:br>
            <a:r>
              <a:rPr lang="en-US" dirty="0">
                <a:latin typeface="Times New Roman"/>
                <a:ea typeface="Calibri"/>
                <a:cs typeface="Times New Roman"/>
              </a:rPr>
              <a:t>Characteristics of traditional methods:</a:t>
            </a:r>
            <a:br>
              <a:rPr lang="en-US" sz="4000" dirty="0">
                <a:latin typeface="Calibri"/>
                <a:ea typeface="Calibri"/>
                <a:cs typeface="Times New Roman"/>
              </a:rPr>
            </a:br>
            <a:endParaRPr lang="en-US" dirty="0"/>
          </a:p>
        </p:txBody>
      </p:sp>
      <p:sp>
        <p:nvSpPr>
          <p:cNvPr id="3" name="Content Placeholder 2"/>
          <p:cNvSpPr>
            <a:spLocks noGrp="1"/>
          </p:cNvSpPr>
          <p:nvPr>
            <p:ph idx="1"/>
          </p:nvPr>
        </p:nvSpPr>
        <p:spPr/>
        <p:txBody>
          <a:bodyPr>
            <a:normAutofit fontScale="92500" lnSpcReduction="20000"/>
          </a:bodyPr>
          <a:lstStyle/>
          <a:p>
            <a:pPr marL="457200" marR="0" lvl="0" indent="-457200" algn="just">
              <a:lnSpc>
                <a:spcPct val="115000"/>
              </a:lnSpc>
              <a:spcBef>
                <a:spcPts val="0"/>
              </a:spcBef>
              <a:spcAft>
                <a:spcPts val="0"/>
              </a:spcAft>
              <a:buFont typeface="Wingdings" pitchFamily="2" charset="2"/>
              <a:buChar char="v"/>
            </a:pPr>
            <a:r>
              <a:rPr lang="en-US" dirty="0">
                <a:latin typeface="Times New Roman"/>
                <a:ea typeface="Calibri"/>
                <a:cs typeface="Times New Roman"/>
              </a:rPr>
              <a:t>typically takes place in an identifiable classroom space, usually in a school or in an institution dedicated to learning:</a:t>
            </a:r>
            <a:endParaRPr lang="en-US" sz="2800" dirty="0">
              <a:latin typeface="Calibri"/>
              <a:ea typeface="Calibri"/>
              <a:cs typeface="Times New Roman"/>
            </a:endParaRPr>
          </a:p>
          <a:p>
            <a:pPr marL="457200" marR="0" lvl="0" indent="-457200" algn="just">
              <a:lnSpc>
                <a:spcPct val="115000"/>
              </a:lnSpc>
              <a:spcBef>
                <a:spcPts val="0"/>
              </a:spcBef>
              <a:spcAft>
                <a:spcPts val="0"/>
              </a:spcAft>
              <a:buFont typeface="Wingdings" pitchFamily="2" charset="2"/>
              <a:buChar char="v"/>
            </a:pPr>
            <a:r>
              <a:rPr lang="en-US" dirty="0">
                <a:latin typeface="Times New Roman"/>
                <a:ea typeface="Calibri"/>
                <a:cs typeface="Times New Roman"/>
              </a:rPr>
              <a:t>An instructor who delivers information to students </a:t>
            </a:r>
            <a:endParaRPr lang="en-US" sz="2800" dirty="0">
              <a:latin typeface="Calibri"/>
              <a:ea typeface="Calibri"/>
              <a:cs typeface="Times New Roman"/>
            </a:endParaRPr>
          </a:p>
          <a:p>
            <a:pPr marL="457200" marR="0" lvl="0" indent="-457200" algn="just">
              <a:lnSpc>
                <a:spcPct val="115000"/>
              </a:lnSpc>
              <a:spcBef>
                <a:spcPts val="0"/>
              </a:spcBef>
              <a:spcAft>
                <a:spcPts val="0"/>
              </a:spcAft>
              <a:buFont typeface="Wingdings" pitchFamily="2" charset="2"/>
              <a:buChar char="v"/>
            </a:pPr>
            <a:r>
              <a:rPr lang="en-US" dirty="0">
                <a:latin typeface="Times New Roman"/>
                <a:ea typeface="Calibri"/>
                <a:cs typeface="Times New Roman"/>
              </a:rPr>
              <a:t>A number of students who are all physically present in the classroom and regularly meet at a specific time </a:t>
            </a:r>
            <a:endParaRPr lang="en-US" sz="2800" dirty="0">
              <a:latin typeface="Calibri"/>
              <a:ea typeface="Calibri"/>
              <a:cs typeface="Times New Roman"/>
            </a:endParaRPr>
          </a:p>
          <a:p>
            <a:pPr marL="457200" marR="0" lvl="0" indent="-457200" algn="just">
              <a:lnSpc>
                <a:spcPct val="115000"/>
              </a:lnSpc>
              <a:spcBef>
                <a:spcPts val="0"/>
              </a:spcBef>
              <a:spcAft>
                <a:spcPts val="0"/>
              </a:spcAft>
              <a:buFont typeface="Wingdings" pitchFamily="2" charset="2"/>
              <a:buChar char="v"/>
            </a:pPr>
            <a:r>
              <a:rPr lang="en-US" dirty="0">
                <a:latin typeface="Times New Roman"/>
                <a:ea typeface="Calibri"/>
                <a:cs typeface="Times New Roman"/>
              </a:rPr>
              <a:t>Students simply sit and listen teachers’ presentation</a:t>
            </a:r>
            <a:endParaRPr lang="en-US" sz="2800" dirty="0">
              <a:latin typeface="Calibri"/>
              <a:ea typeface="Calibri"/>
              <a:cs typeface="Times New Roman"/>
            </a:endParaRPr>
          </a:p>
          <a:p>
            <a:endParaRPr lang="en-US" dirty="0"/>
          </a:p>
        </p:txBody>
      </p:sp>
    </p:spTree>
    <p:extLst>
      <p:ext uri="{BB962C8B-B14F-4D97-AF65-F5344CB8AC3E}">
        <p14:creationId xmlns:p14="http://schemas.microsoft.com/office/powerpoint/2010/main" val="22399404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fontScale="90000"/>
          </a:bodyPr>
          <a:lstStyle/>
          <a:p>
            <a:pPr marL="0" marR="0">
              <a:lnSpc>
                <a:spcPct val="150000"/>
              </a:lnSpc>
              <a:spcBef>
                <a:spcPts val="0"/>
              </a:spcBef>
              <a:spcAft>
                <a:spcPts val="0"/>
              </a:spcAft>
              <a:tabLst>
                <a:tab pos="1952625" algn="l"/>
                <a:tab pos="1971675" algn="l"/>
                <a:tab pos="1990725" algn="l"/>
                <a:tab pos="4124325" algn="l"/>
                <a:tab pos="6172200" algn="l"/>
              </a:tabLst>
            </a:pPr>
            <a:br>
              <a:rPr lang="en-US" sz="4400" b="1" dirty="0">
                <a:effectLst/>
                <a:latin typeface="Calibri"/>
                <a:ea typeface="Calibri"/>
                <a:cs typeface="Times New Roman"/>
              </a:rPr>
            </a:br>
            <a:r>
              <a:rPr lang="en-US" sz="4400" b="1" dirty="0">
                <a:effectLst/>
                <a:latin typeface="Calibri"/>
                <a:ea typeface="Calibri"/>
                <a:cs typeface="Times New Roman"/>
              </a:rPr>
              <a:t>a. Lecture Method</a:t>
            </a:r>
            <a:br>
              <a:rPr lang="en-US" sz="3200" dirty="0">
                <a:effectLst/>
                <a:latin typeface="Calibri"/>
                <a:ea typeface="Calibri"/>
                <a:cs typeface="Times New Roman"/>
              </a:rPr>
            </a:br>
            <a:endParaRPr lang="en-US" dirty="0"/>
          </a:p>
        </p:txBody>
      </p:sp>
      <p:sp>
        <p:nvSpPr>
          <p:cNvPr id="3" name="Content Placeholder 2"/>
          <p:cNvSpPr>
            <a:spLocks noGrp="1"/>
          </p:cNvSpPr>
          <p:nvPr>
            <p:ph idx="1"/>
          </p:nvPr>
        </p:nvSpPr>
        <p:spPr>
          <a:xfrm>
            <a:off x="1143000" y="990600"/>
            <a:ext cx="7790688" cy="5638800"/>
          </a:xfrm>
        </p:spPr>
        <p:txBody>
          <a:bodyPr>
            <a:normAutofit fontScale="70000" lnSpcReduction="20000"/>
          </a:bodyPr>
          <a:lstStyle/>
          <a:p>
            <a:pPr marL="457200" indent="-457200" algn="just">
              <a:lnSpc>
                <a:spcPct val="115000"/>
              </a:lnSpc>
              <a:spcBef>
                <a:spcPts val="0"/>
              </a:spcBef>
            </a:pPr>
            <a:r>
              <a:rPr lang="en-US" dirty="0">
                <a:latin typeface="Times New Roman"/>
                <a:ea typeface="Times New Roman"/>
              </a:rPr>
              <a:t>Information is presented orally to a class with a minimal amount of class participation.</a:t>
            </a:r>
          </a:p>
          <a:p>
            <a:pPr marL="457200" indent="-457200" algn="just">
              <a:lnSpc>
                <a:spcPct val="115000"/>
              </a:lnSpc>
              <a:spcBef>
                <a:spcPts val="0"/>
              </a:spcBef>
            </a:pPr>
            <a:r>
              <a:rPr lang="en-US" dirty="0">
                <a:latin typeface="Times New Roman"/>
                <a:ea typeface="Times New Roman"/>
              </a:rPr>
              <a:t> It is a presentation usually delivered by an instructor to a group of students with the use of instructional aids and training devices.</a:t>
            </a:r>
          </a:p>
          <a:p>
            <a:pPr marL="457200" indent="-457200" algn="just">
              <a:lnSpc>
                <a:spcPct val="115000"/>
              </a:lnSpc>
              <a:spcBef>
                <a:spcPts val="0"/>
              </a:spcBef>
            </a:pPr>
            <a:r>
              <a:rPr lang="en-US" dirty="0">
                <a:latin typeface="Times New Roman"/>
                <a:ea typeface="Times New Roman"/>
              </a:rPr>
              <a:t> Lectures are useful for the presentation of new material, summarizing ideas, and showing relationships between theory and practice.</a:t>
            </a:r>
            <a:r>
              <a:rPr lang="en-US" b="1" dirty="0">
                <a:latin typeface="Times New Roman"/>
                <a:ea typeface="Times New Roman"/>
              </a:rPr>
              <a:t> </a:t>
            </a:r>
          </a:p>
          <a:p>
            <a:pPr marL="457200" indent="-457200" algn="just">
              <a:lnSpc>
                <a:spcPct val="115000"/>
              </a:lnSpc>
              <a:spcBef>
                <a:spcPts val="0"/>
              </a:spcBef>
            </a:pPr>
            <a:r>
              <a:rPr lang="en-US" dirty="0">
                <a:latin typeface="Times New Roman"/>
                <a:ea typeface="Times New Roman"/>
              </a:rPr>
              <a:t>Lecture is, perhaps, </a:t>
            </a:r>
            <a:r>
              <a:rPr lang="en-US" dirty="0">
                <a:solidFill>
                  <a:srgbClr val="FF0000"/>
                </a:solidFill>
                <a:latin typeface="Times New Roman"/>
                <a:ea typeface="Times New Roman"/>
              </a:rPr>
              <a:t>the most common </a:t>
            </a:r>
            <a:r>
              <a:rPr lang="en-US" dirty="0">
                <a:latin typeface="Times New Roman"/>
                <a:ea typeface="Times New Roman"/>
              </a:rPr>
              <a:t>form of teaching method. </a:t>
            </a:r>
          </a:p>
          <a:p>
            <a:pPr marL="457200" indent="-457200" algn="just">
              <a:lnSpc>
                <a:spcPct val="115000"/>
              </a:lnSpc>
              <a:spcBef>
                <a:spcPts val="0"/>
              </a:spcBef>
            </a:pPr>
            <a:r>
              <a:rPr lang="en-US" dirty="0">
                <a:latin typeface="Times New Roman"/>
                <a:ea typeface="Times New Roman"/>
              </a:rPr>
              <a:t>Both auditory learners and visual learners will be benefited  but not for Tactile learners</a:t>
            </a:r>
          </a:p>
          <a:p>
            <a:pPr marL="457200" indent="-457200" algn="just">
              <a:lnSpc>
                <a:spcPct val="115000"/>
              </a:lnSpc>
              <a:spcBef>
                <a:spcPts val="0"/>
              </a:spcBef>
            </a:pPr>
            <a:r>
              <a:rPr lang="en-US" dirty="0">
                <a:latin typeface="Times New Roman"/>
                <a:ea typeface="Times New Roman"/>
              </a:rPr>
              <a:t>It involves the teacher talking to the students about the subject. /the word </a:t>
            </a:r>
          </a:p>
          <a:p>
            <a:pPr marL="457200" indent="-457200" algn="just">
              <a:lnSpc>
                <a:spcPct val="115000"/>
              </a:lnSpc>
              <a:spcBef>
                <a:spcPts val="0"/>
              </a:spcBef>
            </a:pPr>
            <a:r>
              <a:rPr lang="en-US" dirty="0">
                <a:latin typeface="Times New Roman"/>
                <a:ea typeface="Times New Roman"/>
              </a:rPr>
              <a:t>lecture comes from the Latin word; </a:t>
            </a:r>
            <a:r>
              <a:rPr lang="en-US" b="1" dirty="0" err="1">
                <a:latin typeface="Times New Roman"/>
                <a:ea typeface="Times New Roman"/>
              </a:rPr>
              <a:t>latcare</a:t>
            </a:r>
            <a:r>
              <a:rPr lang="en-US" b="1" dirty="0">
                <a:latin typeface="Times New Roman"/>
                <a:ea typeface="Times New Roman"/>
              </a:rPr>
              <a:t> </a:t>
            </a:r>
            <a:r>
              <a:rPr lang="en-US" dirty="0">
                <a:latin typeface="Times New Roman"/>
                <a:ea typeface="Times New Roman"/>
              </a:rPr>
              <a:t>meaning to read aloud.</a:t>
            </a:r>
            <a:r>
              <a:rPr lang="en-US" b="1" dirty="0">
                <a:latin typeface="Times New Roman"/>
                <a:ea typeface="Times New Roman"/>
              </a:rPr>
              <a:t> </a:t>
            </a:r>
            <a:endParaRPr lang="en-US" dirty="0">
              <a:latin typeface="Times New Roman"/>
              <a:ea typeface="Times New Roman"/>
            </a:endParaRPr>
          </a:p>
          <a:p>
            <a:pPr marL="82296" indent="0">
              <a:buNone/>
            </a:pPr>
            <a:endParaRPr lang="en-US" dirty="0"/>
          </a:p>
        </p:txBody>
      </p:sp>
    </p:spTree>
    <p:extLst>
      <p:ext uri="{BB962C8B-B14F-4D97-AF65-F5344CB8AC3E}">
        <p14:creationId xmlns:p14="http://schemas.microsoft.com/office/powerpoint/2010/main" val="3392493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latin typeface="Times New Roman" pitchFamily="18" charset="0"/>
                <a:cs typeface="Times New Roman" pitchFamily="18" charset="0"/>
              </a:rPr>
              <a:t>Education Vs. Training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22168748"/>
              </p:ext>
            </p:extLst>
          </p:nvPr>
        </p:nvGraphicFramePr>
        <p:xfrm>
          <a:off x="152400" y="990599"/>
          <a:ext cx="8610600" cy="5796098"/>
        </p:xfrm>
        <a:graphic>
          <a:graphicData uri="http://schemas.openxmlformats.org/drawingml/2006/table">
            <a:tbl>
              <a:tblPr firstRow="1" bandRow="1">
                <a:tableStyleId>{5C22544A-7EE6-4342-B048-85BDC9FD1C3A}</a:tableStyleId>
              </a:tblPr>
              <a:tblGrid>
                <a:gridCol w="2870200">
                  <a:extLst>
                    <a:ext uri="{9D8B030D-6E8A-4147-A177-3AD203B41FA5}">
                      <a16:colId xmlns:a16="http://schemas.microsoft.com/office/drawing/2014/main" val="20000"/>
                    </a:ext>
                  </a:extLst>
                </a:gridCol>
                <a:gridCol w="2870200">
                  <a:extLst>
                    <a:ext uri="{9D8B030D-6E8A-4147-A177-3AD203B41FA5}">
                      <a16:colId xmlns:a16="http://schemas.microsoft.com/office/drawing/2014/main" val="20001"/>
                    </a:ext>
                  </a:extLst>
                </a:gridCol>
                <a:gridCol w="2870200">
                  <a:extLst>
                    <a:ext uri="{9D8B030D-6E8A-4147-A177-3AD203B41FA5}">
                      <a16:colId xmlns:a16="http://schemas.microsoft.com/office/drawing/2014/main" val="20002"/>
                    </a:ext>
                  </a:extLst>
                </a:gridCol>
              </a:tblGrid>
              <a:tr h="457201">
                <a:tc>
                  <a:txBody>
                    <a:bodyPr/>
                    <a:lstStyle/>
                    <a:p>
                      <a:r>
                        <a:rPr lang="en-US" dirty="0"/>
                        <a:t>Basis for Comparison</a:t>
                      </a:r>
                    </a:p>
                  </a:txBody>
                  <a:tcPr/>
                </a:tc>
                <a:tc>
                  <a:txBody>
                    <a:bodyPr/>
                    <a:lstStyle/>
                    <a:p>
                      <a:r>
                        <a:rPr lang="en-US" dirty="0"/>
                        <a:t>Training</a:t>
                      </a:r>
                    </a:p>
                  </a:txBody>
                  <a:tcPr/>
                </a:tc>
                <a:tc>
                  <a:txBody>
                    <a:bodyPr/>
                    <a:lstStyle/>
                    <a:p>
                      <a:r>
                        <a:rPr lang="en-US" dirty="0"/>
                        <a:t>Education</a:t>
                      </a:r>
                    </a:p>
                  </a:txBody>
                  <a:tcPr/>
                </a:tc>
                <a:extLst>
                  <a:ext uri="{0D108BD9-81ED-4DB2-BD59-A6C34878D82A}">
                    <a16:rowId xmlns:a16="http://schemas.microsoft.com/office/drawing/2014/main" val="10000"/>
                  </a:ext>
                </a:extLst>
              </a:tr>
              <a:tr h="961963">
                <a:tc>
                  <a:txBody>
                    <a:bodyPr/>
                    <a:lstStyle/>
                    <a:p>
                      <a:r>
                        <a:rPr lang="en-US" dirty="0"/>
                        <a:t>Meaning</a:t>
                      </a:r>
                    </a:p>
                  </a:txBody>
                  <a:tcPr/>
                </a:tc>
                <a:tc>
                  <a:txBody>
                    <a:bodyPr/>
                    <a:lstStyle/>
                    <a:p>
                      <a:r>
                        <a:rPr lang="en-US" dirty="0"/>
                        <a:t>The process of inculcating specific skills in a person is training.</a:t>
                      </a:r>
                    </a:p>
                  </a:txBody>
                  <a:tcPr/>
                </a:tc>
                <a:tc>
                  <a:txBody>
                    <a:bodyPr/>
                    <a:lstStyle/>
                    <a:p>
                      <a:r>
                        <a:rPr lang="en-US" dirty="0"/>
                        <a:t>Theoretical learning in the classroom or any institution is education.</a:t>
                      </a:r>
                    </a:p>
                  </a:txBody>
                  <a:tcPr/>
                </a:tc>
                <a:extLst>
                  <a:ext uri="{0D108BD9-81ED-4DB2-BD59-A6C34878D82A}">
                    <a16:rowId xmlns:a16="http://schemas.microsoft.com/office/drawing/2014/main" val="10001"/>
                  </a:ext>
                </a:extLst>
              </a:tr>
              <a:tr h="673374">
                <a:tc>
                  <a:txBody>
                    <a:bodyPr/>
                    <a:lstStyle/>
                    <a:p>
                      <a:r>
                        <a:rPr lang="en-US" dirty="0"/>
                        <a:t>What is it?</a:t>
                      </a:r>
                    </a:p>
                  </a:txBody>
                  <a:tcPr/>
                </a:tc>
                <a:tc>
                  <a:txBody>
                    <a:bodyPr/>
                    <a:lstStyle/>
                    <a:p>
                      <a:r>
                        <a:rPr lang="en-US" dirty="0"/>
                        <a:t>It is a method of skill development.</a:t>
                      </a:r>
                    </a:p>
                  </a:txBody>
                  <a:tcPr/>
                </a:tc>
                <a:tc>
                  <a:txBody>
                    <a:bodyPr/>
                    <a:lstStyle/>
                    <a:p>
                      <a:r>
                        <a:rPr lang="en-US" dirty="0"/>
                        <a:t>It is a typical form of learning.</a:t>
                      </a:r>
                    </a:p>
                  </a:txBody>
                  <a:tcPr/>
                </a:tc>
                <a:extLst>
                  <a:ext uri="{0D108BD9-81ED-4DB2-BD59-A6C34878D82A}">
                    <a16:rowId xmlns:a16="http://schemas.microsoft.com/office/drawing/2014/main" val="10002"/>
                  </a:ext>
                </a:extLst>
              </a:tr>
              <a:tr h="505031">
                <a:tc>
                  <a:txBody>
                    <a:bodyPr/>
                    <a:lstStyle/>
                    <a:p>
                      <a:r>
                        <a:rPr lang="en-US" dirty="0"/>
                        <a:t>Based on</a:t>
                      </a:r>
                    </a:p>
                  </a:txBody>
                  <a:tcPr/>
                </a:tc>
                <a:tc>
                  <a:txBody>
                    <a:bodyPr/>
                    <a:lstStyle/>
                    <a:p>
                      <a:r>
                        <a:rPr lang="en-US" dirty="0"/>
                        <a:t>Practical application</a:t>
                      </a:r>
                    </a:p>
                  </a:txBody>
                  <a:tcPr/>
                </a:tc>
                <a:tc>
                  <a:txBody>
                    <a:bodyPr/>
                    <a:lstStyle/>
                    <a:p>
                      <a:r>
                        <a:rPr lang="en-US" dirty="0"/>
                        <a:t>Theoretical orientation</a:t>
                      </a:r>
                    </a:p>
                  </a:txBody>
                  <a:tcPr/>
                </a:tc>
                <a:extLst>
                  <a:ext uri="{0D108BD9-81ED-4DB2-BD59-A6C34878D82A}">
                    <a16:rowId xmlns:a16="http://schemas.microsoft.com/office/drawing/2014/main" val="10003"/>
                  </a:ext>
                </a:extLst>
              </a:tr>
              <a:tr h="505031">
                <a:tc>
                  <a:txBody>
                    <a:bodyPr/>
                    <a:lstStyle/>
                    <a:p>
                      <a:r>
                        <a:rPr lang="en-US" dirty="0"/>
                        <a:t>Perspective</a:t>
                      </a:r>
                    </a:p>
                  </a:txBody>
                  <a:tcPr/>
                </a:tc>
                <a:tc>
                  <a:txBody>
                    <a:bodyPr/>
                    <a:lstStyle/>
                    <a:p>
                      <a:r>
                        <a:rPr lang="en-US" dirty="0"/>
                        <a:t>narrow</a:t>
                      </a:r>
                    </a:p>
                  </a:txBody>
                  <a:tcPr/>
                </a:tc>
                <a:tc>
                  <a:txBody>
                    <a:bodyPr/>
                    <a:lstStyle/>
                    <a:p>
                      <a:r>
                        <a:rPr lang="en-US" dirty="0"/>
                        <a:t>wide</a:t>
                      </a:r>
                    </a:p>
                  </a:txBody>
                  <a:tcPr/>
                </a:tc>
                <a:extLst>
                  <a:ext uri="{0D108BD9-81ED-4DB2-BD59-A6C34878D82A}">
                    <a16:rowId xmlns:a16="http://schemas.microsoft.com/office/drawing/2014/main" val="10004"/>
                  </a:ext>
                </a:extLst>
              </a:tr>
              <a:tr h="505031">
                <a:tc>
                  <a:txBody>
                    <a:bodyPr/>
                    <a:lstStyle/>
                    <a:p>
                      <a:r>
                        <a:rPr lang="en-US" dirty="0"/>
                        <a:t>Involves</a:t>
                      </a:r>
                    </a:p>
                  </a:txBody>
                  <a:tcPr/>
                </a:tc>
                <a:tc>
                  <a:txBody>
                    <a:bodyPr/>
                    <a:lstStyle/>
                    <a:p>
                      <a:r>
                        <a:rPr lang="en-US" dirty="0"/>
                        <a:t>Job experience</a:t>
                      </a:r>
                    </a:p>
                  </a:txBody>
                  <a:tcPr/>
                </a:tc>
                <a:tc>
                  <a:txBody>
                    <a:bodyPr/>
                    <a:lstStyle/>
                    <a:p>
                      <a:r>
                        <a:rPr lang="en-US" dirty="0"/>
                        <a:t>Classroom learning</a:t>
                      </a:r>
                    </a:p>
                  </a:txBody>
                  <a:tcPr/>
                </a:tc>
                <a:extLst>
                  <a:ext uri="{0D108BD9-81ED-4DB2-BD59-A6C34878D82A}">
                    <a16:rowId xmlns:a16="http://schemas.microsoft.com/office/drawing/2014/main" val="10005"/>
                  </a:ext>
                </a:extLst>
              </a:tr>
              <a:tr h="505031">
                <a:tc>
                  <a:txBody>
                    <a:bodyPr/>
                    <a:lstStyle/>
                    <a:p>
                      <a:r>
                        <a:rPr lang="en-US" dirty="0"/>
                        <a:t>Term </a:t>
                      </a:r>
                    </a:p>
                  </a:txBody>
                  <a:tcPr/>
                </a:tc>
                <a:tc>
                  <a:txBody>
                    <a:bodyPr/>
                    <a:lstStyle/>
                    <a:p>
                      <a:r>
                        <a:rPr lang="en-US" dirty="0"/>
                        <a:t>Short term</a:t>
                      </a:r>
                    </a:p>
                  </a:txBody>
                  <a:tcPr/>
                </a:tc>
                <a:tc>
                  <a:txBody>
                    <a:bodyPr/>
                    <a:lstStyle/>
                    <a:p>
                      <a:r>
                        <a:rPr lang="en-US" dirty="0"/>
                        <a:t>Comparatively Long term</a:t>
                      </a:r>
                    </a:p>
                  </a:txBody>
                  <a:tcPr/>
                </a:tc>
                <a:extLst>
                  <a:ext uri="{0D108BD9-81ED-4DB2-BD59-A6C34878D82A}">
                    <a16:rowId xmlns:a16="http://schemas.microsoft.com/office/drawing/2014/main" val="10006"/>
                  </a:ext>
                </a:extLst>
              </a:tr>
              <a:tr h="505031">
                <a:tc>
                  <a:txBody>
                    <a:bodyPr/>
                    <a:lstStyle/>
                    <a:p>
                      <a:r>
                        <a:rPr lang="en-US" dirty="0"/>
                        <a:t>Prepares for </a:t>
                      </a:r>
                    </a:p>
                  </a:txBody>
                  <a:tcPr/>
                </a:tc>
                <a:tc>
                  <a:txBody>
                    <a:bodyPr/>
                    <a:lstStyle/>
                    <a:p>
                      <a:r>
                        <a:rPr lang="en-US" dirty="0"/>
                        <a:t>Present job</a:t>
                      </a:r>
                    </a:p>
                  </a:txBody>
                  <a:tcPr/>
                </a:tc>
                <a:tc>
                  <a:txBody>
                    <a:bodyPr/>
                    <a:lstStyle/>
                    <a:p>
                      <a:r>
                        <a:rPr lang="en-US" dirty="0"/>
                        <a:t>Future job</a:t>
                      </a:r>
                    </a:p>
                  </a:txBody>
                  <a:tcPr/>
                </a:tc>
                <a:extLst>
                  <a:ext uri="{0D108BD9-81ED-4DB2-BD59-A6C34878D82A}">
                    <a16:rowId xmlns:a16="http://schemas.microsoft.com/office/drawing/2014/main" val="10007"/>
                  </a:ext>
                </a:extLst>
              </a:tr>
              <a:tr h="673374">
                <a:tc>
                  <a:txBody>
                    <a:bodyPr/>
                    <a:lstStyle/>
                    <a:p>
                      <a:r>
                        <a:rPr lang="en-US" dirty="0"/>
                        <a:t>Objective</a:t>
                      </a:r>
                    </a:p>
                  </a:txBody>
                  <a:tcPr/>
                </a:tc>
                <a:tc>
                  <a:txBody>
                    <a:bodyPr/>
                    <a:lstStyle/>
                    <a:p>
                      <a:r>
                        <a:rPr lang="en-US" dirty="0"/>
                        <a:t>To improve performance and productivity.</a:t>
                      </a:r>
                    </a:p>
                  </a:txBody>
                  <a:tcPr/>
                </a:tc>
                <a:tc>
                  <a:txBody>
                    <a:bodyPr/>
                    <a:lstStyle/>
                    <a:p>
                      <a:r>
                        <a:rPr lang="en-US" dirty="0"/>
                        <a:t>To develop a sense of reasoning and judgments.</a:t>
                      </a:r>
                    </a:p>
                  </a:txBody>
                  <a:tcPr/>
                </a:tc>
                <a:extLst>
                  <a:ext uri="{0D108BD9-81ED-4DB2-BD59-A6C34878D82A}">
                    <a16:rowId xmlns:a16="http://schemas.microsoft.com/office/drawing/2014/main" val="10008"/>
                  </a:ext>
                </a:extLst>
              </a:tr>
              <a:tr h="505031">
                <a:tc>
                  <a:txBody>
                    <a:bodyPr/>
                    <a:lstStyle/>
                    <a:p>
                      <a:r>
                        <a:rPr lang="en-US" dirty="0"/>
                        <a:t>Teaches</a:t>
                      </a:r>
                    </a:p>
                  </a:txBody>
                  <a:tcPr/>
                </a:tc>
                <a:tc>
                  <a:txBody>
                    <a:bodyPr/>
                    <a:lstStyle/>
                    <a:p>
                      <a:r>
                        <a:rPr lang="en-US" dirty="0"/>
                        <a:t>Specific task</a:t>
                      </a:r>
                    </a:p>
                  </a:txBody>
                  <a:tcPr/>
                </a:tc>
                <a:tc>
                  <a:txBody>
                    <a:bodyPr/>
                    <a:lstStyle/>
                    <a:p>
                      <a:r>
                        <a:rPr lang="en-US" dirty="0"/>
                        <a:t>General concepts</a:t>
                      </a:r>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61974322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dirty="0">
                <a:latin typeface="Calibri"/>
                <a:ea typeface="Calibri"/>
                <a:cs typeface="Times New Roman"/>
              </a:rPr>
              <a:t>b. Demonstration</a:t>
            </a:r>
            <a:br>
              <a:rPr lang="en-US" sz="3200" dirty="0">
                <a:latin typeface="Calibri"/>
                <a:ea typeface="Calibri"/>
                <a:cs typeface="Times New Roman"/>
              </a:rPr>
            </a:br>
            <a:endParaRPr lang="en-US" dirty="0"/>
          </a:p>
        </p:txBody>
      </p:sp>
      <p:sp>
        <p:nvSpPr>
          <p:cNvPr id="3" name="Content Placeholder 2"/>
          <p:cNvSpPr>
            <a:spLocks noGrp="1"/>
          </p:cNvSpPr>
          <p:nvPr>
            <p:ph idx="1"/>
          </p:nvPr>
        </p:nvSpPr>
        <p:spPr>
          <a:xfrm>
            <a:off x="1435608" y="990600"/>
            <a:ext cx="7498080" cy="5867400"/>
          </a:xfrm>
        </p:spPr>
        <p:txBody>
          <a:bodyPr>
            <a:noAutofit/>
          </a:bodyPr>
          <a:lstStyle/>
          <a:p>
            <a:pPr marL="171450" marR="0" indent="-171450">
              <a:lnSpc>
                <a:spcPct val="115000"/>
              </a:lnSpc>
              <a:spcBef>
                <a:spcPts val="0"/>
              </a:spcBef>
              <a:spcAft>
                <a:spcPts val="0"/>
              </a:spcAft>
              <a:buFont typeface="Wingdings" pitchFamily="2" charset="2"/>
              <a:buChar char="ü"/>
            </a:pPr>
            <a:r>
              <a:rPr lang="en-US" sz="2200" b="1" dirty="0">
                <a:latin typeface="Calibri"/>
                <a:ea typeface="Calibri"/>
                <a:cs typeface="Times New Roman"/>
              </a:rPr>
              <a:t> </a:t>
            </a:r>
            <a:r>
              <a:rPr lang="en-US" sz="2200" dirty="0">
                <a:latin typeface="Times New Roman"/>
                <a:ea typeface="Calibri"/>
                <a:cs typeface="Times New Roman"/>
              </a:rPr>
              <a:t>is a teaching method used with both </a:t>
            </a:r>
            <a:r>
              <a:rPr lang="en-US" sz="2200" b="1" dirty="0">
                <a:solidFill>
                  <a:srgbClr val="FF0000"/>
                </a:solidFill>
                <a:latin typeface="Times New Roman"/>
                <a:ea typeface="Calibri"/>
                <a:cs typeface="Times New Roman"/>
              </a:rPr>
              <a:t>large</a:t>
            </a:r>
            <a:r>
              <a:rPr lang="en-US" sz="2200" dirty="0">
                <a:solidFill>
                  <a:srgbClr val="FF0000"/>
                </a:solidFill>
                <a:latin typeface="Times New Roman"/>
                <a:ea typeface="Calibri"/>
                <a:cs typeface="Times New Roman"/>
              </a:rPr>
              <a:t> </a:t>
            </a:r>
            <a:r>
              <a:rPr lang="en-US" sz="2200" dirty="0">
                <a:latin typeface="Times New Roman"/>
                <a:ea typeface="Calibri"/>
                <a:cs typeface="Times New Roman"/>
              </a:rPr>
              <a:t>and </a:t>
            </a:r>
            <a:r>
              <a:rPr lang="en-US" sz="2200" dirty="0">
                <a:solidFill>
                  <a:srgbClr val="FF0000"/>
                </a:solidFill>
                <a:latin typeface="Times New Roman"/>
                <a:ea typeface="Calibri"/>
                <a:cs typeface="Times New Roman"/>
              </a:rPr>
              <a:t>small groups</a:t>
            </a:r>
            <a:r>
              <a:rPr lang="en-US" sz="2200" dirty="0">
                <a:latin typeface="Times New Roman"/>
                <a:ea typeface="Calibri"/>
                <a:cs typeface="Times New Roman"/>
              </a:rPr>
              <a:t>. </a:t>
            </a:r>
          </a:p>
          <a:p>
            <a:pPr marL="457200" marR="0" indent="-457200">
              <a:lnSpc>
                <a:spcPct val="115000"/>
              </a:lnSpc>
              <a:spcBef>
                <a:spcPts val="0"/>
              </a:spcBef>
              <a:spcAft>
                <a:spcPts val="0"/>
              </a:spcAft>
              <a:buFont typeface="Wingdings" pitchFamily="2" charset="2"/>
              <a:buChar char="ü"/>
            </a:pPr>
            <a:r>
              <a:rPr lang="en-US" sz="2200" dirty="0">
                <a:latin typeface="Times New Roman"/>
                <a:ea typeface="Calibri"/>
                <a:cs typeface="Times New Roman"/>
              </a:rPr>
              <a:t>A demonstration activity is when the teacher demonstrates how to do something in front of their class. </a:t>
            </a:r>
          </a:p>
          <a:p>
            <a:pPr marL="457200" marR="0" indent="-457200">
              <a:lnSpc>
                <a:spcPct val="115000"/>
              </a:lnSpc>
              <a:spcBef>
                <a:spcPts val="0"/>
              </a:spcBef>
              <a:spcAft>
                <a:spcPts val="0"/>
              </a:spcAft>
              <a:buFont typeface="Wingdings" pitchFamily="2" charset="2"/>
              <a:buChar char="ü"/>
            </a:pPr>
            <a:r>
              <a:rPr lang="en-US" sz="2200" dirty="0">
                <a:latin typeface="Times New Roman"/>
                <a:ea typeface="Calibri"/>
                <a:cs typeface="Times New Roman"/>
              </a:rPr>
              <a:t>usually associated with showing </a:t>
            </a:r>
            <a:r>
              <a:rPr lang="en-US" sz="2200" dirty="0">
                <a:solidFill>
                  <a:srgbClr val="FF0000"/>
                </a:solidFill>
                <a:latin typeface="Times New Roman"/>
                <a:ea typeface="Calibri"/>
                <a:cs typeface="Times New Roman"/>
              </a:rPr>
              <a:t>practical skill</a:t>
            </a:r>
            <a:r>
              <a:rPr lang="en-US" sz="2200" dirty="0">
                <a:latin typeface="Times New Roman"/>
                <a:ea typeface="Calibri"/>
                <a:cs typeface="Times New Roman"/>
              </a:rPr>
              <a:t>. </a:t>
            </a:r>
          </a:p>
          <a:p>
            <a:pPr marL="457200" marR="0" indent="-457200">
              <a:lnSpc>
                <a:spcPct val="115000"/>
              </a:lnSpc>
              <a:spcBef>
                <a:spcPts val="0"/>
              </a:spcBef>
              <a:spcAft>
                <a:spcPts val="0"/>
              </a:spcAft>
              <a:buFont typeface="Wingdings" pitchFamily="2" charset="2"/>
              <a:buChar char="ü"/>
            </a:pPr>
            <a:endParaRPr lang="en-US" sz="2200" dirty="0">
              <a:latin typeface="Times New Roman"/>
              <a:ea typeface="Calibri"/>
              <a:cs typeface="Times New Roman"/>
            </a:endParaRPr>
          </a:p>
          <a:p>
            <a:pPr marL="457200" marR="0" indent="-457200">
              <a:lnSpc>
                <a:spcPct val="115000"/>
              </a:lnSpc>
              <a:spcBef>
                <a:spcPts val="0"/>
              </a:spcBef>
              <a:spcAft>
                <a:spcPts val="0"/>
              </a:spcAft>
              <a:buFont typeface="Wingdings" pitchFamily="2" charset="2"/>
              <a:buChar char="ü"/>
            </a:pPr>
            <a:r>
              <a:rPr lang="en-US" sz="2200" dirty="0">
                <a:latin typeface="Times New Roman"/>
                <a:ea typeface="Calibri"/>
                <a:cs typeface="Times New Roman"/>
              </a:rPr>
              <a:t>The </a:t>
            </a:r>
            <a:r>
              <a:rPr lang="en-US" sz="2200" dirty="0">
                <a:solidFill>
                  <a:srgbClr val="FF0000"/>
                </a:solidFill>
                <a:latin typeface="Times New Roman"/>
                <a:ea typeface="Calibri"/>
                <a:cs typeface="Times New Roman"/>
              </a:rPr>
              <a:t>purpose</a:t>
            </a:r>
            <a:r>
              <a:rPr lang="en-US" sz="2200" dirty="0">
                <a:latin typeface="Times New Roman"/>
                <a:ea typeface="Calibri"/>
                <a:cs typeface="Times New Roman"/>
              </a:rPr>
              <a:t> of doing demonstration is to show the students how to do something in both words and action. </a:t>
            </a:r>
          </a:p>
          <a:p>
            <a:pPr marL="457200" marR="0" indent="-457200">
              <a:lnSpc>
                <a:spcPct val="115000"/>
              </a:lnSpc>
              <a:spcBef>
                <a:spcPts val="0"/>
              </a:spcBef>
              <a:spcAft>
                <a:spcPts val="0"/>
              </a:spcAft>
              <a:buFont typeface="Wingdings" pitchFamily="2" charset="2"/>
              <a:buChar char="ü"/>
            </a:pPr>
            <a:endParaRPr lang="en-US" sz="2200" dirty="0">
              <a:latin typeface="Times New Roman"/>
              <a:ea typeface="Calibri"/>
              <a:cs typeface="Times New Roman"/>
            </a:endParaRPr>
          </a:p>
          <a:p>
            <a:pPr marL="457200" marR="0" indent="-457200">
              <a:lnSpc>
                <a:spcPct val="115000"/>
              </a:lnSpc>
              <a:spcBef>
                <a:spcPts val="0"/>
              </a:spcBef>
              <a:spcAft>
                <a:spcPts val="0"/>
              </a:spcAft>
              <a:buFont typeface="Wingdings" pitchFamily="2" charset="2"/>
              <a:buChar char="ü"/>
            </a:pPr>
            <a:r>
              <a:rPr lang="en-US" sz="2200" dirty="0">
                <a:latin typeface="Times New Roman"/>
                <a:ea typeface="Calibri"/>
                <a:cs typeface="Times New Roman"/>
              </a:rPr>
              <a:t>It is widely used to </a:t>
            </a:r>
            <a:r>
              <a:rPr lang="en-US" sz="2200" dirty="0">
                <a:solidFill>
                  <a:srgbClr val="FF0000"/>
                </a:solidFill>
                <a:latin typeface="Times New Roman"/>
                <a:ea typeface="Calibri"/>
                <a:cs typeface="Times New Roman"/>
              </a:rPr>
              <a:t>introduce new skill </a:t>
            </a:r>
            <a:r>
              <a:rPr lang="en-US" sz="2200" dirty="0">
                <a:latin typeface="Times New Roman"/>
                <a:ea typeface="Calibri"/>
                <a:cs typeface="Times New Roman"/>
              </a:rPr>
              <a:t>to students. </a:t>
            </a:r>
          </a:p>
          <a:p>
            <a:pPr marL="457200" marR="0" indent="-457200">
              <a:lnSpc>
                <a:spcPct val="115000"/>
              </a:lnSpc>
              <a:spcBef>
                <a:spcPts val="0"/>
              </a:spcBef>
              <a:spcAft>
                <a:spcPts val="0"/>
              </a:spcAft>
              <a:buFont typeface="Wingdings" pitchFamily="2" charset="2"/>
              <a:buChar char="ü"/>
            </a:pPr>
            <a:r>
              <a:rPr lang="en-US" sz="2200" dirty="0">
                <a:latin typeface="Times New Roman"/>
                <a:ea typeface="Calibri"/>
                <a:cs typeface="Times New Roman"/>
              </a:rPr>
              <a:t>The method is based on the idea that skill comes from seeing how something is done.</a:t>
            </a:r>
          </a:p>
          <a:p>
            <a:pPr marL="0" marR="0" indent="0">
              <a:lnSpc>
                <a:spcPct val="115000"/>
              </a:lnSpc>
              <a:spcBef>
                <a:spcPts val="0"/>
              </a:spcBef>
              <a:spcAft>
                <a:spcPts val="0"/>
              </a:spcAft>
              <a:buNone/>
            </a:pPr>
            <a:endParaRPr lang="en-US" sz="2200" dirty="0">
              <a:latin typeface="Times New Roman"/>
              <a:ea typeface="Calibri"/>
              <a:cs typeface="Times New Roman"/>
            </a:endParaRPr>
          </a:p>
          <a:p>
            <a:pPr marL="457200" marR="0" indent="-457200">
              <a:lnSpc>
                <a:spcPct val="115000"/>
              </a:lnSpc>
              <a:spcBef>
                <a:spcPts val="0"/>
              </a:spcBef>
              <a:spcAft>
                <a:spcPts val="0"/>
              </a:spcAft>
              <a:buFont typeface="Wingdings" pitchFamily="2" charset="2"/>
              <a:buChar char="ü"/>
            </a:pPr>
            <a:r>
              <a:rPr lang="en-US" sz="2200" dirty="0">
                <a:latin typeface="Times New Roman"/>
                <a:ea typeface="Calibri"/>
                <a:cs typeface="Times New Roman"/>
              </a:rPr>
              <a:t> Demonstrations become more effective when verbalization accompanies them.</a:t>
            </a:r>
            <a:r>
              <a:rPr lang="en-US" sz="2200" dirty="0">
                <a:latin typeface="Calibri"/>
                <a:ea typeface="Calibri"/>
                <a:cs typeface="Times New Roman"/>
              </a:rPr>
              <a:t> </a:t>
            </a:r>
          </a:p>
          <a:p>
            <a:pPr>
              <a:buFont typeface="Wingdings" pitchFamily="2" charset="2"/>
              <a:buChar char="ü"/>
            </a:pPr>
            <a:endParaRPr lang="en-US" sz="2200" dirty="0"/>
          </a:p>
        </p:txBody>
      </p:sp>
    </p:spTree>
    <p:extLst>
      <p:ext uri="{BB962C8B-B14F-4D97-AF65-F5344CB8AC3E}">
        <p14:creationId xmlns:p14="http://schemas.microsoft.com/office/powerpoint/2010/main" val="33923334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gn="just">
              <a:lnSpc>
                <a:spcPct val="150000"/>
              </a:lnSpc>
              <a:spcBef>
                <a:spcPts val="0"/>
              </a:spcBef>
              <a:spcAft>
                <a:spcPts val="0"/>
              </a:spcAft>
              <a:tabLst>
                <a:tab pos="1952625" algn="l"/>
                <a:tab pos="1971675" algn="l"/>
                <a:tab pos="1990725" algn="l"/>
                <a:tab pos="4124325" algn="l"/>
                <a:tab pos="6172200" algn="l"/>
              </a:tabLst>
            </a:pPr>
            <a:r>
              <a:rPr lang="en-US" sz="4400" b="1" dirty="0">
                <a:effectLst/>
                <a:latin typeface="Calibri"/>
                <a:ea typeface="Calibri"/>
                <a:cs typeface="Times New Roman"/>
              </a:rPr>
              <a:t>2.</a:t>
            </a:r>
            <a:r>
              <a:rPr lang="en-US" sz="4400" dirty="0">
                <a:effectLst/>
                <a:latin typeface="Calibri"/>
                <a:ea typeface="Calibri"/>
                <a:cs typeface="Times New Roman"/>
              </a:rPr>
              <a:t> </a:t>
            </a:r>
            <a:r>
              <a:rPr lang="en-US" sz="4400" b="1" dirty="0">
                <a:effectLst/>
                <a:latin typeface="Calibri"/>
                <a:ea typeface="Calibri"/>
                <a:cs typeface="Times New Roman"/>
              </a:rPr>
              <a:t>Modern Methods of Teaching</a:t>
            </a:r>
            <a:br>
              <a:rPr lang="en-US" sz="3200" dirty="0">
                <a:effectLst/>
                <a:latin typeface="Calibri"/>
                <a:ea typeface="Calibri"/>
                <a:cs typeface="Times New Roman"/>
              </a:rPr>
            </a:br>
            <a:endParaRPr lang="en-US" dirty="0"/>
          </a:p>
        </p:txBody>
      </p:sp>
      <p:sp>
        <p:nvSpPr>
          <p:cNvPr id="3" name="Content Placeholder 2"/>
          <p:cNvSpPr>
            <a:spLocks noGrp="1"/>
          </p:cNvSpPr>
          <p:nvPr>
            <p:ph idx="1"/>
          </p:nvPr>
        </p:nvSpPr>
        <p:spPr/>
        <p:txBody>
          <a:bodyPr>
            <a:normAutofit lnSpcReduction="10000"/>
          </a:bodyPr>
          <a:lstStyle/>
          <a:p>
            <a:r>
              <a:rPr lang="en-US" dirty="0">
                <a:latin typeface="Times New Roman"/>
                <a:ea typeface="Calibri"/>
              </a:rPr>
              <a:t>Modern methods of teaching</a:t>
            </a:r>
            <a:r>
              <a:rPr lang="en-US" sz="2800" b="1" dirty="0">
                <a:latin typeface="Calibri"/>
                <a:ea typeface="Calibri"/>
                <a:cs typeface="Times New Roman"/>
              </a:rPr>
              <a:t> </a:t>
            </a:r>
            <a:r>
              <a:rPr lang="en-US" dirty="0">
                <a:latin typeface="Times New Roman"/>
                <a:ea typeface="Calibri"/>
              </a:rPr>
              <a:t>refer to techniques where students do more than simply listen to a lecture. </a:t>
            </a:r>
          </a:p>
          <a:p>
            <a:r>
              <a:rPr lang="en-US" dirty="0">
                <a:latin typeface="Times New Roman"/>
                <a:ea typeface="Calibri"/>
              </a:rPr>
              <a:t>Students are doing something including discovering, processing, and applying information.</a:t>
            </a:r>
          </a:p>
          <a:p>
            <a:r>
              <a:rPr lang="en-US" dirty="0">
                <a:latin typeface="Times New Roman"/>
                <a:ea typeface="Calibri"/>
              </a:rPr>
              <a:t> It is derived from two basic assumptions: </a:t>
            </a:r>
          </a:p>
          <a:p>
            <a:pPr marL="82296" indent="0">
              <a:buNone/>
            </a:pPr>
            <a:r>
              <a:rPr lang="en-US" dirty="0">
                <a:latin typeface="Times New Roman"/>
                <a:ea typeface="Calibri"/>
              </a:rPr>
              <a:t>1.  learning is by nature an active endeavor and </a:t>
            </a:r>
          </a:p>
          <a:p>
            <a:pPr marL="82296" indent="0">
              <a:buNone/>
            </a:pPr>
            <a:r>
              <a:rPr lang="en-US" dirty="0">
                <a:latin typeface="Times New Roman"/>
                <a:ea typeface="Calibri"/>
              </a:rPr>
              <a:t>2. different people learn in different ways"</a:t>
            </a:r>
            <a:r>
              <a:rPr lang="en-US" b="1" dirty="0">
                <a:latin typeface="Times New Roman"/>
                <a:ea typeface="Calibri"/>
              </a:rPr>
              <a:t>. </a:t>
            </a:r>
            <a:endParaRPr lang="en-US" dirty="0"/>
          </a:p>
        </p:txBody>
      </p:sp>
    </p:spTree>
    <p:extLst>
      <p:ext uri="{BB962C8B-B14F-4D97-AF65-F5344CB8AC3E}">
        <p14:creationId xmlns:p14="http://schemas.microsoft.com/office/powerpoint/2010/main" val="413314929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0000" lnSpcReduction="20000"/>
          </a:bodyPr>
          <a:lstStyle/>
          <a:p>
            <a:pPr lvl="0" fontAlgn="t">
              <a:buFont typeface="Courier New" pitchFamily="49" charset="0"/>
              <a:buChar char="o"/>
            </a:pPr>
            <a:r>
              <a:rPr lang="en-US" dirty="0">
                <a:latin typeface="Times New Roman" pitchFamily="18" charset="0"/>
                <a:cs typeface="Times New Roman" pitchFamily="18" charset="0"/>
              </a:rPr>
              <a:t>Students are involved in more than listening, less emphasis is placed on transmitting information and more on developing students' skills, students are involved in higher-order thinking (analysis, synthesis, evaluation), students are engaged in activities (e.g., reading discussing, writing), and greater emphasis is placed on students' exploration of their own attitudes and values. </a:t>
            </a:r>
          </a:p>
          <a:p>
            <a:pPr lvl="0" fontAlgn="t">
              <a:buFont typeface="Courier New" pitchFamily="49" charset="0"/>
              <a:buChar char="o"/>
            </a:pPr>
            <a:endParaRPr lang="en-US" dirty="0">
              <a:latin typeface="Times New Roman" pitchFamily="18" charset="0"/>
              <a:cs typeface="Times New Roman" pitchFamily="18" charset="0"/>
            </a:endParaRPr>
          </a:p>
          <a:p>
            <a:pPr lvl="0" fontAlgn="t">
              <a:buFont typeface="Courier New" pitchFamily="49" charset="0"/>
              <a:buChar char="o"/>
            </a:pPr>
            <a:r>
              <a:rPr lang="en-US" dirty="0">
                <a:latin typeface="Times New Roman" pitchFamily="18" charset="0"/>
                <a:cs typeface="Times New Roman" pitchFamily="18" charset="0"/>
              </a:rPr>
              <a:t>The teacher serves as a facilitator </a:t>
            </a:r>
          </a:p>
          <a:p>
            <a:pPr lvl="0" fontAlgn="t">
              <a:buFont typeface="Courier New" pitchFamily="49" charset="0"/>
              <a:buChar char="o"/>
            </a:pPr>
            <a:r>
              <a:rPr lang="en-US" dirty="0">
                <a:latin typeface="Times New Roman" pitchFamily="18" charset="0"/>
                <a:cs typeface="Times New Roman" pitchFamily="18" charset="0"/>
              </a:rPr>
              <a:t>Modern teaching methods can occur in class or outside of class (e.g., computer simulations, internships, Active learning can be used with all levels of students from first year through graduate students. </a:t>
            </a:r>
          </a:p>
          <a:p>
            <a:pPr>
              <a:buFont typeface="Courier New" pitchFamily="49" charset="0"/>
              <a:buChar char="o"/>
            </a:pPr>
            <a:endParaRPr lang="en-US" dirty="0">
              <a:latin typeface="Times New Roman" pitchFamily="18" charset="0"/>
              <a:cs typeface="Times New Roman" pitchFamily="18" charset="0"/>
            </a:endParaRPr>
          </a:p>
          <a:p>
            <a:pPr>
              <a:buFont typeface="Courier New" pitchFamily="49" charset="0"/>
              <a:buChar char="o"/>
            </a:pPr>
            <a:r>
              <a:rPr lang="en-US" dirty="0">
                <a:latin typeface="Times New Roman" pitchFamily="18" charset="0"/>
                <a:cs typeface="Times New Roman" pitchFamily="18" charset="0"/>
              </a:rPr>
              <a:t>Examples debate, group discussion, buzz group, pyramiding, etc.</a:t>
            </a:r>
          </a:p>
        </p:txBody>
      </p:sp>
    </p:spTree>
    <p:extLst>
      <p:ext uri="{BB962C8B-B14F-4D97-AF65-F5344CB8AC3E}">
        <p14:creationId xmlns:p14="http://schemas.microsoft.com/office/powerpoint/2010/main" val="5386936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gn="ctr">
              <a:spcBef>
                <a:spcPts val="0"/>
              </a:spcBef>
              <a:spcAft>
                <a:spcPts val="0"/>
              </a:spcAft>
            </a:pPr>
            <a:br>
              <a:rPr lang="en-US" sz="4400" b="1" dirty="0">
                <a:effectLst/>
                <a:latin typeface="Calibri"/>
                <a:ea typeface="Calibri"/>
                <a:cs typeface="Times New Roman"/>
              </a:rPr>
            </a:br>
            <a:r>
              <a:rPr lang="en-US" sz="4400" b="1" dirty="0">
                <a:effectLst/>
                <a:latin typeface="Calibri"/>
                <a:ea typeface="Calibri"/>
                <a:cs typeface="Times New Roman"/>
              </a:rPr>
              <a:t>Common Facilitation Methods in Adult Education</a:t>
            </a:r>
            <a:br>
              <a:rPr lang="en-US" sz="3600" dirty="0">
                <a:effectLst/>
                <a:latin typeface="Calibri"/>
                <a:ea typeface="Calibri"/>
                <a:cs typeface="Times New Roman"/>
              </a:rPr>
            </a:br>
            <a:endParaRPr lang="en-US" dirty="0"/>
          </a:p>
        </p:txBody>
      </p:sp>
      <p:sp>
        <p:nvSpPr>
          <p:cNvPr id="3" name="Content Placeholder 2"/>
          <p:cNvSpPr>
            <a:spLocks noGrp="1"/>
          </p:cNvSpPr>
          <p:nvPr>
            <p:ph idx="1"/>
          </p:nvPr>
        </p:nvSpPr>
        <p:spPr>
          <a:xfrm>
            <a:off x="1219200" y="1447800"/>
            <a:ext cx="7714488" cy="5105400"/>
          </a:xfrm>
        </p:spPr>
        <p:txBody>
          <a:bodyPr>
            <a:normAutofit/>
          </a:bodyPr>
          <a:lstStyle/>
          <a:p>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Diversify/mix of methods to satisfy d/t needs of the adult learner. </a:t>
            </a:r>
          </a:p>
          <a:p>
            <a:pPr marL="82296" indent="0">
              <a:buNone/>
            </a:pP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Consider the topic and the content </a:t>
            </a:r>
          </a:p>
        </p:txBody>
      </p:sp>
    </p:spTree>
    <p:extLst>
      <p:ext uri="{BB962C8B-B14F-4D97-AF65-F5344CB8AC3E}">
        <p14:creationId xmlns:p14="http://schemas.microsoft.com/office/powerpoint/2010/main" val="370142579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u="sng" dirty="0"/>
              <a:t> </a:t>
            </a:r>
            <a:br>
              <a:rPr lang="en-US" b="1" u="sng" dirty="0"/>
            </a:br>
            <a:r>
              <a:rPr lang="en-US" b="1" dirty="0"/>
              <a:t>Lecture</a:t>
            </a:r>
            <a:br>
              <a:rPr lang="en-US" dirty="0"/>
            </a:br>
            <a:endParaRPr lang="en-US" dirty="0"/>
          </a:p>
        </p:txBody>
      </p:sp>
      <p:sp>
        <p:nvSpPr>
          <p:cNvPr id="3" name="Content Placeholder 2"/>
          <p:cNvSpPr>
            <a:spLocks noGrp="1"/>
          </p:cNvSpPr>
          <p:nvPr>
            <p:ph idx="1"/>
          </p:nvPr>
        </p:nvSpPr>
        <p:spPr>
          <a:xfrm>
            <a:off x="1066800" y="1447800"/>
            <a:ext cx="7866888" cy="5181600"/>
          </a:xfrm>
        </p:spPr>
        <p:txBody>
          <a:bodyPr>
            <a:normAutofit fontScale="62500" lnSpcReduction="20000"/>
          </a:bodyPr>
          <a:lstStyle/>
          <a:p>
            <a:r>
              <a:rPr lang="en-US" dirty="0"/>
              <a:t>The lecture method is the most commonly used teaching approach for working with groups of learners. </a:t>
            </a:r>
          </a:p>
          <a:p>
            <a:r>
              <a:rPr lang="en-US" dirty="0"/>
              <a:t>The facilitator presents and explains the relevant information that shall be passed on to the participants. </a:t>
            </a:r>
          </a:p>
          <a:p>
            <a:r>
              <a:rPr lang="en-US" dirty="0"/>
              <a:t>efficient tool to present a bulk of facts, information and concepts in a relatively short time. </a:t>
            </a:r>
          </a:p>
          <a:p>
            <a:r>
              <a:rPr lang="en-US" dirty="0"/>
              <a:t>It can be applied regardless of the size of the group of learners and works well even with a very large group. </a:t>
            </a:r>
          </a:p>
          <a:p>
            <a:r>
              <a:rPr lang="en-US" dirty="0"/>
              <a:t>It also allows for external experts to come in without taking over a facilitator’s role. </a:t>
            </a:r>
          </a:p>
          <a:p>
            <a:r>
              <a:rPr lang="en-US" dirty="0"/>
              <a:t>is much less participatory than other methods and does not promote interaction in most cases. </a:t>
            </a:r>
          </a:p>
          <a:p>
            <a:r>
              <a:rPr lang="en-US" dirty="0"/>
              <a:t>there is a risk that he/ she imposes a certain world view or perspective on the topic on the participants. </a:t>
            </a:r>
          </a:p>
          <a:p>
            <a:r>
              <a:rPr lang="en-US" dirty="0"/>
              <a:t>The pace of learning is determined by the facilitator/lecturer instead of the learners themselves and individual learning needs are not catered for. </a:t>
            </a:r>
          </a:p>
        </p:txBody>
      </p:sp>
    </p:spTree>
    <p:extLst>
      <p:ext uri="{BB962C8B-B14F-4D97-AF65-F5344CB8AC3E}">
        <p14:creationId xmlns:p14="http://schemas.microsoft.com/office/powerpoint/2010/main" val="272486728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7500" lnSpcReduction="20000"/>
          </a:bodyPr>
          <a:lstStyle/>
          <a:p>
            <a:r>
              <a:rPr lang="en-US" dirty="0"/>
              <a:t>The following ideas can help improve the effectiveness of the lecture method:</a:t>
            </a:r>
          </a:p>
          <a:p>
            <a:r>
              <a:rPr lang="en-US" dirty="0"/>
              <a:t>Organize and structure the presentation well in order to ensure a logical flow and a good time management.</a:t>
            </a:r>
          </a:p>
          <a:p>
            <a:r>
              <a:rPr lang="en-US" dirty="0"/>
              <a:t>Use (visual) supportive materials such as handouts, charts, posters etc.</a:t>
            </a:r>
          </a:p>
          <a:p>
            <a:r>
              <a:rPr lang="en-US" dirty="0"/>
              <a:t>Speak loud and clearly.</a:t>
            </a:r>
          </a:p>
          <a:p>
            <a:r>
              <a:rPr lang="en-US" dirty="0"/>
              <a:t>Provide opportunities for questions and answers and periodically a quick feedback from the participants whether they have understood everything.</a:t>
            </a:r>
          </a:p>
          <a:p>
            <a:r>
              <a:rPr lang="en-US" dirty="0"/>
              <a:t>Avoid too long periods of lecturing by providing frequent breaks or mixing the lecture with other methods such as short games, plenary discussion or group work.</a:t>
            </a:r>
          </a:p>
          <a:p>
            <a:endParaRPr lang="en-US" dirty="0"/>
          </a:p>
        </p:txBody>
      </p:sp>
    </p:spTree>
    <p:extLst>
      <p:ext uri="{BB962C8B-B14F-4D97-AF65-F5344CB8AC3E}">
        <p14:creationId xmlns:p14="http://schemas.microsoft.com/office/powerpoint/2010/main" val="187539241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52400"/>
            <a:ext cx="7498080" cy="685800"/>
          </a:xfrm>
        </p:spPr>
        <p:txBody>
          <a:bodyPr>
            <a:normAutofit fontScale="90000"/>
          </a:bodyPr>
          <a:lstStyle/>
          <a:p>
            <a:pPr algn="ctr"/>
            <a:br>
              <a:rPr lang="en-US" sz="4400" b="1" dirty="0">
                <a:latin typeface="Times New Roman" pitchFamily="18" charset="0"/>
                <a:cs typeface="Times New Roman" pitchFamily="18" charset="0"/>
              </a:rPr>
            </a:br>
            <a:r>
              <a:rPr lang="en-US" sz="4400" b="1" dirty="0">
                <a:latin typeface="Times New Roman" pitchFamily="18" charset="0"/>
                <a:cs typeface="Times New Roman" pitchFamily="18" charset="0"/>
              </a:rPr>
              <a:t>Brainstorming</a:t>
            </a:r>
            <a:br>
              <a:rPr lang="en-US" sz="4400" dirty="0">
                <a:latin typeface="Times New Roman" pitchFamily="18" charset="0"/>
                <a:cs typeface="Times New Roman" pitchFamily="18" charset="0"/>
              </a:rPr>
            </a:br>
            <a:endParaRPr lang="en-US" dirty="0"/>
          </a:p>
        </p:txBody>
      </p:sp>
      <p:sp>
        <p:nvSpPr>
          <p:cNvPr id="3" name="Content Placeholder 2"/>
          <p:cNvSpPr>
            <a:spLocks noGrp="1"/>
          </p:cNvSpPr>
          <p:nvPr>
            <p:ph idx="1"/>
          </p:nvPr>
        </p:nvSpPr>
        <p:spPr>
          <a:xfrm>
            <a:off x="1435608" y="914400"/>
            <a:ext cx="7498080" cy="5943600"/>
          </a:xfrm>
        </p:spPr>
        <p:txBody>
          <a:bodyPr>
            <a:noAutofit/>
          </a:bodyPr>
          <a:lstStyle/>
          <a:p>
            <a:r>
              <a:rPr lang="en-US" sz="2400" dirty="0">
                <a:latin typeface="Times New Roman" pitchFamily="18" charset="0"/>
                <a:cs typeface="Times New Roman" pitchFamily="18" charset="0"/>
              </a:rPr>
              <a:t>Brainstorming is a quick way of collecting participants’ ideas, views and suggestions in an open way.</a:t>
            </a:r>
          </a:p>
          <a:p>
            <a:r>
              <a:rPr lang="en-US" sz="2400" dirty="0">
                <a:latin typeface="Times New Roman" pitchFamily="18" charset="0"/>
                <a:cs typeface="Times New Roman" pitchFamily="18" charset="0"/>
              </a:rPr>
              <a:t> It is used to encourage the participants to freely share what comes to their mind when thinking of a certain topic, challenge or problem. </a:t>
            </a:r>
          </a:p>
          <a:p>
            <a:r>
              <a:rPr lang="en-US" sz="2400" dirty="0">
                <a:latin typeface="Times New Roman" pitchFamily="18" charset="0"/>
                <a:cs typeface="Times New Roman" pitchFamily="18" charset="0"/>
              </a:rPr>
              <a:t>The most important principle of the brainstorming method – which always needs to be emphasized by the facilitator - is that there is no right or wrong contributions. </a:t>
            </a:r>
          </a:p>
          <a:p>
            <a:r>
              <a:rPr lang="en-US" sz="2400" dirty="0">
                <a:latin typeface="Times New Roman" pitchFamily="18" charset="0"/>
                <a:cs typeface="Times New Roman" pitchFamily="18" charset="0"/>
              </a:rPr>
              <a:t>At the initial stage of the brainstorming all contributions are collected, regardless of whether they makes sense or add value.</a:t>
            </a:r>
          </a:p>
          <a:p>
            <a:r>
              <a:rPr lang="en-US" sz="2400" dirty="0">
                <a:latin typeface="Times New Roman" pitchFamily="18" charset="0"/>
                <a:cs typeface="Times New Roman" pitchFamily="18" charset="0"/>
              </a:rPr>
              <a:t> It is possible to have a second round of input from the participants in which the ideas brought forward are further discussed or expanded.</a:t>
            </a:r>
          </a:p>
        </p:txBody>
      </p:sp>
    </p:spTree>
    <p:extLst>
      <p:ext uri="{BB962C8B-B14F-4D97-AF65-F5344CB8AC3E}">
        <p14:creationId xmlns:p14="http://schemas.microsoft.com/office/powerpoint/2010/main" val="275920215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63562"/>
          </a:xfrm>
        </p:spPr>
        <p:txBody>
          <a:bodyPr>
            <a:normAutofit fontScale="90000"/>
          </a:bodyPr>
          <a:lstStyle/>
          <a:p>
            <a:endParaRPr lang="en-US" dirty="0"/>
          </a:p>
        </p:txBody>
      </p:sp>
      <p:sp>
        <p:nvSpPr>
          <p:cNvPr id="3" name="Content Placeholder 2"/>
          <p:cNvSpPr>
            <a:spLocks noGrp="1"/>
          </p:cNvSpPr>
          <p:nvPr>
            <p:ph idx="1"/>
          </p:nvPr>
        </p:nvSpPr>
        <p:spPr>
          <a:xfrm>
            <a:off x="1143000" y="1066800"/>
            <a:ext cx="7790688" cy="5486400"/>
          </a:xfrm>
        </p:spPr>
        <p:txBody>
          <a:bodyPr>
            <a:normAutofit fontScale="77500" lnSpcReduction="20000"/>
          </a:bodyPr>
          <a:lstStyle/>
          <a:p>
            <a:r>
              <a:rPr lang="en-US" dirty="0">
                <a:latin typeface="Times New Roman" pitchFamily="18" charset="0"/>
                <a:cs typeface="Times New Roman" pitchFamily="18" charset="0"/>
              </a:rPr>
              <a:t>Brainstorming is a useful method to enhance participation as it gives everyone an opportunity to contribute and it allows many ideas to be expressed in a short time.</a:t>
            </a:r>
          </a:p>
          <a:p>
            <a:r>
              <a:rPr lang="en-US" dirty="0">
                <a:latin typeface="Times New Roman" pitchFamily="18" charset="0"/>
                <a:cs typeface="Times New Roman" pitchFamily="18" charset="0"/>
              </a:rPr>
              <a:t> It helps stimulate quick thinking, creativity and imagination among the participants.</a:t>
            </a:r>
          </a:p>
          <a:p>
            <a:r>
              <a:rPr lang="en-US" dirty="0">
                <a:latin typeface="Times New Roman" pitchFamily="18" charset="0"/>
                <a:cs typeface="Times New Roman" pitchFamily="18" charset="0"/>
              </a:rPr>
              <a:t> It is important for the facilitator to not let the brainstorming exercise be dominated by certain individuals and to encourage every participant to contribute. </a:t>
            </a:r>
          </a:p>
          <a:p>
            <a:r>
              <a:rPr lang="en-US" dirty="0">
                <a:latin typeface="Times New Roman" pitchFamily="18" charset="0"/>
                <a:cs typeface="Times New Roman" pitchFamily="18" charset="0"/>
              </a:rPr>
              <a:t>The contributions should ideally be captured, for example by writing them on a flipchart. </a:t>
            </a:r>
          </a:p>
          <a:p>
            <a:r>
              <a:rPr lang="en-US" dirty="0">
                <a:latin typeface="Times New Roman" pitchFamily="18" charset="0"/>
                <a:cs typeface="Times New Roman" pitchFamily="18" charset="0"/>
              </a:rPr>
              <a:t>It is important for the facilitator to ensure that contributions are treated equally. </a:t>
            </a:r>
          </a:p>
          <a:p>
            <a:r>
              <a:rPr lang="en-US" dirty="0">
                <a:latin typeface="Times New Roman" pitchFamily="18" charset="0"/>
                <a:cs typeface="Times New Roman" pitchFamily="18" charset="0"/>
              </a:rPr>
              <a:t>Contributions should not be criticized, evaluated or censored at the stage of brainstorming.</a:t>
            </a:r>
          </a:p>
          <a:p>
            <a:endParaRPr lang="en-US" dirty="0"/>
          </a:p>
        </p:txBody>
      </p:sp>
    </p:spTree>
    <p:extLst>
      <p:ext uri="{BB962C8B-B14F-4D97-AF65-F5344CB8AC3E}">
        <p14:creationId xmlns:p14="http://schemas.microsoft.com/office/powerpoint/2010/main" val="392132626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p:spPr>
        <p:txBody>
          <a:bodyPr>
            <a:normAutofit fontScale="90000"/>
          </a:bodyPr>
          <a:lstStyle/>
          <a:p>
            <a:pPr algn="ctr"/>
            <a:br>
              <a:rPr lang="en-US" b="1" dirty="0">
                <a:latin typeface="Times New Roman" pitchFamily="18" charset="0"/>
                <a:cs typeface="Times New Roman" pitchFamily="18" charset="0"/>
              </a:rPr>
            </a:br>
            <a:r>
              <a:rPr lang="en-US" b="1" dirty="0">
                <a:latin typeface="Times New Roman" pitchFamily="18" charset="0"/>
                <a:cs typeface="Times New Roman" pitchFamily="18" charset="0"/>
              </a:rPr>
              <a:t>Plenary</a:t>
            </a:r>
            <a:br>
              <a:rPr lang="en-US" dirty="0">
                <a:latin typeface="Times New Roman" pitchFamily="18" charset="0"/>
                <a:cs typeface="Times New Roman" pitchFamily="18" charset="0"/>
              </a:rPr>
            </a:br>
            <a:endParaRPr lang="en-US" dirty="0"/>
          </a:p>
        </p:txBody>
      </p:sp>
      <p:sp>
        <p:nvSpPr>
          <p:cNvPr id="3" name="Content Placeholder 2"/>
          <p:cNvSpPr>
            <a:spLocks noGrp="1"/>
          </p:cNvSpPr>
          <p:nvPr>
            <p:ph idx="1"/>
          </p:nvPr>
        </p:nvSpPr>
        <p:spPr>
          <a:xfrm>
            <a:off x="1143000" y="1143000"/>
            <a:ext cx="7924800" cy="5715000"/>
          </a:xfrm>
        </p:spPr>
        <p:txBody>
          <a:bodyPr>
            <a:noAutofit/>
          </a:bodyPr>
          <a:lstStyle/>
          <a:p>
            <a:r>
              <a:rPr lang="en-US" sz="2400" dirty="0">
                <a:latin typeface="Times New Roman" pitchFamily="18" charset="0"/>
                <a:cs typeface="Times New Roman" pitchFamily="18" charset="0"/>
              </a:rPr>
              <a:t>In a plenary discussion all training participants come together to discuss a certain topic and share their ideas and opinions. The method enables participants to openly interact and to not only express their views but also respond and react to each other’s contributions. It helps the facilitator to better understand the participants and to get their opinions and perceptions. </a:t>
            </a:r>
          </a:p>
          <a:p>
            <a:r>
              <a:rPr lang="en-US" sz="2400" dirty="0">
                <a:latin typeface="Times New Roman" pitchFamily="18" charset="0"/>
                <a:cs typeface="Times New Roman" pitchFamily="18" charset="0"/>
              </a:rPr>
              <a:t>The challenge is that such a discussion in a large group can be very time consuming and may easily loose its focus. </a:t>
            </a:r>
          </a:p>
          <a:p>
            <a:r>
              <a:rPr lang="en-US" sz="2400" dirty="0">
                <a:latin typeface="Times New Roman" pitchFamily="18" charset="0"/>
                <a:cs typeface="Times New Roman" pitchFamily="18" charset="0"/>
              </a:rPr>
              <a:t>Certain participants may dominate the discussion while others remain passive and get bored.</a:t>
            </a:r>
          </a:p>
          <a:p>
            <a:r>
              <a:rPr lang="en-US" sz="2400" dirty="0">
                <a:latin typeface="Times New Roman" pitchFamily="18" charset="0"/>
                <a:cs typeface="Times New Roman" pitchFamily="18" charset="0"/>
              </a:rPr>
              <a:t> It is therefore important for the facilitator to establish clear ground rules (e.g. regarding time management and mutual respect during the discussions) and to provide direction and re-direct the discussion if it goes off-topic.</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26046665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Small Group Discussion</a:t>
            </a:r>
            <a:br>
              <a:rPr lang="en-US" dirty="0"/>
            </a:br>
            <a:endParaRPr lang="en-US" dirty="0"/>
          </a:p>
        </p:txBody>
      </p:sp>
      <p:sp>
        <p:nvSpPr>
          <p:cNvPr id="3" name="Content Placeholder 2"/>
          <p:cNvSpPr>
            <a:spLocks noGrp="1"/>
          </p:cNvSpPr>
          <p:nvPr>
            <p:ph idx="1"/>
          </p:nvPr>
        </p:nvSpPr>
        <p:spPr>
          <a:xfrm>
            <a:off x="990600" y="914400"/>
            <a:ext cx="7943088" cy="5334000"/>
          </a:xfrm>
        </p:spPr>
        <p:txBody>
          <a:bodyPr>
            <a:normAutofit fontScale="92500" lnSpcReduction="10000"/>
          </a:bodyPr>
          <a:lstStyle/>
          <a:p>
            <a:r>
              <a:rPr lang="en-US" dirty="0"/>
              <a:t>Particularly if the group is very big, it can make sense to break into smaller groups for discussion. </a:t>
            </a:r>
          </a:p>
          <a:p>
            <a:r>
              <a:rPr lang="en-US" dirty="0"/>
              <a:t>This gives each participant better chances and more time to contribute. </a:t>
            </a:r>
          </a:p>
          <a:p>
            <a:r>
              <a:rPr lang="en-US" dirty="0"/>
              <a:t>Discussions in smaller groups can be more intense, focused and results-oriented. </a:t>
            </a:r>
          </a:p>
          <a:p>
            <a:r>
              <a:rPr lang="en-US" dirty="0"/>
              <a:t>It is important to ensure that the group discussions are well organized and structured, for example by advising the group to pick a chairperson or moderator, a timekeeper and a secretary.</a:t>
            </a:r>
          </a:p>
          <a:p>
            <a:endParaRPr lang="en-US" dirty="0"/>
          </a:p>
        </p:txBody>
      </p:sp>
    </p:spTree>
    <p:extLst>
      <p:ext uri="{BB962C8B-B14F-4D97-AF65-F5344CB8AC3E}">
        <p14:creationId xmlns:p14="http://schemas.microsoft.com/office/powerpoint/2010/main" val="1825279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Teaching and Training </a:t>
            </a:r>
          </a:p>
        </p:txBody>
      </p:sp>
      <p:sp>
        <p:nvSpPr>
          <p:cNvPr id="3" name="Content Placeholder 2"/>
          <p:cNvSpPr>
            <a:spLocks noGrp="1"/>
          </p:cNvSpPr>
          <p:nvPr>
            <p:ph idx="1"/>
          </p:nvPr>
        </p:nvSpPr>
        <p:spPr/>
        <p:txBody>
          <a:bodyPr>
            <a:normAutofit fontScale="77500" lnSpcReduction="20000"/>
          </a:bodyPr>
          <a:lstStyle/>
          <a:p>
            <a:r>
              <a:rPr lang="en-US" dirty="0"/>
              <a:t>Teaching and training go hand in hand on many occasions. </a:t>
            </a:r>
          </a:p>
          <a:p>
            <a:pPr marL="0" indent="0">
              <a:buNone/>
            </a:pPr>
            <a:r>
              <a:rPr lang="en-US" b="1" dirty="0"/>
              <a:t>Teaching functions </a:t>
            </a:r>
          </a:p>
          <a:p>
            <a:pPr marL="0" indent="0">
              <a:buNone/>
            </a:pPr>
            <a:endParaRPr lang="en-US" dirty="0"/>
          </a:p>
          <a:p>
            <a:pPr>
              <a:buFont typeface="Wingdings" pitchFamily="2" charset="2"/>
              <a:buChar char="ü"/>
            </a:pPr>
            <a:r>
              <a:rPr lang="en-US" dirty="0"/>
              <a:t>Impart new knowledge and skills to learners.</a:t>
            </a:r>
          </a:p>
          <a:p>
            <a:pPr>
              <a:buFont typeface="Wingdings" pitchFamily="2" charset="2"/>
              <a:buChar char="ü"/>
            </a:pPr>
            <a:r>
              <a:rPr lang="en-US" dirty="0"/>
              <a:t>Provide the necessary environment for healthy learning to take place.</a:t>
            </a:r>
          </a:p>
          <a:p>
            <a:pPr>
              <a:buFont typeface="Wingdings" pitchFamily="2" charset="2"/>
              <a:buChar char="ü"/>
            </a:pPr>
            <a:r>
              <a:rPr lang="en-US" dirty="0"/>
              <a:t>Understand and facilitate the needs of learners physically, academically and emotionally.</a:t>
            </a:r>
          </a:p>
          <a:p>
            <a:pPr>
              <a:buFont typeface="Wingdings" pitchFamily="2" charset="2"/>
              <a:buChar char="ü"/>
            </a:pPr>
            <a:r>
              <a:rPr lang="en-US" dirty="0"/>
              <a:t>Assess progress and provide support for the learners.</a:t>
            </a:r>
          </a:p>
          <a:p>
            <a:pPr>
              <a:buFont typeface="Wingdings" pitchFamily="2" charset="2"/>
              <a:buChar char="ü"/>
            </a:pPr>
            <a:r>
              <a:rPr lang="en-US" dirty="0"/>
              <a:t>Teaching takes place in a context that the teacher provides with academic learning.</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08523574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effectLst>
                  <a:outerShdw blurRad="38100" dist="38100" dir="2700000" algn="tl">
                    <a:srgbClr val="000000">
                      <a:alpha val="43137"/>
                    </a:srgbClr>
                  </a:outerShdw>
                </a:effectLst>
              </a:rPr>
              <a:t>Fishbowl</a:t>
            </a:r>
            <a:br>
              <a:rPr lang="en-US" dirty="0">
                <a:effectLst>
                  <a:outerShdw blurRad="38100" dist="38100" dir="2700000" algn="tl">
                    <a:srgbClr val="000000">
                      <a:alpha val="43137"/>
                    </a:srgbClr>
                  </a:outerShdw>
                </a:effectLst>
              </a:rPr>
            </a:b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435608" y="914400"/>
            <a:ext cx="7498080" cy="5334000"/>
          </a:xfrm>
        </p:spPr>
        <p:txBody>
          <a:bodyPr>
            <a:normAutofit fontScale="70000" lnSpcReduction="20000"/>
          </a:bodyPr>
          <a:lstStyle/>
          <a:p>
            <a:r>
              <a:rPr lang="en-US" dirty="0"/>
              <a:t>The fish bowl is a special seating arrangement where one part (or half) of the group sits together in an inner circle to discuss or work on something, while the rest (the other half) sit outside the circle to observe the inner circle. </a:t>
            </a:r>
          </a:p>
          <a:p>
            <a:r>
              <a:rPr lang="en-US" dirty="0"/>
              <a:t>The methodology helps to discuss a certain topic with a smaller group and getting relevant contributions from selected and interested participants without leaving out the rest of the group who is able to follow the discussion. </a:t>
            </a:r>
          </a:p>
          <a:p>
            <a:r>
              <a:rPr lang="en-US" dirty="0"/>
              <a:t>Only participants in the inner circle can contribute to the discussions. </a:t>
            </a:r>
          </a:p>
          <a:p>
            <a:r>
              <a:rPr lang="en-US" dirty="0"/>
              <a:t>However, interested participants from outside can join the inner circle by swapping seats with a participant from the inner circle. </a:t>
            </a:r>
          </a:p>
          <a:p>
            <a:r>
              <a:rPr lang="en-US" dirty="0"/>
              <a:t>Participation in the inner circle is voluntary and anyone can leave the circle and give another participant the opportunity to join in. </a:t>
            </a:r>
          </a:p>
          <a:p>
            <a:r>
              <a:rPr lang="en-US" dirty="0"/>
              <a:t>The results and experience of the fish bowl discussion may afterwards be reflected about in the plenary.</a:t>
            </a:r>
          </a:p>
          <a:p>
            <a:endParaRPr lang="en-US" dirty="0"/>
          </a:p>
        </p:txBody>
      </p:sp>
    </p:spTree>
    <p:extLst>
      <p:ext uri="{BB962C8B-B14F-4D97-AF65-F5344CB8AC3E}">
        <p14:creationId xmlns:p14="http://schemas.microsoft.com/office/powerpoint/2010/main" val="39183224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b="1" dirty="0"/>
            </a:br>
            <a:r>
              <a:rPr lang="en-US" b="1" dirty="0"/>
              <a:t>Group Assignment</a:t>
            </a:r>
            <a:br>
              <a:rPr lang="en-US" dirty="0"/>
            </a:br>
            <a:endParaRPr lang="en-US" dirty="0"/>
          </a:p>
        </p:txBody>
      </p:sp>
      <p:sp>
        <p:nvSpPr>
          <p:cNvPr id="3" name="Content Placeholder 2"/>
          <p:cNvSpPr>
            <a:spLocks noGrp="1"/>
          </p:cNvSpPr>
          <p:nvPr>
            <p:ph idx="1"/>
          </p:nvPr>
        </p:nvSpPr>
        <p:spPr/>
        <p:txBody>
          <a:bodyPr>
            <a:noAutofit/>
          </a:bodyPr>
          <a:lstStyle/>
          <a:p>
            <a:r>
              <a:rPr lang="en-US" sz="2000" dirty="0">
                <a:latin typeface="Times New Roman" pitchFamily="18" charset="0"/>
                <a:cs typeface="Times New Roman" pitchFamily="18" charset="0"/>
              </a:rPr>
              <a:t>The formation of smaller groups to work on a certain task or topic is a popular method that forms part of most training activities.</a:t>
            </a:r>
          </a:p>
          <a:p>
            <a:r>
              <a:rPr lang="en-US" sz="2000" dirty="0">
                <a:latin typeface="Times New Roman" pitchFamily="18" charset="0"/>
                <a:cs typeface="Times New Roman" pitchFamily="18" charset="0"/>
              </a:rPr>
              <a:t> It enhances participation and interaction, helps the participant to get to know each other better, build relationships and learn to cooperate and practice their skills. </a:t>
            </a:r>
          </a:p>
          <a:p>
            <a:r>
              <a:rPr lang="en-US" sz="2000" dirty="0">
                <a:latin typeface="Times New Roman" pitchFamily="18" charset="0"/>
                <a:cs typeface="Times New Roman" pitchFamily="18" charset="0"/>
              </a:rPr>
              <a:t>The groups may either work on the same task or topic simultaneously or they may each get a different assignment. The latter approach is particularly useful if many different (sub-) topics shall be covered in a short time. </a:t>
            </a:r>
          </a:p>
          <a:p>
            <a:r>
              <a:rPr lang="en-US" sz="2000" dirty="0">
                <a:latin typeface="Times New Roman" pitchFamily="18" charset="0"/>
                <a:cs typeface="Times New Roman" pitchFamily="18" charset="0"/>
              </a:rPr>
              <a:t>The assignment/instructions may be clearly defined so that group has to work in a pre-defined format. Alternatively, the assignment can be left more open to give the group a chance to work on the topic in their own way, exploiting their own creativity. </a:t>
            </a:r>
          </a:p>
          <a:p>
            <a:r>
              <a:rPr lang="en-US" sz="2000" dirty="0">
                <a:latin typeface="Times New Roman" pitchFamily="18" charset="0"/>
                <a:cs typeface="Times New Roman" pitchFamily="18" charset="0"/>
              </a:rPr>
              <a:t>In order for the groups to work in an organized and coordinated manner it may be advisable for the groups to assign certain roles, e.g. a chairperson and a secretary. </a:t>
            </a:r>
          </a:p>
        </p:txBody>
      </p:sp>
    </p:spTree>
    <p:extLst>
      <p:ext uri="{BB962C8B-B14F-4D97-AF65-F5344CB8AC3E}">
        <p14:creationId xmlns:p14="http://schemas.microsoft.com/office/powerpoint/2010/main" val="15106868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idx="1"/>
          </p:nvPr>
        </p:nvSpPr>
        <p:spPr/>
        <p:txBody>
          <a:bodyPr>
            <a:normAutofit fontScale="85000" lnSpcReduction="20000"/>
          </a:bodyPr>
          <a:lstStyle/>
          <a:p>
            <a:r>
              <a:rPr lang="en-US" dirty="0">
                <a:latin typeface="Times New Roman" pitchFamily="18" charset="0"/>
                <a:cs typeface="Times New Roman" pitchFamily="18" charset="0"/>
              </a:rPr>
              <a:t>After the group work, each group may present (and discuss) the results in the plenary.</a:t>
            </a:r>
          </a:p>
          <a:p>
            <a:pPr marL="82296" indent="0">
              <a:buNone/>
            </a:pP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It is advisable to have a balanced mix of participants in the groups and it should be avoided that participants simply form groups based on existing relationships. </a:t>
            </a:r>
          </a:p>
          <a:p>
            <a:pPr marL="82296" indent="0">
              <a:buNone/>
            </a:pP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The facilitator may therefore use methods for random group formation, for example by simply counting through in order to assign group numbers to participants.</a:t>
            </a:r>
          </a:p>
          <a:p>
            <a:endParaRPr lang="en-US" dirty="0"/>
          </a:p>
        </p:txBody>
      </p:sp>
    </p:spTree>
    <p:extLst>
      <p:ext uri="{BB962C8B-B14F-4D97-AF65-F5344CB8AC3E}">
        <p14:creationId xmlns:p14="http://schemas.microsoft.com/office/powerpoint/2010/main" val="354171398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Role Play</a:t>
            </a:r>
            <a:br>
              <a:rPr lang="en-US" dirty="0"/>
            </a:br>
            <a:endParaRPr lang="en-US" dirty="0"/>
          </a:p>
        </p:txBody>
      </p:sp>
      <p:sp>
        <p:nvSpPr>
          <p:cNvPr id="3" name="Content Placeholder 2"/>
          <p:cNvSpPr>
            <a:spLocks noGrp="1"/>
          </p:cNvSpPr>
          <p:nvPr>
            <p:ph idx="1"/>
          </p:nvPr>
        </p:nvSpPr>
        <p:spPr>
          <a:xfrm>
            <a:off x="1435608" y="1143000"/>
            <a:ext cx="7498080" cy="5105400"/>
          </a:xfrm>
        </p:spPr>
        <p:txBody>
          <a:bodyPr>
            <a:normAutofit fontScale="62500" lnSpcReduction="20000"/>
          </a:bodyPr>
          <a:lstStyle/>
          <a:p>
            <a:r>
              <a:rPr lang="en-US" dirty="0"/>
              <a:t>In a role play participants are asked to act out a specific real life situation as a way to address a certain challenge or problem and suggesting ways of how to handle it. </a:t>
            </a:r>
          </a:p>
          <a:p>
            <a:r>
              <a:rPr lang="en-US" dirty="0"/>
              <a:t>Participants are assigned certain roles and are given information about the person/ character they are representing.</a:t>
            </a:r>
          </a:p>
          <a:p>
            <a:pPr marL="82296" indent="0">
              <a:buNone/>
            </a:pPr>
            <a:endParaRPr lang="en-US" dirty="0"/>
          </a:p>
          <a:p>
            <a:r>
              <a:rPr lang="en-US" dirty="0"/>
              <a:t>A role play can help to trigger a discussion or reflection and allows for a change of perspectives. </a:t>
            </a:r>
          </a:p>
          <a:p>
            <a:r>
              <a:rPr lang="en-US" dirty="0"/>
              <a:t>It is an effective tool for practicing skills, changing roles, trying other options, being confronted with stereotypes and developing a broader understanding of other perspectives. </a:t>
            </a:r>
          </a:p>
          <a:p>
            <a:r>
              <a:rPr lang="en-US" dirty="0"/>
              <a:t>Role playing can be done as a demonstration in front of the whole group or, if it is a large group, it can be done simultaneously by small groups. </a:t>
            </a:r>
          </a:p>
          <a:p>
            <a:r>
              <a:rPr lang="en-US" dirty="0"/>
              <a:t>It is important that participants involved in the role play are properly briefed in advance and that after the role play a de-briefing and reflection with the group takes place so that the impressions and lessons from the role play can be discussed. </a:t>
            </a:r>
          </a:p>
          <a:p>
            <a:endParaRPr lang="en-US" dirty="0"/>
          </a:p>
        </p:txBody>
      </p:sp>
    </p:spTree>
    <p:extLst>
      <p:ext uri="{BB962C8B-B14F-4D97-AF65-F5344CB8AC3E}">
        <p14:creationId xmlns:p14="http://schemas.microsoft.com/office/powerpoint/2010/main" val="211420590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Contd</a:t>
            </a:r>
            <a:r>
              <a:rPr lang="en-US" dirty="0"/>
              <a:t>…</a:t>
            </a:r>
          </a:p>
        </p:txBody>
      </p:sp>
      <p:sp>
        <p:nvSpPr>
          <p:cNvPr id="3" name="Content Placeholder 2"/>
          <p:cNvSpPr>
            <a:spLocks noGrp="1"/>
          </p:cNvSpPr>
          <p:nvPr>
            <p:ph idx="1"/>
          </p:nvPr>
        </p:nvSpPr>
        <p:spPr/>
        <p:txBody>
          <a:bodyPr>
            <a:normAutofit fontScale="77500" lnSpcReduction="20000"/>
          </a:bodyPr>
          <a:lstStyle/>
          <a:p>
            <a:r>
              <a:rPr lang="en-US" dirty="0"/>
              <a:t>The participants should be given an opportunity to talk about how they feel, what they observed, what they learned, and what they would do differently the next time. </a:t>
            </a:r>
          </a:p>
          <a:p>
            <a:r>
              <a:rPr lang="en-US" dirty="0"/>
              <a:t>It is also important that after the role play the actors are not being associated anymore with the roles they had taken in the play. </a:t>
            </a:r>
          </a:p>
          <a:p>
            <a:r>
              <a:rPr lang="en-US" dirty="0"/>
              <a:t>The role play exercise can potentially be sensitive since it may for example lead to misinterpretations or trigger emotions.  </a:t>
            </a:r>
          </a:p>
          <a:p>
            <a:r>
              <a:rPr lang="en-US" dirty="0"/>
              <a:t>Therefore the facilitator should clearly explain the exercise and moderate the subsequent reflection in a sensitive manner. Participation in the role play should be made voluntary.</a:t>
            </a:r>
          </a:p>
          <a:p>
            <a:endParaRPr lang="en-US" dirty="0"/>
          </a:p>
        </p:txBody>
      </p:sp>
    </p:spTree>
    <p:extLst>
      <p:ext uri="{BB962C8B-B14F-4D97-AF65-F5344CB8AC3E}">
        <p14:creationId xmlns:p14="http://schemas.microsoft.com/office/powerpoint/2010/main" val="413749540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p:spPr>
        <p:txBody>
          <a:bodyPr>
            <a:normAutofit fontScale="90000"/>
          </a:bodyPr>
          <a:lstStyle/>
          <a:p>
            <a:pPr algn="ctr"/>
            <a:br>
              <a:rPr lang="en-US" b="1" dirty="0"/>
            </a:br>
            <a:r>
              <a:rPr lang="en-US" b="1" dirty="0"/>
              <a:t>Drama</a:t>
            </a:r>
            <a:br>
              <a:rPr lang="en-US" dirty="0"/>
            </a:br>
            <a:endParaRPr lang="en-US" dirty="0"/>
          </a:p>
        </p:txBody>
      </p:sp>
      <p:sp>
        <p:nvSpPr>
          <p:cNvPr id="3" name="Content Placeholder 2"/>
          <p:cNvSpPr>
            <a:spLocks noGrp="1"/>
          </p:cNvSpPr>
          <p:nvPr>
            <p:ph idx="1"/>
          </p:nvPr>
        </p:nvSpPr>
        <p:spPr>
          <a:xfrm>
            <a:off x="1435608" y="1219200"/>
            <a:ext cx="7498080" cy="5715000"/>
          </a:xfrm>
        </p:spPr>
        <p:txBody>
          <a:bodyPr>
            <a:normAutofit fontScale="70000" lnSpcReduction="20000"/>
          </a:bodyPr>
          <a:lstStyle/>
          <a:p>
            <a:r>
              <a:rPr lang="en-US" dirty="0">
                <a:latin typeface="Times New Roman" pitchFamily="18" charset="0"/>
                <a:cs typeface="Times New Roman" pitchFamily="18" charset="0"/>
              </a:rPr>
              <a:t>Unlike the role play, the drama follows a script.</a:t>
            </a:r>
          </a:p>
          <a:p>
            <a:r>
              <a:rPr lang="en-US" dirty="0">
                <a:latin typeface="Times New Roman" pitchFamily="18" charset="0"/>
                <a:cs typeface="Times New Roman" pitchFamily="18" charset="0"/>
              </a:rPr>
              <a:t> The actors are briefed in advance on what to say and do and can rehearse. </a:t>
            </a:r>
          </a:p>
          <a:p>
            <a:r>
              <a:rPr lang="en-US" dirty="0">
                <a:latin typeface="Times New Roman" pitchFamily="18" charset="0"/>
                <a:cs typeface="Times New Roman" pitchFamily="18" charset="0"/>
              </a:rPr>
              <a:t>Thus, the outcome is more predictable. </a:t>
            </a:r>
          </a:p>
          <a:p>
            <a:r>
              <a:rPr lang="en-US" dirty="0">
                <a:latin typeface="Times New Roman" pitchFamily="18" charset="0"/>
                <a:cs typeface="Times New Roman" pitchFamily="18" charset="0"/>
              </a:rPr>
              <a:t>The drama method can be very useful to illustrate a point in an appealing way. </a:t>
            </a:r>
          </a:p>
          <a:p>
            <a:r>
              <a:rPr lang="en-US" dirty="0">
                <a:latin typeface="Times New Roman" pitchFamily="18" charset="0"/>
                <a:cs typeface="Times New Roman" pitchFamily="18" charset="0"/>
              </a:rPr>
              <a:t>It can help to explain issues in a way that people can understand more easily by relating to the characters, their actions and relationships. </a:t>
            </a:r>
          </a:p>
          <a:p>
            <a:r>
              <a:rPr lang="en-US" dirty="0">
                <a:latin typeface="Times New Roman" pitchFamily="18" charset="0"/>
                <a:cs typeface="Times New Roman" pitchFamily="18" charset="0"/>
              </a:rPr>
              <a:t>Through a drama participants can learn while at the same time being entertained. </a:t>
            </a:r>
          </a:p>
          <a:p>
            <a:r>
              <a:rPr lang="en-US" dirty="0">
                <a:latin typeface="Times New Roman" pitchFamily="18" charset="0"/>
                <a:cs typeface="Times New Roman" pitchFamily="18" charset="0"/>
              </a:rPr>
              <a:t>It can also help to reach people with a weak education background or weak or no literacy skills. </a:t>
            </a:r>
          </a:p>
          <a:p>
            <a:r>
              <a:rPr lang="en-US" dirty="0">
                <a:latin typeface="Times New Roman" pitchFamily="18" charset="0"/>
                <a:cs typeface="Times New Roman" pitchFamily="18" charset="0"/>
              </a:rPr>
              <a:t>The challenge is that the drama can be very time-consuming and may therefore not be suitable for a short training program. It also needs a good concept and storyline and highly motivated participants who take over the acting roles.</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75373506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p:spPr>
        <p:txBody>
          <a:bodyPr>
            <a:normAutofit fontScale="90000"/>
          </a:bodyPr>
          <a:lstStyle/>
          <a:p>
            <a:pPr algn="ctr"/>
            <a:br>
              <a:rPr lang="en-US" b="1" dirty="0"/>
            </a:br>
            <a:r>
              <a:rPr lang="en-US" b="1" dirty="0"/>
              <a:t>Case Study</a:t>
            </a:r>
            <a:br>
              <a:rPr lang="en-US" dirty="0"/>
            </a:br>
            <a:endParaRPr lang="en-US" dirty="0"/>
          </a:p>
        </p:txBody>
      </p:sp>
      <p:sp>
        <p:nvSpPr>
          <p:cNvPr id="3" name="Content Placeholder 2"/>
          <p:cNvSpPr>
            <a:spLocks noGrp="1"/>
          </p:cNvSpPr>
          <p:nvPr>
            <p:ph idx="1"/>
          </p:nvPr>
        </p:nvSpPr>
        <p:spPr>
          <a:xfrm>
            <a:off x="990600" y="1066800"/>
            <a:ext cx="7943088" cy="5181600"/>
          </a:xfrm>
        </p:spPr>
        <p:txBody>
          <a:bodyPr>
            <a:normAutofit lnSpcReduction="10000"/>
          </a:bodyPr>
          <a:lstStyle/>
          <a:p>
            <a:r>
              <a:rPr lang="en-US" dirty="0">
                <a:latin typeface="Times New Roman" pitchFamily="18" charset="0"/>
                <a:cs typeface="Times New Roman" pitchFamily="18" charset="0"/>
              </a:rPr>
              <a:t>In a case study the facilitator presents a real life situation (or invented scenario) to the group, e.g. by telling a story or showing pictures. </a:t>
            </a:r>
          </a:p>
          <a:p>
            <a:r>
              <a:rPr lang="en-US" dirty="0">
                <a:latin typeface="Times New Roman" pitchFamily="18" charset="0"/>
                <a:cs typeface="Times New Roman" pitchFamily="18" charset="0"/>
              </a:rPr>
              <a:t>The participants will then be asked to address the challenges, problems or dilemmas outlined in the case study. </a:t>
            </a:r>
          </a:p>
          <a:p>
            <a:r>
              <a:rPr lang="en-US" dirty="0">
                <a:latin typeface="Times New Roman" pitchFamily="18" charset="0"/>
                <a:cs typeface="Times New Roman" pitchFamily="18" charset="0"/>
              </a:rPr>
              <a:t>This is a useful method to relate the topic of the training session to a real life situation which encourages participants to develop more concrete ideas.</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55719126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Skills Practice</a:t>
            </a:r>
            <a:br>
              <a:rPr lang="en-US" dirty="0"/>
            </a:br>
            <a:endParaRPr lang="en-US" dirty="0"/>
          </a:p>
        </p:txBody>
      </p:sp>
      <p:sp>
        <p:nvSpPr>
          <p:cNvPr id="3" name="Content Placeholder 2"/>
          <p:cNvSpPr>
            <a:spLocks noGrp="1"/>
          </p:cNvSpPr>
          <p:nvPr>
            <p:ph idx="1"/>
          </p:nvPr>
        </p:nvSpPr>
        <p:spPr>
          <a:xfrm>
            <a:off x="1143000" y="914400"/>
            <a:ext cx="7790688" cy="5334000"/>
          </a:xfrm>
        </p:spPr>
        <p:txBody>
          <a:bodyPr/>
          <a:lstStyle/>
          <a:p>
            <a:r>
              <a:rPr lang="en-US" dirty="0"/>
              <a:t>Skills practice means that participants are given the opportunity to apply their newly acquired skill(s) in practice and to get feedback from another participant, the group or the facilitator on their performance.</a:t>
            </a:r>
          </a:p>
          <a:p>
            <a:endParaRPr lang="en-US" dirty="0"/>
          </a:p>
        </p:txBody>
      </p:sp>
    </p:spTree>
    <p:extLst>
      <p:ext uri="{BB962C8B-B14F-4D97-AF65-F5344CB8AC3E}">
        <p14:creationId xmlns:p14="http://schemas.microsoft.com/office/powerpoint/2010/main" val="310608106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Quiz</a:t>
            </a:r>
            <a:br>
              <a:rPr lang="en-US" dirty="0"/>
            </a:br>
            <a:endParaRPr lang="en-US" dirty="0"/>
          </a:p>
        </p:txBody>
      </p:sp>
      <p:sp>
        <p:nvSpPr>
          <p:cNvPr id="3" name="Content Placeholder 2"/>
          <p:cNvSpPr>
            <a:spLocks noGrp="1"/>
          </p:cNvSpPr>
          <p:nvPr>
            <p:ph idx="1"/>
          </p:nvPr>
        </p:nvSpPr>
        <p:spPr>
          <a:xfrm>
            <a:off x="1435608" y="914400"/>
            <a:ext cx="7498080" cy="5334000"/>
          </a:xfrm>
        </p:spPr>
        <p:txBody>
          <a:bodyPr>
            <a:normAutofit fontScale="77500" lnSpcReduction="20000"/>
          </a:bodyPr>
          <a:lstStyle/>
          <a:p>
            <a:r>
              <a:rPr lang="en-US" dirty="0"/>
              <a:t>A quiz can help to test the knowledge and skills acquired by the participants in the course of the training. </a:t>
            </a:r>
          </a:p>
          <a:p>
            <a:r>
              <a:rPr lang="en-US" dirty="0"/>
              <a:t>It can also be a good way of repeating what has been discussed and presented to enhance the learning effect. </a:t>
            </a:r>
          </a:p>
          <a:p>
            <a:r>
              <a:rPr lang="en-US" dirty="0"/>
              <a:t>The competitive element can also stimulate interest and alertness among the participants.</a:t>
            </a:r>
          </a:p>
          <a:p>
            <a:r>
              <a:rPr lang="en-US" dirty="0"/>
              <a:t> A quiz can take different formats. </a:t>
            </a:r>
          </a:p>
          <a:p>
            <a:r>
              <a:rPr lang="en-US" dirty="0"/>
              <a:t>For example it can be a quick exercise during or at the end of a presentation or training session, but it can also be turned into a whole session or event by organizing some kind of a quiz show in which groups or individuals compete against each other and which brings in a strong element of entertainment.</a:t>
            </a:r>
          </a:p>
          <a:p>
            <a:endParaRPr lang="en-US" dirty="0"/>
          </a:p>
        </p:txBody>
      </p:sp>
    </p:spTree>
    <p:extLst>
      <p:ext uri="{BB962C8B-B14F-4D97-AF65-F5344CB8AC3E}">
        <p14:creationId xmlns:p14="http://schemas.microsoft.com/office/powerpoint/2010/main" val="24955422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p:spPr>
        <p:txBody>
          <a:bodyPr>
            <a:normAutofit fontScale="90000"/>
          </a:bodyPr>
          <a:lstStyle/>
          <a:p>
            <a:pPr algn="ctr"/>
            <a:br>
              <a:rPr lang="en-US" b="1" dirty="0"/>
            </a:br>
            <a:r>
              <a:rPr lang="en-US" b="1" dirty="0"/>
              <a:t>Images/Codes</a:t>
            </a:r>
            <a:br>
              <a:rPr lang="en-US" dirty="0"/>
            </a:br>
            <a:endParaRPr lang="en-US" dirty="0"/>
          </a:p>
        </p:txBody>
      </p:sp>
      <p:sp>
        <p:nvSpPr>
          <p:cNvPr id="3" name="Content Placeholder 2"/>
          <p:cNvSpPr>
            <a:spLocks noGrp="1"/>
          </p:cNvSpPr>
          <p:nvPr>
            <p:ph idx="1"/>
          </p:nvPr>
        </p:nvSpPr>
        <p:spPr>
          <a:xfrm>
            <a:off x="1143000" y="990600"/>
            <a:ext cx="7790688" cy="5257800"/>
          </a:xfrm>
        </p:spPr>
        <p:txBody>
          <a:bodyPr>
            <a:normAutofit fontScale="77500" lnSpcReduction="20000"/>
          </a:bodyPr>
          <a:lstStyle/>
          <a:p>
            <a:r>
              <a:rPr lang="en-US" dirty="0"/>
              <a:t>Pictures, photographs or short stories can be used as a code in order to present a challenge or problem that needs to be solved. </a:t>
            </a:r>
          </a:p>
          <a:p>
            <a:r>
              <a:rPr lang="en-US" dirty="0"/>
              <a:t>A code is a way of communicating a problem briefly and clearly to a group, which allows them to reflect and examine it in order to gain new information or skills. </a:t>
            </a:r>
          </a:p>
          <a:p>
            <a:r>
              <a:rPr lang="en-US" dirty="0"/>
              <a:t>The participants may for example be confronted with a picture or short story and then be asked what they see in the picture or what they heard in the story, what it means to them, and what their ideas are regarding the problem or challenge described. </a:t>
            </a:r>
          </a:p>
          <a:p>
            <a:r>
              <a:rPr lang="en-US" dirty="0"/>
              <a:t>The facilitator will initially not provide further details or additional information and rather let the participants “explore” what they get out of the code.</a:t>
            </a:r>
          </a:p>
          <a:p>
            <a:endParaRPr lang="en-US" dirty="0"/>
          </a:p>
        </p:txBody>
      </p:sp>
    </p:spTree>
    <p:extLst>
      <p:ext uri="{BB962C8B-B14F-4D97-AF65-F5344CB8AC3E}">
        <p14:creationId xmlns:p14="http://schemas.microsoft.com/office/powerpoint/2010/main" val="749760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Contd</a:t>
            </a:r>
            <a:r>
              <a:rPr lang="en-US" dirty="0"/>
              <a:t>…</a:t>
            </a:r>
          </a:p>
        </p:txBody>
      </p:sp>
      <p:sp>
        <p:nvSpPr>
          <p:cNvPr id="3" name="Content Placeholder 2"/>
          <p:cNvSpPr>
            <a:spLocks noGrp="1"/>
          </p:cNvSpPr>
          <p:nvPr>
            <p:ph idx="1"/>
          </p:nvPr>
        </p:nvSpPr>
        <p:spPr/>
        <p:txBody>
          <a:bodyPr>
            <a:normAutofit lnSpcReduction="10000"/>
          </a:bodyPr>
          <a:lstStyle/>
          <a:p>
            <a:pPr marL="0" indent="0">
              <a:buNone/>
            </a:pPr>
            <a:r>
              <a:rPr lang="en-US" b="1" dirty="0"/>
              <a:t>Training functions </a:t>
            </a:r>
          </a:p>
          <a:p>
            <a:r>
              <a:rPr lang="en-US" dirty="0"/>
              <a:t>On the job skills based development.</a:t>
            </a:r>
          </a:p>
          <a:p>
            <a:pPr marL="0" indent="0">
              <a:buNone/>
            </a:pPr>
            <a:r>
              <a:rPr lang="en-US" dirty="0"/>
              <a:t>Quality training that suits the needs of the company.</a:t>
            </a:r>
          </a:p>
          <a:p>
            <a:r>
              <a:rPr lang="en-US" dirty="0"/>
              <a:t>An opportunity to accelerate development and improve individual performance.</a:t>
            </a:r>
          </a:p>
          <a:p>
            <a:r>
              <a:rPr lang="en-US" dirty="0"/>
              <a:t>A chance to equip the academically sound employee with the practical tools for the job.</a:t>
            </a:r>
          </a:p>
          <a:p>
            <a:endParaRPr lang="en-US" dirty="0"/>
          </a:p>
          <a:p>
            <a:endParaRPr lang="en-US" dirty="0"/>
          </a:p>
          <a:p>
            <a:endParaRPr lang="en-US" dirty="0"/>
          </a:p>
        </p:txBody>
      </p:sp>
    </p:spTree>
    <p:extLst>
      <p:ext uri="{BB962C8B-B14F-4D97-AF65-F5344CB8AC3E}">
        <p14:creationId xmlns:p14="http://schemas.microsoft.com/office/powerpoint/2010/main" val="149120393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fontScale="90000"/>
          </a:bodyPr>
          <a:lstStyle/>
          <a:p>
            <a:pPr algn="ctr"/>
            <a:br>
              <a:rPr lang="en-US" b="1" dirty="0"/>
            </a:br>
            <a:r>
              <a:rPr lang="en-US" b="1" dirty="0"/>
              <a:t>Songs &amp; Stories</a:t>
            </a:r>
            <a:br>
              <a:rPr lang="en-US" dirty="0"/>
            </a:br>
            <a:endParaRPr lang="en-US" dirty="0"/>
          </a:p>
        </p:txBody>
      </p:sp>
      <p:sp>
        <p:nvSpPr>
          <p:cNvPr id="3" name="Content Placeholder 2"/>
          <p:cNvSpPr>
            <a:spLocks noGrp="1"/>
          </p:cNvSpPr>
          <p:nvPr>
            <p:ph idx="1"/>
          </p:nvPr>
        </p:nvSpPr>
        <p:spPr>
          <a:xfrm>
            <a:off x="1066800" y="1447800"/>
            <a:ext cx="7866888" cy="4800600"/>
          </a:xfrm>
        </p:spPr>
        <p:txBody>
          <a:bodyPr>
            <a:normAutofit fontScale="92500" lnSpcReduction="20000"/>
          </a:bodyPr>
          <a:lstStyle/>
          <a:p>
            <a:r>
              <a:rPr lang="en-US" dirty="0"/>
              <a:t>Songs and stories can be used as codes but they can also serve other purposes. </a:t>
            </a:r>
          </a:p>
          <a:p>
            <a:r>
              <a:rPr lang="en-US" dirty="0"/>
              <a:t>For example they can provide a creative and entertaining way to present information. </a:t>
            </a:r>
          </a:p>
          <a:p>
            <a:r>
              <a:rPr lang="en-US" dirty="0"/>
              <a:t>The facilitator may choose to use songs to pass on some messages during the training. </a:t>
            </a:r>
          </a:p>
          <a:p>
            <a:r>
              <a:rPr lang="en-US" dirty="0"/>
              <a:t>Reference can also be made to traditional folklore and participants may be asked to sing a (traditional) song that related to the training topic. </a:t>
            </a:r>
          </a:p>
          <a:p>
            <a:r>
              <a:rPr lang="en-US" dirty="0"/>
              <a:t>Songs and dances can also be used as energizers for the participants.</a:t>
            </a:r>
          </a:p>
          <a:p>
            <a:endParaRPr lang="en-US" dirty="0"/>
          </a:p>
          <a:p>
            <a:endParaRPr lang="en-US" dirty="0"/>
          </a:p>
        </p:txBody>
      </p:sp>
    </p:spTree>
    <p:extLst>
      <p:ext uri="{BB962C8B-B14F-4D97-AF65-F5344CB8AC3E}">
        <p14:creationId xmlns:p14="http://schemas.microsoft.com/office/powerpoint/2010/main" val="259736174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Card Clustering</a:t>
            </a:r>
            <a:br>
              <a:rPr lang="en-US" dirty="0"/>
            </a:br>
            <a:endParaRPr lang="en-US" dirty="0"/>
          </a:p>
        </p:txBody>
      </p:sp>
      <p:sp>
        <p:nvSpPr>
          <p:cNvPr id="3" name="Content Placeholder 2"/>
          <p:cNvSpPr>
            <a:spLocks noGrp="1"/>
          </p:cNvSpPr>
          <p:nvPr>
            <p:ph idx="1"/>
          </p:nvPr>
        </p:nvSpPr>
        <p:spPr>
          <a:xfrm>
            <a:off x="1435608" y="1143000"/>
            <a:ext cx="7498080" cy="5105400"/>
          </a:xfrm>
        </p:spPr>
        <p:txBody>
          <a:bodyPr>
            <a:normAutofit fontScale="62500" lnSpcReduction="20000"/>
          </a:bodyPr>
          <a:lstStyle/>
          <a:p>
            <a:r>
              <a:rPr lang="en-US" dirty="0">
                <a:latin typeface="Times New Roman" pitchFamily="18" charset="0"/>
                <a:cs typeface="Times New Roman" pitchFamily="18" charset="0"/>
              </a:rPr>
              <a:t>Card clustering is a useful tool to structure discussions and brainstorming exercises. </a:t>
            </a:r>
          </a:p>
          <a:p>
            <a:r>
              <a:rPr lang="en-US" dirty="0">
                <a:latin typeface="Times New Roman" pitchFamily="18" charset="0"/>
                <a:cs typeface="Times New Roman" pitchFamily="18" charset="0"/>
              </a:rPr>
              <a:t>Instead of an open brainstorming or discussion, participants are asked to write their thoughts and ideas on cards (manila paper) which are then collected and presented by putting them on the wall or on a flipchart.</a:t>
            </a:r>
          </a:p>
          <a:p>
            <a:r>
              <a:rPr lang="en-US" dirty="0">
                <a:latin typeface="Times New Roman" pitchFamily="18" charset="0"/>
                <a:cs typeface="Times New Roman" pitchFamily="18" charset="0"/>
              </a:rPr>
              <a:t>The exercise can take different rounds. For example, in a first round it can have a brainstorming character and cards are simply collected, read out and put on the wall. </a:t>
            </a:r>
          </a:p>
          <a:p>
            <a:r>
              <a:rPr lang="en-US" dirty="0">
                <a:latin typeface="Times New Roman" pitchFamily="18" charset="0"/>
                <a:cs typeface="Times New Roman" pitchFamily="18" charset="0"/>
              </a:rPr>
              <a:t>In subsequent rounds the contributions can be discussed, further elaborated and for example grouped into certain categories. </a:t>
            </a:r>
          </a:p>
          <a:p>
            <a:r>
              <a:rPr lang="en-US" dirty="0">
                <a:latin typeface="Times New Roman" pitchFamily="18" charset="0"/>
                <a:cs typeface="Times New Roman" pitchFamily="18" charset="0"/>
              </a:rPr>
              <a:t>The method can be very effective and time-efficient since the participants have to stick to the most important points and express themselves through catchwords or short statements on the cards. </a:t>
            </a:r>
          </a:p>
          <a:p>
            <a:r>
              <a:rPr lang="en-US" dirty="0">
                <a:latin typeface="Times New Roman" pitchFamily="18" charset="0"/>
                <a:cs typeface="Times New Roman" pitchFamily="18" charset="0"/>
              </a:rPr>
              <a:t>It is important that the facilitator instructs the participants to write clearly, use few words and only put one idea on each card. Since the exercise requires material and a facility where the cards can for example be displayed on a wall it may not be applicable in all contexts.</a:t>
            </a:r>
          </a:p>
          <a:p>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04485301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solidFill>
                  <a:srgbClr val="FF0000"/>
                </a:solidFill>
                <a:latin typeface="Times New Roman" pitchFamily="18" charset="0"/>
                <a:cs typeface="Times New Roman" pitchFamily="18" charset="0"/>
              </a:rPr>
              <a:t>Jigsaw Method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lvl="0"/>
            <a:r>
              <a:rPr lang="en-US" dirty="0">
                <a:latin typeface="Times New Roman" pitchFamily="18" charset="0"/>
                <a:cs typeface="Times New Roman" pitchFamily="18" charset="0"/>
              </a:rPr>
              <a:t>The students are divided into small groups of five or six students each. </a:t>
            </a:r>
          </a:p>
          <a:p>
            <a:pPr lvl="0"/>
            <a:r>
              <a:rPr lang="en-US" dirty="0">
                <a:latin typeface="Times New Roman" pitchFamily="18" charset="0"/>
                <a:cs typeface="Times New Roman" pitchFamily="18" charset="0"/>
              </a:rPr>
              <a:t>Each group member will be given a number and a task. </a:t>
            </a:r>
          </a:p>
          <a:p>
            <a:pPr lvl="0"/>
            <a:r>
              <a:rPr lang="en-US" dirty="0">
                <a:latin typeface="Times New Roman" pitchFamily="18" charset="0"/>
                <a:cs typeface="Times New Roman" pitchFamily="18" charset="0"/>
              </a:rPr>
              <a:t>each student's part--is essential for the completion and full understanding of the final product. </a:t>
            </a:r>
          </a:p>
          <a:p>
            <a:pPr lvl="0"/>
            <a:r>
              <a:rPr lang="en-US" dirty="0">
                <a:latin typeface="Times New Roman" pitchFamily="18" charset="0"/>
                <a:cs typeface="Times New Roman" pitchFamily="18" charset="0"/>
              </a:rPr>
              <a:t>Students with specific task will make a group called expert group and read their work to the group. </a:t>
            </a:r>
          </a:p>
          <a:p>
            <a:pPr lvl="0"/>
            <a:r>
              <a:rPr lang="en-US" dirty="0">
                <a:latin typeface="Times New Roman" pitchFamily="18" charset="0"/>
                <a:cs typeface="Times New Roman" pitchFamily="18" charset="0"/>
              </a:rPr>
              <a:t>Eventually each student will come back to her or his jigsaw group and will try to present a well-organized report to the group. </a:t>
            </a:r>
          </a:p>
          <a:p>
            <a:pPr lvl="0"/>
            <a:r>
              <a:rPr lang="en-US" dirty="0">
                <a:latin typeface="Times New Roman" pitchFamily="18" charset="0"/>
                <a:cs typeface="Times New Roman" pitchFamily="18" charset="0"/>
              </a:rPr>
              <a:t>any member has to the other five assignments is by listening closely to the report of the person reciting </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66070755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92162"/>
          </a:xfrm>
        </p:spPr>
        <p:txBody>
          <a:bodyPr>
            <a:normAutofit/>
          </a:bodyPr>
          <a:lstStyle/>
          <a:p>
            <a:r>
              <a:rPr lang="en-US" dirty="0">
                <a:solidFill>
                  <a:srgbClr val="FF0000"/>
                </a:solidFill>
                <a:latin typeface="Times New Roman" pitchFamily="18" charset="0"/>
                <a:cs typeface="Times New Roman" pitchFamily="18" charset="0"/>
              </a:rPr>
              <a:t>Group</a:t>
            </a:r>
            <a:r>
              <a:rPr lang="en-US" dirty="0">
                <a:solidFill>
                  <a:srgbClr val="FF0000"/>
                </a:solidFill>
              </a:rPr>
              <a:t> </a:t>
            </a:r>
            <a:r>
              <a:rPr lang="en-US" dirty="0">
                <a:solidFill>
                  <a:srgbClr val="FF0000"/>
                </a:solidFill>
                <a:latin typeface="Times New Roman" pitchFamily="18" charset="0"/>
                <a:cs typeface="Times New Roman" pitchFamily="18" charset="0"/>
              </a:rPr>
              <a:t>Assignment</a:t>
            </a:r>
            <a:r>
              <a:rPr lang="en-US" dirty="0">
                <a:solidFill>
                  <a:srgbClr val="FF0000"/>
                </a:solidFill>
              </a:rPr>
              <a:t> </a:t>
            </a:r>
          </a:p>
        </p:txBody>
      </p:sp>
      <p:sp>
        <p:nvSpPr>
          <p:cNvPr id="3" name="Content Placeholder 2"/>
          <p:cNvSpPr>
            <a:spLocks noGrp="1"/>
          </p:cNvSpPr>
          <p:nvPr>
            <p:ph idx="1"/>
          </p:nvPr>
        </p:nvSpPr>
        <p:spPr>
          <a:xfrm>
            <a:off x="1066800" y="1447800"/>
            <a:ext cx="7866888" cy="5257800"/>
          </a:xfrm>
        </p:spPr>
        <p:txBody>
          <a:bodyPr>
            <a:normAutofit/>
          </a:bodyPr>
          <a:lstStyle/>
          <a:p>
            <a:r>
              <a:rPr lang="en-US" sz="2000" dirty="0">
                <a:latin typeface="Times New Roman" pitchFamily="18" charset="0"/>
                <a:cs typeface="Times New Roman" pitchFamily="18" charset="0"/>
              </a:rPr>
              <a:t>Discuss the teaching/facilitation methods you are assigning. Write the advantages and disadvantages of each method with a maximum of six pages.</a:t>
            </a:r>
          </a:p>
          <a:p>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Due date 28/09/2011 E.C</a:t>
            </a:r>
          </a:p>
          <a:p>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298048044"/>
              </p:ext>
            </p:extLst>
          </p:nvPr>
        </p:nvGraphicFramePr>
        <p:xfrm>
          <a:off x="1219200" y="3581400"/>
          <a:ext cx="7162800" cy="2651999"/>
        </p:xfrm>
        <a:graphic>
          <a:graphicData uri="http://schemas.openxmlformats.org/drawingml/2006/table">
            <a:tbl>
              <a:tblPr firstRow="1" bandRow="1">
                <a:tableStyleId>{912C8C85-51F0-491E-9774-3900AFEF0FD7}</a:tableStyleId>
              </a:tblPr>
              <a:tblGrid>
                <a:gridCol w="1550709">
                  <a:extLst>
                    <a:ext uri="{9D8B030D-6E8A-4147-A177-3AD203B41FA5}">
                      <a16:colId xmlns:a16="http://schemas.microsoft.com/office/drawing/2014/main" val="20000"/>
                    </a:ext>
                  </a:extLst>
                </a:gridCol>
                <a:gridCol w="5612091">
                  <a:extLst>
                    <a:ext uri="{9D8B030D-6E8A-4147-A177-3AD203B41FA5}">
                      <a16:colId xmlns:a16="http://schemas.microsoft.com/office/drawing/2014/main" val="20001"/>
                    </a:ext>
                  </a:extLst>
                </a:gridCol>
              </a:tblGrid>
              <a:tr h="350975">
                <a:tc>
                  <a:txBody>
                    <a:bodyPr/>
                    <a:lstStyle/>
                    <a:p>
                      <a:r>
                        <a:rPr lang="en-US" dirty="0">
                          <a:latin typeface="Times New Roman" pitchFamily="18" charset="0"/>
                          <a:cs typeface="Times New Roman" pitchFamily="18" charset="0"/>
                        </a:rPr>
                        <a:t>Group </a:t>
                      </a:r>
                    </a:p>
                  </a:txBody>
                  <a:tcPr/>
                </a:tc>
                <a:tc>
                  <a:txBody>
                    <a:bodyPr/>
                    <a:lstStyle/>
                    <a:p>
                      <a:r>
                        <a:rPr lang="en-US" dirty="0">
                          <a:latin typeface="Times New Roman" pitchFamily="18" charset="0"/>
                          <a:cs typeface="Times New Roman" pitchFamily="18" charset="0"/>
                        </a:rPr>
                        <a:t>Types</a:t>
                      </a:r>
                      <a:r>
                        <a:rPr lang="en-US" baseline="0" dirty="0">
                          <a:latin typeface="Times New Roman" pitchFamily="18" charset="0"/>
                          <a:cs typeface="Times New Roman" pitchFamily="18" charset="0"/>
                        </a:rPr>
                        <a:t> of teaching</a:t>
                      </a:r>
                      <a:endParaRPr lang="en-US" dirty="0">
                        <a:latin typeface="Times New Roman" pitchFamily="18" charset="0"/>
                        <a:cs typeface="Times New Roman" pitchFamily="18" charset="0"/>
                      </a:endParaRPr>
                    </a:p>
                  </a:txBody>
                  <a:tcPr/>
                </a:tc>
                <a:extLst>
                  <a:ext uri="{0D108BD9-81ED-4DB2-BD59-A6C34878D82A}">
                    <a16:rowId xmlns:a16="http://schemas.microsoft.com/office/drawing/2014/main" val="10000"/>
                  </a:ext>
                </a:extLst>
              </a:tr>
              <a:tr h="391047">
                <a:tc>
                  <a:txBody>
                    <a:bodyPr/>
                    <a:lstStyle/>
                    <a:p>
                      <a:r>
                        <a:rPr lang="en-US" dirty="0">
                          <a:latin typeface="Times New Roman" pitchFamily="18" charset="0"/>
                          <a:cs typeface="Times New Roman" pitchFamily="18" charset="0"/>
                        </a:rPr>
                        <a:t>Group 1</a:t>
                      </a:r>
                    </a:p>
                  </a:txBody>
                  <a:tcPr/>
                </a:tc>
                <a:tc>
                  <a:txBody>
                    <a:bodyPr/>
                    <a:lstStyle/>
                    <a:p>
                      <a:r>
                        <a:rPr lang="en-US" dirty="0">
                          <a:latin typeface="Times New Roman" pitchFamily="18" charset="0"/>
                          <a:cs typeface="Times New Roman" pitchFamily="18" charset="0"/>
                        </a:rPr>
                        <a:t>Team teaching,</a:t>
                      </a:r>
                      <a:r>
                        <a:rPr lang="en-US" baseline="0" dirty="0">
                          <a:latin typeface="Times New Roman" pitchFamily="18" charset="0"/>
                          <a:cs typeface="Times New Roman" pitchFamily="18" charset="0"/>
                        </a:rPr>
                        <a:t> </a:t>
                      </a:r>
                      <a:r>
                        <a:rPr lang="en-US" dirty="0">
                          <a:latin typeface="Times New Roman" pitchFamily="18" charset="0"/>
                          <a:cs typeface="Times New Roman" pitchFamily="18" charset="0"/>
                        </a:rPr>
                        <a:t>Gallery work,</a:t>
                      </a:r>
                      <a:r>
                        <a:rPr lang="en-US" baseline="0" dirty="0">
                          <a:latin typeface="Times New Roman" pitchFamily="18" charset="0"/>
                          <a:cs typeface="Times New Roman" pitchFamily="18" charset="0"/>
                        </a:rPr>
                        <a:t> </a:t>
                      </a:r>
                      <a:r>
                        <a:rPr lang="en-US" dirty="0">
                          <a:latin typeface="Times New Roman" pitchFamily="18" charset="0"/>
                          <a:cs typeface="Times New Roman" pitchFamily="18" charset="0"/>
                        </a:rPr>
                        <a:t>Problem based learning</a:t>
                      </a:r>
                    </a:p>
                  </a:txBody>
                  <a:tcPr/>
                </a:tc>
                <a:extLst>
                  <a:ext uri="{0D108BD9-81ED-4DB2-BD59-A6C34878D82A}">
                    <a16:rowId xmlns:a16="http://schemas.microsoft.com/office/drawing/2014/main" val="10001"/>
                  </a:ext>
                </a:extLst>
              </a:tr>
              <a:tr h="491209">
                <a:tc>
                  <a:txBody>
                    <a:bodyPr/>
                    <a:lstStyle/>
                    <a:p>
                      <a:r>
                        <a:rPr lang="en-US" dirty="0">
                          <a:latin typeface="Times New Roman" pitchFamily="18" charset="0"/>
                          <a:cs typeface="Times New Roman" pitchFamily="18" charset="0"/>
                        </a:rPr>
                        <a:t>Group 2</a:t>
                      </a:r>
                    </a:p>
                  </a:txBody>
                  <a:tcPr/>
                </a:tc>
                <a:tc>
                  <a:txBody>
                    <a:bodyPr/>
                    <a:lstStyle/>
                    <a:p>
                      <a:r>
                        <a:rPr lang="en-US" dirty="0">
                          <a:latin typeface="Times New Roman" pitchFamily="18" charset="0"/>
                          <a:cs typeface="Times New Roman" pitchFamily="18" charset="0"/>
                        </a:rPr>
                        <a:t>Cooperative learning,</a:t>
                      </a:r>
                      <a:r>
                        <a:rPr lang="en-US" baseline="0" dirty="0">
                          <a:latin typeface="Times New Roman" pitchFamily="18" charset="0"/>
                          <a:cs typeface="Times New Roman" pitchFamily="18" charset="0"/>
                        </a:rPr>
                        <a:t> </a:t>
                      </a:r>
                      <a:r>
                        <a:rPr lang="en-US" dirty="0">
                          <a:latin typeface="Times New Roman" pitchFamily="18" charset="0"/>
                          <a:cs typeface="Times New Roman" pitchFamily="18" charset="0"/>
                        </a:rPr>
                        <a:t>Independent learning,</a:t>
                      </a:r>
                      <a:r>
                        <a:rPr lang="en-US" baseline="0" dirty="0">
                          <a:latin typeface="Times New Roman" pitchFamily="18" charset="0"/>
                          <a:cs typeface="Times New Roman" pitchFamily="18" charset="0"/>
                        </a:rPr>
                        <a:t> </a:t>
                      </a:r>
                      <a:r>
                        <a:rPr lang="en-US" sz="1800" dirty="0">
                          <a:effectLst/>
                          <a:latin typeface="Times New Roman"/>
                          <a:ea typeface="Calibri"/>
                        </a:rPr>
                        <a:t>Seminar</a:t>
                      </a:r>
                      <a:endParaRPr lang="en-US" dirty="0">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350975">
                <a:tc>
                  <a:txBody>
                    <a:bodyPr/>
                    <a:lstStyle/>
                    <a:p>
                      <a:r>
                        <a:rPr lang="en-US" dirty="0">
                          <a:latin typeface="Times New Roman" pitchFamily="18" charset="0"/>
                          <a:cs typeface="Times New Roman" pitchFamily="18" charset="0"/>
                        </a:rPr>
                        <a:t>Group 3</a:t>
                      </a:r>
                    </a:p>
                  </a:txBody>
                  <a:tcPr/>
                </a:tc>
                <a:tc>
                  <a:txBody>
                    <a:bodyPr/>
                    <a:lstStyle/>
                    <a:p>
                      <a:r>
                        <a:rPr lang="en-US" dirty="0">
                          <a:latin typeface="Times New Roman" pitchFamily="18" charset="0"/>
                          <a:cs typeface="Times New Roman" pitchFamily="18" charset="0"/>
                        </a:rPr>
                        <a:t>Interview,</a:t>
                      </a:r>
                      <a:r>
                        <a:rPr lang="en-US" baseline="0" dirty="0">
                          <a:latin typeface="Times New Roman" pitchFamily="18" charset="0"/>
                          <a:cs typeface="Times New Roman" pitchFamily="18" charset="0"/>
                        </a:rPr>
                        <a:t> mentoring, </a:t>
                      </a:r>
                      <a:r>
                        <a:rPr kumimoji="0" lang="en-US" sz="1800" kern="1200" dirty="0">
                          <a:solidFill>
                            <a:schemeClr val="tx1"/>
                          </a:solidFill>
                          <a:effectLst/>
                          <a:latin typeface="Times New Roman" pitchFamily="18" charset="0"/>
                          <a:ea typeface="+mn-ea"/>
                          <a:cs typeface="Times New Roman" pitchFamily="18" charset="0"/>
                        </a:rPr>
                        <a:t> </a:t>
                      </a:r>
                      <a:r>
                        <a:rPr lang="en-US" sz="1800" dirty="0">
                          <a:effectLst/>
                          <a:latin typeface="Times New Roman"/>
                          <a:ea typeface="Calibri"/>
                        </a:rPr>
                        <a:t>Action Research   </a:t>
                      </a:r>
                      <a:r>
                        <a:rPr kumimoji="0" lang="en-US" sz="1800" kern="1200" dirty="0">
                          <a:solidFill>
                            <a:schemeClr val="tx1"/>
                          </a:solidFill>
                          <a:effectLst/>
                          <a:latin typeface="Times New Roman" pitchFamily="18" charset="0"/>
                          <a:ea typeface="+mn-ea"/>
                          <a:cs typeface="Times New Roman" pitchFamily="18" charset="0"/>
                        </a:rPr>
                        <a:t> </a:t>
                      </a:r>
                      <a:endParaRPr lang="en-US" dirty="0">
                        <a:latin typeface="Times New Roman" pitchFamily="18" charset="0"/>
                        <a:cs typeface="Times New Roman" pitchFamily="18" charset="0"/>
                      </a:endParaRPr>
                    </a:p>
                  </a:txBody>
                  <a:tcPr/>
                </a:tc>
                <a:extLst>
                  <a:ext uri="{0D108BD9-81ED-4DB2-BD59-A6C34878D82A}">
                    <a16:rowId xmlns:a16="http://schemas.microsoft.com/office/drawing/2014/main" val="10003"/>
                  </a:ext>
                </a:extLst>
              </a:tr>
              <a:tr h="415289">
                <a:tc>
                  <a:txBody>
                    <a:bodyPr/>
                    <a:lstStyle/>
                    <a:p>
                      <a:r>
                        <a:rPr lang="en-US" dirty="0">
                          <a:latin typeface="Times New Roman" pitchFamily="18" charset="0"/>
                          <a:cs typeface="Times New Roman" pitchFamily="18" charset="0"/>
                        </a:rPr>
                        <a:t>Group 4</a:t>
                      </a:r>
                    </a:p>
                  </a:txBody>
                  <a:tcPr/>
                </a:tc>
                <a:tc>
                  <a:txBody>
                    <a:bodyPr/>
                    <a:lstStyle/>
                    <a:p>
                      <a:r>
                        <a:rPr lang="en-US" dirty="0">
                          <a:latin typeface="Times New Roman" pitchFamily="18" charset="0"/>
                          <a:cs typeface="Times New Roman" pitchFamily="18" charset="0"/>
                        </a:rPr>
                        <a:t>Peer teaching,</a:t>
                      </a:r>
                      <a:r>
                        <a:rPr lang="en-US" baseline="0" dirty="0">
                          <a:latin typeface="Times New Roman" pitchFamily="18" charset="0"/>
                          <a:cs typeface="Times New Roman" pitchFamily="18" charset="0"/>
                        </a:rPr>
                        <a:t> inquiry learning, Experiential learning </a:t>
                      </a:r>
                      <a:endParaRPr lang="en-US" dirty="0">
                        <a:latin typeface="Times New Roman" pitchFamily="18" charset="0"/>
                        <a:cs typeface="Times New Roman" pitchFamily="18" charset="0"/>
                      </a:endParaRPr>
                    </a:p>
                  </a:txBody>
                  <a:tcPr/>
                </a:tc>
                <a:extLst>
                  <a:ext uri="{0D108BD9-81ED-4DB2-BD59-A6C34878D82A}">
                    <a16:rowId xmlns:a16="http://schemas.microsoft.com/office/drawing/2014/main" val="10004"/>
                  </a:ext>
                </a:extLst>
              </a:tr>
              <a:tr h="622934">
                <a:tc>
                  <a:txBody>
                    <a:bodyPr/>
                    <a:lstStyle/>
                    <a:p>
                      <a:r>
                        <a:rPr lang="en-US" dirty="0">
                          <a:latin typeface="Times New Roman" pitchFamily="18" charset="0"/>
                          <a:cs typeface="Times New Roman" pitchFamily="18" charset="0"/>
                        </a:rPr>
                        <a:t>Group 5</a:t>
                      </a:r>
                    </a:p>
                  </a:txBody>
                  <a:tcPr/>
                </a:tc>
                <a:tc>
                  <a:txBody>
                    <a:bodyPr/>
                    <a:lstStyle/>
                    <a:p>
                      <a:r>
                        <a:rPr lang="en-US" dirty="0">
                          <a:latin typeface="Times New Roman" pitchFamily="18" charset="0"/>
                          <a:cs typeface="Times New Roman" pitchFamily="18" charset="0"/>
                        </a:rPr>
                        <a:t>Simulation,  game, pyramiding</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56364311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p:txBody>
          <a:bodyPr/>
          <a:lstStyle/>
          <a:p>
            <a:pPr marL="82296" indent="0">
              <a:buNone/>
            </a:pPr>
            <a:r>
              <a:rPr lang="en-US" sz="3900" b="1" dirty="0">
                <a:solidFill>
                  <a:srgbClr val="4F271C">
                    <a:satMod val="130000"/>
                  </a:srgbClr>
                </a:solidFill>
                <a:latin typeface="Times New Roman" pitchFamily="18" charset="0"/>
                <a:ea typeface="+mj-ea"/>
                <a:cs typeface="Times New Roman" pitchFamily="18" charset="0"/>
              </a:rPr>
              <a:t>CHAPTER FOUR </a:t>
            </a:r>
            <a:br>
              <a:rPr lang="en-US" sz="3900" b="1" dirty="0">
                <a:solidFill>
                  <a:srgbClr val="4F271C">
                    <a:satMod val="130000"/>
                  </a:srgbClr>
                </a:solidFill>
                <a:latin typeface="Times New Roman" pitchFamily="18" charset="0"/>
                <a:ea typeface="+mj-ea"/>
                <a:cs typeface="Times New Roman" pitchFamily="18" charset="0"/>
              </a:rPr>
            </a:br>
            <a:endParaRPr lang="en-US" sz="3900" b="1" dirty="0">
              <a:solidFill>
                <a:srgbClr val="4F271C">
                  <a:satMod val="130000"/>
                </a:srgbClr>
              </a:solidFill>
              <a:latin typeface="Times New Roman" pitchFamily="18" charset="0"/>
              <a:ea typeface="+mj-ea"/>
              <a:cs typeface="Times New Roman" pitchFamily="18" charset="0"/>
            </a:endParaRPr>
          </a:p>
          <a:p>
            <a:pPr marL="82296" indent="0">
              <a:buNone/>
            </a:pPr>
            <a:r>
              <a:rPr lang="en-US" sz="3900" b="1" dirty="0">
                <a:solidFill>
                  <a:srgbClr val="4F271C">
                    <a:satMod val="130000"/>
                  </a:srgbClr>
                </a:solidFill>
                <a:latin typeface="Times New Roman" pitchFamily="18" charset="0"/>
                <a:ea typeface="+mj-ea"/>
                <a:cs typeface="Times New Roman" pitchFamily="18" charset="0"/>
              </a:rPr>
              <a:t>LEARNING ENVIRONMENT MANAGEMENT</a:t>
            </a:r>
            <a:br>
              <a:rPr lang="en-US" sz="3900" dirty="0">
                <a:solidFill>
                  <a:srgbClr val="4F271C">
                    <a:satMod val="130000"/>
                  </a:srgbClr>
                </a:solidFill>
                <a:latin typeface="Times New Roman" pitchFamily="18" charset="0"/>
                <a:ea typeface="+mj-ea"/>
                <a:cs typeface="Times New Roman" pitchFamily="18" charset="0"/>
              </a:rPr>
            </a:br>
            <a:endParaRPr lang="en-US" dirty="0"/>
          </a:p>
        </p:txBody>
      </p:sp>
    </p:spTree>
    <p:extLst>
      <p:ext uri="{BB962C8B-B14F-4D97-AF65-F5344CB8AC3E}">
        <p14:creationId xmlns:p14="http://schemas.microsoft.com/office/powerpoint/2010/main" val="100569551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Contd</a:t>
            </a:r>
            <a:r>
              <a:rPr lang="en-US" dirty="0"/>
              <a:t>…</a:t>
            </a:r>
          </a:p>
        </p:txBody>
      </p:sp>
      <p:sp>
        <p:nvSpPr>
          <p:cNvPr id="3" name="Content Placeholder 2"/>
          <p:cNvSpPr>
            <a:spLocks noGrp="1"/>
          </p:cNvSpPr>
          <p:nvPr>
            <p:ph idx="1"/>
          </p:nvPr>
        </p:nvSpPr>
        <p:spPr/>
        <p:txBody>
          <a:bodyPr/>
          <a:lstStyle/>
          <a:p>
            <a:r>
              <a:rPr lang="en-US" dirty="0"/>
              <a:t>Learning environment is the place and setting where learning occurs; it is not limited to a physical classroom and includes the characteristics of the setting.</a:t>
            </a:r>
          </a:p>
          <a:p>
            <a:r>
              <a:rPr lang="en-US" dirty="0"/>
              <a:t>Environment has a vital role for learning </a:t>
            </a:r>
          </a:p>
          <a:p>
            <a:r>
              <a:rPr lang="en-US" dirty="0"/>
              <a:t>Good environment enhances leaning </a:t>
            </a:r>
          </a:p>
          <a:p>
            <a:r>
              <a:rPr lang="en-US" dirty="0"/>
              <a:t>Poor environment reduces </a:t>
            </a:r>
            <a:r>
              <a:rPr lang="en-US" dirty="0">
                <a:solidFill>
                  <a:srgbClr val="000000"/>
                </a:solidFill>
                <a:latin typeface="Times New Roman"/>
                <a:ea typeface="Calibri"/>
              </a:rPr>
              <a:t>learning.</a:t>
            </a:r>
          </a:p>
          <a:p>
            <a:r>
              <a:rPr lang="en-US" dirty="0">
                <a:solidFill>
                  <a:srgbClr val="000000"/>
                </a:solidFill>
                <a:latin typeface="Times New Roman"/>
                <a:ea typeface="Calibri"/>
              </a:rPr>
              <a:t>Safe, positive, and supportive learning environment  </a:t>
            </a:r>
            <a:endParaRPr lang="en-US" dirty="0"/>
          </a:p>
        </p:txBody>
      </p:sp>
    </p:spTree>
    <p:extLst>
      <p:ext uri="{BB962C8B-B14F-4D97-AF65-F5344CB8AC3E}">
        <p14:creationId xmlns:p14="http://schemas.microsoft.com/office/powerpoint/2010/main" val="196634083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Elements of the environment </a:t>
            </a:r>
          </a:p>
        </p:txBody>
      </p:sp>
      <p:sp>
        <p:nvSpPr>
          <p:cNvPr id="3" name="Content Placeholder 2"/>
          <p:cNvSpPr>
            <a:spLocks noGrp="1"/>
          </p:cNvSpPr>
          <p:nvPr>
            <p:ph idx="1"/>
          </p:nvPr>
        </p:nvSpPr>
        <p:spPr/>
        <p:txBody>
          <a:bodyPr>
            <a:normAutofit lnSpcReduction="10000"/>
          </a:bodyPr>
          <a:lstStyle/>
          <a:p>
            <a:r>
              <a:rPr lang="en-US" dirty="0">
                <a:latin typeface="Times New Roman" pitchFamily="18" charset="0"/>
                <a:cs typeface="Times New Roman" pitchFamily="18" charset="0"/>
              </a:rPr>
              <a:t>The following five elements of the environment  should be considered by the facilitators of adults learning</a:t>
            </a:r>
          </a:p>
          <a:p>
            <a:pPr marL="82296" indent="0">
              <a:buNone/>
            </a:pPr>
            <a:r>
              <a:rPr lang="en-US" b="1" dirty="0">
                <a:solidFill>
                  <a:srgbClr val="FF0000"/>
                </a:solidFill>
                <a:latin typeface="Times New Roman" pitchFamily="18" charset="0"/>
                <a:cs typeface="Times New Roman" pitchFamily="18" charset="0"/>
              </a:rPr>
              <a:t>SPECH</a:t>
            </a:r>
          </a:p>
          <a:p>
            <a:pPr marL="82296" indent="0">
              <a:buNone/>
            </a:pPr>
            <a:r>
              <a:rPr lang="en-US" b="1" dirty="0">
                <a:latin typeface="Times New Roman" pitchFamily="18" charset="0"/>
                <a:cs typeface="Times New Roman" pitchFamily="18" charset="0"/>
              </a:rPr>
              <a:t>S</a:t>
            </a:r>
            <a:r>
              <a:rPr lang="en-US" dirty="0">
                <a:latin typeface="Times New Roman" pitchFamily="18" charset="0"/>
                <a:cs typeface="Times New Roman" pitchFamily="18" charset="0"/>
              </a:rPr>
              <a:t>= Social environment</a:t>
            </a:r>
          </a:p>
          <a:p>
            <a:pPr marL="82296" indent="0">
              <a:buNone/>
            </a:pPr>
            <a:r>
              <a:rPr lang="en-US" b="1" dirty="0">
                <a:latin typeface="Times New Roman" pitchFamily="18" charset="0"/>
                <a:cs typeface="Times New Roman" pitchFamily="18" charset="0"/>
              </a:rPr>
              <a:t>P= </a:t>
            </a:r>
            <a:r>
              <a:rPr lang="en-US" dirty="0">
                <a:latin typeface="Times New Roman" pitchFamily="18" charset="0"/>
                <a:cs typeface="Times New Roman" pitchFamily="18" charset="0"/>
              </a:rPr>
              <a:t>Physical environment </a:t>
            </a:r>
          </a:p>
          <a:p>
            <a:pPr marL="82296" indent="0">
              <a:buNone/>
            </a:pPr>
            <a:r>
              <a:rPr lang="en-US" b="1" dirty="0">
                <a:latin typeface="Times New Roman" pitchFamily="18" charset="0"/>
                <a:cs typeface="Times New Roman" pitchFamily="18" charset="0"/>
              </a:rPr>
              <a:t>E=</a:t>
            </a:r>
            <a:r>
              <a:rPr lang="en-US" dirty="0">
                <a:latin typeface="Times New Roman" pitchFamily="18" charset="0"/>
                <a:cs typeface="Times New Roman" pitchFamily="18" charset="0"/>
              </a:rPr>
              <a:t>Emotional environment</a:t>
            </a:r>
          </a:p>
          <a:p>
            <a:pPr marL="82296" indent="0">
              <a:buNone/>
            </a:pPr>
            <a:r>
              <a:rPr lang="en-US" b="1" dirty="0">
                <a:latin typeface="Times New Roman" pitchFamily="18" charset="0"/>
                <a:cs typeface="Times New Roman" pitchFamily="18" charset="0"/>
              </a:rPr>
              <a:t>C=</a:t>
            </a:r>
            <a:r>
              <a:rPr lang="en-US" dirty="0">
                <a:latin typeface="Times New Roman" pitchFamily="18" charset="0"/>
                <a:cs typeface="Times New Roman" pitchFamily="18" charset="0"/>
              </a:rPr>
              <a:t>Cognitive environment  </a:t>
            </a:r>
          </a:p>
          <a:p>
            <a:pPr marL="82296" indent="0">
              <a:buNone/>
            </a:pPr>
            <a:r>
              <a:rPr lang="en-US" b="1" dirty="0">
                <a:latin typeface="Times New Roman" pitchFamily="18" charset="0"/>
                <a:cs typeface="Times New Roman" pitchFamily="18" charset="0"/>
              </a:rPr>
              <a:t>H=</a:t>
            </a:r>
            <a:r>
              <a:rPr lang="en-US" dirty="0">
                <a:latin typeface="Times New Roman" pitchFamily="18" charset="0"/>
                <a:cs typeface="Times New Roman" pitchFamily="18" charset="0"/>
              </a:rPr>
              <a:t>Holistic environment </a:t>
            </a:r>
          </a:p>
        </p:txBody>
      </p:sp>
    </p:spTree>
    <p:extLst>
      <p:ext uri="{BB962C8B-B14F-4D97-AF65-F5344CB8AC3E}">
        <p14:creationId xmlns:p14="http://schemas.microsoft.com/office/powerpoint/2010/main" val="150865303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latin typeface="Times New Roman" pitchFamily="18" charset="0"/>
                <a:cs typeface="Times New Roman" pitchFamily="18" charset="0"/>
              </a:rPr>
              <a:t>Social Environment</a:t>
            </a:r>
            <a:br>
              <a:rPr lang="en-US" dirty="0">
                <a:latin typeface="Times New Roman" pitchFamily="18" charset="0"/>
                <a:cs typeface="Times New Roman" pitchFamily="18" charset="0"/>
              </a:rPr>
            </a:br>
            <a:endParaRPr lang="en-US" dirty="0"/>
          </a:p>
        </p:txBody>
      </p:sp>
      <p:sp>
        <p:nvSpPr>
          <p:cNvPr id="3" name="Content Placeholder 2"/>
          <p:cNvSpPr>
            <a:spLocks noGrp="1"/>
          </p:cNvSpPr>
          <p:nvPr>
            <p:ph idx="1"/>
          </p:nvPr>
        </p:nvSpPr>
        <p:spPr/>
        <p:txBody>
          <a:bodyPr/>
          <a:lstStyle/>
          <a:p>
            <a:r>
              <a:rPr lang="en-US" dirty="0"/>
              <a:t>Humans are social creatures and have a need to belong within a social setting.</a:t>
            </a:r>
          </a:p>
          <a:p>
            <a:pPr marL="82296" indent="0">
              <a:buNone/>
            </a:pPr>
            <a:endParaRPr lang="en-US" dirty="0"/>
          </a:p>
          <a:p>
            <a:pPr lvl="1"/>
            <a:r>
              <a:rPr lang="en-US" dirty="0"/>
              <a:t>Welcome signs</a:t>
            </a:r>
          </a:p>
          <a:p>
            <a:pPr lvl="1"/>
            <a:r>
              <a:rPr lang="en-US" dirty="0"/>
              <a:t>Introductory activities</a:t>
            </a:r>
          </a:p>
          <a:p>
            <a:pPr lvl="1"/>
            <a:r>
              <a:rPr lang="en-US" dirty="0"/>
              <a:t>Group activities</a:t>
            </a:r>
          </a:p>
          <a:p>
            <a:pPr lvl="1"/>
            <a:r>
              <a:rPr lang="en-US" dirty="0"/>
              <a:t>Breaks</a:t>
            </a:r>
          </a:p>
          <a:p>
            <a:pPr lvl="1"/>
            <a:r>
              <a:rPr lang="en-US" dirty="0"/>
              <a:t>Outside socializing opportunities</a:t>
            </a:r>
          </a:p>
          <a:p>
            <a:pPr marL="82296" indent="0">
              <a:buNone/>
            </a:pPr>
            <a:endParaRPr lang="en-US" dirty="0"/>
          </a:p>
        </p:txBody>
      </p:sp>
    </p:spTree>
    <p:extLst>
      <p:ext uri="{BB962C8B-B14F-4D97-AF65-F5344CB8AC3E}">
        <p14:creationId xmlns:p14="http://schemas.microsoft.com/office/powerpoint/2010/main" val="250919652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r>
              <a:rPr lang="en-US" b="1" dirty="0"/>
              <a:t>The Physical Environment</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a:buFont typeface="Wingdings" pitchFamily="2" charset="2"/>
              <a:buChar char="q"/>
            </a:pPr>
            <a:r>
              <a:rPr lang="en-US" dirty="0"/>
              <a:t>The physical environment consists of those aspects of the learning room that exist independent of the people who inhibit it. </a:t>
            </a:r>
          </a:p>
          <a:p>
            <a:pPr>
              <a:buFont typeface="Wingdings" pitchFamily="2" charset="2"/>
              <a:buChar char="q"/>
            </a:pPr>
            <a:r>
              <a:rPr lang="en-US" dirty="0"/>
              <a:t>The shape and size of the room, the seating arrangement and the location and availability of equipment and materials are major aspects of the physical environment. </a:t>
            </a:r>
          </a:p>
          <a:p>
            <a:pPr marL="82296" indent="0">
              <a:buNone/>
            </a:pPr>
            <a:endParaRPr lang="en-US" dirty="0"/>
          </a:p>
          <a:p>
            <a:pPr lvl="0">
              <a:buFont typeface="Wingdings" pitchFamily="2" charset="2"/>
              <a:buChar char="v"/>
            </a:pPr>
            <a:r>
              <a:rPr lang="en-US" dirty="0"/>
              <a:t>Room temperature</a:t>
            </a:r>
          </a:p>
          <a:p>
            <a:pPr lvl="0">
              <a:buFont typeface="Wingdings" pitchFamily="2" charset="2"/>
              <a:buChar char="v"/>
            </a:pPr>
            <a:r>
              <a:rPr lang="en-US" dirty="0"/>
              <a:t>Noise</a:t>
            </a:r>
          </a:p>
          <a:p>
            <a:pPr lvl="0">
              <a:buFont typeface="Wingdings" pitchFamily="2" charset="2"/>
              <a:buChar char="v"/>
            </a:pPr>
            <a:r>
              <a:rPr lang="en-US" dirty="0"/>
              <a:t>Light</a:t>
            </a:r>
          </a:p>
          <a:p>
            <a:pPr lvl="0">
              <a:buFont typeface="Wingdings" pitchFamily="2" charset="2"/>
              <a:buChar char="v"/>
            </a:pPr>
            <a:r>
              <a:rPr lang="en-US" dirty="0"/>
              <a:t>Room size, layout and appearance</a:t>
            </a:r>
          </a:p>
          <a:p>
            <a:pPr lvl="0">
              <a:buFont typeface="Wingdings" pitchFamily="2" charset="2"/>
              <a:buChar char="v"/>
            </a:pPr>
            <a:r>
              <a:rPr lang="en-US" dirty="0"/>
              <a:t>Ventilation</a:t>
            </a:r>
          </a:p>
          <a:p>
            <a:pPr lvl="0">
              <a:buFont typeface="Wingdings" pitchFamily="2" charset="2"/>
              <a:buChar char="v"/>
            </a:pPr>
            <a:r>
              <a:rPr lang="en-US" dirty="0"/>
              <a:t>Equipment</a:t>
            </a:r>
          </a:p>
          <a:p>
            <a:endParaRPr lang="en-US" dirty="0"/>
          </a:p>
        </p:txBody>
      </p:sp>
    </p:spTree>
    <p:extLst>
      <p:ext uri="{BB962C8B-B14F-4D97-AF65-F5344CB8AC3E}">
        <p14:creationId xmlns:p14="http://schemas.microsoft.com/office/powerpoint/2010/main" val="79296063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The Emotional Environment</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v"/>
            </a:pPr>
            <a:r>
              <a:rPr lang="en-US" dirty="0"/>
              <a:t>It is important to foster and maintain each person’s self esteem. Effective communication and empathy plays an important role in maintaining respect and trust.</a:t>
            </a:r>
          </a:p>
          <a:p>
            <a:pPr marL="82296" indent="0">
              <a:buNone/>
            </a:pPr>
            <a:endParaRPr lang="en-US" dirty="0"/>
          </a:p>
          <a:p>
            <a:pPr lvl="0">
              <a:buFont typeface="Arial" pitchFamily="34" charset="0"/>
              <a:buChar char="•"/>
            </a:pPr>
            <a:r>
              <a:rPr lang="en-US" dirty="0"/>
              <a:t>Encourage involvement</a:t>
            </a:r>
          </a:p>
          <a:p>
            <a:pPr lvl="0">
              <a:buFont typeface="Arial" pitchFamily="34" charset="0"/>
              <a:buChar char="•"/>
            </a:pPr>
            <a:r>
              <a:rPr lang="en-US" dirty="0"/>
              <a:t>Acknowledge contributions</a:t>
            </a:r>
          </a:p>
          <a:p>
            <a:pPr lvl="0">
              <a:buFont typeface="Arial" pitchFamily="34" charset="0"/>
              <a:buChar char="•"/>
            </a:pPr>
            <a:r>
              <a:rPr lang="en-US" dirty="0"/>
              <a:t>Value individual differences</a:t>
            </a:r>
          </a:p>
          <a:p>
            <a:pPr lvl="0">
              <a:buFont typeface="Arial" pitchFamily="34" charset="0"/>
              <a:buChar char="•"/>
            </a:pPr>
            <a:r>
              <a:rPr lang="en-US" dirty="0"/>
              <a:t>Foster and expect respect</a:t>
            </a:r>
          </a:p>
          <a:p>
            <a:pPr lvl="0">
              <a:buFont typeface="Arial" pitchFamily="34" charset="0"/>
              <a:buChar char="•"/>
            </a:pPr>
            <a:r>
              <a:rPr lang="en-US" dirty="0"/>
              <a:t>Maintain confidentiality</a:t>
            </a:r>
          </a:p>
          <a:p>
            <a:pPr lvl="0">
              <a:buFont typeface="Arial" pitchFamily="34" charset="0"/>
              <a:buChar char="•"/>
            </a:pPr>
            <a:r>
              <a:rPr lang="en-US" dirty="0"/>
              <a:t>Be authentic</a:t>
            </a:r>
          </a:p>
          <a:p>
            <a:pPr lvl="0">
              <a:buFont typeface="Arial" pitchFamily="34" charset="0"/>
              <a:buChar char="•"/>
            </a:pPr>
            <a:r>
              <a:rPr lang="en-US" dirty="0"/>
              <a:t>Provide constructive feedback</a:t>
            </a:r>
          </a:p>
          <a:p>
            <a:endParaRPr lang="en-US" dirty="0"/>
          </a:p>
        </p:txBody>
      </p:sp>
    </p:spTree>
    <p:extLst>
      <p:ext uri="{BB962C8B-B14F-4D97-AF65-F5344CB8AC3E}">
        <p14:creationId xmlns:p14="http://schemas.microsoft.com/office/powerpoint/2010/main" val="27526568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2407</TotalTime>
  <Words>10800</Words>
  <Application>Microsoft Office PowerPoint</Application>
  <PresentationFormat>On-screen Show (4:3)</PresentationFormat>
  <Paragraphs>845</Paragraphs>
  <Slides>146</Slides>
  <Notes>2</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146</vt:i4>
      </vt:variant>
    </vt:vector>
  </HeadingPairs>
  <TitlesOfParts>
    <vt:vector size="158" baseType="lpstr">
      <vt:lpstr>Arial</vt:lpstr>
      <vt:lpstr>Calibri</vt:lpstr>
      <vt:lpstr>Courier New</vt:lpstr>
      <vt:lpstr>Garamond-Bold</vt:lpstr>
      <vt:lpstr>Gill Sans MT</vt:lpstr>
      <vt:lpstr>Segoe Print</vt:lpstr>
      <vt:lpstr>Times New Roman</vt:lpstr>
      <vt:lpstr>Verdana</vt:lpstr>
      <vt:lpstr>Wingdings</vt:lpstr>
      <vt:lpstr>Wingdings 2</vt:lpstr>
      <vt:lpstr>Wingdings 3</vt:lpstr>
      <vt:lpstr>Solstice</vt:lpstr>
      <vt:lpstr>Training Methods and Facilitation Skills in Adult Education</vt:lpstr>
      <vt:lpstr>PowerPoint Presentation</vt:lpstr>
      <vt:lpstr> FORMAL EDUCATION  </vt:lpstr>
      <vt:lpstr>Non formal education  </vt:lpstr>
      <vt:lpstr>Education vs. Training </vt:lpstr>
      <vt:lpstr>Contd….</vt:lpstr>
      <vt:lpstr>Education Vs. Training </vt:lpstr>
      <vt:lpstr>Teaching and Training </vt:lpstr>
      <vt:lpstr>Contd…</vt:lpstr>
      <vt:lpstr>Teaching Vs. Training </vt:lpstr>
      <vt:lpstr>Cond..</vt:lpstr>
      <vt:lpstr>Learning </vt:lpstr>
      <vt:lpstr>Forms of learning </vt:lpstr>
      <vt:lpstr>Non formal learning</vt:lpstr>
      <vt:lpstr>INFORMAL LEARNING  </vt:lpstr>
      <vt:lpstr>Contd….</vt:lpstr>
      <vt:lpstr>Individual Assignment </vt:lpstr>
      <vt:lpstr>PowerPoint Presentation</vt:lpstr>
      <vt:lpstr> Andragogy: Historical Development </vt:lpstr>
      <vt:lpstr>Contd…</vt:lpstr>
      <vt:lpstr>Contd…</vt:lpstr>
      <vt:lpstr>Contd…</vt:lpstr>
      <vt:lpstr>Contd…</vt:lpstr>
      <vt:lpstr>Contd… </vt:lpstr>
      <vt:lpstr>Contd…</vt:lpstr>
      <vt:lpstr>Contd…</vt:lpstr>
      <vt:lpstr>Andragogical Assumptions</vt:lpstr>
      <vt:lpstr>Contd…</vt:lpstr>
      <vt:lpstr>Contd…</vt:lpstr>
      <vt:lpstr>PowerPoint Presentation</vt:lpstr>
      <vt:lpstr>PowerPoint Presentation</vt:lpstr>
      <vt:lpstr>Facilitator and facilitation</vt:lpstr>
      <vt:lpstr>Contd..</vt:lpstr>
      <vt:lpstr>Contd..</vt:lpstr>
      <vt:lpstr>Contd…</vt:lpstr>
      <vt:lpstr>PowerPoint Presentation</vt:lpstr>
      <vt:lpstr> 2.2. Qualities of Effective Facilitator </vt:lpstr>
      <vt:lpstr>Contd…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Roles of a Trainer/Facilitator </vt:lpstr>
      <vt:lpstr>PowerPoint Presentation</vt:lpstr>
      <vt:lpstr>PowerPoint Presentation</vt:lpstr>
      <vt:lpstr>PowerPoint Presentation</vt:lpstr>
      <vt:lpstr>PowerPoint Presentation</vt:lpstr>
      <vt:lpstr>PowerPoint Presentation</vt:lpstr>
      <vt:lpstr>PowerPoint Presentation</vt:lpstr>
      <vt:lpstr>A facilitator is not </vt:lpstr>
      <vt:lpstr>PowerPoint Presentation</vt:lpstr>
      <vt:lpstr>PowerPoint Presentation</vt:lpstr>
      <vt:lpstr>PowerPoint Presentation</vt:lpstr>
      <vt:lpstr>Contd…</vt:lpstr>
      <vt:lpstr>consideration in the selection of Facilitation methods</vt:lpstr>
      <vt:lpstr>Contd…</vt:lpstr>
      <vt:lpstr>1. Traditional Methods:  </vt:lpstr>
      <vt:lpstr> Characteristics of traditional methods: </vt:lpstr>
      <vt:lpstr> a. Lecture Method </vt:lpstr>
      <vt:lpstr>b. Demonstration </vt:lpstr>
      <vt:lpstr>2. Modern Methods of Teaching </vt:lpstr>
      <vt:lpstr>PowerPoint Presentation</vt:lpstr>
      <vt:lpstr> Common Facilitation Methods in Adult Education </vt:lpstr>
      <vt:lpstr>  Lecture </vt:lpstr>
      <vt:lpstr>PowerPoint Presentation</vt:lpstr>
      <vt:lpstr> Brainstorming </vt:lpstr>
      <vt:lpstr>PowerPoint Presentation</vt:lpstr>
      <vt:lpstr> Plenary </vt:lpstr>
      <vt:lpstr>Small Group Discussion </vt:lpstr>
      <vt:lpstr>Fishbowl </vt:lpstr>
      <vt:lpstr> Group Assignment </vt:lpstr>
      <vt:lpstr>Contd..</vt:lpstr>
      <vt:lpstr>Role Play </vt:lpstr>
      <vt:lpstr>Contd…</vt:lpstr>
      <vt:lpstr> Drama </vt:lpstr>
      <vt:lpstr> Case Study </vt:lpstr>
      <vt:lpstr>Skills Practice </vt:lpstr>
      <vt:lpstr>Quiz </vt:lpstr>
      <vt:lpstr> Images/Codes </vt:lpstr>
      <vt:lpstr> Songs &amp; Stories </vt:lpstr>
      <vt:lpstr>Card Clustering </vt:lpstr>
      <vt:lpstr>Jigsaw Method  </vt:lpstr>
      <vt:lpstr>Group Assignment </vt:lpstr>
      <vt:lpstr>PowerPoint Presentation</vt:lpstr>
      <vt:lpstr>Contd…</vt:lpstr>
      <vt:lpstr>Elements of the environment </vt:lpstr>
      <vt:lpstr>Social Environment </vt:lpstr>
      <vt:lpstr>The Physical Environment </vt:lpstr>
      <vt:lpstr>The Emotional Environment </vt:lpstr>
      <vt:lpstr>The Cognitive Environment </vt:lpstr>
      <vt:lpstr>The Holistic Environment </vt:lpstr>
      <vt:lpstr> What is Learning Room Management? </vt:lpstr>
      <vt:lpstr>PowerPoint Presentation</vt:lpstr>
      <vt:lpstr>Contd…</vt:lpstr>
      <vt:lpstr>Contd…</vt:lpstr>
      <vt:lpstr>Characteristics of effective learning environment managers (Facilitators) </vt:lpstr>
      <vt:lpstr> Techniques for Better Learning Room Discipline </vt:lpstr>
      <vt:lpstr>1. Focusing </vt:lpstr>
      <vt:lpstr>2. Direct Instruction</vt:lpstr>
      <vt:lpstr> 3. Monitoring </vt:lpstr>
      <vt:lpstr> 4.  Modeling </vt:lpstr>
      <vt:lpstr>PowerPoint Presentation</vt:lpstr>
      <vt:lpstr> 8. Positive Discipline </vt:lpstr>
      <vt:lpstr> Preventive learning room management </vt:lpstr>
      <vt:lpstr> Setting Rules: </vt:lpstr>
      <vt:lpstr> Wittiness: </vt:lpstr>
      <vt:lpstr> Overlapping: </vt:lpstr>
      <vt:lpstr> Lesson Momentum:  </vt:lpstr>
      <vt:lpstr>Good preparation: </vt:lpstr>
      <vt:lpstr> Why Students Misbehave? </vt:lpstr>
      <vt:lpstr>Contd…</vt:lpstr>
      <vt:lpstr>Contd…</vt:lpstr>
      <vt:lpstr>PowerPoint Presentation</vt:lpstr>
      <vt:lpstr> Managing Difficult Participants </vt:lpstr>
      <vt:lpstr>Group Assignment II</vt:lpstr>
      <vt:lpstr>PowerPoint Presentation</vt:lpstr>
      <vt:lpstr>Definitions of Learning Aids</vt:lpstr>
      <vt:lpstr>  Types of learning aids  </vt:lpstr>
      <vt:lpstr>PowerPoint Presentation</vt:lpstr>
      <vt:lpstr>Instructional AIDS</vt:lpstr>
      <vt:lpstr>PowerPoint Presentation</vt:lpstr>
      <vt:lpstr>PowerPoint Presentation</vt:lpstr>
      <vt:lpstr> Importance of learning aid (Why use them?) </vt:lpstr>
      <vt:lpstr>  Characteristics of Good learning aid   </vt:lpstr>
      <vt:lpstr>PowerPoint Presentation</vt:lpstr>
      <vt:lpstr>CHAPTER SIX   Introduction to Assessment in Adult Education</vt:lpstr>
      <vt:lpstr>The Concept of Assessment in Adult Education </vt:lpstr>
      <vt:lpstr>PowerPoint Presentation</vt:lpstr>
      <vt:lpstr>Assessment Methods </vt:lpstr>
      <vt:lpstr>PowerPoint Presentation</vt:lpstr>
      <vt:lpstr>Interview and discussion</vt:lpstr>
      <vt:lpstr>Demonstration </vt:lpstr>
      <vt:lpstr>Role Play</vt:lpstr>
      <vt:lpstr>Class exercise </vt:lpstr>
      <vt:lpstr>Portfolios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Methods and Facilitation Skills in Adult Education</dc:title>
  <dc:creator>Samuel Zinabu</dc:creator>
  <cp:lastModifiedBy>inedis</cp:lastModifiedBy>
  <cp:revision>334</cp:revision>
  <dcterms:created xsi:type="dcterms:W3CDTF">2006-08-16T00:00:00Z</dcterms:created>
  <dcterms:modified xsi:type="dcterms:W3CDTF">2020-04-25T17:02:29Z</dcterms:modified>
</cp:coreProperties>
</file>