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71"/>
  </p:notesMasterIdLst>
  <p:handoutMasterIdLst>
    <p:handoutMasterId r:id="rId72"/>
  </p:handoutMasterIdLst>
  <p:sldIdLst>
    <p:sldId id="470" r:id="rId2"/>
    <p:sldId id="471" r:id="rId3"/>
    <p:sldId id="257" r:id="rId4"/>
    <p:sldId id="443" r:id="rId5"/>
    <p:sldId id="451" r:id="rId6"/>
    <p:sldId id="452" r:id="rId7"/>
    <p:sldId id="449" r:id="rId8"/>
    <p:sldId id="450" r:id="rId9"/>
    <p:sldId id="447" r:id="rId10"/>
    <p:sldId id="448" r:id="rId11"/>
    <p:sldId id="445" r:id="rId12"/>
    <p:sldId id="446" r:id="rId13"/>
    <p:sldId id="444" r:id="rId14"/>
    <p:sldId id="427" r:id="rId15"/>
    <p:sldId id="440" r:id="rId16"/>
    <p:sldId id="582" r:id="rId17"/>
    <p:sldId id="583" r:id="rId18"/>
    <p:sldId id="441" r:id="rId19"/>
    <p:sldId id="442" r:id="rId20"/>
    <p:sldId id="437" r:id="rId21"/>
    <p:sldId id="472" r:id="rId22"/>
    <p:sldId id="474" r:id="rId23"/>
    <p:sldId id="475" r:id="rId24"/>
    <p:sldId id="480" r:id="rId25"/>
    <p:sldId id="479" r:id="rId26"/>
    <p:sldId id="478" r:id="rId27"/>
    <p:sldId id="477" r:id="rId28"/>
    <p:sldId id="476" r:id="rId29"/>
    <p:sldId id="438" r:id="rId30"/>
    <p:sldId id="481" r:id="rId31"/>
    <p:sldId id="484" r:id="rId32"/>
    <p:sldId id="458" r:id="rId33"/>
    <p:sldId id="459" r:id="rId34"/>
    <p:sldId id="460" r:id="rId35"/>
    <p:sldId id="551" r:id="rId36"/>
    <p:sldId id="462" r:id="rId37"/>
    <p:sldId id="490" r:id="rId38"/>
    <p:sldId id="453" r:id="rId39"/>
    <p:sldId id="491" r:id="rId40"/>
    <p:sldId id="498" r:id="rId41"/>
    <p:sldId id="497" r:id="rId42"/>
    <p:sldId id="496" r:id="rId43"/>
    <p:sldId id="495" r:id="rId44"/>
    <p:sldId id="494" r:id="rId45"/>
    <p:sldId id="493" r:id="rId46"/>
    <p:sldId id="492" r:id="rId47"/>
    <p:sldId id="454" r:id="rId48"/>
    <p:sldId id="455" r:id="rId49"/>
    <p:sldId id="456" r:id="rId50"/>
    <p:sldId id="463" r:id="rId51"/>
    <p:sldId id="464" r:id="rId52"/>
    <p:sldId id="465" r:id="rId53"/>
    <p:sldId id="499" r:id="rId54"/>
    <p:sldId id="466" r:id="rId55"/>
    <p:sldId id="500" r:id="rId56"/>
    <p:sldId id="501" r:id="rId57"/>
    <p:sldId id="507" r:id="rId58"/>
    <p:sldId id="467" r:id="rId59"/>
    <p:sldId id="468" r:id="rId60"/>
    <p:sldId id="469" r:id="rId61"/>
    <p:sldId id="457" r:id="rId62"/>
    <p:sldId id="508" r:id="rId63"/>
    <p:sldId id="510" r:id="rId64"/>
    <p:sldId id="509" r:id="rId65"/>
    <p:sldId id="515" r:id="rId66"/>
    <p:sldId id="516" r:id="rId67"/>
    <p:sldId id="513" r:id="rId68"/>
    <p:sldId id="514" r:id="rId69"/>
    <p:sldId id="511" r:id="rId70"/>
  </p:sldIdLst>
  <p:sldSz cx="9144000" cy="6858000" type="screen4x3"/>
  <p:notesSz cx="6858000" cy="9144000"/>
  <p:defaultTex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B2B2B2"/>
    <a:srgbClr val="006600"/>
    <a:srgbClr val="33CC33"/>
    <a:srgbClr val="CC00CC"/>
    <a:srgbClr val="FF6600"/>
    <a:srgbClr val="6633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556" autoAdjust="0"/>
    <p:restoredTop sz="94683" autoAdjust="0"/>
  </p:normalViewPr>
  <p:slideViewPr>
    <p:cSldViewPr>
      <p:cViewPr varScale="1">
        <p:scale>
          <a:sx n="66" d="100"/>
          <a:sy n="66" d="100"/>
        </p:scale>
        <p:origin x="-1590"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smtClean="0"/>
            </a:lvl1pPr>
          </a:lstStyle>
          <a:p>
            <a:pPr>
              <a:defRPr/>
            </a:pPr>
            <a:endParaRPr lang="en-US"/>
          </a:p>
        </p:txBody>
      </p:sp>
      <p:sp>
        <p:nvSpPr>
          <p:cNvPr id="64515"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smtClean="0"/>
            </a:lvl1pPr>
          </a:lstStyle>
          <a:p>
            <a:pPr>
              <a:defRPr/>
            </a:pPr>
            <a:endParaRPr lang="en-US"/>
          </a:p>
        </p:txBody>
      </p:sp>
      <p:sp>
        <p:nvSpPr>
          <p:cNvPr id="64516"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smtClean="0"/>
            </a:lvl1pPr>
          </a:lstStyle>
          <a:p>
            <a:pPr>
              <a:defRPr/>
            </a:pPr>
            <a:endParaRPr lang="en-US"/>
          </a:p>
        </p:txBody>
      </p:sp>
      <p:sp>
        <p:nvSpPr>
          <p:cNvPr id="64517"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smtClean="0"/>
            </a:lvl1pPr>
          </a:lstStyle>
          <a:p>
            <a:pPr>
              <a:defRPr/>
            </a:pPr>
            <a:fld id="{36E2F14E-6915-4D77-86CC-C8DB2548116F}" type="slidenum">
              <a:rPr lang="en-US"/>
              <a:pPr>
                <a:defRPr/>
              </a:pPr>
              <a:t>‹#›</a:t>
            </a:fld>
            <a:endParaRPr lang="en-US"/>
          </a:p>
        </p:txBody>
      </p:sp>
    </p:spTree>
    <p:extLst>
      <p:ext uri="{BB962C8B-B14F-4D97-AF65-F5344CB8AC3E}">
        <p14:creationId xmlns:p14="http://schemas.microsoft.com/office/powerpoint/2010/main" val="26275733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smtClean="0"/>
            </a:lvl1pPr>
          </a:lstStyle>
          <a:p>
            <a:pPr>
              <a:defRPr/>
            </a:pPr>
            <a:endParaRPr lang="en-US"/>
          </a:p>
        </p:txBody>
      </p:sp>
      <p:sp>
        <p:nvSpPr>
          <p:cNvPr id="614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smtClean="0"/>
            </a:lvl1pPr>
          </a:lstStyle>
          <a:p>
            <a:pPr>
              <a:defRPr/>
            </a:pPr>
            <a:endParaRPr lang="en-US"/>
          </a:p>
        </p:txBody>
      </p:sp>
      <p:sp>
        <p:nvSpPr>
          <p:cNvPr id="1075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5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smtClean="0"/>
            </a:lvl1pPr>
          </a:lstStyle>
          <a:p>
            <a:pPr>
              <a:defRPr/>
            </a:pPr>
            <a:endParaRPr lang="en-US"/>
          </a:p>
        </p:txBody>
      </p:sp>
      <p:sp>
        <p:nvSpPr>
          <p:cNvPr id="615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smtClean="0"/>
            </a:lvl1pPr>
          </a:lstStyle>
          <a:p>
            <a:pPr>
              <a:defRPr/>
            </a:pPr>
            <a:fld id="{CCF91728-E21E-4686-8EAB-69C8A644B054}" type="slidenum">
              <a:rPr lang="en-US"/>
              <a:pPr>
                <a:defRPr/>
              </a:pPr>
              <a:t>‹#›</a:t>
            </a:fld>
            <a:endParaRPr lang="en-US"/>
          </a:p>
        </p:txBody>
      </p:sp>
    </p:spTree>
    <p:extLst>
      <p:ext uri="{BB962C8B-B14F-4D97-AF65-F5344CB8AC3E}">
        <p14:creationId xmlns:p14="http://schemas.microsoft.com/office/powerpoint/2010/main" val="338860584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p>
            <a:fld id="{72D5CE33-7B5D-43C3-A0F9-D3AF7089A70E}" type="slidenum">
              <a:rPr lang="en-US"/>
              <a:pPr/>
              <a:t>1</a:t>
            </a:fld>
            <a:endParaRPr lang="en-US"/>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a:ln/>
        </p:spPr>
        <p:txBody>
          <a:bodyPr/>
          <a:lstStyle/>
          <a:p>
            <a:pPr eaLnBrk="1" hangingPunct="1"/>
            <a:endParaRPr lang="tr-TR" smtClean="0"/>
          </a:p>
        </p:txBody>
      </p:sp>
    </p:spTree>
    <p:extLst>
      <p:ext uri="{BB962C8B-B14F-4D97-AF65-F5344CB8AC3E}">
        <p14:creationId xmlns:p14="http://schemas.microsoft.com/office/powerpoint/2010/main" val="38629025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p>
            <a:fld id="{7DF4F9DE-9714-4AD2-8AC9-B38D5965BBAD}" type="slidenum">
              <a:rPr lang="en-US"/>
              <a:pPr/>
              <a:t>10</a:t>
            </a:fld>
            <a:endParaRPr lang="en-US"/>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a:ln/>
        </p:spPr>
        <p:txBody>
          <a:bodyPr/>
          <a:lstStyle/>
          <a:p>
            <a:pPr eaLnBrk="1" hangingPunct="1"/>
            <a:endParaRPr lang="tr-TR" smtClean="0"/>
          </a:p>
        </p:txBody>
      </p:sp>
    </p:spTree>
    <p:extLst>
      <p:ext uri="{BB962C8B-B14F-4D97-AF65-F5344CB8AC3E}">
        <p14:creationId xmlns:p14="http://schemas.microsoft.com/office/powerpoint/2010/main" val="11495426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p>
            <a:fld id="{B7D3D76C-9A05-4307-AD0C-434EC94D58AE}" type="slidenum">
              <a:rPr lang="en-US"/>
              <a:pPr/>
              <a:t>11</a:t>
            </a:fld>
            <a:endParaRPr lang="en-US"/>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p:spPr>
        <p:txBody>
          <a:bodyPr/>
          <a:lstStyle/>
          <a:p>
            <a:pPr eaLnBrk="1" hangingPunct="1"/>
            <a:endParaRPr lang="tr-TR" smtClean="0"/>
          </a:p>
        </p:txBody>
      </p:sp>
    </p:spTree>
    <p:extLst>
      <p:ext uri="{BB962C8B-B14F-4D97-AF65-F5344CB8AC3E}">
        <p14:creationId xmlns:p14="http://schemas.microsoft.com/office/powerpoint/2010/main" val="34492238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p:spPr>
        <p:txBody>
          <a:bodyPr/>
          <a:lstStyle/>
          <a:p>
            <a:fld id="{5918B2B8-10EB-4460-89BF-4B2D2F28ABAE}" type="slidenum">
              <a:rPr lang="en-US"/>
              <a:pPr/>
              <a:t>12</a:t>
            </a:fld>
            <a:endParaRPr lang="en-US"/>
          </a:p>
        </p:txBody>
      </p:sp>
      <p:sp>
        <p:nvSpPr>
          <p:cNvPr id="119811" name="Rectangle 2"/>
          <p:cNvSpPr>
            <a:spLocks noGrp="1" noRot="1" noChangeAspect="1" noChangeArrowheads="1" noTextEdit="1"/>
          </p:cNvSpPr>
          <p:nvPr>
            <p:ph type="sldImg"/>
          </p:nvPr>
        </p:nvSpPr>
        <p:spPr>
          <a:ln/>
        </p:spPr>
      </p:sp>
      <p:sp>
        <p:nvSpPr>
          <p:cNvPr id="119812" name="Rectangle 3"/>
          <p:cNvSpPr>
            <a:spLocks noGrp="1" noChangeArrowheads="1"/>
          </p:cNvSpPr>
          <p:nvPr>
            <p:ph type="body" idx="1"/>
          </p:nvPr>
        </p:nvSpPr>
        <p:spPr>
          <a:noFill/>
          <a:ln/>
        </p:spPr>
        <p:txBody>
          <a:bodyPr/>
          <a:lstStyle/>
          <a:p>
            <a:pPr eaLnBrk="1" hangingPunct="1"/>
            <a:endParaRPr lang="tr-TR" smtClean="0"/>
          </a:p>
        </p:txBody>
      </p:sp>
    </p:spTree>
    <p:extLst>
      <p:ext uri="{BB962C8B-B14F-4D97-AF65-F5344CB8AC3E}">
        <p14:creationId xmlns:p14="http://schemas.microsoft.com/office/powerpoint/2010/main" val="33629122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p:spPr>
        <p:txBody>
          <a:bodyPr/>
          <a:lstStyle/>
          <a:p>
            <a:fld id="{6EAF49FD-5F76-4E58-A2D9-2029C19D19B9}" type="slidenum">
              <a:rPr lang="en-US"/>
              <a:pPr/>
              <a:t>13</a:t>
            </a:fld>
            <a:endParaRPr lang="en-US"/>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p:spPr>
        <p:txBody>
          <a:bodyPr/>
          <a:lstStyle/>
          <a:p>
            <a:pPr eaLnBrk="1" hangingPunct="1"/>
            <a:endParaRPr lang="tr-TR" smtClean="0"/>
          </a:p>
        </p:txBody>
      </p:sp>
    </p:spTree>
    <p:extLst>
      <p:ext uri="{BB962C8B-B14F-4D97-AF65-F5344CB8AC3E}">
        <p14:creationId xmlns:p14="http://schemas.microsoft.com/office/powerpoint/2010/main" val="2977768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p:spPr>
        <p:txBody>
          <a:bodyPr/>
          <a:lstStyle/>
          <a:p>
            <a:fld id="{CF625A0B-456F-4B75-A8A2-3C261A91AEE5}" type="slidenum">
              <a:rPr lang="en-US"/>
              <a:pPr/>
              <a:t>14</a:t>
            </a:fld>
            <a:endParaRPr lang="en-US"/>
          </a:p>
        </p:txBody>
      </p:sp>
      <p:sp>
        <p:nvSpPr>
          <p:cNvPr id="121859" name="Rectangle 2"/>
          <p:cNvSpPr>
            <a:spLocks noGrp="1" noRot="1" noChangeAspect="1" noChangeArrowheads="1" noTextEdit="1"/>
          </p:cNvSpPr>
          <p:nvPr>
            <p:ph type="sldImg"/>
          </p:nvPr>
        </p:nvSpPr>
        <p:spPr>
          <a:ln/>
        </p:spPr>
      </p:sp>
      <p:sp>
        <p:nvSpPr>
          <p:cNvPr id="121860" name="Rectangle 3"/>
          <p:cNvSpPr>
            <a:spLocks noGrp="1" noChangeArrowheads="1"/>
          </p:cNvSpPr>
          <p:nvPr>
            <p:ph type="body" idx="1"/>
          </p:nvPr>
        </p:nvSpPr>
        <p:spPr>
          <a:noFill/>
          <a:ln/>
        </p:spPr>
        <p:txBody>
          <a:bodyPr/>
          <a:lstStyle/>
          <a:p>
            <a:pPr eaLnBrk="1" hangingPunct="1"/>
            <a:endParaRPr lang="tr-TR" smtClean="0"/>
          </a:p>
        </p:txBody>
      </p:sp>
    </p:spTree>
    <p:extLst>
      <p:ext uri="{BB962C8B-B14F-4D97-AF65-F5344CB8AC3E}">
        <p14:creationId xmlns:p14="http://schemas.microsoft.com/office/powerpoint/2010/main" val="22061027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p:spPr>
        <p:txBody>
          <a:bodyPr/>
          <a:lstStyle/>
          <a:p>
            <a:fld id="{54CC68E6-B633-45F9-A83D-B70DCECA8BAD}" type="slidenum">
              <a:rPr lang="en-US"/>
              <a:pPr/>
              <a:t>15</a:t>
            </a:fld>
            <a:endParaRPr lang="en-US"/>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p:spPr>
        <p:txBody>
          <a:bodyPr/>
          <a:lstStyle/>
          <a:p>
            <a:pPr eaLnBrk="1" hangingPunct="1"/>
            <a:endParaRPr lang="tr-TR" smtClean="0"/>
          </a:p>
        </p:txBody>
      </p:sp>
    </p:spTree>
    <p:extLst>
      <p:ext uri="{BB962C8B-B14F-4D97-AF65-F5344CB8AC3E}">
        <p14:creationId xmlns:p14="http://schemas.microsoft.com/office/powerpoint/2010/main" val="900776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p:spPr>
        <p:txBody>
          <a:bodyPr/>
          <a:lstStyle/>
          <a:p>
            <a:fld id="{F257A384-86E8-4FD5-9C5C-7300051877B5}" type="slidenum">
              <a:rPr lang="en-US"/>
              <a:pPr/>
              <a:t>18</a:t>
            </a:fld>
            <a:endParaRPr lang="en-US"/>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a:noFill/>
          <a:ln/>
        </p:spPr>
        <p:txBody>
          <a:bodyPr/>
          <a:lstStyle/>
          <a:p>
            <a:pPr eaLnBrk="1" hangingPunct="1"/>
            <a:endParaRPr lang="tr-TR" smtClean="0"/>
          </a:p>
        </p:txBody>
      </p:sp>
    </p:spTree>
    <p:extLst>
      <p:ext uri="{BB962C8B-B14F-4D97-AF65-F5344CB8AC3E}">
        <p14:creationId xmlns:p14="http://schemas.microsoft.com/office/powerpoint/2010/main" val="17130809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p:spPr>
        <p:txBody>
          <a:bodyPr/>
          <a:lstStyle/>
          <a:p>
            <a:fld id="{13A8C29B-E1F0-4186-9B9B-6B8D23F0B28F}" type="slidenum">
              <a:rPr lang="en-US"/>
              <a:pPr/>
              <a:t>19</a:t>
            </a:fld>
            <a:endParaRPr lang="en-US"/>
          </a:p>
        </p:txBody>
      </p:sp>
      <p:sp>
        <p:nvSpPr>
          <p:cNvPr id="124931" name="Rectangle 2"/>
          <p:cNvSpPr>
            <a:spLocks noGrp="1" noRot="1" noChangeAspect="1" noChangeArrowheads="1" noTextEdit="1"/>
          </p:cNvSpPr>
          <p:nvPr>
            <p:ph type="sldImg"/>
          </p:nvPr>
        </p:nvSpPr>
        <p:spPr>
          <a:ln/>
        </p:spPr>
      </p:sp>
      <p:sp>
        <p:nvSpPr>
          <p:cNvPr id="124932" name="Rectangle 3"/>
          <p:cNvSpPr>
            <a:spLocks noGrp="1" noChangeArrowheads="1"/>
          </p:cNvSpPr>
          <p:nvPr>
            <p:ph type="body" idx="1"/>
          </p:nvPr>
        </p:nvSpPr>
        <p:spPr>
          <a:noFill/>
          <a:ln/>
        </p:spPr>
        <p:txBody>
          <a:bodyPr/>
          <a:lstStyle/>
          <a:p>
            <a:pPr eaLnBrk="1" hangingPunct="1"/>
            <a:endParaRPr lang="tr-TR" smtClean="0"/>
          </a:p>
        </p:txBody>
      </p:sp>
    </p:spTree>
    <p:extLst>
      <p:ext uri="{BB962C8B-B14F-4D97-AF65-F5344CB8AC3E}">
        <p14:creationId xmlns:p14="http://schemas.microsoft.com/office/powerpoint/2010/main" val="18743829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p:spPr>
        <p:txBody>
          <a:bodyPr/>
          <a:lstStyle/>
          <a:p>
            <a:fld id="{42122AC7-3B69-4BF1-9A94-16A838A056F2}" type="slidenum">
              <a:rPr lang="en-US"/>
              <a:pPr/>
              <a:t>20</a:t>
            </a:fld>
            <a:endParaRPr lang="en-US"/>
          </a:p>
        </p:txBody>
      </p:sp>
      <p:sp>
        <p:nvSpPr>
          <p:cNvPr id="125955" name="Rectangle 2"/>
          <p:cNvSpPr>
            <a:spLocks noGrp="1" noRot="1" noChangeAspect="1" noChangeArrowheads="1" noTextEdit="1"/>
          </p:cNvSpPr>
          <p:nvPr>
            <p:ph type="sldImg"/>
          </p:nvPr>
        </p:nvSpPr>
        <p:spPr>
          <a:ln/>
        </p:spPr>
      </p:sp>
      <p:sp>
        <p:nvSpPr>
          <p:cNvPr id="125956" name="Rectangle 3"/>
          <p:cNvSpPr>
            <a:spLocks noGrp="1" noChangeArrowheads="1"/>
          </p:cNvSpPr>
          <p:nvPr>
            <p:ph type="body" idx="1"/>
          </p:nvPr>
        </p:nvSpPr>
        <p:spPr>
          <a:noFill/>
          <a:ln/>
        </p:spPr>
        <p:txBody>
          <a:bodyPr/>
          <a:lstStyle/>
          <a:p>
            <a:pPr eaLnBrk="1" hangingPunct="1"/>
            <a:endParaRPr lang="tr-TR" smtClean="0"/>
          </a:p>
        </p:txBody>
      </p:sp>
    </p:spTree>
    <p:extLst>
      <p:ext uri="{BB962C8B-B14F-4D97-AF65-F5344CB8AC3E}">
        <p14:creationId xmlns:p14="http://schemas.microsoft.com/office/powerpoint/2010/main" val="13975704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p:spPr>
        <p:txBody>
          <a:bodyPr/>
          <a:lstStyle/>
          <a:p>
            <a:fld id="{32060174-CE6D-47F8-BBD7-5B48A4A6B64F}" type="slidenum">
              <a:rPr lang="en-US"/>
              <a:pPr/>
              <a:t>21</a:t>
            </a:fld>
            <a:endParaRPr lang="en-US"/>
          </a:p>
        </p:txBody>
      </p:sp>
      <p:sp>
        <p:nvSpPr>
          <p:cNvPr id="126979" name="Rectangle 2"/>
          <p:cNvSpPr>
            <a:spLocks noGrp="1" noRot="1" noChangeAspect="1" noChangeArrowheads="1" noTextEdit="1"/>
          </p:cNvSpPr>
          <p:nvPr>
            <p:ph type="sldImg"/>
          </p:nvPr>
        </p:nvSpPr>
        <p:spPr>
          <a:ln/>
        </p:spPr>
      </p:sp>
      <p:sp>
        <p:nvSpPr>
          <p:cNvPr id="126980" name="Rectangle 3"/>
          <p:cNvSpPr>
            <a:spLocks noGrp="1" noChangeArrowheads="1"/>
          </p:cNvSpPr>
          <p:nvPr>
            <p:ph type="body" idx="1"/>
          </p:nvPr>
        </p:nvSpPr>
        <p:spPr>
          <a:noFill/>
          <a:ln/>
        </p:spPr>
        <p:txBody>
          <a:bodyPr/>
          <a:lstStyle/>
          <a:p>
            <a:pPr eaLnBrk="1" hangingPunct="1"/>
            <a:endParaRPr lang="tr-TR" smtClean="0"/>
          </a:p>
        </p:txBody>
      </p:sp>
    </p:spTree>
    <p:extLst>
      <p:ext uri="{BB962C8B-B14F-4D97-AF65-F5344CB8AC3E}">
        <p14:creationId xmlns:p14="http://schemas.microsoft.com/office/powerpoint/2010/main" val="1002143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p>
            <a:fld id="{72A8201A-96B6-41C3-BA95-3D55DB2FC8DA}" type="slidenum">
              <a:rPr lang="en-US"/>
              <a:pPr/>
              <a:t>2</a:t>
            </a:fld>
            <a:endParaRPr lang="en-US"/>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a:ln/>
        </p:spPr>
        <p:txBody>
          <a:bodyPr/>
          <a:lstStyle/>
          <a:p>
            <a:pPr eaLnBrk="1" hangingPunct="1"/>
            <a:endParaRPr lang="tr-TR" smtClean="0"/>
          </a:p>
        </p:txBody>
      </p:sp>
    </p:spTree>
    <p:extLst>
      <p:ext uri="{BB962C8B-B14F-4D97-AF65-F5344CB8AC3E}">
        <p14:creationId xmlns:p14="http://schemas.microsoft.com/office/powerpoint/2010/main" val="7341092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p:spPr>
        <p:txBody>
          <a:bodyPr/>
          <a:lstStyle/>
          <a:p>
            <a:fld id="{E8FED00F-6464-42FF-A048-5B34D629F446}" type="slidenum">
              <a:rPr lang="en-US"/>
              <a:pPr/>
              <a:t>22</a:t>
            </a:fld>
            <a:endParaRPr lang="en-US"/>
          </a:p>
        </p:txBody>
      </p:sp>
      <p:sp>
        <p:nvSpPr>
          <p:cNvPr id="128003" name="Rectangle 2"/>
          <p:cNvSpPr>
            <a:spLocks noGrp="1" noRot="1" noChangeAspect="1" noChangeArrowheads="1" noTextEdit="1"/>
          </p:cNvSpPr>
          <p:nvPr>
            <p:ph type="sldImg"/>
          </p:nvPr>
        </p:nvSpPr>
        <p:spPr>
          <a:ln/>
        </p:spPr>
      </p:sp>
      <p:sp>
        <p:nvSpPr>
          <p:cNvPr id="128004" name="Rectangle 3"/>
          <p:cNvSpPr>
            <a:spLocks noGrp="1" noChangeArrowheads="1"/>
          </p:cNvSpPr>
          <p:nvPr>
            <p:ph type="body" idx="1"/>
          </p:nvPr>
        </p:nvSpPr>
        <p:spPr>
          <a:noFill/>
          <a:ln/>
        </p:spPr>
        <p:txBody>
          <a:bodyPr/>
          <a:lstStyle/>
          <a:p>
            <a:pPr eaLnBrk="1" hangingPunct="1"/>
            <a:endParaRPr lang="tr-TR" smtClean="0"/>
          </a:p>
        </p:txBody>
      </p:sp>
    </p:spTree>
    <p:extLst>
      <p:ext uri="{BB962C8B-B14F-4D97-AF65-F5344CB8AC3E}">
        <p14:creationId xmlns:p14="http://schemas.microsoft.com/office/powerpoint/2010/main" val="27535645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p:spPr>
        <p:txBody>
          <a:bodyPr/>
          <a:lstStyle/>
          <a:p>
            <a:fld id="{BDB571C3-01B1-4C57-BCAE-EEB861D4C6C6}" type="slidenum">
              <a:rPr lang="en-US"/>
              <a:pPr/>
              <a:t>23</a:t>
            </a:fld>
            <a:endParaRPr lang="en-US"/>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noFill/>
          <a:ln/>
        </p:spPr>
        <p:txBody>
          <a:bodyPr/>
          <a:lstStyle/>
          <a:p>
            <a:pPr eaLnBrk="1" hangingPunct="1"/>
            <a:endParaRPr lang="tr-TR" smtClean="0"/>
          </a:p>
        </p:txBody>
      </p:sp>
    </p:spTree>
    <p:extLst>
      <p:ext uri="{BB962C8B-B14F-4D97-AF65-F5344CB8AC3E}">
        <p14:creationId xmlns:p14="http://schemas.microsoft.com/office/powerpoint/2010/main" val="32930531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p:spPr>
        <p:txBody>
          <a:bodyPr/>
          <a:lstStyle/>
          <a:p>
            <a:fld id="{C93F041F-8CDD-4D99-B1D6-CD3CF90C3690}" type="slidenum">
              <a:rPr lang="en-US"/>
              <a:pPr/>
              <a:t>24</a:t>
            </a:fld>
            <a:endParaRPr lang="en-US"/>
          </a:p>
        </p:txBody>
      </p:sp>
      <p:sp>
        <p:nvSpPr>
          <p:cNvPr id="130051" name="Rectangle 2"/>
          <p:cNvSpPr>
            <a:spLocks noGrp="1" noRot="1" noChangeAspect="1" noChangeArrowheads="1" noTextEdit="1"/>
          </p:cNvSpPr>
          <p:nvPr>
            <p:ph type="sldImg"/>
          </p:nvPr>
        </p:nvSpPr>
        <p:spPr>
          <a:ln/>
        </p:spPr>
      </p:sp>
      <p:sp>
        <p:nvSpPr>
          <p:cNvPr id="130052" name="Rectangle 3"/>
          <p:cNvSpPr>
            <a:spLocks noGrp="1" noChangeArrowheads="1"/>
          </p:cNvSpPr>
          <p:nvPr>
            <p:ph type="body" idx="1"/>
          </p:nvPr>
        </p:nvSpPr>
        <p:spPr>
          <a:noFill/>
          <a:ln/>
        </p:spPr>
        <p:txBody>
          <a:bodyPr/>
          <a:lstStyle/>
          <a:p>
            <a:pPr eaLnBrk="1" hangingPunct="1"/>
            <a:endParaRPr lang="tr-TR" smtClean="0"/>
          </a:p>
        </p:txBody>
      </p:sp>
    </p:spTree>
    <p:extLst>
      <p:ext uri="{BB962C8B-B14F-4D97-AF65-F5344CB8AC3E}">
        <p14:creationId xmlns:p14="http://schemas.microsoft.com/office/powerpoint/2010/main" val="20044472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p:spPr>
        <p:txBody>
          <a:bodyPr/>
          <a:lstStyle/>
          <a:p>
            <a:fld id="{BBA43AB5-6AC1-4769-8CE2-072A1754EF28}" type="slidenum">
              <a:rPr lang="en-US"/>
              <a:pPr/>
              <a:t>25</a:t>
            </a:fld>
            <a:endParaRPr lang="en-US"/>
          </a:p>
        </p:txBody>
      </p:sp>
      <p:sp>
        <p:nvSpPr>
          <p:cNvPr id="131075" name="Rectangle 2"/>
          <p:cNvSpPr>
            <a:spLocks noGrp="1" noRot="1" noChangeAspect="1" noChangeArrowheads="1" noTextEdit="1"/>
          </p:cNvSpPr>
          <p:nvPr>
            <p:ph type="sldImg"/>
          </p:nvPr>
        </p:nvSpPr>
        <p:spPr>
          <a:ln/>
        </p:spPr>
      </p:sp>
      <p:sp>
        <p:nvSpPr>
          <p:cNvPr id="131076" name="Rectangle 3"/>
          <p:cNvSpPr>
            <a:spLocks noGrp="1" noChangeArrowheads="1"/>
          </p:cNvSpPr>
          <p:nvPr>
            <p:ph type="body" idx="1"/>
          </p:nvPr>
        </p:nvSpPr>
        <p:spPr>
          <a:noFill/>
          <a:ln/>
        </p:spPr>
        <p:txBody>
          <a:bodyPr/>
          <a:lstStyle/>
          <a:p>
            <a:pPr eaLnBrk="1" hangingPunct="1"/>
            <a:endParaRPr lang="tr-TR" smtClean="0"/>
          </a:p>
        </p:txBody>
      </p:sp>
    </p:spTree>
    <p:extLst>
      <p:ext uri="{BB962C8B-B14F-4D97-AF65-F5344CB8AC3E}">
        <p14:creationId xmlns:p14="http://schemas.microsoft.com/office/powerpoint/2010/main" val="11296148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p:spPr>
        <p:txBody>
          <a:bodyPr/>
          <a:lstStyle/>
          <a:p>
            <a:fld id="{D0386963-83D3-4490-A1EA-93CF3222E45F}" type="slidenum">
              <a:rPr lang="en-US"/>
              <a:pPr/>
              <a:t>26</a:t>
            </a:fld>
            <a:endParaRPr lang="en-US"/>
          </a:p>
        </p:txBody>
      </p:sp>
      <p:sp>
        <p:nvSpPr>
          <p:cNvPr id="132099" name="Rectangle 2"/>
          <p:cNvSpPr>
            <a:spLocks noGrp="1" noRot="1" noChangeAspect="1" noChangeArrowheads="1" noTextEdit="1"/>
          </p:cNvSpPr>
          <p:nvPr>
            <p:ph type="sldImg"/>
          </p:nvPr>
        </p:nvSpPr>
        <p:spPr>
          <a:ln/>
        </p:spPr>
      </p:sp>
      <p:sp>
        <p:nvSpPr>
          <p:cNvPr id="132100" name="Rectangle 3"/>
          <p:cNvSpPr>
            <a:spLocks noGrp="1" noChangeArrowheads="1"/>
          </p:cNvSpPr>
          <p:nvPr>
            <p:ph type="body" idx="1"/>
          </p:nvPr>
        </p:nvSpPr>
        <p:spPr>
          <a:noFill/>
          <a:ln/>
        </p:spPr>
        <p:txBody>
          <a:bodyPr/>
          <a:lstStyle/>
          <a:p>
            <a:pPr eaLnBrk="1" hangingPunct="1"/>
            <a:endParaRPr lang="tr-TR" smtClean="0"/>
          </a:p>
        </p:txBody>
      </p:sp>
    </p:spTree>
    <p:extLst>
      <p:ext uri="{BB962C8B-B14F-4D97-AF65-F5344CB8AC3E}">
        <p14:creationId xmlns:p14="http://schemas.microsoft.com/office/powerpoint/2010/main" val="14605068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p:spPr>
        <p:txBody>
          <a:bodyPr/>
          <a:lstStyle/>
          <a:p>
            <a:fld id="{E659C414-7B9C-4205-AB20-1FD51663774E}" type="slidenum">
              <a:rPr lang="en-US"/>
              <a:pPr/>
              <a:t>27</a:t>
            </a:fld>
            <a:endParaRPr lang="en-US"/>
          </a:p>
        </p:txBody>
      </p:sp>
      <p:sp>
        <p:nvSpPr>
          <p:cNvPr id="133123" name="Rectangle 2"/>
          <p:cNvSpPr>
            <a:spLocks noGrp="1" noRot="1" noChangeAspect="1" noChangeArrowheads="1" noTextEdit="1"/>
          </p:cNvSpPr>
          <p:nvPr>
            <p:ph type="sldImg"/>
          </p:nvPr>
        </p:nvSpPr>
        <p:spPr>
          <a:ln/>
        </p:spPr>
      </p:sp>
      <p:sp>
        <p:nvSpPr>
          <p:cNvPr id="133124" name="Rectangle 3"/>
          <p:cNvSpPr>
            <a:spLocks noGrp="1" noChangeArrowheads="1"/>
          </p:cNvSpPr>
          <p:nvPr>
            <p:ph type="body" idx="1"/>
          </p:nvPr>
        </p:nvSpPr>
        <p:spPr>
          <a:noFill/>
          <a:ln/>
        </p:spPr>
        <p:txBody>
          <a:bodyPr/>
          <a:lstStyle/>
          <a:p>
            <a:pPr eaLnBrk="1" hangingPunct="1"/>
            <a:endParaRPr lang="tr-TR" smtClean="0"/>
          </a:p>
        </p:txBody>
      </p:sp>
    </p:spTree>
    <p:extLst>
      <p:ext uri="{BB962C8B-B14F-4D97-AF65-F5344CB8AC3E}">
        <p14:creationId xmlns:p14="http://schemas.microsoft.com/office/powerpoint/2010/main" val="39476433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p:spPr>
        <p:txBody>
          <a:bodyPr/>
          <a:lstStyle/>
          <a:p>
            <a:fld id="{D3050F72-C2A3-47B6-8C4C-7B3176BA1576}" type="slidenum">
              <a:rPr lang="en-US"/>
              <a:pPr/>
              <a:t>28</a:t>
            </a:fld>
            <a:endParaRPr lang="en-US"/>
          </a:p>
        </p:txBody>
      </p:sp>
      <p:sp>
        <p:nvSpPr>
          <p:cNvPr id="134147" name="Rectangle 2"/>
          <p:cNvSpPr>
            <a:spLocks noGrp="1" noRot="1" noChangeAspect="1" noChangeArrowheads="1" noTextEdit="1"/>
          </p:cNvSpPr>
          <p:nvPr>
            <p:ph type="sldImg"/>
          </p:nvPr>
        </p:nvSpPr>
        <p:spPr>
          <a:ln/>
        </p:spPr>
      </p:sp>
      <p:sp>
        <p:nvSpPr>
          <p:cNvPr id="134148" name="Rectangle 3"/>
          <p:cNvSpPr>
            <a:spLocks noGrp="1" noChangeArrowheads="1"/>
          </p:cNvSpPr>
          <p:nvPr>
            <p:ph type="body" idx="1"/>
          </p:nvPr>
        </p:nvSpPr>
        <p:spPr>
          <a:noFill/>
          <a:ln/>
        </p:spPr>
        <p:txBody>
          <a:bodyPr/>
          <a:lstStyle/>
          <a:p>
            <a:pPr eaLnBrk="1" hangingPunct="1"/>
            <a:endParaRPr lang="tr-TR" smtClean="0"/>
          </a:p>
        </p:txBody>
      </p:sp>
    </p:spTree>
    <p:extLst>
      <p:ext uri="{BB962C8B-B14F-4D97-AF65-F5344CB8AC3E}">
        <p14:creationId xmlns:p14="http://schemas.microsoft.com/office/powerpoint/2010/main" val="20886249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p:spPr>
        <p:txBody>
          <a:bodyPr/>
          <a:lstStyle/>
          <a:p>
            <a:fld id="{FEFCCACA-E643-4FB1-BA1C-1159897D9162}" type="slidenum">
              <a:rPr lang="en-US"/>
              <a:pPr/>
              <a:t>29</a:t>
            </a:fld>
            <a:endParaRPr lang="en-US"/>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a:ln/>
        </p:spPr>
        <p:txBody>
          <a:bodyPr/>
          <a:lstStyle/>
          <a:p>
            <a:pPr eaLnBrk="1" hangingPunct="1"/>
            <a:endParaRPr lang="tr-TR" smtClean="0"/>
          </a:p>
        </p:txBody>
      </p:sp>
    </p:spTree>
    <p:extLst>
      <p:ext uri="{BB962C8B-B14F-4D97-AF65-F5344CB8AC3E}">
        <p14:creationId xmlns:p14="http://schemas.microsoft.com/office/powerpoint/2010/main" val="186740685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p:spPr>
        <p:txBody>
          <a:bodyPr/>
          <a:lstStyle/>
          <a:p>
            <a:fld id="{9A6B57E9-CC54-442F-ADBE-E6A23FA3CD06}" type="slidenum">
              <a:rPr lang="en-US"/>
              <a:pPr/>
              <a:t>30</a:t>
            </a:fld>
            <a:endParaRPr lang="en-US"/>
          </a:p>
        </p:txBody>
      </p:sp>
      <p:sp>
        <p:nvSpPr>
          <p:cNvPr id="136195" name="Rectangle 2"/>
          <p:cNvSpPr>
            <a:spLocks noGrp="1" noRot="1" noChangeAspect="1" noChangeArrowheads="1" noTextEdit="1"/>
          </p:cNvSpPr>
          <p:nvPr>
            <p:ph type="sldImg"/>
          </p:nvPr>
        </p:nvSpPr>
        <p:spPr>
          <a:ln/>
        </p:spPr>
      </p:sp>
      <p:sp>
        <p:nvSpPr>
          <p:cNvPr id="136196" name="Rectangle 3"/>
          <p:cNvSpPr>
            <a:spLocks noGrp="1" noChangeArrowheads="1"/>
          </p:cNvSpPr>
          <p:nvPr>
            <p:ph type="body" idx="1"/>
          </p:nvPr>
        </p:nvSpPr>
        <p:spPr>
          <a:noFill/>
          <a:ln/>
        </p:spPr>
        <p:txBody>
          <a:bodyPr/>
          <a:lstStyle/>
          <a:p>
            <a:pPr eaLnBrk="1" hangingPunct="1"/>
            <a:endParaRPr lang="tr-TR" smtClean="0"/>
          </a:p>
        </p:txBody>
      </p:sp>
    </p:spTree>
    <p:extLst>
      <p:ext uri="{BB962C8B-B14F-4D97-AF65-F5344CB8AC3E}">
        <p14:creationId xmlns:p14="http://schemas.microsoft.com/office/powerpoint/2010/main" val="360729136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p:spPr>
        <p:txBody>
          <a:bodyPr/>
          <a:lstStyle/>
          <a:p>
            <a:fld id="{3344B560-0219-4CB9-B66E-9FF791E6E9B8}" type="slidenum">
              <a:rPr lang="en-US"/>
              <a:pPr/>
              <a:t>31</a:t>
            </a:fld>
            <a:endParaRPr lang="en-US"/>
          </a:p>
        </p:txBody>
      </p:sp>
      <p:sp>
        <p:nvSpPr>
          <p:cNvPr id="137219" name="Rectangle 2"/>
          <p:cNvSpPr>
            <a:spLocks noGrp="1" noRot="1" noChangeAspect="1" noChangeArrowheads="1" noTextEdit="1"/>
          </p:cNvSpPr>
          <p:nvPr>
            <p:ph type="sldImg"/>
          </p:nvPr>
        </p:nvSpPr>
        <p:spPr>
          <a:ln/>
        </p:spPr>
      </p:sp>
      <p:sp>
        <p:nvSpPr>
          <p:cNvPr id="137220" name="Rectangle 3"/>
          <p:cNvSpPr>
            <a:spLocks noGrp="1" noChangeArrowheads="1"/>
          </p:cNvSpPr>
          <p:nvPr>
            <p:ph type="body" idx="1"/>
          </p:nvPr>
        </p:nvSpPr>
        <p:spPr>
          <a:noFill/>
          <a:ln/>
        </p:spPr>
        <p:txBody>
          <a:bodyPr/>
          <a:lstStyle/>
          <a:p>
            <a:pPr eaLnBrk="1" hangingPunct="1"/>
            <a:endParaRPr lang="tr-TR" smtClean="0"/>
          </a:p>
        </p:txBody>
      </p:sp>
    </p:spTree>
    <p:extLst>
      <p:ext uri="{BB962C8B-B14F-4D97-AF65-F5344CB8AC3E}">
        <p14:creationId xmlns:p14="http://schemas.microsoft.com/office/powerpoint/2010/main" val="8316738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p>
            <a:fld id="{1B74727F-8FDD-4FDC-895C-14C914D757A3}" type="slidenum">
              <a:rPr lang="en-US"/>
              <a:pPr/>
              <a:t>3</a:t>
            </a:fld>
            <a:endParaRPr lang="en-US"/>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p:spPr>
        <p:txBody>
          <a:bodyPr/>
          <a:lstStyle/>
          <a:p>
            <a:pPr eaLnBrk="1" hangingPunct="1"/>
            <a:endParaRPr lang="tr-TR" smtClean="0"/>
          </a:p>
        </p:txBody>
      </p:sp>
    </p:spTree>
    <p:extLst>
      <p:ext uri="{BB962C8B-B14F-4D97-AF65-F5344CB8AC3E}">
        <p14:creationId xmlns:p14="http://schemas.microsoft.com/office/powerpoint/2010/main" val="90298810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a:noFill/>
        </p:spPr>
        <p:txBody>
          <a:bodyPr/>
          <a:lstStyle/>
          <a:p>
            <a:fld id="{450B6D3C-7886-497A-B549-7CA5892114F8}" type="slidenum">
              <a:rPr lang="en-US"/>
              <a:pPr/>
              <a:t>32</a:t>
            </a:fld>
            <a:endParaRPr lang="en-US"/>
          </a:p>
        </p:txBody>
      </p:sp>
      <p:sp>
        <p:nvSpPr>
          <p:cNvPr id="139267" name="Rectangle 2"/>
          <p:cNvSpPr>
            <a:spLocks noGrp="1" noRot="1" noChangeAspect="1" noChangeArrowheads="1" noTextEdit="1"/>
          </p:cNvSpPr>
          <p:nvPr>
            <p:ph type="sldImg"/>
          </p:nvPr>
        </p:nvSpPr>
        <p:spPr>
          <a:ln/>
        </p:spPr>
      </p:sp>
      <p:sp>
        <p:nvSpPr>
          <p:cNvPr id="139268" name="Rectangle 3"/>
          <p:cNvSpPr>
            <a:spLocks noGrp="1" noChangeArrowheads="1"/>
          </p:cNvSpPr>
          <p:nvPr>
            <p:ph type="body" idx="1"/>
          </p:nvPr>
        </p:nvSpPr>
        <p:spPr>
          <a:noFill/>
          <a:ln/>
        </p:spPr>
        <p:txBody>
          <a:bodyPr/>
          <a:lstStyle/>
          <a:p>
            <a:pPr eaLnBrk="1" hangingPunct="1"/>
            <a:endParaRPr lang="tr-TR" smtClean="0"/>
          </a:p>
        </p:txBody>
      </p:sp>
    </p:spTree>
    <p:extLst>
      <p:ext uri="{BB962C8B-B14F-4D97-AF65-F5344CB8AC3E}">
        <p14:creationId xmlns:p14="http://schemas.microsoft.com/office/powerpoint/2010/main" val="88608063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a:noFill/>
        </p:spPr>
        <p:txBody>
          <a:bodyPr/>
          <a:lstStyle/>
          <a:p>
            <a:fld id="{2E800D42-BF2C-4C36-B328-783420EC153F}" type="slidenum">
              <a:rPr lang="en-US"/>
              <a:pPr/>
              <a:t>33</a:t>
            </a:fld>
            <a:endParaRPr lang="en-US"/>
          </a:p>
        </p:txBody>
      </p:sp>
      <p:sp>
        <p:nvSpPr>
          <p:cNvPr id="143363" name="Rectangle 2"/>
          <p:cNvSpPr>
            <a:spLocks noGrp="1" noRot="1" noChangeAspect="1" noChangeArrowheads="1" noTextEdit="1"/>
          </p:cNvSpPr>
          <p:nvPr>
            <p:ph type="sldImg"/>
          </p:nvPr>
        </p:nvSpPr>
        <p:spPr>
          <a:ln/>
        </p:spPr>
      </p:sp>
      <p:sp>
        <p:nvSpPr>
          <p:cNvPr id="143364" name="Rectangle 3"/>
          <p:cNvSpPr>
            <a:spLocks noGrp="1" noChangeArrowheads="1"/>
          </p:cNvSpPr>
          <p:nvPr>
            <p:ph type="body" idx="1"/>
          </p:nvPr>
        </p:nvSpPr>
        <p:spPr>
          <a:noFill/>
          <a:ln/>
        </p:spPr>
        <p:txBody>
          <a:bodyPr/>
          <a:lstStyle/>
          <a:p>
            <a:pPr eaLnBrk="1" hangingPunct="1"/>
            <a:endParaRPr lang="tr-TR" smtClean="0"/>
          </a:p>
        </p:txBody>
      </p:sp>
    </p:spTree>
    <p:extLst>
      <p:ext uri="{BB962C8B-B14F-4D97-AF65-F5344CB8AC3E}">
        <p14:creationId xmlns:p14="http://schemas.microsoft.com/office/powerpoint/2010/main" val="31258586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a:noFill/>
        </p:spPr>
        <p:txBody>
          <a:bodyPr/>
          <a:lstStyle/>
          <a:p>
            <a:fld id="{CE0E6F76-A10F-431F-826B-7193734DF048}" type="slidenum">
              <a:rPr lang="en-US"/>
              <a:pPr/>
              <a:t>34</a:t>
            </a:fld>
            <a:endParaRPr lang="en-US"/>
          </a:p>
        </p:txBody>
      </p:sp>
      <p:sp>
        <p:nvSpPr>
          <p:cNvPr id="144387" name="Rectangle 2"/>
          <p:cNvSpPr>
            <a:spLocks noGrp="1" noRot="1" noChangeAspect="1" noChangeArrowheads="1" noTextEdit="1"/>
          </p:cNvSpPr>
          <p:nvPr>
            <p:ph type="sldImg"/>
          </p:nvPr>
        </p:nvSpPr>
        <p:spPr>
          <a:ln/>
        </p:spPr>
      </p:sp>
      <p:sp>
        <p:nvSpPr>
          <p:cNvPr id="144388" name="Rectangle 3"/>
          <p:cNvSpPr>
            <a:spLocks noGrp="1" noChangeArrowheads="1"/>
          </p:cNvSpPr>
          <p:nvPr>
            <p:ph type="body" idx="1"/>
          </p:nvPr>
        </p:nvSpPr>
        <p:spPr>
          <a:noFill/>
          <a:ln/>
        </p:spPr>
        <p:txBody>
          <a:bodyPr/>
          <a:lstStyle/>
          <a:p>
            <a:pPr eaLnBrk="1" hangingPunct="1"/>
            <a:endParaRPr lang="tr-TR" smtClean="0"/>
          </a:p>
        </p:txBody>
      </p:sp>
    </p:spTree>
    <p:extLst>
      <p:ext uri="{BB962C8B-B14F-4D97-AF65-F5344CB8AC3E}">
        <p14:creationId xmlns:p14="http://schemas.microsoft.com/office/powerpoint/2010/main" val="326894564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a:noFill/>
        </p:spPr>
        <p:txBody>
          <a:bodyPr/>
          <a:lstStyle/>
          <a:p>
            <a:fld id="{BA37090A-B6DC-4783-B490-A4B792D776FE}" type="slidenum">
              <a:rPr lang="en-US"/>
              <a:pPr/>
              <a:t>36</a:t>
            </a:fld>
            <a:endParaRPr lang="en-US"/>
          </a:p>
        </p:txBody>
      </p:sp>
      <p:sp>
        <p:nvSpPr>
          <p:cNvPr id="145411" name="Rectangle 2"/>
          <p:cNvSpPr>
            <a:spLocks noGrp="1" noRot="1" noChangeAspect="1" noChangeArrowheads="1" noTextEdit="1"/>
          </p:cNvSpPr>
          <p:nvPr>
            <p:ph type="sldImg"/>
          </p:nvPr>
        </p:nvSpPr>
        <p:spPr>
          <a:ln/>
        </p:spPr>
      </p:sp>
      <p:sp>
        <p:nvSpPr>
          <p:cNvPr id="145412" name="Rectangle 3"/>
          <p:cNvSpPr>
            <a:spLocks noGrp="1" noChangeArrowheads="1"/>
          </p:cNvSpPr>
          <p:nvPr>
            <p:ph type="body" idx="1"/>
          </p:nvPr>
        </p:nvSpPr>
        <p:spPr>
          <a:noFill/>
          <a:ln/>
        </p:spPr>
        <p:txBody>
          <a:bodyPr/>
          <a:lstStyle/>
          <a:p>
            <a:pPr eaLnBrk="1" hangingPunct="1"/>
            <a:endParaRPr lang="tr-TR" smtClean="0"/>
          </a:p>
        </p:txBody>
      </p:sp>
    </p:spTree>
    <p:extLst>
      <p:ext uri="{BB962C8B-B14F-4D97-AF65-F5344CB8AC3E}">
        <p14:creationId xmlns:p14="http://schemas.microsoft.com/office/powerpoint/2010/main" val="264821202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a:noFill/>
        </p:spPr>
        <p:txBody>
          <a:bodyPr/>
          <a:lstStyle/>
          <a:p>
            <a:fld id="{33895CE3-FA24-4E88-88BD-87A31581439F}" type="slidenum">
              <a:rPr lang="en-US"/>
              <a:pPr/>
              <a:t>37</a:t>
            </a:fld>
            <a:endParaRPr lang="en-US"/>
          </a:p>
        </p:txBody>
      </p:sp>
      <p:sp>
        <p:nvSpPr>
          <p:cNvPr id="146435" name="Rectangle 2"/>
          <p:cNvSpPr>
            <a:spLocks noGrp="1" noRot="1" noChangeAspect="1" noChangeArrowheads="1" noTextEdit="1"/>
          </p:cNvSpPr>
          <p:nvPr>
            <p:ph type="sldImg"/>
          </p:nvPr>
        </p:nvSpPr>
        <p:spPr>
          <a:ln/>
        </p:spPr>
      </p:sp>
      <p:sp>
        <p:nvSpPr>
          <p:cNvPr id="146436" name="Rectangle 3"/>
          <p:cNvSpPr>
            <a:spLocks noGrp="1" noChangeArrowheads="1"/>
          </p:cNvSpPr>
          <p:nvPr>
            <p:ph type="body" idx="1"/>
          </p:nvPr>
        </p:nvSpPr>
        <p:spPr>
          <a:noFill/>
          <a:ln/>
        </p:spPr>
        <p:txBody>
          <a:bodyPr/>
          <a:lstStyle/>
          <a:p>
            <a:pPr eaLnBrk="1" hangingPunct="1"/>
            <a:endParaRPr lang="tr-TR" smtClean="0"/>
          </a:p>
        </p:txBody>
      </p:sp>
    </p:spTree>
    <p:extLst>
      <p:ext uri="{BB962C8B-B14F-4D97-AF65-F5344CB8AC3E}">
        <p14:creationId xmlns:p14="http://schemas.microsoft.com/office/powerpoint/2010/main" val="487576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a:noFill/>
        </p:spPr>
        <p:txBody>
          <a:bodyPr/>
          <a:lstStyle/>
          <a:p>
            <a:fld id="{519AC766-4903-4C40-900F-28D89F403883}" type="slidenum">
              <a:rPr lang="en-US"/>
              <a:pPr/>
              <a:t>38</a:t>
            </a:fld>
            <a:endParaRPr lang="en-US"/>
          </a:p>
        </p:txBody>
      </p:sp>
      <p:sp>
        <p:nvSpPr>
          <p:cNvPr id="147459" name="Rectangle 2"/>
          <p:cNvSpPr>
            <a:spLocks noGrp="1" noRot="1" noChangeAspect="1" noChangeArrowheads="1" noTextEdit="1"/>
          </p:cNvSpPr>
          <p:nvPr>
            <p:ph type="sldImg"/>
          </p:nvPr>
        </p:nvSpPr>
        <p:spPr>
          <a:ln/>
        </p:spPr>
      </p:sp>
      <p:sp>
        <p:nvSpPr>
          <p:cNvPr id="147460" name="Rectangle 3"/>
          <p:cNvSpPr>
            <a:spLocks noGrp="1" noChangeArrowheads="1"/>
          </p:cNvSpPr>
          <p:nvPr>
            <p:ph type="body" idx="1"/>
          </p:nvPr>
        </p:nvSpPr>
        <p:spPr>
          <a:noFill/>
          <a:ln/>
        </p:spPr>
        <p:txBody>
          <a:bodyPr/>
          <a:lstStyle/>
          <a:p>
            <a:pPr eaLnBrk="1" hangingPunct="1"/>
            <a:endParaRPr lang="tr-TR" smtClean="0"/>
          </a:p>
        </p:txBody>
      </p:sp>
    </p:spTree>
    <p:extLst>
      <p:ext uri="{BB962C8B-B14F-4D97-AF65-F5344CB8AC3E}">
        <p14:creationId xmlns:p14="http://schemas.microsoft.com/office/powerpoint/2010/main" val="121453555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a:noFill/>
        </p:spPr>
        <p:txBody>
          <a:bodyPr/>
          <a:lstStyle/>
          <a:p>
            <a:fld id="{FF1A5402-5B1C-4CBB-84D4-34F94ADA4043}" type="slidenum">
              <a:rPr lang="en-US"/>
              <a:pPr/>
              <a:t>39</a:t>
            </a:fld>
            <a:endParaRPr lang="en-US"/>
          </a:p>
        </p:txBody>
      </p:sp>
      <p:sp>
        <p:nvSpPr>
          <p:cNvPr id="148483" name="Rectangle 2"/>
          <p:cNvSpPr>
            <a:spLocks noGrp="1" noRot="1" noChangeAspect="1" noChangeArrowheads="1" noTextEdit="1"/>
          </p:cNvSpPr>
          <p:nvPr>
            <p:ph type="sldImg"/>
          </p:nvPr>
        </p:nvSpPr>
        <p:spPr>
          <a:ln/>
        </p:spPr>
      </p:sp>
      <p:sp>
        <p:nvSpPr>
          <p:cNvPr id="148484" name="Rectangle 3"/>
          <p:cNvSpPr>
            <a:spLocks noGrp="1" noChangeArrowheads="1"/>
          </p:cNvSpPr>
          <p:nvPr>
            <p:ph type="body" idx="1"/>
          </p:nvPr>
        </p:nvSpPr>
        <p:spPr>
          <a:noFill/>
          <a:ln/>
        </p:spPr>
        <p:txBody>
          <a:bodyPr/>
          <a:lstStyle/>
          <a:p>
            <a:pPr eaLnBrk="1" hangingPunct="1"/>
            <a:endParaRPr lang="tr-TR" smtClean="0"/>
          </a:p>
        </p:txBody>
      </p:sp>
    </p:spTree>
    <p:extLst>
      <p:ext uri="{BB962C8B-B14F-4D97-AF65-F5344CB8AC3E}">
        <p14:creationId xmlns:p14="http://schemas.microsoft.com/office/powerpoint/2010/main" val="245623180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a:spLocks noGrp="1" noChangeArrowheads="1"/>
          </p:cNvSpPr>
          <p:nvPr>
            <p:ph type="sldNum" sz="quarter" idx="5"/>
          </p:nvPr>
        </p:nvSpPr>
        <p:spPr>
          <a:noFill/>
        </p:spPr>
        <p:txBody>
          <a:bodyPr/>
          <a:lstStyle/>
          <a:p>
            <a:fld id="{CA127459-A4CA-4F19-B517-322D2A2CE237}" type="slidenum">
              <a:rPr lang="en-US"/>
              <a:pPr/>
              <a:t>40</a:t>
            </a:fld>
            <a:endParaRPr lang="en-US"/>
          </a:p>
        </p:txBody>
      </p:sp>
      <p:sp>
        <p:nvSpPr>
          <p:cNvPr id="149507" name="Rectangle 2"/>
          <p:cNvSpPr>
            <a:spLocks noGrp="1" noRot="1" noChangeAspect="1" noChangeArrowheads="1" noTextEdit="1"/>
          </p:cNvSpPr>
          <p:nvPr>
            <p:ph type="sldImg"/>
          </p:nvPr>
        </p:nvSpPr>
        <p:spPr>
          <a:ln/>
        </p:spPr>
      </p:sp>
      <p:sp>
        <p:nvSpPr>
          <p:cNvPr id="149508" name="Rectangle 3"/>
          <p:cNvSpPr>
            <a:spLocks noGrp="1" noChangeArrowheads="1"/>
          </p:cNvSpPr>
          <p:nvPr>
            <p:ph type="body" idx="1"/>
          </p:nvPr>
        </p:nvSpPr>
        <p:spPr>
          <a:noFill/>
          <a:ln/>
        </p:spPr>
        <p:txBody>
          <a:bodyPr/>
          <a:lstStyle/>
          <a:p>
            <a:pPr eaLnBrk="1" hangingPunct="1"/>
            <a:endParaRPr lang="tr-TR" smtClean="0"/>
          </a:p>
        </p:txBody>
      </p:sp>
    </p:spTree>
    <p:extLst>
      <p:ext uri="{BB962C8B-B14F-4D97-AF65-F5344CB8AC3E}">
        <p14:creationId xmlns:p14="http://schemas.microsoft.com/office/powerpoint/2010/main" val="187627293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a:spLocks noGrp="1" noChangeArrowheads="1"/>
          </p:cNvSpPr>
          <p:nvPr>
            <p:ph type="sldNum" sz="quarter" idx="5"/>
          </p:nvPr>
        </p:nvSpPr>
        <p:spPr>
          <a:noFill/>
        </p:spPr>
        <p:txBody>
          <a:bodyPr/>
          <a:lstStyle/>
          <a:p>
            <a:fld id="{8B0B6C58-863B-4C12-BB46-114611D59C7D}" type="slidenum">
              <a:rPr lang="en-US"/>
              <a:pPr/>
              <a:t>41</a:t>
            </a:fld>
            <a:endParaRPr lang="en-US"/>
          </a:p>
        </p:txBody>
      </p:sp>
      <p:sp>
        <p:nvSpPr>
          <p:cNvPr id="150531" name="Rectangle 2"/>
          <p:cNvSpPr>
            <a:spLocks noGrp="1" noRot="1" noChangeAspect="1" noChangeArrowheads="1" noTextEdit="1"/>
          </p:cNvSpPr>
          <p:nvPr>
            <p:ph type="sldImg"/>
          </p:nvPr>
        </p:nvSpPr>
        <p:spPr>
          <a:ln/>
        </p:spPr>
      </p:sp>
      <p:sp>
        <p:nvSpPr>
          <p:cNvPr id="150532" name="Rectangle 3"/>
          <p:cNvSpPr>
            <a:spLocks noGrp="1" noChangeArrowheads="1"/>
          </p:cNvSpPr>
          <p:nvPr>
            <p:ph type="body" idx="1"/>
          </p:nvPr>
        </p:nvSpPr>
        <p:spPr>
          <a:noFill/>
          <a:ln/>
        </p:spPr>
        <p:txBody>
          <a:bodyPr/>
          <a:lstStyle/>
          <a:p>
            <a:pPr eaLnBrk="1" hangingPunct="1"/>
            <a:endParaRPr lang="tr-TR" smtClean="0"/>
          </a:p>
        </p:txBody>
      </p:sp>
    </p:spTree>
    <p:extLst>
      <p:ext uri="{BB962C8B-B14F-4D97-AF65-F5344CB8AC3E}">
        <p14:creationId xmlns:p14="http://schemas.microsoft.com/office/powerpoint/2010/main" val="169246431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a:noFill/>
        </p:spPr>
        <p:txBody>
          <a:bodyPr/>
          <a:lstStyle/>
          <a:p>
            <a:fld id="{AE448F96-1CB6-47FC-B892-6748D3B2A4C5}" type="slidenum">
              <a:rPr lang="en-US"/>
              <a:pPr/>
              <a:t>42</a:t>
            </a:fld>
            <a:endParaRPr lang="en-US"/>
          </a:p>
        </p:txBody>
      </p:sp>
      <p:sp>
        <p:nvSpPr>
          <p:cNvPr id="151555" name="Rectangle 2"/>
          <p:cNvSpPr>
            <a:spLocks noGrp="1" noRot="1" noChangeAspect="1" noChangeArrowheads="1" noTextEdit="1"/>
          </p:cNvSpPr>
          <p:nvPr>
            <p:ph type="sldImg"/>
          </p:nvPr>
        </p:nvSpPr>
        <p:spPr>
          <a:ln/>
        </p:spPr>
      </p:sp>
      <p:sp>
        <p:nvSpPr>
          <p:cNvPr id="151556" name="Rectangle 3"/>
          <p:cNvSpPr>
            <a:spLocks noGrp="1" noChangeArrowheads="1"/>
          </p:cNvSpPr>
          <p:nvPr>
            <p:ph type="body" idx="1"/>
          </p:nvPr>
        </p:nvSpPr>
        <p:spPr>
          <a:noFill/>
          <a:ln/>
        </p:spPr>
        <p:txBody>
          <a:bodyPr/>
          <a:lstStyle/>
          <a:p>
            <a:pPr eaLnBrk="1" hangingPunct="1"/>
            <a:endParaRPr lang="tr-TR" smtClean="0"/>
          </a:p>
        </p:txBody>
      </p:sp>
    </p:spTree>
    <p:extLst>
      <p:ext uri="{BB962C8B-B14F-4D97-AF65-F5344CB8AC3E}">
        <p14:creationId xmlns:p14="http://schemas.microsoft.com/office/powerpoint/2010/main" val="42047873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p>
            <a:fld id="{62A1367D-075A-4483-9C9B-441EBF54E4D7}" type="slidenum">
              <a:rPr lang="en-US"/>
              <a:pPr/>
              <a:t>4</a:t>
            </a:fld>
            <a:endParaRPr lang="en-US"/>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ln/>
        </p:spPr>
        <p:txBody>
          <a:bodyPr/>
          <a:lstStyle/>
          <a:p>
            <a:pPr eaLnBrk="1" hangingPunct="1"/>
            <a:endParaRPr lang="tr-TR" smtClean="0"/>
          </a:p>
        </p:txBody>
      </p:sp>
    </p:spTree>
    <p:extLst>
      <p:ext uri="{BB962C8B-B14F-4D97-AF65-F5344CB8AC3E}">
        <p14:creationId xmlns:p14="http://schemas.microsoft.com/office/powerpoint/2010/main" val="78961240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a:spLocks noGrp="1" noChangeArrowheads="1"/>
          </p:cNvSpPr>
          <p:nvPr>
            <p:ph type="sldNum" sz="quarter" idx="5"/>
          </p:nvPr>
        </p:nvSpPr>
        <p:spPr>
          <a:noFill/>
        </p:spPr>
        <p:txBody>
          <a:bodyPr/>
          <a:lstStyle/>
          <a:p>
            <a:fld id="{31E207C9-552C-4558-AF5C-3217D1D023F9}" type="slidenum">
              <a:rPr lang="en-US"/>
              <a:pPr/>
              <a:t>43</a:t>
            </a:fld>
            <a:endParaRPr lang="en-US"/>
          </a:p>
        </p:txBody>
      </p:sp>
      <p:sp>
        <p:nvSpPr>
          <p:cNvPr id="152579" name="Rectangle 2"/>
          <p:cNvSpPr>
            <a:spLocks noGrp="1" noRot="1" noChangeAspect="1" noChangeArrowheads="1" noTextEdit="1"/>
          </p:cNvSpPr>
          <p:nvPr>
            <p:ph type="sldImg"/>
          </p:nvPr>
        </p:nvSpPr>
        <p:spPr>
          <a:ln/>
        </p:spPr>
      </p:sp>
      <p:sp>
        <p:nvSpPr>
          <p:cNvPr id="152580" name="Rectangle 3"/>
          <p:cNvSpPr>
            <a:spLocks noGrp="1" noChangeArrowheads="1"/>
          </p:cNvSpPr>
          <p:nvPr>
            <p:ph type="body" idx="1"/>
          </p:nvPr>
        </p:nvSpPr>
        <p:spPr>
          <a:noFill/>
          <a:ln/>
        </p:spPr>
        <p:txBody>
          <a:bodyPr/>
          <a:lstStyle/>
          <a:p>
            <a:pPr eaLnBrk="1" hangingPunct="1"/>
            <a:endParaRPr lang="tr-TR" smtClean="0"/>
          </a:p>
        </p:txBody>
      </p:sp>
    </p:spTree>
    <p:extLst>
      <p:ext uri="{BB962C8B-B14F-4D97-AF65-F5344CB8AC3E}">
        <p14:creationId xmlns:p14="http://schemas.microsoft.com/office/powerpoint/2010/main" val="310664997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a:noFill/>
        </p:spPr>
        <p:txBody>
          <a:bodyPr/>
          <a:lstStyle/>
          <a:p>
            <a:fld id="{0542ABDD-1769-4B68-92F7-910A2CB72A6D}" type="slidenum">
              <a:rPr lang="en-US"/>
              <a:pPr/>
              <a:t>44</a:t>
            </a:fld>
            <a:endParaRPr lang="en-US"/>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a:ln/>
        </p:spPr>
        <p:txBody>
          <a:bodyPr/>
          <a:lstStyle/>
          <a:p>
            <a:pPr eaLnBrk="1" hangingPunct="1"/>
            <a:endParaRPr lang="tr-TR" smtClean="0"/>
          </a:p>
        </p:txBody>
      </p:sp>
    </p:spTree>
    <p:extLst>
      <p:ext uri="{BB962C8B-B14F-4D97-AF65-F5344CB8AC3E}">
        <p14:creationId xmlns:p14="http://schemas.microsoft.com/office/powerpoint/2010/main" val="263148809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a:spLocks noGrp="1" noChangeArrowheads="1"/>
          </p:cNvSpPr>
          <p:nvPr>
            <p:ph type="sldNum" sz="quarter" idx="5"/>
          </p:nvPr>
        </p:nvSpPr>
        <p:spPr>
          <a:noFill/>
        </p:spPr>
        <p:txBody>
          <a:bodyPr/>
          <a:lstStyle/>
          <a:p>
            <a:fld id="{A3C599EF-B046-40AA-B580-D511BAC39F10}" type="slidenum">
              <a:rPr lang="en-US"/>
              <a:pPr/>
              <a:t>45</a:t>
            </a:fld>
            <a:endParaRPr lang="en-US"/>
          </a:p>
        </p:txBody>
      </p:sp>
      <p:sp>
        <p:nvSpPr>
          <p:cNvPr id="154627" name="Rectangle 2"/>
          <p:cNvSpPr>
            <a:spLocks noGrp="1" noRot="1" noChangeAspect="1" noChangeArrowheads="1" noTextEdit="1"/>
          </p:cNvSpPr>
          <p:nvPr>
            <p:ph type="sldImg"/>
          </p:nvPr>
        </p:nvSpPr>
        <p:spPr>
          <a:ln/>
        </p:spPr>
      </p:sp>
      <p:sp>
        <p:nvSpPr>
          <p:cNvPr id="154628" name="Rectangle 3"/>
          <p:cNvSpPr>
            <a:spLocks noGrp="1" noChangeArrowheads="1"/>
          </p:cNvSpPr>
          <p:nvPr>
            <p:ph type="body" idx="1"/>
          </p:nvPr>
        </p:nvSpPr>
        <p:spPr>
          <a:noFill/>
          <a:ln/>
        </p:spPr>
        <p:txBody>
          <a:bodyPr/>
          <a:lstStyle/>
          <a:p>
            <a:pPr eaLnBrk="1" hangingPunct="1"/>
            <a:endParaRPr lang="tr-TR" smtClean="0"/>
          </a:p>
        </p:txBody>
      </p:sp>
    </p:spTree>
    <p:extLst>
      <p:ext uri="{BB962C8B-B14F-4D97-AF65-F5344CB8AC3E}">
        <p14:creationId xmlns:p14="http://schemas.microsoft.com/office/powerpoint/2010/main" val="411411806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a:noFill/>
        </p:spPr>
        <p:txBody>
          <a:bodyPr/>
          <a:lstStyle/>
          <a:p>
            <a:fld id="{494B5365-4786-4DBB-A402-98524F1C5180}" type="slidenum">
              <a:rPr lang="en-US"/>
              <a:pPr/>
              <a:t>46</a:t>
            </a:fld>
            <a:endParaRPr lang="en-US"/>
          </a:p>
        </p:txBody>
      </p:sp>
      <p:sp>
        <p:nvSpPr>
          <p:cNvPr id="155651" name="Rectangle 2"/>
          <p:cNvSpPr>
            <a:spLocks noGrp="1" noRot="1" noChangeAspect="1" noChangeArrowheads="1" noTextEdit="1"/>
          </p:cNvSpPr>
          <p:nvPr>
            <p:ph type="sldImg"/>
          </p:nvPr>
        </p:nvSpPr>
        <p:spPr>
          <a:ln/>
        </p:spPr>
      </p:sp>
      <p:sp>
        <p:nvSpPr>
          <p:cNvPr id="155652" name="Rectangle 3"/>
          <p:cNvSpPr>
            <a:spLocks noGrp="1" noChangeArrowheads="1"/>
          </p:cNvSpPr>
          <p:nvPr>
            <p:ph type="body" idx="1"/>
          </p:nvPr>
        </p:nvSpPr>
        <p:spPr>
          <a:noFill/>
          <a:ln/>
        </p:spPr>
        <p:txBody>
          <a:bodyPr/>
          <a:lstStyle/>
          <a:p>
            <a:pPr eaLnBrk="1" hangingPunct="1"/>
            <a:endParaRPr lang="tr-TR" smtClean="0"/>
          </a:p>
        </p:txBody>
      </p:sp>
    </p:spTree>
    <p:extLst>
      <p:ext uri="{BB962C8B-B14F-4D97-AF65-F5344CB8AC3E}">
        <p14:creationId xmlns:p14="http://schemas.microsoft.com/office/powerpoint/2010/main" val="45974680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a:spLocks noGrp="1" noChangeArrowheads="1"/>
          </p:cNvSpPr>
          <p:nvPr>
            <p:ph type="sldNum" sz="quarter" idx="5"/>
          </p:nvPr>
        </p:nvSpPr>
        <p:spPr>
          <a:noFill/>
        </p:spPr>
        <p:txBody>
          <a:bodyPr/>
          <a:lstStyle/>
          <a:p>
            <a:fld id="{640E90C2-74B8-4AD9-8575-E34E4EC501F9}" type="slidenum">
              <a:rPr lang="en-US"/>
              <a:pPr/>
              <a:t>47</a:t>
            </a:fld>
            <a:endParaRPr lang="en-US"/>
          </a:p>
        </p:txBody>
      </p:sp>
      <p:sp>
        <p:nvSpPr>
          <p:cNvPr id="156675" name="Rectangle 2"/>
          <p:cNvSpPr>
            <a:spLocks noGrp="1" noRot="1" noChangeAspect="1" noChangeArrowheads="1" noTextEdit="1"/>
          </p:cNvSpPr>
          <p:nvPr>
            <p:ph type="sldImg"/>
          </p:nvPr>
        </p:nvSpPr>
        <p:spPr>
          <a:ln/>
        </p:spPr>
      </p:sp>
      <p:sp>
        <p:nvSpPr>
          <p:cNvPr id="156676" name="Rectangle 3"/>
          <p:cNvSpPr>
            <a:spLocks noGrp="1" noChangeArrowheads="1"/>
          </p:cNvSpPr>
          <p:nvPr>
            <p:ph type="body" idx="1"/>
          </p:nvPr>
        </p:nvSpPr>
        <p:spPr>
          <a:noFill/>
          <a:ln/>
        </p:spPr>
        <p:txBody>
          <a:bodyPr/>
          <a:lstStyle/>
          <a:p>
            <a:pPr eaLnBrk="1" hangingPunct="1"/>
            <a:endParaRPr lang="tr-TR" smtClean="0"/>
          </a:p>
        </p:txBody>
      </p:sp>
    </p:spTree>
    <p:extLst>
      <p:ext uri="{BB962C8B-B14F-4D97-AF65-F5344CB8AC3E}">
        <p14:creationId xmlns:p14="http://schemas.microsoft.com/office/powerpoint/2010/main" val="282756828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p:cNvSpPr>
            <a:spLocks noGrp="1" noChangeArrowheads="1"/>
          </p:cNvSpPr>
          <p:nvPr>
            <p:ph type="sldNum" sz="quarter" idx="5"/>
          </p:nvPr>
        </p:nvSpPr>
        <p:spPr>
          <a:noFill/>
        </p:spPr>
        <p:txBody>
          <a:bodyPr/>
          <a:lstStyle/>
          <a:p>
            <a:fld id="{C95DB575-05B3-4E63-9114-0520E473A7D9}" type="slidenum">
              <a:rPr lang="en-US"/>
              <a:pPr/>
              <a:t>48</a:t>
            </a:fld>
            <a:endParaRPr lang="en-US"/>
          </a:p>
        </p:txBody>
      </p:sp>
      <p:sp>
        <p:nvSpPr>
          <p:cNvPr id="157699" name="Rectangle 2"/>
          <p:cNvSpPr>
            <a:spLocks noGrp="1" noRot="1" noChangeAspect="1" noChangeArrowheads="1" noTextEdit="1"/>
          </p:cNvSpPr>
          <p:nvPr>
            <p:ph type="sldImg"/>
          </p:nvPr>
        </p:nvSpPr>
        <p:spPr>
          <a:ln/>
        </p:spPr>
      </p:sp>
      <p:sp>
        <p:nvSpPr>
          <p:cNvPr id="157700" name="Rectangle 3"/>
          <p:cNvSpPr>
            <a:spLocks noGrp="1" noChangeArrowheads="1"/>
          </p:cNvSpPr>
          <p:nvPr>
            <p:ph type="body" idx="1"/>
          </p:nvPr>
        </p:nvSpPr>
        <p:spPr>
          <a:noFill/>
          <a:ln/>
        </p:spPr>
        <p:txBody>
          <a:bodyPr/>
          <a:lstStyle/>
          <a:p>
            <a:pPr eaLnBrk="1" hangingPunct="1"/>
            <a:endParaRPr lang="tr-TR" smtClean="0"/>
          </a:p>
        </p:txBody>
      </p:sp>
    </p:spTree>
    <p:extLst>
      <p:ext uri="{BB962C8B-B14F-4D97-AF65-F5344CB8AC3E}">
        <p14:creationId xmlns:p14="http://schemas.microsoft.com/office/powerpoint/2010/main" val="410308024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7"/>
          <p:cNvSpPr>
            <a:spLocks noGrp="1" noChangeArrowheads="1"/>
          </p:cNvSpPr>
          <p:nvPr>
            <p:ph type="sldNum" sz="quarter" idx="5"/>
          </p:nvPr>
        </p:nvSpPr>
        <p:spPr>
          <a:noFill/>
        </p:spPr>
        <p:txBody>
          <a:bodyPr/>
          <a:lstStyle/>
          <a:p>
            <a:fld id="{D1BCF802-6926-442B-9525-2C08D1B74920}" type="slidenum">
              <a:rPr lang="en-US"/>
              <a:pPr/>
              <a:t>49</a:t>
            </a:fld>
            <a:endParaRPr lang="en-US"/>
          </a:p>
        </p:txBody>
      </p:sp>
      <p:sp>
        <p:nvSpPr>
          <p:cNvPr id="158723" name="Rectangle 2"/>
          <p:cNvSpPr>
            <a:spLocks noGrp="1" noRot="1" noChangeAspect="1" noChangeArrowheads="1" noTextEdit="1"/>
          </p:cNvSpPr>
          <p:nvPr>
            <p:ph type="sldImg"/>
          </p:nvPr>
        </p:nvSpPr>
        <p:spPr>
          <a:ln/>
        </p:spPr>
      </p:sp>
      <p:sp>
        <p:nvSpPr>
          <p:cNvPr id="158724" name="Rectangle 3"/>
          <p:cNvSpPr>
            <a:spLocks noGrp="1" noChangeArrowheads="1"/>
          </p:cNvSpPr>
          <p:nvPr>
            <p:ph type="body" idx="1"/>
          </p:nvPr>
        </p:nvSpPr>
        <p:spPr>
          <a:noFill/>
          <a:ln/>
        </p:spPr>
        <p:txBody>
          <a:bodyPr/>
          <a:lstStyle/>
          <a:p>
            <a:pPr eaLnBrk="1" hangingPunct="1"/>
            <a:endParaRPr lang="tr-TR" smtClean="0"/>
          </a:p>
        </p:txBody>
      </p:sp>
    </p:spTree>
    <p:extLst>
      <p:ext uri="{BB962C8B-B14F-4D97-AF65-F5344CB8AC3E}">
        <p14:creationId xmlns:p14="http://schemas.microsoft.com/office/powerpoint/2010/main" val="361082488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a:spLocks noGrp="1" noChangeArrowheads="1"/>
          </p:cNvSpPr>
          <p:nvPr>
            <p:ph type="sldNum" sz="quarter" idx="5"/>
          </p:nvPr>
        </p:nvSpPr>
        <p:spPr>
          <a:noFill/>
        </p:spPr>
        <p:txBody>
          <a:bodyPr/>
          <a:lstStyle/>
          <a:p>
            <a:fld id="{A88CFA6C-E40A-4D41-AA30-BE03A56DB67F}" type="slidenum">
              <a:rPr lang="en-US"/>
              <a:pPr/>
              <a:t>50</a:t>
            </a:fld>
            <a:endParaRPr lang="en-US"/>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noFill/>
          <a:ln/>
        </p:spPr>
        <p:txBody>
          <a:bodyPr/>
          <a:lstStyle/>
          <a:p>
            <a:pPr eaLnBrk="1" hangingPunct="1"/>
            <a:endParaRPr lang="tr-TR" smtClean="0"/>
          </a:p>
        </p:txBody>
      </p:sp>
    </p:spTree>
    <p:extLst>
      <p:ext uri="{BB962C8B-B14F-4D97-AF65-F5344CB8AC3E}">
        <p14:creationId xmlns:p14="http://schemas.microsoft.com/office/powerpoint/2010/main" val="348385084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7"/>
          <p:cNvSpPr>
            <a:spLocks noGrp="1" noChangeArrowheads="1"/>
          </p:cNvSpPr>
          <p:nvPr>
            <p:ph type="sldNum" sz="quarter" idx="5"/>
          </p:nvPr>
        </p:nvSpPr>
        <p:spPr>
          <a:noFill/>
        </p:spPr>
        <p:txBody>
          <a:bodyPr/>
          <a:lstStyle/>
          <a:p>
            <a:fld id="{A968EA54-08C0-4977-A377-D6878B175BAF}" type="slidenum">
              <a:rPr lang="en-US"/>
              <a:pPr/>
              <a:t>51</a:t>
            </a:fld>
            <a:endParaRPr lang="en-US"/>
          </a:p>
        </p:txBody>
      </p:sp>
      <p:sp>
        <p:nvSpPr>
          <p:cNvPr id="160771" name="Rectangle 2"/>
          <p:cNvSpPr>
            <a:spLocks noGrp="1" noRot="1" noChangeAspect="1" noChangeArrowheads="1" noTextEdit="1"/>
          </p:cNvSpPr>
          <p:nvPr>
            <p:ph type="sldImg"/>
          </p:nvPr>
        </p:nvSpPr>
        <p:spPr>
          <a:ln/>
        </p:spPr>
      </p:sp>
      <p:sp>
        <p:nvSpPr>
          <p:cNvPr id="160772" name="Rectangle 3"/>
          <p:cNvSpPr>
            <a:spLocks noGrp="1" noChangeArrowheads="1"/>
          </p:cNvSpPr>
          <p:nvPr>
            <p:ph type="body" idx="1"/>
          </p:nvPr>
        </p:nvSpPr>
        <p:spPr>
          <a:noFill/>
          <a:ln/>
        </p:spPr>
        <p:txBody>
          <a:bodyPr/>
          <a:lstStyle/>
          <a:p>
            <a:pPr eaLnBrk="1" hangingPunct="1"/>
            <a:endParaRPr lang="tr-TR" smtClean="0"/>
          </a:p>
        </p:txBody>
      </p:sp>
    </p:spTree>
    <p:extLst>
      <p:ext uri="{BB962C8B-B14F-4D97-AF65-F5344CB8AC3E}">
        <p14:creationId xmlns:p14="http://schemas.microsoft.com/office/powerpoint/2010/main" val="319468127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p:cNvSpPr>
            <a:spLocks noGrp="1" noChangeArrowheads="1"/>
          </p:cNvSpPr>
          <p:nvPr>
            <p:ph type="sldNum" sz="quarter" idx="5"/>
          </p:nvPr>
        </p:nvSpPr>
        <p:spPr>
          <a:noFill/>
        </p:spPr>
        <p:txBody>
          <a:bodyPr/>
          <a:lstStyle/>
          <a:p>
            <a:fld id="{87D5AE4D-2D0B-47C5-8A77-86ED41565A3C}" type="slidenum">
              <a:rPr lang="en-US"/>
              <a:pPr/>
              <a:t>52</a:t>
            </a:fld>
            <a:endParaRPr lang="en-US"/>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noFill/>
          <a:ln/>
        </p:spPr>
        <p:txBody>
          <a:bodyPr/>
          <a:lstStyle/>
          <a:p>
            <a:pPr eaLnBrk="1" hangingPunct="1"/>
            <a:endParaRPr lang="tr-TR" smtClean="0"/>
          </a:p>
        </p:txBody>
      </p:sp>
    </p:spTree>
    <p:extLst>
      <p:ext uri="{BB962C8B-B14F-4D97-AF65-F5344CB8AC3E}">
        <p14:creationId xmlns:p14="http://schemas.microsoft.com/office/powerpoint/2010/main" val="24144866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p>
            <a:fld id="{11987DF5-DE8B-4961-BB8C-23CE656FB336}" type="slidenum">
              <a:rPr lang="en-US"/>
              <a:pPr/>
              <a:t>5</a:t>
            </a:fld>
            <a:endParaRPr lang="en-US"/>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p:spPr>
        <p:txBody>
          <a:bodyPr/>
          <a:lstStyle/>
          <a:p>
            <a:pPr eaLnBrk="1" hangingPunct="1"/>
            <a:endParaRPr lang="tr-TR" smtClean="0"/>
          </a:p>
        </p:txBody>
      </p:sp>
    </p:spTree>
    <p:extLst>
      <p:ext uri="{BB962C8B-B14F-4D97-AF65-F5344CB8AC3E}">
        <p14:creationId xmlns:p14="http://schemas.microsoft.com/office/powerpoint/2010/main" val="155098013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7"/>
          <p:cNvSpPr>
            <a:spLocks noGrp="1" noChangeArrowheads="1"/>
          </p:cNvSpPr>
          <p:nvPr>
            <p:ph type="sldNum" sz="quarter" idx="5"/>
          </p:nvPr>
        </p:nvSpPr>
        <p:spPr>
          <a:noFill/>
        </p:spPr>
        <p:txBody>
          <a:bodyPr/>
          <a:lstStyle/>
          <a:p>
            <a:fld id="{9784F87C-1BAC-4F3C-9AAC-C951ECD2B375}" type="slidenum">
              <a:rPr lang="en-US"/>
              <a:pPr/>
              <a:t>53</a:t>
            </a:fld>
            <a:endParaRPr lang="en-US"/>
          </a:p>
        </p:txBody>
      </p:sp>
      <p:sp>
        <p:nvSpPr>
          <p:cNvPr id="162819" name="Rectangle 2"/>
          <p:cNvSpPr>
            <a:spLocks noGrp="1" noRot="1" noChangeAspect="1" noChangeArrowheads="1" noTextEdit="1"/>
          </p:cNvSpPr>
          <p:nvPr>
            <p:ph type="sldImg"/>
          </p:nvPr>
        </p:nvSpPr>
        <p:spPr>
          <a:ln/>
        </p:spPr>
      </p:sp>
      <p:sp>
        <p:nvSpPr>
          <p:cNvPr id="162820" name="Rectangle 3"/>
          <p:cNvSpPr>
            <a:spLocks noGrp="1" noChangeArrowheads="1"/>
          </p:cNvSpPr>
          <p:nvPr>
            <p:ph type="body" idx="1"/>
          </p:nvPr>
        </p:nvSpPr>
        <p:spPr>
          <a:noFill/>
          <a:ln/>
        </p:spPr>
        <p:txBody>
          <a:bodyPr/>
          <a:lstStyle/>
          <a:p>
            <a:pPr eaLnBrk="1" hangingPunct="1"/>
            <a:endParaRPr lang="tr-TR" smtClean="0"/>
          </a:p>
        </p:txBody>
      </p:sp>
    </p:spTree>
    <p:extLst>
      <p:ext uri="{BB962C8B-B14F-4D97-AF65-F5344CB8AC3E}">
        <p14:creationId xmlns:p14="http://schemas.microsoft.com/office/powerpoint/2010/main" val="162578114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7"/>
          <p:cNvSpPr>
            <a:spLocks noGrp="1" noChangeArrowheads="1"/>
          </p:cNvSpPr>
          <p:nvPr>
            <p:ph type="sldNum" sz="quarter" idx="5"/>
          </p:nvPr>
        </p:nvSpPr>
        <p:spPr>
          <a:noFill/>
        </p:spPr>
        <p:txBody>
          <a:bodyPr/>
          <a:lstStyle/>
          <a:p>
            <a:fld id="{E99E4CC4-77AD-4C88-BF04-84A7AA576354}" type="slidenum">
              <a:rPr lang="en-US"/>
              <a:pPr/>
              <a:t>54</a:t>
            </a:fld>
            <a:endParaRPr lang="en-US"/>
          </a:p>
        </p:txBody>
      </p:sp>
      <p:sp>
        <p:nvSpPr>
          <p:cNvPr id="163843" name="Rectangle 2"/>
          <p:cNvSpPr>
            <a:spLocks noGrp="1" noRot="1" noChangeAspect="1" noChangeArrowheads="1" noTextEdit="1"/>
          </p:cNvSpPr>
          <p:nvPr>
            <p:ph type="sldImg"/>
          </p:nvPr>
        </p:nvSpPr>
        <p:spPr>
          <a:ln/>
        </p:spPr>
      </p:sp>
      <p:sp>
        <p:nvSpPr>
          <p:cNvPr id="163844" name="Rectangle 3"/>
          <p:cNvSpPr>
            <a:spLocks noGrp="1" noChangeArrowheads="1"/>
          </p:cNvSpPr>
          <p:nvPr>
            <p:ph type="body" idx="1"/>
          </p:nvPr>
        </p:nvSpPr>
        <p:spPr>
          <a:noFill/>
          <a:ln/>
        </p:spPr>
        <p:txBody>
          <a:bodyPr/>
          <a:lstStyle/>
          <a:p>
            <a:pPr eaLnBrk="1" hangingPunct="1"/>
            <a:endParaRPr lang="tr-TR" smtClean="0"/>
          </a:p>
        </p:txBody>
      </p:sp>
    </p:spTree>
    <p:extLst>
      <p:ext uri="{BB962C8B-B14F-4D97-AF65-F5344CB8AC3E}">
        <p14:creationId xmlns:p14="http://schemas.microsoft.com/office/powerpoint/2010/main" val="255316585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7"/>
          <p:cNvSpPr>
            <a:spLocks noGrp="1" noChangeArrowheads="1"/>
          </p:cNvSpPr>
          <p:nvPr>
            <p:ph type="sldNum" sz="quarter" idx="5"/>
          </p:nvPr>
        </p:nvSpPr>
        <p:spPr>
          <a:noFill/>
        </p:spPr>
        <p:txBody>
          <a:bodyPr/>
          <a:lstStyle/>
          <a:p>
            <a:fld id="{3BD39D4A-13E6-46DF-AF29-FA7BC779B36C}" type="slidenum">
              <a:rPr lang="en-US"/>
              <a:pPr/>
              <a:t>55</a:t>
            </a:fld>
            <a:endParaRPr lang="en-US"/>
          </a:p>
        </p:txBody>
      </p:sp>
      <p:sp>
        <p:nvSpPr>
          <p:cNvPr id="164867" name="Rectangle 2"/>
          <p:cNvSpPr>
            <a:spLocks noGrp="1" noRot="1" noChangeAspect="1" noChangeArrowheads="1" noTextEdit="1"/>
          </p:cNvSpPr>
          <p:nvPr>
            <p:ph type="sldImg"/>
          </p:nvPr>
        </p:nvSpPr>
        <p:spPr>
          <a:ln/>
        </p:spPr>
      </p:sp>
      <p:sp>
        <p:nvSpPr>
          <p:cNvPr id="164868" name="Rectangle 3"/>
          <p:cNvSpPr>
            <a:spLocks noGrp="1" noChangeArrowheads="1"/>
          </p:cNvSpPr>
          <p:nvPr>
            <p:ph type="body" idx="1"/>
          </p:nvPr>
        </p:nvSpPr>
        <p:spPr>
          <a:noFill/>
          <a:ln/>
        </p:spPr>
        <p:txBody>
          <a:bodyPr/>
          <a:lstStyle/>
          <a:p>
            <a:pPr eaLnBrk="1" hangingPunct="1"/>
            <a:endParaRPr lang="tr-TR" smtClean="0"/>
          </a:p>
        </p:txBody>
      </p:sp>
    </p:spTree>
    <p:extLst>
      <p:ext uri="{BB962C8B-B14F-4D97-AF65-F5344CB8AC3E}">
        <p14:creationId xmlns:p14="http://schemas.microsoft.com/office/powerpoint/2010/main" val="375943689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7"/>
          <p:cNvSpPr>
            <a:spLocks noGrp="1" noChangeArrowheads="1"/>
          </p:cNvSpPr>
          <p:nvPr>
            <p:ph type="sldNum" sz="quarter" idx="5"/>
          </p:nvPr>
        </p:nvSpPr>
        <p:spPr>
          <a:noFill/>
        </p:spPr>
        <p:txBody>
          <a:bodyPr/>
          <a:lstStyle/>
          <a:p>
            <a:fld id="{E82507B0-FB7E-4154-BA76-B377C9817256}" type="slidenum">
              <a:rPr lang="en-US"/>
              <a:pPr/>
              <a:t>56</a:t>
            </a:fld>
            <a:endParaRPr lang="en-US"/>
          </a:p>
        </p:txBody>
      </p:sp>
      <p:sp>
        <p:nvSpPr>
          <p:cNvPr id="165891" name="Rectangle 2"/>
          <p:cNvSpPr>
            <a:spLocks noGrp="1" noRot="1" noChangeAspect="1" noChangeArrowheads="1" noTextEdit="1"/>
          </p:cNvSpPr>
          <p:nvPr>
            <p:ph type="sldImg"/>
          </p:nvPr>
        </p:nvSpPr>
        <p:spPr>
          <a:ln/>
        </p:spPr>
      </p:sp>
      <p:sp>
        <p:nvSpPr>
          <p:cNvPr id="165892" name="Rectangle 3"/>
          <p:cNvSpPr>
            <a:spLocks noGrp="1" noChangeArrowheads="1"/>
          </p:cNvSpPr>
          <p:nvPr>
            <p:ph type="body" idx="1"/>
          </p:nvPr>
        </p:nvSpPr>
        <p:spPr>
          <a:noFill/>
          <a:ln/>
        </p:spPr>
        <p:txBody>
          <a:bodyPr/>
          <a:lstStyle/>
          <a:p>
            <a:pPr eaLnBrk="1" hangingPunct="1"/>
            <a:endParaRPr lang="tr-TR" smtClean="0"/>
          </a:p>
        </p:txBody>
      </p:sp>
    </p:spTree>
    <p:extLst>
      <p:ext uri="{BB962C8B-B14F-4D97-AF65-F5344CB8AC3E}">
        <p14:creationId xmlns:p14="http://schemas.microsoft.com/office/powerpoint/2010/main" val="377930151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7"/>
          <p:cNvSpPr>
            <a:spLocks noGrp="1" noChangeArrowheads="1"/>
          </p:cNvSpPr>
          <p:nvPr>
            <p:ph type="sldNum" sz="quarter" idx="5"/>
          </p:nvPr>
        </p:nvSpPr>
        <p:spPr>
          <a:noFill/>
        </p:spPr>
        <p:txBody>
          <a:bodyPr/>
          <a:lstStyle/>
          <a:p>
            <a:fld id="{0B273BC3-4A81-478B-9782-5D32204388B4}" type="slidenum">
              <a:rPr lang="en-US"/>
              <a:pPr/>
              <a:t>57</a:t>
            </a:fld>
            <a:endParaRPr lang="en-US"/>
          </a:p>
        </p:txBody>
      </p:sp>
      <p:sp>
        <p:nvSpPr>
          <p:cNvPr id="166915" name="Rectangle 2"/>
          <p:cNvSpPr>
            <a:spLocks noGrp="1" noRot="1" noChangeAspect="1" noChangeArrowheads="1" noTextEdit="1"/>
          </p:cNvSpPr>
          <p:nvPr>
            <p:ph type="sldImg"/>
          </p:nvPr>
        </p:nvSpPr>
        <p:spPr>
          <a:ln/>
        </p:spPr>
      </p:sp>
      <p:sp>
        <p:nvSpPr>
          <p:cNvPr id="166916" name="Rectangle 3"/>
          <p:cNvSpPr>
            <a:spLocks noGrp="1" noChangeArrowheads="1"/>
          </p:cNvSpPr>
          <p:nvPr>
            <p:ph type="body" idx="1"/>
          </p:nvPr>
        </p:nvSpPr>
        <p:spPr>
          <a:noFill/>
          <a:ln/>
        </p:spPr>
        <p:txBody>
          <a:bodyPr/>
          <a:lstStyle/>
          <a:p>
            <a:pPr eaLnBrk="1" hangingPunct="1"/>
            <a:endParaRPr lang="tr-TR" smtClean="0"/>
          </a:p>
        </p:txBody>
      </p:sp>
    </p:spTree>
    <p:extLst>
      <p:ext uri="{BB962C8B-B14F-4D97-AF65-F5344CB8AC3E}">
        <p14:creationId xmlns:p14="http://schemas.microsoft.com/office/powerpoint/2010/main" val="366750107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7"/>
          <p:cNvSpPr>
            <a:spLocks noGrp="1" noChangeArrowheads="1"/>
          </p:cNvSpPr>
          <p:nvPr>
            <p:ph type="sldNum" sz="quarter" idx="5"/>
          </p:nvPr>
        </p:nvSpPr>
        <p:spPr>
          <a:noFill/>
        </p:spPr>
        <p:txBody>
          <a:bodyPr/>
          <a:lstStyle/>
          <a:p>
            <a:fld id="{EE08302E-6D3B-414C-9404-4ED0BA10F02D}" type="slidenum">
              <a:rPr lang="en-US"/>
              <a:pPr/>
              <a:t>58</a:t>
            </a:fld>
            <a:endParaRPr lang="en-US"/>
          </a:p>
        </p:txBody>
      </p:sp>
      <p:sp>
        <p:nvSpPr>
          <p:cNvPr id="167939" name="Rectangle 2"/>
          <p:cNvSpPr>
            <a:spLocks noGrp="1" noRot="1" noChangeAspect="1" noChangeArrowheads="1" noTextEdit="1"/>
          </p:cNvSpPr>
          <p:nvPr>
            <p:ph type="sldImg"/>
          </p:nvPr>
        </p:nvSpPr>
        <p:spPr>
          <a:ln/>
        </p:spPr>
      </p:sp>
      <p:sp>
        <p:nvSpPr>
          <p:cNvPr id="167940" name="Rectangle 3"/>
          <p:cNvSpPr>
            <a:spLocks noGrp="1" noChangeArrowheads="1"/>
          </p:cNvSpPr>
          <p:nvPr>
            <p:ph type="body" idx="1"/>
          </p:nvPr>
        </p:nvSpPr>
        <p:spPr>
          <a:noFill/>
          <a:ln/>
        </p:spPr>
        <p:txBody>
          <a:bodyPr/>
          <a:lstStyle/>
          <a:p>
            <a:pPr eaLnBrk="1" hangingPunct="1"/>
            <a:endParaRPr lang="tr-TR" smtClean="0"/>
          </a:p>
        </p:txBody>
      </p:sp>
    </p:spTree>
    <p:extLst>
      <p:ext uri="{BB962C8B-B14F-4D97-AF65-F5344CB8AC3E}">
        <p14:creationId xmlns:p14="http://schemas.microsoft.com/office/powerpoint/2010/main" val="272757384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7"/>
          <p:cNvSpPr>
            <a:spLocks noGrp="1" noChangeArrowheads="1"/>
          </p:cNvSpPr>
          <p:nvPr>
            <p:ph type="sldNum" sz="quarter" idx="5"/>
          </p:nvPr>
        </p:nvSpPr>
        <p:spPr>
          <a:noFill/>
        </p:spPr>
        <p:txBody>
          <a:bodyPr/>
          <a:lstStyle/>
          <a:p>
            <a:fld id="{A63208BC-2424-49AF-80DC-5128BFFBB0BB}" type="slidenum">
              <a:rPr lang="en-US"/>
              <a:pPr/>
              <a:t>59</a:t>
            </a:fld>
            <a:endParaRPr lang="en-US"/>
          </a:p>
        </p:txBody>
      </p:sp>
      <p:sp>
        <p:nvSpPr>
          <p:cNvPr id="168963" name="Rectangle 2"/>
          <p:cNvSpPr>
            <a:spLocks noGrp="1" noRot="1" noChangeAspect="1" noChangeArrowheads="1" noTextEdit="1"/>
          </p:cNvSpPr>
          <p:nvPr>
            <p:ph type="sldImg"/>
          </p:nvPr>
        </p:nvSpPr>
        <p:spPr>
          <a:ln/>
        </p:spPr>
      </p:sp>
      <p:sp>
        <p:nvSpPr>
          <p:cNvPr id="168964" name="Rectangle 3"/>
          <p:cNvSpPr>
            <a:spLocks noGrp="1" noChangeArrowheads="1"/>
          </p:cNvSpPr>
          <p:nvPr>
            <p:ph type="body" idx="1"/>
          </p:nvPr>
        </p:nvSpPr>
        <p:spPr>
          <a:noFill/>
          <a:ln/>
        </p:spPr>
        <p:txBody>
          <a:bodyPr/>
          <a:lstStyle/>
          <a:p>
            <a:pPr eaLnBrk="1" hangingPunct="1"/>
            <a:endParaRPr lang="tr-TR" smtClean="0"/>
          </a:p>
        </p:txBody>
      </p:sp>
    </p:spTree>
    <p:extLst>
      <p:ext uri="{BB962C8B-B14F-4D97-AF65-F5344CB8AC3E}">
        <p14:creationId xmlns:p14="http://schemas.microsoft.com/office/powerpoint/2010/main" val="103864745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7"/>
          <p:cNvSpPr>
            <a:spLocks noGrp="1" noChangeArrowheads="1"/>
          </p:cNvSpPr>
          <p:nvPr>
            <p:ph type="sldNum" sz="quarter" idx="5"/>
          </p:nvPr>
        </p:nvSpPr>
        <p:spPr>
          <a:noFill/>
        </p:spPr>
        <p:txBody>
          <a:bodyPr/>
          <a:lstStyle/>
          <a:p>
            <a:fld id="{4B4299FF-29EC-4CD9-AEF5-EA43A1191592}" type="slidenum">
              <a:rPr lang="en-US"/>
              <a:pPr/>
              <a:t>60</a:t>
            </a:fld>
            <a:endParaRPr lang="en-US"/>
          </a:p>
        </p:txBody>
      </p:sp>
      <p:sp>
        <p:nvSpPr>
          <p:cNvPr id="169987" name="Rectangle 2"/>
          <p:cNvSpPr>
            <a:spLocks noGrp="1" noRot="1" noChangeAspect="1" noChangeArrowheads="1" noTextEdit="1"/>
          </p:cNvSpPr>
          <p:nvPr>
            <p:ph type="sldImg"/>
          </p:nvPr>
        </p:nvSpPr>
        <p:spPr>
          <a:ln/>
        </p:spPr>
      </p:sp>
      <p:sp>
        <p:nvSpPr>
          <p:cNvPr id="169988" name="Rectangle 3"/>
          <p:cNvSpPr>
            <a:spLocks noGrp="1" noChangeArrowheads="1"/>
          </p:cNvSpPr>
          <p:nvPr>
            <p:ph type="body" idx="1"/>
          </p:nvPr>
        </p:nvSpPr>
        <p:spPr>
          <a:noFill/>
          <a:ln/>
        </p:spPr>
        <p:txBody>
          <a:bodyPr/>
          <a:lstStyle/>
          <a:p>
            <a:pPr eaLnBrk="1" hangingPunct="1"/>
            <a:endParaRPr lang="tr-TR" smtClean="0"/>
          </a:p>
        </p:txBody>
      </p:sp>
    </p:spTree>
    <p:extLst>
      <p:ext uri="{BB962C8B-B14F-4D97-AF65-F5344CB8AC3E}">
        <p14:creationId xmlns:p14="http://schemas.microsoft.com/office/powerpoint/2010/main" val="270349963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7"/>
          <p:cNvSpPr>
            <a:spLocks noGrp="1" noChangeArrowheads="1"/>
          </p:cNvSpPr>
          <p:nvPr>
            <p:ph type="sldNum" sz="quarter" idx="5"/>
          </p:nvPr>
        </p:nvSpPr>
        <p:spPr>
          <a:noFill/>
        </p:spPr>
        <p:txBody>
          <a:bodyPr/>
          <a:lstStyle/>
          <a:p>
            <a:fld id="{21294E12-A036-4F55-A796-EDA95C63CAAB}" type="slidenum">
              <a:rPr lang="en-US"/>
              <a:pPr/>
              <a:t>61</a:t>
            </a:fld>
            <a:endParaRPr lang="en-US"/>
          </a:p>
        </p:txBody>
      </p:sp>
      <p:sp>
        <p:nvSpPr>
          <p:cNvPr id="171011" name="Rectangle 2"/>
          <p:cNvSpPr>
            <a:spLocks noGrp="1" noRot="1" noChangeAspect="1" noChangeArrowheads="1" noTextEdit="1"/>
          </p:cNvSpPr>
          <p:nvPr>
            <p:ph type="sldImg"/>
          </p:nvPr>
        </p:nvSpPr>
        <p:spPr>
          <a:ln/>
        </p:spPr>
      </p:sp>
      <p:sp>
        <p:nvSpPr>
          <p:cNvPr id="171012" name="Rectangle 3"/>
          <p:cNvSpPr>
            <a:spLocks noGrp="1" noChangeArrowheads="1"/>
          </p:cNvSpPr>
          <p:nvPr>
            <p:ph type="body" idx="1"/>
          </p:nvPr>
        </p:nvSpPr>
        <p:spPr>
          <a:noFill/>
          <a:ln/>
        </p:spPr>
        <p:txBody>
          <a:bodyPr/>
          <a:lstStyle/>
          <a:p>
            <a:pPr eaLnBrk="1" hangingPunct="1"/>
            <a:endParaRPr lang="tr-TR" smtClean="0"/>
          </a:p>
        </p:txBody>
      </p:sp>
    </p:spTree>
    <p:extLst>
      <p:ext uri="{BB962C8B-B14F-4D97-AF65-F5344CB8AC3E}">
        <p14:creationId xmlns:p14="http://schemas.microsoft.com/office/powerpoint/2010/main" val="130608503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7"/>
          <p:cNvSpPr>
            <a:spLocks noGrp="1" noChangeArrowheads="1"/>
          </p:cNvSpPr>
          <p:nvPr>
            <p:ph type="sldNum" sz="quarter" idx="5"/>
          </p:nvPr>
        </p:nvSpPr>
        <p:spPr>
          <a:noFill/>
        </p:spPr>
        <p:txBody>
          <a:bodyPr/>
          <a:lstStyle/>
          <a:p>
            <a:fld id="{ECD97CA7-6BD8-44CE-9702-B1438146076C}" type="slidenum">
              <a:rPr lang="en-US"/>
              <a:pPr/>
              <a:t>62</a:t>
            </a:fld>
            <a:endParaRPr lang="en-US"/>
          </a:p>
        </p:txBody>
      </p:sp>
      <p:sp>
        <p:nvSpPr>
          <p:cNvPr id="172035" name="Rectangle 2"/>
          <p:cNvSpPr>
            <a:spLocks noGrp="1" noRot="1" noChangeAspect="1" noChangeArrowheads="1" noTextEdit="1"/>
          </p:cNvSpPr>
          <p:nvPr>
            <p:ph type="sldImg"/>
          </p:nvPr>
        </p:nvSpPr>
        <p:spPr>
          <a:ln/>
        </p:spPr>
      </p:sp>
      <p:sp>
        <p:nvSpPr>
          <p:cNvPr id="172036" name="Rectangle 3"/>
          <p:cNvSpPr>
            <a:spLocks noGrp="1" noChangeArrowheads="1"/>
          </p:cNvSpPr>
          <p:nvPr>
            <p:ph type="body" idx="1"/>
          </p:nvPr>
        </p:nvSpPr>
        <p:spPr>
          <a:noFill/>
          <a:ln/>
        </p:spPr>
        <p:txBody>
          <a:bodyPr/>
          <a:lstStyle/>
          <a:p>
            <a:pPr eaLnBrk="1" hangingPunct="1"/>
            <a:endParaRPr lang="tr-TR" smtClean="0"/>
          </a:p>
        </p:txBody>
      </p:sp>
    </p:spTree>
    <p:extLst>
      <p:ext uri="{BB962C8B-B14F-4D97-AF65-F5344CB8AC3E}">
        <p14:creationId xmlns:p14="http://schemas.microsoft.com/office/powerpoint/2010/main" val="31445346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p>
            <a:fld id="{1DDFC58A-E904-4B84-85D2-4142CE3A0468}" type="slidenum">
              <a:rPr lang="en-US"/>
              <a:pPr/>
              <a:t>6</a:t>
            </a:fld>
            <a:endParaRPr lang="en-US"/>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a:ln/>
        </p:spPr>
        <p:txBody>
          <a:bodyPr/>
          <a:lstStyle/>
          <a:p>
            <a:pPr eaLnBrk="1" hangingPunct="1"/>
            <a:endParaRPr lang="tr-TR" smtClean="0"/>
          </a:p>
        </p:txBody>
      </p:sp>
    </p:spTree>
    <p:extLst>
      <p:ext uri="{BB962C8B-B14F-4D97-AF65-F5344CB8AC3E}">
        <p14:creationId xmlns:p14="http://schemas.microsoft.com/office/powerpoint/2010/main" val="189612540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7"/>
          <p:cNvSpPr>
            <a:spLocks noGrp="1" noChangeArrowheads="1"/>
          </p:cNvSpPr>
          <p:nvPr>
            <p:ph type="sldNum" sz="quarter" idx="5"/>
          </p:nvPr>
        </p:nvSpPr>
        <p:spPr>
          <a:noFill/>
        </p:spPr>
        <p:txBody>
          <a:bodyPr/>
          <a:lstStyle/>
          <a:p>
            <a:fld id="{6B90667B-9DBC-4AB1-AFB7-A06DBF47B86C}" type="slidenum">
              <a:rPr lang="en-US"/>
              <a:pPr/>
              <a:t>63</a:t>
            </a:fld>
            <a:endParaRPr lang="en-US"/>
          </a:p>
        </p:txBody>
      </p:sp>
      <p:sp>
        <p:nvSpPr>
          <p:cNvPr id="173059" name="Rectangle 2"/>
          <p:cNvSpPr>
            <a:spLocks noGrp="1" noRot="1" noChangeAspect="1" noChangeArrowheads="1" noTextEdit="1"/>
          </p:cNvSpPr>
          <p:nvPr>
            <p:ph type="sldImg"/>
          </p:nvPr>
        </p:nvSpPr>
        <p:spPr>
          <a:ln/>
        </p:spPr>
      </p:sp>
      <p:sp>
        <p:nvSpPr>
          <p:cNvPr id="173060" name="Rectangle 3"/>
          <p:cNvSpPr>
            <a:spLocks noGrp="1" noChangeArrowheads="1"/>
          </p:cNvSpPr>
          <p:nvPr>
            <p:ph type="body" idx="1"/>
          </p:nvPr>
        </p:nvSpPr>
        <p:spPr>
          <a:noFill/>
          <a:ln/>
        </p:spPr>
        <p:txBody>
          <a:bodyPr/>
          <a:lstStyle/>
          <a:p>
            <a:pPr eaLnBrk="1" hangingPunct="1"/>
            <a:endParaRPr lang="tr-TR" smtClean="0"/>
          </a:p>
        </p:txBody>
      </p:sp>
    </p:spTree>
    <p:extLst>
      <p:ext uri="{BB962C8B-B14F-4D97-AF65-F5344CB8AC3E}">
        <p14:creationId xmlns:p14="http://schemas.microsoft.com/office/powerpoint/2010/main" val="146851916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7"/>
          <p:cNvSpPr>
            <a:spLocks noGrp="1" noChangeArrowheads="1"/>
          </p:cNvSpPr>
          <p:nvPr>
            <p:ph type="sldNum" sz="quarter" idx="5"/>
          </p:nvPr>
        </p:nvSpPr>
        <p:spPr>
          <a:noFill/>
        </p:spPr>
        <p:txBody>
          <a:bodyPr/>
          <a:lstStyle/>
          <a:p>
            <a:fld id="{82A9FD0C-9510-4943-AEA2-0B5466184D21}" type="slidenum">
              <a:rPr lang="en-US"/>
              <a:pPr/>
              <a:t>64</a:t>
            </a:fld>
            <a:endParaRPr lang="en-US"/>
          </a:p>
        </p:txBody>
      </p:sp>
      <p:sp>
        <p:nvSpPr>
          <p:cNvPr id="174083" name="Rectangle 2"/>
          <p:cNvSpPr>
            <a:spLocks noGrp="1" noRot="1" noChangeAspect="1" noChangeArrowheads="1" noTextEdit="1"/>
          </p:cNvSpPr>
          <p:nvPr>
            <p:ph type="sldImg"/>
          </p:nvPr>
        </p:nvSpPr>
        <p:spPr>
          <a:ln/>
        </p:spPr>
      </p:sp>
      <p:sp>
        <p:nvSpPr>
          <p:cNvPr id="174084" name="Rectangle 3"/>
          <p:cNvSpPr>
            <a:spLocks noGrp="1" noChangeArrowheads="1"/>
          </p:cNvSpPr>
          <p:nvPr>
            <p:ph type="body" idx="1"/>
          </p:nvPr>
        </p:nvSpPr>
        <p:spPr>
          <a:noFill/>
          <a:ln/>
        </p:spPr>
        <p:txBody>
          <a:bodyPr/>
          <a:lstStyle/>
          <a:p>
            <a:pPr eaLnBrk="1" hangingPunct="1"/>
            <a:endParaRPr lang="tr-TR" smtClean="0"/>
          </a:p>
        </p:txBody>
      </p:sp>
    </p:spTree>
    <p:extLst>
      <p:ext uri="{BB962C8B-B14F-4D97-AF65-F5344CB8AC3E}">
        <p14:creationId xmlns:p14="http://schemas.microsoft.com/office/powerpoint/2010/main" val="185949147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7"/>
          <p:cNvSpPr>
            <a:spLocks noGrp="1" noChangeArrowheads="1"/>
          </p:cNvSpPr>
          <p:nvPr>
            <p:ph type="sldNum" sz="quarter" idx="5"/>
          </p:nvPr>
        </p:nvSpPr>
        <p:spPr>
          <a:noFill/>
        </p:spPr>
        <p:txBody>
          <a:bodyPr/>
          <a:lstStyle/>
          <a:p>
            <a:fld id="{DFC5AD22-F845-4F0F-ACA1-1D76F60391A4}" type="slidenum">
              <a:rPr lang="en-US"/>
              <a:pPr/>
              <a:t>65</a:t>
            </a:fld>
            <a:endParaRPr lang="en-US"/>
          </a:p>
        </p:txBody>
      </p:sp>
      <p:sp>
        <p:nvSpPr>
          <p:cNvPr id="175107" name="Rectangle 2"/>
          <p:cNvSpPr>
            <a:spLocks noGrp="1" noRot="1" noChangeAspect="1" noChangeArrowheads="1" noTextEdit="1"/>
          </p:cNvSpPr>
          <p:nvPr>
            <p:ph type="sldImg"/>
          </p:nvPr>
        </p:nvSpPr>
        <p:spPr>
          <a:ln/>
        </p:spPr>
      </p:sp>
      <p:sp>
        <p:nvSpPr>
          <p:cNvPr id="175108" name="Rectangle 3"/>
          <p:cNvSpPr>
            <a:spLocks noGrp="1" noChangeArrowheads="1"/>
          </p:cNvSpPr>
          <p:nvPr>
            <p:ph type="body" idx="1"/>
          </p:nvPr>
        </p:nvSpPr>
        <p:spPr>
          <a:noFill/>
          <a:ln/>
        </p:spPr>
        <p:txBody>
          <a:bodyPr/>
          <a:lstStyle/>
          <a:p>
            <a:pPr eaLnBrk="1" hangingPunct="1"/>
            <a:endParaRPr lang="tr-TR" smtClean="0"/>
          </a:p>
        </p:txBody>
      </p:sp>
    </p:spTree>
    <p:extLst>
      <p:ext uri="{BB962C8B-B14F-4D97-AF65-F5344CB8AC3E}">
        <p14:creationId xmlns:p14="http://schemas.microsoft.com/office/powerpoint/2010/main" val="13245684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7"/>
          <p:cNvSpPr>
            <a:spLocks noGrp="1" noChangeArrowheads="1"/>
          </p:cNvSpPr>
          <p:nvPr>
            <p:ph type="sldNum" sz="quarter" idx="5"/>
          </p:nvPr>
        </p:nvSpPr>
        <p:spPr>
          <a:noFill/>
        </p:spPr>
        <p:txBody>
          <a:bodyPr/>
          <a:lstStyle/>
          <a:p>
            <a:fld id="{A4D960AD-4392-4700-9B3A-46B36CDDA4CA}" type="slidenum">
              <a:rPr lang="en-US"/>
              <a:pPr/>
              <a:t>66</a:t>
            </a:fld>
            <a:endParaRPr lang="en-US"/>
          </a:p>
        </p:txBody>
      </p:sp>
      <p:sp>
        <p:nvSpPr>
          <p:cNvPr id="176131" name="Rectangle 2"/>
          <p:cNvSpPr>
            <a:spLocks noGrp="1" noRot="1" noChangeAspect="1" noChangeArrowheads="1" noTextEdit="1"/>
          </p:cNvSpPr>
          <p:nvPr>
            <p:ph type="sldImg"/>
          </p:nvPr>
        </p:nvSpPr>
        <p:spPr>
          <a:ln/>
        </p:spPr>
      </p:sp>
      <p:sp>
        <p:nvSpPr>
          <p:cNvPr id="176132" name="Rectangle 3"/>
          <p:cNvSpPr>
            <a:spLocks noGrp="1" noChangeArrowheads="1"/>
          </p:cNvSpPr>
          <p:nvPr>
            <p:ph type="body" idx="1"/>
          </p:nvPr>
        </p:nvSpPr>
        <p:spPr>
          <a:noFill/>
          <a:ln/>
        </p:spPr>
        <p:txBody>
          <a:bodyPr/>
          <a:lstStyle/>
          <a:p>
            <a:pPr eaLnBrk="1" hangingPunct="1"/>
            <a:endParaRPr lang="tr-TR" smtClean="0"/>
          </a:p>
        </p:txBody>
      </p:sp>
    </p:spTree>
    <p:extLst>
      <p:ext uri="{BB962C8B-B14F-4D97-AF65-F5344CB8AC3E}">
        <p14:creationId xmlns:p14="http://schemas.microsoft.com/office/powerpoint/2010/main" val="287548538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7"/>
          <p:cNvSpPr>
            <a:spLocks noGrp="1" noChangeArrowheads="1"/>
          </p:cNvSpPr>
          <p:nvPr>
            <p:ph type="sldNum" sz="quarter" idx="5"/>
          </p:nvPr>
        </p:nvSpPr>
        <p:spPr>
          <a:noFill/>
        </p:spPr>
        <p:txBody>
          <a:bodyPr/>
          <a:lstStyle/>
          <a:p>
            <a:fld id="{AFDAACCF-F680-4E94-809A-06AFA452CBCA}" type="slidenum">
              <a:rPr lang="en-US"/>
              <a:pPr/>
              <a:t>67</a:t>
            </a:fld>
            <a:endParaRPr lang="en-US"/>
          </a:p>
        </p:txBody>
      </p:sp>
      <p:sp>
        <p:nvSpPr>
          <p:cNvPr id="177155" name="Rectangle 2"/>
          <p:cNvSpPr>
            <a:spLocks noGrp="1" noRot="1" noChangeAspect="1" noChangeArrowheads="1" noTextEdit="1"/>
          </p:cNvSpPr>
          <p:nvPr>
            <p:ph type="sldImg"/>
          </p:nvPr>
        </p:nvSpPr>
        <p:spPr>
          <a:ln/>
        </p:spPr>
      </p:sp>
      <p:sp>
        <p:nvSpPr>
          <p:cNvPr id="177156" name="Rectangle 3"/>
          <p:cNvSpPr>
            <a:spLocks noGrp="1" noChangeArrowheads="1"/>
          </p:cNvSpPr>
          <p:nvPr>
            <p:ph type="body" idx="1"/>
          </p:nvPr>
        </p:nvSpPr>
        <p:spPr>
          <a:noFill/>
          <a:ln/>
        </p:spPr>
        <p:txBody>
          <a:bodyPr/>
          <a:lstStyle/>
          <a:p>
            <a:pPr eaLnBrk="1" hangingPunct="1"/>
            <a:endParaRPr lang="tr-TR" smtClean="0"/>
          </a:p>
        </p:txBody>
      </p:sp>
    </p:spTree>
    <p:extLst>
      <p:ext uri="{BB962C8B-B14F-4D97-AF65-F5344CB8AC3E}">
        <p14:creationId xmlns:p14="http://schemas.microsoft.com/office/powerpoint/2010/main" val="248199943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7"/>
          <p:cNvSpPr>
            <a:spLocks noGrp="1" noChangeArrowheads="1"/>
          </p:cNvSpPr>
          <p:nvPr>
            <p:ph type="sldNum" sz="quarter" idx="5"/>
          </p:nvPr>
        </p:nvSpPr>
        <p:spPr>
          <a:noFill/>
        </p:spPr>
        <p:txBody>
          <a:bodyPr/>
          <a:lstStyle/>
          <a:p>
            <a:fld id="{3235B6B6-8C8D-449D-A23C-ECF533469CAB}" type="slidenum">
              <a:rPr lang="en-US"/>
              <a:pPr/>
              <a:t>68</a:t>
            </a:fld>
            <a:endParaRPr lang="en-US"/>
          </a:p>
        </p:txBody>
      </p:sp>
      <p:sp>
        <p:nvSpPr>
          <p:cNvPr id="178179" name="Rectangle 2"/>
          <p:cNvSpPr>
            <a:spLocks noGrp="1" noRot="1" noChangeAspect="1" noChangeArrowheads="1" noTextEdit="1"/>
          </p:cNvSpPr>
          <p:nvPr>
            <p:ph type="sldImg"/>
          </p:nvPr>
        </p:nvSpPr>
        <p:spPr>
          <a:ln/>
        </p:spPr>
      </p:sp>
      <p:sp>
        <p:nvSpPr>
          <p:cNvPr id="178180" name="Rectangle 3"/>
          <p:cNvSpPr>
            <a:spLocks noGrp="1" noChangeArrowheads="1"/>
          </p:cNvSpPr>
          <p:nvPr>
            <p:ph type="body" idx="1"/>
          </p:nvPr>
        </p:nvSpPr>
        <p:spPr>
          <a:noFill/>
          <a:ln/>
        </p:spPr>
        <p:txBody>
          <a:bodyPr/>
          <a:lstStyle/>
          <a:p>
            <a:pPr eaLnBrk="1" hangingPunct="1"/>
            <a:endParaRPr lang="tr-TR" smtClean="0"/>
          </a:p>
        </p:txBody>
      </p:sp>
    </p:spTree>
    <p:extLst>
      <p:ext uri="{BB962C8B-B14F-4D97-AF65-F5344CB8AC3E}">
        <p14:creationId xmlns:p14="http://schemas.microsoft.com/office/powerpoint/2010/main" val="6170682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7"/>
          <p:cNvSpPr>
            <a:spLocks noGrp="1" noChangeArrowheads="1"/>
          </p:cNvSpPr>
          <p:nvPr>
            <p:ph type="sldNum" sz="quarter" idx="5"/>
          </p:nvPr>
        </p:nvSpPr>
        <p:spPr>
          <a:noFill/>
        </p:spPr>
        <p:txBody>
          <a:bodyPr/>
          <a:lstStyle/>
          <a:p>
            <a:fld id="{990EC578-6B8A-4981-B675-22A9C2868625}" type="slidenum">
              <a:rPr lang="en-US"/>
              <a:pPr/>
              <a:t>69</a:t>
            </a:fld>
            <a:endParaRPr lang="en-US"/>
          </a:p>
        </p:txBody>
      </p:sp>
      <p:sp>
        <p:nvSpPr>
          <p:cNvPr id="179203" name="Rectangle 2"/>
          <p:cNvSpPr>
            <a:spLocks noGrp="1" noRot="1" noChangeAspect="1" noChangeArrowheads="1" noTextEdit="1"/>
          </p:cNvSpPr>
          <p:nvPr>
            <p:ph type="sldImg"/>
          </p:nvPr>
        </p:nvSpPr>
        <p:spPr>
          <a:ln/>
        </p:spPr>
      </p:sp>
      <p:sp>
        <p:nvSpPr>
          <p:cNvPr id="179204" name="Rectangle 3"/>
          <p:cNvSpPr>
            <a:spLocks noGrp="1" noChangeArrowheads="1"/>
          </p:cNvSpPr>
          <p:nvPr>
            <p:ph type="body" idx="1"/>
          </p:nvPr>
        </p:nvSpPr>
        <p:spPr>
          <a:noFill/>
          <a:ln/>
        </p:spPr>
        <p:txBody>
          <a:bodyPr/>
          <a:lstStyle/>
          <a:p>
            <a:pPr eaLnBrk="1" hangingPunct="1"/>
            <a:endParaRPr lang="tr-TR" smtClean="0"/>
          </a:p>
        </p:txBody>
      </p:sp>
    </p:spTree>
    <p:extLst>
      <p:ext uri="{BB962C8B-B14F-4D97-AF65-F5344CB8AC3E}">
        <p14:creationId xmlns:p14="http://schemas.microsoft.com/office/powerpoint/2010/main" val="6160462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p>
            <a:fld id="{6E704943-6DAB-4F15-940F-84B49BB362A4}" type="slidenum">
              <a:rPr lang="en-US"/>
              <a:pPr/>
              <a:t>7</a:t>
            </a:fld>
            <a:endParaRPr lang="en-US"/>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ln/>
        </p:spPr>
        <p:txBody>
          <a:bodyPr/>
          <a:lstStyle/>
          <a:p>
            <a:pPr eaLnBrk="1" hangingPunct="1"/>
            <a:endParaRPr lang="tr-TR" smtClean="0"/>
          </a:p>
        </p:txBody>
      </p:sp>
    </p:spTree>
    <p:extLst>
      <p:ext uri="{BB962C8B-B14F-4D97-AF65-F5344CB8AC3E}">
        <p14:creationId xmlns:p14="http://schemas.microsoft.com/office/powerpoint/2010/main" val="29334066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p>
            <a:fld id="{4285607C-5352-4548-B879-BEC38E6EEA9A}" type="slidenum">
              <a:rPr lang="en-US"/>
              <a:pPr/>
              <a:t>8</a:t>
            </a:fld>
            <a:endParaRPr lang="en-US"/>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a:ln/>
        </p:spPr>
        <p:txBody>
          <a:bodyPr/>
          <a:lstStyle/>
          <a:p>
            <a:pPr eaLnBrk="1" hangingPunct="1"/>
            <a:endParaRPr lang="tr-TR" smtClean="0"/>
          </a:p>
        </p:txBody>
      </p:sp>
    </p:spTree>
    <p:extLst>
      <p:ext uri="{BB962C8B-B14F-4D97-AF65-F5344CB8AC3E}">
        <p14:creationId xmlns:p14="http://schemas.microsoft.com/office/powerpoint/2010/main" val="29273549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p>
            <a:fld id="{F027CBC6-8342-4D06-85EA-37A7594F04CF}" type="slidenum">
              <a:rPr lang="en-US"/>
              <a:pPr/>
              <a:t>9</a:t>
            </a:fld>
            <a:endParaRPr lang="en-US"/>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a:ln/>
        </p:spPr>
        <p:txBody>
          <a:bodyPr/>
          <a:lstStyle/>
          <a:p>
            <a:pPr eaLnBrk="1" hangingPunct="1"/>
            <a:endParaRPr lang="tr-TR" smtClean="0"/>
          </a:p>
        </p:txBody>
      </p:sp>
    </p:spTree>
    <p:extLst>
      <p:ext uri="{BB962C8B-B14F-4D97-AF65-F5344CB8AC3E}">
        <p14:creationId xmlns:p14="http://schemas.microsoft.com/office/powerpoint/2010/main" val="16028198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2CA8A6E4-6B1D-4682-9D42-7119DA23EC9C}" type="slidenum">
              <a:rPr lang="en-US" smtClean="0"/>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1AF8EDC-3F30-4529-A4BB-9284F0870F9E}"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6BC71BA-BF42-425E-8996-6F74F2C16195}" type="slidenum">
              <a:rPr lang="en-US" smtClean="0"/>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8114087F-0C54-4F3E-9A59-8BF4E3C0C58F}"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22E3FC2-812D-44D8-A780-893689556AC2}" type="slidenum">
              <a:rPr lang="en-US" smtClean="0"/>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E378231E-E094-4885-AC97-0C94F884310E}" type="slidenum">
              <a:rPr lang="en-US" smtClean="0"/>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FBDA50FD-08DF-49A1-8B32-65DA859F6190}" type="slidenum">
              <a:rPr lang="en-US" smtClean="0"/>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2FB03B9B-57C4-445E-A7A9-7B83B3F19043}"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9C14F829-1B25-46AE-910B-10E6613A5305}"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034CCF38-C9CC-4622-8822-4947E934A343}" type="slidenum">
              <a:rPr lang="en-US" smtClean="0"/>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2B5428AD-0F21-4F5C-83E8-5C8EE9FAE769}" type="slidenum">
              <a:rPr lang="en-US" smtClean="0"/>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74B4E9AA-C5B9-435B-87D6-8F9CBF6763BF}"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7.wmf"/></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21.wmf"/><Relationship Id="rId4" Type="http://schemas.openxmlformats.org/officeDocument/2006/relationships/image" Target="../media/image20.wmf"/></Relationships>
</file>

<file path=ppt/slides/_rels/slide13.xml.rels><?xml version="1.0" encoding="UTF-8" standalone="yes"?>
<Relationships xmlns="http://schemas.openxmlformats.org/package/2006/relationships"><Relationship Id="rId8" Type="http://schemas.openxmlformats.org/officeDocument/2006/relationships/image" Target="../media/image27.wmf"/><Relationship Id="rId3" Type="http://schemas.openxmlformats.org/officeDocument/2006/relationships/image" Target="../media/image22.wmf"/><Relationship Id="rId7" Type="http://schemas.openxmlformats.org/officeDocument/2006/relationships/image" Target="../media/image26.wmf"/><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25.wmf"/><Relationship Id="rId5" Type="http://schemas.openxmlformats.org/officeDocument/2006/relationships/image" Target="../media/image24.wmf"/><Relationship Id="rId4" Type="http://schemas.openxmlformats.org/officeDocument/2006/relationships/image" Target="../media/image23.wmf"/></Relationships>
</file>

<file path=ppt/slides/_rels/slide14.xml.rels><?xml version="1.0" encoding="UTF-8" standalone="yes"?>
<Relationships xmlns="http://schemas.openxmlformats.org/package/2006/relationships"><Relationship Id="rId8" Type="http://schemas.openxmlformats.org/officeDocument/2006/relationships/image" Target="../media/image33.wmf"/><Relationship Id="rId3" Type="http://schemas.openxmlformats.org/officeDocument/2006/relationships/image" Target="../media/image28.wmf"/><Relationship Id="rId7" Type="http://schemas.openxmlformats.org/officeDocument/2006/relationships/image" Target="../media/image32.png"/><Relationship Id="rId12" Type="http://schemas.openxmlformats.org/officeDocument/2006/relationships/image" Target="../media/image37.wmf"/><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31.png"/><Relationship Id="rId11" Type="http://schemas.openxmlformats.org/officeDocument/2006/relationships/image" Target="../media/image36.wmf"/><Relationship Id="rId5" Type="http://schemas.openxmlformats.org/officeDocument/2006/relationships/image" Target="../media/image30.png"/><Relationship Id="rId10" Type="http://schemas.openxmlformats.org/officeDocument/2006/relationships/image" Target="../media/image35.wmf"/><Relationship Id="rId4" Type="http://schemas.openxmlformats.org/officeDocument/2006/relationships/image" Target="../media/image29.wmf"/><Relationship Id="rId9" Type="http://schemas.openxmlformats.org/officeDocument/2006/relationships/image" Target="../media/image34.png"/></Relationships>
</file>

<file path=ppt/slides/_rels/slide15.xml.rels><?xml version="1.0" encoding="UTF-8" standalone="yes"?>
<Relationships xmlns="http://schemas.openxmlformats.org/package/2006/relationships"><Relationship Id="rId8" Type="http://schemas.openxmlformats.org/officeDocument/2006/relationships/image" Target="../media/image43.wmf"/><Relationship Id="rId3" Type="http://schemas.openxmlformats.org/officeDocument/2006/relationships/image" Target="../media/image38.wmf"/><Relationship Id="rId7" Type="http://schemas.openxmlformats.org/officeDocument/2006/relationships/image" Target="../media/image42.wmf"/><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41.wmf"/><Relationship Id="rId5" Type="http://schemas.openxmlformats.org/officeDocument/2006/relationships/image" Target="../media/image40.wmf"/><Relationship Id="rId10" Type="http://schemas.openxmlformats.org/officeDocument/2006/relationships/image" Target="../media/image45.png"/><Relationship Id="rId4" Type="http://schemas.openxmlformats.org/officeDocument/2006/relationships/image" Target="../media/image39.wmf"/><Relationship Id="rId9" Type="http://schemas.openxmlformats.org/officeDocument/2006/relationships/image" Target="../media/image44.wmf"/></Relationships>
</file>

<file path=ppt/slides/_rels/slide1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7.xml"/><Relationship Id="rId5" Type="http://schemas.openxmlformats.org/officeDocument/2006/relationships/image" Target="../media/image50.png"/><Relationship Id="rId4" Type="http://schemas.openxmlformats.org/officeDocument/2006/relationships/image" Target="../media/image49.png"/></Relationships>
</file>

<file path=ppt/slides/_rels/slide18.xml.rels><?xml version="1.0" encoding="UTF-8" standalone="yes"?>
<Relationships xmlns="http://schemas.openxmlformats.org/package/2006/relationships"><Relationship Id="rId3" Type="http://schemas.openxmlformats.org/officeDocument/2006/relationships/image" Target="../media/image51.png"/><Relationship Id="rId7" Type="http://schemas.openxmlformats.org/officeDocument/2006/relationships/image" Target="../media/image55.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54.wmf"/><Relationship Id="rId5" Type="http://schemas.openxmlformats.org/officeDocument/2006/relationships/image" Target="../media/image53.wmf"/><Relationship Id="rId4" Type="http://schemas.openxmlformats.org/officeDocument/2006/relationships/image" Target="../media/image52.wmf"/></Relationships>
</file>

<file path=ppt/slides/_rels/slide1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58.png"/><Relationship Id="rId4" Type="http://schemas.openxmlformats.org/officeDocument/2006/relationships/image" Target="../media/image57.wmf"/></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image" Target="../media/image64.wmf"/><Relationship Id="rId3" Type="http://schemas.openxmlformats.org/officeDocument/2006/relationships/image" Target="../media/image59.wmf"/><Relationship Id="rId7" Type="http://schemas.openxmlformats.org/officeDocument/2006/relationships/image" Target="../media/image63.wmf"/><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62.wmf"/><Relationship Id="rId5" Type="http://schemas.openxmlformats.org/officeDocument/2006/relationships/image" Target="../media/image61.wmf"/><Relationship Id="rId4" Type="http://schemas.openxmlformats.org/officeDocument/2006/relationships/image" Target="../media/image60.wmf"/><Relationship Id="rId9" Type="http://schemas.openxmlformats.org/officeDocument/2006/relationships/image" Target="../media/image65.wmf"/></Relationships>
</file>

<file path=ppt/slides/_rels/slide21.xml.rels><?xml version="1.0" encoding="UTF-8" standalone="yes"?>
<Relationships xmlns="http://schemas.openxmlformats.org/package/2006/relationships"><Relationship Id="rId3" Type="http://schemas.openxmlformats.org/officeDocument/2006/relationships/image" Target="../media/image66.wmf"/><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67.wmf"/></Relationships>
</file>

<file path=ppt/slides/_rels/slide22.xml.rels><?xml version="1.0" encoding="UTF-8" standalone="yes"?>
<Relationships xmlns="http://schemas.openxmlformats.org/package/2006/relationships"><Relationship Id="rId3" Type="http://schemas.openxmlformats.org/officeDocument/2006/relationships/image" Target="../media/image68.wmf"/><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69.wmf"/><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70.wmf"/></Relationships>
</file>

<file path=ppt/slides/_rels/slide24.xml.rels><?xml version="1.0" encoding="UTF-8" standalone="yes"?>
<Relationships xmlns="http://schemas.openxmlformats.org/package/2006/relationships"><Relationship Id="rId3" Type="http://schemas.openxmlformats.org/officeDocument/2006/relationships/image" Target="../media/image71.wmf"/><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72.wmf"/><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73.wmf"/></Relationships>
</file>

<file path=ppt/slides/_rels/slide26.xml.rels><?xml version="1.0" encoding="UTF-8" standalone="yes"?>
<Relationships xmlns="http://schemas.openxmlformats.org/package/2006/relationships"><Relationship Id="rId3" Type="http://schemas.openxmlformats.org/officeDocument/2006/relationships/image" Target="../media/image74.wmf"/><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75.wmf"/><Relationship Id="rId2" Type="http://schemas.openxmlformats.org/officeDocument/2006/relationships/notesSlide" Target="../notesSlides/notesSlide25.xml"/><Relationship Id="rId1" Type="http://schemas.openxmlformats.org/officeDocument/2006/relationships/slideLayout" Target="../slideLayouts/slideLayout7.xml"/><Relationship Id="rId5" Type="http://schemas.openxmlformats.org/officeDocument/2006/relationships/image" Target="../media/image77.wmf"/><Relationship Id="rId4" Type="http://schemas.openxmlformats.org/officeDocument/2006/relationships/image" Target="../media/image76.wmf"/></Relationships>
</file>

<file path=ppt/slides/_rels/slide28.xml.rels><?xml version="1.0" encoding="UTF-8" standalone="yes"?>
<Relationships xmlns="http://schemas.openxmlformats.org/package/2006/relationships"><Relationship Id="rId3" Type="http://schemas.openxmlformats.org/officeDocument/2006/relationships/image" Target="../media/image78.wmf"/><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8" Type="http://schemas.openxmlformats.org/officeDocument/2006/relationships/image" Target="../media/image85.png"/><Relationship Id="rId3" Type="http://schemas.openxmlformats.org/officeDocument/2006/relationships/image" Target="../media/image80.wmf"/><Relationship Id="rId7" Type="http://schemas.openxmlformats.org/officeDocument/2006/relationships/image" Target="../media/image84.wmf"/><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image" Target="../media/image83.wmf"/><Relationship Id="rId5" Type="http://schemas.openxmlformats.org/officeDocument/2006/relationships/image" Target="../media/image82.png"/><Relationship Id="rId10" Type="http://schemas.openxmlformats.org/officeDocument/2006/relationships/image" Target="../media/image87.png"/><Relationship Id="rId4" Type="http://schemas.openxmlformats.org/officeDocument/2006/relationships/image" Target="../media/image81.wmf"/><Relationship Id="rId9" Type="http://schemas.openxmlformats.org/officeDocument/2006/relationships/image" Target="../media/image86.png"/></Relationships>
</file>

<file path=ppt/slides/_rels/slide31.xml.rels><?xml version="1.0" encoding="UTF-8" standalone="yes"?>
<Relationships xmlns="http://schemas.openxmlformats.org/package/2006/relationships"><Relationship Id="rId8" Type="http://schemas.openxmlformats.org/officeDocument/2006/relationships/image" Target="../media/image93.wmf"/><Relationship Id="rId3" Type="http://schemas.openxmlformats.org/officeDocument/2006/relationships/image" Target="../media/image88.wmf"/><Relationship Id="rId7" Type="http://schemas.openxmlformats.org/officeDocument/2006/relationships/image" Target="../media/image92.wmf"/><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image" Target="../media/image91.wmf"/><Relationship Id="rId5" Type="http://schemas.openxmlformats.org/officeDocument/2006/relationships/image" Target="../media/image90.png"/><Relationship Id="rId10" Type="http://schemas.openxmlformats.org/officeDocument/2006/relationships/image" Target="../media/image95.png"/><Relationship Id="rId4" Type="http://schemas.openxmlformats.org/officeDocument/2006/relationships/image" Target="../media/image89.wmf"/><Relationship Id="rId9" Type="http://schemas.openxmlformats.org/officeDocument/2006/relationships/image" Target="../media/image94.png"/></Relationships>
</file>

<file path=ppt/slides/_rels/slide32.xml.rels><?xml version="1.0" encoding="UTF-8" standalone="yes"?>
<Relationships xmlns="http://schemas.openxmlformats.org/package/2006/relationships"><Relationship Id="rId3" Type="http://schemas.openxmlformats.org/officeDocument/2006/relationships/image" Target="../media/image96.wmf"/><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97.wmf"/><Relationship Id="rId2" Type="http://schemas.openxmlformats.org/officeDocument/2006/relationships/notesSlide" Target="../notesSlides/notesSlide31.xml"/><Relationship Id="rId1" Type="http://schemas.openxmlformats.org/officeDocument/2006/relationships/slideLayout" Target="../slideLayouts/slideLayout7.xml"/><Relationship Id="rId6" Type="http://schemas.openxmlformats.org/officeDocument/2006/relationships/image" Target="../media/image100.wmf"/><Relationship Id="rId5" Type="http://schemas.openxmlformats.org/officeDocument/2006/relationships/image" Target="../media/image99.wmf"/><Relationship Id="rId4" Type="http://schemas.openxmlformats.org/officeDocument/2006/relationships/image" Target="../media/image98.png"/></Relationships>
</file>

<file path=ppt/slides/_rels/slide34.xml.rels><?xml version="1.0" encoding="UTF-8" standalone="yes"?>
<Relationships xmlns="http://schemas.openxmlformats.org/package/2006/relationships"><Relationship Id="rId3" Type="http://schemas.openxmlformats.org/officeDocument/2006/relationships/image" Target="../media/image101.wmf"/><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02.jp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image" Target="../media/image104.png"/></Relationships>
</file>

<file path=ppt/slides/_rels/slide37.xml.rels><?xml version="1.0" encoding="UTF-8" standalone="yes"?>
<Relationships xmlns="http://schemas.openxmlformats.org/package/2006/relationships"><Relationship Id="rId3" Type="http://schemas.openxmlformats.org/officeDocument/2006/relationships/image" Target="../media/image105.wmf"/><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image" Target="../media/image106.png"/></Relationships>
</file>

<file path=ppt/slides/_rels/slide38.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notesSlide" Target="../notesSlides/notesSlide35.xml"/><Relationship Id="rId1" Type="http://schemas.openxmlformats.org/officeDocument/2006/relationships/slideLayout" Target="../slideLayouts/slideLayout7.xml"/><Relationship Id="rId4" Type="http://schemas.openxmlformats.org/officeDocument/2006/relationships/image" Target="../media/image108.wmf"/></Relationships>
</file>

<file path=ppt/slides/_rels/slide39.xml.rels><?xml version="1.0" encoding="UTF-8" standalone="yes"?>
<Relationships xmlns="http://schemas.openxmlformats.org/package/2006/relationships"><Relationship Id="rId3" Type="http://schemas.openxmlformats.org/officeDocument/2006/relationships/image" Target="../media/image109.wmf"/><Relationship Id="rId2" Type="http://schemas.openxmlformats.org/officeDocument/2006/relationships/notesSlide" Target="../notesSlides/notesSlide36.xml"/><Relationship Id="rId1" Type="http://schemas.openxmlformats.org/officeDocument/2006/relationships/slideLayout" Target="../slideLayouts/slideLayout7.xml"/><Relationship Id="rId6" Type="http://schemas.openxmlformats.org/officeDocument/2006/relationships/image" Target="../media/image112.png"/><Relationship Id="rId5" Type="http://schemas.openxmlformats.org/officeDocument/2006/relationships/image" Target="../media/image111.wmf"/><Relationship Id="rId4" Type="http://schemas.openxmlformats.org/officeDocument/2006/relationships/image" Target="../media/image110.png"/></Relationships>
</file>

<file path=ppt/slides/_rels/slide4.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3.wmf"/></Relationships>
</file>

<file path=ppt/slides/_rels/slide40.xml.rels><?xml version="1.0" encoding="UTF-8" standalone="yes"?>
<Relationships xmlns="http://schemas.openxmlformats.org/package/2006/relationships"><Relationship Id="rId3" Type="http://schemas.openxmlformats.org/officeDocument/2006/relationships/image" Target="../media/image113.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114.png"/><Relationship Id="rId2" Type="http://schemas.openxmlformats.org/officeDocument/2006/relationships/notesSlide" Target="../notesSlides/notesSlide38.xml"/><Relationship Id="rId1" Type="http://schemas.openxmlformats.org/officeDocument/2006/relationships/slideLayout" Target="../slideLayouts/slideLayout7.xml"/><Relationship Id="rId6" Type="http://schemas.openxmlformats.org/officeDocument/2006/relationships/image" Target="../media/image117.png"/><Relationship Id="rId5" Type="http://schemas.openxmlformats.org/officeDocument/2006/relationships/image" Target="../media/image116.png"/><Relationship Id="rId4" Type="http://schemas.openxmlformats.org/officeDocument/2006/relationships/image" Target="../media/image115.wmf"/></Relationships>
</file>

<file path=ppt/slides/_rels/slide42.xml.rels><?xml version="1.0" encoding="UTF-8" standalone="yes"?>
<Relationships xmlns="http://schemas.openxmlformats.org/package/2006/relationships"><Relationship Id="rId3" Type="http://schemas.openxmlformats.org/officeDocument/2006/relationships/image" Target="../media/image118.png"/><Relationship Id="rId2" Type="http://schemas.openxmlformats.org/officeDocument/2006/relationships/notesSlide" Target="../notesSlides/notesSlide39.xml"/><Relationship Id="rId1" Type="http://schemas.openxmlformats.org/officeDocument/2006/relationships/slideLayout" Target="../slideLayouts/slideLayout7.xml"/><Relationship Id="rId4" Type="http://schemas.openxmlformats.org/officeDocument/2006/relationships/image" Target="../media/image116.png"/></Relationships>
</file>

<file path=ppt/slides/_rels/slide43.xml.rels><?xml version="1.0" encoding="UTF-8" standalone="yes"?>
<Relationships xmlns="http://schemas.openxmlformats.org/package/2006/relationships"><Relationship Id="rId3" Type="http://schemas.openxmlformats.org/officeDocument/2006/relationships/image" Target="../media/image119.png"/><Relationship Id="rId2" Type="http://schemas.openxmlformats.org/officeDocument/2006/relationships/notesSlide" Target="../notesSlides/notesSlide40.xml"/><Relationship Id="rId1" Type="http://schemas.openxmlformats.org/officeDocument/2006/relationships/slideLayout" Target="../slideLayouts/slideLayout7.xml"/><Relationship Id="rId4" Type="http://schemas.openxmlformats.org/officeDocument/2006/relationships/image" Target="../media/image116.png"/></Relationships>
</file>

<file path=ppt/slides/_rels/slide44.xml.rels><?xml version="1.0" encoding="UTF-8" standalone="yes"?>
<Relationships xmlns="http://schemas.openxmlformats.org/package/2006/relationships"><Relationship Id="rId3" Type="http://schemas.openxmlformats.org/officeDocument/2006/relationships/image" Target="../media/image120.wmf"/><Relationship Id="rId2" Type="http://schemas.openxmlformats.org/officeDocument/2006/relationships/notesSlide" Target="../notesSlides/notesSlide41.xml"/><Relationship Id="rId1" Type="http://schemas.openxmlformats.org/officeDocument/2006/relationships/slideLayout" Target="../slideLayouts/slideLayout7.xml"/><Relationship Id="rId4" Type="http://schemas.openxmlformats.org/officeDocument/2006/relationships/image" Target="../media/image116.png"/></Relationships>
</file>

<file path=ppt/slides/_rels/slide45.xml.rels><?xml version="1.0" encoding="UTF-8" standalone="yes"?>
<Relationships xmlns="http://schemas.openxmlformats.org/package/2006/relationships"><Relationship Id="rId3" Type="http://schemas.openxmlformats.org/officeDocument/2006/relationships/image" Target="../media/image121.wmf"/><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122.wmf"/><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123.wmf"/><Relationship Id="rId2" Type="http://schemas.openxmlformats.org/officeDocument/2006/relationships/notesSlide" Target="../notesSlides/notesSlide44.xml"/><Relationship Id="rId1" Type="http://schemas.openxmlformats.org/officeDocument/2006/relationships/slideLayout" Target="../slideLayouts/slideLayout7.xml"/><Relationship Id="rId5" Type="http://schemas.openxmlformats.org/officeDocument/2006/relationships/image" Target="../media/image125.wmf"/><Relationship Id="rId4" Type="http://schemas.openxmlformats.org/officeDocument/2006/relationships/image" Target="../media/image124.png"/></Relationships>
</file>

<file path=ppt/slides/_rels/slide48.xml.rels><?xml version="1.0" encoding="UTF-8" standalone="yes"?>
<Relationships xmlns="http://schemas.openxmlformats.org/package/2006/relationships"><Relationship Id="rId3" Type="http://schemas.openxmlformats.org/officeDocument/2006/relationships/image" Target="../media/image126.png"/><Relationship Id="rId2" Type="http://schemas.openxmlformats.org/officeDocument/2006/relationships/notesSlide" Target="../notesSlides/notesSlide45.xml"/><Relationship Id="rId1" Type="http://schemas.openxmlformats.org/officeDocument/2006/relationships/slideLayout" Target="../slideLayouts/slideLayout7.xml"/><Relationship Id="rId5" Type="http://schemas.openxmlformats.org/officeDocument/2006/relationships/image" Target="../media/image128.png"/><Relationship Id="rId4" Type="http://schemas.openxmlformats.org/officeDocument/2006/relationships/image" Target="../media/image127.png"/></Relationships>
</file>

<file path=ppt/slides/_rels/slide49.xml.rels><?xml version="1.0" encoding="UTF-8" standalone="yes"?>
<Relationships xmlns="http://schemas.openxmlformats.org/package/2006/relationships"><Relationship Id="rId3" Type="http://schemas.openxmlformats.org/officeDocument/2006/relationships/image" Target="../media/image129.wmf"/><Relationship Id="rId2" Type="http://schemas.openxmlformats.org/officeDocument/2006/relationships/notesSlide" Target="../notesSlides/notesSlide46.xml"/><Relationship Id="rId1" Type="http://schemas.openxmlformats.org/officeDocument/2006/relationships/slideLayout" Target="../slideLayouts/slideLayout7.xml"/><Relationship Id="rId5" Type="http://schemas.openxmlformats.org/officeDocument/2006/relationships/image" Target="../media/image131.png"/><Relationship Id="rId4" Type="http://schemas.openxmlformats.org/officeDocument/2006/relationships/image" Target="../media/image130.wmf"/></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6.wmf"/><Relationship Id="rId4" Type="http://schemas.openxmlformats.org/officeDocument/2006/relationships/image" Target="../media/image5.wmf"/></Relationships>
</file>

<file path=ppt/slides/_rels/slide50.xml.rels><?xml version="1.0" encoding="UTF-8" standalone="yes"?>
<Relationships xmlns="http://schemas.openxmlformats.org/package/2006/relationships"><Relationship Id="rId3" Type="http://schemas.openxmlformats.org/officeDocument/2006/relationships/image" Target="../media/image132.wmf"/><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133.wmf"/><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134.wmf"/><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135.wmf"/><Relationship Id="rId2" Type="http://schemas.openxmlformats.org/officeDocument/2006/relationships/notesSlide" Target="../notesSlides/notesSlide50.xml"/><Relationship Id="rId1" Type="http://schemas.openxmlformats.org/officeDocument/2006/relationships/slideLayout" Target="../slideLayouts/slideLayout7.xml"/><Relationship Id="rId5" Type="http://schemas.openxmlformats.org/officeDocument/2006/relationships/image" Target="../media/image137.wmf"/><Relationship Id="rId4" Type="http://schemas.openxmlformats.org/officeDocument/2006/relationships/image" Target="../media/image136.wmf"/></Relationships>
</file>

<file path=ppt/slides/_rels/slide54.xml.rels><?xml version="1.0" encoding="UTF-8" standalone="yes"?>
<Relationships xmlns="http://schemas.openxmlformats.org/package/2006/relationships"><Relationship Id="rId3" Type="http://schemas.openxmlformats.org/officeDocument/2006/relationships/image" Target="../media/image138.wmf"/><Relationship Id="rId2" Type="http://schemas.openxmlformats.org/officeDocument/2006/relationships/notesSlide" Target="../notesSlides/notesSlide51.xml"/><Relationship Id="rId1" Type="http://schemas.openxmlformats.org/officeDocument/2006/relationships/slideLayout" Target="../slideLayouts/slideLayout7.xml"/><Relationship Id="rId4" Type="http://schemas.openxmlformats.org/officeDocument/2006/relationships/image" Target="../media/image139.wmf"/></Relationships>
</file>

<file path=ppt/slides/_rels/slide55.xml.rels><?xml version="1.0" encoding="UTF-8" standalone="yes"?>
<Relationships xmlns="http://schemas.openxmlformats.org/package/2006/relationships"><Relationship Id="rId3" Type="http://schemas.openxmlformats.org/officeDocument/2006/relationships/image" Target="../media/image140.png"/><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141.wmf"/><Relationship Id="rId2" Type="http://schemas.openxmlformats.org/officeDocument/2006/relationships/notesSlide" Target="../notesSlides/notesSlide53.xml"/><Relationship Id="rId1" Type="http://schemas.openxmlformats.org/officeDocument/2006/relationships/slideLayout" Target="../slideLayouts/slideLayout7.xml"/><Relationship Id="rId5" Type="http://schemas.openxmlformats.org/officeDocument/2006/relationships/image" Target="../media/image143.wmf"/><Relationship Id="rId4" Type="http://schemas.openxmlformats.org/officeDocument/2006/relationships/image" Target="../media/image142.wmf"/></Relationships>
</file>

<file path=ppt/slides/_rels/slide57.xml.rels><?xml version="1.0" encoding="UTF-8" standalone="yes"?>
<Relationships xmlns="http://schemas.openxmlformats.org/package/2006/relationships"><Relationship Id="rId3" Type="http://schemas.openxmlformats.org/officeDocument/2006/relationships/image" Target="../media/image144.wmf"/><Relationship Id="rId2" Type="http://schemas.openxmlformats.org/officeDocument/2006/relationships/notesSlide" Target="../notesSlides/notesSlide54.xml"/><Relationship Id="rId1" Type="http://schemas.openxmlformats.org/officeDocument/2006/relationships/slideLayout" Target="../slideLayouts/slideLayout7.xml"/><Relationship Id="rId4" Type="http://schemas.openxmlformats.org/officeDocument/2006/relationships/image" Target="../media/image145.png"/></Relationships>
</file>

<file path=ppt/slides/_rels/slide58.xml.rels><?xml version="1.0" encoding="UTF-8" standalone="yes"?>
<Relationships xmlns="http://schemas.openxmlformats.org/package/2006/relationships"><Relationship Id="rId3" Type="http://schemas.openxmlformats.org/officeDocument/2006/relationships/image" Target="../media/image146.wmf"/><Relationship Id="rId2" Type="http://schemas.openxmlformats.org/officeDocument/2006/relationships/notesSlide" Target="../notesSlides/notesSlide55.xml"/><Relationship Id="rId1" Type="http://schemas.openxmlformats.org/officeDocument/2006/relationships/slideLayout" Target="../slideLayouts/slideLayout7.xml"/><Relationship Id="rId5" Type="http://schemas.openxmlformats.org/officeDocument/2006/relationships/image" Target="../media/image148.wmf"/><Relationship Id="rId4" Type="http://schemas.openxmlformats.org/officeDocument/2006/relationships/image" Target="../media/image147.png"/></Relationships>
</file>

<file path=ppt/slides/_rels/slide59.xml.rels><?xml version="1.0" encoding="UTF-8" standalone="yes"?>
<Relationships xmlns="http://schemas.openxmlformats.org/package/2006/relationships"><Relationship Id="rId3" Type="http://schemas.openxmlformats.org/officeDocument/2006/relationships/image" Target="../media/image149.wmf"/><Relationship Id="rId2" Type="http://schemas.openxmlformats.org/officeDocument/2006/relationships/notesSlide" Target="../notesSlides/notesSlide56.xml"/><Relationship Id="rId1" Type="http://schemas.openxmlformats.org/officeDocument/2006/relationships/slideLayout" Target="../slideLayouts/slideLayout7.xml"/><Relationship Id="rId4" Type="http://schemas.openxmlformats.org/officeDocument/2006/relationships/image" Target="../media/image150.wmf"/></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8.wmf"/></Relationships>
</file>

<file path=ppt/slides/_rels/slide60.xml.rels><?xml version="1.0" encoding="UTF-8" standalone="yes"?>
<Relationships xmlns="http://schemas.openxmlformats.org/package/2006/relationships"><Relationship Id="rId8" Type="http://schemas.openxmlformats.org/officeDocument/2006/relationships/image" Target="../media/image156.wmf"/><Relationship Id="rId3" Type="http://schemas.openxmlformats.org/officeDocument/2006/relationships/image" Target="../media/image151.png"/><Relationship Id="rId7" Type="http://schemas.openxmlformats.org/officeDocument/2006/relationships/image" Target="../media/image155.png"/><Relationship Id="rId2" Type="http://schemas.openxmlformats.org/officeDocument/2006/relationships/notesSlide" Target="../notesSlides/notesSlide57.xml"/><Relationship Id="rId1" Type="http://schemas.openxmlformats.org/officeDocument/2006/relationships/slideLayout" Target="../slideLayouts/slideLayout7.xml"/><Relationship Id="rId6" Type="http://schemas.openxmlformats.org/officeDocument/2006/relationships/image" Target="../media/image154.wmf"/><Relationship Id="rId5" Type="http://schemas.openxmlformats.org/officeDocument/2006/relationships/image" Target="../media/image153.wmf"/><Relationship Id="rId4" Type="http://schemas.openxmlformats.org/officeDocument/2006/relationships/image" Target="../media/image152.wmf"/></Relationships>
</file>

<file path=ppt/slides/_rels/slide61.xml.rels><?xml version="1.0" encoding="UTF-8" standalone="yes"?>
<Relationships xmlns="http://schemas.openxmlformats.org/package/2006/relationships"><Relationship Id="rId3" Type="http://schemas.openxmlformats.org/officeDocument/2006/relationships/image" Target="../media/image157.png"/><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158.png"/><Relationship Id="rId2" Type="http://schemas.openxmlformats.org/officeDocument/2006/relationships/notesSlide" Target="../notesSlides/notesSlide59.xml"/><Relationship Id="rId1" Type="http://schemas.openxmlformats.org/officeDocument/2006/relationships/slideLayout" Target="../slideLayouts/slideLayout7.xml"/><Relationship Id="rId4" Type="http://schemas.openxmlformats.org/officeDocument/2006/relationships/image" Target="../media/image159.png"/></Relationships>
</file>

<file path=ppt/slides/_rels/slide63.xml.rels><?xml version="1.0" encoding="UTF-8" standalone="yes"?>
<Relationships xmlns="http://schemas.openxmlformats.org/package/2006/relationships"><Relationship Id="rId3" Type="http://schemas.openxmlformats.org/officeDocument/2006/relationships/image" Target="../media/image160.wmf"/><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161.wmf"/><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162.wmf"/><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163.wmf"/><Relationship Id="rId2" Type="http://schemas.openxmlformats.org/officeDocument/2006/relationships/notesSlide" Target="../notesSlides/notesSlide63.xml"/><Relationship Id="rId1" Type="http://schemas.openxmlformats.org/officeDocument/2006/relationships/slideLayout" Target="../slideLayouts/slideLayout7.xml"/><Relationship Id="rId5" Type="http://schemas.openxmlformats.org/officeDocument/2006/relationships/image" Target="../media/image165.png"/><Relationship Id="rId4" Type="http://schemas.openxmlformats.org/officeDocument/2006/relationships/image" Target="../media/image164.wmf"/></Relationships>
</file>

<file path=ppt/slides/_rels/slide67.xml.rels><?xml version="1.0" encoding="UTF-8" standalone="yes"?>
<Relationships xmlns="http://schemas.openxmlformats.org/package/2006/relationships"><Relationship Id="rId3" Type="http://schemas.openxmlformats.org/officeDocument/2006/relationships/image" Target="../media/image166.wmf"/><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167.wmf"/><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168.wmf"/><Relationship Id="rId2" Type="http://schemas.openxmlformats.org/officeDocument/2006/relationships/notesSlide" Target="../notesSlides/notesSlide66.xml"/><Relationship Id="rId1" Type="http://schemas.openxmlformats.org/officeDocument/2006/relationships/slideLayout" Target="../slideLayouts/slideLayout7.xml"/><Relationship Id="rId5" Type="http://schemas.openxmlformats.org/officeDocument/2006/relationships/image" Target="../media/image170.png"/><Relationship Id="rId4" Type="http://schemas.openxmlformats.org/officeDocument/2006/relationships/image" Target="../media/image169.wmf"/></Relationships>
</file>

<file path=ppt/slides/_rels/slide7.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0.wmf"/></Relationships>
</file>

<file path=ppt/slides/_rels/slide8.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4.wmf"/><Relationship Id="rId5" Type="http://schemas.openxmlformats.org/officeDocument/2006/relationships/image" Target="../media/image13.wmf"/><Relationship Id="rId4" Type="http://schemas.openxmlformats.org/officeDocument/2006/relationships/image" Target="../media/image12.wmf"/></Relationships>
</file>

<file path=ppt/slides/_rels/slide9.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762000" y="2133600"/>
            <a:ext cx="7620000" cy="2057400"/>
          </a:xfrm>
        </p:spPr>
        <p:txBody>
          <a:bodyPr>
            <a:normAutofit fontScale="90000"/>
          </a:bodyPr>
          <a:lstStyle/>
          <a:p>
            <a:pPr algn="ctr" eaLnBrk="1" hangingPunct="1"/>
            <a:r>
              <a:rPr lang="en-US" sz="4400" b="0" dirty="0" smtClean="0">
                <a:latin typeface="Adobe Garamond Pro Bold" pitchFamily="18" charset="0"/>
              </a:rPr>
              <a:t/>
            </a:r>
            <a:br>
              <a:rPr lang="en-US" sz="4400" b="0" dirty="0" smtClean="0">
                <a:latin typeface="Adobe Garamond Pro Bold" pitchFamily="18" charset="0"/>
              </a:rPr>
            </a:br>
            <a:r>
              <a:rPr lang="en-US" dirty="0" smtClean="0">
                <a:latin typeface="Adobe Garamond Pro Bold" pitchFamily="18" charset="0"/>
              </a:rPr>
              <a:t>Chapter 2: </a:t>
            </a:r>
            <a:r>
              <a:rPr lang="en-US" sz="4400" b="0" dirty="0" smtClean="0">
                <a:latin typeface="Adobe Garamond Pro Bold" pitchFamily="18" charset="0"/>
              </a:rPr>
              <a:t>Liquid Piping Systems </a:t>
            </a:r>
            <a:br>
              <a:rPr lang="en-US" sz="4400" b="0" dirty="0" smtClean="0">
                <a:latin typeface="Adobe Garamond Pro Bold" pitchFamily="18" charset="0"/>
              </a:rPr>
            </a:br>
            <a:r>
              <a:rPr lang="en-US" sz="4400" b="0" dirty="0" smtClean="0">
                <a:latin typeface="Adobe Garamond Pro Bold" pitchFamily="18" charset="0"/>
              </a:rPr>
              <a:t/>
            </a:r>
            <a:br>
              <a:rPr lang="en-US" sz="4400" b="0" dirty="0" smtClean="0">
                <a:latin typeface="Adobe Garamond Pro Bold" pitchFamily="18" charset="0"/>
              </a:rPr>
            </a:br>
            <a:r>
              <a:rPr lang="en-US" dirty="0" smtClean="0">
                <a:latin typeface="Adobe Garamond Pro Bold" pitchFamily="18" charset="0"/>
              </a:rPr>
              <a:t>Part 1: </a:t>
            </a:r>
            <a:r>
              <a:rPr lang="en-US" dirty="0" smtClean="0">
                <a:solidFill>
                  <a:srgbClr val="0000CC"/>
                </a:solidFill>
                <a:latin typeface="Adobe Garamond Pro Bold" pitchFamily="18" charset="0"/>
              </a:rPr>
              <a:t>Pipe Flow Review</a:t>
            </a:r>
            <a:br>
              <a:rPr lang="en-US" dirty="0" smtClean="0">
                <a:solidFill>
                  <a:srgbClr val="0000CC"/>
                </a:solidFill>
                <a:latin typeface="Adobe Garamond Pro Bold" pitchFamily="18" charset="0"/>
              </a:rPr>
            </a:br>
            <a:r>
              <a:rPr lang="en-US" dirty="0">
                <a:solidFill>
                  <a:srgbClr val="0000CC"/>
                </a:solidFill>
                <a:latin typeface="Adobe Garamond Pro Bold" pitchFamily="18" charset="0"/>
              </a:rPr>
              <a:t/>
            </a:r>
            <a:br>
              <a:rPr lang="en-US" dirty="0">
                <a:solidFill>
                  <a:srgbClr val="0000CC"/>
                </a:solidFill>
                <a:latin typeface="Adobe Garamond Pro Bold" pitchFamily="18" charset="0"/>
              </a:rPr>
            </a:br>
            <a:endParaRPr lang="en-US" sz="2700" dirty="0" smtClean="0">
              <a:solidFill>
                <a:srgbClr val="FF0000"/>
              </a:solidFill>
              <a:latin typeface="Adobe Garamond Pro Bold"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3"/>
          <p:cNvSpPr>
            <a:spLocks noGrp="1"/>
          </p:cNvSpPr>
          <p:nvPr>
            <p:ph type="sldNum" sz="quarter" idx="12"/>
          </p:nvPr>
        </p:nvSpPr>
        <p:spPr>
          <a:noFill/>
        </p:spPr>
        <p:txBody>
          <a:bodyPr/>
          <a:lstStyle/>
          <a:p>
            <a:fld id="{833A20EE-8815-41E8-A5F0-6B8274C595FC}" type="slidenum">
              <a:rPr lang="en-US"/>
              <a:pPr/>
              <a:t>10</a:t>
            </a:fld>
            <a:endParaRPr lang="en-US"/>
          </a:p>
        </p:txBody>
      </p:sp>
      <p:sp>
        <p:nvSpPr>
          <p:cNvPr id="11267" name="Rectangle 2"/>
          <p:cNvSpPr>
            <a:spLocks noChangeArrowheads="1"/>
          </p:cNvSpPr>
          <p:nvPr/>
        </p:nvSpPr>
        <p:spPr bwMode="auto">
          <a:xfrm>
            <a:off x="457200" y="304800"/>
            <a:ext cx="8077200" cy="3008313"/>
          </a:xfrm>
          <a:prstGeom prst="rect">
            <a:avLst/>
          </a:prstGeom>
          <a:noFill/>
          <a:ln w="9525">
            <a:noFill/>
            <a:miter lim="800000"/>
            <a:headEnd/>
            <a:tailEnd/>
          </a:ln>
        </p:spPr>
        <p:txBody>
          <a:bodyPr>
            <a:spAutoFit/>
          </a:bodyPr>
          <a:lstStyle/>
          <a:p>
            <a:pPr>
              <a:spcBef>
                <a:spcPct val="20000"/>
              </a:spcBef>
              <a:spcAft>
                <a:spcPct val="20000"/>
              </a:spcAft>
            </a:pPr>
            <a:r>
              <a:rPr lang="en-US" dirty="0">
                <a:solidFill>
                  <a:srgbClr val="CC00CC"/>
                </a:solidFill>
              </a:rPr>
              <a:t>Hydrodynamic entrance region:</a:t>
            </a:r>
            <a:r>
              <a:rPr lang="en-US" dirty="0"/>
              <a:t> </a:t>
            </a:r>
            <a:r>
              <a:rPr lang="en-US" b="0" dirty="0"/>
              <a:t>The region from the pipe inlet to the point at which the boundary layer merges at the centerline.</a:t>
            </a:r>
          </a:p>
          <a:p>
            <a:pPr>
              <a:spcBef>
                <a:spcPct val="20000"/>
              </a:spcBef>
              <a:spcAft>
                <a:spcPct val="20000"/>
              </a:spcAft>
            </a:pPr>
            <a:r>
              <a:rPr lang="en-US" dirty="0">
                <a:solidFill>
                  <a:srgbClr val="CC00CC"/>
                </a:solidFill>
              </a:rPr>
              <a:t>Hydrodynamic entry length </a:t>
            </a:r>
            <a:r>
              <a:rPr lang="en-US" i="1" dirty="0" err="1">
                <a:solidFill>
                  <a:srgbClr val="CC00CC"/>
                </a:solidFill>
              </a:rPr>
              <a:t>L</a:t>
            </a:r>
            <a:r>
              <a:rPr lang="en-US" i="1" baseline="-25000" dirty="0" err="1">
                <a:solidFill>
                  <a:srgbClr val="CC00CC"/>
                </a:solidFill>
              </a:rPr>
              <a:t>h</a:t>
            </a:r>
            <a:r>
              <a:rPr lang="en-US" i="1" dirty="0">
                <a:solidFill>
                  <a:srgbClr val="CC00CC"/>
                </a:solidFill>
              </a:rPr>
              <a:t>:</a:t>
            </a:r>
            <a:r>
              <a:rPr lang="en-US" dirty="0"/>
              <a:t> </a:t>
            </a:r>
            <a:r>
              <a:rPr lang="en-US" b="0" dirty="0"/>
              <a:t>The length of this region. </a:t>
            </a:r>
          </a:p>
          <a:p>
            <a:pPr>
              <a:spcBef>
                <a:spcPct val="20000"/>
              </a:spcBef>
              <a:spcAft>
                <a:spcPct val="20000"/>
              </a:spcAft>
            </a:pPr>
            <a:r>
              <a:rPr lang="en-US" dirty="0" err="1">
                <a:solidFill>
                  <a:srgbClr val="CC00CC"/>
                </a:solidFill>
              </a:rPr>
              <a:t>Hydrodynamically</a:t>
            </a:r>
            <a:r>
              <a:rPr lang="en-US" dirty="0">
                <a:solidFill>
                  <a:srgbClr val="CC00CC"/>
                </a:solidFill>
              </a:rPr>
              <a:t> developing flow:</a:t>
            </a:r>
            <a:r>
              <a:rPr lang="en-US" dirty="0"/>
              <a:t> </a:t>
            </a:r>
            <a:r>
              <a:rPr lang="en-US" b="0" dirty="0"/>
              <a:t>Flow in the entrance region. This is the region where the velocity profile develops.</a:t>
            </a:r>
          </a:p>
          <a:p>
            <a:pPr>
              <a:spcBef>
                <a:spcPct val="20000"/>
              </a:spcBef>
              <a:spcAft>
                <a:spcPct val="20000"/>
              </a:spcAft>
            </a:pPr>
            <a:r>
              <a:rPr lang="en-US" dirty="0" err="1">
                <a:solidFill>
                  <a:srgbClr val="CC00CC"/>
                </a:solidFill>
              </a:rPr>
              <a:t>Hydrodynamically</a:t>
            </a:r>
            <a:r>
              <a:rPr lang="en-US" dirty="0">
                <a:solidFill>
                  <a:srgbClr val="CC00CC"/>
                </a:solidFill>
              </a:rPr>
              <a:t> fully developed region:</a:t>
            </a:r>
            <a:r>
              <a:rPr lang="en-US" dirty="0"/>
              <a:t> </a:t>
            </a:r>
            <a:r>
              <a:rPr lang="en-US" b="0" dirty="0"/>
              <a:t>The region beyond the entrance region in which the velocity profile is fully developed and remains unchanged.</a:t>
            </a:r>
          </a:p>
          <a:p>
            <a:pPr>
              <a:spcBef>
                <a:spcPct val="20000"/>
              </a:spcBef>
              <a:spcAft>
                <a:spcPct val="20000"/>
              </a:spcAft>
            </a:pPr>
            <a:r>
              <a:rPr lang="en-US" dirty="0">
                <a:solidFill>
                  <a:srgbClr val="CC00CC"/>
                </a:solidFill>
              </a:rPr>
              <a:t>Fully developed:</a:t>
            </a:r>
            <a:r>
              <a:rPr lang="en-US" dirty="0"/>
              <a:t> </a:t>
            </a:r>
            <a:r>
              <a:rPr lang="en-US" b="0" dirty="0"/>
              <a:t>When both the velocity profile the normalized temperature profile remain unchanged.</a:t>
            </a:r>
          </a:p>
        </p:txBody>
      </p:sp>
      <p:pic>
        <p:nvPicPr>
          <p:cNvPr id="11268" name="Picture 4"/>
          <p:cNvPicPr>
            <a:picLocks noChangeAspect="1" noChangeArrowheads="1"/>
          </p:cNvPicPr>
          <p:nvPr/>
        </p:nvPicPr>
        <p:blipFill>
          <a:blip r:embed="rId3"/>
          <a:srcRect/>
          <a:stretch>
            <a:fillRect/>
          </a:stretch>
        </p:blipFill>
        <p:spPr bwMode="auto">
          <a:xfrm>
            <a:off x="5257800" y="3657600"/>
            <a:ext cx="3094038" cy="663575"/>
          </a:xfrm>
          <a:prstGeom prst="rect">
            <a:avLst/>
          </a:prstGeom>
          <a:noFill/>
          <a:ln w="9525">
            <a:noFill/>
            <a:miter lim="800000"/>
            <a:headEnd/>
            <a:tailEnd/>
          </a:ln>
        </p:spPr>
      </p:pic>
      <p:sp>
        <p:nvSpPr>
          <p:cNvPr id="11269" name="Rectangle 5"/>
          <p:cNvSpPr>
            <a:spLocks noChangeArrowheads="1"/>
          </p:cNvSpPr>
          <p:nvPr/>
        </p:nvSpPr>
        <p:spPr bwMode="auto">
          <a:xfrm>
            <a:off x="5029200" y="3276600"/>
            <a:ext cx="3575050" cy="366713"/>
          </a:xfrm>
          <a:prstGeom prst="rect">
            <a:avLst/>
          </a:prstGeom>
          <a:noFill/>
          <a:ln w="9525">
            <a:noFill/>
            <a:miter lim="800000"/>
            <a:headEnd/>
            <a:tailEnd/>
          </a:ln>
        </p:spPr>
        <p:txBody>
          <a:bodyPr wrap="none">
            <a:spAutoFit/>
          </a:bodyPr>
          <a:lstStyle/>
          <a:p>
            <a:r>
              <a:rPr lang="en-US" b="0" i="1">
                <a:solidFill>
                  <a:srgbClr val="CC00CC"/>
                </a:solidFill>
              </a:rPr>
              <a:t>Hydrodynamically fully developed</a:t>
            </a:r>
            <a:endParaRPr lang="en-US" b="0">
              <a:solidFill>
                <a:srgbClr val="CC00CC"/>
              </a:solidFill>
            </a:endParaRPr>
          </a:p>
        </p:txBody>
      </p:sp>
      <p:sp>
        <p:nvSpPr>
          <p:cNvPr id="11270" name="Rectangle 6"/>
          <p:cNvSpPr>
            <a:spLocks noChangeArrowheads="1"/>
          </p:cNvSpPr>
          <p:nvPr/>
        </p:nvSpPr>
        <p:spPr bwMode="auto">
          <a:xfrm>
            <a:off x="4800600" y="4813300"/>
            <a:ext cx="3124200" cy="1739900"/>
          </a:xfrm>
          <a:prstGeom prst="rect">
            <a:avLst/>
          </a:prstGeom>
          <a:noFill/>
          <a:ln w="9525">
            <a:noFill/>
            <a:miter lim="800000"/>
            <a:headEnd/>
            <a:tailEnd/>
          </a:ln>
        </p:spPr>
        <p:txBody>
          <a:bodyPr>
            <a:spAutoFit/>
          </a:bodyPr>
          <a:lstStyle/>
          <a:p>
            <a:r>
              <a:rPr lang="en-US" b="0">
                <a:solidFill>
                  <a:srgbClr val="0000CC"/>
                </a:solidFill>
              </a:rPr>
              <a:t>In the fully developed flow region of</a:t>
            </a:r>
            <a:r>
              <a:rPr lang="tr-TR" b="0">
                <a:solidFill>
                  <a:srgbClr val="0000CC"/>
                </a:solidFill>
              </a:rPr>
              <a:t> </a:t>
            </a:r>
            <a:r>
              <a:rPr lang="en-US" b="0">
                <a:solidFill>
                  <a:srgbClr val="0000CC"/>
                </a:solidFill>
              </a:rPr>
              <a:t>a pipe, the velocity profile does not</a:t>
            </a:r>
            <a:r>
              <a:rPr lang="tr-TR" b="0">
                <a:solidFill>
                  <a:srgbClr val="0000CC"/>
                </a:solidFill>
              </a:rPr>
              <a:t> </a:t>
            </a:r>
            <a:r>
              <a:rPr lang="en-US" b="0">
                <a:solidFill>
                  <a:srgbClr val="0000CC"/>
                </a:solidFill>
              </a:rPr>
              <a:t>change downstream, and thus the wall</a:t>
            </a:r>
            <a:r>
              <a:rPr lang="tr-TR" b="0">
                <a:solidFill>
                  <a:srgbClr val="0000CC"/>
                </a:solidFill>
              </a:rPr>
              <a:t> </a:t>
            </a:r>
            <a:r>
              <a:rPr lang="en-US" b="0">
                <a:solidFill>
                  <a:srgbClr val="0000CC"/>
                </a:solidFill>
              </a:rPr>
              <a:t>shear stress remains constant as well.</a:t>
            </a:r>
          </a:p>
        </p:txBody>
      </p:sp>
      <p:pic>
        <p:nvPicPr>
          <p:cNvPr id="11271" name="Picture 7"/>
          <p:cNvPicPr>
            <a:picLocks noChangeAspect="1" noChangeArrowheads="1"/>
          </p:cNvPicPr>
          <p:nvPr/>
        </p:nvPicPr>
        <p:blipFill>
          <a:blip r:embed="rId4"/>
          <a:srcRect/>
          <a:stretch>
            <a:fillRect/>
          </a:stretch>
        </p:blipFill>
        <p:spPr bwMode="auto">
          <a:xfrm>
            <a:off x="533400" y="3810000"/>
            <a:ext cx="4275138" cy="2676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3"/>
          <p:cNvSpPr>
            <a:spLocks noGrp="1"/>
          </p:cNvSpPr>
          <p:nvPr>
            <p:ph type="sldNum" sz="quarter" idx="12"/>
          </p:nvPr>
        </p:nvSpPr>
        <p:spPr>
          <a:noFill/>
        </p:spPr>
        <p:txBody>
          <a:bodyPr/>
          <a:lstStyle/>
          <a:p>
            <a:fld id="{AF1F1B82-0D86-4963-9702-AE82EA37BB98}" type="slidenum">
              <a:rPr lang="en-US"/>
              <a:pPr/>
              <a:t>11</a:t>
            </a:fld>
            <a:endParaRPr lang="en-US"/>
          </a:p>
        </p:txBody>
      </p:sp>
      <p:pic>
        <p:nvPicPr>
          <p:cNvPr id="12291" name="Picture 5"/>
          <p:cNvPicPr>
            <a:picLocks noChangeAspect="1" noChangeArrowheads="1"/>
          </p:cNvPicPr>
          <p:nvPr/>
        </p:nvPicPr>
        <p:blipFill>
          <a:blip r:embed="rId3"/>
          <a:srcRect/>
          <a:stretch>
            <a:fillRect/>
          </a:stretch>
        </p:blipFill>
        <p:spPr bwMode="auto">
          <a:xfrm>
            <a:off x="457200" y="463550"/>
            <a:ext cx="8077200" cy="5632450"/>
          </a:xfrm>
          <a:prstGeom prst="rect">
            <a:avLst/>
          </a:prstGeom>
          <a:noFill/>
          <a:ln w="9525">
            <a:noFill/>
            <a:miter lim="800000"/>
            <a:headEnd/>
            <a:tailEnd/>
          </a:ln>
        </p:spPr>
      </p:pic>
      <p:sp>
        <p:nvSpPr>
          <p:cNvPr id="12292" name="Rectangle 3"/>
          <p:cNvSpPr>
            <a:spLocks noChangeArrowheads="1"/>
          </p:cNvSpPr>
          <p:nvPr/>
        </p:nvSpPr>
        <p:spPr bwMode="auto">
          <a:xfrm>
            <a:off x="381000" y="6096000"/>
            <a:ext cx="8001000" cy="641350"/>
          </a:xfrm>
          <a:prstGeom prst="rect">
            <a:avLst/>
          </a:prstGeom>
          <a:noFill/>
          <a:ln w="9525">
            <a:noFill/>
            <a:miter lim="800000"/>
            <a:headEnd/>
            <a:tailEnd/>
          </a:ln>
        </p:spPr>
        <p:txBody>
          <a:bodyPr>
            <a:spAutoFit/>
          </a:bodyPr>
          <a:lstStyle/>
          <a:p>
            <a:r>
              <a:rPr lang="en-US" b="0">
                <a:solidFill>
                  <a:srgbClr val="0000CC"/>
                </a:solidFill>
              </a:rPr>
              <a:t>The variation of wall shear stress in</a:t>
            </a:r>
            <a:r>
              <a:rPr lang="tr-TR" b="0">
                <a:solidFill>
                  <a:srgbClr val="0000CC"/>
                </a:solidFill>
              </a:rPr>
              <a:t> </a:t>
            </a:r>
            <a:r>
              <a:rPr lang="en-US" b="0">
                <a:solidFill>
                  <a:srgbClr val="0000CC"/>
                </a:solidFill>
              </a:rPr>
              <a:t>the flow direction for flow in a pipe</a:t>
            </a:r>
          </a:p>
          <a:p>
            <a:r>
              <a:rPr lang="en-US" b="0">
                <a:solidFill>
                  <a:srgbClr val="0000CC"/>
                </a:solidFill>
              </a:rPr>
              <a:t>from the entrance region into the fully</a:t>
            </a:r>
            <a:r>
              <a:rPr lang="tr-TR" b="0">
                <a:solidFill>
                  <a:srgbClr val="0000CC"/>
                </a:solidFill>
              </a:rPr>
              <a:t> </a:t>
            </a:r>
            <a:r>
              <a:rPr lang="en-US" b="0">
                <a:solidFill>
                  <a:srgbClr val="0000CC"/>
                </a:solidFill>
              </a:rPr>
              <a:t>developed region.</a:t>
            </a:r>
          </a:p>
        </p:txBody>
      </p:sp>
      <p:sp>
        <p:nvSpPr>
          <p:cNvPr id="12293" name="Rectangle 4"/>
          <p:cNvSpPr>
            <a:spLocks noChangeArrowheads="1"/>
          </p:cNvSpPr>
          <p:nvPr/>
        </p:nvSpPr>
        <p:spPr bwMode="auto">
          <a:xfrm>
            <a:off x="990600" y="152400"/>
            <a:ext cx="7162800" cy="915988"/>
          </a:xfrm>
          <a:prstGeom prst="rect">
            <a:avLst/>
          </a:prstGeom>
          <a:noFill/>
          <a:ln w="9525">
            <a:noFill/>
            <a:miter lim="800000"/>
            <a:headEnd/>
            <a:tailEnd/>
          </a:ln>
        </p:spPr>
        <p:txBody>
          <a:bodyPr>
            <a:spAutoFit/>
          </a:bodyPr>
          <a:lstStyle/>
          <a:p>
            <a:r>
              <a:rPr lang="tr-TR" b="0">
                <a:solidFill>
                  <a:srgbClr val="0000CC"/>
                </a:solidFill>
              </a:rPr>
              <a:t>T</a:t>
            </a:r>
            <a:r>
              <a:rPr lang="en-US" b="0">
                <a:solidFill>
                  <a:srgbClr val="0000CC"/>
                </a:solidFill>
              </a:rPr>
              <a:t>he pressure drop is </a:t>
            </a:r>
            <a:r>
              <a:rPr lang="en-US" b="0" i="1">
                <a:solidFill>
                  <a:srgbClr val="0000CC"/>
                </a:solidFill>
              </a:rPr>
              <a:t>higher </a:t>
            </a:r>
            <a:r>
              <a:rPr lang="en-US" b="0">
                <a:solidFill>
                  <a:srgbClr val="0000CC"/>
                </a:solidFill>
              </a:rPr>
              <a:t>in the</a:t>
            </a:r>
            <a:r>
              <a:rPr lang="tr-TR" b="0">
                <a:solidFill>
                  <a:srgbClr val="0000CC"/>
                </a:solidFill>
              </a:rPr>
              <a:t> </a:t>
            </a:r>
            <a:r>
              <a:rPr lang="en-US" b="0">
                <a:solidFill>
                  <a:srgbClr val="0000CC"/>
                </a:solidFill>
              </a:rPr>
              <a:t>entrance regions of a pipe, and the effect of the</a:t>
            </a:r>
            <a:r>
              <a:rPr lang="tr-TR" b="0">
                <a:solidFill>
                  <a:srgbClr val="0000CC"/>
                </a:solidFill>
              </a:rPr>
              <a:t> </a:t>
            </a:r>
            <a:r>
              <a:rPr lang="en-US" b="0">
                <a:solidFill>
                  <a:srgbClr val="0000CC"/>
                </a:solidFill>
              </a:rPr>
              <a:t>entrance region is always to</a:t>
            </a:r>
            <a:r>
              <a:rPr lang="tr-TR" b="0">
                <a:solidFill>
                  <a:srgbClr val="0000CC"/>
                </a:solidFill>
              </a:rPr>
              <a:t> </a:t>
            </a:r>
            <a:r>
              <a:rPr lang="en-US" b="0" i="1">
                <a:solidFill>
                  <a:srgbClr val="0000CC"/>
                </a:solidFill>
              </a:rPr>
              <a:t>increase </a:t>
            </a:r>
            <a:r>
              <a:rPr lang="en-US" b="0">
                <a:solidFill>
                  <a:srgbClr val="0000CC"/>
                </a:solidFill>
              </a:rPr>
              <a:t>the average</a:t>
            </a:r>
            <a:r>
              <a:rPr lang="tr-TR" b="0">
                <a:solidFill>
                  <a:srgbClr val="0000CC"/>
                </a:solidFill>
              </a:rPr>
              <a:t> </a:t>
            </a:r>
            <a:r>
              <a:rPr lang="en-US" b="0">
                <a:solidFill>
                  <a:srgbClr val="0000CC"/>
                </a:solidFill>
              </a:rPr>
              <a:t>friction factor for the entire pipe.</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3"/>
          <p:cNvSpPr>
            <a:spLocks noGrp="1"/>
          </p:cNvSpPr>
          <p:nvPr>
            <p:ph type="sldNum" sz="quarter" idx="12"/>
          </p:nvPr>
        </p:nvSpPr>
        <p:spPr>
          <a:noFill/>
        </p:spPr>
        <p:txBody>
          <a:bodyPr/>
          <a:lstStyle/>
          <a:p>
            <a:fld id="{C5C2AE62-0B34-4DA5-9271-E307707C9F44}" type="slidenum">
              <a:rPr lang="en-US"/>
              <a:pPr/>
              <a:t>12</a:t>
            </a:fld>
            <a:endParaRPr lang="en-US"/>
          </a:p>
        </p:txBody>
      </p:sp>
      <p:sp>
        <p:nvSpPr>
          <p:cNvPr id="13315" name="Rectangle 2"/>
          <p:cNvSpPr>
            <a:spLocks noChangeArrowheads="1"/>
          </p:cNvSpPr>
          <p:nvPr/>
        </p:nvSpPr>
        <p:spPr bwMode="auto">
          <a:xfrm>
            <a:off x="587375" y="307975"/>
            <a:ext cx="2232025" cy="457200"/>
          </a:xfrm>
          <a:prstGeom prst="rect">
            <a:avLst/>
          </a:prstGeom>
          <a:noFill/>
          <a:ln w="9525">
            <a:noFill/>
            <a:miter lim="800000"/>
            <a:headEnd/>
            <a:tailEnd/>
          </a:ln>
        </p:spPr>
        <p:txBody>
          <a:bodyPr wrap="none">
            <a:spAutoFit/>
          </a:bodyPr>
          <a:lstStyle/>
          <a:p>
            <a:r>
              <a:rPr lang="en-US" sz="2400">
                <a:solidFill>
                  <a:srgbClr val="FF0000"/>
                </a:solidFill>
              </a:rPr>
              <a:t>Entry Lengths</a:t>
            </a:r>
          </a:p>
        </p:txBody>
      </p:sp>
      <p:sp>
        <p:nvSpPr>
          <p:cNvPr id="13316" name="Rectangle 3"/>
          <p:cNvSpPr>
            <a:spLocks noChangeArrowheads="1"/>
          </p:cNvSpPr>
          <p:nvPr/>
        </p:nvSpPr>
        <p:spPr bwMode="auto">
          <a:xfrm>
            <a:off x="609600" y="914400"/>
            <a:ext cx="7391400" cy="915988"/>
          </a:xfrm>
          <a:prstGeom prst="rect">
            <a:avLst/>
          </a:prstGeom>
          <a:noFill/>
          <a:ln w="9525">
            <a:noFill/>
            <a:miter lim="800000"/>
            <a:headEnd/>
            <a:tailEnd/>
          </a:ln>
        </p:spPr>
        <p:txBody>
          <a:bodyPr>
            <a:spAutoFit/>
          </a:bodyPr>
          <a:lstStyle/>
          <a:p>
            <a:r>
              <a:rPr lang="en-US" b="0"/>
              <a:t>The hydrodynamic entry length is usually taken to be the distance from the</a:t>
            </a:r>
            <a:r>
              <a:rPr lang="tr-TR" b="0"/>
              <a:t> </a:t>
            </a:r>
            <a:r>
              <a:rPr lang="en-US" b="0"/>
              <a:t>pipe entrance to where the wall shear stress (and thus the friction factor)</a:t>
            </a:r>
            <a:r>
              <a:rPr lang="tr-TR" b="0"/>
              <a:t> </a:t>
            </a:r>
            <a:r>
              <a:rPr lang="en-US" b="0"/>
              <a:t>reaches within about 2 percent of the fully developed value.</a:t>
            </a:r>
          </a:p>
        </p:txBody>
      </p:sp>
      <p:pic>
        <p:nvPicPr>
          <p:cNvPr id="13317" name="Picture 4"/>
          <p:cNvPicPr>
            <a:picLocks noChangeAspect="1" noChangeArrowheads="1"/>
          </p:cNvPicPr>
          <p:nvPr/>
        </p:nvPicPr>
        <p:blipFill>
          <a:blip r:embed="rId3"/>
          <a:srcRect/>
          <a:stretch>
            <a:fillRect/>
          </a:stretch>
        </p:blipFill>
        <p:spPr bwMode="auto">
          <a:xfrm>
            <a:off x="685800" y="2438400"/>
            <a:ext cx="2284413" cy="742950"/>
          </a:xfrm>
          <a:prstGeom prst="rect">
            <a:avLst/>
          </a:prstGeom>
          <a:noFill/>
          <a:ln w="9525">
            <a:noFill/>
            <a:miter lim="800000"/>
            <a:headEnd/>
            <a:tailEnd/>
          </a:ln>
        </p:spPr>
      </p:pic>
      <p:pic>
        <p:nvPicPr>
          <p:cNvPr id="13318" name="Picture 5"/>
          <p:cNvPicPr>
            <a:picLocks noChangeAspect="1" noChangeArrowheads="1"/>
          </p:cNvPicPr>
          <p:nvPr/>
        </p:nvPicPr>
        <p:blipFill>
          <a:blip r:embed="rId4"/>
          <a:srcRect/>
          <a:stretch>
            <a:fillRect/>
          </a:stretch>
        </p:blipFill>
        <p:spPr bwMode="auto">
          <a:xfrm>
            <a:off x="685800" y="3490913"/>
            <a:ext cx="2778125" cy="776287"/>
          </a:xfrm>
          <a:prstGeom prst="rect">
            <a:avLst/>
          </a:prstGeom>
          <a:noFill/>
          <a:ln w="9525">
            <a:noFill/>
            <a:miter lim="800000"/>
            <a:headEnd/>
            <a:tailEnd/>
          </a:ln>
        </p:spPr>
      </p:pic>
      <p:pic>
        <p:nvPicPr>
          <p:cNvPr id="13319" name="Picture 6"/>
          <p:cNvPicPr>
            <a:picLocks noChangeAspect="1" noChangeArrowheads="1"/>
          </p:cNvPicPr>
          <p:nvPr/>
        </p:nvPicPr>
        <p:blipFill>
          <a:blip r:embed="rId5"/>
          <a:srcRect/>
          <a:stretch>
            <a:fillRect/>
          </a:stretch>
        </p:blipFill>
        <p:spPr bwMode="auto">
          <a:xfrm>
            <a:off x="685800" y="4579938"/>
            <a:ext cx="1833563" cy="754062"/>
          </a:xfrm>
          <a:prstGeom prst="rect">
            <a:avLst/>
          </a:prstGeom>
          <a:noFill/>
          <a:ln w="9525">
            <a:noFill/>
            <a:miter lim="800000"/>
            <a:headEnd/>
            <a:tailEnd/>
          </a:ln>
        </p:spPr>
      </p:pic>
      <p:sp>
        <p:nvSpPr>
          <p:cNvPr id="13320" name="Text Box 7"/>
          <p:cNvSpPr txBox="1">
            <a:spLocks noChangeArrowheads="1"/>
          </p:cNvSpPr>
          <p:nvPr/>
        </p:nvSpPr>
        <p:spPr bwMode="auto">
          <a:xfrm>
            <a:off x="2971800" y="2360613"/>
            <a:ext cx="1905000" cy="915987"/>
          </a:xfrm>
          <a:prstGeom prst="rect">
            <a:avLst/>
          </a:prstGeom>
          <a:noFill/>
          <a:ln w="9525">
            <a:noFill/>
            <a:miter lim="800000"/>
            <a:headEnd/>
            <a:tailEnd/>
          </a:ln>
        </p:spPr>
        <p:txBody>
          <a:bodyPr>
            <a:spAutoFit/>
          </a:bodyPr>
          <a:lstStyle/>
          <a:p>
            <a:pPr>
              <a:spcBef>
                <a:spcPct val="50000"/>
              </a:spcBef>
            </a:pPr>
            <a:r>
              <a:rPr lang="en-US" b="0"/>
              <a:t>hydrodynamic entry length for laminar flow</a:t>
            </a:r>
          </a:p>
        </p:txBody>
      </p:sp>
      <p:sp>
        <p:nvSpPr>
          <p:cNvPr id="13321" name="Text Box 8"/>
          <p:cNvSpPr txBox="1">
            <a:spLocks noChangeArrowheads="1"/>
          </p:cNvSpPr>
          <p:nvPr/>
        </p:nvSpPr>
        <p:spPr bwMode="auto">
          <a:xfrm>
            <a:off x="3505200" y="3429000"/>
            <a:ext cx="1905000" cy="915988"/>
          </a:xfrm>
          <a:prstGeom prst="rect">
            <a:avLst/>
          </a:prstGeom>
          <a:noFill/>
          <a:ln w="9525">
            <a:noFill/>
            <a:miter lim="800000"/>
            <a:headEnd/>
            <a:tailEnd/>
          </a:ln>
        </p:spPr>
        <p:txBody>
          <a:bodyPr>
            <a:spAutoFit/>
          </a:bodyPr>
          <a:lstStyle/>
          <a:p>
            <a:pPr>
              <a:spcBef>
                <a:spcPct val="50000"/>
              </a:spcBef>
            </a:pPr>
            <a:r>
              <a:rPr lang="en-US" b="0"/>
              <a:t>hydrodynamic entry length for turbulent flow</a:t>
            </a:r>
          </a:p>
        </p:txBody>
      </p:sp>
      <p:sp>
        <p:nvSpPr>
          <p:cNvPr id="13322" name="Text Box 9"/>
          <p:cNvSpPr txBox="1">
            <a:spLocks noChangeArrowheads="1"/>
          </p:cNvSpPr>
          <p:nvPr/>
        </p:nvSpPr>
        <p:spPr bwMode="auto">
          <a:xfrm>
            <a:off x="2590800" y="4495800"/>
            <a:ext cx="2667000" cy="915988"/>
          </a:xfrm>
          <a:prstGeom prst="rect">
            <a:avLst/>
          </a:prstGeom>
          <a:noFill/>
          <a:ln w="9525">
            <a:noFill/>
            <a:miter lim="800000"/>
            <a:headEnd/>
            <a:tailEnd/>
          </a:ln>
        </p:spPr>
        <p:txBody>
          <a:bodyPr>
            <a:spAutoFit/>
          </a:bodyPr>
          <a:lstStyle/>
          <a:p>
            <a:pPr>
              <a:spcBef>
                <a:spcPct val="50000"/>
              </a:spcBef>
            </a:pPr>
            <a:r>
              <a:rPr lang="en-US" b="0"/>
              <a:t>hydrodynamic entry length for turbulent flow, an approximation</a:t>
            </a:r>
          </a:p>
        </p:txBody>
      </p:sp>
      <p:sp>
        <p:nvSpPr>
          <p:cNvPr id="13323" name="Rectangle 10"/>
          <p:cNvSpPr>
            <a:spLocks noChangeArrowheads="1"/>
          </p:cNvSpPr>
          <p:nvPr/>
        </p:nvSpPr>
        <p:spPr bwMode="auto">
          <a:xfrm>
            <a:off x="5334000" y="2076450"/>
            <a:ext cx="3276600" cy="4048125"/>
          </a:xfrm>
          <a:prstGeom prst="rect">
            <a:avLst/>
          </a:prstGeom>
          <a:solidFill>
            <a:srgbClr val="FFFF99"/>
          </a:solidFill>
          <a:ln w="9525">
            <a:noFill/>
            <a:miter lim="800000"/>
            <a:headEnd/>
            <a:tailEnd/>
          </a:ln>
        </p:spPr>
        <p:txBody>
          <a:bodyPr>
            <a:spAutoFit/>
          </a:bodyPr>
          <a:lstStyle/>
          <a:p>
            <a:pPr>
              <a:spcBef>
                <a:spcPct val="20000"/>
              </a:spcBef>
              <a:spcAft>
                <a:spcPct val="20000"/>
              </a:spcAft>
            </a:pPr>
            <a:r>
              <a:rPr lang="en-US" b="0">
                <a:solidFill>
                  <a:srgbClr val="CC00CC"/>
                </a:solidFill>
              </a:rPr>
              <a:t>The pipes used in practice are usually several times the length of the entrance region, and thus the flow through the pipes is often assumed to be fully developed for the entire length of the pipe. </a:t>
            </a:r>
          </a:p>
          <a:p>
            <a:pPr>
              <a:spcBef>
                <a:spcPct val="20000"/>
              </a:spcBef>
              <a:spcAft>
                <a:spcPct val="20000"/>
              </a:spcAft>
            </a:pPr>
            <a:r>
              <a:rPr lang="en-US" b="0">
                <a:solidFill>
                  <a:srgbClr val="0000CC"/>
                </a:solidFill>
              </a:rPr>
              <a:t>This simplistic approach gives </a:t>
            </a:r>
            <a:r>
              <a:rPr lang="en-US" b="0" i="1">
                <a:solidFill>
                  <a:srgbClr val="0000CC"/>
                </a:solidFill>
              </a:rPr>
              <a:t>reasonable </a:t>
            </a:r>
            <a:r>
              <a:rPr lang="en-US" b="0">
                <a:solidFill>
                  <a:srgbClr val="0000CC"/>
                </a:solidFill>
              </a:rPr>
              <a:t>results for long pipes but sometimes poor results for short ones since it underpredicts the wall shear stress and thus the friction factor.</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3"/>
          <p:cNvSpPr>
            <a:spLocks noGrp="1"/>
          </p:cNvSpPr>
          <p:nvPr>
            <p:ph type="sldNum" sz="quarter" idx="12"/>
          </p:nvPr>
        </p:nvSpPr>
        <p:spPr>
          <a:noFill/>
        </p:spPr>
        <p:txBody>
          <a:bodyPr/>
          <a:lstStyle/>
          <a:p>
            <a:fld id="{0EF3657C-16A8-4DF9-B34A-690BF4CF8049}" type="slidenum">
              <a:rPr lang="en-US"/>
              <a:pPr/>
              <a:t>13</a:t>
            </a:fld>
            <a:endParaRPr lang="en-US"/>
          </a:p>
        </p:txBody>
      </p:sp>
      <p:sp>
        <p:nvSpPr>
          <p:cNvPr id="14339" name="Rectangle 4"/>
          <p:cNvSpPr>
            <a:spLocks noChangeArrowheads="1"/>
          </p:cNvSpPr>
          <p:nvPr/>
        </p:nvSpPr>
        <p:spPr bwMode="auto">
          <a:xfrm>
            <a:off x="442913" y="152400"/>
            <a:ext cx="6343650" cy="579438"/>
          </a:xfrm>
          <a:prstGeom prst="rect">
            <a:avLst/>
          </a:prstGeom>
          <a:noFill/>
          <a:ln w="9525">
            <a:noFill/>
            <a:miter lim="800000"/>
            <a:headEnd/>
            <a:tailEnd/>
          </a:ln>
        </p:spPr>
        <p:txBody>
          <a:bodyPr wrap="none">
            <a:spAutoFit/>
          </a:bodyPr>
          <a:lstStyle/>
          <a:p>
            <a:r>
              <a:rPr lang="en-US" sz="3200" dirty="0" smtClean="0">
                <a:solidFill>
                  <a:srgbClr val="FF0000"/>
                </a:solidFill>
              </a:rPr>
              <a:t>3–</a:t>
            </a:r>
            <a:r>
              <a:rPr lang="tr-TR" sz="3200" dirty="0">
                <a:solidFill>
                  <a:srgbClr val="FF0000"/>
                </a:solidFill>
              </a:rPr>
              <a:t>4</a:t>
            </a:r>
            <a:r>
              <a:rPr lang="en-US" sz="3200" dirty="0">
                <a:solidFill>
                  <a:srgbClr val="FF0000"/>
                </a:solidFill>
              </a:rPr>
              <a:t> </a:t>
            </a:r>
            <a:r>
              <a:rPr lang="en-US" sz="3200" b="0" dirty="0">
                <a:solidFill>
                  <a:srgbClr val="FF0000"/>
                </a:solidFill>
              </a:rPr>
              <a:t>■</a:t>
            </a:r>
            <a:r>
              <a:rPr lang="tr-TR" sz="3200" dirty="0"/>
              <a:t> </a:t>
            </a:r>
            <a:r>
              <a:rPr lang="en-US" sz="3200" dirty="0">
                <a:solidFill>
                  <a:srgbClr val="FF0000"/>
                </a:solidFill>
              </a:rPr>
              <a:t>LAMINAR FLOW IN PIPES</a:t>
            </a:r>
          </a:p>
        </p:txBody>
      </p:sp>
      <p:sp>
        <p:nvSpPr>
          <p:cNvPr id="14340" name="Rectangle 5"/>
          <p:cNvSpPr>
            <a:spLocks noChangeArrowheads="1"/>
          </p:cNvSpPr>
          <p:nvPr/>
        </p:nvSpPr>
        <p:spPr bwMode="auto">
          <a:xfrm>
            <a:off x="457200" y="685800"/>
            <a:ext cx="8229600" cy="2111375"/>
          </a:xfrm>
          <a:prstGeom prst="rect">
            <a:avLst/>
          </a:prstGeom>
          <a:noFill/>
          <a:ln w="9525">
            <a:noFill/>
            <a:miter lim="800000"/>
            <a:headEnd/>
            <a:tailEnd/>
          </a:ln>
        </p:spPr>
        <p:txBody>
          <a:bodyPr>
            <a:spAutoFit/>
          </a:bodyPr>
          <a:lstStyle/>
          <a:p>
            <a:pPr>
              <a:spcBef>
                <a:spcPct val="20000"/>
              </a:spcBef>
              <a:spcAft>
                <a:spcPct val="15000"/>
              </a:spcAft>
            </a:pPr>
            <a:r>
              <a:rPr lang="tr-TR" b="0" dirty="0"/>
              <a:t>W</a:t>
            </a:r>
            <a:r>
              <a:rPr lang="en-US" b="0" dirty="0"/>
              <a:t>e consider steady, laminar, incompressible flow of a fluid with constant</a:t>
            </a:r>
            <a:r>
              <a:rPr lang="tr-TR" b="0" dirty="0"/>
              <a:t> </a:t>
            </a:r>
            <a:r>
              <a:rPr lang="en-US" b="0" dirty="0"/>
              <a:t>properties in the fully developed region of a straight circular pipe.</a:t>
            </a:r>
            <a:endParaRPr lang="tr-TR" b="0" dirty="0"/>
          </a:p>
          <a:p>
            <a:pPr>
              <a:spcBef>
                <a:spcPct val="20000"/>
              </a:spcBef>
              <a:spcAft>
                <a:spcPct val="15000"/>
              </a:spcAft>
            </a:pPr>
            <a:r>
              <a:rPr lang="en-US" b="0" dirty="0"/>
              <a:t>In fully developed laminar flow, each fluid particle moves at a constant axial</a:t>
            </a:r>
            <a:r>
              <a:rPr lang="tr-TR" b="0" dirty="0"/>
              <a:t> </a:t>
            </a:r>
            <a:r>
              <a:rPr lang="en-US" b="0" dirty="0"/>
              <a:t>velocity along a streamline and the velocity profile </a:t>
            </a:r>
            <a:r>
              <a:rPr lang="en-US" b="0" i="1" dirty="0"/>
              <a:t>u</a:t>
            </a:r>
            <a:r>
              <a:rPr lang="en-US" b="0" dirty="0"/>
              <a:t>(</a:t>
            </a:r>
            <a:r>
              <a:rPr lang="en-US" b="0" i="1" dirty="0"/>
              <a:t>r</a:t>
            </a:r>
            <a:r>
              <a:rPr lang="en-US" b="0" dirty="0"/>
              <a:t>) remains unchanged in</a:t>
            </a:r>
            <a:r>
              <a:rPr lang="tr-TR" b="0" dirty="0"/>
              <a:t> </a:t>
            </a:r>
            <a:r>
              <a:rPr lang="en-US" b="0" dirty="0"/>
              <a:t>the flow</a:t>
            </a:r>
            <a:r>
              <a:rPr lang="tr-TR" b="0" dirty="0"/>
              <a:t> </a:t>
            </a:r>
            <a:r>
              <a:rPr lang="en-US" b="0" dirty="0"/>
              <a:t>direction. There is no motion in the radial direction, and thus the</a:t>
            </a:r>
            <a:r>
              <a:rPr lang="tr-TR" b="0" dirty="0"/>
              <a:t> </a:t>
            </a:r>
            <a:r>
              <a:rPr lang="en-US" b="0" dirty="0"/>
              <a:t>velocity</a:t>
            </a:r>
            <a:r>
              <a:rPr lang="tr-TR" b="0" dirty="0"/>
              <a:t> </a:t>
            </a:r>
            <a:r>
              <a:rPr lang="en-US" b="0" dirty="0"/>
              <a:t>component in the direction normal to the pipe axis is everywhere zero.</a:t>
            </a:r>
            <a:r>
              <a:rPr lang="tr-TR" b="0" dirty="0"/>
              <a:t> </a:t>
            </a:r>
            <a:r>
              <a:rPr lang="en-US" b="0" dirty="0"/>
              <a:t>There is no acceleration since the flow is steady and fully developed.</a:t>
            </a:r>
          </a:p>
        </p:txBody>
      </p:sp>
      <p:pic>
        <p:nvPicPr>
          <p:cNvPr id="14341" name="Picture 6"/>
          <p:cNvPicPr>
            <a:picLocks noChangeAspect="1" noChangeArrowheads="1"/>
          </p:cNvPicPr>
          <p:nvPr/>
        </p:nvPicPr>
        <p:blipFill>
          <a:blip r:embed="rId3"/>
          <a:srcRect/>
          <a:stretch>
            <a:fillRect/>
          </a:stretch>
        </p:blipFill>
        <p:spPr bwMode="auto">
          <a:xfrm>
            <a:off x="522288" y="2895600"/>
            <a:ext cx="3363912" cy="3790950"/>
          </a:xfrm>
          <a:prstGeom prst="rect">
            <a:avLst/>
          </a:prstGeom>
          <a:noFill/>
          <a:ln w="9525">
            <a:noFill/>
            <a:miter lim="800000"/>
            <a:headEnd/>
            <a:tailEnd/>
          </a:ln>
        </p:spPr>
      </p:pic>
      <p:sp>
        <p:nvSpPr>
          <p:cNvPr id="14342" name="Rectangle 7"/>
          <p:cNvSpPr>
            <a:spLocks noChangeArrowheads="1"/>
          </p:cNvSpPr>
          <p:nvPr/>
        </p:nvSpPr>
        <p:spPr bwMode="auto">
          <a:xfrm>
            <a:off x="3886200" y="5240338"/>
            <a:ext cx="4419600" cy="1465262"/>
          </a:xfrm>
          <a:prstGeom prst="rect">
            <a:avLst/>
          </a:prstGeom>
          <a:noFill/>
          <a:ln w="9525">
            <a:noFill/>
            <a:miter lim="800000"/>
            <a:headEnd/>
            <a:tailEnd/>
          </a:ln>
        </p:spPr>
        <p:txBody>
          <a:bodyPr>
            <a:spAutoFit/>
          </a:bodyPr>
          <a:lstStyle/>
          <a:p>
            <a:r>
              <a:rPr lang="en-US" b="0">
                <a:solidFill>
                  <a:srgbClr val="0000CC"/>
                </a:solidFill>
              </a:rPr>
              <a:t>Free-body diagram of a ring-shaped</a:t>
            </a:r>
            <a:r>
              <a:rPr lang="tr-TR" b="0">
                <a:solidFill>
                  <a:srgbClr val="0000CC"/>
                </a:solidFill>
              </a:rPr>
              <a:t> </a:t>
            </a:r>
            <a:r>
              <a:rPr lang="en-US" b="0">
                <a:solidFill>
                  <a:srgbClr val="0000CC"/>
                </a:solidFill>
              </a:rPr>
              <a:t>differential fluid element of radius </a:t>
            </a:r>
            <a:r>
              <a:rPr lang="en-US" b="0" i="1">
                <a:solidFill>
                  <a:srgbClr val="0000CC"/>
                </a:solidFill>
              </a:rPr>
              <a:t>r</a:t>
            </a:r>
            <a:r>
              <a:rPr lang="en-US" b="0">
                <a:solidFill>
                  <a:srgbClr val="0000CC"/>
                </a:solidFill>
              </a:rPr>
              <a:t>,</a:t>
            </a:r>
            <a:r>
              <a:rPr lang="tr-TR" b="0">
                <a:solidFill>
                  <a:srgbClr val="0000CC"/>
                </a:solidFill>
              </a:rPr>
              <a:t> </a:t>
            </a:r>
            <a:r>
              <a:rPr lang="en-US" b="0">
                <a:solidFill>
                  <a:srgbClr val="0000CC"/>
                </a:solidFill>
              </a:rPr>
              <a:t>thickness </a:t>
            </a:r>
            <a:r>
              <a:rPr lang="en-US" b="0" i="1">
                <a:solidFill>
                  <a:srgbClr val="0000CC"/>
                </a:solidFill>
              </a:rPr>
              <a:t>dr</a:t>
            </a:r>
            <a:r>
              <a:rPr lang="en-US" b="0">
                <a:solidFill>
                  <a:srgbClr val="0000CC"/>
                </a:solidFill>
              </a:rPr>
              <a:t>, and length </a:t>
            </a:r>
            <a:r>
              <a:rPr lang="en-US" b="0" i="1">
                <a:solidFill>
                  <a:srgbClr val="0000CC"/>
                </a:solidFill>
              </a:rPr>
              <a:t>dx </a:t>
            </a:r>
            <a:r>
              <a:rPr lang="en-US" b="0">
                <a:solidFill>
                  <a:srgbClr val="0000CC"/>
                </a:solidFill>
              </a:rPr>
              <a:t>oriented</a:t>
            </a:r>
            <a:r>
              <a:rPr lang="tr-TR" b="0">
                <a:solidFill>
                  <a:srgbClr val="0000CC"/>
                </a:solidFill>
              </a:rPr>
              <a:t> </a:t>
            </a:r>
            <a:r>
              <a:rPr lang="en-US" b="0">
                <a:solidFill>
                  <a:srgbClr val="0000CC"/>
                </a:solidFill>
              </a:rPr>
              <a:t>coaxially with a horizontal pipe in</a:t>
            </a:r>
            <a:r>
              <a:rPr lang="tr-TR" b="0">
                <a:solidFill>
                  <a:srgbClr val="0000CC"/>
                </a:solidFill>
              </a:rPr>
              <a:t> </a:t>
            </a:r>
            <a:r>
              <a:rPr lang="en-US" b="0">
                <a:solidFill>
                  <a:srgbClr val="0000CC"/>
                </a:solidFill>
              </a:rPr>
              <a:t>fully developed laminar flow.</a:t>
            </a:r>
          </a:p>
        </p:txBody>
      </p:sp>
      <p:pic>
        <p:nvPicPr>
          <p:cNvPr id="14343" name="Picture 8"/>
          <p:cNvPicPr>
            <a:picLocks noChangeAspect="1" noChangeArrowheads="1"/>
          </p:cNvPicPr>
          <p:nvPr/>
        </p:nvPicPr>
        <p:blipFill>
          <a:blip r:embed="rId4"/>
          <a:srcRect/>
          <a:stretch>
            <a:fillRect/>
          </a:stretch>
        </p:blipFill>
        <p:spPr bwMode="auto">
          <a:xfrm>
            <a:off x="3167063" y="2895600"/>
            <a:ext cx="5748337" cy="314325"/>
          </a:xfrm>
          <a:prstGeom prst="rect">
            <a:avLst/>
          </a:prstGeom>
          <a:solidFill>
            <a:schemeClr val="folHlink"/>
          </a:solidFill>
          <a:ln w="9525">
            <a:noFill/>
            <a:miter lim="800000"/>
            <a:headEnd/>
            <a:tailEnd/>
          </a:ln>
        </p:spPr>
      </p:pic>
      <p:pic>
        <p:nvPicPr>
          <p:cNvPr id="14344" name="Picture 9"/>
          <p:cNvPicPr>
            <a:picLocks noChangeAspect="1" noChangeArrowheads="1"/>
          </p:cNvPicPr>
          <p:nvPr/>
        </p:nvPicPr>
        <p:blipFill>
          <a:blip r:embed="rId5"/>
          <a:srcRect/>
          <a:stretch>
            <a:fillRect/>
          </a:stretch>
        </p:blipFill>
        <p:spPr bwMode="auto">
          <a:xfrm>
            <a:off x="4648200" y="3276600"/>
            <a:ext cx="3228975" cy="608013"/>
          </a:xfrm>
          <a:prstGeom prst="rect">
            <a:avLst/>
          </a:prstGeom>
          <a:noFill/>
          <a:ln w="9525">
            <a:noFill/>
            <a:miter lim="800000"/>
            <a:headEnd/>
            <a:tailEnd/>
          </a:ln>
        </p:spPr>
      </p:pic>
      <p:pic>
        <p:nvPicPr>
          <p:cNvPr id="14345" name="Picture 10"/>
          <p:cNvPicPr>
            <a:picLocks noChangeAspect="1" noChangeArrowheads="1"/>
          </p:cNvPicPr>
          <p:nvPr/>
        </p:nvPicPr>
        <p:blipFill>
          <a:blip r:embed="rId6"/>
          <a:srcRect/>
          <a:stretch>
            <a:fillRect/>
          </a:stretch>
        </p:blipFill>
        <p:spPr bwMode="auto">
          <a:xfrm>
            <a:off x="4648200" y="3962400"/>
            <a:ext cx="1608138" cy="585788"/>
          </a:xfrm>
          <a:prstGeom prst="rect">
            <a:avLst/>
          </a:prstGeom>
          <a:noFill/>
          <a:ln w="9525">
            <a:noFill/>
            <a:miter lim="800000"/>
            <a:headEnd/>
            <a:tailEnd/>
          </a:ln>
        </p:spPr>
      </p:pic>
      <p:pic>
        <p:nvPicPr>
          <p:cNvPr id="14346" name="Picture 11"/>
          <p:cNvPicPr>
            <a:picLocks noChangeAspect="1" noChangeArrowheads="1"/>
          </p:cNvPicPr>
          <p:nvPr/>
        </p:nvPicPr>
        <p:blipFill>
          <a:blip r:embed="rId7"/>
          <a:srcRect/>
          <a:stretch>
            <a:fillRect/>
          </a:stretch>
        </p:blipFill>
        <p:spPr bwMode="auto">
          <a:xfrm>
            <a:off x="4648200" y="4648200"/>
            <a:ext cx="1654175" cy="608013"/>
          </a:xfrm>
          <a:prstGeom prst="rect">
            <a:avLst/>
          </a:prstGeom>
          <a:noFill/>
          <a:ln w="9525">
            <a:noFill/>
            <a:miter lim="800000"/>
            <a:headEnd/>
            <a:tailEnd/>
          </a:ln>
        </p:spPr>
      </p:pic>
      <p:pic>
        <p:nvPicPr>
          <p:cNvPr id="14347" name="Picture 12"/>
          <p:cNvPicPr>
            <a:picLocks noChangeAspect="1" noChangeArrowheads="1"/>
          </p:cNvPicPr>
          <p:nvPr/>
        </p:nvPicPr>
        <p:blipFill>
          <a:blip r:embed="rId8"/>
          <a:srcRect/>
          <a:stretch>
            <a:fillRect/>
          </a:stretch>
        </p:blipFill>
        <p:spPr bwMode="auto">
          <a:xfrm>
            <a:off x="6400800" y="4114800"/>
            <a:ext cx="1654175" cy="3032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3"/>
          <p:cNvSpPr>
            <a:spLocks noGrp="1"/>
          </p:cNvSpPr>
          <p:nvPr>
            <p:ph type="sldNum" sz="quarter" idx="12"/>
          </p:nvPr>
        </p:nvSpPr>
        <p:spPr>
          <a:noFill/>
        </p:spPr>
        <p:txBody>
          <a:bodyPr/>
          <a:lstStyle/>
          <a:p>
            <a:fld id="{9633BC74-4826-41A3-87A5-5BFF0B1B8A12}" type="slidenum">
              <a:rPr lang="en-US"/>
              <a:pPr/>
              <a:t>14</a:t>
            </a:fld>
            <a:endParaRPr lang="en-US"/>
          </a:p>
        </p:txBody>
      </p:sp>
      <p:pic>
        <p:nvPicPr>
          <p:cNvPr id="15363" name="Picture 18"/>
          <p:cNvPicPr>
            <a:picLocks noChangeAspect="1" noChangeArrowheads="1"/>
          </p:cNvPicPr>
          <p:nvPr/>
        </p:nvPicPr>
        <p:blipFill>
          <a:blip r:embed="rId3"/>
          <a:srcRect/>
          <a:stretch>
            <a:fillRect/>
          </a:stretch>
        </p:blipFill>
        <p:spPr bwMode="auto">
          <a:xfrm>
            <a:off x="427038" y="228600"/>
            <a:ext cx="3382962" cy="5638800"/>
          </a:xfrm>
          <a:prstGeom prst="rect">
            <a:avLst/>
          </a:prstGeom>
          <a:noFill/>
          <a:ln w="9525">
            <a:noFill/>
            <a:miter lim="800000"/>
            <a:headEnd/>
            <a:tailEnd/>
          </a:ln>
        </p:spPr>
      </p:pic>
      <p:sp>
        <p:nvSpPr>
          <p:cNvPr id="15364" name="Rectangle 3"/>
          <p:cNvSpPr>
            <a:spLocks noChangeArrowheads="1"/>
          </p:cNvSpPr>
          <p:nvPr/>
        </p:nvSpPr>
        <p:spPr bwMode="auto">
          <a:xfrm>
            <a:off x="304800" y="5791200"/>
            <a:ext cx="4572000" cy="915988"/>
          </a:xfrm>
          <a:prstGeom prst="rect">
            <a:avLst/>
          </a:prstGeom>
          <a:noFill/>
          <a:ln w="9525">
            <a:noFill/>
            <a:miter lim="800000"/>
            <a:headEnd/>
            <a:tailEnd/>
          </a:ln>
        </p:spPr>
        <p:txBody>
          <a:bodyPr>
            <a:spAutoFit/>
          </a:bodyPr>
          <a:lstStyle/>
          <a:p>
            <a:r>
              <a:rPr lang="en-US" b="0">
                <a:solidFill>
                  <a:srgbClr val="0000CC"/>
                </a:solidFill>
              </a:rPr>
              <a:t>Free-body diagram of a fluid disk</a:t>
            </a:r>
            <a:r>
              <a:rPr lang="tr-TR" b="0">
                <a:solidFill>
                  <a:srgbClr val="0000CC"/>
                </a:solidFill>
              </a:rPr>
              <a:t> </a:t>
            </a:r>
            <a:r>
              <a:rPr lang="en-US" b="0">
                <a:solidFill>
                  <a:srgbClr val="0000CC"/>
                </a:solidFill>
              </a:rPr>
              <a:t>element of radius </a:t>
            </a:r>
            <a:r>
              <a:rPr lang="en-US" b="0" i="1">
                <a:solidFill>
                  <a:srgbClr val="0000CC"/>
                </a:solidFill>
              </a:rPr>
              <a:t>R </a:t>
            </a:r>
            <a:r>
              <a:rPr lang="en-US" b="0">
                <a:solidFill>
                  <a:srgbClr val="0000CC"/>
                </a:solidFill>
              </a:rPr>
              <a:t>and length </a:t>
            </a:r>
            <a:r>
              <a:rPr lang="en-US" b="0" i="1">
                <a:solidFill>
                  <a:srgbClr val="0000CC"/>
                </a:solidFill>
              </a:rPr>
              <a:t>dx </a:t>
            </a:r>
            <a:r>
              <a:rPr lang="en-US" b="0">
                <a:solidFill>
                  <a:srgbClr val="0000CC"/>
                </a:solidFill>
              </a:rPr>
              <a:t>in</a:t>
            </a:r>
            <a:r>
              <a:rPr lang="tr-TR" b="0">
                <a:solidFill>
                  <a:srgbClr val="0000CC"/>
                </a:solidFill>
              </a:rPr>
              <a:t> </a:t>
            </a:r>
            <a:r>
              <a:rPr lang="en-US" b="0">
                <a:solidFill>
                  <a:srgbClr val="0000CC"/>
                </a:solidFill>
              </a:rPr>
              <a:t>fully developed laminar flow in a</a:t>
            </a:r>
            <a:r>
              <a:rPr lang="tr-TR" b="0">
                <a:solidFill>
                  <a:srgbClr val="0000CC"/>
                </a:solidFill>
              </a:rPr>
              <a:t> </a:t>
            </a:r>
            <a:r>
              <a:rPr lang="en-US" b="0">
                <a:solidFill>
                  <a:srgbClr val="0000CC"/>
                </a:solidFill>
              </a:rPr>
              <a:t>horizontal pipe.</a:t>
            </a:r>
          </a:p>
        </p:txBody>
      </p:sp>
      <p:pic>
        <p:nvPicPr>
          <p:cNvPr id="15365" name="Picture 4"/>
          <p:cNvPicPr>
            <a:picLocks noChangeAspect="1" noChangeArrowheads="1"/>
          </p:cNvPicPr>
          <p:nvPr/>
        </p:nvPicPr>
        <p:blipFill>
          <a:blip r:embed="rId4"/>
          <a:srcRect/>
          <a:stretch>
            <a:fillRect/>
          </a:stretch>
        </p:blipFill>
        <p:spPr bwMode="auto">
          <a:xfrm>
            <a:off x="4114800" y="228600"/>
            <a:ext cx="1158875" cy="561975"/>
          </a:xfrm>
          <a:prstGeom prst="rect">
            <a:avLst/>
          </a:prstGeom>
          <a:noFill/>
          <a:ln w="9525">
            <a:noFill/>
            <a:miter lim="800000"/>
            <a:headEnd/>
            <a:tailEnd/>
          </a:ln>
        </p:spPr>
      </p:pic>
      <p:pic>
        <p:nvPicPr>
          <p:cNvPr id="15366" name="Picture 5"/>
          <p:cNvPicPr>
            <a:picLocks noChangeAspect="1" noChangeArrowheads="1"/>
          </p:cNvPicPr>
          <p:nvPr/>
        </p:nvPicPr>
        <p:blipFill>
          <a:blip r:embed="rId5"/>
          <a:srcRect/>
          <a:stretch>
            <a:fillRect/>
          </a:stretch>
        </p:blipFill>
        <p:spPr bwMode="auto">
          <a:xfrm>
            <a:off x="4114800" y="914400"/>
            <a:ext cx="2959100" cy="674688"/>
          </a:xfrm>
          <a:prstGeom prst="rect">
            <a:avLst/>
          </a:prstGeom>
          <a:noFill/>
          <a:ln w="9525">
            <a:noFill/>
            <a:miter lim="800000"/>
            <a:headEnd/>
            <a:tailEnd/>
          </a:ln>
        </p:spPr>
      </p:pic>
      <p:pic>
        <p:nvPicPr>
          <p:cNvPr id="15367" name="Picture 6"/>
          <p:cNvPicPr>
            <a:picLocks noChangeAspect="1" noChangeArrowheads="1"/>
          </p:cNvPicPr>
          <p:nvPr/>
        </p:nvPicPr>
        <p:blipFill>
          <a:blip r:embed="rId6"/>
          <a:srcRect/>
          <a:stretch>
            <a:fillRect/>
          </a:stretch>
        </p:blipFill>
        <p:spPr bwMode="auto">
          <a:xfrm>
            <a:off x="4114800" y="2514600"/>
            <a:ext cx="2508250" cy="619125"/>
          </a:xfrm>
          <a:prstGeom prst="rect">
            <a:avLst/>
          </a:prstGeom>
          <a:noFill/>
          <a:ln w="9525">
            <a:noFill/>
            <a:miter lim="800000"/>
            <a:headEnd/>
            <a:tailEnd/>
          </a:ln>
        </p:spPr>
      </p:pic>
      <p:pic>
        <p:nvPicPr>
          <p:cNvPr id="15368" name="Picture 7"/>
          <p:cNvPicPr>
            <a:picLocks noChangeAspect="1" noChangeArrowheads="1"/>
          </p:cNvPicPr>
          <p:nvPr/>
        </p:nvPicPr>
        <p:blipFill>
          <a:blip r:embed="rId7"/>
          <a:srcRect/>
          <a:stretch>
            <a:fillRect/>
          </a:stretch>
        </p:blipFill>
        <p:spPr bwMode="auto">
          <a:xfrm>
            <a:off x="2819400" y="3810000"/>
            <a:ext cx="6108700" cy="696913"/>
          </a:xfrm>
          <a:prstGeom prst="rect">
            <a:avLst/>
          </a:prstGeom>
          <a:noFill/>
          <a:ln w="9525">
            <a:solidFill>
              <a:schemeClr val="folHlink"/>
            </a:solidFill>
            <a:miter lim="800000"/>
            <a:headEnd/>
            <a:tailEnd/>
          </a:ln>
        </p:spPr>
      </p:pic>
      <p:pic>
        <p:nvPicPr>
          <p:cNvPr id="15369" name="Picture 8"/>
          <p:cNvPicPr>
            <a:picLocks noChangeAspect="1" noChangeArrowheads="1"/>
          </p:cNvPicPr>
          <p:nvPr/>
        </p:nvPicPr>
        <p:blipFill>
          <a:blip r:embed="rId8"/>
          <a:srcRect/>
          <a:stretch>
            <a:fillRect/>
          </a:stretch>
        </p:blipFill>
        <p:spPr bwMode="auto">
          <a:xfrm>
            <a:off x="4267200" y="4648200"/>
            <a:ext cx="2328863" cy="696913"/>
          </a:xfrm>
          <a:prstGeom prst="rect">
            <a:avLst/>
          </a:prstGeom>
          <a:noFill/>
          <a:ln w="9525">
            <a:noFill/>
            <a:miter lim="800000"/>
            <a:headEnd/>
            <a:tailEnd/>
          </a:ln>
        </p:spPr>
      </p:pic>
      <p:pic>
        <p:nvPicPr>
          <p:cNvPr id="15370" name="Picture 9"/>
          <p:cNvPicPr>
            <a:picLocks noChangeAspect="1" noChangeArrowheads="1"/>
          </p:cNvPicPr>
          <p:nvPr/>
        </p:nvPicPr>
        <p:blipFill>
          <a:blip r:embed="rId9"/>
          <a:srcRect/>
          <a:stretch>
            <a:fillRect/>
          </a:stretch>
        </p:blipFill>
        <p:spPr bwMode="auto">
          <a:xfrm>
            <a:off x="5257800" y="5562600"/>
            <a:ext cx="1338263" cy="349250"/>
          </a:xfrm>
          <a:prstGeom prst="rect">
            <a:avLst/>
          </a:prstGeom>
          <a:noFill/>
          <a:ln w="9525">
            <a:noFill/>
            <a:miter lim="800000"/>
            <a:headEnd/>
            <a:tailEnd/>
          </a:ln>
        </p:spPr>
      </p:pic>
      <p:pic>
        <p:nvPicPr>
          <p:cNvPr id="15371" name="Picture 10"/>
          <p:cNvPicPr>
            <a:picLocks noChangeAspect="1" noChangeArrowheads="1"/>
          </p:cNvPicPr>
          <p:nvPr/>
        </p:nvPicPr>
        <p:blipFill>
          <a:blip r:embed="rId10"/>
          <a:srcRect/>
          <a:stretch>
            <a:fillRect/>
          </a:stretch>
        </p:blipFill>
        <p:spPr bwMode="auto">
          <a:xfrm>
            <a:off x="4114800" y="1676400"/>
            <a:ext cx="1924050" cy="280988"/>
          </a:xfrm>
          <a:prstGeom prst="rect">
            <a:avLst/>
          </a:prstGeom>
          <a:noFill/>
          <a:ln w="9525">
            <a:noFill/>
            <a:miter lim="800000"/>
            <a:headEnd/>
            <a:tailEnd/>
          </a:ln>
        </p:spPr>
      </p:pic>
      <p:grpSp>
        <p:nvGrpSpPr>
          <p:cNvPr id="15372" name="Group 13"/>
          <p:cNvGrpSpPr>
            <a:grpSpLocks/>
          </p:cNvGrpSpPr>
          <p:nvPr/>
        </p:nvGrpSpPr>
        <p:grpSpPr bwMode="auto">
          <a:xfrm>
            <a:off x="4114800" y="2057400"/>
            <a:ext cx="1597025" cy="269875"/>
            <a:chOff x="2628" y="1296"/>
            <a:chExt cx="1006" cy="170"/>
          </a:xfrm>
        </p:grpSpPr>
        <p:pic>
          <p:nvPicPr>
            <p:cNvPr id="15377" name="Picture 11"/>
            <p:cNvPicPr>
              <a:picLocks noChangeAspect="1" noChangeArrowheads="1"/>
            </p:cNvPicPr>
            <p:nvPr/>
          </p:nvPicPr>
          <p:blipFill>
            <a:blip r:embed="rId11"/>
            <a:srcRect/>
            <a:stretch>
              <a:fillRect/>
            </a:stretch>
          </p:blipFill>
          <p:spPr bwMode="auto">
            <a:xfrm>
              <a:off x="2628" y="1296"/>
              <a:ext cx="588" cy="170"/>
            </a:xfrm>
            <a:prstGeom prst="rect">
              <a:avLst/>
            </a:prstGeom>
            <a:noFill/>
            <a:ln w="9525">
              <a:noFill/>
              <a:miter lim="800000"/>
              <a:headEnd/>
              <a:tailEnd/>
            </a:ln>
          </p:spPr>
        </p:pic>
        <p:pic>
          <p:nvPicPr>
            <p:cNvPr id="15378" name="Picture 12"/>
            <p:cNvPicPr>
              <a:picLocks noChangeAspect="1" noChangeArrowheads="1"/>
            </p:cNvPicPr>
            <p:nvPr/>
          </p:nvPicPr>
          <p:blipFill>
            <a:blip r:embed="rId12"/>
            <a:srcRect/>
            <a:stretch>
              <a:fillRect/>
            </a:stretch>
          </p:blipFill>
          <p:spPr bwMode="auto">
            <a:xfrm>
              <a:off x="3216" y="1296"/>
              <a:ext cx="418" cy="156"/>
            </a:xfrm>
            <a:prstGeom prst="rect">
              <a:avLst/>
            </a:prstGeom>
            <a:noFill/>
            <a:ln w="9525">
              <a:noFill/>
              <a:miter lim="800000"/>
              <a:headEnd/>
              <a:tailEnd/>
            </a:ln>
          </p:spPr>
        </p:pic>
      </p:grpSp>
      <p:sp>
        <p:nvSpPr>
          <p:cNvPr id="15373" name="Text Box 14"/>
          <p:cNvSpPr txBox="1">
            <a:spLocks noChangeArrowheads="1"/>
          </p:cNvSpPr>
          <p:nvPr/>
        </p:nvSpPr>
        <p:spPr bwMode="auto">
          <a:xfrm>
            <a:off x="6019800" y="1676400"/>
            <a:ext cx="1524000" cy="641350"/>
          </a:xfrm>
          <a:prstGeom prst="rect">
            <a:avLst/>
          </a:prstGeom>
          <a:noFill/>
          <a:ln w="9525">
            <a:noFill/>
            <a:miter lim="800000"/>
            <a:headEnd/>
            <a:tailEnd/>
          </a:ln>
        </p:spPr>
        <p:txBody>
          <a:bodyPr>
            <a:spAutoFit/>
          </a:bodyPr>
          <a:lstStyle/>
          <a:p>
            <a:pPr>
              <a:spcBef>
                <a:spcPct val="50000"/>
              </a:spcBef>
            </a:pPr>
            <a:r>
              <a:rPr lang="tr-TR"/>
              <a:t>Boundary conditions</a:t>
            </a:r>
            <a:endParaRPr lang="en-US"/>
          </a:p>
        </p:txBody>
      </p:sp>
      <p:sp>
        <p:nvSpPr>
          <p:cNvPr id="15374" name="Text Box 15"/>
          <p:cNvSpPr txBox="1">
            <a:spLocks noChangeArrowheads="1"/>
          </p:cNvSpPr>
          <p:nvPr/>
        </p:nvSpPr>
        <p:spPr bwMode="auto">
          <a:xfrm>
            <a:off x="6705600" y="5486400"/>
            <a:ext cx="2133600" cy="641350"/>
          </a:xfrm>
          <a:prstGeom prst="rect">
            <a:avLst/>
          </a:prstGeom>
          <a:noFill/>
          <a:ln w="9525">
            <a:noFill/>
            <a:miter lim="800000"/>
            <a:headEnd/>
            <a:tailEnd/>
          </a:ln>
        </p:spPr>
        <p:txBody>
          <a:bodyPr>
            <a:spAutoFit/>
          </a:bodyPr>
          <a:lstStyle/>
          <a:p>
            <a:pPr>
              <a:spcBef>
                <a:spcPct val="50000"/>
              </a:spcBef>
            </a:pPr>
            <a:r>
              <a:rPr lang="tr-TR"/>
              <a:t>Maximim velocity at centerline</a:t>
            </a:r>
            <a:endParaRPr lang="en-US"/>
          </a:p>
        </p:txBody>
      </p:sp>
      <p:sp>
        <p:nvSpPr>
          <p:cNvPr id="15375" name="Text Box 16"/>
          <p:cNvSpPr txBox="1">
            <a:spLocks noChangeArrowheads="1"/>
          </p:cNvSpPr>
          <p:nvPr/>
        </p:nvSpPr>
        <p:spPr bwMode="auto">
          <a:xfrm>
            <a:off x="6629400" y="4648200"/>
            <a:ext cx="1143000" cy="641350"/>
          </a:xfrm>
          <a:prstGeom prst="rect">
            <a:avLst/>
          </a:prstGeom>
          <a:noFill/>
          <a:ln w="9525">
            <a:noFill/>
            <a:miter lim="800000"/>
            <a:headEnd/>
            <a:tailEnd/>
          </a:ln>
        </p:spPr>
        <p:txBody>
          <a:bodyPr>
            <a:spAutoFit/>
          </a:bodyPr>
          <a:lstStyle/>
          <a:p>
            <a:pPr>
              <a:spcBef>
                <a:spcPct val="50000"/>
              </a:spcBef>
            </a:pPr>
            <a:r>
              <a:rPr lang="tr-TR"/>
              <a:t>Velocity profile</a:t>
            </a:r>
            <a:endParaRPr lang="en-US"/>
          </a:p>
        </p:txBody>
      </p:sp>
      <p:sp>
        <p:nvSpPr>
          <p:cNvPr id="15376" name="Text Box 17"/>
          <p:cNvSpPr txBox="1">
            <a:spLocks noChangeArrowheads="1"/>
          </p:cNvSpPr>
          <p:nvPr/>
        </p:nvSpPr>
        <p:spPr bwMode="auto">
          <a:xfrm>
            <a:off x="6858000" y="3429000"/>
            <a:ext cx="2133600" cy="366713"/>
          </a:xfrm>
          <a:prstGeom prst="rect">
            <a:avLst/>
          </a:prstGeom>
          <a:noFill/>
          <a:ln w="9525">
            <a:noFill/>
            <a:miter lim="800000"/>
            <a:headEnd/>
            <a:tailEnd/>
          </a:ln>
        </p:spPr>
        <p:txBody>
          <a:bodyPr>
            <a:spAutoFit/>
          </a:bodyPr>
          <a:lstStyle/>
          <a:p>
            <a:pPr>
              <a:spcBef>
                <a:spcPct val="50000"/>
              </a:spcBef>
            </a:pPr>
            <a:r>
              <a:rPr lang="tr-TR"/>
              <a:t>Average velocity</a:t>
            </a:r>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3"/>
          <p:cNvSpPr>
            <a:spLocks noGrp="1"/>
          </p:cNvSpPr>
          <p:nvPr>
            <p:ph type="sldNum" sz="quarter" idx="12"/>
          </p:nvPr>
        </p:nvSpPr>
        <p:spPr>
          <a:noFill/>
        </p:spPr>
        <p:txBody>
          <a:bodyPr/>
          <a:lstStyle/>
          <a:p>
            <a:fld id="{EFBE1020-0D6A-4744-AA05-25B6A2A51A1E}" type="slidenum">
              <a:rPr lang="en-US"/>
              <a:pPr/>
              <a:t>15</a:t>
            </a:fld>
            <a:endParaRPr lang="en-US"/>
          </a:p>
        </p:txBody>
      </p:sp>
      <p:sp>
        <p:nvSpPr>
          <p:cNvPr id="16387" name="Rectangle 2"/>
          <p:cNvSpPr>
            <a:spLocks noChangeArrowheads="1"/>
          </p:cNvSpPr>
          <p:nvPr/>
        </p:nvSpPr>
        <p:spPr bwMode="auto">
          <a:xfrm>
            <a:off x="381000" y="228600"/>
            <a:ext cx="4537075" cy="457200"/>
          </a:xfrm>
          <a:prstGeom prst="rect">
            <a:avLst/>
          </a:prstGeom>
          <a:noFill/>
          <a:ln w="9525">
            <a:noFill/>
            <a:miter lim="800000"/>
            <a:headEnd/>
            <a:tailEnd/>
          </a:ln>
        </p:spPr>
        <p:txBody>
          <a:bodyPr wrap="none">
            <a:spAutoFit/>
          </a:bodyPr>
          <a:lstStyle/>
          <a:p>
            <a:r>
              <a:rPr lang="en-US" sz="2400">
                <a:solidFill>
                  <a:srgbClr val="FF0000"/>
                </a:solidFill>
              </a:rPr>
              <a:t>Pressure Drop and Head Loss</a:t>
            </a:r>
          </a:p>
        </p:txBody>
      </p:sp>
      <p:pic>
        <p:nvPicPr>
          <p:cNvPr id="16388" name="Picture 4"/>
          <p:cNvPicPr>
            <a:picLocks noChangeAspect="1" noChangeArrowheads="1"/>
          </p:cNvPicPr>
          <p:nvPr/>
        </p:nvPicPr>
        <p:blipFill>
          <a:blip r:embed="rId3"/>
          <a:srcRect/>
          <a:stretch>
            <a:fillRect/>
          </a:stretch>
        </p:blipFill>
        <p:spPr bwMode="auto">
          <a:xfrm>
            <a:off x="457200" y="762000"/>
            <a:ext cx="7458075" cy="1158875"/>
          </a:xfrm>
          <a:prstGeom prst="rect">
            <a:avLst/>
          </a:prstGeom>
          <a:noFill/>
          <a:ln w="9525">
            <a:noFill/>
            <a:miter lim="800000"/>
            <a:headEnd/>
            <a:tailEnd/>
          </a:ln>
        </p:spPr>
      </p:pic>
      <p:pic>
        <p:nvPicPr>
          <p:cNvPr id="16389" name="Picture 5"/>
          <p:cNvPicPr>
            <a:picLocks noChangeAspect="1" noChangeArrowheads="1"/>
          </p:cNvPicPr>
          <p:nvPr/>
        </p:nvPicPr>
        <p:blipFill>
          <a:blip r:embed="rId4"/>
          <a:srcRect/>
          <a:stretch>
            <a:fillRect/>
          </a:stretch>
        </p:blipFill>
        <p:spPr bwMode="auto">
          <a:xfrm>
            <a:off x="457200" y="2057400"/>
            <a:ext cx="1384300" cy="596900"/>
          </a:xfrm>
          <a:prstGeom prst="rect">
            <a:avLst/>
          </a:prstGeom>
          <a:noFill/>
          <a:ln w="9525">
            <a:noFill/>
            <a:miter lim="800000"/>
            <a:headEnd/>
            <a:tailEnd/>
          </a:ln>
        </p:spPr>
      </p:pic>
      <p:pic>
        <p:nvPicPr>
          <p:cNvPr id="16390" name="Picture 6"/>
          <p:cNvPicPr>
            <a:picLocks noChangeAspect="1" noChangeArrowheads="1"/>
          </p:cNvPicPr>
          <p:nvPr/>
        </p:nvPicPr>
        <p:blipFill>
          <a:blip r:embed="rId5"/>
          <a:srcRect/>
          <a:stretch>
            <a:fillRect/>
          </a:stretch>
        </p:blipFill>
        <p:spPr bwMode="auto">
          <a:xfrm>
            <a:off x="2293938" y="2057400"/>
            <a:ext cx="5478462" cy="652463"/>
          </a:xfrm>
          <a:prstGeom prst="rect">
            <a:avLst/>
          </a:prstGeom>
          <a:noFill/>
          <a:ln w="9525">
            <a:noFill/>
            <a:miter lim="800000"/>
            <a:headEnd/>
            <a:tailEnd/>
          </a:ln>
        </p:spPr>
      </p:pic>
      <p:sp>
        <p:nvSpPr>
          <p:cNvPr id="16391" name="Rectangle 7"/>
          <p:cNvSpPr>
            <a:spLocks noChangeArrowheads="1"/>
          </p:cNvSpPr>
          <p:nvPr/>
        </p:nvSpPr>
        <p:spPr bwMode="auto">
          <a:xfrm>
            <a:off x="457200" y="2743200"/>
            <a:ext cx="7772400" cy="641350"/>
          </a:xfrm>
          <a:prstGeom prst="rect">
            <a:avLst/>
          </a:prstGeom>
          <a:noFill/>
          <a:ln w="9525">
            <a:noFill/>
            <a:miter lim="800000"/>
            <a:headEnd/>
            <a:tailEnd/>
          </a:ln>
        </p:spPr>
        <p:txBody>
          <a:bodyPr>
            <a:spAutoFit/>
          </a:bodyPr>
          <a:lstStyle/>
          <a:p>
            <a:r>
              <a:rPr lang="en-US" b="0"/>
              <a:t>A pressure drop due to viscous</a:t>
            </a:r>
            <a:r>
              <a:rPr lang="tr-TR" b="0"/>
              <a:t> </a:t>
            </a:r>
            <a:r>
              <a:rPr lang="en-US" b="0"/>
              <a:t>effects represents an irreversible pressure loss, and it is called </a:t>
            </a:r>
            <a:r>
              <a:rPr lang="en-US">
                <a:solidFill>
                  <a:srgbClr val="CC00CC"/>
                </a:solidFill>
              </a:rPr>
              <a:t>pressure loss</a:t>
            </a:r>
            <a:r>
              <a:rPr lang="tr-TR">
                <a:solidFill>
                  <a:srgbClr val="CC00CC"/>
                </a:solidFill>
              </a:rPr>
              <a:t> </a:t>
            </a:r>
            <a:r>
              <a:rPr lang="tr-TR">
                <a:solidFill>
                  <a:srgbClr val="CC00CC"/>
                </a:solidFill>
                <a:sym typeface="Symbol" pitchFamily="18" charset="2"/>
              </a:rPr>
              <a:t></a:t>
            </a:r>
            <a:r>
              <a:rPr lang="en-US" i="1">
                <a:solidFill>
                  <a:srgbClr val="CC00CC"/>
                </a:solidFill>
              </a:rPr>
              <a:t>P</a:t>
            </a:r>
            <a:r>
              <a:rPr lang="en-US" i="1" baseline="-25000">
                <a:solidFill>
                  <a:srgbClr val="CC00CC"/>
                </a:solidFill>
              </a:rPr>
              <a:t>L</a:t>
            </a:r>
            <a:r>
              <a:rPr lang="tr-TR" b="0"/>
              <a:t>.</a:t>
            </a:r>
            <a:endParaRPr lang="en-US" b="0"/>
          </a:p>
        </p:txBody>
      </p:sp>
      <p:pic>
        <p:nvPicPr>
          <p:cNvPr id="16392" name="Picture 8"/>
          <p:cNvPicPr>
            <a:picLocks noChangeAspect="1" noChangeArrowheads="1"/>
          </p:cNvPicPr>
          <p:nvPr/>
        </p:nvPicPr>
        <p:blipFill>
          <a:blip r:embed="rId6"/>
          <a:srcRect/>
          <a:stretch>
            <a:fillRect/>
          </a:stretch>
        </p:blipFill>
        <p:spPr bwMode="auto">
          <a:xfrm>
            <a:off x="533400" y="3505200"/>
            <a:ext cx="1833563" cy="754063"/>
          </a:xfrm>
          <a:prstGeom prst="rect">
            <a:avLst/>
          </a:prstGeom>
          <a:noFill/>
          <a:ln w="9525">
            <a:noFill/>
            <a:miter lim="800000"/>
            <a:headEnd/>
            <a:tailEnd/>
          </a:ln>
        </p:spPr>
      </p:pic>
      <p:pic>
        <p:nvPicPr>
          <p:cNvPr id="16393" name="Picture 9"/>
          <p:cNvPicPr>
            <a:picLocks noChangeAspect="1" noChangeArrowheads="1"/>
          </p:cNvPicPr>
          <p:nvPr/>
        </p:nvPicPr>
        <p:blipFill>
          <a:blip r:embed="rId7"/>
          <a:srcRect/>
          <a:stretch>
            <a:fillRect/>
          </a:stretch>
        </p:blipFill>
        <p:spPr bwMode="auto">
          <a:xfrm>
            <a:off x="2667000" y="4419600"/>
            <a:ext cx="1203325" cy="754063"/>
          </a:xfrm>
          <a:prstGeom prst="rect">
            <a:avLst/>
          </a:prstGeom>
          <a:noFill/>
          <a:ln w="9525">
            <a:noFill/>
            <a:miter lim="800000"/>
            <a:headEnd/>
            <a:tailEnd/>
          </a:ln>
        </p:spPr>
      </p:pic>
      <p:pic>
        <p:nvPicPr>
          <p:cNvPr id="16394" name="Picture 10"/>
          <p:cNvPicPr>
            <a:picLocks noChangeAspect="1" noChangeArrowheads="1"/>
          </p:cNvPicPr>
          <p:nvPr/>
        </p:nvPicPr>
        <p:blipFill>
          <a:blip r:embed="rId8"/>
          <a:srcRect/>
          <a:stretch>
            <a:fillRect/>
          </a:stretch>
        </p:blipFill>
        <p:spPr bwMode="auto">
          <a:xfrm>
            <a:off x="533400" y="4419600"/>
            <a:ext cx="933450" cy="449263"/>
          </a:xfrm>
          <a:prstGeom prst="rect">
            <a:avLst/>
          </a:prstGeom>
          <a:noFill/>
          <a:ln w="9525">
            <a:noFill/>
            <a:miter lim="800000"/>
            <a:headEnd/>
            <a:tailEnd/>
          </a:ln>
        </p:spPr>
      </p:pic>
      <p:sp>
        <p:nvSpPr>
          <p:cNvPr id="16395" name="Rectangle 11"/>
          <p:cNvSpPr>
            <a:spLocks noChangeArrowheads="1"/>
          </p:cNvSpPr>
          <p:nvPr/>
        </p:nvSpPr>
        <p:spPr bwMode="auto">
          <a:xfrm>
            <a:off x="2362200" y="3429000"/>
            <a:ext cx="2667000" cy="915988"/>
          </a:xfrm>
          <a:prstGeom prst="rect">
            <a:avLst/>
          </a:prstGeom>
          <a:noFill/>
          <a:ln w="9525">
            <a:noFill/>
            <a:miter lim="800000"/>
            <a:headEnd/>
            <a:tailEnd/>
          </a:ln>
        </p:spPr>
        <p:txBody>
          <a:bodyPr>
            <a:spAutoFit/>
          </a:bodyPr>
          <a:lstStyle/>
          <a:p>
            <a:r>
              <a:rPr lang="tr-TR" b="0">
                <a:solidFill>
                  <a:srgbClr val="0000CC"/>
                </a:solidFill>
              </a:rPr>
              <a:t>p</a:t>
            </a:r>
            <a:r>
              <a:rPr lang="en-US" b="0">
                <a:solidFill>
                  <a:srgbClr val="0000CC"/>
                </a:solidFill>
              </a:rPr>
              <a:t>ressure loss for all types of</a:t>
            </a:r>
            <a:r>
              <a:rPr lang="tr-TR" b="0">
                <a:solidFill>
                  <a:srgbClr val="0000CC"/>
                </a:solidFill>
              </a:rPr>
              <a:t> </a:t>
            </a:r>
            <a:r>
              <a:rPr lang="en-US" b="0">
                <a:solidFill>
                  <a:srgbClr val="0000CC"/>
                </a:solidFill>
              </a:rPr>
              <a:t>fully developed internal flows</a:t>
            </a:r>
          </a:p>
        </p:txBody>
      </p:sp>
      <p:sp>
        <p:nvSpPr>
          <p:cNvPr id="16396" name="Rectangle 12"/>
          <p:cNvSpPr>
            <a:spLocks noChangeArrowheads="1"/>
          </p:cNvSpPr>
          <p:nvPr/>
        </p:nvSpPr>
        <p:spPr bwMode="auto">
          <a:xfrm>
            <a:off x="1524000" y="4419600"/>
            <a:ext cx="1219200" cy="641350"/>
          </a:xfrm>
          <a:prstGeom prst="rect">
            <a:avLst/>
          </a:prstGeom>
          <a:noFill/>
          <a:ln w="9525">
            <a:noFill/>
            <a:miter lim="800000"/>
            <a:headEnd/>
            <a:tailEnd/>
          </a:ln>
        </p:spPr>
        <p:txBody>
          <a:bodyPr>
            <a:spAutoFit/>
          </a:bodyPr>
          <a:lstStyle/>
          <a:p>
            <a:r>
              <a:rPr lang="en-US" b="0">
                <a:solidFill>
                  <a:srgbClr val="0000CC"/>
                </a:solidFill>
              </a:rPr>
              <a:t>dynamic pressure</a:t>
            </a:r>
          </a:p>
        </p:txBody>
      </p:sp>
      <p:sp>
        <p:nvSpPr>
          <p:cNvPr id="16397" name="Rectangle 13"/>
          <p:cNvSpPr>
            <a:spLocks noChangeArrowheads="1"/>
          </p:cNvSpPr>
          <p:nvPr/>
        </p:nvSpPr>
        <p:spPr bwMode="auto">
          <a:xfrm>
            <a:off x="3962400" y="4343400"/>
            <a:ext cx="1143000" cy="915988"/>
          </a:xfrm>
          <a:prstGeom prst="rect">
            <a:avLst/>
          </a:prstGeom>
          <a:noFill/>
          <a:ln w="9525">
            <a:noFill/>
            <a:miter lim="800000"/>
            <a:headEnd/>
            <a:tailEnd/>
          </a:ln>
        </p:spPr>
        <p:txBody>
          <a:bodyPr>
            <a:spAutoFit/>
          </a:bodyPr>
          <a:lstStyle/>
          <a:p>
            <a:r>
              <a:rPr lang="en-US" b="0">
                <a:solidFill>
                  <a:srgbClr val="0000CC"/>
                </a:solidFill>
              </a:rPr>
              <a:t>Darcy friction factor</a:t>
            </a:r>
          </a:p>
        </p:txBody>
      </p:sp>
      <p:pic>
        <p:nvPicPr>
          <p:cNvPr id="16398" name="Picture 15"/>
          <p:cNvPicPr>
            <a:picLocks noChangeAspect="1" noChangeArrowheads="1"/>
          </p:cNvPicPr>
          <p:nvPr/>
        </p:nvPicPr>
        <p:blipFill>
          <a:blip r:embed="rId9"/>
          <a:srcRect/>
          <a:stretch>
            <a:fillRect/>
          </a:stretch>
        </p:blipFill>
        <p:spPr bwMode="auto">
          <a:xfrm>
            <a:off x="5100638" y="3535363"/>
            <a:ext cx="1833562" cy="731837"/>
          </a:xfrm>
          <a:prstGeom prst="rect">
            <a:avLst/>
          </a:prstGeom>
          <a:noFill/>
          <a:ln w="9525">
            <a:noFill/>
            <a:miter lim="800000"/>
            <a:headEnd/>
            <a:tailEnd/>
          </a:ln>
        </p:spPr>
      </p:pic>
      <p:sp>
        <p:nvSpPr>
          <p:cNvPr id="16399" name="Rectangle 16"/>
          <p:cNvSpPr>
            <a:spLocks noChangeArrowheads="1"/>
          </p:cNvSpPr>
          <p:nvPr/>
        </p:nvSpPr>
        <p:spPr bwMode="auto">
          <a:xfrm>
            <a:off x="6934200" y="3549650"/>
            <a:ext cx="1676400" cy="641350"/>
          </a:xfrm>
          <a:prstGeom prst="rect">
            <a:avLst/>
          </a:prstGeom>
          <a:noFill/>
          <a:ln w="9525">
            <a:noFill/>
            <a:miter lim="800000"/>
            <a:headEnd/>
            <a:tailEnd/>
          </a:ln>
        </p:spPr>
        <p:txBody>
          <a:bodyPr>
            <a:spAutoFit/>
          </a:bodyPr>
          <a:lstStyle/>
          <a:p>
            <a:r>
              <a:rPr lang="en-US" b="0">
                <a:solidFill>
                  <a:srgbClr val="0000CC"/>
                </a:solidFill>
              </a:rPr>
              <a:t>Circular pipe, laminar</a:t>
            </a:r>
          </a:p>
        </p:txBody>
      </p:sp>
      <p:pic>
        <p:nvPicPr>
          <p:cNvPr id="16400" name="Picture 17"/>
          <p:cNvPicPr>
            <a:picLocks noChangeAspect="1" noChangeArrowheads="1"/>
          </p:cNvPicPr>
          <p:nvPr/>
        </p:nvPicPr>
        <p:blipFill>
          <a:blip r:embed="rId10"/>
          <a:srcRect/>
          <a:stretch>
            <a:fillRect/>
          </a:stretch>
        </p:blipFill>
        <p:spPr bwMode="auto">
          <a:xfrm>
            <a:off x="5105400" y="4419600"/>
            <a:ext cx="2238375" cy="809625"/>
          </a:xfrm>
          <a:prstGeom prst="rect">
            <a:avLst/>
          </a:prstGeom>
          <a:noFill/>
          <a:ln w="9525">
            <a:noFill/>
            <a:miter lim="800000"/>
            <a:headEnd/>
            <a:tailEnd/>
          </a:ln>
        </p:spPr>
      </p:pic>
      <p:sp>
        <p:nvSpPr>
          <p:cNvPr id="16401" name="Rectangle 18"/>
          <p:cNvSpPr>
            <a:spLocks noChangeArrowheads="1"/>
          </p:cNvSpPr>
          <p:nvPr/>
        </p:nvSpPr>
        <p:spPr bwMode="auto">
          <a:xfrm>
            <a:off x="7391400" y="4495800"/>
            <a:ext cx="838200" cy="641350"/>
          </a:xfrm>
          <a:prstGeom prst="rect">
            <a:avLst/>
          </a:prstGeom>
          <a:noFill/>
          <a:ln w="9525">
            <a:noFill/>
            <a:miter lim="800000"/>
            <a:headEnd/>
            <a:tailEnd/>
          </a:ln>
        </p:spPr>
        <p:txBody>
          <a:bodyPr>
            <a:spAutoFit/>
          </a:bodyPr>
          <a:lstStyle/>
          <a:p>
            <a:r>
              <a:rPr lang="en-US" b="0">
                <a:solidFill>
                  <a:srgbClr val="0000CC"/>
                </a:solidFill>
              </a:rPr>
              <a:t>Head loss</a:t>
            </a:r>
          </a:p>
        </p:txBody>
      </p:sp>
      <p:sp>
        <p:nvSpPr>
          <p:cNvPr id="16402" name="Rectangle 19"/>
          <p:cNvSpPr>
            <a:spLocks noChangeArrowheads="1"/>
          </p:cNvSpPr>
          <p:nvPr/>
        </p:nvSpPr>
        <p:spPr bwMode="auto">
          <a:xfrm>
            <a:off x="457200" y="5410200"/>
            <a:ext cx="7467600" cy="646331"/>
          </a:xfrm>
          <a:prstGeom prst="rect">
            <a:avLst/>
          </a:prstGeom>
          <a:solidFill>
            <a:srgbClr val="FFFF99"/>
          </a:solidFill>
          <a:ln w="9525">
            <a:noFill/>
            <a:miter lim="800000"/>
            <a:headEnd/>
            <a:tailEnd/>
          </a:ln>
        </p:spPr>
        <p:txBody>
          <a:bodyPr>
            <a:spAutoFit/>
          </a:bodyPr>
          <a:lstStyle/>
          <a:p>
            <a:pPr>
              <a:spcBef>
                <a:spcPct val="10000"/>
              </a:spcBef>
              <a:spcAft>
                <a:spcPct val="10000"/>
              </a:spcAft>
            </a:pPr>
            <a:r>
              <a:rPr lang="tr-TR" b="0" dirty="0"/>
              <a:t>I</a:t>
            </a:r>
            <a:r>
              <a:rPr lang="en-US" b="0" dirty="0"/>
              <a:t>n laminar flow,</a:t>
            </a:r>
            <a:r>
              <a:rPr lang="tr-TR" b="0" dirty="0"/>
              <a:t> th</a:t>
            </a:r>
            <a:r>
              <a:rPr lang="en-US" b="0" dirty="0"/>
              <a:t>e friction factor is a function of</a:t>
            </a:r>
            <a:r>
              <a:rPr lang="tr-TR" b="0" dirty="0"/>
              <a:t> </a:t>
            </a:r>
            <a:r>
              <a:rPr lang="en-US" b="0" dirty="0"/>
              <a:t>the Reynolds number only and is independent of the roughness of the pipe</a:t>
            </a:r>
            <a:r>
              <a:rPr lang="tr-TR" b="0" dirty="0"/>
              <a:t> </a:t>
            </a:r>
            <a:r>
              <a:rPr lang="en-US" b="0" dirty="0"/>
              <a:t>surface</a:t>
            </a:r>
            <a:r>
              <a:rPr lang="en-US" b="0" dirty="0" smtClean="0"/>
              <a:t>.</a:t>
            </a:r>
            <a:endParaRPr lang="tr-TR" b="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9C14F829-1B25-46AE-910B-10E6613A5305}" type="slidenum">
              <a:rPr lang="en-US" smtClean="0"/>
              <a:pPr>
                <a:defRPr/>
              </a:pPr>
              <a:t>16</a:t>
            </a:fld>
            <a:endParaRPr lang="en-US"/>
          </a:p>
        </p:txBody>
      </p:sp>
      <p:pic>
        <p:nvPicPr>
          <p:cNvPr id="3" name="Picture 2"/>
          <p:cNvPicPr>
            <a:picLocks noChangeAspect="1"/>
          </p:cNvPicPr>
          <p:nvPr/>
        </p:nvPicPr>
        <p:blipFill>
          <a:blip r:embed="rId2"/>
          <a:stretch>
            <a:fillRect/>
          </a:stretch>
        </p:blipFill>
        <p:spPr>
          <a:xfrm>
            <a:off x="304800" y="762000"/>
            <a:ext cx="8522127" cy="2371724"/>
          </a:xfrm>
          <a:prstGeom prst="rect">
            <a:avLst/>
          </a:prstGeom>
        </p:spPr>
      </p:pic>
      <p:sp>
        <p:nvSpPr>
          <p:cNvPr id="4" name="Rectangle 3"/>
          <p:cNvSpPr/>
          <p:nvPr/>
        </p:nvSpPr>
        <p:spPr>
          <a:xfrm>
            <a:off x="498231" y="3886200"/>
            <a:ext cx="8153400" cy="1938992"/>
          </a:xfrm>
          <a:prstGeom prst="rect">
            <a:avLst/>
          </a:prstGeom>
        </p:spPr>
        <p:txBody>
          <a:bodyPr wrap="square">
            <a:spAutoFit/>
          </a:bodyPr>
          <a:lstStyle/>
          <a:p>
            <a:pPr algn="just"/>
            <a:r>
              <a:rPr lang="en-US" sz="2400" b="0" dirty="0">
                <a:solidFill>
                  <a:srgbClr val="0000CC"/>
                </a:solidFill>
                <a:latin typeface="Arial" panose="020B0604020202020204" pitchFamily="34" charset="0"/>
              </a:rPr>
              <a:t>The head loss </a:t>
            </a:r>
            <a:r>
              <a:rPr lang="en-US" sz="2400" b="0" i="1" dirty="0" err="1">
                <a:solidFill>
                  <a:srgbClr val="0000CC"/>
                </a:solidFill>
                <a:latin typeface="Arial" panose="020B0604020202020204" pitchFamily="34" charset="0"/>
              </a:rPr>
              <a:t>h</a:t>
            </a:r>
            <a:r>
              <a:rPr lang="en-US" sz="1200" b="0" i="1" dirty="0" err="1">
                <a:solidFill>
                  <a:srgbClr val="0000CC"/>
                </a:solidFill>
                <a:latin typeface="Arial" panose="020B0604020202020204" pitchFamily="34" charset="0"/>
              </a:rPr>
              <a:t>L</a:t>
            </a:r>
            <a:r>
              <a:rPr lang="en-US" sz="2400" b="0" i="1" dirty="0">
                <a:solidFill>
                  <a:srgbClr val="0000CC"/>
                </a:solidFill>
                <a:latin typeface="Arial" panose="020B0604020202020204" pitchFamily="34" charset="0"/>
              </a:rPr>
              <a:t> </a:t>
            </a:r>
            <a:r>
              <a:rPr lang="en-US" sz="2400" b="0" dirty="0">
                <a:solidFill>
                  <a:srgbClr val="0000CC"/>
                </a:solidFill>
                <a:latin typeface="Arial" panose="020B0604020202020204" pitchFamily="34" charset="0"/>
              </a:rPr>
              <a:t>represents </a:t>
            </a:r>
            <a:r>
              <a:rPr lang="en-US" sz="2400" b="0" i="1" dirty="0">
                <a:solidFill>
                  <a:srgbClr val="0000CC"/>
                </a:solidFill>
                <a:latin typeface="Arial" panose="020B0604020202020204" pitchFamily="34" charset="0"/>
              </a:rPr>
              <a:t>the additional height that the fluid needs to </a:t>
            </a:r>
            <a:r>
              <a:rPr lang="en-US" sz="2400" b="0" i="1" dirty="0" smtClean="0">
                <a:solidFill>
                  <a:srgbClr val="0000CC"/>
                </a:solidFill>
                <a:latin typeface="Arial" panose="020B0604020202020204" pitchFamily="34" charset="0"/>
              </a:rPr>
              <a:t>be raised </a:t>
            </a:r>
            <a:r>
              <a:rPr lang="en-US" sz="2400" b="0" i="1" dirty="0">
                <a:solidFill>
                  <a:srgbClr val="0000CC"/>
                </a:solidFill>
                <a:latin typeface="Arial" panose="020B0604020202020204" pitchFamily="34" charset="0"/>
              </a:rPr>
              <a:t>by a pump in order to overcome the frictional losses in the pipe</a:t>
            </a:r>
            <a:r>
              <a:rPr lang="en-US" sz="2400" b="0" dirty="0">
                <a:latin typeface="Arial" panose="020B0604020202020204" pitchFamily="34" charset="0"/>
              </a:rPr>
              <a:t>. </a:t>
            </a:r>
            <a:endParaRPr lang="en-US" sz="2400" b="0" dirty="0" smtClean="0">
              <a:latin typeface="Arial" panose="020B0604020202020204" pitchFamily="34" charset="0"/>
            </a:endParaRPr>
          </a:p>
          <a:p>
            <a:pPr algn="just"/>
            <a:r>
              <a:rPr lang="en-US" sz="2400" b="0" dirty="0" smtClean="0">
                <a:latin typeface="Arial" panose="020B0604020202020204" pitchFamily="34" charset="0"/>
              </a:rPr>
              <a:t>The head </a:t>
            </a:r>
            <a:r>
              <a:rPr lang="en-US" sz="2400" b="0" dirty="0">
                <a:latin typeface="Arial" panose="020B0604020202020204" pitchFamily="34" charset="0"/>
              </a:rPr>
              <a:t>loss is caused by viscosity, and it is directly related to the wall </a:t>
            </a:r>
            <a:r>
              <a:rPr lang="en-US" sz="2400" b="0" dirty="0" smtClean="0">
                <a:latin typeface="Arial" panose="020B0604020202020204" pitchFamily="34" charset="0"/>
              </a:rPr>
              <a:t>shear stress</a:t>
            </a:r>
            <a:r>
              <a:rPr lang="en-US" sz="2400" b="0" dirty="0">
                <a:latin typeface="Arial" panose="020B0604020202020204" pitchFamily="34" charset="0"/>
              </a:rPr>
              <a:t>.</a:t>
            </a:r>
            <a:endParaRPr lang="en-US" sz="2400" dirty="0"/>
          </a:p>
        </p:txBody>
      </p:sp>
    </p:spTree>
    <p:extLst>
      <p:ext uri="{BB962C8B-B14F-4D97-AF65-F5344CB8AC3E}">
        <p14:creationId xmlns:p14="http://schemas.microsoft.com/office/powerpoint/2010/main" val="356576837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9C14F829-1B25-46AE-910B-10E6613A5305}" type="slidenum">
              <a:rPr lang="en-US" smtClean="0"/>
              <a:pPr>
                <a:defRPr/>
              </a:pPr>
              <a:t>17</a:t>
            </a:fld>
            <a:endParaRPr lang="en-US"/>
          </a:p>
        </p:txBody>
      </p:sp>
      <p:pic>
        <p:nvPicPr>
          <p:cNvPr id="3" name="Picture 2"/>
          <p:cNvPicPr>
            <a:picLocks noChangeAspect="1"/>
          </p:cNvPicPr>
          <p:nvPr/>
        </p:nvPicPr>
        <p:blipFill>
          <a:blip r:embed="rId2"/>
          <a:stretch>
            <a:fillRect/>
          </a:stretch>
        </p:blipFill>
        <p:spPr>
          <a:xfrm>
            <a:off x="1219200" y="2524130"/>
            <a:ext cx="6057900" cy="628650"/>
          </a:xfrm>
          <a:prstGeom prst="rect">
            <a:avLst/>
          </a:prstGeom>
        </p:spPr>
      </p:pic>
      <p:pic>
        <p:nvPicPr>
          <p:cNvPr id="4" name="Picture 3"/>
          <p:cNvPicPr>
            <a:picLocks noChangeAspect="1"/>
          </p:cNvPicPr>
          <p:nvPr/>
        </p:nvPicPr>
        <p:blipFill>
          <a:blip r:embed="rId3"/>
          <a:stretch>
            <a:fillRect/>
          </a:stretch>
        </p:blipFill>
        <p:spPr>
          <a:xfrm>
            <a:off x="1219200" y="3395931"/>
            <a:ext cx="6010275" cy="533400"/>
          </a:xfrm>
          <a:prstGeom prst="rect">
            <a:avLst/>
          </a:prstGeom>
        </p:spPr>
      </p:pic>
      <p:pic>
        <p:nvPicPr>
          <p:cNvPr id="5" name="Picture 4"/>
          <p:cNvPicPr>
            <a:picLocks noChangeAspect="1"/>
          </p:cNvPicPr>
          <p:nvPr/>
        </p:nvPicPr>
        <p:blipFill>
          <a:blip r:embed="rId4"/>
          <a:stretch>
            <a:fillRect/>
          </a:stretch>
        </p:blipFill>
        <p:spPr>
          <a:xfrm>
            <a:off x="1295400" y="4396034"/>
            <a:ext cx="5981700" cy="600075"/>
          </a:xfrm>
          <a:prstGeom prst="rect">
            <a:avLst/>
          </a:prstGeom>
        </p:spPr>
      </p:pic>
      <p:sp>
        <p:nvSpPr>
          <p:cNvPr id="6" name="Rectangle 5"/>
          <p:cNvSpPr/>
          <p:nvPr/>
        </p:nvSpPr>
        <p:spPr>
          <a:xfrm>
            <a:off x="152400" y="421001"/>
            <a:ext cx="8991600" cy="1015663"/>
          </a:xfrm>
          <a:prstGeom prst="rect">
            <a:avLst/>
          </a:prstGeom>
        </p:spPr>
        <p:txBody>
          <a:bodyPr wrap="square">
            <a:spAutoFit/>
          </a:bodyPr>
          <a:lstStyle/>
          <a:p>
            <a:pPr algn="just"/>
            <a:r>
              <a:rPr lang="en-US" sz="2000" b="0" dirty="0">
                <a:latin typeface="Arial" panose="020B0604020202020204" pitchFamily="34" charset="0"/>
              </a:rPr>
              <a:t>Equations 8–21 and 8–24 are valid for both laminar and </a:t>
            </a:r>
            <a:r>
              <a:rPr lang="en-US" sz="2000" b="0" dirty="0" smtClean="0">
                <a:latin typeface="Arial" panose="020B0604020202020204" pitchFamily="34" charset="0"/>
              </a:rPr>
              <a:t>turbulent flows </a:t>
            </a:r>
            <a:r>
              <a:rPr lang="en-US" sz="2000" b="0" dirty="0">
                <a:latin typeface="Arial" panose="020B0604020202020204" pitchFamily="34" charset="0"/>
              </a:rPr>
              <a:t>in both circular and noncircular pipes, but Eq. 8–23 is valid only </a:t>
            </a:r>
            <a:r>
              <a:rPr lang="en-US" sz="2000" b="0" dirty="0" smtClean="0">
                <a:latin typeface="Arial" panose="020B0604020202020204" pitchFamily="34" charset="0"/>
              </a:rPr>
              <a:t>for fully </a:t>
            </a:r>
            <a:r>
              <a:rPr lang="en-US" sz="2000" b="0" dirty="0">
                <a:latin typeface="Arial" panose="020B0604020202020204" pitchFamily="34" charset="0"/>
              </a:rPr>
              <a:t>developed laminar flow in circular pipes</a:t>
            </a:r>
            <a:r>
              <a:rPr lang="en-US" sz="2000" b="0" dirty="0" smtClean="0">
                <a:latin typeface="Arial" panose="020B0604020202020204" pitchFamily="34" charset="0"/>
              </a:rPr>
              <a:t>.</a:t>
            </a:r>
            <a:endParaRPr lang="en-US" sz="2000" b="0" dirty="0">
              <a:latin typeface="Arial" panose="020B0604020202020204" pitchFamily="34" charset="0"/>
            </a:endParaRPr>
          </a:p>
        </p:txBody>
      </p:sp>
      <p:sp>
        <p:nvSpPr>
          <p:cNvPr id="7" name="Rectangle 6"/>
          <p:cNvSpPr/>
          <p:nvPr/>
        </p:nvSpPr>
        <p:spPr>
          <a:xfrm>
            <a:off x="685800" y="5215473"/>
            <a:ext cx="8229600" cy="707886"/>
          </a:xfrm>
          <a:prstGeom prst="rect">
            <a:avLst/>
          </a:prstGeom>
        </p:spPr>
        <p:txBody>
          <a:bodyPr wrap="square">
            <a:spAutoFit/>
          </a:bodyPr>
          <a:lstStyle/>
          <a:p>
            <a:pPr lvl="0" algn="just"/>
            <a:r>
              <a:rPr lang="en-US" sz="2000" b="0" dirty="0">
                <a:solidFill>
                  <a:prstClr val="black"/>
                </a:solidFill>
                <a:latin typeface="Arial" panose="020B0604020202020204" pitchFamily="34" charset="0"/>
              </a:rPr>
              <a:t>Once the pressure loss (or head loss) is known, the required pumping</a:t>
            </a:r>
          </a:p>
          <a:p>
            <a:pPr lvl="0" algn="just"/>
            <a:r>
              <a:rPr lang="en-US" sz="2000" b="0" dirty="0">
                <a:solidFill>
                  <a:prstClr val="black"/>
                </a:solidFill>
                <a:latin typeface="Arial" panose="020B0604020202020204" pitchFamily="34" charset="0"/>
              </a:rPr>
              <a:t>power </a:t>
            </a:r>
            <a:r>
              <a:rPr lang="en-US" sz="2000" b="0" i="1" dirty="0">
                <a:solidFill>
                  <a:prstClr val="black"/>
                </a:solidFill>
                <a:latin typeface="Arial" panose="020B0604020202020204" pitchFamily="34" charset="0"/>
              </a:rPr>
              <a:t>to overcome the pressure loss </a:t>
            </a:r>
            <a:r>
              <a:rPr lang="en-US" sz="2000" b="0" dirty="0">
                <a:solidFill>
                  <a:prstClr val="black"/>
                </a:solidFill>
                <a:latin typeface="Arial" panose="020B0604020202020204" pitchFamily="34" charset="0"/>
              </a:rPr>
              <a:t>is determined from</a:t>
            </a:r>
            <a:endParaRPr lang="en-US" sz="2000" dirty="0">
              <a:solidFill>
                <a:prstClr val="black"/>
              </a:solidFill>
            </a:endParaRPr>
          </a:p>
        </p:txBody>
      </p:sp>
      <p:pic>
        <p:nvPicPr>
          <p:cNvPr id="8" name="Picture 7"/>
          <p:cNvPicPr>
            <a:picLocks noChangeAspect="1"/>
          </p:cNvPicPr>
          <p:nvPr/>
        </p:nvPicPr>
        <p:blipFill>
          <a:blip r:embed="rId5"/>
          <a:stretch>
            <a:fillRect/>
          </a:stretch>
        </p:blipFill>
        <p:spPr>
          <a:xfrm>
            <a:off x="3048000" y="6003925"/>
            <a:ext cx="2647950" cy="352425"/>
          </a:xfrm>
          <a:prstGeom prst="rect">
            <a:avLst/>
          </a:prstGeom>
        </p:spPr>
      </p:pic>
    </p:spTree>
    <p:extLst>
      <p:ext uri="{BB962C8B-B14F-4D97-AF65-F5344CB8AC3E}">
        <p14:creationId xmlns:p14="http://schemas.microsoft.com/office/powerpoint/2010/main" val="346629565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3"/>
          <p:cNvSpPr>
            <a:spLocks noGrp="1"/>
          </p:cNvSpPr>
          <p:nvPr>
            <p:ph type="sldNum" sz="quarter" idx="12"/>
          </p:nvPr>
        </p:nvSpPr>
        <p:spPr>
          <a:noFill/>
        </p:spPr>
        <p:txBody>
          <a:bodyPr/>
          <a:lstStyle/>
          <a:p>
            <a:fld id="{7525F4D1-7AD3-47CF-9BFD-BEA604AD47A5}" type="slidenum">
              <a:rPr lang="en-US"/>
              <a:pPr/>
              <a:t>18</a:t>
            </a:fld>
            <a:endParaRPr lang="en-US"/>
          </a:p>
        </p:txBody>
      </p:sp>
      <p:pic>
        <p:nvPicPr>
          <p:cNvPr id="17411" name="Picture 2"/>
          <p:cNvPicPr>
            <a:picLocks noChangeAspect="1" noChangeArrowheads="1"/>
          </p:cNvPicPr>
          <p:nvPr/>
        </p:nvPicPr>
        <p:blipFill>
          <a:blip r:embed="rId3"/>
          <a:srcRect/>
          <a:stretch>
            <a:fillRect/>
          </a:stretch>
        </p:blipFill>
        <p:spPr bwMode="auto">
          <a:xfrm>
            <a:off x="381000" y="1509713"/>
            <a:ext cx="3363913" cy="3443287"/>
          </a:xfrm>
          <a:prstGeom prst="rect">
            <a:avLst/>
          </a:prstGeom>
          <a:noFill/>
          <a:ln w="9525">
            <a:noFill/>
            <a:miter lim="800000"/>
            <a:headEnd/>
            <a:tailEnd/>
          </a:ln>
        </p:spPr>
      </p:pic>
      <p:sp>
        <p:nvSpPr>
          <p:cNvPr id="17412" name="Rectangle 3"/>
          <p:cNvSpPr>
            <a:spLocks noChangeArrowheads="1"/>
          </p:cNvSpPr>
          <p:nvPr/>
        </p:nvSpPr>
        <p:spPr bwMode="auto">
          <a:xfrm>
            <a:off x="304800" y="4889500"/>
            <a:ext cx="3886200" cy="1644650"/>
          </a:xfrm>
          <a:prstGeom prst="rect">
            <a:avLst/>
          </a:prstGeom>
          <a:noFill/>
          <a:ln w="9525">
            <a:noFill/>
            <a:miter lim="800000"/>
            <a:headEnd/>
            <a:tailEnd/>
          </a:ln>
        </p:spPr>
        <p:txBody>
          <a:bodyPr>
            <a:spAutoFit/>
          </a:bodyPr>
          <a:lstStyle/>
          <a:p>
            <a:r>
              <a:rPr lang="en-US" sz="1700" b="0">
                <a:solidFill>
                  <a:srgbClr val="0000CC"/>
                </a:solidFill>
              </a:rPr>
              <a:t>The relation for pressure loss (and</a:t>
            </a:r>
            <a:r>
              <a:rPr lang="tr-TR" sz="1700" b="0">
                <a:solidFill>
                  <a:srgbClr val="0000CC"/>
                </a:solidFill>
              </a:rPr>
              <a:t> </a:t>
            </a:r>
            <a:r>
              <a:rPr lang="en-US" sz="1700" b="0">
                <a:solidFill>
                  <a:srgbClr val="0000CC"/>
                </a:solidFill>
              </a:rPr>
              <a:t>head loss) is one of the most general</a:t>
            </a:r>
            <a:r>
              <a:rPr lang="tr-TR" sz="1700" b="0">
                <a:solidFill>
                  <a:srgbClr val="0000CC"/>
                </a:solidFill>
              </a:rPr>
              <a:t> </a:t>
            </a:r>
            <a:r>
              <a:rPr lang="en-US" sz="1700" b="0">
                <a:solidFill>
                  <a:srgbClr val="0000CC"/>
                </a:solidFill>
              </a:rPr>
              <a:t>relations in fluid mechanics, and it is</a:t>
            </a:r>
            <a:r>
              <a:rPr lang="tr-TR" sz="1700" b="0">
                <a:solidFill>
                  <a:srgbClr val="0000CC"/>
                </a:solidFill>
              </a:rPr>
              <a:t> </a:t>
            </a:r>
            <a:r>
              <a:rPr lang="en-US" sz="1700" b="0">
                <a:solidFill>
                  <a:srgbClr val="0000CC"/>
                </a:solidFill>
              </a:rPr>
              <a:t>valid for laminar or turbulent flows,</a:t>
            </a:r>
            <a:r>
              <a:rPr lang="tr-TR" sz="1700" b="0">
                <a:solidFill>
                  <a:srgbClr val="0000CC"/>
                </a:solidFill>
              </a:rPr>
              <a:t> </a:t>
            </a:r>
            <a:r>
              <a:rPr lang="en-US" sz="1700" b="0">
                <a:solidFill>
                  <a:srgbClr val="0000CC"/>
                </a:solidFill>
              </a:rPr>
              <a:t>circular or noncircular pipes, and</a:t>
            </a:r>
            <a:r>
              <a:rPr lang="tr-TR" sz="1700" b="0">
                <a:solidFill>
                  <a:srgbClr val="0000CC"/>
                </a:solidFill>
              </a:rPr>
              <a:t> </a:t>
            </a:r>
            <a:r>
              <a:rPr lang="en-US" sz="1700" b="0">
                <a:solidFill>
                  <a:srgbClr val="0000CC"/>
                </a:solidFill>
              </a:rPr>
              <a:t>pipes with smooth or rough</a:t>
            </a:r>
            <a:r>
              <a:rPr lang="tr-TR" sz="1700" b="0">
                <a:solidFill>
                  <a:srgbClr val="0000CC"/>
                </a:solidFill>
              </a:rPr>
              <a:t> </a:t>
            </a:r>
            <a:r>
              <a:rPr lang="en-US" sz="1700" b="0">
                <a:solidFill>
                  <a:srgbClr val="0000CC"/>
                </a:solidFill>
              </a:rPr>
              <a:t>surfaces.</a:t>
            </a:r>
          </a:p>
        </p:txBody>
      </p:sp>
      <p:pic>
        <p:nvPicPr>
          <p:cNvPr id="17413" name="Picture 4"/>
          <p:cNvPicPr>
            <a:picLocks noChangeAspect="1" noChangeArrowheads="1"/>
          </p:cNvPicPr>
          <p:nvPr/>
        </p:nvPicPr>
        <p:blipFill>
          <a:blip r:embed="rId4"/>
          <a:srcRect/>
          <a:stretch>
            <a:fillRect/>
          </a:stretch>
        </p:blipFill>
        <p:spPr bwMode="auto">
          <a:xfrm>
            <a:off x="4464050" y="3074988"/>
            <a:ext cx="3384550" cy="2792412"/>
          </a:xfrm>
          <a:prstGeom prst="rect">
            <a:avLst/>
          </a:prstGeom>
          <a:noFill/>
          <a:ln w="9525">
            <a:noFill/>
            <a:miter lim="800000"/>
            <a:headEnd/>
            <a:tailEnd/>
          </a:ln>
        </p:spPr>
      </p:pic>
      <p:sp>
        <p:nvSpPr>
          <p:cNvPr id="17414" name="Rectangle 5"/>
          <p:cNvSpPr>
            <a:spLocks noChangeArrowheads="1"/>
          </p:cNvSpPr>
          <p:nvPr/>
        </p:nvSpPr>
        <p:spPr bwMode="auto">
          <a:xfrm>
            <a:off x="4419600" y="5867400"/>
            <a:ext cx="4724400" cy="868363"/>
          </a:xfrm>
          <a:prstGeom prst="rect">
            <a:avLst/>
          </a:prstGeom>
          <a:noFill/>
          <a:ln w="9525">
            <a:noFill/>
            <a:miter lim="800000"/>
            <a:headEnd/>
            <a:tailEnd/>
          </a:ln>
        </p:spPr>
        <p:txBody>
          <a:bodyPr>
            <a:spAutoFit/>
          </a:bodyPr>
          <a:lstStyle/>
          <a:p>
            <a:r>
              <a:rPr lang="en-US" sz="1700" b="0">
                <a:solidFill>
                  <a:srgbClr val="0000CC"/>
                </a:solidFill>
              </a:rPr>
              <a:t>The pumping power requirement for</a:t>
            </a:r>
            <a:r>
              <a:rPr lang="tr-TR" sz="1700" b="0">
                <a:solidFill>
                  <a:srgbClr val="0000CC"/>
                </a:solidFill>
              </a:rPr>
              <a:t> </a:t>
            </a:r>
            <a:r>
              <a:rPr lang="en-US" sz="1700" b="0">
                <a:solidFill>
                  <a:srgbClr val="0000CC"/>
                </a:solidFill>
              </a:rPr>
              <a:t>a laminar flow piping system can be</a:t>
            </a:r>
            <a:r>
              <a:rPr lang="tr-TR" sz="1700" b="0">
                <a:solidFill>
                  <a:srgbClr val="0000CC"/>
                </a:solidFill>
              </a:rPr>
              <a:t> </a:t>
            </a:r>
            <a:r>
              <a:rPr lang="en-US" sz="1700" b="0">
                <a:solidFill>
                  <a:srgbClr val="0000CC"/>
                </a:solidFill>
              </a:rPr>
              <a:t>reduced by a factor of 16 by doubling</a:t>
            </a:r>
            <a:r>
              <a:rPr lang="tr-TR" sz="1700" b="0">
                <a:solidFill>
                  <a:srgbClr val="0000CC"/>
                </a:solidFill>
              </a:rPr>
              <a:t> </a:t>
            </a:r>
            <a:r>
              <a:rPr lang="en-US" sz="1700" b="0">
                <a:solidFill>
                  <a:srgbClr val="0000CC"/>
                </a:solidFill>
              </a:rPr>
              <a:t>the pipe diameter.</a:t>
            </a:r>
          </a:p>
        </p:txBody>
      </p:sp>
      <p:pic>
        <p:nvPicPr>
          <p:cNvPr id="17415" name="Picture 6"/>
          <p:cNvPicPr>
            <a:picLocks noChangeAspect="1" noChangeArrowheads="1"/>
          </p:cNvPicPr>
          <p:nvPr/>
        </p:nvPicPr>
        <p:blipFill>
          <a:blip r:embed="rId5"/>
          <a:srcRect/>
          <a:stretch>
            <a:fillRect/>
          </a:stretch>
        </p:blipFill>
        <p:spPr bwMode="auto">
          <a:xfrm>
            <a:off x="457200" y="893763"/>
            <a:ext cx="5334000" cy="630237"/>
          </a:xfrm>
          <a:prstGeom prst="rect">
            <a:avLst/>
          </a:prstGeom>
          <a:noFill/>
          <a:ln w="9525">
            <a:noFill/>
            <a:miter lim="800000"/>
            <a:headEnd/>
            <a:tailEnd/>
          </a:ln>
        </p:spPr>
      </p:pic>
      <p:pic>
        <p:nvPicPr>
          <p:cNvPr id="17416" name="Picture 7"/>
          <p:cNvPicPr>
            <a:picLocks noChangeAspect="1" noChangeArrowheads="1"/>
          </p:cNvPicPr>
          <p:nvPr/>
        </p:nvPicPr>
        <p:blipFill>
          <a:blip r:embed="rId6"/>
          <a:srcRect/>
          <a:stretch>
            <a:fillRect/>
          </a:stretch>
        </p:blipFill>
        <p:spPr bwMode="auto">
          <a:xfrm>
            <a:off x="457200" y="269875"/>
            <a:ext cx="3184525" cy="415925"/>
          </a:xfrm>
          <a:prstGeom prst="rect">
            <a:avLst/>
          </a:prstGeom>
          <a:noFill/>
          <a:ln w="9525">
            <a:noFill/>
            <a:miter lim="800000"/>
            <a:headEnd/>
            <a:tailEnd/>
          </a:ln>
        </p:spPr>
      </p:pic>
      <p:pic>
        <p:nvPicPr>
          <p:cNvPr id="17417" name="Picture 8"/>
          <p:cNvPicPr>
            <a:picLocks noChangeAspect="1" noChangeArrowheads="1"/>
          </p:cNvPicPr>
          <p:nvPr/>
        </p:nvPicPr>
        <p:blipFill>
          <a:blip r:embed="rId7"/>
          <a:srcRect/>
          <a:stretch>
            <a:fillRect/>
          </a:stretch>
        </p:blipFill>
        <p:spPr bwMode="auto">
          <a:xfrm>
            <a:off x="3810000" y="152400"/>
            <a:ext cx="3903663" cy="641350"/>
          </a:xfrm>
          <a:prstGeom prst="rect">
            <a:avLst/>
          </a:prstGeom>
          <a:noFill/>
          <a:ln w="9525">
            <a:noFill/>
            <a:miter lim="800000"/>
            <a:headEnd/>
            <a:tailEnd/>
          </a:ln>
        </p:spPr>
      </p:pic>
      <p:sp>
        <p:nvSpPr>
          <p:cNvPr id="17418" name="Rectangle 9"/>
          <p:cNvSpPr>
            <a:spLocks noChangeArrowheads="1"/>
          </p:cNvSpPr>
          <p:nvPr/>
        </p:nvSpPr>
        <p:spPr bwMode="auto">
          <a:xfrm>
            <a:off x="7664450" y="152400"/>
            <a:ext cx="1327150" cy="641350"/>
          </a:xfrm>
          <a:prstGeom prst="rect">
            <a:avLst/>
          </a:prstGeom>
          <a:noFill/>
          <a:ln w="9525">
            <a:noFill/>
            <a:miter lim="800000"/>
            <a:headEnd/>
            <a:tailEnd/>
          </a:ln>
        </p:spPr>
        <p:txBody>
          <a:bodyPr>
            <a:spAutoFit/>
          </a:bodyPr>
          <a:lstStyle/>
          <a:p>
            <a:r>
              <a:rPr lang="en-US" b="0"/>
              <a:t>Horizontal pipe</a:t>
            </a:r>
          </a:p>
        </p:txBody>
      </p:sp>
      <p:sp>
        <p:nvSpPr>
          <p:cNvPr id="17419" name="Rectangle 10"/>
          <p:cNvSpPr>
            <a:spLocks noChangeArrowheads="1"/>
          </p:cNvSpPr>
          <p:nvPr/>
        </p:nvSpPr>
        <p:spPr bwMode="auto">
          <a:xfrm>
            <a:off x="5791200" y="914400"/>
            <a:ext cx="1447800" cy="641350"/>
          </a:xfrm>
          <a:prstGeom prst="rect">
            <a:avLst/>
          </a:prstGeom>
          <a:noFill/>
          <a:ln w="9525">
            <a:noFill/>
            <a:miter lim="800000"/>
            <a:headEnd/>
            <a:tailEnd/>
          </a:ln>
        </p:spPr>
        <p:txBody>
          <a:bodyPr>
            <a:spAutoFit/>
          </a:bodyPr>
          <a:lstStyle/>
          <a:p>
            <a:r>
              <a:rPr lang="en-US"/>
              <a:t>Poiseuille’s law</a:t>
            </a:r>
          </a:p>
        </p:txBody>
      </p:sp>
      <p:sp>
        <p:nvSpPr>
          <p:cNvPr id="17420" name="Rectangle 11"/>
          <p:cNvSpPr>
            <a:spLocks noChangeArrowheads="1"/>
          </p:cNvSpPr>
          <p:nvPr/>
        </p:nvSpPr>
        <p:spPr bwMode="auto">
          <a:xfrm>
            <a:off x="3810000" y="1582738"/>
            <a:ext cx="5029200" cy="1465262"/>
          </a:xfrm>
          <a:prstGeom prst="rect">
            <a:avLst/>
          </a:prstGeom>
          <a:solidFill>
            <a:srgbClr val="FFFF99"/>
          </a:solidFill>
          <a:ln w="9525">
            <a:noFill/>
            <a:miter lim="800000"/>
            <a:headEnd/>
            <a:tailEnd/>
          </a:ln>
        </p:spPr>
        <p:txBody>
          <a:bodyPr>
            <a:spAutoFit/>
          </a:bodyPr>
          <a:lstStyle/>
          <a:p>
            <a:r>
              <a:rPr lang="tr-TR" b="0" i="1" dirty="0"/>
              <a:t>F</a:t>
            </a:r>
            <a:r>
              <a:rPr lang="en-US" b="0" i="1" dirty="0"/>
              <a:t>or a</a:t>
            </a:r>
            <a:r>
              <a:rPr lang="tr-TR" b="0" i="1" dirty="0"/>
              <a:t> </a:t>
            </a:r>
            <a:r>
              <a:rPr lang="en-US" b="0" i="1" dirty="0"/>
              <a:t>specified flow rate</a:t>
            </a:r>
            <a:r>
              <a:rPr lang="en-US" b="0" dirty="0"/>
              <a:t>, </a:t>
            </a:r>
            <a:r>
              <a:rPr lang="en-US" b="0" i="1" dirty="0"/>
              <a:t>the pressure drop and thus the required pumping power</a:t>
            </a:r>
            <a:r>
              <a:rPr lang="tr-TR" b="0" i="1" dirty="0"/>
              <a:t> </a:t>
            </a:r>
            <a:r>
              <a:rPr lang="en-US" b="0" i="1" dirty="0"/>
              <a:t>is proportional to the length of the pipe and the viscosity of the fluid</a:t>
            </a:r>
            <a:r>
              <a:rPr lang="en-US" b="0" dirty="0"/>
              <a:t>, </a:t>
            </a:r>
            <a:r>
              <a:rPr lang="en-US" b="0" i="1" dirty="0"/>
              <a:t>but it is</a:t>
            </a:r>
            <a:r>
              <a:rPr lang="tr-TR" b="0" i="1" dirty="0"/>
              <a:t> </a:t>
            </a:r>
            <a:r>
              <a:rPr lang="en-US" b="0" i="1" dirty="0"/>
              <a:t>inversely proportional to the fourth power of the diameter</a:t>
            </a:r>
            <a:r>
              <a:rPr lang="en-US" b="0" dirty="0"/>
              <a:t> </a:t>
            </a:r>
            <a:r>
              <a:rPr lang="en-US" b="0" i="1" dirty="0"/>
              <a:t>of the</a:t>
            </a:r>
            <a:r>
              <a:rPr lang="tr-TR" b="0" i="1" dirty="0"/>
              <a:t> </a:t>
            </a:r>
            <a:r>
              <a:rPr lang="en-US" b="0" i="1" dirty="0"/>
              <a:t>pipe</a:t>
            </a:r>
            <a:r>
              <a:rPr lang="en-US" b="0" dirty="0"/>
              <a:t>.</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3"/>
          <p:cNvSpPr>
            <a:spLocks noGrp="1"/>
          </p:cNvSpPr>
          <p:nvPr>
            <p:ph type="sldNum" sz="quarter" idx="12"/>
          </p:nvPr>
        </p:nvSpPr>
        <p:spPr>
          <a:noFill/>
        </p:spPr>
        <p:txBody>
          <a:bodyPr/>
          <a:lstStyle/>
          <a:p>
            <a:fld id="{423FF132-07DB-4CFF-9278-67B5AB3FB960}" type="slidenum">
              <a:rPr lang="en-US"/>
              <a:pPr/>
              <a:t>19</a:t>
            </a:fld>
            <a:endParaRPr lang="en-US"/>
          </a:p>
        </p:txBody>
      </p:sp>
      <p:sp>
        <p:nvSpPr>
          <p:cNvPr id="18435" name="Rectangle 2"/>
          <p:cNvSpPr>
            <a:spLocks noChangeArrowheads="1"/>
          </p:cNvSpPr>
          <p:nvPr/>
        </p:nvSpPr>
        <p:spPr bwMode="auto">
          <a:xfrm>
            <a:off x="609600" y="381000"/>
            <a:ext cx="7848600" cy="1547813"/>
          </a:xfrm>
          <a:prstGeom prst="rect">
            <a:avLst/>
          </a:prstGeom>
          <a:noFill/>
          <a:ln w="9525">
            <a:noFill/>
            <a:miter lim="800000"/>
            <a:headEnd/>
            <a:tailEnd/>
          </a:ln>
        </p:spPr>
        <p:txBody>
          <a:bodyPr>
            <a:spAutoFit/>
          </a:bodyPr>
          <a:lstStyle/>
          <a:p>
            <a:pPr>
              <a:spcBef>
                <a:spcPct val="15000"/>
              </a:spcBef>
              <a:spcAft>
                <a:spcPct val="15000"/>
              </a:spcAft>
            </a:pPr>
            <a:r>
              <a:rPr lang="en-US" b="0" dirty="0"/>
              <a:t>The pressure drop</a:t>
            </a:r>
            <a:r>
              <a:rPr lang="tr-TR" b="0" dirty="0"/>
              <a:t> </a:t>
            </a:r>
            <a:r>
              <a:rPr lang="en-US" b="0" dirty="0">
                <a:sym typeface="Symbol" pitchFamily="18" charset="2"/>
              </a:rPr>
              <a:t></a:t>
            </a:r>
            <a:r>
              <a:rPr lang="en-US" b="0" i="1" dirty="0"/>
              <a:t>P </a:t>
            </a:r>
            <a:r>
              <a:rPr lang="en-US" b="0" dirty="0"/>
              <a:t>equals the pressure loss </a:t>
            </a:r>
            <a:r>
              <a:rPr lang="en-US" b="0" dirty="0">
                <a:sym typeface="Symbol" pitchFamily="18" charset="2"/>
              </a:rPr>
              <a:t></a:t>
            </a:r>
            <a:r>
              <a:rPr lang="en-US" b="0" i="1" dirty="0"/>
              <a:t>P</a:t>
            </a:r>
            <a:r>
              <a:rPr lang="en-US" b="0" i="1" baseline="-25000" dirty="0"/>
              <a:t>L</a:t>
            </a:r>
            <a:r>
              <a:rPr lang="en-US" b="0" i="1" dirty="0"/>
              <a:t> </a:t>
            </a:r>
            <a:r>
              <a:rPr lang="en-US" b="0" dirty="0"/>
              <a:t>in the case of a horizontal</a:t>
            </a:r>
            <a:r>
              <a:rPr lang="tr-TR" b="0" dirty="0"/>
              <a:t> </a:t>
            </a:r>
            <a:r>
              <a:rPr lang="en-US" b="0" dirty="0"/>
              <a:t>pipe, but this is not the case for inclined pipes or pipes with variable</a:t>
            </a:r>
            <a:r>
              <a:rPr lang="tr-TR" b="0" dirty="0"/>
              <a:t> </a:t>
            </a:r>
            <a:r>
              <a:rPr lang="en-US" b="0" dirty="0"/>
              <a:t>cross-sectional area. </a:t>
            </a:r>
            <a:endParaRPr lang="tr-TR" b="0" dirty="0"/>
          </a:p>
          <a:p>
            <a:pPr>
              <a:spcBef>
                <a:spcPct val="15000"/>
              </a:spcBef>
              <a:spcAft>
                <a:spcPct val="15000"/>
              </a:spcAft>
            </a:pPr>
            <a:r>
              <a:rPr lang="en-US" b="0" dirty="0">
                <a:solidFill>
                  <a:srgbClr val="CC00CC"/>
                </a:solidFill>
              </a:rPr>
              <a:t>This can be demonstrated by writing the energy equation</a:t>
            </a:r>
            <a:r>
              <a:rPr lang="tr-TR" b="0" dirty="0">
                <a:solidFill>
                  <a:srgbClr val="CC00CC"/>
                </a:solidFill>
              </a:rPr>
              <a:t> </a:t>
            </a:r>
            <a:r>
              <a:rPr lang="en-US" b="0" dirty="0">
                <a:solidFill>
                  <a:srgbClr val="CC00CC"/>
                </a:solidFill>
              </a:rPr>
              <a:t>for steady, incompressible one-dimensional flow in terms of heads as</a:t>
            </a:r>
          </a:p>
        </p:txBody>
      </p:sp>
      <p:pic>
        <p:nvPicPr>
          <p:cNvPr id="18436" name="Picture 3"/>
          <p:cNvPicPr>
            <a:picLocks noChangeAspect="1" noChangeArrowheads="1"/>
          </p:cNvPicPr>
          <p:nvPr/>
        </p:nvPicPr>
        <p:blipFill>
          <a:blip r:embed="rId3"/>
          <a:srcRect/>
          <a:stretch>
            <a:fillRect/>
          </a:stretch>
        </p:blipFill>
        <p:spPr bwMode="auto">
          <a:xfrm>
            <a:off x="1395413" y="2014538"/>
            <a:ext cx="5614987" cy="652462"/>
          </a:xfrm>
          <a:prstGeom prst="rect">
            <a:avLst/>
          </a:prstGeom>
          <a:noFill/>
          <a:ln w="9525">
            <a:noFill/>
            <a:miter lim="800000"/>
            <a:headEnd/>
            <a:tailEnd/>
          </a:ln>
        </p:spPr>
      </p:pic>
      <p:pic>
        <p:nvPicPr>
          <p:cNvPr id="18437" name="Picture 4"/>
          <p:cNvPicPr>
            <a:picLocks noChangeAspect="1" noChangeArrowheads="1"/>
          </p:cNvPicPr>
          <p:nvPr/>
        </p:nvPicPr>
        <p:blipFill>
          <a:blip r:embed="rId4"/>
          <a:srcRect/>
          <a:stretch>
            <a:fillRect/>
          </a:stretch>
        </p:blipFill>
        <p:spPr bwMode="auto">
          <a:xfrm>
            <a:off x="1089025" y="2871788"/>
            <a:ext cx="6378575" cy="404812"/>
          </a:xfrm>
          <a:prstGeom prst="rect">
            <a:avLst/>
          </a:prstGeom>
          <a:noFill/>
          <a:ln w="9525">
            <a:noFill/>
            <a:miter lim="800000"/>
            <a:headEnd/>
            <a:tailEnd/>
          </a:ln>
        </p:spPr>
      </p:pic>
      <p:pic>
        <p:nvPicPr>
          <p:cNvPr id="18438" name="Picture 6"/>
          <p:cNvPicPr>
            <a:picLocks noChangeAspect="1" noChangeArrowheads="1"/>
          </p:cNvPicPr>
          <p:nvPr/>
        </p:nvPicPr>
        <p:blipFill>
          <a:blip r:embed="rId5"/>
          <a:srcRect/>
          <a:stretch>
            <a:fillRect/>
          </a:stretch>
        </p:blipFill>
        <p:spPr bwMode="auto">
          <a:xfrm>
            <a:off x="685800" y="3505200"/>
            <a:ext cx="7458075" cy="2260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3"/>
          <p:cNvSpPr>
            <a:spLocks noGrp="1"/>
          </p:cNvSpPr>
          <p:nvPr>
            <p:ph type="sldNum" sz="quarter" idx="12"/>
          </p:nvPr>
        </p:nvSpPr>
        <p:spPr>
          <a:noFill/>
        </p:spPr>
        <p:txBody>
          <a:bodyPr/>
          <a:lstStyle/>
          <a:p>
            <a:fld id="{561B64E2-AE6B-4D6C-BBA9-14F74EA4207D}" type="slidenum">
              <a:rPr lang="en-US"/>
              <a:pPr/>
              <a:t>2</a:t>
            </a:fld>
            <a:endParaRPr lang="en-US"/>
          </a:p>
        </p:txBody>
      </p:sp>
      <p:sp>
        <p:nvSpPr>
          <p:cNvPr id="3075" name="Rectangle 3"/>
          <p:cNvSpPr>
            <a:spLocks noChangeArrowheads="1"/>
          </p:cNvSpPr>
          <p:nvPr/>
        </p:nvSpPr>
        <p:spPr bwMode="auto">
          <a:xfrm>
            <a:off x="6248400" y="3352800"/>
            <a:ext cx="2514600" cy="3013075"/>
          </a:xfrm>
          <a:prstGeom prst="rect">
            <a:avLst/>
          </a:prstGeom>
          <a:noFill/>
          <a:ln w="9525">
            <a:noFill/>
            <a:miter lim="800000"/>
            <a:headEnd/>
            <a:tailEnd/>
          </a:ln>
        </p:spPr>
        <p:txBody>
          <a:bodyPr>
            <a:spAutoFit/>
          </a:bodyPr>
          <a:lstStyle/>
          <a:p>
            <a:r>
              <a:rPr lang="en-US" sz="2400" b="0">
                <a:solidFill>
                  <a:srgbClr val="0000CC"/>
                </a:solidFill>
              </a:rPr>
              <a:t>Internal flows through pipes, elbows, tees,</a:t>
            </a:r>
            <a:r>
              <a:rPr lang="tr-TR" sz="2400" b="0">
                <a:solidFill>
                  <a:srgbClr val="0000CC"/>
                </a:solidFill>
              </a:rPr>
              <a:t> </a:t>
            </a:r>
            <a:r>
              <a:rPr lang="en-US" sz="2400" b="0">
                <a:solidFill>
                  <a:srgbClr val="0000CC"/>
                </a:solidFill>
              </a:rPr>
              <a:t>valves, etc., as in this oil refinery, are found</a:t>
            </a:r>
            <a:r>
              <a:rPr lang="tr-TR" sz="2400" b="0">
                <a:solidFill>
                  <a:srgbClr val="0000CC"/>
                </a:solidFill>
              </a:rPr>
              <a:t> </a:t>
            </a:r>
            <a:r>
              <a:rPr lang="en-US" sz="2400" b="0">
                <a:solidFill>
                  <a:srgbClr val="0000CC"/>
                </a:solidFill>
              </a:rPr>
              <a:t>in nearly every industry.</a:t>
            </a:r>
          </a:p>
        </p:txBody>
      </p:sp>
      <p:pic>
        <p:nvPicPr>
          <p:cNvPr id="3076" name="Picture 4"/>
          <p:cNvPicPr>
            <a:picLocks noChangeAspect="1" noChangeArrowheads="1"/>
          </p:cNvPicPr>
          <p:nvPr/>
        </p:nvPicPr>
        <p:blipFill>
          <a:blip r:embed="rId3"/>
          <a:srcRect/>
          <a:stretch>
            <a:fillRect/>
          </a:stretch>
        </p:blipFill>
        <p:spPr bwMode="auto">
          <a:xfrm>
            <a:off x="457200" y="533400"/>
            <a:ext cx="5775325" cy="5791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3"/>
          <p:cNvSpPr>
            <a:spLocks noGrp="1"/>
          </p:cNvSpPr>
          <p:nvPr>
            <p:ph type="sldNum" sz="quarter" idx="12"/>
          </p:nvPr>
        </p:nvSpPr>
        <p:spPr>
          <a:noFill/>
        </p:spPr>
        <p:txBody>
          <a:bodyPr/>
          <a:lstStyle/>
          <a:p>
            <a:fld id="{1EDDDC54-C952-4575-84F7-43F6B410D15C}" type="slidenum">
              <a:rPr lang="en-US"/>
              <a:pPr/>
              <a:t>20</a:t>
            </a:fld>
            <a:endParaRPr lang="en-US"/>
          </a:p>
        </p:txBody>
      </p:sp>
      <p:sp>
        <p:nvSpPr>
          <p:cNvPr id="19459" name="Rectangle 2"/>
          <p:cNvSpPr>
            <a:spLocks noChangeArrowheads="1"/>
          </p:cNvSpPr>
          <p:nvPr/>
        </p:nvSpPr>
        <p:spPr bwMode="auto">
          <a:xfrm>
            <a:off x="304800" y="149225"/>
            <a:ext cx="3505200" cy="1187450"/>
          </a:xfrm>
          <a:prstGeom prst="rect">
            <a:avLst/>
          </a:prstGeom>
          <a:noFill/>
          <a:ln w="9525">
            <a:noFill/>
            <a:miter lim="800000"/>
            <a:headEnd/>
            <a:tailEnd/>
          </a:ln>
        </p:spPr>
        <p:txBody>
          <a:bodyPr>
            <a:spAutoFit/>
          </a:bodyPr>
          <a:lstStyle/>
          <a:p>
            <a:r>
              <a:rPr lang="en-US" sz="2400">
                <a:solidFill>
                  <a:srgbClr val="FF0000"/>
                </a:solidFill>
              </a:rPr>
              <a:t>Effect of Gravity on Velocity and Flow Rate in</a:t>
            </a:r>
            <a:r>
              <a:rPr lang="tr-TR" sz="2400">
                <a:solidFill>
                  <a:srgbClr val="FF0000"/>
                </a:solidFill>
              </a:rPr>
              <a:t> </a:t>
            </a:r>
            <a:r>
              <a:rPr lang="en-US" sz="2400">
                <a:solidFill>
                  <a:srgbClr val="FF0000"/>
                </a:solidFill>
              </a:rPr>
              <a:t>Laminar Flow</a:t>
            </a:r>
          </a:p>
        </p:txBody>
      </p:sp>
      <p:pic>
        <p:nvPicPr>
          <p:cNvPr id="19460" name="Picture 4"/>
          <p:cNvPicPr>
            <a:picLocks noChangeAspect="1" noChangeArrowheads="1"/>
          </p:cNvPicPr>
          <p:nvPr/>
        </p:nvPicPr>
        <p:blipFill>
          <a:blip r:embed="rId3"/>
          <a:srcRect/>
          <a:stretch>
            <a:fillRect/>
          </a:stretch>
        </p:blipFill>
        <p:spPr bwMode="auto">
          <a:xfrm>
            <a:off x="3886200" y="228600"/>
            <a:ext cx="4713288" cy="303213"/>
          </a:xfrm>
          <a:prstGeom prst="rect">
            <a:avLst/>
          </a:prstGeom>
          <a:noFill/>
          <a:ln w="9525">
            <a:noFill/>
            <a:miter lim="800000"/>
            <a:headEnd/>
            <a:tailEnd/>
          </a:ln>
        </p:spPr>
      </p:pic>
      <p:pic>
        <p:nvPicPr>
          <p:cNvPr id="19461" name="Picture 5"/>
          <p:cNvPicPr>
            <a:picLocks noChangeAspect="1" noChangeArrowheads="1"/>
          </p:cNvPicPr>
          <p:nvPr/>
        </p:nvPicPr>
        <p:blipFill>
          <a:blip r:embed="rId4"/>
          <a:srcRect/>
          <a:stretch>
            <a:fillRect/>
          </a:stretch>
        </p:blipFill>
        <p:spPr bwMode="auto">
          <a:xfrm>
            <a:off x="3886200" y="609600"/>
            <a:ext cx="4894263" cy="674688"/>
          </a:xfrm>
          <a:prstGeom prst="rect">
            <a:avLst/>
          </a:prstGeom>
          <a:noFill/>
          <a:ln w="9525">
            <a:noFill/>
            <a:miter lim="800000"/>
            <a:headEnd/>
            <a:tailEnd/>
          </a:ln>
        </p:spPr>
      </p:pic>
      <p:pic>
        <p:nvPicPr>
          <p:cNvPr id="19462" name="Picture 6"/>
          <p:cNvPicPr>
            <a:picLocks noChangeAspect="1" noChangeArrowheads="1"/>
          </p:cNvPicPr>
          <p:nvPr/>
        </p:nvPicPr>
        <p:blipFill>
          <a:blip r:embed="rId5"/>
          <a:srcRect/>
          <a:stretch>
            <a:fillRect/>
          </a:stretch>
        </p:blipFill>
        <p:spPr bwMode="auto">
          <a:xfrm>
            <a:off x="3886200" y="1371600"/>
            <a:ext cx="2689225" cy="619125"/>
          </a:xfrm>
          <a:prstGeom prst="rect">
            <a:avLst/>
          </a:prstGeom>
          <a:noFill/>
          <a:ln w="9525">
            <a:noFill/>
            <a:miter lim="800000"/>
            <a:headEnd/>
            <a:tailEnd/>
          </a:ln>
        </p:spPr>
      </p:pic>
      <p:pic>
        <p:nvPicPr>
          <p:cNvPr id="19463" name="Picture 7"/>
          <p:cNvPicPr>
            <a:picLocks noChangeAspect="1" noChangeArrowheads="1"/>
          </p:cNvPicPr>
          <p:nvPr/>
        </p:nvPicPr>
        <p:blipFill>
          <a:blip r:embed="rId6"/>
          <a:srcRect/>
          <a:stretch>
            <a:fillRect/>
          </a:stretch>
        </p:blipFill>
        <p:spPr bwMode="auto">
          <a:xfrm>
            <a:off x="3886200" y="2057400"/>
            <a:ext cx="3543300" cy="619125"/>
          </a:xfrm>
          <a:prstGeom prst="rect">
            <a:avLst/>
          </a:prstGeom>
          <a:noFill/>
          <a:ln w="9525">
            <a:noFill/>
            <a:miter lim="800000"/>
            <a:headEnd/>
            <a:tailEnd/>
          </a:ln>
        </p:spPr>
      </p:pic>
      <p:pic>
        <p:nvPicPr>
          <p:cNvPr id="19464" name="Picture 8"/>
          <p:cNvPicPr>
            <a:picLocks noChangeAspect="1" noChangeArrowheads="1"/>
          </p:cNvPicPr>
          <p:nvPr/>
        </p:nvPicPr>
        <p:blipFill>
          <a:blip r:embed="rId7"/>
          <a:srcRect/>
          <a:stretch>
            <a:fillRect/>
          </a:stretch>
        </p:blipFill>
        <p:spPr bwMode="auto">
          <a:xfrm>
            <a:off x="3886200" y="2895600"/>
            <a:ext cx="2868613" cy="731838"/>
          </a:xfrm>
          <a:prstGeom prst="rect">
            <a:avLst/>
          </a:prstGeom>
          <a:noFill/>
          <a:ln w="9525">
            <a:noFill/>
            <a:miter lim="800000"/>
            <a:headEnd/>
            <a:tailEnd/>
          </a:ln>
        </p:spPr>
      </p:pic>
      <p:pic>
        <p:nvPicPr>
          <p:cNvPr id="19465" name="Picture 9"/>
          <p:cNvPicPr>
            <a:picLocks noChangeAspect="1" noChangeArrowheads="1"/>
          </p:cNvPicPr>
          <p:nvPr/>
        </p:nvPicPr>
        <p:blipFill>
          <a:blip r:embed="rId8"/>
          <a:srcRect/>
          <a:stretch>
            <a:fillRect/>
          </a:stretch>
        </p:blipFill>
        <p:spPr bwMode="auto">
          <a:xfrm>
            <a:off x="3886200" y="3810000"/>
            <a:ext cx="2824163" cy="742950"/>
          </a:xfrm>
          <a:prstGeom prst="rect">
            <a:avLst/>
          </a:prstGeom>
          <a:noFill/>
          <a:ln w="9525">
            <a:noFill/>
            <a:miter lim="800000"/>
            <a:headEnd/>
            <a:tailEnd/>
          </a:ln>
        </p:spPr>
      </p:pic>
      <p:sp>
        <p:nvSpPr>
          <p:cNvPr id="19466" name="Rectangle 10"/>
          <p:cNvSpPr>
            <a:spLocks noChangeArrowheads="1"/>
          </p:cNvSpPr>
          <p:nvPr/>
        </p:nvSpPr>
        <p:spPr bwMode="auto">
          <a:xfrm>
            <a:off x="304800" y="4953000"/>
            <a:ext cx="4191000" cy="1465263"/>
          </a:xfrm>
          <a:prstGeom prst="rect">
            <a:avLst/>
          </a:prstGeom>
          <a:noFill/>
          <a:ln w="9525">
            <a:noFill/>
            <a:miter lim="800000"/>
            <a:headEnd/>
            <a:tailEnd/>
          </a:ln>
        </p:spPr>
        <p:txBody>
          <a:bodyPr>
            <a:spAutoFit/>
          </a:bodyPr>
          <a:lstStyle/>
          <a:p>
            <a:r>
              <a:rPr lang="en-US" b="0">
                <a:solidFill>
                  <a:srgbClr val="0000CC"/>
                </a:solidFill>
              </a:rPr>
              <a:t>Free-body diagram of a ring-shaped</a:t>
            </a:r>
            <a:r>
              <a:rPr lang="tr-TR" b="0">
                <a:solidFill>
                  <a:srgbClr val="0000CC"/>
                </a:solidFill>
              </a:rPr>
              <a:t> </a:t>
            </a:r>
            <a:r>
              <a:rPr lang="en-US" b="0">
                <a:solidFill>
                  <a:srgbClr val="0000CC"/>
                </a:solidFill>
              </a:rPr>
              <a:t>differential fluid element of radius </a:t>
            </a:r>
            <a:r>
              <a:rPr lang="en-US" b="0" i="1">
                <a:solidFill>
                  <a:srgbClr val="0000CC"/>
                </a:solidFill>
              </a:rPr>
              <a:t>r</a:t>
            </a:r>
            <a:r>
              <a:rPr lang="en-US" b="0">
                <a:solidFill>
                  <a:srgbClr val="0000CC"/>
                </a:solidFill>
              </a:rPr>
              <a:t>,</a:t>
            </a:r>
            <a:r>
              <a:rPr lang="tr-TR" b="0">
                <a:solidFill>
                  <a:srgbClr val="0000CC"/>
                </a:solidFill>
              </a:rPr>
              <a:t> </a:t>
            </a:r>
            <a:r>
              <a:rPr lang="en-US" b="0">
                <a:solidFill>
                  <a:srgbClr val="0000CC"/>
                </a:solidFill>
              </a:rPr>
              <a:t>thickness </a:t>
            </a:r>
            <a:r>
              <a:rPr lang="en-US" b="0" i="1">
                <a:solidFill>
                  <a:srgbClr val="0000CC"/>
                </a:solidFill>
              </a:rPr>
              <a:t>dr</a:t>
            </a:r>
            <a:r>
              <a:rPr lang="en-US" b="0">
                <a:solidFill>
                  <a:srgbClr val="0000CC"/>
                </a:solidFill>
              </a:rPr>
              <a:t>, and length </a:t>
            </a:r>
            <a:r>
              <a:rPr lang="en-US" b="0" i="1">
                <a:solidFill>
                  <a:srgbClr val="0000CC"/>
                </a:solidFill>
              </a:rPr>
              <a:t>dx </a:t>
            </a:r>
            <a:r>
              <a:rPr lang="en-US" b="0">
                <a:solidFill>
                  <a:srgbClr val="0000CC"/>
                </a:solidFill>
              </a:rPr>
              <a:t>oriented</a:t>
            </a:r>
            <a:r>
              <a:rPr lang="tr-TR" b="0">
                <a:solidFill>
                  <a:srgbClr val="0000CC"/>
                </a:solidFill>
              </a:rPr>
              <a:t> </a:t>
            </a:r>
            <a:r>
              <a:rPr lang="en-US" b="0">
                <a:solidFill>
                  <a:srgbClr val="0000CC"/>
                </a:solidFill>
              </a:rPr>
              <a:t>coaxially with an inclined pipe in fully</a:t>
            </a:r>
            <a:r>
              <a:rPr lang="tr-TR" b="0">
                <a:solidFill>
                  <a:srgbClr val="0000CC"/>
                </a:solidFill>
              </a:rPr>
              <a:t> </a:t>
            </a:r>
            <a:r>
              <a:rPr lang="en-US" b="0">
                <a:solidFill>
                  <a:srgbClr val="0000CC"/>
                </a:solidFill>
              </a:rPr>
              <a:t>developed laminar flow.</a:t>
            </a:r>
          </a:p>
        </p:txBody>
      </p:sp>
      <p:pic>
        <p:nvPicPr>
          <p:cNvPr id="19467" name="Picture 14"/>
          <p:cNvPicPr>
            <a:picLocks noChangeAspect="1" noChangeArrowheads="1"/>
          </p:cNvPicPr>
          <p:nvPr/>
        </p:nvPicPr>
        <p:blipFill>
          <a:blip r:embed="rId9"/>
          <a:srcRect/>
          <a:stretch>
            <a:fillRect/>
          </a:stretch>
        </p:blipFill>
        <p:spPr bwMode="auto">
          <a:xfrm>
            <a:off x="304800" y="1447800"/>
            <a:ext cx="3406775" cy="3429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3"/>
          <p:cNvSpPr>
            <a:spLocks noGrp="1"/>
          </p:cNvSpPr>
          <p:nvPr>
            <p:ph type="sldNum" sz="quarter" idx="12"/>
          </p:nvPr>
        </p:nvSpPr>
        <p:spPr>
          <a:noFill/>
        </p:spPr>
        <p:txBody>
          <a:bodyPr/>
          <a:lstStyle/>
          <a:p>
            <a:fld id="{202CE59A-BDDB-4D62-B688-C7A779636EB1}" type="slidenum">
              <a:rPr lang="en-US"/>
              <a:pPr/>
              <a:t>21</a:t>
            </a:fld>
            <a:endParaRPr lang="en-US"/>
          </a:p>
        </p:txBody>
      </p:sp>
      <p:pic>
        <p:nvPicPr>
          <p:cNvPr id="20483" name="Picture 14"/>
          <p:cNvPicPr>
            <a:picLocks noChangeAspect="1" noChangeArrowheads="1"/>
          </p:cNvPicPr>
          <p:nvPr/>
        </p:nvPicPr>
        <p:blipFill>
          <a:blip r:embed="rId3"/>
          <a:srcRect/>
          <a:stretch>
            <a:fillRect/>
          </a:stretch>
        </p:blipFill>
        <p:spPr bwMode="auto">
          <a:xfrm>
            <a:off x="4976813" y="5029200"/>
            <a:ext cx="3633787" cy="1604963"/>
          </a:xfrm>
          <a:prstGeom prst="rect">
            <a:avLst/>
          </a:prstGeom>
          <a:noFill/>
          <a:ln w="9525">
            <a:noFill/>
            <a:miter lim="800000"/>
            <a:headEnd/>
            <a:tailEnd/>
          </a:ln>
        </p:spPr>
      </p:pic>
      <p:pic>
        <p:nvPicPr>
          <p:cNvPr id="20484" name="Picture 15"/>
          <p:cNvPicPr>
            <a:picLocks noChangeAspect="1" noChangeArrowheads="1"/>
          </p:cNvPicPr>
          <p:nvPr/>
        </p:nvPicPr>
        <p:blipFill>
          <a:blip r:embed="rId4"/>
          <a:srcRect/>
          <a:stretch>
            <a:fillRect/>
          </a:stretch>
        </p:blipFill>
        <p:spPr bwMode="auto">
          <a:xfrm>
            <a:off x="239713" y="211138"/>
            <a:ext cx="4713287" cy="64182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3"/>
          <p:cNvSpPr>
            <a:spLocks noGrp="1"/>
          </p:cNvSpPr>
          <p:nvPr>
            <p:ph type="sldNum" sz="quarter" idx="12"/>
          </p:nvPr>
        </p:nvSpPr>
        <p:spPr>
          <a:noFill/>
        </p:spPr>
        <p:txBody>
          <a:bodyPr/>
          <a:lstStyle/>
          <a:p>
            <a:fld id="{0B864F33-894B-4984-8F62-05C7190769FF}" type="slidenum">
              <a:rPr lang="en-US"/>
              <a:pPr/>
              <a:t>22</a:t>
            </a:fld>
            <a:endParaRPr lang="en-US"/>
          </a:p>
        </p:txBody>
      </p:sp>
      <p:pic>
        <p:nvPicPr>
          <p:cNvPr id="21507" name="Picture 4"/>
          <p:cNvPicPr>
            <a:picLocks noChangeAspect="1" noChangeArrowheads="1"/>
          </p:cNvPicPr>
          <p:nvPr/>
        </p:nvPicPr>
        <p:blipFill>
          <a:blip r:embed="rId3"/>
          <a:srcRect/>
          <a:stretch>
            <a:fillRect/>
          </a:stretch>
        </p:blipFill>
        <p:spPr bwMode="auto">
          <a:xfrm>
            <a:off x="3849688" y="152400"/>
            <a:ext cx="5065712" cy="6629400"/>
          </a:xfrm>
          <a:prstGeom prst="rect">
            <a:avLst/>
          </a:prstGeom>
          <a:noFill/>
          <a:ln w="9525">
            <a:noFill/>
            <a:miter lim="800000"/>
            <a:headEnd/>
            <a:tailEnd/>
          </a:ln>
        </p:spPr>
      </p:pic>
      <p:sp>
        <p:nvSpPr>
          <p:cNvPr id="21508" name="Rectangle 5"/>
          <p:cNvSpPr>
            <a:spLocks noChangeArrowheads="1"/>
          </p:cNvSpPr>
          <p:nvPr/>
        </p:nvSpPr>
        <p:spPr bwMode="auto">
          <a:xfrm>
            <a:off x="304800" y="1295400"/>
            <a:ext cx="3352800" cy="3113088"/>
          </a:xfrm>
          <a:prstGeom prst="rect">
            <a:avLst/>
          </a:prstGeom>
          <a:noFill/>
          <a:ln w="9525">
            <a:noFill/>
            <a:miter lim="800000"/>
            <a:headEnd/>
            <a:tailEnd/>
          </a:ln>
        </p:spPr>
        <p:txBody>
          <a:bodyPr>
            <a:spAutoFit/>
          </a:bodyPr>
          <a:lstStyle/>
          <a:p>
            <a:r>
              <a:rPr lang="en-US" b="0"/>
              <a:t>The friction factor </a:t>
            </a:r>
            <a:r>
              <a:rPr lang="en-US" b="0" i="1"/>
              <a:t>f </a:t>
            </a:r>
            <a:r>
              <a:rPr lang="en-US" b="0"/>
              <a:t>relations are given in Table 8–1 for </a:t>
            </a:r>
            <a:r>
              <a:rPr lang="en-US" b="0" i="1"/>
              <a:t>fully developed laminar flow </a:t>
            </a:r>
            <a:r>
              <a:rPr lang="en-US" b="0"/>
              <a:t>in pipes of various cross sections. The Reynolds number for flow in these pipes is based on the hydraulic diameter </a:t>
            </a:r>
            <a:r>
              <a:rPr lang="en-US" b="0" i="1"/>
              <a:t>D</a:t>
            </a:r>
            <a:r>
              <a:rPr lang="en-US" b="0" i="1" baseline="-25000"/>
              <a:t>h</a:t>
            </a:r>
            <a:r>
              <a:rPr lang="en-US" b="0" i="1"/>
              <a:t> =</a:t>
            </a:r>
            <a:r>
              <a:rPr lang="en-US" b="0"/>
              <a:t> 4</a:t>
            </a:r>
            <a:r>
              <a:rPr lang="en-US" b="0" i="1"/>
              <a:t>A</a:t>
            </a:r>
            <a:r>
              <a:rPr lang="en-US" b="0" i="1" baseline="-25000"/>
              <a:t>c</a:t>
            </a:r>
            <a:r>
              <a:rPr lang="en-US" b="0" i="1"/>
              <a:t> </a:t>
            </a:r>
            <a:r>
              <a:rPr lang="en-US" b="0"/>
              <a:t>/</a:t>
            </a:r>
            <a:r>
              <a:rPr lang="en-US" b="0" i="1"/>
              <a:t>p</a:t>
            </a:r>
            <a:r>
              <a:rPr lang="en-US" b="0"/>
              <a:t>, where </a:t>
            </a:r>
            <a:r>
              <a:rPr lang="en-US" b="0" i="1"/>
              <a:t>A</a:t>
            </a:r>
            <a:r>
              <a:rPr lang="en-US" b="0" i="1" baseline="-25000"/>
              <a:t>c</a:t>
            </a:r>
            <a:r>
              <a:rPr lang="en-US" b="0" i="1"/>
              <a:t> </a:t>
            </a:r>
            <a:r>
              <a:rPr lang="en-US" b="0"/>
              <a:t>is the cross-sectional area of the pipe and </a:t>
            </a:r>
            <a:r>
              <a:rPr lang="en-US" b="0" i="1"/>
              <a:t>p </a:t>
            </a:r>
            <a:r>
              <a:rPr lang="en-US" b="0"/>
              <a:t>is its wetted perimeter</a:t>
            </a:r>
          </a:p>
        </p:txBody>
      </p:sp>
      <p:sp>
        <p:nvSpPr>
          <p:cNvPr id="21509" name="Rectangle 6"/>
          <p:cNvSpPr>
            <a:spLocks noChangeArrowheads="1"/>
          </p:cNvSpPr>
          <p:nvPr/>
        </p:nvSpPr>
        <p:spPr bwMode="auto">
          <a:xfrm>
            <a:off x="304800" y="307975"/>
            <a:ext cx="3276600" cy="822325"/>
          </a:xfrm>
          <a:prstGeom prst="rect">
            <a:avLst/>
          </a:prstGeom>
          <a:noFill/>
          <a:ln w="9525">
            <a:noFill/>
            <a:miter lim="800000"/>
            <a:headEnd/>
            <a:tailEnd/>
          </a:ln>
        </p:spPr>
        <p:txBody>
          <a:bodyPr>
            <a:spAutoFit/>
          </a:bodyPr>
          <a:lstStyle/>
          <a:p>
            <a:r>
              <a:rPr lang="en-US" sz="2400">
                <a:solidFill>
                  <a:srgbClr val="FF0000"/>
                </a:solidFill>
              </a:rPr>
              <a:t>Laminar Flow in Noncircular Pipes</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3"/>
          <p:cNvSpPr>
            <a:spLocks noGrp="1"/>
          </p:cNvSpPr>
          <p:nvPr>
            <p:ph type="sldNum" sz="quarter" idx="12"/>
          </p:nvPr>
        </p:nvSpPr>
        <p:spPr>
          <a:noFill/>
        </p:spPr>
        <p:txBody>
          <a:bodyPr/>
          <a:lstStyle/>
          <a:p>
            <a:fld id="{C5F20B40-84F5-4EF8-BF8B-8E6A88019C71}" type="slidenum">
              <a:rPr lang="en-US"/>
              <a:pPr/>
              <a:t>23</a:t>
            </a:fld>
            <a:endParaRPr lang="en-US"/>
          </a:p>
        </p:txBody>
      </p:sp>
      <p:pic>
        <p:nvPicPr>
          <p:cNvPr id="22531" name="Picture 5"/>
          <p:cNvPicPr>
            <a:picLocks noChangeAspect="1" noChangeArrowheads="1"/>
          </p:cNvPicPr>
          <p:nvPr/>
        </p:nvPicPr>
        <p:blipFill>
          <a:blip r:embed="rId3"/>
          <a:srcRect/>
          <a:stretch>
            <a:fillRect/>
          </a:stretch>
        </p:blipFill>
        <p:spPr bwMode="auto">
          <a:xfrm>
            <a:off x="304800" y="228600"/>
            <a:ext cx="6964363" cy="2557463"/>
          </a:xfrm>
          <a:prstGeom prst="rect">
            <a:avLst/>
          </a:prstGeom>
          <a:noFill/>
          <a:ln w="9525">
            <a:noFill/>
            <a:miter lim="800000"/>
            <a:headEnd/>
            <a:tailEnd/>
          </a:ln>
        </p:spPr>
      </p:pic>
      <p:pic>
        <p:nvPicPr>
          <p:cNvPr id="22532" name="Picture 6"/>
          <p:cNvPicPr>
            <a:picLocks noChangeAspect="1" noChangeArrowheads="1"/>
          </p:cNvPicPr>
          <p:nvPr/>
        </p:nvPicPr>
        <p:blipFill>
          <a:blip r:embed="rId4"/>
          <a:srcRect/>
          <a:stretch>
            <a:fillRect/>
          </a:stretch>
        </p:blipFill>
        <p:spPr bwMode="auto">
          <a:xfrm>
            <a:off x="1752600" y="2890838"/>
            <a:ext cx="3408363" cy="38147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3"/>
          <p:cNvSpPr>
            <a:spLocks noGrp="1"/>
          </p:cNvSpPr>
          <p:nvPr>
            <p:ph type="sldNum" sz="quarter" idx="12"/>
          </p:nvPr>
        </p:nvSpPr>
        <p:spPr>
          <a:noFill/>
        </p:spPr>
        <p:txBody>
          <a:bodyPr/>
          <a:lstStyle/>
          <a:p>
            <a:fld id="{8B5C81FF-E8FC-4A6D-A67E-05EFF00A5E85}" type="slidenum">
              <a:rPr lang="en-US"/>
              <a:pPr/>
              <a:t>24</a:t>
            </a:fld>
            <a:endParaRPr lang="en-US"/>
          </a:p>
        </p:txBody>
      </p:sp>
      <p:pic>
        <p:nvPicPr>
          <p:cNvPr id="23555" name="Picture 2"/>
          <p:cNvPicPr>
            <a:picLocks noChangeAspect="1" noChangeArrowheads="1"/>
          </p:cNvPicPr>
          <p:nvPr/>
        </p:nvPicPr>
        <p:blipFill>
          <a:blip r:embed="rId3"/>
          <a:srcRect/>
          <a:stretch>
            <a:fillRect/>
          </a:stretch>
        </p:blipFill>
        <p:spPr bwMode="auto">
          <a:xfrm>
            <a:off x="609600" y="152400"/>
            <a:ext cx="6629400" cy="65166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3"/>
          <p:cNvSpPr>
            <a:spLocks noGrp="1"/>
          </p:cNvSpPr>
          <p:nvPr>
            <p:ph type="sldNum" sz="quarter" idx="12"/>
          </p:nvPr>
        </p:nvSpPr>
        <p:spPr>
          <a:noFill/>
        </p:spPr>
        <p:txBody>
          <a:bodyPr/>
          <a:lstStyle/>
          <a:p>
            <a:fld id="{CBB74A66-C021-4212-B97D-1F28C009F179}" type="slidenum">
              <a:rPr lang="en-US"/>
              <a:pPr/>
              <a:t>25</a:t>
            </a:fld>
            <a:endParaRPr lang="en-US"/>
          </a:p>
        </p:txBody>
      </p:sp>
      <p:pic>
        <p:nvPicPr>
          <p:cNvPr id="24579" name="Picture 2"/>
          <p:cNvPicPr>
            <a:picLocks noChangeAspect="1" noChangeArrowheads="1"/>
          </p:cNvPicPr>
          <p:nvPr/>
        </p:nvPicPr>
        <p:blipFill>
          <a:blip r:embed="rId3"/>
          <a:srcRect/>
          <a:stretch>
            <a:fillRect/>
          </a:stretch>
        </p:blipFill>
        <p:spPr bwMode="auto">
          <a:xfrm>
            <a:off x="304800" y="228600"/>
            <a:ext cx="6629400" cy="1217613"/>
          </a:xfrm>
          <a:prstGeom prst="rect">
            <a:avLst/>
          </a:prstGeom>
          <a:noFill/>
          <a:ln w="9525">
            <a:noFill/>
            <a:miter lim="800000"/>
            <a:headEnd/>
            <a:tailEnd/>
          </a:ln>
        </p:spPr>
      </p:pic>
      <p:pic>
        <p:nvPicPr>
          <p:cNvPr id="24580" name="Picture 3"/>
          <p:cNvPicPr>
            <a:picLocks noChangeAspect="1" noChangeArrowheads="1"/>
          </p:cNvPicPr>
          <p:nvPr/>
        </p:nvPicPr>
        <p:blipFill>
          <a:blip r:embed="rId4"/>
          <a:srcRect/>
          <a:stretch>
            <a:fillRect/>
          </a:stretch>
        </p:blipFill>
        <p:spPr bwMode="auto">
          <a:xfrm>
            <a:off x="381000" y="1452563"/>
            <a:ext cx="6477000" cy="54054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3"/>
          <p:cNvSpPr>
            <a:spLocks noGrp="1"/>
          </p:cNvSpPr>
          <p:nvPr>
            <p:ph type="sldNum" sz="quarter" idx="12"/>
          </p:nvPr>
        </p:nvSpPr>
        <p:spPr>
          <a:noFill/>
        </p:spPr>
        <p:txBody>
          <a:bodyPr/>
          <a:lstStyle/>
          <a:p>
            <a:fld id="{29A8EECC-2A64-43C0-B46F-EF442190FD06}" type="slidenum">
              <a:rPr lang="en-US"/>
              <a:pPr/>
              <a:t>26</a:t>
            </a:fld>
            <a:endParaRPr lang="en-US"/>
          </a:p>
        </p:txBody>
      </p:sp>
      <p:pic>
        <p:nvPicPr>
          <p:cNvPr id="25603" name="Picture 2"/>
          <p:cNvPicPr>
            <a:picLocks noChangeAspect="1" noChangeArrowheads="1"/>
          </p:cNvPicPr>
          <p:nvPr/>
        </p:nvPicPr>
        <p:blipFill>
          <a:blip r:embed="rId3"/>
          <a:srcRect/>
          <a:stretch>
            <a:fillRect/>
          </a:stretch>
        </p:blipFill>
        <p:spPr bwMode="auto">
          <a:xfrm>
            <a:off x="457200" y="457200"/>
            <a:ext cx="6964363" cy="4308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3"/>
          <p:cNvSpPr>
            <a:spLocks noGrp="1"/>
          </p:cNvSpPr>
          <p:nvPr>
            <p:ph type="sldNum" sz="quarter" idx="12"/>
          </p:nvPr>
        </p:nvSpPr>
        <p:spPr>
          <a:noFill/>
        </p:spPr>
        <p:txBody>
          <a:bodyPr/>
          <a:lstStyle/>
          <a:p>
            <a:fld id="{CADFBFC7-D3E7-48ED-90B2-E69C44EB8AAD}" type="slidenum">
              <a:rPr lang="en-US"/>
              <a:pPr/>
              <a:t>27</a:t>
            </a:fld>
            <a:endParaRPr lang="en-US"/>
          </a:p>
        </p:txBody>
      </p:sp>
      <p:pic>
        <p:nvPicPr>
          <p:cNvPr id="26627" name="Picture 2"/>
          <p:cNvPicPr>
            <a:picLocks noChangeAspect="1" noChangeArrowheads="1"/>
          </p:cNvPicPr>
          <p:nvPr/>
        </p:nvPicPr>
        <p:blipFill>
          <a:blip r:embed="rId3"/>
          <a:srcRect/>
          <a:stretch>
            <a:fillRect/>
          </a:stretch>
        </p:blipFill>
        <p:spPr bwMode="auto">
          <a:xfrm>
            <a:off x="381000" y="152400"/>
            <a:ext cx="6964363" cy="1806575"/>
          </a:xfrm>
          <a:prstGeom prst="rect">
            <a:avLst/>
          </a:prstGeom>
          <a:noFill/>
          <a:ln w="9525">
            <a:noFill/>
            <a:miter lim="800000"/>
            <a:headEnd/>
            <a:tailEnd/>
          </a:ln>
        </p:spPr>
      </p:pic>
      <p:pic>
        <p:nvPicPr>
          <p:cNvPr id="26628" name="Picture 3"/>
          <p:cNvPicPr>
            <a:picLocks noChangeAspect="1" noChangeArrowheads="1"/>
          </p:cNvPicPr>
          <p:nvPr/>
        </p:nvPicPr>
        <p:blipFill>
          <a:blip r:embed="rId4"/>
          <a:srcRect/>
          <a:stretch>
            <a:fillRect/>
          </a:stretch>
        </p:blipFill>
        <p:spPr bwMode="auto">
          <a:xfrm>
            <a:off x="1600200" y="1981200"/>
            <a:ext cx="3543300" cy="1200150"/>
          </a:xfrm>
          <a:prstGeom prst="rect">
            <a:avLst/>
          </a:prstGeom>
          <a:noFill/>
          <a:ln w="9525">
            <a:noFill/>
            <a:miter lim="800000"/>
            <a:headEnd/>
            <a:tailEnd/>
          </a:ln>
        </p:spPr>
      </p:pic>
      <p:pic>
        <p:nvPicPr>
          <p:cNvPr id="26629" name="Picture 4"/>
          <p:cNvPicPr>
            <a:picLocks noChangeAspect="1" noChangeArrowheads="1"/>
          </p:cNvPicPr>
          <p:nvPr/>
        </p:nvPicPr>
        <p:blipFill>
          <a:blip r:embed="rId5"/>
          <a:srcRect/>
          <a:stretch>
            <a:fillRect/>
          </a:stretch>
        </p:blipFill>
        <p:spPr bwMode="auto">
          <a:xfrm>
            <a:off x="457200" y="3200400"/>
            <a:ext cx="7008813" cy="3533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3"/>
          <p:cNvSpPr>
            <a:spLocks noGrp="1"/>
          </p:cNvSpPr>
          <p:nvPr>
            <p:ph type="sldNum" sz="quarter" idx="12"/>
          </p:nvPr>
        </p:nvSpPr>
        <p:spPr>
          <a:noFill/>
        </p:spPr>
        <p:txBody>
          <a:bodyPr/>
          <a:lstStyle/>
          <a:p>
            <a:fld id="{B8FF6FAA-446B-42F7-8459-2B67E99C285A}" type="slidenum">
              <a:rPr lang="en-US"/>
              <a:pPr/>
              <a:t>28</a:t>
            </a:fld>
            <a:endParaRPr lang="en-US"/>
          </a:p>
        </p:txBody>
      </p:sp>
      <p:pic>
        <p:nvPicPr>
          <p:cNvPr id="27651" name="Picture 2"/>
          <p:cNvPicPr>
            <a:picLocks noChangeAspect="1" noChangeArrowheads="1"/>
          </p:cNvPicPr>
          <p:nvPr/>
        </p:nvPicPr>
        <p:blipFill>
          <a:blip r:embed="rId3"/>
          <a:srcRect/>
          <a:stretch>
            <a:fillRect/>
          </a:stretch>
        </p:blipFill>
        <p:spPr bwMode="auto">
          <a:xfrm>
            <a:off x="457200" y="457200"/>
            <a:ext cx="6964363" cy="4521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3"/>
          <p:cNvSpPr>
            <a:spLocks noGrp="1"/>
          </p:cNvSpPr>
          <p:nvPr>
            <p:ph type="sldNum" sz="quarter" idx="12"/>
          </p:nvPr>
        </p:nvSpPr>
        <p:spPr>
          <a:noFill/>
        </p:spPr>
        <p:txBody>
          <a:bodyPr/>
          <a:lstStyle/>
          <a:p>
            <a:fld id="{152F35AE-D43E-4F27-A048-1B4AF36B0346}" type="slidenum">
              <a:rPr lang="en-US"/>
              <a:pPr/>
              <a:t>29</a:t>
            </a:fld>
            <a:endParaRPr lang="en-US"/>
          </a:p>
        </p:txBody>
      </p:sp>
      <p:sp>
        <p:nvSpPr>
          <p:cNvPr id="28675" name="Rectangle 2"/>
          <p:cNvSpPr>
            <a:spLocks noChangeArrowheads="1"/>
          </p:cNvSpPr>
          <p:nvPr/>
        </p:nvSpPr>
        <p:spPr bwMode="auto">
          <a:xfrm>
            <a:off x="304800" y="106363"/>
            <a:ext cx="6953250" cy="579437"/>
          </a:xfrm>
          <a:prstGeom prst="rect">
            <a:avLst/>
          </a:prstGeom>
          <a:noFill/>
          <a:ln w="9525">
            <a:noFill/>
            <a:miter lim="800000"/>
            <a:headEnd/>
            <a:tailEnd/>
          </a:ln>
        </p:spPr>
        <p:txBody>
          <a:bodyPr wrap="none">
            <a:spAutoFit/>
          </a:bodyPr>
          <a:lstStyle/>
          <a:p>
            <a:r>
              <a:rPr lang="en-US" sz="3200" dirty="0" smtClean="0">
                <a:solidFill>
                  <a:srgbClr val="FF0000"/>
                </a:solidFill>
              </a:rPr>
              <a:t>3–5 </a:t>
            </a:r>
            <a:r>
              <a:rPr lang="en-US" sz="3200" b="0" dirty="0">
                <a:solidFill>
                  <a:srgbClr val="FF0000"/>
                </a:solidFill>
              </a:rPr>
              <a:t>■</a:t>
            </a:r>
            <a:r>
              <a:rPr lang="tr-TR" sz="3200" b="0" dirty="0">
                <a:solidFill>
                  <a:srgbClr val="FF0000"/>
                </a:solidFill>
              </a:rPr>
              <a:t> </a:t>
            </a:r>
            <a:r>
              <a:rPr lang="en-US" sz="3200" dirty="0">
                <a:solidFill>
                  <a:srgbClr val="FF0000"/>
                </a:solidFill>
              </a:rPr>
              <a:t>TURBULENT FLOW IN PIPES</a:t>
            </a:r>
          </a:p>
        </p:txBody>
      </p:sp>
      <p:sp>
        <p:nvSpPr>
          <p:cNvPr id="28676" name="Rectangle 4"/>
          <p:cNvSpPr>
            <a:spLocks noChangeArrowheads="1"/>
          </p:cNvSpPr>
          <p:nvPr/>
        </p:nvSpPr>
        <p:spPr bwMode="auto">
          <a:xfrm>
            <a:off x="304800" y="5257800"/>
            <a:ext cx="3810000" cy="1190625"/>
          </a:xfrm>
          <a:prstGeom prst="rect">
            <a:avLst/>
          </a:prstGeom>
          <a:noFill/>
          <a:ln w="9525">
            <a:noFill/>
            <a:miter lim="800000"/>
            <a:headEnd/>
            <a:tailEnd/>
          </a:ln>
        </p:spPr>
        <p:txBody>
          <a:bodyPr>
            <a:spAutoFit/>
          </a:bodyPr>
          <a:lstStyle/>
          <a:p>
            <a:r>
              <a:rPr lang="en-US" b="0">
                <a:solidFill>
                  <a:srgbClr val="0000CC"/>
                </a:solidFill>
              </a:rPr>
              <a:t>The intense mixing in turbulent flow</a:t>
            </a:r>
            <a:r>
              <a:rPr lang="tr-TR" b="0">
                <a:solidFill>
                  <a:srgbClr val="0000CC"/>
                </a:solidFill>
              </a:rPr>
              <a:t> </a:t>
            </a:r>
            <a:r>
              <a:rPr lang="en-US" b="0">
                <a:solidFill>
                  <a:srgbClr val="0000CC"/>
                </a:solidFill>
              </a:rPr>
              <a:t>brings fluid particles at different</a:t>
            </a:r>
            <a:r>
              <a:rPr lang="tr-TR" b="0">
                <a:solidFill>
                  <a:srgbClr val="0000CC"/>
                </a:solidFill>
              </a:rPr>
              <a:t> </a:t>
            </a:r>
            <a:r>
              <a:rPr lang="en-US" b="0">
                <a:solidFill>
                  <a:srgbClr val="0000CC"/>
                </a:solidFill>
              </a:rPr>
              <a:t>momentums into close contact and</a:t>
            </a:r>
            <a:r>
              <a:rPr lang="tr-TR" b="0">
                <a:solidFill>
                  <a:srgbClr val="0000CC"/>
                </a:solidFill>
              </a:rPr>
              <a:t> </a:t>
            </a:r>
            <a:r>
              <a:rPr lang="en-US" b="0">
                <a:solidFill>
                  <a:srgbClr val="0000CC"/>
                </a:solidFill>
              </a:rPr>
              <a:t>thus enhances momentum transfer.</a:t>
            </a:r>
          </a:p>
        </p:txBody>
      </p:sp>
      <p:sp>
        <p:nvSpPr>
          <p:cNvPr id="28677" name="Rectangle 7"/>
          <p:cNvSpPr>
            <a:spLocks noChangeArrowheads="1"/>
          </p:cNvSpPr>
          <p:nvPr/>
        </p:nvSpPr>
        <p:spPr bwMode="auto">
          <a:xfrm>
            <a:off x="304800" y="609600"/>
            <a:ext cx="8382000" cy="1847850"/>
          </a:xfrm>
          <a:prstGeom prst="rect">
            <a:avLst/>
          </a:prstGeom>
          <a:noFill/>
          <a:ln w="9525">
            <a:noFill/>
            <a:miter lim="800000"/>
            <a:headEnd/>
            <a:tailEnd/>
          </a:ln>
        </p:spPr>
        <p:txBody>
          <a:bodyPr>
            <a:spAutoFit/>
          </a:bodyPr>
          <a:lstStyle/>
          <a:p>
            <a:pPr>
              <a:spcBef>
                <a:spcPct val="10000"/>
              </a:spcBef>
              <a:spcAft>
                <a:spcPct val="10000"/>
              </a:spcAft>
            </a:pPr>
            <a:r>
              <a:rPr lang="en-US" b="0"/>
              <a:t>Most flows encountered in engineering practice are turbulen</a:t>
            </a:r>
            <a:r>
              <a:rPr lang="tr-TR" b="0"/>
              <a:t>t</a:t>
            </a:r>
            <a:r>
              <a:rPr lang="en-US" b="0"/>
              <a:t>, and thus it is</a:t>
            </a:r>
            <a:r>
              <a:rPr lang="tr-TR" b="0"/>
              <a:t> </a:t>
            </a:r>
            <a:r>
              <a:rPr lang="en-US" b="0"/>
              <a:t>important to understand how turbulence affects wall shear stress. </a:t>
            </a:r>
            <a:endParaRPr lang="tr-TR" b="0"/>
          </a:p>
          <a:p>
            <a:pPr>
              <a:spcBef>
                <a:spcPct val="10000"/>
              </a:spcBef>
              <a:spcAft>
                <a:spcPct val="10000"/>
              </a:spcAft>
            </a:pPr>
            <a:r>
              <a:rPr lang="tr-TR" b="0">
                <a:solidFill>
                  <a:srgbClr val="CC00CC"/>
                </a:solidFill>
              </a:rPr>
              <a:t>T</a:t>
            </a:r>
            <a:r>
              <a:rPr lang="en-US" b="0">
                <a:solidFill>
                  <a:srgbClr val="CC00CC"/>
                </a:solidFill>
              </a:rPr>
              <a:t>urbulent flow is a complex mechanism dominated by fluctuations, and</a:t>
            </a:r>
            <a:r>
              <a:rPr lang="tr-TR" b="0">
                <a:solidFill>
                  <a:srgbClr val="CC00CC"/>
                </a:solidFill>
              </a:rPr>
              <a:t> it is</a:t>
            </a:r>
            <a:r>
              <a:rPr lang="en-US" b="0">
                <a:solidFill>
                  <a:srgbClr val="CC00CC"/>
                </a:solidFill>
              </a:rPr>
              <a:t> still not fully understood.</a:t>
            </a:r>
            <a:r>
              <a:rPr lang="en-US" b="0"/>
              <a:t> </a:t>
            </a:r>
            <a:endParaRPr lang="tr-TR" b="0"/>
          </a:p>
          <a:p>
            <a:pPr>
              <a:spcBef>
                <a:spcPct val="10000"/>
              </a:spcBef>
              <a:spcAft>
                <a:spcPct val="10000"/>
              </a:spcAft>
            </a:pPr>
            <a:r>
              <a:rPr lang="tr-TR" b="0"/>
              <a:t>W</a:t>
            </a:r>
            <a:r>
              <a:rPr lang="en-US" b="0"/>
              <a:t>e must rely on experiments</a:t>
            </a:r>
            <a:r>
              <a:rPr lang="tr-TR" b="0"/>
              <a:t> </a:t>
            </a:r>
            <a:r>
              <a:rPr lang="en-US" b="0"/>
              <a:t>and the empirical or semi-empirical correlations developed for various</a:t>
            </a:r>
            <a:r>
              <a:rPr lang="tr-TR" b="0"/>
              <a:t> </a:t>
            </a:r>
            <a:r>
              <a:rPr lang="en-US" b="0"/>
              <a:t>situations.</a:t>
            </a:r>
          </a:p>
        </p:txBody>
      </p:sp>
      <p:sp>
        <p:nvSpPr>
          <p:cNvPr id="28678" name="Rectangle 8"/>
          <p:cNvSpPr>
            <a:spLocks noChangeArrowheads="1"/>
          </p:cNvSpPr>
          <p:nvPr/>
        </p:nvSpPr>
        <p:spPr bwMode="auto">
          <a:xfrm>
            <a:off x="4419600" y="2246313"/>
            <a:ext cx="4572000" cy="4459287"/>
          </a:xfrm>
          <a:prstGeom prst="rect">
            <a:avLst/>
          </a:prstGeom>
          <a:solidFill>
            <a:srgbClr val="FFFF99"/>
          </a:solidFill>
          <a:ln w="9525">
            <a:noFill/>
            <a:miter lim="800000"/>
            <a:headEnd/>
            <a:tailEnd/>
          </a:ln>
        </p:spPr>
        <p:txBody>
          <a:bodyPr>
            <a:spAutoFit/>
          </a:bodyPr>
          <a:lstStyle/>
          <a:p>
            <a:pPr>
              <a:spcBef>
                <a:spcPct val="15000"/>
              </a:spcBef>
              <a:spcAft>
                <a:spcPct val="15000"/>
              </a:spcAft>
            </a:pPr>
            <a:r>
              <a:rPr lang="en-US" b="0">
                <a:solidFill>
                  <a:srgbClr val="CC00CC"/>
                </a:solidFill>
              </a:rPr>
              <a:t>Turbulent flow is characterized by</a:t>
            </a:r>
            <a:r>
              <a:rPr lang="tr-TR" b="0">
                <a:solidFill>
                  <a:srgbClr val="CC00CC"/>
                </a:solidFill>
              </a:rPr>
              <a:t> </a:t>
            </a:r>
            <a:r>
              <a:rPr lang="en-US" b="0">
                <a:solidFill>
                  <a:srgbClr val="CC00CC"/>
                </a:solidFill>
              </a:rPr>
              <a:t>disorderly and rapid fluctuations of</a:t>
            </a:r>
            <a:r>
              <a:rPr lang="tr-TR" b="0">
                <a:solidFill>
                  <a:srgbClr val="CC00CC"/>
                </a:solidFill>
              </a:rPr>
              <a:t> </a:t>
            </a:r>
            <a:r>
              <a:rPr lang="en-US" b="0">
                <a:solidFill>
                  <a:srgbClr val="CC00CC"/>
                </a:solidFill>
              </a:rPr>
              <a:t>swirling regions of fluid, called </a:t>
            </a:r>
            <a:r>
              <a:rPr lang="en-US">
                <a:solidFill>
                  <a:srgbClr val="CC00CC"/>
                </a:solidFill>
              </a:rPr>
              <a:t>eddies</a:t>
            </a:r>
            <a:r>
              <a:rPr lang="en-US" b="0">
                <a:solidFill>
                  <a:srgbClr val="CC00CC"/>
                </a:solidFill>
              </a:rPr>
              <a:t>, throughout the flow.</a:t>
            </a:r>
            <a:r>
              <a:rPr lang="en-US" b="0"/>
              <a:t> </a:t>
            </a:r>
            <a:endParaRPr lang="tr-TR" b="0"/>
          </a:p>
          <a:p>
            <a:pPr>
              <a:spcBef>
                <a:spcPct val="15000"/>
              </a:spcBef>
              <a:spcAft>
                <a:spcPct val="15000"/>
              </a:spcAft>
            </a:pPr>
            <a:r>
              <a:rPr lang="en-US" b="0"/>
              <a:t>These fluctuations</a:t>
            </a:r>
            <a:r>
              <a:rPr lang="tr-TR" b="0"/>
              <a:t> </a:t>
            </a:r>
            <a:r>
              <a:rPr lang="en-US" b="0"/>
              <a:t>provide an additional mechanism for momentum and energy transfer.</a:t>
            </a:r>
            <a:r>
              <a:rPr lang="tr-TR" b="0"/>
              <a:t> </a:t>
            </a:r>
            <a:endParaRPr lang="en-US" b="0"/>
          </a:p>
          <a:p>
            <a:pPr>
              <a:spcBef>
                <a:spcPct val="15000"/>
              </a:spcBef>
              <a:spcAft>
                <a:spcPct val="15000"/>
              </a:spcAft>
            </a:pPr>
            <a:r>
              <a:rPr lang="en-US" b="0">
                <a:solidFill>
                  <a:srgbClr val="CC00CC"/>
                </a:solidFill>
              </a:rPr>
              <a:t>In turbulent flow, the swirling eddies</a:t>
            </a:r>
            <a:r>
              <a:rPr lang="tr-TR" b="0">
                <a:solidFill>
                  <a:srgbClr val="CC00CC"/>
                </a:solidFill>
              </a:rPr>
              <a:t> </a:t>
            </a:r>
            <a:r>
              <a:rPr lang="en-US" b="0">
                <a:solidFill>
                  <a:srgbClr val="CC00CC"/>
                </a:solidFill>
              </a:rPr>
              <a:t>transport mass, momentum,</a:t>
            </a:r>
            <a:r>
              <a:rPr lang="tr-TR" b="0">
                <a:solidFill>
                  <a:srgbClr val="CC00CC"/>
                </a:solidFill>
              </a:rPr>
              <a:t> </a:t>
            </a:r>
            <a:r>
              <a:rPr lang="en-US" b="0">
                <a:solidFill>
                  <a:srgbClr val="CC00CC"/>
                </a:solidFill>
              </a:rPr>
              <a:t>and energy to other regions of flow much more rapidly</a:t>
            </a:r>
            <a:r>
              <a:rPr lang="tr-TR" b="0">
                <a:solidFill>
                  <a:srgbClr val="CC00CC"/>
                </a:solidFill>
              </a:rPr>
              <a:t> </a:t>
            </a:r>
            <a:r>
              <a:rPr lang="en-US" b="0">
                <a:solidFill>
                  <a:srgbClr val="CC00CC"/>
                </a:solidFill>
              </a:rPr>
              <a:t>than molecular diffusion,</a:t>
            </a:r>
            <a:r>
              <a:rPr lang="tr-TR" b="0">
                <a:solidFill>
                  <a:srgbClr val="CC00CC"/>
                </a:solidFill>
              </a:rPr>
              <a:t> </a:t>
            </a:r>
            <a:r>
              <a:rPr lang="en-US" b="0">
                <a:solidFill>
                  <a:srgbClr val="CC00CC"/>
                </a:solidFill>
              </a:rPr>
              <a:t>greatly enhancing mass, momentum, and heat transfer.</a:t>
            </a:r>
            <a:r>
              <a:rPr lang="en-US" b="0"/>
              <a:t> </a:t>
            </a:r>
            <a:endParaRPr lang="tr-TR" b="0"/>
          </a:p>
          <a:p>
            <a:pPr>
              <a:spcBef>
                <a:spcPct val="15000"/>
              </a:spcBef>
              <a:spcAft>
                <a:spcPct val="15000"/>
              </a:spcAft>
            </a:pPr>
            <a:r>
              <a:rPr lang="en-US" b="0"/>
              <a:t>As a result,</a:t>
            </a:r>
            <a:r>
              <a:rPr lang="tr-TR" b="0"/>
              <a:t> </a:t>
            </a:r>
            <a:r>
              <a:rPr lang="en-US" b="0"/>
              <a:t>turbulent flow is associated with much higher values of friction, heat transfer,</a:t>
            </a:r>
            <a:r>
              <a:rPr lang="tr-TR" b="0"/>
              <a:t> </a:t>
            </a:r>
            <a:r>
              <a:rPr lang="en-US" b="0"/>
              <a:t>and mass transfer coefficients</a:t>
            </a:r>
          </a:p>
        </p:txBody>
      </p:sp>
      <p:pic>
        <p:nvPicPr>
          <p:cNvPr id="28679" name="Picture 9"/>
          <p:cNvPicPr>
            <a:picLocks noChangeAspect="1" noChangeArrowheads="1"/>
          </p:cNvPicPr>
          <p:nvPr/>
        </p:nvPicPr>
        <p:blipFill>
          <a:blip r:embed="rId3"/>
          <a:srcRect/>
          <a:stretch>
            <a:fillRect/>
          </a:stretch>
        </p:blipFill>
        <p:spPr bwMode="auto">
          <a:xfrm>
            <a:off x="304800" y="3429000"/>
            <a:ext cx="4038600" cy="18526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3"/>
          <p:cNvSpPr>
            <a:spLocks noGrp="1"/>
          </p:cNvSpPr>
          <p:nvPr>
            <p:ph type="sldNum" sz="quarter" idx="12"/>
          </p:nvPr>
        </p:nvSpPr>
        <p:spPr>
          <a:noFill/>
        </p:spPr>
        <p:txBody>
          <a:bodyPr/>
          <a:lstStyle/>
          <a:p>
            <a:fld id="{08358096-E098-4ABE-8071-89870A97D530}" type="slidenum">
              <a:rPr lang="en-US"/>
              <a:pPr/>
              <a:t>3</a:t>
            </a:fld>
            <a:endParaRPr lang="en-US"/>
          </a:p>
        </p:txBody>
      </p:sp>
      <p:sp>
        <p:nvSpPr>
          <p:cNvPr id="4099" name="Rectangle 4"/>
          <p:cNvSpPr>
            <a:spLocks noChangeArrowheads="1"/>
          </p:cNvSpPr>
          <p:nvPr/>
        </p:nvSpPr>
        <p:spPr bwMode="auto">
          <a:xfrm>
            <a:off x="838200" y="349250"/>
            <a:ext cx="2495550" cy="641350"/>
          </a:xfrm>
          <a:prstGeom prst="rect">
            <a:avLst/>
          </a:prstGeom>
          <a:noFill/>
          <a:ln w="9525">
            <a:noFill/>
            <a:miter lim="800000"/>
            <a:headEnd/>
            <a:tailEnd/>
          </a:ln>
        </p:spPr>
        <p:txBody>
          <a:bodyPr wrap="none">
            <a:spAutoFit/>
          </a:bodyPr>
          <a:lstStyle/>
          <a:p>
            <a:r>
              <a:rPr lang="en-US" sz="3600">
                <a:solidFill>
                  <a:srgbClr val="FF0000"/>
                </a:solidFill>
              </a:rPr>
              <a:t>Objectives</a:t>
            </a:r>
          </a:p>
        </p:txBody>
      </p:sp>
      <p:sp>
        <p:nvSpPr>
          <p:cNvPr id="4100" name="Rectangle 5"/>
          <p:cNvSpPr>
            <a:spLocks noChangeArrowheads="1"/>
          </p:cNvSpPr>
          <p:nvPr/>
        </p:nvSpPr>
        <p:spPr bwMode="auto">
          <a:xfrm>
            <a:off x="685800" y="1143000"/>
            <a:ext cx="7239000" cy="3670300"/>
          </a:xfrm>
          <a:prstGeom prst="rect">
            <a:avLst/>
          </a:prstGeom>
          <a:noFill/>
          <a:ln w="9525">
            <a:noFill/>
            <a:miter lim="800000"/>
            <a:headEnd/>
            <a:tailEnd/>
          </a:ln>
        </p:spPr>
        <p:txBody>
          <a:bodyPr>
            <a:spAutoFit/>
          </a:bodyPr>
          <a:lstStyle/>
          <a:p>
            <a:pPr marL="342900" indent="-342900">
              <a:spcBef>
                <a:spcPct val="20000"/>
              </a:spcBef>
              <a:spcAft>
                <a:spcPct val="20000"/>
              </a:spcAft>
              <a:buClr>
                <a:srgbClr val="FF0000"/>
              </a:buClr>
              <a:buFontTx/>
              <a:buChar char="•"/>
            </a:pPr>
            <a:r>
              <a:rPr lang="en-US" sz="2400" b="0"/>
              <a:t>Have a deeper understanding of laminar and turbulent flow</a:t>
            </a:r>
            <a:r>
              <a:rPr lang="tr-TR" sz="2400" b="0"/>
              <a:t> </a:t>
            </a:r>
            <a:r>
              <a:rPr lang="en-US" sz="2400" b="0"/>
              <a:t>in pipes and the analysis of fully developed flow</a:t>
            </a:r>
            <a:endParaRPr lang="tr-TR" sz="2400" b="0"/>
          </a:p>
          <a:p>
            <a:pPr marL="342900" indent="-342900">
              <a:spcBef>
                <a:spcPct val="20000"/>
              </a:spcBef>
              <a:spcAft>
                <a:spcPct val="20000"/>
              </a:spcAft>
              <a:buClr>
                <a:srgbClr val="FF0000"/>
              </a:buClr>
              <a:buFontTx/>
              <a:buChar char="•"/>
            </a:pPr>
            <a:r>
              <a:rPr lang="en-US" sz="2400" b="0"/>
              <a:t>Calculate the major and minor losses associated with pipe</a:t>
            </a:r>
            <a:r>
              <a:rPr lang="tr-TR" sz="2400" b="0"/>
              <a:t> </a:t>
            </a:r>
            <a:r>
              <a:rPr lang="en-US" sz="2400" b="0"/>
              <a:t>flow in piping networks and determine the pumping power</a:t>
            </a:r>
            <a:r>
              <a:rPr lang="tr-TR" sz="2400" b="0"/>
              <a:t> </a:t>
            </a:r>
            <a:r>
              <a:rPr lang="en-US" sz="2400" b="0"/>
              <a:t>requirements</a:t>
            </a:r>
            <a:endParaRPr lang="tr-TR" sz="2400" b="0"/>
          </a:p>
          <a:p>
            <a:pPr marL="342900" indent="-342900">
              <a:spcBef>
                <a:spcPct val="20000"/>
              </a:spcBef>
              <a:spcAft>
                <a:spcPct val="20000"/>
              </a:spcAft>
              <a:buClr>
                <a:srgbClr val="FF0000"/>
              </a:buClr>
              <a:buFontTx/>
              <a:buChar char="•"/>
            </a:pPr>
            <a:r>
              <a:rPr lang="en-US" sz="2400" b="0"/>
              <a:t>Understand various velocity</a:t>
            </a:r>
            <a:r>
              <a:rPr lang="tr-TR" sz="2400" b="0"/>
              <a:t> </a:t>
            </a:r>
            <a:r>
              <a:rPr lang="en-US" sz="2400" b="0"/>
              <a:t>and flow rate measurement</a:t>
            </a:r>
            <a:r>
              <a:rPr lang="tr-TR" sz="2400" b="0"/>
              <a:t> </a:t>
            </a:r>
            <a:r>
              <a:rPr lang="en-US" sz="2400" b="0"/>
              <a:t>techniques and learn their</a:t>
            </a:r>
            <a:r>
              <a:rPr lang="tr-TR" sz="2400" b="0"/>
              <a:t> </a:t>
            </a:r>
            <a:r>
              <a:rPr lang="en-US" sz="2400" b="0"/>
              <a:t>advantages and disadvantages</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3"/>
          <p:cNvSpPr>
            <a:spLocks noGrp="1"/>
          </p:cNvSpPr>
          <p:nvPr>
            <p:ph type="sldNum" sz="quarter" idx="12"/>
          </p:nvPr>
        </p:nvSpPr>
        <p:spPr>
          <a:noFill/>
        </p:spPr>
        <p:txBody>
          <a:bodyPr/>
          <a:lstStyle/>
          <a:p>
            <a:fld id="{EC9AB968-5D44-4D79-A814-4C437A41C43D}" type="slidenum">
              <a:rPr lang="en-US"/>
              <a:pPr/>
              <a:t>30</a:t>
            </a:fld>
            <a:endParaRPr lang="en-US"/>
          </a:p>
        </p:txBody>
      </p:sp>
      <p:pic>
        <p:nvPicPr>
          <p:cNvPr id="29699" name="Picture 5"/>
          <p:cNvPicPr>
            <a:picLocks noChangeAspect="1" noChangeArrowheads="1"/>
          </p:cNvPicPr>
          <p:nvPr/>
        </p:nvPicPr>
        <p:blipFill>
          <a:blip r:embed="rId3"/>
          <a:srcRect/>
          <a:stretch>
            <a:fillRect/>
          </a:stretch>
        </p:blipFill>
        <p:spPr bwMode="auto">
          <a:xfrm>
            <a:off x="304800" y="1993900"/>
            <a:ext cx="3498850" cy="2882900"/>
          </a:xfrm>
          <a:prstGeom prst="rect">
            <a:avLst/>
          </a:prstGeom>
          <a:noFill/>
          <a:ln w="9525">
            <a:noFill/>
            <a:miter lim="800000"/>
            <a:headEnd/>
            <a:tailEnd/>
          </a:ln>
        </p:spPr>
      </p:pic>
      <p:pic>
        <p:nvPicPr>
          <p:cNvPr id="29700" name="Picture 6"/>
          <p:cNvPicPr>
            <a:picLocks noChangeAspect="1" noChangeArrowheads="1"/>
          </p:cNvPicPr>
          <p:nvPr/>
        </p:nvPicPr>
        <p:blipFill>
          <a:blip r:embed="rId4"/>
          <a:srcRect/>
          <a:stretch>
            <a:fillRect/>
          </a:stretch>
        </p:blipFill>
        <p:spPr bwMode="auto">
          <a:xfrm>
            <a:off x="5486400" y="3275013"/>
            <a:ext cx="3363913" cy="3354387"/>
          </a:xfrm>
          <a:prstGeom prst="rect">
            <a:avLst/>
          </a:prstGeom>
          <a:noFill/>
          <a:ln w="9525">
            <a:noFill/>
            <a:miter lim="800000"/>
            <a:headEnd/>
            <a:tailEnd/>
          </a:ln>
        </p:spPr>
      </p:pic>
      <p:sp>
        <p:nvSpPr>
          <p:cNvPr id="29701" name="Rectangle 7"/>
          <p:cNvSpPr>
            <a:spLocks noChangeArrowheads="1"/>
          </p:cNvSpPr>
          <p:nvPr/>
        </p:nvSpPr>
        <p:spPr bwMode="auto">
          <a:xfrm>
            <a:off x="304800" y="4921250"/>
            <a:ext cx="4800600" cy="641350"/>
          </a:xfrm>
          <a:prstGeom prst="rect">
            <a:avLst/>
          </a:prstGeom>
          <a:noFill/>
          <a:ln w="9525">
            <a:noFill/>
            <a:miter lim="800000"/>
            <a:headEnd/>
            <a:tailEnd/>
          </a:ln>
        </p:spPr>
        <p:txBody>
          <a:bodyPr>
            <a:spAutoFit/>
          </a:bodyPr>
          <a:lstStyle/>
          <a:p>
            <a:r>
              <a:rPr lang="en-US" b="0">
                <a:solidFill>
                  <a:srgbClr val="0000CC"/>
                </a:solidFill>
              </a:rPr>
              <a:t>Fluctuations of the velocity component </a:t>
            </a:r>
            <a:r>
              <a:rPr lang="en-US" b="0" i="1">
                <a:solidFill>
                  <a:srgbClr val="0000CC"/>
                </a:solidFill>
              </a:rPr>
              <a:t>u </a:t>
            </a:r>
            <a:r>
              <a:rPr lang="en-US" b="0">
                <a:solidFill>
                  <a:srgbClr val="0000CC"/>
                </a:solidFill>
              </a:rPr>
              <a:t>with time at a specified location in turbulent flow.</a:t>
            </a:r>
          </a:p>
        </p:txBody>
      </p:sp>
      <p:sp>
        <p:nvSpPr>
          <p:cNvPr id="29702" name="Rectangle 8"/>
          <p:cNvSpPr>
            <a:spLocks noChangeArrowheads="1"/>
          </p:cNvSpPr>
          <p:nvPr/>
        </p:nvSpPr>
        <p:spPr bwMode="auto">
          <a:xfrm>
            <a:off x="1524000" y="5789613"/>
            <a:ext cx="3962400" cy="915987"/>
          </a:xfrm>
          <a:prstGeom prst="rect">
            <a:avLst/>
          </a:prstGeom>
          <a:noFill/>
          <a:ln w="9525">
            <a:noFill/>
            <a:miter lim="800000"/>
            <a:headEnd/>
            <a:tailEnd/>
          </a:ln>
        </p:spPr>
        <p:txBody>
          <a:bodyPr>
            <a:spAutoFit/>
          </a:bodyPr>
          <a:lstStyle/>
          <a:p>
            <a:pPr algn="r"/>
            <a:r>
              <a:rPr lang="en-US" b="0">
                <a:solidFill>
                  <a:srgbClr val="0000CC"/>
                </a:solidFill>
              </a:rPr>
              <a:t>The velocity profile and the variation of shear stress with radial distance for turbulent flow in a pipe.</a:t>
            </a:r>
          </a:p>
        </p:txBody>
      </p:sp>
      <p:pic>
        <p:nvPicPr>
          <p:cNvPr id="29703" name="Picture 9"/>
          <p:cNvPicPr>
            <a:picLocks noChangeAspect="1" noChangeArrowheads="1"/>
          </p:cNvPicPr>
          <p:nvPr/>
        </p:nvPicPr>
        <p:blipFill>
          <a:blip r:embed="rId5"/>
          <a:srcRect/>
          <a:stretch>
            <a:fillRect/>
          </a:stretch>
        </p:blipFill>
        <p:spPr bwMode="auto">
          <a:xfrm>
            <a:off x="304800" y="304800"/>
            <a:ext cx="1203325" cy="347663"/>
          </a:xfrm>
          <a:prstGeom prst="rect">
            <a:avLst/>
          </a:prstGeom>
          <a:noFill/>
          <a:ln w="9525">
            <a:noFill/>
            <a:miter lim="800000"/>
            <a:headEnd/>
            <a:tailEnd/>
          </a:ln>
        </p:spPr>
      </p:pic>
      <p:pic>
        <p:nvPicPr>
          <p:cNvPr id="29704" name="Picture 11"/>
          <p:cNvPicPr>
            <a:picLocks noChangeAspect="1" noChangeArrowheads="1"/>
          </p:cNvPicPr>
          <p:nvPr/>
        </p:nvPicPr>
        <p:blipFill>
          <a:blip r:embed="rId6"/>
          <a:srcRect/>
          <a:stretch>
            <a:fillRect/>
          </a:stretch>
        </p:blipFill>
        <p:spPr bwMode="auto">
          <a:xfrm>
            <a:off x="1600200" y="304800"/>
            <a:ext cx="1924050" cy="325438"/>
          </a:xfrm>
          <a:prstGeom prst="rect">
            <a:avLst/>
          </a:prstGeom>
          <a:noFill/>
          <a:ln w="9525">
            <a:noFill/>
            <a:miter lim="800000"/>
            <a:headEnd/>
            <a:tailEnd/>
          </a:ln>
        </p:spPr>
      </p:pic>
      <p:pic>
        <p:nvPicPr>
          <p:cNvPr id="29705" name="Picture 12"/>
          <p:cNvPicPr>
            <a:picLocks noChangeAspect="1" noChangeArrowheads="1"/>
          </p:cNvPicPr>
          <p:nvPr/>
        </p:nvPicPr>
        <p:blipFill>
          <a:blip r:embed="rId7"/>
          <a:srcRect/>
          <a:stretch>
            <a:fillRect/>
          </a:stretch>
        </p:blipFill>
        <p:spPr bwMode="auto">
          <a:xfrm>
            <a:off x="304800" y="685800"/>
            <a:ext cx="2824163" cy="347663"/>
          </a:xfrm>
          <a:prstGeom prst="rect">
            <a:avLst/>
          </a:prstGeom>
          <a:noFill/>
          <a:ln w="9525">
            <a:noFill/>
            <a:miter lim="800000"/>
            <a:headEnd/>
            <a:tailEnd/>
          </a:ln>
        </p:spPr>
      </p:pic>
      <p:sp>
        <p:nvSpPr>
          <p:cNvPr id="29706" name="Rectangle 14"/>
          <p:cNvSpPr>
            <a:spLocks noChangeArrowheads="1"/>
          </p:cNvSpPr>
          <p:nvPr/>
        </p:nvSpPr>
        <p:spPr bwMode="auto">
          <a:xfrm>
            <a:off x="4267200" y="1149350"/>
            <a:ext cx="4572000" cy="1822450"/>
          </a:xfrm>
          <a:prstGeom prst="rect">
            <a:avLst/>
          </a:prstGeom>
          <a:solidFill>
            <a:srgbClr val="FFFF99"/>
          </a:solidFill>
          <a:ln w="9525">
            <a:noFill/>
            <a:miter lim="800000"/>
            <a:headEnd/>
            <a:tailEnd/>
          </a:ln>
        </p:spPr>
        <p:txBody>
          <a:bodyPr>
            <a:spAutoFit/>
          </a:bodyPr>
          <a:lstStyle/>
          <a:p>
            <a:pPr>
              <a:spcBef>
                <a:spcPct val="15000"/>
              </a:spcBef>
              <a:spcAft>
                <a:spcPct val="15000"/>
              </a:spcAft>
            </a:pPr>
            <a:r>
              <a:rPr lang="en-US" b="0">
                <a:solidFill>
                  <a:srgbClr val="CC00CC"/>
                </a:solidFill>
              </a:rPr>
              <a:t>The </a:t>
            </a:r>
            <a:r>
              <a:rPr lang="en-US" b="0" i="1">
                <a:solidFill>
                  <a:srgbClr val="CC00CC"/>
                </a:solidFill>
              </a:rPr>
              <a:t>laminar component:</a:t>
            </a:r>
            <a:r>
              <a:rPr lang="en-US" b="0" i="1"/>
              <a:t> </a:t>
            </a:r>
            <a:r>
              <a:rPr lang="en-US" b="0"/>
              <a:t>accounts for the friction between layers in the flow direction</a:t>
            </a:r>
          </a:p>
          <a:p>
            <a:pPr>
              <a:spcBef>
                <a:spcPct val="15000"/>
              </a:spcBef>
              <a:spcAft>
                <a:spcPct val="15000"/>
              </a:spcAft>
            </a:pPr>
            <a:r>
              <a:rPr lang="en-US" b="0">
                <a:solidFill>
                  <a:srgbClr val="CC00CC"/>
                </a:solidFill>
              </a:rPr>
              <a:t>The </a:t>
            </a:r>
            <a:r>
              <a:rPr lang="en-US" b="0" i="1">
                <a:solidFill>
                  <a:srgbClr val="CC00CC"/>
                </a:solidFill>
              </a:rPr>
              <a:t>turbulent component:</a:t>
            </a:r>
            <a:r>
              <a:rPr lang="en-US" b="0" i="1"/>
              <a:t> </a:t>
            </a:r>
            <a:r>
              <a:rPr lang="en-US" b="0"/>
              <a:t>accounts for the friction between the fluctuating fluid particles and the fluid body (related to the fluctuation components of velocity).</a:t>
            </a:r>
          </a:p>
        </p:txBody>
      </p:sp>
      <p:pic>
        <p:nvPicPr>
          <p:cNvPr id="29707" name="Picture 13"/>
          <p:cNvPicPr>
            <a:picLocks noChangeAspect="1" noChangeArrowheads="1"/>
          </p:cNvPicPr>
          <p:nvPr/>
        </p:nvPicPr>
        <p:blipFill>
          <a:blip r:embed="rId8"/>
          <a:srcRect/>
          <a:stretch>
            <a:fillRect/>
          </a:stretch>
        </p:blipFill>
        <p:spPr bwMode="auto">
          <a:xfrm>
            <a:off x="6858000" y="609600"/>
            <a:ext cx="1968500" cy="414338"/>
          </a:xfrm>
          <a:prstGeom prst="rect">
            <a:avLst/>
          </a:prstGeom>
          <a:noFill/>
          <a:ln w="9525">
            <a:noFill/>
            <a:miter lim="800000"/>
            <a:headEnd/>
            <a:tailEnd/>
          </a:ln>
        </p:spPr>
      </p:pic>
      <p:pic>
        <p:nvPicPr>
          <p:cNvPr id="29708" name="Picture 15"/>
          <p:cNvPicPr>
            <a:picLocks noChangeAspect="1" noChangeArrowheads="1"/>
          </p:cNvPicPr>
          <p:nvPr/>
        </p:nvPicPr>
        <p:blipFill>
          <a:blip r:embed="rId9"/>
          <a:srcRect/>
          <a:stretch>
            <a:fillRect/>
          </a:stretch>
        </p:blipFill>
        <p:spPr bwMode="auto">
          <a:xfrm>
            <a:off x="304800" y="1143000"/>
            <a:ext cx="2824163" cy="325438"/>
          </a:xfrm>
          <a:prstGeom prst="rect">
            <a:avLst/>
          </a:prstGeom>
          <a:noFill/>
          <a:ln w="9525">
            <a:noFill/>
            <a:miter lim="800000"/>
            <a:headEnd/>
            <a:tailEnd/>
          </a:ln>
        </p:spPr>
      </p:pic>
      <p:pic>
        <p:nvPicPr>
          <p:cNvPr id="29709" name="Picture 16"/>
          <p:cNvPicPr>
            <a:picLocks noChangeAspect="1" noChangeArrowheads="1"/>
          </p:cNvPicPr>
          <p:nvPr/>
        </p:nvPicPr>
        <p:blipFill>
          <a:blip r:embed="rId10"/>
          <a:srcRect/>
          <a:stretch>
            <a:fillRect/>
          </a:stretch>
        </p:blipFill>
        <p:spPr bwMode="auto">
          <a:xfrm>
            <a:off x="304800" y="1600200"/>
            <a:ext cx="1384300" cy="3476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3"/>
          <p:cNvSpPr>
            <a:spLocks noGrp="1"/>
          </p:cNvSpPr>
          <p:nvPr>
            <p:ph type="sldNum" sz="quarter" idx="12"/>
          </p:nvPr>
        </p:nvSpPr>
        <p:spPr>
          <a:noFill/>
        </p:spPr>
        <p:txBody>
          <a:bodyPr/>
          <a:lstStyle/>
          <a:p>
            <a:fld id="{D61BA1F3-8EF7-44F4-93C2-DF207B44503B}" type="slidenum">
              <a:rPr lang="en-US"/>
              <a:pPr/>
              <a:t>31</a:t>
            </a:fld>
            <a:endParaRPr lang="en-US"/>
          </a:p>
        </p:txBody>
      </p:sp>
      <p:sp>
        <p:nvSpPr>
          <p:cNvPr id="30723" name="Rectangle 2"/>
          <p:cNvSpPr>
            <a:spLocks noChangeArrowheads="1"/>
          </p:cNvSpPr>
          <p:nvPr/>
        </p:nvSpPr>
        <p:spPr bwMode="auto">
          <a:xfrm>
            <a:off x="304800" y="381000"/>
            <a:ext cx="3536950" cy="457200"/>
          </a:xfrm>
          <a:prstGeom prst="rect">
            <a:avLst/>
          </a:prstGeom>
          <a:noFill/>
          <a:ln w="9525">
            <a:noFill/>
            <a:miter lim="800000"/>
            <a:headEnd/>
            <a:tailEnd/>
          </a:ln>
        </p:spPr>
        <p:txBody>
          <a:bodyPr wrap="none">
            <a:spAutoFit/>
          </a:bodyPr>
          <a:lstStyle/>
          <a:p>
            <a:r>
              <a:rPr lang="tr-TR" sz="2400">
                <a:solidFill>
                  <a:srgbClr val="FF0000"/>
                </a:solidFill>
              </a:rPr>
              <a:t>Turbulent Shear Stress</a:t>
            </a:r>
          </a:p>
        </p:txBody>
      </p:sp>
      <p:pic>
        <p:nvPicPr>
          <p:cNvPr id="30724" name="Picture 3"/>
          <p:cNvPicPr>
            <a:picLocks noChangeAspect="1" noChangeArrowheads="1"/>
          </p:cNvPicPr>
          <p:nvPr/>
        </p:nvPicPr>
        <p:blipFill>
          <a:blip r:embed="rId3"/>
          <a:srcRect/>
          <a:stretch>
            <a:fillRect/>
          </a:stretch>
        </p:blipFill>
        <p:spPr bwMode="auto">
          <a:xfrm>
            <a:off x="304800" y="2667000"/>
            <a:ext cx="2508250" cy="2535238"/>
          </a:xfrm>
          <a:prstGeom prst="rect">
            <a:avLst/>
          </a:prstGeom>
          <a:noFill/>
          <a:ln w="9525">
            <a:noFill/>
            <a:miter lim="800000"/>
            <a:headEnd/>
            <a:tailEnd/>
          </a:ln>
        </p:spPr>
      </p:pic>
      <p:sp>
        <p:nvSpPr>
          <p:cNvPr id="30725" name="Rectangle 4"/>
          <p:cNvSpPr>
            <a:spLocks noChangeArrowheads="1"/>
          </p:cNvSpPr>
          <p:nvPr/>
        </p:nvSpPr>
        <p:spPr bwMode="auto">
          <a:xfrm>
            <a:off x="228600" y="5257800"/>
            <a:ext cx="2667000" cy="1465263"/>
          </a:xfrm>
          <a:prstGeom prst="rect">
            <a:avLst/>
          </a:prstGeom>
          <a:noFill/>
          <a:ln w="9525">
            <a:noFill/>
            <a:miter lim="800000"/>
            <a:headEnd/>
            <a:tailEnd/>
          </a:ln>
        </p:spPr>
        <p:txBody>
          <a:bodyPr>
            <a:spAutoFit/>
          </a:bodyPr>
          <a:lstStyle/>
          <a:p>
            <a:r>
              <a:rPr lang="en-US" b="0">
                <a:solidFill>
                  <a:srgbClr val="0000CC"/>
                </a:solidFill>
              </a:rPr>
              <a:t>Fluid particle moving upward through a differential area </a:t>
            </a:r>
            <a:r>
              <a:rPr lang="en-US" b="0" i="1">
                <a:solidFill>
                  <a:srgbClr val="0000CC"/>
                </a:solidFill>
              </a:rPr>
              <a:t>dA </a:t>
            </a:r>
            <a:r>
              <a:rPr lang="en-US" b="0">
                <a:solidFill>
                  <a:srgbClr val="0000CC"/>
                </a:solidFill>
              </a:rPr>
              <a:t>as a result of the velocity fluctuation </a:t>
            </a:r>
            <a:r>
              <a:rPr lang="en-US" b="0" i="1">
                <a:solidFill>
                  <a:srgbClr val="0000CC"/>
                </a:solidFill>
              </a:rPr>
              <a:t>v</a:t>
            </a:r>
            <a:r>
              <a:rPr lang="en-US" b="0">
                <a:solidFill>
                  <a:srgbClr val="0000CC"/>
                </a:solidFill>
              </a:rPr>
              <a:t>.</a:t>
            </a:r>
          </a:p>
        </p:txBody>
      </p:sp>
      <p:pic>
        <p:nvPicPr>
          <p:cNvPr id="30726" name="Picture 5"/>
          <p:cNvPicPr>
            <a:picLocks noChangeAspect="1" noChangeArrowheads="1"/>
          </p:cNvPicPr>
          <p:nvPr/>
        </p:nvPicPr>
        <p:blipFill>
          <a:blip r:embed="rId4"/>
          <a:srcRect/>
          <a:stretch>
            <a:fillRect/>
          </a:stretch>
        </p:blipFill>
        <p:spPr bwMode="auto">
          <a:xfrm>
            <a:off x="381000" y="1066800"/>
            <a:ext cx="1608138" cy="392113"/>
          </a:xfrm>
          <a:prstGeom prst="rect">
            <a:avLst/>
          </a:prstGeom>
          <a:noFill/>
          <a:ln w="9525">
            <a:noFill/>
            <a:miter lim="800000"/>
            <a:headEnd/>
            <a:tailEnd/>
          </a:ln>
        </p:spPr>
      </p:pic>
      <p:sp>
        <p:nvSpPr>
          <p:cNvPr id="30727" name="Rectangle 6"/>
          <p:cNvSpPr>
            <a:spLocks noChangeArrowheads="1"/>
          </p:cNvSpPr>
          <p:nvPr/>
        </p:nvSpPr>
        <p:spPr bwMode="auto">
          <a:xfrm>
            <a:off x="2057400" y="1066800"/>
            <a:ext cx="2381250" cy="366713"/>
          </a:xfrm>
          <a:prstGeom prst="rect">
            <a:avLst/>
          </a:prstGeom>
          <a:noFill/>
          <a:ln w="9525">
            <a:noFill/>
            <a:miter lim="800000"/>
            <a:headEnd/>
            <a:tailEnd/>
          </a:ln>
        </p:spPr>
        <p:txBody>
          <a:bodyPr wrap="none">
            <a:spAutoFit/>
          </a:bodyPr>
          <a:lstStyle/>
          <a:p>
            <a:r>
              <a:rPr lang="en-US" b="0">
                <a:solidFill>
                  <a:srgbClr val="CC00CC"/>
                </a:solidFill>
              </a:rPr>
              <a:t>turbulent shear stress</a:t>
            </a:r>
          </a:p>
        </p:txBody>
      </p:sp>
      <p:pic>
        <p:nvPicPr>
          <p:cNvPr id="30728" name="Picture 7"/>
          <p:cNvPicPr>
            <a:picLocks noChangeAspect="1" noChangeArrowheads="1"/>
          </p:cNvPicPr>
          <p:nvPr/>
        </p:nvPicPr>
        <p:blipFill>
          <a:blip r:embed="rId5"/>
          <a:srcRect/>
          <a:stretch>
            <a:fillRect/>
          </a:stretch>
        </p:blipFill>
        <p:spPr bwMode="auto">
          <a:xfrm>
            <a:off x="381000" y="1676400"/>
            <a:ext cx="6288088" cy="381000"/>
          </a:xfrm>
          <a:prstGeom prst="rect">
            <a:avLst/>
          </a:prstGeom>
          <a:noFill/>
          <a:ln w="9525">
            <a:noFill/>
            <a:miter lim="800000"/>
            <a:headEnd/>
            <a:tailEnd/>
          </a:ln>
        </p:spPr>
      </p:pic>
      <p:pic>
        <p:nvPicPr>
          <p:cNvPr id="30729" name="Picture 8"/>
          <p:cNvPicPr>
            <a:picLocks noChangeAspect="1" noChangeArrowheads="1"/>
          </p:cNvPicPr>
          <p:nvPr/>
        </p:nvPicPr>
        <p:blipFill>
          <a:blip r:embed="rId6"/>
          <a:srcRect/>
          <a:stretch>
            <a:fillRect/>
          </a:stretch>
        </p:blipFill>
        <p:spPr bwMode="auto">
          <a:xfrm>
            <a:off x="381000" y="2058988"/>
            <a:ext cx="3454400" cy="303212"/>
          </a:xfrm>
          <a:prstGeom prst="rect">
            <a:avLst/>
          </a:prstGeom>
          <a:noFill/>
          <a:ln w="9525">
            <a:noFill/>
            <a:miter lim="800000"/>
            <a:headEnd/>
            <a:tailEnd/>
          </a:ln>
        </p:spPr>
      </p:pic>
      <p:pic>
        <p:nvPicPr>
          <p:cNvPr id="30730" name="Picture 9"/>
          <p:cNvPicPr>
            <a:picLocks noChangeAspect="1" noChangeArrowheads="1"/>
          </p:cNvPicPr>
          <p:nvPr/>
        </p:nvPicPr>
        <p:blipFill>
          <a:blip r:embed="rId7"/>
          <a:srcRect/>
          <a:stretch>
            <a:fillRect/>
          </a:stretch>
        </p:blipFill>
        <p:spPr bwMode="auto">
          <a:xfrm>
            <a:off x="3352800" y="2667000"/>
            <a:ext cx="2463800" cy="739775"/>
          </a:xfrm>
          <a:prstGeom prst="rect">
            <a:avLst/>
          </a:prstGeom>
          <a:noFill/>
          <a:ln w="9525">
            <a:noFill/>
            <a:miter lim="800000"/>
            <a:headEnd/>
            <a:tailEnd/>
          </a:ln>
        </p:spPr>
      </p:pic>
      <p:pic>
        <p:nvPicPr>
          <p:cNvPr id="30731" name="Picture 10"/>
          <p:cNvPicPr>
            <a:picLocks noChangeAspect="1" noChangeArrowheads="1"/>
          </p:cNvPicPr>
          <p:nvPr/>
        </p:nvPicPr>
        <p:blipFill>
          <a:blip r:embed="rId8"/>
          <a:srcRect/>
          <a:stretch>
            <a:fillRect/>
          </a:stretch>
        </p:blipFill>
        <p:spPr bwMode="auto">
          <a:xfrm>
            <a:off x="3352800" y="3657600"/>
            <a:ext cx="393700" cy="358775"/>
          </a:xfrm>
          <a:prstGeom prst="rect">
            <a:avLst/>
          </a:prstGeom>
          <a:noFill/>
          <a:ln w="9525">
            <a:noFill/>
            <a:miter lim="800000"/>
            <a:headEnd/>
            <a:tailEnd/>
          </a:ln>
        </p:spPr>
      </p:pic>
      <p:sp>
        <p:nvSpPr>
          <p:cNvPr id="30732" name="Rectangle 11"/>
          <p:cNvSpPr>
            <a:spLocks noChangeArrowheads="1"/>
          </p:cNvSpPr>
          <p:nvPr/>
        </p:nvSpPr>
        <p:spPr bwMode="auto">
          <a:xfrm>
            <a:off x="5867400" y="2743200"/>
            <a:ext cx="2362200" cy="641350"/>
          </a:xfrm>
          <a:prstGeom prst="rect">
            <a:avLst/>
          </a:prstGeom>
          <a:noFill/>
          <a:ln w="9525">
            <a:noFill/>
            <a:miter lim="800000"/>
            <a:headEnd/>
            <a:tailEnd/>
          </a:ln>
        </p:spPr>
        <p:txBody>
          <a:bodyPr>
            <a:spAutoFit/>
          </a:bodyPr>
          <a:lstStyle/>
          <a:p>
            <a:r>
              <a:rPr lang="en-US" b="0">
                <a:solidFill>
                  <a:srgbClr val="CC00CC"/>
                </a:solidFill>
              </a:rPr>
              <a:t>Turbulent shear stress</a:t>
            </a:r>
          </a:p>
        </p:txBody>
      </p:sp>
      <p:sp>
        <p:nvSpPr>
          <p:cNvPr id="30733" name="Rectangle 12"/>
          <p:cNvSpPr>
            <a:spLocks noChangeArrowheads="1"/>
          </p:cNvSpPr>
          <p:nvPr/>
        </p:nvSpPr>
        <p:spPr bwMode="auto">
          <a:xfrm>
            <a:off x="3810000" y="3505200"/>
            <a:ext cx="4572000" cy="915988"/>
          </a:xfrm>
          <a:prstGeom prst="rect">
            <a:avLst/>
          </a:prstGeom>
          <a:noFill/>
          <a:ln w="9525">
            <a:noFill/>
            <a:miter lim="800000"/>
            <a:headEnd/>
            <a:tailEnd/>
          </a:ln>
        </p:spPr>
        <p:txBody>
          <a:bodyPr>
            <a:spAutoFit/>
          </a:bodyPr>
          <a:lstStyle/>
          <a:p>
            <a:r>
              <a:rPr lang="en-US">
                <a:solidFill>
                  <a:srgbClr val="CC00CC"/>
                </a:solidFill>
              </a:rPr>
              <a:t>eddy viscosity </a:t>
            </a:r>
            <a:r>
              <a:rPr lang="en-US" b="0"/>
              <a:t>or</a:t>
            </a:r>
            <a:r>
              <a:rPr lang="en-US" b="0">
                <a:solidFill>
                  <a:srgbClr val="CC00CC"/>
                </a:solidFill>
              </a:rPr>
              <a:t> </a:t>
            </a:r>
            <a:r>
              <a:rPr lang="en-US">
                <a:solidFill>
                  <a:srgbClr val="CC00CC"/>
                </a:solidFill>
              </a:rPr>
              <a:t>turbulent viscosity</a:t>
            </a:r>
            <a:r>
              <a:rPr lang="en-US" b="0"/>
              <a:t>: accounts for momentum transport by turbulent eddies.</a:t>
            </a:r>
          </a:p>
        </p:txBody>
      </p:sp>
      <p:pic>
        <p:nvPicPr>
          <p:cNvPr id="30734" name="Picture 13"/>
          <p:cNvPicPr>
            <a:picLocks noChangeAspect="1" noChangeArrowheads="1"/>
          </p:cNvPicPr>
          <p:nvPr/>
        </p:nvPicPr>
        <p:blipFill>
          <a:blip r:embed="rId9"/>
          <a:srcRect/>
          <a:stretch>
            <a:fillRect/>
          </a:stretch>
        </p:blipFill>
        <p:spPr bwMode="auto">
          <a:xfrm>
            <a:off x="3352800" y="4486275"/>
            <a:ext cx="3589338" cy="695325"/>
          </a:xfrm>
          <a:prstGeom prst="rect">
            <a:avLst/>
          </a:prstGeom>
          <a:noFill/>
          <a:ln w="9525">
            <a:noFill/>
            <a:miter lim="800000"/>
            <a:headEnd/>
            <a:tailEnd/>
          </a:ln>
        </p:spPr>
      </p:pic>
      <p:sp>
        <p:nvSpPr>
          <p:cNvPr id="30735" name="Rectangle 14"/>
          <p:cNvSpPr>
            <a:spLocks noChangeArrowheads="1"/>
          </p:cNvSpPr>
          <p:nvPr/>
        </p:nvSpPr>
        <p:spPr bwMode="auto">
          <a:xfrm>
            <a:off x="7010400" y="4495800"/>
            <a:ext cx="1371600" cy="641350"/>
          </a:xfrm>
          <a:prstGeom prst="rect">
            <a:avLst/>
          </a:prstGeom>
          <a:noFill/>
          <a:ln w="9525">
            <a:noFill/>
            <a:miter lim="800000"/>
            <a:headEnd/>
            <a:tailEnd/>
          </a:ln>
        </p:spPr>
        <p:txBody>
          <a:bodyPr>
            <a:spAutoFit/>
          </a:bodyPr>
          <a:lstStyle/>
          <a:p>
            <a:r>
              <a:rPr lang="en-US" b="0">
                <a:solidFill>
                  <a:srgbClr val="CC00CC"/>
                </a:solidFill>
              </a:rPr>
              <a:t>Total shear stress</a:t>
            </a:r>
          </a:p>
        </p:txBody>
      </p:sp>
      <p:pic>
        <p:nvPicPr>
          <p:cNvPr id="30736" name="Picture 15"/>
          <p:cNvPicPr>
            <a:picLocks noChangeAspect="1" noChangeArrowheads="1"/>
          </p:cNvPicPr>
          <p:nvPr/>
        </p:nvPicPr>
        <p:blipFill>
          <a:blip r:embed="rId10"/>
          <a:srcRect/>
          <a:stretch>
            <a:fillRect/>
          </a:stretch>
        </p:blipFill>
        <p:spPr bwMode="auto">
          <a:xfrm>
            <a:off x="3352800" y="5400675"/>
            <a:ext cx="1203325" cy="314325"/>
          </a:xfrm>
          <a:prstGeom prst="rect">
            <a:avLst/>
          </a:prstGeom>
          <a:noFill/>
          <a:ln w="9525">
            <a:noFill/>
            <a:miter lim="800000"/>
            <a:headEnd/>
            <a:tailEnd/>
          </a:ln>
        </p:spPr>
      </p:pic>
      <p:sp>
        <p:nvSpPr>
          <p:cNvPr id="30737" name="Rectangle 16"/>
          <p:cNvSpPr>
            <a:spLocks noChangeArrowheads="1"/>
          </p:cNvSpPr>
          <p:nvPr/>
        </p:nvSpPr>
        <p:spPr bwMode="auto">
          <a:xfrm>
            <a:off x="4572000" y="5334000"/>
            <a:ext cx="4343400" cy="915988"/>
          </a:xfrm>
          <a:prstGeom prst="rect">
            <a:avLst/>
          </a:prstGeom>
          <a:noFill/>
          <a:ln w="9525">
            <a:noFill/>
            <a:miter lim="800000"/>
            <a:headEnd/>
            <a:tailEnd/>
          </a:ln>
        </p:spPr>
        <p:txBody>
          <a:bodyPr>
            <a:spAutoFit/>
          </a:bodyPr>
          <a:lstStyle/>
          <a:p>
            <a:r>
              <a:rPr lang="en-US">
                <a:solidFill>
                  <a:srgbClr val="CC00CC"/>
                </a:solidFill>
              </a:rPr>
              <a:t>kinematic eddy viscosity</a:t>
            </a:r>
            <a:r>
              <a:rPr lang="en-US"/>
              <a:t> </a:t>
            </a:r>
            <a:r>
              <a:rPr lang="en-US" b="0"/>
              <a:t>or </a:t>
            </a:r>
            <a:r>
              <a:rPr lang="en-US">
                <a:solidFill>
                  <a:srgbClr val="CC00CC"/>
                </a:solidFill>
              </a:rPr>
              <a:t>kinematic turbulent viscosity</a:t>
            </a:r>
            <a:r>
              <a:rPr lang="en-US"/>
              <a:t> </a:t>
            </a:r>
            <a:r>
              <a:rPr lang="en-US" b="0"/>
              <a:t>(also called the </a:t>
            </a:r>
            <a:r>
              <a:rPr lang="en-US" b="0" i="1">
                <a:solidFill>
                  <a:srgbClr val="CC00CC"/>
                </a:solidFill>
              </a:rPr>
              <a:t>eddy diffusivity of momentum</a:t>
            </a:r>
            <a:r>
              <a:rPr lang="en-US" b="0"/>
              <a:t>).</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3"/>
          <p:cNvSpPr>
            <a:spLocks noGrp="1"/>
          </p:cNvSpPr>
          <p:nvPr>
            <p:ph type="sldNum" sz="quarter" idx="12"/>
          </p:nvPr>
        </p:nvSpPr>
        <p:spPr>
          <a:noFill/>
        </p:spPr>
        <p:txBody>
          <a:bodyPr/>
          <a:lstStyle/>
          <a:p>
            <a:fld id="{41F56938-811B-481C-9CCF-8BB19D338912}" type="slidenum">
              <a:rPr lang="en-US"/>
              <a:pPr/>
              <a:t>32</a:t>
            </a:fld>
            <a:endParaRPr lang="en-US"/>
          </a:p>
        </p:txBody>
      </p:sp>
      <p:sp>
        <p:nvSpPr>
          <p:cNvPr id="32771" name="Rectangle 2"/>
          <p:cNvSpPr>
            <a:spLocks noChangeArrowheads="1"/>
          </p:cNvSpPr>
          <p:nvPr/>
        </p:nvSpPr>
        <p:spPr bwMode="auto">
          <a:xfrm>
            <a:off x="76200" y="152400"/>
            <a:ext cx="3871913" cy="457200"/>
          </a:xfrm>
          <a:prstGeom prst="rect">
            <a:avLst/>
          </a:prstGeom>
          <a:noFill/>
          <a:ln w="9525">
            <a:noFill/>
            <a:miter lim="800000"/>
            <a:headEnd/>
            <a:tailEnd/>
          </a:ln>
        </p:spPr>
        <p:txBody>
          <a:bodyPr wrap="none">
            <a:spAutoFit/>
          </a:bodyPr>
          <a:lstStyle/>
          <a:p>
            <a:r>
              <a:rPr lang="en-US" sz="2400">
                <a:solidFill>
                  <a:srgbClr val="FF0000"/>
                </a:solidFill>
              </a:rPr>
              <a:t>Turbulent Velocity Profile</a:t>
            </a:r>
          </a:p>
        </p:txBody>
      </p:sp>
      <p:sp>
        <p:nvSpPr>
          <p:cNvPr id="32772" name="Rectangle 4"/>
          <p:cNvSpPr>
            <a:spLocks noChangeArrowheads="1"/>
          </p:cNvSpPr>
          <p:nvPr/>
        </p:nvSpPr>
        <p:spPr bwMode="auto">
          <a:xfrm>
            <a:off x="76200" y="5638800"/>
            <a:ext cx="7315200" cy="1190625"/>
          </a:xfrm>
          <a:prstGeom prst="rect">
            <a:avLst/>
          </a:prstGeom>
          <a:noFill/>
          <a:ln w="9525">
            <a:noFill/>
            <a:miter lim="800000"/>
            <a:headEnd/>
            <a:tailEnd/>
          </a:ln>
        </p:spPr>
        <p:txBody>
          <a:bodyPr>
            <a:spAutoFit/>
          </a:bodyPr>
          <a:lstStyle/>
          <a:p>
            <a:r>
              <a:rPr lang="en-US" b="0">
                <a:solidFill>
                  <a:srgbClr val="0000CC"/>
                </a:solidFill>
              </a:rPr>
              <a:t>The velocity profile in fully developed</a:t>
            </a:r>
            <a:r>
              <a:rPr lang="tr-TR" b="0">
                <a:solidFill>
                  <a:srgbClr val="0000CC"/>
                </a:solidFill>
              </a:rPr>
              <a:t> </a:t>
            </a:r>
            <a:r>
              <a:rPr lang="en-US" b="0">
                <a:solidFill>
                  <a:srgbClr val="0000CC"/>
                </a:solidFill>
              </a:rPr>
              <a:t>pipe flow is parabolic in laminar flow,</a:t>
            </a:r>
            <a:r>
              <a:rPr lang="tr-TR" b="0">
                <a:solidFill>
                  <a:srgbClr val="0000CC"/>
                </a:solidFill>
              </a:rPr>
              <a:t> </a:t>
            </a:r>
            <a:r>
              <a:rPr lang="en-US" b="0">
                <a:solidFill>
                  <a:srgbClr val="0000CC"/>
                </a:solidFill>
              </a:rPr>
              <a:t>but much fuller in turbulent flow.</a:t>
            </a:r>
            <a:r>
              <a:rPr lang="tr-TR" b="0">
                <a:solidFill>
                  <a:srgbClr val="0000CC"/>
                </a:solidFill>
              </a:rPr>
              <a:t> </a:t>
            </a:r>
            <a:r>
              <a:rPr lang="en-US" b="0">
                <a:solidFill>
                  <a:srgbClr val="0000CC"/>
                </a:solidFill>
              </a:rPr>
              <a:t>Note</a:t>
            </a:r>
            <a:r>
              <a:rPr lang="tr-TR" b="0">
                <a:solidFill>
                  <a:srgbClr val="0000CC"/>
                </a:solidFill>
              </a:rPr>
              <a:t> </a:t>
            </a:r>
            <a:r>
              <a:rPr lang="en-US" b="0">
                <a:solidFill>
                  <a:srgbClr val="0000CC"/>
                </a:solidFill>
              </a:rPr>
              <a:t>that </a:t>
            </a:r>
            <a:r>
              <a:rPr lang="en-US" b="0" i="1">
                <a:solidFill>
                  <a:srgbClr val="0000CC"/>
                </a:solidFill>
              </a:rPr>
              <a:t>u</a:t>
            </a:r>
            <a:r>
              <a:rPr lang="en-US" b="0">
                <a:solidFill>
                  <a:srgbClr val="0000CC"/>
                </a:solidFill>
              </a:rPr>
              <a:t>(</a:t>
            </a:r>
            <a:r>
              <a:rPr lang="en-US" b="0" i="1">
                <a:solidFill>
                  <a:srgbClr val="0000CC"/>
                </a:solidFill>
              </a:rPr>
              <a:t>r</a:t>
            </a:r>
            <a:r>
              <a:rPr lang="en-US" b="0">
                <a:solidFill>
                  <a:srgbClr val="0000CC"/>
                </a:solidFill>
              </a:rPr>
              <a:t>) in the turbulent case is the</a:t>
            </a:r>
            <a:r>
              <a:rPr lang="tr-TR" b="0">
                <a:solidFill>
                  <a:srgbClr val="0000CC"/>
                </a:solidFill>
              </a:rPr>
              <a:t> </a:t>
            </a:r>
            <a:r>
              <a:rPr lang="en-US" b="0" i="1">
                <a:solidFill>
                  <a:srgbClr val="0000CC"/>
                </a:solidFill>
              </a:rPr>
              <a:t>time-averaged </a:t>
            </a:r>
            <a:r>
              <a:rPr lang="en-US" b="0">
                <a:solidFill>
                  <a:srgbClr val="0000CC"/>
                </a:solidFill>
              </a:rPr>
              <a:t>velocity component in</a:t>
            </a:r>
            <a:r>
              <a:rPr lang="tr-TR" b="0">
                <a:solidFill>
                  <a:srgbClr val="0000CC"/>
                </a:solidFill>
              </a:rPr>
              <a:t> </a:t>
            </a:r>
            <a:r>
              <a:rPr lang="en-US" b="0">
                <a:solidFill>
                  <a:srgbClr val="0000CC"/>
                </a:solidFill>
              </a:rPr>
              <a:t>the axial direction (the overbar on </a:t>
            </a:r>
            <a:r>
              <a:rPr lang="en-US" b="0" i="1">
                <a:solidFill>
                  <a:srgbClr val="0000CC"/>
                </a:solidFill>
              </a:rPr>
              <a:t>u</a:t>
            </a:r>
            <a:r>
              <a:rPr lang="tr-TR" b="0" i="1">
                <a:solidFill>
                  <a:srgbClr val="0000CC"/>
                </a:solidFill>
              </a:rPr>
              <a:t> </a:t>
            </a:r>
            <a:r>
              <a:rPr lang="en-US" b="0">
                <a:solidFill>
                  <a:srgbClr val="0000CC"/>
                </a:solidFill>
              </a:rPr>
              <a:t>has been dropped for simplicity).</a:t>
            </a:r>
          </a:p>
        </p:txBody>
      </p:sp>
      <p:sp>
        <p:nvSpPr>
          <p:cNvPr id="32773" name="Rectangle 5"/>
          <p:cNvSpPr>
            <a:spLocks noChangeArrowheads="1"/>
          </p:cNvSpPr>
          <p:nvPr/>
        </p:nvSpPr>
        <p:spPr bwMode="auto">
          <a:xfrm>
            <a:off x="4038600" y="228600"/>
            <a:ext cx="4876800" cy="5205413"/>
          </a:xfrm>
          <a:prstGeom prst="rect">
            <a:avLst/>
          </a:prstGeom>
          <a:noFill/>
          <a:ln w="9525">
            <a:noFill/>
            <a:miter lim="800000"/>
            <a:headEnd/>
            <a:tailEnd/>
          </a:ln>
        </p:spPr>
        <p:txBody>
          <a:bodyPr>
            <a:spAutoFit/>
          </a:bodyPr>
          <a:lstStyle/>
          <a:p>
            <a:pPr>
              <a:spcBef>
                <a:spcPct val="20000"/>
              </a:spcBef>
              <a:spcAft>
                <a:spcPct val="20000"/>
              </a:spcAft>
            </a:pPr>
            <a:r>
              <a:rPr lang="en-US" b="0"/>
              <a:t>The</a:t>
            </a:r>
            <a:r>
              <a:rPr lang="tr-TR" b="0"/>
              <a:t> </a:t>
            </a:r>
            <a:r>
              <a:rPr lang="en-US" b="0"/>
              <a:t>very thin layer next to the wall where viscous effects are dominant is the</a:t>
            </a:r>
            <a:r>
              <a:rPr lang="tr-TR" b="0"/>
              <a:t> </a:t>
            </a:r>
            <a:r>
              <a:rPr lang="en-US">
                <a:solidFill>
                  <a:srgbClr val="CC00CC"/>
                </a:solidFill>
              </a:rPr>
              <a:t>viscous</a:t>
            </a:r>
            <a:r>
              <a:rPr lang="en-US"/>
              <a:t> </a:t>
            </a:r>
            <a:r>
              <a:rPr lang="en-US" b="0"/>
              <a:t>(or</a:t>
            </a:r>
            <a:r>
              <a:rPr lang="en-US" b="0">
                <a:solidFill>
                  <a:srgbClr val="CC00CC"/>
                </a:solidFill>
              </a:rPr>
              <a:t> </a:t>
            </a:r>
            <a:r>
              <a:rPr lang="en-US">
                <a:solidFill>
                  <a:srgbClr val="CC00CC"/>
                </a:solidFill>
              </a:rPr>
              <a:t>laminar</a:t>
            </a:r>
            <a:r>
              <a:rPr lang="en-US"/>
              <a:t> </a:t>
            </a:r>
            <a:r>
              <a:rPr lang="en-US" b="0"/>
              <a:t>or </a:t>
            </a:r>
            <a:r>
              <a:rPr lang="en-US">
                <a:solidFill>
                  <a:srgbClr val="CC00CC"/>
                </a:solidFill>
              </a:rPr>
              <a:t>linear</a:t>
            </a:r>
            <a:r>
              <a:rPr lang="en-US"/>
              <a:t> </a:t>
            </a:r>
            <a:r>
              <a:rPr lang="en-US" b="0"/>
              <a:t>or </a:t>
            </a:r>
            <a:r>
              <a:rPr lang="en-US">
                <a:solidFill>
                  <a:srgbClr val="CC00CC"/>
                </a:solidFill>
              </a:rPr>
              <a:t>wall</a:t>
            </a:r>
            <a:r>
              <a:rPr lang="en-US" b="0"/>
              <a:t>) sublayer. </a:t>
            </a:r>
            <a:endParaRPr lang="tr-TR" b="0"/>
          </a:p>
          <a:p>
            <a:pPr>
              <a:spcBef>
                <a:spcPct val="20000"/>
              </a:spcBef>
              <a:spcAft>
                <a:spcPct val="20000"/>
              </a:spcAft>
            </a:pPr>
            <a:r>
              <a:rPr lang="en-US" b="0"/>
              <a:t>The velocity profile in this</a:t>
            </a:r>
            <a:r>
              <a:rPr lang="tr-TR" b="0"/>
              <a:t> </a:t>
            </a:r>
            <a:r>
              <a:rPr lang="en-US" b="0"/>
              <a:t>layer is very nearly </a:t>
            </a:r>
            <a:r>
              <a:rPr lang="en-US" b="0" i="1"/>
              <a:t>linear</a:t>
            </a:r>
            <a:r>
              <a:rPr lang="en-US" b="0"/>
              <a:t>, and the flow is streamlined.</a:t>
            </a:r>
            <a:endParaRPr lang="tr-TR" b="0"/>
          </a:p>
          <a:p>
            <a:pPr>
              <a:spcBef>
                <a:spcPct val="20000"/>
              </a:spcBef>
              <a:spcAft>
                <a:spcPct val="20000"/>
              </a:spcAft>
            </a:pPr>
            <a:r>
              <a:rPr lang="en-US" b="0"/>
              <a:t>Next to the viscous</a:t>
            </a:r>
            <a:r>
              <a:rPr lang="tr-TR" b="0"/>
              <a:t> </a:t>
            </a:r>
            <a:r>
              <a:rPr lang="en-US" b="0"/>
              <a:t>sublayer is the </a:t>
            </a:r>
            <a:r>
              <a:rPr lang="en-US">
                <a:solidFill>
                  <a:srgbClr val="CC00CC"/>
                </a:solidFill>
              </a:rPr>
              <a:t>buffer layer</a:t>
            </a:r>
            <a:r>
              <a:rPr lang="en-US" b="0"/>
              <a:t>, in which turbulent effects are</a:t>
            </a:r>
            <a:r>
              <a:rPr lang="tr-TR" b="0"/>
              <a:t> </a:t>
            </a:r>
            <a:r>
              <a:rPr lang="en-US" b="0"/>
              <a:t>becoming significant,</a:t>
            </a:r>
            <a:r>
              <a:rPr lang="tr-TR" b="0"/>
              <a:t> </a:t>
            </a:r>
            <a:r>
              <a:rPr lang="en-US" b="0"/>
              <a:t>but the flow is still dominated by viscous effects. </a:t>
            </a:r>
            <a:endParaRPr lang="tr-TR" b="0"/>
          </a:p>
          <a:p>
            <a:pPr>
              <a:spcBef>
                <a:spcPct val="20000"/>
              </a:spcBef>
              <a:spcAft>
                <a:spcPct val="20000"/>
              </a:spcAft>
            </a:pPr>
            <a:r>
              <a:rPr lang="en-US" b="0"/>
              <a:t>Above the buffer</a:t>
            </a:r>
            <a:r>
              <a:rPr lang="tr-TR" b="0"/>
              <a:t> </a:t>
            </a:r>
            <a:r>
              <a:rPr lang="en-US" b="0"/>
              <a:t>layer is the </a:t>
            </a:r>
            <a:r>
              <a:rPr lang="en-US">
                <a:solidFill>
                  <a:srgbClr val="CC00CC"/>
                </a:solidFill>
              </a:rPr>
              <a:t>overlap</a:t>
            </a:r>
            <a:r>
              <a:rPr lang="en-US"/>
              <a:t> </a:t>
            </a:r>
            <a:r>
              <a:rPr lang="en-US" b="0"/>
              <a:t>(or </a:t>
            </a:r>
            <a:r>
              <a:rPr lang="en-US">
                <a:solidFill>
                  <a:srgbClr val="CC00CC"/>
                </a:solidFill>
              </a:rPr>
              <a:t>transition</a:t>
            </a:r>
            <a:r>
              <a:rPr lang="en-US" b="0"/>
              <a:t>) </a:t>
            </a:r>
            <a:r>
              <a:rPr lang="en-US">
                <a:solidFill>
                  <a:srgbClr val="CC00CC"/>
                </a:solidFill>
              </a:rPr>
              <a:t>layer</a:t>
            </a:r>
            <a:r>
              <a:rPr lang="en-US" b="0"/>
              <a:t>, also called the </a:t>
            </a:r>
            <a:r>
              <a:rPr lang="en-US">
                <a:solidFill>
                  <a:srgbClr val="CC00CC"/>
                </a:solidFill>
              </a:rPr>
              <a:t>inertial sublayer</a:t>
            </a:r>
            <a:r>
              <a:rPr lang="en-US" b="0"/>
              <a:t>,</a:t>
            </a:r>
            <a:r>
              <a:rPr lang="tr-TR" b="0"/>
              <a:t> </a:t>
            </a:r>
            <a:r>
              <a:rPr lang="en-US" b="0"/>
              <a:t>in which the turbulent effects are much more significant, but still not dominant.</a:t>
            </a:r>
          </a:p>
          <a:p>
            <a:pPr>
              <a:spcBef>
                <a:spcPct val="20000"/>
              </a:spcBef>
              <a:spcAft>
                <a:spcPct val="20000"/>
              </a:spcAft>
            </a:pPr>
            <a:r>
              <a:rPr lang="en-US" b="0"/>
              <a:t>Above that is the </a:t>
            </a:r>
            <a:r>
              <a:rPr lang="en-US">
                <a:solidFill>
                  <a:srgbClr val="CC00CC"/>
                </a:solidFill>
              </a:rPr>
              <a:t>outer</a:t>
            </a:r>
            <a:r>
              <a:rPr lang="en-US"/>
              <a:t> </a:t>
            </a:r>
            <a:r>
              <a:rPr lang="en-US" b="0"/>
              <a:t>(or </a:t>
            </a:r>
            <a:r>
              <a:rPr lang="en-US">
                <a:solidFill>
                  <a:srgbClr val="CC00CC"/>
                </a:solidFill>
              </a:rPr>
              <a:t>turbulent</a:t>
            </a:r>
            <a:r>
              <a:rPr lang="en-US" b="0"/>
              <a:t>) </a:t>
            </a:r>
            <a:r>
              <a:rPr lang="en-US">
                <a:solidFill>
                  <a:srgbClr val="CC00CC"/>
                </a:solidFill>
              </a:rPr>
              <a:t>layer</a:t>
            </a:r>
            <a:r>
              <a:rPr lang="en-US"/>
              <a:t> </a:t>
            </a:r>
            <a:r>
              <a:rPr lang="en-US" b="0"/>
              <a:t>in the remaining part of</a:t>
            </a:r>
            <a:r>
              <a:rPr lang="tr-TR" b="0"/>
              <a:t> </a:t>
            </a:r>
            <a:r>
              <a:rPr lang="en-US" b="0"/>
              <a:t>the flow in which turbulent effects dominate over molecular diffusion (viscous)</a:t>
            </a:r>
            <a:r>
              <a:rPr lang="tr-TR" b="0"/>
              <a:t> </a:t>
            </a:r>
            <a:r>
              <a:rPr lang="en-US" b="0"/>
              <a:t>effects.</a:t>
            </a:r>
          </a:p>
        </p:txBody>
      </p:sp>
      <p:pic>
        <p:nvPicPr>
          <p:cNvPr id="32774" name="Picture 6"/>
          <p:cNvPicPr>
            <a:picLocks noChangeAspect="1" noChangeArrowheads="1"/>
          </p:cNvPicPr>
          <p:nvPr/>
        </p:nvPicPr>
        <p:blipFill>
          <a:blip r:embed="rId3"/>
          <a:srcRect/>
          <a:stretch>
            <a:fillRect/>
          </a:stretch>
        </p:blipFill>
        <p:spPr bwMode="auto">
          <a:xfrm>
            <a:off x="301625" y="609600"/>
            <a:ext cx="3432175" cy="5029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Number Placeholder 3"/>
          <p:cNvSpPr>
            <a:spLocks noGrp="1"/>
          </p:cNvSpPr>
          <p:nvPr>
            <p:ph type="sldNum" sz="quarter" idx="12"/>
          </p:nvPr>
        </p:nvSpPr>
        <p:spPr>
          <a:noFill/>
        </p:spPr>
        <p:txBody>
          <a:bodyPr/>
          <a:lstStyle/>
          <a:p>
            <a:fld id="{72727CE4-B7A3-4F15-AA2A-DA97E0C5A6EF}" type="slidenum">
              <a:rPr lang="en-US"/>
              <a:pPr/>
              <a:t>33</a:t>
            </a:fld>
            <a:endParaRPr lang="en-US"/>
          </a:p>
        </p:txBody>
      </p:sp>
      <p:sp>
        <p:nvSpPr>
          <p:cNvPr id="36867" name="Rectangle 2"/>
          <p:cNvSpPr>
            <a:spLocks noChangeArrowheads="1"/>
          </p:cNvSpPr>
          <p:nvPr/>
        </p:nvSpPr>
        <p:spPr bwMode="auto">
          <a:xfrm>
            <a:off x="228600" y="139700"/>
            <a:ext cx="1981200" cy="1917700"/>
          </a:xfrm>
          <a:prstGeom prst="rect">
            <a:avLst/>
          </a:prstGeom>
          <a:noFill/>
          <a:ln w="9525">
            <a:noFill/>
            <a:miter lim="800000"/>
            <a:headEnd/>
            <a:tailEnd/>
          </a:ln>
        </p:spPr>
        <p:txBody>
          <a:bodyPr>
            <a:spAutoFit/>
          </a:bodyPr>
          <a:lstStyle/>
          <a:p>
            <a:r>
              <a:rPr lang="en-US" sz="2400">
                <a:solidFill>
                  <a:srgbClr val="FF0000"/>
                </a:solidFill>
              </a:rPr>
              <a:t>The Moody Chart</a:t>
            </a:r>
            <a:r>
              <a:rPr lang="tr-TR" sz="2400">
                <a:solidFill>
                  <a:srgbClr val="FF0000"/>
                </a:solidFill>
              </a:rPr>
              <a:t> </a:t>
            </a:r>
            <a:r>
              <a:rPr lang="en-US" sz="2400">
                <a:solidFill>
                  <a:srgbClr val="FF0000"/>
                </a:solidFill>
              </a:rPr>
              <a:t>and the</a:t>
            </a:r>
            <a:r>
              <a:rPr lang="tr-TR" sz="2400">
                <a:solidFill>
                  <a:srgbClr val="FF0000"/>
                </a:solidFill>
              </a:rPr>
              <a:t> </a:t>
            </a:r>
            <a:r>
              <a:rPr lang="en-US" sz="2400">
                <a:solidFill>
                  <a:srgbClr val="FF0000"/>
                </a:solidFill>
              </a:rPr>
              <a:t>Colebrook Equation</a:t>
            </a:r>
          </a:p>
        </p:txBody>
      </p:sp>
      <p:sp>
        <p:nvSpPr>
          <p:cNvPr id="36868" name="Rectangle 3"/>
          <p:cNvSpPr>
            <a:spLocks noChangeArrowheads="1"/>
          </p:cNvSpPr>
          <p:nvPr/>
        </p:nvSpPr>
        <p:spPr bwMode="auto">
          <a:xfrm>
            <a:off x="1981200" y="1295400"/>
            <a:ext cx="6781800" cy="641350"/>
          </a:xfrm>
          <a:prstGeom prst="rect">
            <a:avLst/>
          </a:prstGeom>
          <a:solidFill>
            <a:srgbClr val="FFFF99"/>
          </a:solidFill>
          <a:ln w="9525">
            <a:noFill/>
            <a:miter lim="800000"/>
            <a:headEnd/>
            <a:tailEnd/>
          </a:ln>
        </p:spPr>
        <p:txBody>
          <a:bodyPr>
            <a:spAutoFit/>
          </a:bodyPr>
          <a:lstStyle/>
          <a:p>
            <a:r>
              <a:rPr lang="en-US" b="0"/>
              <a:t>The friction factor in fully developed turbulent pipe flow depends on the</a:t>
            </a:r>
            <a:r>
              <a:rPr lang="tr-TR" b="0"/>
              <a:t> </a:t>
            </a:r>
            <a:r>
              <a:rPr lang="en-US" b="0"/>
              <a:t>Reynolds number and the </a:t>
            </a:r>
            <a:r>
              <a:rPr lang="en-US">
                <a:solidFill>
                  <a:srgbClr val="CC00CC"/>
                </a:solidFill>
              </a:rPr>
              <a:t>relative roughness </a:t>
            </a:r>
            <a:r>
              <a:rPr lang="en-US" i="1">
                <a:solidFill>
                  <a:srgbClr val="CC00CC"/>
                </a:solidFill>
                <a:sym typeface="Symbol" pitchFamily="18" charset="2"/>
              </a:rPr>
              <a:t></a:t>
            </a:r>
            <a:r>
              <a:rPr lang="tr-TR" i="1">
                <a:solidFill>
                  <a:srgbClr val="CC00CC"/>
                </a:solidFill>
                <a:sym typeface="Symbol" pitchFamily="18" charset="2"/>
              </a:rPr>
              <a:t> </a:t>
            </a:r>
            <a:r>
              <a:rPr lang="en-US">
                <a:solidFill>
                  <a:srgbClr val="CC00CC"/>
                </a:solidFill>
              </a:rPr>
              <a:t>/</a:t>
            </a:r>
            <a:r>
              <a:rPr lang="en-US" i="1">
                <a:solidFill>
                  <a:srgbClr val="CC00CC"/>
                </a:solidFill>
              </a:rPr>
              <a:t>D</a:t>
            </a:r>
            <a:r>
              <a:rPr lang="tr-TR" b="0"/>
              <a:t>.</a:t>
            </a:r>
            <a:endParaRPr lang="en-US" b="0"/>
          </a:p>
        </p:txBody>
      </p:sp>
      <p:pic>
        <p:nvPicPr>
          <p:cNvPr id="36869" name="Picture 4"/>
          <p:cNvPicPr>
            <a:picLocks noChangeAspect="1" noChangeArrowheads="1"/>
          </p:cNvPicPr>
          <p:nvPr/>
        </p:nvPicPr>
        <p:blipFill>
          <a:blip r:embed="rId3"/>
          <a:srcRect/>
          <a:stretch>
            <a:fillRect/>
          </a:stretch>
        </p:blipFill>
        <p:spPr bwMode="auto">
          <a:xfrm>
            <a:off x="2324100" y="76200"/>
            <a:ext cx="5524500" cy="833438"/>
          </a:xfrm>
          <a:prstGeom prst="rect">
            <a:avLst/>
          </a:prstGeom>
          <a:noFill/>
          <a:ln w="9525">
            <a:noFill/>
            <a:miter lim="800000"/>
            <a:headEnd/>
            <a:tailEnd/>
          </a:ln>
        </p:spPr>
      </p:pic>
      <p:sp>
        <p:nvSpPr>
          <p:cNvPr id="36870" name="Rectangle 5"/>
          <p:cNvSpPr>
            <a:spLocks noChangeArrowheads="1"/>
          </p:cNvSpPr>
          <p:nvPr/>
        </p:nvSpPr>
        <p:spPr bwMode="auto">
          <a:xfrm>
            <a:off x="2209800" y="838200"/>
            <a:ext cx="6553200" cy="366713"/>
          </a:xfrm>
          <a:prstGeom prst="rect">
            <a:avLst/>
          </a:prstGeom>
          <a:noFill/>
          <a:ln w="9525">
            <a:noFill/>
            <a:miter lim="800000"/>
            <a:headEnd/>
            <a:tailEnd/>
          </a:ln>
        </p:spPr>
        <p:txBody>
          <a:bodyPr>
            <a:spAutoFit/>
          </a:bodyPr>
          <a:lstStyle/>
          <a:p>
            <a:r>
              <a:rPr lang="en-US">
                <a:solidFill>
                  <a:srgbClr val="0000CC"/>
                </a:solidFill>
              </a:rPr>
              <a:t>Colebrook equation</a:t>
            </a:r>
            <a:r>
              <a:rPr lang="en-US" b="0">
                <a:solidFill>
                  <a:srgbClr val="0000CC"/>
                </a:solidFill>
              </a:rPr>
              <a:t> (for smooth and rough pipes)</a:t>
            </a:r>
          </a:p>
        </p:txBody>
      </p:sp>
      <p:pic>
        <p:nvPicPr>
          <p:cNvPr id="36871" name="Picture 6"/>
          <p:cNvPicPr>
            <a:picLocks noChangeAspect="1" noChangeArrowheads="1"/>
          </p:cNvPicPr>
          <p:nvPr/>
        </p:nvPicPr>
        <p:blipFill>
          <a:blip r:embed="rId4"/>
          <a:srcRect/>
          <a:stretch>
            <a:fillRect/>
          </a:stretch>
        </p:blipFill>
        <p:spPr bwMode="auto">
          <a:xfrm>
            <a:off x="304800" y="2286000"/>
            <a:ext cx="3003550" cy="742950"/>
          </a:xfrm>
          <a:prstGeom prst="rect">
            <a:avLst/>
          </a:prstGeom>
          <a:noFill/>
          <a:ln w="9525">
            <a:noFill/>
            <a:miter lim="800000"/>
            <a:headEnd/>
            <a:tailEnd/>
          </a:ln>
        </p:spPr>
      </p:pic>
      <p:sp>
        <p:nvSpPr>
          <p:cNvPr id="36872" name="Text Box 7"/>
          <p:cNvSpPr txBox="1">
            <a:spLocks noChangeArrowheads="1"/>
          </p:cNvSpPr>
          <p:nvPr/>
        </p:nvSpPr>
        <p:spPr bwMode="auto">
          <a:xfrm>
            <a:off x="3276600" y="2330450"/>
            <a:ext cx="1828800" cy="641350"/>
          </a:xfrm>
          <a:prstGeom prst="rect">
            <a:avLst/>
          </a:prstGeom>
          <a:noFill/>
          <a:ln w="9525">
            <a:noFill/>
            <a:miter lim="800000"/>
            <a:headEnd/>
            <a:tailEnd/>
          </a:ln>
        </p:spPr>
        <p:txBody>
          <a:bodyPr>
            <a:spAutoFit/>
          </a:bodyPr>
          <a:lstStyle/>
          <a:p>
            <a:pPr>
              <a:spcBef>
                <a:spcPct val="50000"/>
              </a:spcBef>
            </a:pPr>
            <a:r>
              <a:rPr lang="en-US" b="0">
                <a:solidFill>
                  <a:srgbClr val="CC00CC"/>
                </a:solidFill>
              </a:rPr>
              <a:t>Explicit Haaland equation</a:t>
            </a:r>
          </a:p>
        </p:txBody>
      </p:sp>
      <p:sp>
        <p:nvSpPr>
          <p:cNvPr id="36873" name="Rectangle 10"/>
          <p:cNvSpPr>
            <a:spLocks noChangeArrowheads="1"/>
          </p:cNvSpPr>
          <p:nvPr/>
        </p:nvSpPr>
        <p:spPr bwMode="auto">
          <a:xfrm>
            <a:off x="3810000" y="5029200"/>
            <a:ext cx="1828800" cy="1739900"/>
          </a:xfrm>
          <a:prstGeom prst="rect">
            <a:avLst/>
          </a:prstGeom>
          <a:noFill/>
          <a:ln w="9525">
            <a:noFill/>
            <a:miter lim="800000"/>
            <a:headEnd/>
            <a:tailEnd/>
          </a:ln>
        </p:spPr>
        <p:txBody>
          <a:bodyPr>
            <a:spAutoFit/>
          </a:bodyPr>
          <a:lstStyle/>
          <a:p>
            <a:r>
              <a:rPr lang="en-US" b="0">
                <a:solidFill>
                  <a:srgbClr val="0000CC"/>
                </a:solidFill>
              </a:rPr>
              <a:t>The friction factor is minimum for</a:t>
            </a:r>
            <a:r>
              <a:rPr lang="tr-TR" b="0">
                <a:solidFill>
                  <a:srgbClr val="0000CC"/>
                </a:solidFill>
              </a:rPr>
              <a:t> </a:t>
            </a:r>
            <a:r>
              <a:rPr lang="en-US" b="0">
                <a:solidFill>
                  <a:srgbClr val="0000CC"/>
                </a:solidFill>
              </a:rPr>
              <a:t>a smooth pipe and increases with</a:t>
            </a:r>
            <a:r>
              <a:rPr lang="tr-TR" b="0">
                <a:solidFill>
                  <a:srgbClr val="0000CC"/>
                </a:solidFill>
              </a:rPr>
              <a:t> </a:t>
            </a:r>
            <a:r>
              <a:rPr lang="en-US" b="0">
                <a:solidFill>
                  <a:srgbClr val="0000CC"/>
                </a:solidFill>
              </a:rPr>
              <a:t>roughness</a:t>
            </a:r>
            <a:r>
              <a:rPr lang="tr-TR" b="0">
                <a:solidFill>
                  <a:srgbClr val="0000CC"/>
                </a:solidFill>
              </a:rPr>
              <a:t>.</a:t>
            </a:r>
            <a:endParaRPr lang="en-US" b="0">
              <a:solidFill>
                <a:srgbClr val="0000CC"/>
              </a:solidFill>
            </a:endParaRPr>
          </a:p>
        </p:txBody>
      </p:sp>
      <p:pic>
        <p:nvPicPr>
          <p:cNvPr id="36874" name="Picture 11"/>
          <p:cNvPicPr>
            <a:picLocks noChangeAspect="1" noChangeArrowheads="1"/>
          </p:cNvPicPr>
          <p:nvPr/>
        </p:nvPicPr>
        <p:blipFill>
          <a:blip r:embed="rId5"/>
          <a:srcRect/>
          <a:stretch>
            <a:fillRect/>
          </a:stretch>
        </p:blipFill>
        <p:spPr bwMode="auto">
          <a:xfrm>
            <a:off x="5715000" y="2068513"/>
            <a:ext cx="3286125" cy="4713287"/>
          </a:xfrm>
          <a:prstGeom prst="rect">
            <a:avLst/>
          </a:prstGeom>
          <a:noFill/>
          <a:ln w="9525">
            <a:noFill/>
            <a:miter lim="800000"/>
            <a:headEnd/>
            <a:tailEnd/>
          </a:ln>
        </p:spPr>
      </p:pic>
      <p:pic>
        <p:nvPicPr>
          <p:cNvPr id="36875" name="Picture 12"/>
          <p:cNvPicPr>
            <a:picLocks noChangeAspect="1" noChangeArrowheads="1"/>
          </p:cNvPicPr>
          <p:nvPr/>
        </p:nvPicPr>
        <p:blipFill>
          <a:blip r:embed="rId6"/>
          <a:srcRect/>
          <a:stretch>
            <a:fillRect/>
          </a:stretch>
        </p:blipFill>
        <p:spPr bwMode="auto">
          <a:xfrm>
            <a:off x="304800" y="3124200"/>
            <a:ext cx="3517900" cy="3568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Number Placeholder 3"/>
          <p:cNvSpPr>
            <a:spLocks noGrp="1"/>
          </p:cNvSpPr>
          <p:nvPr>
            <p:ph type="sldNum" sz="quarter" idx="12"/>
          </p:nvPr>
        </p:nvSpPr>
        <p:spPr>
          <a:noFill/>
        </p:spPr>
        <p:txBody>
          <a:bodyPr/>
          <a:lstStyle/>
          <a:p>
            <a:fld id="{0161787F-E074-401A-BF80-2A6837A6D392}" type="slidenum">
              <a:rPr lang="en-US"/>
              <a:pPr/>
              <a:t>34</a:t>
            </a:fld>
            <a:endParaRPr lang="en-US"/>
          </a:p>
        </p:txBody>
      </p:sp>
      <p:sp>
        <p:nvSpPr>
          <p:cNvPr id="37891" name="Rectangle 5"/>
          <p:cNvSpPr>
            <a:spLocks noChangeArrowheads="1"/>
          </p:cNvSpPr>
          <p:nvPr/>
        </p:nvSpPr>
        <p:spPr bwMode="auto">
          <a:xfrm>
            <a:off x="2590800" y="5943600"/>
            <a:ext cx="3276600" cy="457200"/>
          </a:xfrm>
          <a:prstGeom prst="rect">
            <a:avLst/>
          </a:prstGeom>
          <a:noFill/>
          <a:ln w="9525">
            <a:noFill/>
            <a:miter lim="800000"/>
            <a:headEnd/>
            <a:tailEnd/>
          </a:ln>
        </p:spPr>
        <p:txBody>
          <a:bodyPr>
            <a:spAutoFit/>
          </a:bodyPr>
          <a:lstStyle/>
          <a:p>
            <a:r>
              <a:rPr lang="en-US" sz="2400">
                <a:solidFill>
                  <a:srgbClr val="0000CC"/>
                </a:solidFill>
              </a:rPr>
              <a:t>The Moody Chart</a:t>
            </a:r>
          </a:p>
        </p:txBody>
      </p:sp>
      <p:pic>
        <p:nvPicPr>
          <p:cNvPr id="37892" name="Picture 6"/>
          <p:cNvPicPr>
            <a:picLocks noChangeAspect="1" noChangeArrowheads="1"/>
          </p:cNvPicPr>
          <p:nvPr/>
        </p:nvPicPr>
        <p:blipFill>
          <a:blip r:embed="rId3"/>
          <a:srcRect/>
          <a:stretch>
            <a:fillRect/>
          </a:stretch>
        </p:blipFill>
        <p:spPr bwMode="auto">
          <a:xfrm rot="5400000">
            <a:off x="1880393" y="-975518"/>
            <a:ext cx="5459413" cy="8305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9C14F829-1B25-46AE-910B-10E6613A5305}" type="slidenum">
              <a:rPr lang="en-US" smtClean="0"/>
              <a:pPr>
                <a:defRPr/>
              </a:pPr>
              <a:t>35</a:t>
            </a:fld>
            <a:endParaRPr lang="en-US"/>
          </a:p>
        </p:txBody>
      </p:sp>
      <p:pic>
        <p:nvPicPr>
          <p:cNvPr id="3"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6563" y="152400"/>
            <a:ext cx="8515400" cy="6477000"/>
          </a:xfrm>
          <a:prstGeom prst="rect">
            <a:avLst/>
          </a:prstGeom>
        </p:spPr>
      </p:pic>
    </p:spTree>
    <p:extLst>
      <p:ext uri="{BB962C8B-B14F-4D97-AF65-F5344CB8AC3E}">
        <p14:creationId xmlns:p14="http://schemas.microsoft.com/office/powerpoint/2010/main" val="325885055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Number Placeholder 3"/>
          <p:cNvSpPr>
            <a:spLocks noGrp="1"/>
          </p:cNvSpPr>
          <p:nvPr>
            <p:ph type="sldNum" sz="quarter" idx="12"/>
          </p:nvPr>
        </p:nvSpPr>
        <p:spPr>
          <a:noFill/>
        </p:spPr>
        <p:txBody>
          <a:bodyPr/>
          <a:lstStyle/>
          <a:p>
            <a:fld id="{A020D9D9-39C5-49E3-89B0-33C4D8C587D2}" type="slidenum">
              <a:rPr lang="en-US"/>
              <a:pPr/>
              <a:t>36</a:t>
            </a:fld>
            <a:endParaRPr lang="en-US"/>
          </a:p>
        </p:txBody>
      </p:sp>
      <p:sp>
        <p:nvSpPr>
          <p:cNvPr id="38915" name="Rectangle 2"/>
          <p:cNvSpPr>
            <a:spLocks noChangeArrowheads="1"/>
          </p:cNvSpPr>
          <p:nvPr/>
        </p:nvSpPr>
        <p:spPr bwMode="auto">
          <a:xfrm>
            <a:off x="457200" y="609600"/>
            <a:ext cx="7772400" cy="5640388"/>
          </a:xfrm>
          <a:prstGeom prst="rect">
            <a:avLst/>
          </a:prstGeom>
          <a:noFill/>
          <a:ln w="9525">
            <a:noFill/>
            <a:miter lim="800000"/>
            <a:headEnd/>
            <a:tailEnd/>
          </a:ln>
        </p:spPr>
        <p:txBody>
          <a:bodyPr>
            <a:spAutoFit/>
          </a:bodyPr>
          <a:lstStyle/>
          <a:p>
            <a:pPr marL="342900" indent="-342900">
              <a:spcBef>
                <a:spcPct val="15000"/>
              </a:spcBef>
              <a:spcAft>
                <a:spcPct val="15000"/>
              </a:spcAft>
              <a:buClr>
                <a:srgbClr val="FF0000"/>
              </a:buClr>
              <a:buFontTx/>
              <a:buChar char="•"/>
            </a:pPr>
            <a:r>
              <a:rPr lang="en-US" b="0"/>
              <a:t>For laminar flow, the friction factor decreases with increasing Reynolds number, and it is independent of surface roughness.</a:t>
            </a:r>
          </a:p>
          <a:p>
            <a:pPr marL="342900" indent="-342900">
              <a:spcBef>
                <a:spcPct val="15000"/>
              </a:spcBef>
              <a:spcAft>
                <a:spcPct val="15000"/>
              </a:spcAft>
              <a:buClr>
                <a:srgbClr val="FF0000"/>
              </a:buClr>
              <a:buFontTx/>
              <a:buChar char="•"/>
            </a:pPr>
            <a:r>
              <a:rPr lang="en-US" b="0"/>
              <a:t>The friction factor is a minimum for a smooth pipe and increases with roughness. The Colebrook equation in this case (</a:t>
            </a:r>
            <a:r>
              <a:rPr lang="en-US" b="0" i="1">
                <a:sym typeface="Symbol" pitchFamily="18" charset="2"/>
              </a:rPr>
              <a:t></a:t>
            </a:r>
            <a:r>
              <a:rPr lang="en-US" b="0">
                <a:sym typeface="Symbol" pitchFamily="18" charset="2"/>
              </a:rPr>
              <a:t> =</a:t>
            </a:r>
            <a:r>
              <a:rPr lang="en-US" b="0"/>
              <a:t> 0) reduces to the </a:t>
            </a:r>
            <a:r>
              <a:rPr lang="en-US">
                <a:solidFill>
                  <a:srgbClr val="CC00CC"/>
                </a:solidFill>
              </a:rPr>
              <a:t>Prandtl equation</a:t>
            </a:r>
            <a:r>
              <a:rPr lang="en-US"/>
              <a:t>.</a:t>
            </a:r>
          </a:p>
          <a:p>
            <a:pPr marL="342900" indent="-342900">
              <a:spcBef>
                <a:spcPct val="15000"/>
              </a:spcBef>
              <a:spcAft>
                <a:spcPct val="15000"/>
              </a:spcAft>
              <a:buClr>
                <a:srgbClr val="FF0000"/>
              </a:buClr>
              <a:buFontTx/>
              <a:buChar char="•"/>
            </a:pPr>
            <a:endParaRPr lang="en-US" b="0"/>
          </a:p>
          <a:p>
            <a:pPr marL="342900" indent="-342900">
              <a:spcBef>
                <a:spcPct val="15000"/>
              </a:spcBef>
              <a:spcAft>
                <a:spcPct val="15000"/>
              </a:spcAft>
              <a:buClr>
                <a:srgbClr val="FF0000"/>
              </a:buClr>
              <a:buFontTx/>
              <a:buChar char="•"/>
            </a:pPr>
            <a:r>
              <a:rPr lang="en-US" b="0"/>
              <a:t>The transition region from the laminar to turbulent regime is indicated by the shaded area in the Moody chart. At small relative roughnesses, the friction factor increases in the transition region and approaches the value for smooth pipes.</a:t>
            </a:r>
          </a:p>
          <a:p>
            <a:pPr marL="342900" indent="-342900">
              <a:spcBef>
                <a:spcPct val="15000"/>
              </a:spcBef>
              <a:spcAft>
                <a:spcPct val="15000"/>
              </a:spcAft>
              <a:buClr>
                <a:srgbClr val="FF0000"/>
              </a:buClr>
              <a:buFontTx/>
              <a:buChar char="•"/>
            </a:pPr>
            <a:r>
              <a:rPr lang="en-US" b="0"/>
              <a:t>At very large Reynolds numbers (to the right of the dashed line on the Moody chart) the friction factor curves corresponding to specified relative roughness curves are nearly horizontal, and thus the friction factors are independent of the Reynolds number. The flow in that region is called </a:t>
            </a:r>
            <a:r>
              <a:rPr lang="en-US" b="0" i="1">
                <a:solidFill>
                  <a:srgbClr val="CC00CC"/>
                </a:solidFill>
              </a:rPr>
              <a:t>fully rough turbulent flow</a:t>
            </a:r>
            <a:r>
              <a:rPr lang="en-US" b="0" i="1"/>
              <a:t> </a:t>
            </a:r>
            <a:r>
              <a:rPr lang="en-US" b="0"/>
              <a:t>or just </a:t>
            </a:r>
            <a:r>
              <a:rPr lang="en-US" b="0" i="1"/>
              <a:t>fully rough flow </a:t>
            </a:r>
            <a:r>
              <a:rPr lang="en-US" b="0"/>
              <a:t>because the thickness of the viscous sublayer decreases with increasing Reynolds number, and</a:t>
            </a:r>
            <a:r>
              <a:rPr lang="tr-TR" b="0"/>
              <a:t> </a:t>
            </a:r>
            <a:r>
              <a:rPr lang="en-US" b="0"/>
              <a:t>it becomes so thin that it is negligibly small compared to the surface roughness height.</a:t>
            </a:r>
            <a:r>
              <a:rPr lang="tr-TR" b="0"/>
              <a:t> </a:t>
            </a:r>
            <a:r>
              <a:rPr lang="en-US" b="0"/>
              <a:t>The Colebrook equation in the </a:t>
            </a:r>
            <a:r>
              <a:rPr lang="en-US" b="0" i="1"/>
              <a:t>fully rough </a:t>
            </a:r>
            <a:r>
              <a:rPr lang="en-US" b="0"/>
              <a:t>zone reduces to the </a:t>
            </a:r>
            <a:r>
              <a:rPr lang="en-US">
                <a:solidFill>
                  <a:srgbClr val="CC00CC"/>
                </a:solidFill>
              </a:rPr>
              <a:t>von Kármán equation</a:t>
            </a:r>
            <a:r>
              <a:rPr lang="en-US"/>
              <a:t>.</a:t>
            </a:r>
            <a:endParaRPr lang="en-US" b="0"/>
          </a:p>
        </p:txBody>
      </p:sp>
      <p:sp>
        <p:nvSpPr>
          <p:cNvPr id="38916" name="Rectangle 3"/>
          <p:cNvSpPr>
            <a:spLocks noChangeArrowheads="1"/>
          </p:cNvSpPr>
          <p:nvPr/>
        </p:nvSpPr>
        <p:spPr bwMode="auto">
          <a:xfrm>
            <a:off x="762000" y="152400"/>
            <a:ext cx="5330825" cy="457200"/>
          </a:xfrm>
          <a:prstGeom prst="rect">
            <a:avLst/>
          </a:prstGeom>
          <a:noFill/>
          <a:ln w="9525">
            <a:noFill/>
            <a:miter lim="800000"/>
            <a:headEnd/>
            <a:tailEnd/>
          </a:ln>
        </p:spPr>
        <p:txBody>
          <a:bodyPr wrap="none">
            <a:spAutoFit/>
          </a:bodyPr>
          <a:lstStyle/>
          <a:p>
            <a:r>
              <a:rPr lang="tr-TR" sz="2400">
                <a:solidFill>
                  <a:srgbClr val="FF0000"/>
                </a:solidFill>
              </a:rPr>
              <a:t>O</a:t>
            </a:r>
            <a:r>
              <a:rPr lang="en-US" sz="2400">
                <a:solidFill>
                  <a:srgbClr val="FF0000"/>
                </a:solidFill>
              </a:rPr>
              <a:t>bservations from the Moody chart</a:t>
            </a:r>
          </a:p>
        </p:txBody>
      </p:sp>
      <p:pic>
        <p:nvPicPr>
          <p:cNvPr id="38917" name="Picture 4"/>
          <p:cNvPicPr>
            <a:picLocks noChangeAspect="1" noChangeArrowheads="1"/>
          </p:cNvPicPr>
          <p:nvPr/>
        </p:nvPicPr>
        <p:blipFill>
          <a:blip r:embed="rId3"/>
          <a:srcRect/>
          <a:stretch>
            <a:fillRect/>
          </a:stretch>
        </p:blipFill>
        <p:spPr bwMode="auto">
          <a:xfrm>
            <a:off x="3048000" y="2057400"/>
            <a:ext cx="3048000" cy="314325"/>
          </a:xfrm>
          <a:prstGeom prst="rect">
            <a:avLst/>
          </a:prstGeom>
          <a:noFill/>
          <a:ln w="9525">
            <a:noFill/>
            <a:miter lim="800000"/>
            <a:headEnd/>
            <a:tailEnd/>
          </a:ln>
        </p:spPr>
      </p:pic>
      <p:pic>
        <p:nvPicPr>
          <p:cNvPr id="38918" name="Picture 5"/>
          <p:cNvPicPr>
            <a:picLocks noChangeAspect="1" noChangeArrowheads="1"/>
          </p:cNvPicPr>
          <p:nvPr/>
        </p:nvPicPr>
        <p:blipFill>
          <a:blip r:embed="rId4"/>
          <a:srcRect/>
          <a:stretch>
            <a:fillRect/>
          </a:stretch>
        </p:blipFill>
        <p:spPr bwMode="auto">
          <a:xfrm>
            <a:off x="2819400" y="6324600"/>
            <a:ext cx="2824163" cy="3381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Number Placeholder 3"/>
          <p:cNvSpPr>
            <a:spLocks noGrp="1"/>
          </p:cNvSpPr>
          <p:nvPr>
            <p:ph type="sldNum" sz="quarter" idx="12"/>
          </p:nvPr>
        </p:nvSpPr>
        <p:spPr>
          <a:noFill/>
        </p:spPr>
        <p:txBody>
          <a:bodyPr/>
          <a:lstStyle/>
          <a:p>
            <a:fld id="{CE3B4B34-E50B-4C62-8EF4-2611B307BBD0}" type="slidenum">
              <a:rPr lang="en-US"/>
              <a:pPr/>
              <a:t>37</a:t>
            </a:fld>
            <a:endParaRPr lang="en-US"/>
          </a:p>
        </p:txBody>
      </p:sp>
      <p:pic>
        <p:nvPicPr>
          <p:cNvPr id="39939" name="Picture 4"/>
          <p:cNvPicPr>
            <a:picLocks noChangeAspect="1" noChangeArrowheads="1"/>
          </p:cNvPicPr>
          <p:nvPr/>
        </p:nvPicPr>
        <p:blipFill>
          <a:blip r:embed="rId3"/>
          <a:srcRect/>
          <a:stretch>
            <a:fillRect/>
          </a:stretch>
        </p:blipFill>
        <p:spPr bwMode="auto">
          <a:xfrm>
            <a:off x="304800" y="457200"/>
            <a:ext cx="5638800" cy="3933825"/>
          </a:xfrm>
          <a:prstGeom prst="rect">
            <a:avLst/>
          </a:prstGeom>
          <a:noFill/>
          <a:ln w="9525">
            <a:noFill/>
            <a:miter lim="800000"/>
            <a:headEnd/>
            <a:tailEnd/>
          </a:ln>
        </p:spPr>
      </p:pic>
      <p:sp>
        <p:nvSpPr>
          <p:cNvPr id="39940" name="Rectangle 5"/>
          <p:cNvSpPr>
            <a:spLocks noChangeArrowheads="1"/>
          </p:cNvSpPr>
          <p:nvPr/>
        </p:nvSpPr>
        <p:spPr bwMode="auto">
          <a:xfrm>
            <a:off x="304800" y="4419600"/>
            <a:ext cx="5638800" cy="1465263"/>
          </a:xfrm>
          <a:prstGeom prst="rect">
            <a:avLst/>
          </a:prstGeom>
          <a:noFill/>
          <a:ln w="9525">
            <a:noFill/>
            <a:miter lim="800000"/>
            <a:headEnd/>
            <a:tailEnd/>
          </a:ln>
        </p:spPr>
        <p:txBody>
          <a:bodyPr>
            <a:spAutoFit/>
          </a:bodyPr>
          <a:lstStyle/>
          <a:p>
            <a:r>
              <a:rPr lang="en-US" b="0">
                <a:solidFill>
                  <a:srgbClr val="0000CC"/>
                </a:solidFill>
              </a:rPr>
              <a:t>At very large Reynolds numbers, the friction factor curves on the Moody chart are nearly horizontal, and thus the friction factors are independent of the Reynolds number. See Fig. A–12 for a full-page moody chart.</a:t>
            </a:r>
          </a:p>
        </p:txBody>
      </p:sp>
      <p:pic>
        <p:nvPicPr>
          <p:cNvPr id="39941" name="Picture 7"/>
          <p:cNvPicPr>
            <a:picLocks noChangeAspect="1" noChangeArrowheads="1"/>
          </p:cNvPicPr>
          <p:nvPr/>
        </p:nvPicPr>
        <p:blipFill>
          <a:blip r:embed="rId4"/>
          <a:srcRect/>
          <a:stretch>
            <a:fillRect/>
          </a:stretch>
        </p:blipFill>
        <p:spPr bwMode="auto">
          <a:xfrm>
            <a:off x="6019800" y="2286000"/>
            <a:ext cx="3003550" cy="4364038"/>
          </a:xfrm>
          <a:prstGeom prst="rect">
            <a:avLst/>
          </a:prstGeom>
          <a:noFill/>
          <a:ln w="9525">
            <a:noFill/>
            <a:miter lim="800000"/>
            <a:headEnd/>
            <a:tailEnd/>
          </a:ln>
        </p:spPr>
      </p:pic>
      <p:sp>
        <p:nvSpPr>
          <p:cNvPr id="39942" name="Rectangle 8"/>
          <p:cNvSpPr>
            <a:spLocks noChangeArrowheads="1"/>
          </p:cNvSpPr>
          <p:nvPr/>
        </p:nvSpPr>
        <p:spPr bwMode="auto">
          <a:xfrm>
            <a:off x="6019800" y="457200"/>
            <a:ext cx="2971800" cy="1739900"/>
          </a:xfrm>
          <a:prstGeom prst="rect">
            <a:avLst/>
          </a:prstGeom>
          <a:solidFill>
            <a:srgbClr val="FFFF99"/>
          </a:solidFill>
          <a:ln w="9525">
            <a:noFill/>
            <a:miter lim="800000"/>
            <a:headEnd/>
            <a:tailEnd/>
          </a:ln>
        </p:spPr>
        <p:txBody>
          <a:bodyPr>
            <a:spAutoFit/>
          </a:bodyPr>
          <a:lstStyle/>
          <a:p>
            <a:r>
              <a:rPr lang="en-US" b="0"/>
              <a:t>In calculations, we should make sure that we use the actual internal diameter</a:t>
            </a:r>
          </a:p>
          <a:p>
            <a:r>
              <a:rPr lang="en-US" b="0"/>
              <a:t>of the pipe, which may be different than the nominal diameter.</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Number Placeholder 3"/>
          <p:cNvSpPr>
            <a:spLocks noGrp="1"/>
          </p:cNvSpPr>
          <p:nvPr>
            <p:ph type="sldNum" sz="quarter" idx="12"/>
          </p:nvPr>
        </p:nvSpPr>
        <p:spPr>
          <a:noFill/>
        </p:spPr>
        <p:txBody>
          <a:bodyPr/>
          <a:lstStyle/>
          <a:p>
            <a:fld id="{0E1D5D90-4A17-433C-9FF0-EB50F05A4292}" type="slidenum">
              <a:rPr lang="en-US"/>
              <a:pPr/>
              <a:t>38</a:t>
            </a:fld>
            <a:endParaRPr lang="en-US"/>
          </a:p>
        </p:txBody>
      </p:sp>
      <p:sp>
        <p:nvSpPr>
          <p:cNvPr id="40963" name="Rectangle 2"/>
          <p:cNvSpPr>
            <a:spLocks noChangeArrowheads="1"/>
          </p:cNvSpPr>
          <p:nvPr/>
        </p:nvSpPr>
        <p:spPr bwMode="auto">
          <a:xfrm>
            <a:off x="533400" y="228600"/>
            <a:ext cx="4495800" cy="457200"/>
          </a:xfrm>
          <a:prstGeom prst="rect">
            <a:avLst/>
          </a:prstGeom>
          <a:noFill/>
          <a:ln w="9525">
            <a:noFill/>
            <a:miter lim="800000"/>
            <a:headEnd/>
            <a:tailEnd/>
          </a:ln>
        </p:spPr>
        <p:txBody>
          <a:bodyPr wrap="none">
            <a:spAutoFit/>
          </a:bodyPr>
          <a:lstStyle/>
          <a:p>
            <a:r>
              <a:rPr lang="en-US" sz="2400">
                <a:solidFill>
                  <a:srgbClr val="FF0000"/>
                </a:solidFill>
              </a:rPr>
              <a:t>Types of Fluid Flow Problems</a:t>
            </a:r>
          </a:p>
        </p:txBody>
      </p:sp>
      <p:sp>
        <p:nvSpPr>
          <p:cNvPr id="40964" name="Rectangle 3"/>
          <p:cNvSpPr>
            <a:spLocks noChangeArrowheads="1"/>
          </p:cNvSpPr>
          <p:nvPr/>
        </p:nvSpPr>
        <p:spPr bwMode="auto">
          <a:xfrm>
            <a:off x="228600" y="762000"/>
            <a:ext cx="4724400" cy="3003550"/>
          </a:xfrm>
          <a:prstGeom prst="rect">
            <a:avLst/>
          </a:prstGeom>
          <a:noFill/>
          <a:ln w="9525">
            <a:noFill/>
            <a:miter lim="800000"/>
            <a:headEnd/>
            <a:tailEnd/>
          </a:ln>
        </p:spPr>
        <p:txBody>
          <a:bodyPr>
            <a:spAutoFit/>
          </a:bodyPr>
          <a:lstStyle/>
          <a:p>
            <a:pPr marL="342900" indent="-342900">
              <a:spcBef>
                <a:spcPct val="15000"/>
              </a:spcBef>
              <a:spcAft>
                <a:spcPct val="15000"/>
              </a:spcAft>
              <a:buClr>
                <a:srgbClr val="FF0000"/>
              </a:buClr>
              <a:buFontTx/>
              <a:buAutoNum type="arabicPeriod"/>
            </a:pPr>
            <a:r>
              <a:rPr lang="en-US" b="0"/>
              <a:t>Determining the </a:t>
            </a:r>
            <a:r>
              <a:rPr lang="en-US">
                <a:solidFill>
                  <a:srgbClr val="CC00CC"/>
                </a:solidFill>
              </a:rPr>
              <a:t>pressure drop</a:t>
            </a:r>
            <a:r>
              <a:rPr lang="en-US"/>
              <a:t> </a:t>
            </a:r>
            <a:r>
              <a:rPr lang="en-US" b="0"/>
              <a:t>(or head loss) when the pipe length and</a:t>
            </a:r>
            <a:r>
              <a:rPr lang="tr-TR" b="0"/>
              <a:t> </a:t>
            </a:r>
            <a:r>
              <a:rPr lang="en-US" b="0"/>
              <a:t>diameter are given for a specified flow rate (or velocity)</a:t>
            </a:r>
          </a:p>
          <a:p>
            <a:pPr marL="342900" indent="-342900">
              <a:spcBef>
                <a:spcPct val="15000"/>
              </a:spcBef>
              <a:spcAft>
                <a:spcPct val="15000"/>
              </a:spcAft>
              <a:buClr>
                <a:srgbClr val="FF0000"/>
              </a:buClr>
              <a:buFontTx/>
              <a:buAutoNum type="arabicPeriod"/>
            </a:pPr>
            <a:r>
              <a:rPr lang="en-US" b="0"/>
              <a:t>Determining the </a:t>
            </a:r>
            <a:r>
              <a:rPr lang="en-US">
                <a:solidFill>
                  <a:srgbClr val="CC00CC"/>
                </a:solidFill>
              </a:rPr>
              <a:t>flow rate</a:t>
            </a:r>
            <a:r>
              <a:rPr lang="en-US"/>
              <a:t> </a:t>
            </a:r>
            <a:r>
              <a:rPr lang="en-US" b="0"/>
              <a:t>when the pipe length and diameter are given</a:t>
            </a:r>
            <a:r>
              <a:rPr lang="tr-TR" b="0"/>
              <a:t> </a:t>
            </a:r>
            <a:r>
              <a:rPr lang="en-US" b="0"/>
              <a:t>for a specified pressure drop (or head loss)</a:t>
            </a:r>
          </a:p>
          <a:p>
            <a:pPr marL="342900" indent="-342900">
              <a:spcBef>
                <a:spcPct val="15000"/>
              </a:spcBef>
              <a:spcAft>
                <a:spcPct val="15000"/>
              </a:spcAft>
              <a:buClr>
                <a:srgbClr val="FF0000"/>
              </a:buClr>
              <a:buFontTx/>
              <a:buAutoNum type="arabicPeriod"/>
            </a:pPr>
            <a:r>
              <a:rPr lang="en-US" b="0"/>
              <a:t>Determining the </a:t>
            </a:r>
            <a:r>
              <a:rPr lang="en-US">
                <a:solidFill>
                  <a:srgbClr val="CC00CC"/>
                </a:solidFill>
              </a:rPr>
              <a:t>pipe diameter</a:t>
            </a:r>
            <a:r>
              <a:rPr lang="en-US"/>
              <a:t> </a:t>
            </a:r>
            <a:r>
              <a:rPr lang="en-US" b="0"/>
              <a:t>when the pipe length and flow rate are</a:t>
            </a:r>
            <a:r>
              <a:rPr lang="tr-TR" b="0"/>
              <a:t> </a:t>
            </a:r>
            <a:r>
              <a:rPr lang="en-US" b="0"/>
              <a:t>given for a specified pressure drop (or head loss)</a:t>
            </a:r>
          </a:p>
        </p:txBody>
      </p:sp>
      <p:pic>
        <p:nvPicPr>
          <p:cNvPr id="40965" name="Picture 4"/>
          <p:cNvPicPr>
            <a:picLocks noChangeAspect="1" noChangeArrowheads="1"/>
          </p:cNvPicPr>
          <p:nvPr/>
        </p:nvPicPr>
        <p:blipFill>
          <a:blip r:embed="rId3"/>
          <a:srcRect/>
          <a:stretch>
            <a:fillRect/>
          </a:stretch>
        </p:blipFill>
        <p:spPr bwMode="auto">
          <a:xfrm>
            <a:off x="5105400" y="914400"/>
            <a:ext cx="3543300" cy="1778000"/>
          </a:xfrm>
          <a:prstGeom prst="rect">
            <a:avLst/>
          </a:prstGeom>
          <a:noFill/>
          <a:ln w="9525">
            <a:noFill/>
            <a:miter lim="800000"/>
            <a:headEnd/>
            <a:tailEnd/>
          </a:ln>
        </p:spPr>
      </p:pic>
      <p:sp>
        <p:nvSpPr>
          <p:cNvPr id="40966" name="Rectangle 5"/>
          <p:cNvSpPr>
            <a:spLocks noChangeArrowheads="1"/>
          </p:cNvSpPr>
          <p:nvPr/>
        </p:nvSpPr>
        <p:spPr bwMode="auto">
          <a:xfrm>
            <a:off x="5029200" y="2667000"/>
            <a:ext cx="3048000" cy="641350"/>
          </a:xfrm>
          <a:prstGeom prst="rect">
            <a:avLst/>
          </a:prstGeom>
          <a:noFill/>
          <a:ln w="9525">
            <a:noFill/>
            <a:miter lim="800000"/>
            <a:headEnd/>
            <a:tailEnd/>
          </a:ln>
        </p:spPr>
        <p:txBody>
          <a:bodyPr>
            <a:spAutoFit/>
          </a:bodyPr>
          <a:lstStyle/>
          <a:p>
            <a:r>
              <a:rPr lang="en-US" b="0">
                <a:solidFill>
                  <a:srgbClr val="0000CC"/>
                </a:solidFill>
              </a:rPr>
              <a:t>The three types of problems</a:t>
            </a:r>
            <a:r>
              <a:rPr lang="tr-TR" b="0">
                <a:solidFill>
                  <a:srgbClr val="0000CC"/>
                </a:solidFill>
              </a:rPr>
              <a:t> </a:t>
            </a:r>
            <a:r>
              <a:rPr lang="en-US" b="0">
                <a:solidFill>
                  <a:srgbClr val="0000CC"/>
                </a:solidFill>
              </a:rPr>
              <a:t>encountered in pipe flow.</a:t>
            </a:r>
          </a:p>
        </p:txBody>
      </p:sp>
      <p:pic>
        <p:nvPicPr>
          <p:cNvPr id="40967" name="Picture 6"/>
          <p:cNvPicPr>
            <a:picLocks noChangeAspect="1" noChangeArrowheads="1"/>
          </p:cNvPicPr>
          <p:nvPr/>
        </p:nvPicPr>
        <p:blipFill>
          <a:blip r:embed="rId4"/>
          <a:srcRect/>
          <a:stretch>
            <a:fillRect/>
          </a:stretch>
        </p:blipFill>
        <p:spPr bwMode="auto">
          <a:xfrm>
            <a:off x="304800" y="3962400"/>
            <a:ext cx="6199188" cy="2373313"/>
          </a:xfrm>
          <a:prstGeom prst="rect">
            <a:avLst/>
          </a:prstGeom>
          <a:noFill/>
          <a:ln w="9525">
            <a:noFill/>
            <a:miter lim="800000"/>
            <a:headEnd/>
            <a:tailEnd/>
          </a:ln>
        </p:spPr>
      </p:pic>
      <p:sp>
        <p:nvSpPr>
          <p:cNvPr id="40968" name="Rectangle 7"/>
          <p:cNvSpPr>
            <a:spLocks noChangeArrowheads="1"/>
          </p:cNvSpPr>
          <p:nvPr/>
        </p:nvSpPr>
        <p:spPr bwMode="auto">
          <a:xfrm>
            <a:off x="6553200" y="3886200"/>
            <a:ext cx="2438400" cy="2563813"/>
          </a:xfrm>
          <a:prstGeom prst="rect">
            <a:avLst/>
          </a:prstGeom>
          <a:noFill/>
          <a:ln w="9525">
            <a:noFill/>
            <a:miter lim="800000"/>
            <a:headEnd/>
            <a:tailEnd/>
          </a:ln>
        </p:spPr>
        <p:txBody>
          <a:bodyPr>
            <a:spAutoFit/>
          </a:bodyPr>
          <a:lstStyle/>
          <a:p>
            <a:r>
              <a:rPr lang="en-US" b="0"/>
              <a:t>To avoid tedious iterations in head loss, flow rate, and diameter calculations,</a:t>
            </a:r>
          </a:p>
          <a:p>
            <a:r>
              <a:rPr lang="en-US" b="0"/>
              <a:t>these explicit relations that are accurate to within 2 percent of the Moody chart may be used.</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Number Placeholder 3"/>
          <p:cNvSpPr>
            <a:spLocks noGrp="1"/>
          </p:cNvSpPr>
          <p:nvPr>
            <p:ph type="sldNum" sz="quarter" idx="12"/>
          </p:nvPr>
        </p:nvSpPr>
        <p:spPr>
          <a:noFill/>
        </p:spPr>
        <p:txBody>
          <a:bodyPr/>
          <a:lstStyle/>
          <a:p>
            <a:fld id="{60563F51-8E47-492E-A139-E78597EFFDAA}" type="slidenum">
              <a:rPr lang="en-US"/>
              <a:pPr/>
              <a:t>39</a:t>
            </a:fld>
            <a:endParaRPr lang="en-US"/>
          </a:p>
        </p:txBody>
      </p:sp>
      <p:pic>
        <p:nvPicPr>
          <p:cNvPr id="41987" name="Picture 4"/>
          <p:cNvPicPr>
            <a:picLocks noChangeAspect="1" noChangeArrowheads="1"/>
          </p:cNvPicPr>
          <p:nvPr/>
        </p:nvPicPr>
        <p:blipFill>
          <a:blip r:embed="rId3"/>
          <a:srcRect/>
          <a:stretch>
            <a:fillRect/>
          </a:stretch>
        </p:blipFill>
        <p:spPr bwMode="auto">
          <a:xfrm>
            <a:off x="228600" y="152400"/>
            <a:ext cx="6964363" cy="1547813"/>
          </a:xfrm>
          <a:prstGeom prst="rect">
            <a:avLst/>
          </a:prstGeom>
          <a:noFill/>
          <a:ln w="9525">
            <a:noFill/>
            <a:miter lim="800000"/>
            <a:headEnd/>
            <a:tailEnd/>
          </a:ln>
        </p:spPr>
      </p:pic>
      <p:pic>
        <p:nvPicPr>
          <p:cNvPr id="41988" name="Picture 5"/>
          <p:cNvPicPr>
            <a:picLocks noChangeAspect="1" noChangeArrowheads="1"/>
          </p:cNvPicPr>
          <p:nvPr/>
        </p:nvPicPr>
        <p:blipFill>
          <a:blip r:embed="rId4"/>
          <a:srcRect/>
          <a:stretch>
            <a:fillRect/>
          </a:stretch>
        </p:blipFill>
        <p:spPr bwMode="auto">
          <a:xfrm>
            <a:off x="228600" y="2971800"/>
            <a:ext cx="6964363" cy="2501900"/>
          </a:xfrm>
          <a:prstGeom prst="rect">
            <a:avLst/>
          </a:prstGeom>
          <a:noFill/>
          <a:ln w="9525">
            <a:noFill/>
            <a:miter lim="800000"/>
            <a:headEnd/>
            <a:tailEnd/>
          </a:ln>
        </p:spPr>
      </p:pic>
      <p:pic>
        <p:nvPicPr>
          <p:cNvPr id="41989" name="Picture 6"/>
          <p:cNvPicPr>
            <a:picLocks noChangeAspect="1" noChangeArrowheads="1"/>
          </p:cNvPicPr>
          <p:nvPr/>
        </p:nvPicPr>
        <p:blipFill>
          <a:blip r:embed="rId5"/>
          <a:srcRect/>
          <a:stretch>
            <a:fillRect/>
          </a:stretch>
        </p:blipFill>
        <p:spPr bwMode="auto">
          <a:xfrm>
            <a:off x="1905000" y="1752600"/>
            <a:ext cx="3408363" cy="1189038"/>
          </a:xfrm>
          <a:prstGeom prst="rect">
            <a:avLst/>
          </a:prstGeom>
          <a:noFill/>
          <a:ln w="9525">
            <a:noFill/>
            <a:miter lim="800000"/>
            <a:headEnd/>
            <a:tailEnd/>
          </a:ln>
        </p:spPr>
      </p:pic>
      <p:pic>
        <p:nvPicPr>
          <p:cNvPr id="41990" name="Picture 7"/>
          <p:cNvPicPr>
            <a:picLocks noChangeAspect="1" noChangeArrowheads="1"/>
          </p:cNvPicPr>
          <p:nvPr/>
        </p:nvPicPr>
        <p:blipFill>
          <a:blip r:embed="rId6"/>
          <a:srcRect/>
          <a:stretch>
            <a:fillRect/>
          </a:stretch>
        </p:blipFill>
        <p:spPr bwMode="auto">
          <a:xfrm>
            <a:off x="198438" y="5410200"/>
            <a:ext cx="6964362" cy="1257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3"/>
          <p:cNvSpPr>
            <a:spLocks noGrp="1"/>
          </p:cNvSpPr>
          <p:nvPr>
            <p:ph type="sldNum" sz="quarter" idx="12"/>
          </p:nvPr>
        </p:nvSpPr>
        <p:spPr>
          <a:noFill/>
        </p:spPr>
        <p:txBody>
          <a:bodyPr/>
          <a:lstStyle/>
          <a:p>
            <a:fld id="{507B7525-B430-465F-8240-11B62B0EB846}" type="slidenum">
              <a:rPr lang="en-US"/>
              <a:pPr/>
              <a:t>4</a:t>
            </a:fld>
            <a:endParaRPr lang="en-US"/>
          </a:p>
        </p:txBody>
      </p:sp>
      <p:sp>
        <p:nvSpPr>
          <p:cNvPr id="5123" name="Rectangle 4"/>
          <p:cNvSpPr>
            <a:spLocks noChangeArrowheads="1"/>
          </p:cNvSpPr>
          <p:nvPr/>
        </p:nvSpPr>
        <p:spPr bwMode="auto">
          <a:xfrm>
            <a:off x="533400" y="228600"/>
            <a:ext cx="4488729" cy="584775"/>
          </a:xfrm>
          <a:prstGeom prst="rect">
            <a:avLst/>
          </a:prstGeom>
          <a:noFill/>
          <a:ln w="9525">
            <a:noFill/>
            <a:miter lim="800000"/>
            <a:headEnd/>
            <a:tailEnd/>
          </a:ln>
        </p:spPr>
        <p:txBody>
          <a:bodyPr wrap="none">
            <a:spAutoFit/>
          </a:bodyPr>
          <a:lstStyle/>
          <a:p>
            <a:r>
              <a:rPr lang="en-US" sz="3200" dirty="0" smtClean="0">
                <a:solidFill>
                  <a:srgbClr val="FF0000"/>
                </a:solidFill>
              </a:rPr>
              <a:t>3–1 </a:t>
            </a:r>
            <a:r>
              <a:rPr lang="en-US" sz="3200" b="0" dirty="0">
                <a:solidFill>
                  <a:srgbClr val="FF0000"/>
                </a:solidFill>
              </a:rPr>
              <a:t>■</a:t>
            </a:r>
            <a:r>
              <a:rPr lang="tr-TR" sz="3200" b="0" dirty="0">
                <a:solidFill>
                  <a:srgbClr val="FF0000"/>
                </a:solidFill>
              </a:rPr>
              <a:t> </a:t>
            </a:r>
            <a:r>
              <a:rPr lang="en-US" sz="3200" dirty="0">
                <a:solidFill>
                  <a:srgbClr val="FF0000"/>
                </a:solidFill>
              </a:rPr>
              <a:t>INTRODUCTION</a:t>
            </a:r>
          </a:p>
        </p:txBody>
      </p:sp>
      <p:sp>
        <p:nvSpPr>
          <p:cNvPr id="5124" name="Rectangle 5"/>
          <p:cNvSpPr>
            <a:spLocks noChangeArrowheads="1"/>
          </p:cNvSpPr>
          <p:nvPr/>
        </p:nvSpPr>
        <p:spPr bwMode="auto">
          <a:xfrm>
            <a:off x="228600" y="914400"/>
            <a:ext cx="8382000" cy="2347913"/>
          </a:xfrm>
          <a:prstGeom prst="rect">
            <a:avLst/>
          </a:prstGeom>
          <a:noFill/>
          <a:ln w="9525">
            <a:noFill/>
            <a:miter lim="800000"/>
            <a:headEnd/>
            <a:tailEnd/>
          </a:ln>
        </p:spPr>
        <p:txBody>
          <a:bodyPr>
            <a:spAutoFit/>
          </a:bodyPr>
          <a:lstStyle/>
          <a:p>
            <a:pPr marL="342900" indent="-342900">
              <a:spcBef>
                <a:spcPct val="20000"/>
              </a:spcBef>
              <a:spcAft>
                <a:spcPct val="20000"/>
              </a:spcAft>
              <a:buClr>
                <a:srgbClr val="FF0000"/>
              </a:buClr>
              <a:buFontTx/>
              <a:buChar char="•"/>
            </a:pPr>
            <a:r>
              <a:rPr lang="en-US" b="0" dirty="0"/>
              <a:t>Liquid or gas flow through </a:t>
            </a:r>
            <a:r>
              <a:rPr lang="en-US" b="0" i="1" dirty="0">
                <a:solidFill>
                  <a:srgbClr val="CC00CC"/>
                </a:solidFill>
              </a:rPr>
              <a:t>pipes</a:t>
            </a:r>
            <a:r>
              <a:rPr lang="en-US" b="0" i="1" dirty="0"/>
              <a:t> </a:t>
            </a:r>
            <a:r>
              <a:rPr lang="en-US" b="0" dirty="0"/>
              <a:t>or </a:t>
            </a:r>
            <a:r>
              <a:rPr lang="en-US" b="0" i="1" dirty="0">
                <a:solidFill>
                  <a:srgbClr val="CC00CC"/>
                </a:solidFill>
              </a:rPr>
              <a:t>ducts</a:t>
            </a:r>
            <a:r>
              <a:rPr lang="en-US" b="0" i="1" dirty="0"/>
              <a:t> </a:t>
            </a:r>
            <a:r>
              <a:rPr lang="en-US" b="0" dirty="0"/>
              <a:t>is commonly used in heating and</a:t>
            </a:r>
            <a:r>
              <a:rPr lang="tr-TR" b="0" dirty="0"/>
              <a:t> </a:t>
            </a:r>
            <a:r>
              <a:rPr lang="en-US" b="0" dirty="0"/>
              <a:t>cooling applications and fluid distribution networks. </a:t>
            </a:r>
            <a:endParaRPr lang="tr-TR" b="0" dirty="0"/>
          </a:p>
          <a:p>
            <a:pPr marL="342900" indent="-342900">
              <a:spcBef>
                <a:spcPct val="20000"/>
              </a:spcBef>
              <a:spcAft>
                <a:spcPct val="20000"/>
              </a:spcAft>
              <a:buClr>
                <a:srgbClr val="FF0000"/>
              </a:buClr>
              <a:buFontTx/>
              <a:buChar char="•"/>
            </a:pPr>
            <a:r>
              <a:rPr lang="en-US" b="0" dirty="0"/>
              <a:t>The fluid in such applications</a:t>
            </a:r>
            <a:r>
              <a:rPr lang="tr-TR" b="0" dirty="0"/>
              <a:t> </a:t>
            </a:r>
            <a:r>
              <a:rPr lang="en-US" b="0" dirty="0"/>
              <a:t>is usually forced to flow by a fan or pump</a:t>
            </a:r>
            <a:r>
              <a:rPr lang="tr-TR" b="0" dirty="0"/>
              <a:t> </a:t>
            </a:r>
            <a:r>
              <a:rPr lang="en-US" b="0" dirty="0"/>
              <a:t>through a flow section.</a:t>
            </a:r>
          </a:p>
          <a:p>
            <a:pPr marL="342900" indent="-342900">
              <a:spcBef>
                <a:spcPct val="20000"/>
              </a:spcBef>
              <a:spcAft>
                <a:spcPct val="20000"/>
              </a:spcAft>
              <a:buClr>
                <a:srgbClr val="FF0000"/>
              </a:buClr>
              <a:buFontTx/>
              <a:buChar char="•"/>
            </a:pPr>
            <a:r>
              <a:rPr lang="en-US" b="0" dirty="0"/>
              <a:t>We pay particular attention to </a:t>
            </a:r>
            <a:r>
              <a:rPr lang="en-US" b="0" i="1" dirty="0">
                <a:solidFill>
                  <a:srgbClr val="CC00CC"/>
                </a:solidFill>
              </a:rPr>
              <a:t>friction</a:t>
            </a:r>
            <a:r>
              <a:rPr lang="en-US" b="0" dirty="0"/>
              <a:t>, which is directly related to the </a:t>
            </a:r>
            <a:r>
              <a:rPr lang="en-US" b="0" i="1" dirty="0">
                <a:solidFill>
                  <a:srgbClr val="CC00CC"/>
                </a:solidFill>
              </a:rPr>
              <a:t>pressure</a:t>
            </a:r>
            <a:r>
              <a:rPr lang="tr-TR" b="0" i="1" dirty="0">
                <a:solidFill>
                  <a:srgbClr val="CC00CC"/>
                </a:solidFill>
              </a:rPr>
              <a:t> </a:t>
            </a:r>
            <a:r>
              <a:rPr lang="en-US" b="0" i="1" dirty="0">
                <a:solidFill>
                  <a:srgbClr val="CC00CC"/>
                </a:solidFill>
              </a:rPr>
              <a:t>drop</a:t>
            </a:r>
            <a:r>
              <a:rPr lang="en-US" b="0" i="1" dirty="0"/>
              <a:t> </a:t>
            </a:r>
            <a:r>
              <a:rPr lang="en-US" b="0" dirty="0"/>
              <a:t>and </a:t>
            </a:r>
            <a:r>
              <a:rPr lang="en-US" b="0" i="1" dirty="0">
                <a:solidFill>
                  <a:srgbClr val="CC00CC"/>
                </a:solidFill>
              </a:rPr>
              <a:t>head loss</a:t>
            </a:r>
            <a:r>
              <a:rPr lang="en-US" b="0" i="1" dirty="0"/>
              <a:t> </a:t>
            </a:r>
            <a:r>
              <a:rPr lang="en-US" b="0" dirty="0"/>
              <a:t>during flow through pipes and ducts. </a:t>
            </a:r>
            <a:endParaRPr lang="tr-TR" b="0" dirty="0"/>
          </a:p>
          <a:p>
            <a:pPr marL="342900" indent="-342900">
              <a:spcBef>
                <a:spcPct val="20000"/>
              </a:spcBef>
              <a:spcAft>
                <a:spcPct val="20000"/>
              </a:spcAft>
              <a:buClr>
                <a:srgbClr val="FF0000"/>
              </a:buClr>
              <a:buFontTx/>
              <a:buChar char="•"/>
            </a:pPr>
            <a:r>
              <a:rPr lang="en-US" b="0" dirty="0"/>
              <a:t>The pressure</a:t>
            </a:r>
            <a:r>
              <a:rPr lang="tr-TR" b="0" dirty="0"/>
              <a:t> </a:t>
            </a:r>
            <a:r>
              <a:rPr lang="en-US" b="0" dirty="0"/>
              <a:t>drop is then used to determine the </a:t>
            </a:r>
            <a:r>
              <a:rPr lang="en-US" b="0" i="1" dirty="0">
                <a:solidFill>
                  <a:srgbClr val="CC00CC"/>
                </a:solidFill>
              </a:rPr>
              <a:t>pumping power requirement</a:t>
            </a:r>
            <a:r>
              <a:rPr lang="en-US" b="0" dirty="0"/>
              <a:t>.</a:t>
            </a:r>
          </a:p>
        </p:txBody>
      </p:sp>
      <p:pic>
        <p:nvPicPr>
          <p:cNvPr id="5125" name="Picture 6"/>
          <p:cNvPicPr>
            <a:picLocks noChangeAspect="1" noChangeArrowheads="1"/>
          </p:cNvPicPr>
          <p:nvPr/>
        </p:nvPicPr>
        <p:blipFill>
          <a:blip r:embed="rId3"/>
          <a:srcRect/>
          <a:stretch>
            <a:fillRect/>
          </a:stretch>
        </p:blipFill>
        <p:spPr bwMode="auto">
          <a:xfrm>
            <a:off x="636588" y="3429000"/>
            <a:ext cx="2868612" cy="2273300"/>
          </a:xfrm>
          <a:prstGeom prst="rect">
            <a:avLst/>
          </a:prstGeom>
          <a:noFill/>
          <a:ln w="9525">
            <a:noFill/>
            <a:miter lim="800000"/>
            <a:headEnd/>
            <a:tailEnd/>
          </a:ln>
        </p:spPr>
      </p:pic>
      <p:pic>
        <p:nvPicPr>
          <p:cNvPr id="5126" name="Picture 7"/>
          <p:cNvPicPr>
            <a:picLocks noChangeAspect="1" noChangeArrowheads="1"/>
          </p:cNvPicPr>
          <p:nvPr/>
        </p:nvPicPr>
        <p:blipFill>
          <a:blip r:embed="rId4"/>
          <a:srcRect/>
          <a:stretch>
            <a:fillRect/>
          </a:stretch>
        </p:blipFill>
        <p:spPr bwMode="auto">
          <a:xfrm>
            <a:off x="3805238" y="3657600"/>
            <a:ext cx="2824162" cy="2047875"/>
          </a:xfrm>
          <a:prstGeom prst="rect">
            <a:avLst/>
          </a:prstGeom>
          <a:noFill/>
          <a:ln w="9525">
            <a:noFill/>
            <a:miter lim="800000"/>
            <a:headEnd/>
            <a:tailEnd/>
          </a:ln>
        </p:spPr>
      </p:pic>
      <p:sp>
        <p:nvSpPr>
          <p:cNvPr id="5127" name="Rectangle 8"/>
          <p:cNvSpPr>
            <a:spLocks noChangeArrowheads="1"/>
          </p:cNvSpPr>
          <p:nvPr/>
        </p:nvSpPr>
        <p:spPr bwMode="auto">
          <a:xfrm>
            <a:off x="533400" y="5715000"/>
            <a:ext cx="6324600" cy="915988"/>
          </a:xfrm>
          <a:prstGeom prst="rect">
            <a:avLst/>
          </a:prstGeom>
          <a:noFill/>
          <a:ln w="9525">
            <a:noFill/>
            <a:miter lim="800000"/>
            <a:headEnd/>
            <a:tailEnd/>
          </a:ln>
        </p:spPr>
        <p:txBody>
          <a:bodyPr>
            <a:spAutoFit/>
          </a:bodyPr>
          <a:lstStyle/>
          <a:p>
            <a:r>
              <a:rPr lang="en-US" b="0" dirty="0">
                <a:solidFill>
                  <a:srgbClr val="0000CC"/>
                </a:solidFill>
              </a:rPr>
              <a:t>Circular pipes can withstand large</a:t>
            </a:r>
            <a:r>
              <a:rPr lang="tr-TR" b="0" dirty="0">
                <a:solidFill>
                  <a:srgbClr val="0000CC"/>
                </a:solidFill>
              </a:rPr>
              <a:t> </a:t>
            </a:r>
            <a:r>
              <a:rPr lang="en-US" b="0" dirty="0">
                <a:solidFill>
                  <a:srgbClr val="0000CC"/>
                </a:solidFill>
              </a:rPr>
              <a:t>pressure differences between the</a:t>
            </a:r>
            <a:r>
              <a:rPr lang="tr-TR" b="0" dirty="0">
                <a:solidFill>
                  <a:srgbClr val="0000CC"/>
                </a:solidFill>
              </a:rPr>
              <a:t> </a:t>
            </a:r>
            <a:r>
              <a:rPr lang="en-US" b="0" dirty="0">
                <a:solidFill>
                  <a:srgbClr val="0000CC"/>
                </a:solidFill>
              </a:rPr>
              <a:t>inside and the outside without</a:t>
            </a:r>
            <a:r>
              <a:rPr lang="tr-TR" b="0" dirty="0">
                <a:solidFill>
                  <a:srgbClr val="0000CC"/>
                </a:solidFill>
              </a:rPr>
              <a:t> </a:t>
            </a:r>
            <a:r>
              <a:rPr lang="en-US" b="0" dirty="0">
                <a:solidFill>
                  <a:srgbClr val="0000CC"/>
                </a:solidFill>
              </a:rPr>
              <a:t>undergoing any significant distortion,</a:t>
            </a:r>
            <a:r>
              <a:rPr lang="tr-TR" b="0" dirty="0">
                <a:solidFill>
                  <a:srgbClr val="0000CC"/>
                </a:solidFill>
              </a:rPr>
              <a:t> </a:t>
            </a:r>
            <a:r>
              <a:rPr lang="en-US" b="0" dirty="0">
                <a:solidFill>
                  <a:srgbClr val="0000CC"/>
                </a:solidFill>
              </a:rPr>
              <a:t>but noncircular pipes cannot.</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Number Placeholder 3"/>
          <p:cNvSpPr>
            <a:spLocks noGrp="1"/>
          </p:cNvSpPr>
          <p:nvPr>
            <p:ph type="sldNum" sz="quarter" idx="12"/>
          </p:nvPr>
        </p:nvSpPr>
        <p:spPr>
          <a:noFill/>
        </p:spPr>
        <p:txBody>
          <a:bodyPr/>
          <a:lstStyle/>
          <a:p>
            <a:fld id="{E98F5016-7404-469A-A0ED-0B0C50413EC0}" type="slidenum">
              <a:rPr lang="en-US"/>
              <a:pPr/>
              <a:t>40</a:t>
            </a:fld>
            <a:endParaRPr lang="en-US"/>
          </a:p>
        </p:txBody>
      </p:sp>
      <p:pic>
        <p:nvPicPr>
          <p:cNvPr id="43011" name="Picture 2"/>
          <p:cNvPicPr>
            <a:picLocks noChangeAspect="1" noChangeArrowheads="1"/>
          </p:cNvPicPr>
          <p:nvPr/>
        </p:nvPicPr>
        <p:blipFill>
          <a:blip r:embed="rId3"/>
          <a:srcRect/>
          <a:stretch>
            <a:fillRect/>
          </a:stretch>
        </p:blipFill>
        <p:spPr bwMode="auto">
          <a:xfrm>
            <a:off x="381000" y="152400"/>
            <a:ext cx="6615113" cy="6629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Number Placeholder 3"/>
          <p:cNvSpPr>
            <a:spLocks noGrp="1"/>
          </p:cNvSpPr>
          <p:nvPr>
            <p:ph type="sldNum" sz="quarter" idx="12"/>
          </p:nvPr>
        </p:nvSpPr>
        <p:spPr>
          <a:noFill/>
        </p:spPr>
        <p:txBody>
          <a:bodyPr/>
          <a:lstStyle/>
          <a:p>
            <a:fld id="{AC16EBC2-064B-4B9C-9684-DFE949521B6A}" type="slidenum">
              <a:rPr lang="en-US"/>
              <a:pPr/>
              <a:t>41</a:t>
            </a:fld>
            <a:endParaRPr lang="en-US"/>
          </a:p>
        </p:txBody>
      </p:sp>
      <p:pic>
        <p:nvPicPr>
          <p:cNvPr id="44035" name="Picture 2"/>
          <p:cNvPicPr>
            <a:picLocks noChangeAspect="1" noChangeArrowheads="1"/>
          </p:cNvPicPr>
          <p:nvPr/>
        </p:nvPicPr>
        <p:blipFill>
          <a:blip r:embed="rId3"/>
          <a:srcRect/>
          <a:stretch>
            <a:fillRect/>
          </a:stretch>
        </p:blipFill>
        <p:spPr bwMode="auto">
          <a:xfrm>
            <a:off x="304800" y="228600"/>
            <a:ext cx="6964363" cy="1312863"/>
          </a:xfrm>
          <a:prstGeom prst="rect">
            <a:avLst/>
          </a:prstGeom>
          <a:noFill/>
          <a:ln w="9525">
            <a:noFill/>
            <a:miter lim="800000"/>
            <a:headEnd/>
            <a:tailEnd/>
          </a:ln>
        </p:spPr>
      </p:pic>
      <p:pic>
        <p:nvPicPr>
          <p:cNvPr id="44036" name="Picture 3"/>
          <p:cNvPicPr>
            <a:picLocks noChangeAspect="1" noChangeArrowheads="1"/>
          </p:cNvPicPr>
          <p:nvPr/>
        </p:nvPicPr>
        <p:blipFill>
          <a:blip r:embed="rId4"/>
          <a:srcRect/>
          <a:stretch>
            <a:fillRect/>
          </a:stretch>
        </p:blipFill>
        <p:spPr bwMode="auto">
          <a:xfrm>
            <a:off x="304800" y="2895600"/>
            <a:ext cx="6964363" cy="739775"/>
          </a:xfrm>
          <a:prstGeom prst="rect">
            <a:avLst/>
          </a:prstGeom>
          <a:noFill/>
          <a:ln w="9525">
            <a:noFill/>
            <a:miter lim="800000"/>
            <a:headEnd/>
            <a:tailEnd/>
          </a:ln>
        </p:spPr>
      </p:pic>
      <p:pic>
        <p:nvPicPr>
          <p:cNvPr id="44037" name="Picture 4"/>
          <p:cNvPicPr>
            <a:picLocks noChangeAspect="1" noChangeArrowheads="1"/>
          </p:cNvPicPr>
          <p:nvPr/>
        </p:nvPicPr>
        <p:blipFill>
          <a:blip r:embed="rId5"/>
          <a:srcRect/>
          <a:stretch>
            <a:fillRect/>
          </a:stretch>
        </p:blipFill>
        <p:spPr bwMode="auto">
          <a:xfrm>
            <a:off x="2057400" y="1676400"/>
            <a:ext cx="3317875" cy="1155700"/>
          </a:xfrm>
          <a:prstGeom prst="rect">
            <a:avLst/>
          </a:prstGeom>
          <a:noFill/>
          <a:ln w="9525">
            <a:noFill/>
            <a:miter lim="800000"/>
            <a:headEnd/>
            <a:tailEnd/>
          </a:ln>
        </p:spPr>
      </p:pic>
      <p:pic>
        <p:nvPicPr>
          <p:cNvPr id="44038" name="Picture 5"/>
          <p:cNvPicPr>
            <a:picLocks noChangeAspect="1" noChangeArrowheads="1"/>
          </p:cNvPicPr>
          <p:nvPr/>
        </p:nvPicPr>
        <p:blipFill>
          <a:blip r:embed="rId6"/>
          <a:srcRect/>
          <a:stretch>
            <a:fillRect/>
          </a:stretch>
        </p:blipFill>
        <p:spPr bwMode="auto">
          <a:xfrm>
            <a:off x="350838" y="3613150"/>
            <a:ext cx="6964362" cy="2940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Number Placeholder 3"/>
          <p:cNvSpPr>
            <a:spLocks noGrp="1"/>
          </p:cNvSpPr>
          <p:nvPr>
            <p:ph type="sldNum" sz="quarter" idx="12"/>
          </p:nvPr>
        </p:nvSpPr>
        <p:spPr>
          <a:noFill/>
        </p:spPr>
        <p:txBody>
          <a:bodyPr/>
          <a:lstStyle/>
          <a:p>
            <a:fld id="{F3F2506D-AEB5-4141-8824-BA8E17A5992D}" type="slidenum">
              <a:rPr lang="en-US"/>
              <a:pPr/>
              <a:t>42</a:t>
            </a:fld>
            <a:endParaRPr lang="en-US"/>
          </a:p>
        </p:txBody>
      </p:sp>
      <p:pic>
        <p:nvPicPr>
          <p:cNvPr id="45059" name="Picture 3"/>
          <p:cNvPicPr>
            <a:picLocks noChangeAspect="1" noChangeArrowheads="1"/>
          </p:cNvPicPr>
          <p:nvPr/>
        </p:nvPicPr>
        <p:blipFill>
          <a:blip r:embed="rId3"/>
          <a:srcRect/>
          <a:stretch>
            <a:fillRect/>
          </a:stretch>
        </p:blipFill>
        <p:spPr bwMode="auto">
          <a:xfrm>
            <a:off x="381000" y="228600"/>
            <a:ext cx="6964363" cy="6507163"/>
          </a:xfrm>
          <a:prstGeom prst="rect">
            <a:avLst/>
          </a:prstGeom>
          <a:noFill/>
          <a:ln w="9525">
            <a:noFill/>
            <a:miter lim="800000"/>
            <a:headEnd/>
            <a:tailEnd/>
          </a:ln>
        </p:spPr>
      </p:pic>
      <p:pic>
        <p:nvPicPr>
          <p:cNvPr id="45060" name="Picture 4"/>
          <p:cNvPicPr>
            <a:picLocks noChangeAspect="1" noChangeArrowheads="1"/>
          </p:cNvPicPr>
          <p:nvPr/>
        </p:nvPicPr>
        <p:blipFill>
          <a:blip r:embed="rId4"/>
          <a:srcRect/>
          <a:stretch>
            <a:fillRect/>
          </a:stretch>
        </p:blipFill>
        <p:spPr bwMode="auto">
          <a:xfrm>
            <a:off x="5368925" y="215900"/>
            <a:ext cx="3317875" cy="1155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Number Placeholder 3"/>
          <p:cNvSpPr>
            <a:spLocks noGrp="1"/>
          </p:cNvSpPr>
          <p:nvPr>
            <p:ph type="sldNum" sz="quarter" idx="12"/>
          </p:nvPr>
        </p:nvSpPr>
        <p:spPr>
          <a:noFill/>
        </p:spPr>
        <p:txBody>
          <a:bodyPr/>
          <a:lstStyle/>
          <a:p>
            <a:fld id="{A8544336-D4FF-4E7C-89AB-22180D2C9DE1}" type="slidenum">
              <a:rPr lang="en-US"/>
              <a:pPr/>
              <a:t>43</a:t>
            </a:fld>
            <a:endParaRPr lang="en-US"/>
          </a:p>
        </p:txBody>
      </p:sp>
      <p:pic>
        <p:nvPicPr>
          <p:cNvPr id="46083" name="Picture 2"/>
          <p:cNvPicPr>
            <a:picLocks noChangeAspect="1" noChangeArrowheads="1"/>
          </p:cNvPicPr>
          <p:nvPr/>
        </p:nvPicPr>
        <p:blipFill>
          <a:blip r:embed="rId3"/>
          <a:srcRect/>
          <a:stretch>
            <a:fillRect/>
          </a:stretch>
        </p:blipFill>
        <p:spPr bwMode="auto">
          <a:xfrm>
            <a:off x="304800" y="304800"/>
            <a:ext cx="6964363" cy="1312863"/>
          </a:xfrm>
          <a:prstGeom prst="rect">
            <a:avLst/>
          </a:prstGeom>
          <a:noFill/>
          <a:ln w="9525">
            <a:noFill/>
            <a:miter lim="800000"/>
            <a:headEnd/>
            <a:tailEnd/>
          </a:ln>
        </p:spPr>
      </p:pic>
      <p:pic>
        <p:nvPicPr>
          <p:cNvPr id="46084" name="Picture 3"/>
          <p:cNvPicPr>
            <a:picLocks noChangeAspect="1" noChangeArrowheads="1"/>
          </p:cNvPicPr>
          <p:nvPr/>
        </p:nvPicPr>
        <p:blipFill>
          <a:blip r:embed="rId4"/>
          <a:srcRect/>
          <a:stretch>
            <a:fillRect/>
          </a:stretch>
        </p:blipFill>
        <p:spPr bwMode="auto">
          <a:xfrm>
            <a:off x="1752600" y="1828800"/>
            <a:ext cx="3317875" cy="1155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Number Placeholder 3"/>
          <p:cNvSpPr>
            <a:spLocks noGrp="1"/>
          </p:cNvSpPr>
          <p:nvPr>
            <p:ph type="sldNum" sz="quarter" idx="12"/>
          </p:nvPr>
        </p:nvSpPr>
        <p:spPr>
          <a:noFill/>
        </p:spPr>
        <p:txBody>
          <a:bodyPr/>
          <a:lstStyle/>
          <a:p>
            <a:fld id="{C1EF45B6-25AD-48A3-B3F3-1B67B487AEEE}" type="slidenum">
              <a:rPr lang="en-US"/>
              <a:pPr/>
              <a:t>44</a:t>
            </a:fld>
            <a:endParaRPr lang="en-US"/>
          </a:p>
        </p:txBody>
      </p:sp>
      <p:pic>
        <p:nvPicPr>
          <p:cNvPr id="47107" name="Picture 2"/>
          <p:cNvPicPr>
            <a:picLocks noChangeAspect="1" noChangeArrowheads="1"/>
          </p:cNvPicPr>
          <p:nvPr/>
        </p:nvPicPr>
        <p:blipFill>
          <a:blip r:embed="rId3"/>
          <a:srcRect/>
          <a:stretch>
            <a:fillRect/>
          </a:stretch>
        </p:blipFill>
        <p:spPr bwMode="auto">
          <a:xfrm>
            <a:off x="304800" y="104775"/>
            <a:ext cx="6705600" cy="6677025"/>
          </a:xfrm>
          <a:prstGeom prst="rect">
            <a:avLst/>
          </a:prstGeom>
          <a:noFill/>
          <a:ln w="9525">
            <a:noFill/>
            <a:miter lim="800000"/>
            <a:headEnd/>
            <a:tailEnd/>
          </a:ln>
        </p:spPr>
      </p:pic>
      <p:pic>
        <p:nvPicPr>
          <p:cNvPr id="47108" name="Picture 3"/>
          <p:cNvPicPr>
            <a:picLocks noChangeAspect="1" noChangeArrowheads="1"/>
          </p:cNvPicPr>
          <p:nvPr/>
        </p:nvPicPr>
        <p:blipFill>
          <a:blip r:embed="rId4"/>
          <a:srcRect/>
          <a:stretch>
            <a:fillRect/>
          </a:stretch>
        </p:blipFill>
        <p:spPr bwMode="auto">
          <a:xfrm>
            <a:off x="5410200" y="1752600"/>
            <a:ext cx="3317875" cy="1155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Number Placeholder 3"/>
          <p:cNvSpPr>
            <a:spLocks noGrp="1"/>
          </p:cNvSpPr>
          <p:nvPr>
            <p:ph type="sldNum" sz="quarter" idx="12"/>
          </p:nvPr>
        </p:nvSpPr>
        <p:spPr>
          <a:noFill/>
        </p:spPr>
        <p:txBody>
          <a:bodyPr/>
          <a:lstStyle/>
          <a:p>
            <a:fld id="{ED9E8215-963E-4F44-8392-66847ED0CAAF}" type="slidenum">
              <a:rPr lang="en-US"/>
              <a:pPr/>
              <a:t>45</a:t>
            </a:fld>
            <a:endParaRPr lang="en-US"/>
          </a:p>
        </p:txBody>
      </p:sp>
      <p:pic>
        <p:nvPicPr>
          <p:cNvPr id="48131" name="Picture 2"/>
          <p:cNvPicPr>
            <a:picLocks noChangeAspect="1" noChangeArrowheads="1"/>
          </p:cNvPicPr>
          <p:nvPr/>
        </p:nvPicPr>
        <p:blipFill>
          <a:blip r:embed="rId3"/>
          <a:srcRect/>
          <a:stretch>
            <a:fillRect/>
          </a:stretch>
        </p:blipFill>
        <p:spPr bwMode="auto">
          <a:xfrm>
            <a:off x="457200" y="304800"/>
            <a:ext cx="6964363" cy="52625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Number Placeholder 3"/>
          <p:cNvSpPr>
            <a:spLocks noGrp="1"/>
          </p:cNvSpPr>
          <p:nvPr>
            <p:ph type="sldNum" sz="quarter" idx="12"/>
          </p:nvPr>
        </p:nvSpPr>
        <p:spPr>
          <a:noFill/>
        </p:spPr>
        <p:txBody>
          <a:bodyPr/>
          <a:lstStyle/>
          <a:p>
            <a:fld id="{1D311F68-3D72-4025-A9D2-02D0E46E2754}" type="slidenum">
              <a:rPr lang="en-US"/>
              <a:pPr/>
              <a:t>46</a:t>
            </a:fld>
            <a:endParaRPr lang="en-US"/>
          </a:p>
        </p:txBody>
      </p:sp>
      <p:pic>
        <p:nvPicPr>
          <p:cNvPr id="49155" name="Picture 2"/>
          <p:cNvPicPr>
            <a:picLocks noChangeAspect="1" noChangeArrowheads="1"/>
          </p:cNvPicPr>
          <p:nvPr/>
        </p:nvPicPr>
        <p:blipFill>
          <a:blip r:embed="rId3"/>
          <a:srcRect/>
          <a:stretch>
            <a:fillRect/>
          </a:stretch>
        </p:blipFill>
        <p:spPr bwMode="auto">
          <a:xfrm>
            <a:off x="457200" y="381000"/>
            <a:ext cx="6964363" cy="39830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Number Placeholder 3"/>
          <p:cNvSpPr>
            <a:spLocks noGrp="1"/>
          </p:cNvSpPr>
          <p:nvPr>
            <p:ph type="sldNum" sz="quarter" idx="12"/>
          </p:nvPr>
        </p:nvSpPr>
        <p:spPr>
          <a:noFill/>
        </p:spPr>
        <p:txBody>
          <a:bodyPr/>
          <a:lstStyle/>
          <a:p>
            <a:fld id="{87BDFE73-03F4-4D64-B8DF-6FF5C0D30F25}" type="slidenum">
              <a:rPr lang="en-US"/>
              <a:pPr/>
              <a:t>47</a:t>
            </a:fld>
            <a:endParaRPr lang="en-US"/>
          </a:p>
        </p:txBody>
      </p:sp>
      <p:sp>
        <p:nvSpPr>
          <p:cNvPr id="50179" name="Rectangle 2"/>
          <p:cNvSpPr>
            <a:spLocks noChangeArrowheads="1"/>
          </p:cNvSpPr>
          <p:nvPr/>
        </p:nvSpPr>
        <p:spPr bwMode="auto">
          <a:xfrm>
            <a:off x="381000" y="228600"/>
            <a:ext cx="4490332" cy="584775"/>
          </a:xfrm>
          <a:prstGeom prst="rect">
            <a:avLst/>
          </a:prstGeom>
          <a:noFill/>
          <a:ln w="9525">
            <a:noFill/>
            <a:miter lim="800000"/>
            <a:headEnd/>
            <a:tailEnd/>
          </a:ln>
        </p:spPr>
        <p:txBody>
          <a:bodyPr wrap="none">
            <a:spAutoFit/>
          </a:bodyPr>
          <a:lstStyle/>
          <a:p>
            <a:r>
              <a:rPr lang="en-US" sz="3200" dirty="0" smtClean="0">
                <a:solidFill>
                  <a:srgbClr val="FF0000"/>
                </a:solidFill>
              </a:rPr>
              <a:t>3–6 </a:t>
            </a:r>
            <a:r>
              <a:rPr lang="en-US" sz="3200" b="0" dirty="0">
                <a:solidFill>
                  <a:srgbClr val="FF0000"/>
                </a:solidFill>
              </a:rPr>
              <a:t>■</a:t>
            </a:r>
            <a:r>
              <a:rPr lang="tr-TR" sz="3200" b="0" dirty="0">
                <a:solidFill>
                  <a:srgbClr val="FF0000"/>
                </a:solidFill>
              </a:rPr>
              <a:t> </a:t>
            </a:r>
            <a:r>
              <a:rPr lang="en-US" sz="3200" dirty="0">
                <a:solidFill>
                  <a:srgbClr val="FF0000"/>
                </a:solidFill>
              </a:rPr>
              <a:t>MINOR LOSSES</a:t>
            </a:r>
          </a:p>
        </p:txBody>
      </p:sp>
      <p:sp>
        <p:nvSpPr>
          <p:cNvPr id="50180" name="Rectangle 3"/>
          <p:cNvSpPr>
            <a:spLocks noChangeArrowheads="1"/>
          </p:cNvSpPr>
          <p:nvPr/>
        </p:nvSpPr>
        <p:spPr bwMode="auto">
          <a:xfrm>
            <a:off x="381000" y="914400"/>
            <a:ext cx="4572000" cy="4270375"/>
          </a:xfrm>
          <a:prstGeom prst="rect">
            <a:avLst/>
          </a:prstGeom>
          <a:noFill/>
          <a:ln w="9525">
            <a:noFill/>
            <a:miter lim="800000"/>
            <a:headEnd/>
            <a:tailEnd/>
          </a:ln>
        </p:spPr>
        <p:txBody>
          <a:bodyPr>
            <a:spAutoFit/>
          </a:bodyPr>
          <a:lstStyle/>
          <a:p>
            <a:pPr>
              <a:spcBef>
                <a:spcPct val="20000"/>
              </a:spcBef>
              <a:spcAft>
                <a:spcPct val="20000"/>
              </a:spcAft>
            </a:pPr>
            <a:r>
              <a:rPr lang="en-US" b="0"/>
              <a:t>The fluid in a typical piping system passes through various </a:t>
            </a:r>
            <a:r>
              <a:rPr lang="en-US" b="0">
                <a:solidFill>
                  <a:srgbClr val="CC00CC"/>
                </a:solidFill>
              </a:rPr>
              <a:t>fittings, valves,</a:t>
            </a:r>
            <a:r>
              <a:rPr lang="tr-TR" b="0">
                <a:solidFill>
                  <a:srgbClr val="CC00CC"/>
                </a:solidFill>
              </a:rPr>
              <a:t> </a:t>
            </a:r>
            <a:r>
              <a:rPr lang="en-US" b="0">
                <a:solidFill>
                  <a:srgbClr val="CC00CC"/>
                </a:solidFill>
              </a:rPr>
              <a:t>bends, elbows, tees, inlets, exits, enlargements</a:t>
            </a:r>
            <a:r>
              <a:rPr lang="en-US" b="0"/>
              <a:t>, and </a:t>
            </a:r>
            <a:r>
              <a:rPr lang="en-US" b="0">
                <a:solidFill>
                  <a:srgbClr val="CC00CC"/>
                </a:solidFill>
              </a:rPr>
              <a:t>contractions</a:t>
            </a:r>
            <a:r>
              <a:rPr lang="en-US" b="0"/>
              <a:t> in addition</a:t>
            </a:r>
            <a:r>
              <a:rPr lang="tr-TR" b="0"/>
              <a:t> </a:t>
            </a:r>
            <a:r>
              <a:rPr lang="en-US" b="0"/>
              <a:t>to the pipes. </a:t>
            </a:r>
            <a:endParaRPr lang="tr-TR" b="0"/>
          </a:p>
          <a:p>
            <a:pPr>
              <a:spcBef>
                <a:spcPct val="20000"/>
              </a:spcBef>
              <a:spcAft>
                <a:spcPct val="20000"/>
              </a:spcAft>
            </a:pPr>
            <a:r>
              <a:rPr lang="en-US" b="0"/>
              <a:t>These components interrupt the smooth flow of the fluid and</a:t>
            </a:r>
            <a:r>
              <a:rPr lang="tr-TR" b="0"/>
              <a:t> </a:t>
            </a:r>
            <a:r>
              <a:rPr lang="en-US" b="0"/>
              <a:t>cause additional losses because of the flow separation and mixing they</a:t>
            </a:r>
            <a:r>
              <a:rPr lang="tr-TR" b="0"/>
              <a:t> </a:t>
            </a:r>
            <a:r>
              <a:rPr lang="en-US" b="0"/>
              <a:t>induce. </a:t>
            </a:r>
            <a:endParaRPr lang="tr-TR" b="0"/>
          </a:p>
          <a:p>
            <a:pPr>
              <a:spcBef>
                <a:spcPct val="20000"/>
              </a:spcBef>
              <a:spcAft>
                <a:spcPct val="20000"/>
              </a:spcAft>
            </a:pPr>
            <a:r>
              <a:rPr lang="en-US" b="0"/>
              <a:t>In a typical system with long pipes, these losses are minor compared</a:t>
            </a:r>
            <a:r>
              <a:rPr lang="tr-TR" b="0"/>
              <a:t> </a:t>
            </a:r>
            <a:r>
              <a:rPr lang="en-US" b="0"/>
              <a:t>to the total head loss in the pipes (the </a:t>
            </a:r>
            <a:r>
              <a:rPr lang="en-US">
                <a:solidFill>
                  <a:srgbClr val="CC00CC"/>
                </a:solidFill>
              </a:rPr>
              <a:t>major losses</a:t>
            </a:r>
            <a:r>
              <a:rPr lang="en-US" b="0"/>
              <a:t>) and are called </a:t>
            </a:r>
            <a:r>
              <a:rPr lang="en-US">
                <a:solidFill>
                  <a:srgbClr val="CC00CC"/>
                </a:solidFill>
              </a:rPr>
              <a:t>minor</a:t>
            </a:r>
            <a:r>
              <a:rPr lang="tr-TR">
                <a:solidFill>
                  <a:srgbClr val="CC00CC"/>
                </a:solidFill>
              </a:rPr>
              <a:t> </a:t>
            </a:r>
            <a:r>
              <a:rPr lang="en-US">
                <a:solidFill>
                  <a:srgbClr val="CC00CC"/>
                </a:solidFill>
              </a:rPr>
              <a:t>losses</a:t>
            </a:r>
            <a:r>
              <a:rPr lang="en-US" b="0"/>
              <a:t>.</a:t>
            </a:r>
            <a:endParaRPr lang="tr-TR" b="0"/>
          </a:p>
          <a:p>
            <a:pPr>
              <a:spcBef>
                <a:spcPct val="20000"/>
              </a:spcBef>
              <a:spcAft>
                <a:spcPct val="20000"/>
              </a:spcAft>
            </a:pPr>
            <a:r>
              <a:rPr lang="en-US" b="0"/>
              <a:t>Minor losses are usually expressed in terms of the </a:t>
            </a:r>
            <a:r>
              <a:rPr lang="en-US">
                <a:solidFill>
                  <a:srgbClr val="CC00CC"/>
                </a:solidFill>
              </a:rPr>
              <a:t>loss coefficient </a:t>
            </a:r>
            <a:r>
              <a:rPr lang="en-US" i="1">
                <a:solidFill>
                  <a:srgbClr val="CC00CC"/>
                </a:solidFill>
              </a:rPr>
              <a:t>K</a:t>
            </a:r>
            <a:r>
              <a:rPr lang="en-US" i="1" baseline="-25000">
                <a:solidFill>
                  <a:srgbClr val="CC00CC"/>
                </a:solidFill>
              </a:rPr>
              <a:t>L</a:t>
            </a:r>
            <a:r>
              <a:rPr lang="tr-TR" b="0" i="1"/>
              <a:t>.</a:t>
            </a:r>
            <a:endParaRPr lang="en-US" b="0"/>
          </a:p>
        </p:txBody>
      </p:sp>
      <p:pic>
        <p:nvPicPr>
          <p:cNvPr id="50181" name="Picture 4"/>
          <p:cNvPicPr>
            <a:picLocks noChangeAspect="1" noChangeArrowheads="1"/>
          </p:cNvPicPr>
          <p:nvPr/>
        </p:nvPicPr>
        <p:blipFill>
          <a:blip r:embed="rId3"/>
          <a:srcRect/>
          <a:stretch>
            <a:fillRect/>
          </a:stretch>
        </p:blipFill>
        <p:spPr bwMode="auto">
          <a:xfrm>
            <a:off x="5029200" y="228600"/>
            <a:ext cx="3724275" cy="4421188"/>
          </a:xfrm>
          <a:prstGeom prst="rect">
            <a:avLst/>
          </a:prstGeom>
          <a:noFill/>
          <a:ln w="9525">
            <a:noFill/>
            <a:miter lim="800000"/>
            <a:headEnd/>
            <a:tailEnd/>
          </a:ln>
        </p:spPr>
      </p:pic>
      <p:pic>
        <p:nvPicPr>
          <p:cNvPr id="50182" name="Picture 5"/>
          <p:cNvPicPr>
            <a:picLocks noChangeAspect="1" noChangeArrowheads="1"/>
          </p:cNvPicPr>
          <p:nvPr/>
        </p:nvPicPr>
        <p:blipFill>
          <a:blip r:embed="rId4"/>
          <a:srcRect/>
          <a:stretch>
            <a:fillRect/>
          </a:stretch>
        </p:blipFill>
        <p:spPr bwMode="auto">
          <a:xfrm>
            <a:off x="457200" y="5562600"/>
            <a:ext cx="1609725" cy="754063"/>
          </a:xfrm>
          <a:prstGeom prst="rect">
            <a:avLst/>
          </a:prstGeom>
          <a:noFill/>
          <a:ln w="9525">
            <a:noFill/>
            <a:miter lim="800000"/>
            <a:headEnd/>
            <a:tailEnd/>
          </a:ln>
        </p:spPr>
      </p:pic>
      <p:sp>
        <p:nvSpPr>
          <p:cNvPr id="50183" name="Rectangle 6"/>
          <p:cNvSpPr>
            <a:spLocks noChangeArrowheads="1"/>
          </p:cNvSpPr>
          <p:nvPr/>
        </p:nvSpPr>
        <p:spPr bwMode="auto">
          <a:xfrm>
            <a:off x="4572000" y="4648200"/>
            <a:ext cx="4572000" cy="2014538"/>
          </a:xfrm>
          <a:prstGeom prst="rect">
            <a:avLst/>
          </a:prstGeom>
          <a:noFill/>
          <a:ln w="9525">
            <a:noFill/>
            <a:miter lim="800000"/>
            <a:headEnd/>
            <a:tailEnd/>
          </a:ln>
        </p:spPr>
        <p:txBody>
          <a:bodyPr>
            <a:spAutoFit/>
          </a:bodyPr>
          <a:lstStyle/>
          <a:p>
            <a:r>
              <a:rPr lang="en-US" b="0">
                <a:solidFill>
                  <a:srgbClr val="0000CC"/>
                </a:solidFill>
              </a:rPr>
              <a:t>For a constant-diameter section of a</a:t>
            </a:r>
            <a:r>
              <a:rPr lang="tr-TR" b="0">
                <a:solidFill>
                  <a:srgbClr val="0000CC"/>
                </a:solidFill>
              </a:rPr>
              <a:t> </a:t>
            </a:r>
            <a:r>
              <a:rPr lang="en-US" b="0">
                <a:solidFill>
                  <a:srgbClr val="0000CC"/>
                </a:solidFill>
              </a:rPr>
              <a:t>pipe with a minor loss component,</a:t>
            </a:r>
            <a:r>
              <a:rPr lang="tr-TR" b="0">
                <a:solidFill>
                  <a:srgbClr val="0000CC"/>
                </a:solidFill>
              </a:rPr>
              <a:t> </a:t>
            </a:r>
            <a:r>
              <a:rPr lang="en-US" b="0">
                <a:solidFill>
                  <a:srgbClr val="0000CC"/>
                </a:solidFill>
              </a:rPr>
              <a:t>the loss coefficient of the component</a:t>
            </a:r>
            <a:r>
              <a:rPr lang="tr-TR" b="0">
                <a:solidFill>
                  <a:srgbClr val="0000CC"/>
                </a:solidFill>
              </a:rPr>
              <a:t> </a:t>
            </a:r>
            <a:r>
              <a:rPr lang="en-US" b="0">
                <a:solidFill>
                  <a:srgbClr val="0000CC"/>
                </a:solidFill>
              </a:rPr>
              <a:t>(such as the gate valve shown) is</a:t>
            </a:r>
            <a:r>
              <a:rPr lang="tr-TR" b="0">
                <a:solidFill>
                  <a:srgbClr val="0000CC"/>
                </a:solidFill>
              </a:rPr>
              <a:t> </a:t>
            </a:r>
            <a:r>
              <a:rPr lang="en-US" b="0">
                <a:solidFill>
                  <a:srgbClr val="0000CC"/>
                </a:solidFill>
              </a:rPr>
              <a:t>determined by measuring the</a:t>
            </a:r>
            <a:r>
              <a:rPr lang="tr-TR" b="0">
                <a:solidFill>
                  <a:srgbClr val="0000CC"/>
                </a:solidFill>
              </a:rPr>
              <a:t> </a:t>
            </a:r>
            <a:r>
              <a:rPr lang="en-US" b="0">
                <a:solidFill>
                  <a:srgbClr val="0000CC"/>
                </a:solidFill>
              </a:rPr>
              <a:t>additional pressure loss it causes</a:t>
            </a:r>
            <a:r>
              <a:rPr lang="tr-TR" b="0">
                <a:solidFill>
                  <a:srgbClr val="0000CC"/>
                </a:solidFill>
              </a:rPr>
              <a:t> </a:t>
            </a:r>
            <a:r>
              <a:rPr lang="en-US" b="0">
                <a:solidFill>
                  <a:srgbClr val="0000CC"/>
                </a:solidFill>
              </a:rPr>
              <a:t>and dividing it by the dynamic</a:t>
            </a:r>
            <a:r>
              <a:rPr lang="tr-TR" b="0">
                <a:solidFill>
                  <a:srgbClr val="0000CC"/>
                </a:solidFill>
              </a:rPr>
              <a:t> </a:t>
            </a:r>
            <a:r>
              <a:rPr lang="en-US" b="0">
                <a:solidFill>
                  <a:srgbClr val="0000CC"/>
                </a:solidFill>
              </a:rPr>
              <a:t>pressure in the pipe.</a:t>
            </a:r>
          </a:p>
        </p:txBody>
      </p:sp>
      <p:pic>
        <p:nvPicPr>
          <p:cNvPr id="50184" name="Picture 7"/>
          <p:cNvPicPr>
            <a:picLocks noChangeAspect="1" noChangeArrowheads="1"/>
          </p:cNvPicPr>
          <p:nvPr/>
        </p:nvPicPr>
        <p:blipFill>
          <a:blip r:embed="rId5"/>
          <a:srcRect/>
          <a:stretch>
            <a:fillRect/>
          </a:stretch>
        </p:blipFill>
        <p:spPr bwMode="auto">
          <a:xfrm>
            <a:off x="2362200" y="5562600"/>
            <a:ext cx="1338263" cy="292100"/>
          </a:xfrm>
          <a:prstGeom prst="rect">
            <a:avLst/>
          </a:prstGeom>
          <a:noFill/>
          <a:ln w="9525">
            <a:noFill/>
            <a:miter lim="800000"/>
            <a:headEnd/>
            <a:tailEnd/>
          </a:ln>
        </p:spPr>
      </p:pic>
      <p:sp>
        <p:nvSpPr>
          <p:cNvPr id="50185" name="Text Box 8"/>
          <p:cNvSpPr txBox="1">
            <a:spLocks noChangeArrowheads="1"/>
          </p:cNvSpPr>
          <p:nvPr/>
        </p:nvSpPr>
        <p:spPr bwMode="auto">
          <a:xfrm>
            <a:off x="2286000" y="5867400"/>
            <a:ext cx="1752600" cy="641350"/>
          </a:xfrm>
          <a:prstGeom prst="rect">
            <a:avLst/>
          </a:prstGeom>
          <a:noFill/>
          <a:ln w="9525">
            <a:noFill/>
            <a:miter lim="800000"/>
            <a:headEnd/>
            <a:tailEnd/>
          </a:ln>
        </p:spPr>
        <p:txBody>
          <a:bodyPr>
            <a:spAutoFit/>
          </a:bodyPr>
          <a:lstStyle/>
          <a:p>
            <a:pPr>
              <a:spcBef>
                <a:spcPct val="50000"/>
              </a:spcBef>
            </a:pPr>
            <a:r>
              <a:rPr lang="en-US" b="0">
                <a:solidFill>
                  <a:srgbClr val="CC00CC"/>
                </a:solidFill>
              </a:rPr>
              <a:t>Head loss due to component</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Number Placeholder 3"/>
          <p:cNvSpPr>
            <a:spLocks noGrp="1"/>
          </p:cNvSpPr>
          <p:nvPr>
            <p:ph type="sldNum" sz="quarter" idx="12"/>
          </p:nvPr>
        </p:nvSpPr>
        <p:spPr>
          <a:noFill/>
        </p:spPr>
        <p:txBody>
          <a:bodyPr/>
          <a:lstStyle/>
          <a:p>
            <a:fld id="{059BC4D1-8E48-42F9-8740-853CAF02EE09}" type="slidenum">
              <a:rPr lang="en-US"/>
              <a:pPr/>
              <a:t>48</a:t>
            </a:fld>
            <a:endParaRPr lang="en-US"/>
          </a:p>
        </p:txBody>
      </p:sp>
      <p:sp>
        <p:nvSpPr>
          <p:cNvPr id="51203" name="Rectangle 2"/>
          <p:cNvSpPr>
            <a:spLocks noChangeArrowheads="1"/>
          </p:cNvSpPr>
          <p:nvPr/>
        </p:nvSpPr>
        <p:spPr bwMode="auto">
          <a:xfrm>
            <a:off x="381000" y="381000"/>
            <a:ext cx="4572000" cy="3060700"/>
          </a:xfrm>
          <a:prstGeom prst="rect">
            <a:avLst/>
          </a:prstGeom>
          <a:noFill/>
          <a:ln w="9525">
            <a:noFill/>
            <a:miter lim="800000"/>
            <a:headEnd/>
            <a:tailEnd/>
          </a:ln>
        </p:spPr>
        <p:txBody>
          <a:bodyPr>
            <a:spAutoFit/>
          </a:bodyPr>
          <a:lstStyle/>
          <a:p>
            <a:pPr>
              <a:spcBef>
                <a:spcPct val="20000"/>
              </a:spcBef>
              <a:spcAft>
                <a:spcPct val="20000"/>
              </a:spcAft>
            </a:pPr>
            <a:r>
              <a:rPr lang="en-US" b="0"/>
              <a:t>When the inlet diameter equals outlet diameter, the loss coefficient of a</a:t>
            </a:r>
            <a:r>
              <a:rPr lang="tr-TR" b="0"/>
              <a:t> </a:t>
            </a:r>
            <a:r>
              <a:rPr lang="en-US" b="0"/>
              <a:t>component can also be determined by measuring the pressure loss across the</a:t>
            </a:r>
            <a:r>
              <a:rPr lang="tr-TR" b="0"/>
              <a:t> </a:t>
            </a:r>
            <a:r>
              <a:rPr lang="en-US" b="0"/>
              <a:t>component and dividing it by the dynamic pressure</a:t>
            </a:r>
            <a:r>
              <a:rPr lang="tr-TR" b="0"/>
              <a:t>:</a:t>
            </a:r>
            <a:r>
              <a:rPr lang="en-US" b="0"/>
              <a:t> </a:t>
            </a:r>
            <a:endParaRPr lang="tr-TR" b="0"/>
          </a:p>
          <a:p>
            <a:pPr>
              <a:spcBef>
                <a:spcPct val="20000"/>
              </a:spcBef>
              <a:spcAft>
                <a:spcPct val="20000"/>
              </a:spcAft>
            </a:pPr>
            <a:r>
              <a:rPr lang="tr-TR" b="0"/>
              <a:t>	</a:t>
            </a:r>
            <a:r>
              <a:rPr lang="en-US" i="1">
                <a:solidFill>
                  <a:srgbClr val="CC00CC"/>
                </a:solidFill>
              </a:rPr>
              <a:t>K</a:t>
            </a:r>
            <a:r>
              <a:rPr lang="en-US" i="1" baseline="-25000">
                <a:solidFill>
                  <a:srgbClr val="CC00CC"/>
                </a:solidFill>
              </a:rPr>
              <a:t>L</a:t>
            </a:r>
            <a:r>
              <a:rPr lang="tr-TR" i="1">
                <a:solidFill>
                  <a:srgbClr val="CC00CC"/>
                </a:solidFill>
              </a:rPr>
              <a:t> =</a:t>
            </a:r>
            <a:r>
              <a:rPr lang="en-US" i="1">
                <a:solidFill>
                  <a:srgbClr val="CC00CC"/>
                </a:solidFill>
              </a:rPr>
              <a:t> </a:t>
            </a:r>
            <a:r>
              <a:rPr lang="en-US">
                <a:solidFill>
                  <a:srgbClr val="CC00CC"/>
                </a:solidFill>
                <a:sym typeface="Symbol" pitchFamily="18" charset="2"/>
              </a:rPr>
              <a:t></a:t>
            </a:r>
            <a:r>
              <a:rPr lang="en-US" i="1">
                <a:solidFill>
                  <a:srgbClr val="CC00CC"/>
                </a:solidFill>
              </a:rPr>
              <a:t>P</a:t>
            </a:r>
            <a:r>
              <a:rPr lang="en-US" i="1" baseline="-25000">
                <a:solidFill>
                  <a:srgbClr val="CC00CC"/>
                </a:solidFill>
              </a:rPr>
              <a:t>L</a:t>
            </a:r>
            <a:r>
              <a:rPr lang="tr-TR" i="1" baseline="-25000">
                <a:solidFill>
                  <a:srgbClr val="CC00CC"/>
                </a:solidFill>
              </a:rPr>
              <a:t> </a:t>
            </a:r>
            <a:r>
              <a:rPr lang="en-US">
                <a:solidFill>
                  <a:srgbClr val="CC00CC"/>
                </a:solidFill>
              </a:rPr>
              <a:t>/(</a:t>
            </a:r>
            <a:r>
              <a:rPr lang="en-US" i="1">
                <a:solidFill>
                  <a:srgbClr val="CC00CC"/>
                </a:solidFill>
                <a:sym typeface="Symbol" pitchFamily="18" charset="2"/>
              </a:rPr>
              <a:t></a:t>
            </a:r>
            <a:r>
              <a:rPr lang="en-US" i="1">
                <a:solidFill>
                  <a:srgbClr val="CC00CC"/>
                </a:solidFill>
              </a:rPr>
              <a:t>V</a:t>
            </a:r>
            <a:r>
              <a:rPr lang="en-US" baseline="30000">
                <a:solidFill>
                  <a:srgbClr val="CC00CC"/>
                </a:solidFill>
              </a:rPr>
              <a:t>2</a:t>
            </a:r>
            <a:r>
              <a:rPr lang="tr-TR">
                <a:solidFill>
                  <a:srgbClr val="CC00CC"/>
                </a:solidFill>
              </a:rPr>
              <a:t>/2</a:t>
            </a:r>
            <a:r>
              <a:rPr lang="en-US">
                <a:solidFill>
                  <a:srgbClr val="CC00CC"/>
                </a:solidFill>
              </a:rPr>
              <a:t>)</a:t>
            </a:r>
            <a:r>
              <a:rPr lang="en-US" b="0"/>
              <a:t>.</a:t>
            </a:r>
          </a:p>
          <a:p>
            <a:pPr>
              <a:spcBef>
                <a:spcPct val="20000"/>
              </a:spcBef>
              <a:spcAft>
                <a:spcPct val="20000"/>
              </a:spcAft>
            </a:pPr>
            <a:r>
              <a:rPr lang="en-US" b="0"/>
              <a:t>When the loss coefficient for a component is</a:t>
            </a:r>
            <a:r>
              <a:rPr lang="tr-TR" b="0"/>
              <a:t> </a:t>
            </a:r>
            <a:r>
              <a:rPr lang="en-US" b="0"/>
              <a:t>available, the head loss for that</a:t>
            </a:r>
            <a:r>
              <a:rPr lang="tr-TR" b="0"/>
              <a:t> </a:t>
            </a:r>
            <a:r>
              <a:rPr lang="en-US" b="0"/>
              <a:t>component is</a:t>
            </a:r>
          </a:p>
        </p:txBody>
      </p:sp>
      <p:pic>
        <p:nvPicPr>
          <p:cNvPr id="51204" name="Picture 3"/>
          <p:cNvPicPr>
            <a:picLocks noChangeAspect="1" noChangeArrowheads="1"/>
          </p:cNvPicPr>
          <p:nvPr/>
        </p:nvPicPr>
        <p:blipFill>
          <a:blip r:embed="rId3"/>
          <a:srcRect/>
          <a:stretch>
            <a:fillRect/>
          </a:stretch>
        </p:blipFill>
        <p:spPr bwMode="auto">
          <a:xfrm>
            <a:off x="1524000" y="3429000"/>
            <a:ext cx="1473200" cy="742950"/>
          </a:xfrm>
          <a:prstGeom prst="rect">
            <a:avLst/>
          </a:prstGeom>
          <a:noFill/>
          <a:ln w="9525">
            <a:noFill/>
            <a:miter lim="800000"/>
            <a:headEnd/>
            <a:tailEnd/>
          </a:ln>
        </p:spPr>
      </p:pic>
      <p:sp>
        <p:nvSpPr>
          <p:cNvPr id="51205" name="Rectangle 4"/>
          <p:cNvSpPr>
            <a:spLocks noChangeArrowheads="1"/>
          </p:cNvSpPr>
          <p:nvPr/>
        </p:nvSpPr>
        <p:spPr bwMode="auto">
          <a:xfrm>
            <a:off x="2971800" y="3505200"/>
            <a:ext cx="838200" cy="641350"/>
          </a:xfrm>
          <a:prstGeom prst="rect">
            <a:avLst/>
          </a:prstGeom>
          <a:noFill/>
          <a:ln w="9525">
            <a:noFill/>
            <a:miter lim="800000"/>
            <a:headEnd/>
            <a:tailEnd/>
          </a:ln>
        </p:spPr>
        <p:txBody>
          <a:bodyPr>
            <a:spAutoFit/>
          </a:bodyPr>
          <a:lstStyle/>
          <a:p>
            <a:r>
              <a:rPr lang="en-US" b="0" i="1">
                <a:solidFill>
                  <a:srgbClr val="0000CC"/>
                </a:solidFill>
              </a:rPr>
              <a:t>Minor loss</a:t>
            </a:r>
            <a:endParaRPr lang="en-US" b="0">
              <a:solidFill>
                <a:srgbClr val="0000CC"/>
              </a:solidFill>
            </a:endParaRPr>
          </a:p>
        </p:txBody>
      </p:sp>
      <p:sp>
        <p:nvSpPr>
          <p:cNvPr id="51206" name="Rectangle 5"/>
          <p:cNvSpPr>
            <a:spLocks noChangeArrowheads="1"/>
          </p:cNvSpPr>
          <p:nvPr/>
        </p:nvSpPr>
        <p:spPr bwMode="auto">
          <a:xfrm>
            <a:off x="457200" y="4267200"/>
            <a:ext cx="4343400" cy="641350"/>
          </a:xfrm>
          <a:prstGeom prst="rect">
            <a:avLst/>
          </a:prstGeom>
          <a:noFill/>
          <a:ln w="9525">
            <a:noFill/>
            <a:miter lim="800000"/>
            <a:headEnd/>
            <a:tailEnd/>
          </a:ln>
        </p:spPr>
        <p:txBody>
          <a:bodyPr>
            <a:spAutoFit/>
          </a:bodyPr>
          <a:lstStyle/>
          <a:p>
            <a:r>
              <a:rPr lang="en-US" b="0"/>
              <a:t>Minor losses are also</a:t>
            </a:r>
            <a:r>
              <a:rPr lang="tr-TR" b="0"/>
              <a:t> </a:t>
            </a:r>
            <a:r>
              <a:rPr lang="en-US" b="0"/>
              <a:t>expressed in terms of the </a:t>
            </a:r>
            <a:r>
              <a:rPr lang="en-US">
                <a:solidFill>
                  <a:srgbClr val="CC00CC"/>
                </a:solidFill>
              </a:rPr>
              <a:t>equivalent length </a:t>
            </a:r>
            <a:r>
              <a:rPr lang="en-US" i="1">
                <a:solidFill>
                  <a:srgbClr val="CC00CC"/>
                </a:solidFill>
              </a:rPr>
              <a:t>L</a:t>
            </a:r>
            <a:r>
              <a:rPr lang="en-US" baseline="-25000">
                <a:solidFill>
                  <a:srgbClr val="CC00CC"/>
                </a:solidFill>
              </a:rPr>
              <a:t>equiv</a:t>
            </a:r>
            <a:r>
              <a:rPr lang="tr-TR" b="0"/>
              <a:t>.</a:t>
            </a:r>
            <a:endParaRPr lang="en-US" b="0"/>
          </a:p>
        </p:txBody>
      </p:sp>
      <p:pic>
        <p:nvPicPr>
          <p:cNvPr id="51207" name="Picture 7"/>
          <p:cNvPicPr>
            <a:picLocks noChangeAspect="1" noChangeArrowheads="1"/>
          </p:cNvPicPr>
          <p:nvPr/>
        </p:nvPicPr>
        <p:blipFill>
          <a:blip r:embed="rId4"/>
          <a:srcRect/>
          <a:stretch>
            <a:fillRect/>
          </a:stretch>
        </p:blipFill>
        <p:spPr bwMode="auto">
          <a:xfrm>
            <a:off x="5029200" y="473075"/>
            <a:ext cx="3633788" cy="3870325"/>
          </a:xfrm>
          <a:prstGeom prst="rect">
            <a:avLst/>
          </a:prstGeom>
          <a:noFill/>
          <a:ln w="9525">
            <a:noFill/>
            <a:miter lim="800000"/>
            <a:headEnd/>
            <a:tailEnd/>
          </a:ln>
        </p:spPr>
      </p:pic>
      <p:sp>
        <p:nvSpPr>
          <p:cNvPr id="51208" name="Rectangle 8"/>
          <p:cNvSpPr>
            <a:spLocks noChangeArrowheads="1"/>
          </p:cNvSpPr>
          <p:nvPr/>
        </p:nvSpPr>
        <p:spPr bwMode="auto">
          <a:xfrm>
            <a:off x="5029200" y="4343400"/>
            <a:ext cx="3657600" cy="1739900"/>
          </a:xfrm>
          <a:prstGeom prst="rect">
            <a:avLst/>
          </a:prstGeom>
          <a:noFill/>
          <a:ln w="9525">
            <a:noFill/>
            <a:miter lim="800000"/>
            <a:headEnd/>
            <a:tailEnd/>
          </a:ln>
        </p:spPr>
        <p:txBody>
          <a:bodyPr>
            <a:spAutoFit/>
          </a:bodyPr>
          <a:lstStyle/>
          <a:p>
            <a:r>
              <a:rPr lang="en-US" b="0">
                <a:solidFill>
                  <a:srgbClr val="0000CC"/>
                </a:solidFill>
              </a:rPr>
              <a:t>The head loss caused by a component</a:t>
            </a:r>
            <a:r>
              <a:rPr lang="tr-TR" b="0">
                <a:solidFill>
                  <a:srgbClr val="0000CC"/>
                </a:solidFill>
              </a:rPr>
              <a:t> </a:t>
            </a:r>
            <a:r>
              <a:rPr lang="en-US" b="0">
                <a:solidFill>
                  <a:srgbClr val="0000CC"/>
                </a:solidFill>
              </a:rPr>
              <a:t>(such as the angle valve shown) is</a:t>
            </a:r>
            <a:r>
              <a:rPr lang="tr-TR" b="0">
                <a:solidFill>
                  <a:srgbClr val="0000CC"/>
                </a:solidFill>
              </a:rPr>
              <a:t> </a:t>
            </a:r>
            <a:r>
              <a:rPr lang="en-US" b="0">
                <a:solidFill>
                  <a:srgbClr val="0000CC"/>
                </a:solidFill>
              </a:rPr>
              <a:t>equivalent to the head loss caused by a</a:t>
            </a:r>
            <a:r>
              <a:rPr lang="tr-TR" b="0">
                <a:solidFill>
                  <a:srgbClr val="0000CC"/>
                </a:solidFill>
              </a:rPr>
              <a:t> </a:t>
            </a:r>
            <a:r>
              <a:rPr lang="en-US" b="0">
                <a:solidFill>
                  <a:srgbClr val="0000CC"/>
                </a:solidFill>
              </a:rPr>
              <a:t>section of the pipe whose length is the</a:t>
            </a:r>
            <a:r>
              <a:rPr lang="tr-TR" b="0">
                <a:solidFill>
                  <a:srgbClr val="0000CC"/>
                </a:solidFill>
              </a:rPr>
              <a:t> </a:t>
            </a:r>
            <a:r>
              <a:rPr lang="en-US" b="0">
                <a:solidFill>
                  <a:srgbClr val="0000CC"/>
                </a:solidFill>
              </a:rPr>
              <a:t>equivalent length.</a:t>
            </a:r>
          </a:p>
        </p:txBody>
      </p:sp>
      <p:pic>
        <p:nvPicPr>
          <p:cNvPr id="51209" name="Picture 9"/>
          <p:cNvPicPr>
            <a:picLocks noChangeAspect="1" noChangeArrowheads="1"/>
          </p:cNvPicPr>
          <p:nvPr/>
        </p:nvPicPr>
        <p:blipFill>
          <a:blip r:embed="rId5"/>
          <a:srcRect/>
          <a:stretch>
            <a:fillRect/>
          </a:stretch>
        </p:blipFill>
        <p:spPr bwMode="auto">
          <a:xfrm>
            <a:off x="533400" y="5105400"/>
            <a:ext cx="4398963" cy="6524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Number Placeholder 3"/>
          <p:cNvSpPr>
            <a:spLocks noGrp="1"/>
          </p:cNvSpPr>
          <p:nvPr>
            <p:ph type="sldNum" sz="quarter" idx="12"/>
          </p:nvPr>
        </p:nvSpPr>
        <p:spPr>
          <a:noFill/>
        </p:spPr>
        <p:txBody>
          <a:bodyPr/>
          <a:lstStyle/>
          <a:p>
            <a:fld id="{15CA732C-48FE-4E38-BD09-BFCB93C86E09}" type="slidenum">
              <a:rPr lang="en-US"/>
              <a:pPr/>
              <a:t>49</a:t>
            </a:fld>
            <a:endParaRPr lang="en-US"/>
          </a:p>
        </p:txBody>
      </p:sp>
      <p:pic>
        <p:nvPicPr>
          <p:cNvPr id="52227" name="Picture 2"/>
          <p:cNvPicPr>
            <a:picLocks noChangeAspect="1" noChangeArrowheads="1"/>
          </p:cNvPicPr>
          <p:nvPr/>
        </p:nvPicPr>
        <p:blipFill>
          <a:blip r:embed="rId3"/>
          <a:srcRect/>
          <a:stretch>
            <a:fillRect/>
          </a:stretch>
        </p:blipFill>
        <p:spPr bwMode="auto">
          <a:xfrm>
            <a:off x="457200" y="838200"/>
            <a:ext cx="3994150" cy="1225550"/>
          </a:xfrm>
          <a:prstGeom prst="rect">
            <a:avLst/>
          </a:prstGeom>
          <a:noFill/>
          <a:ln w="9525">
            <a:noFill/>
            <a:miter lim="800000"/>
            <a:headEnd/>
            <a:tailEnd/>
          </a:ln>
        </p:spPr>
      </p:pic>
      <p:sp>
        <p:nvSpPr>
          <p:cNvPr id="52228" name="Rectangle 3"/>
          <p:cNvSpPr>
            <a:spLocks noChangeArrowheads="1"/>
          </p:cNvSpPr>
          <p:nvPr/>
        </p:nvSpPr>
        <p:spPr bwMode="auto">
          <a:xfrm>
            <a:off x="381000" y="381000"/>
            <a:ext cx="4038600" cy="396875"/>
          </a:xfrm>
          <a:prstGeom prst="rect">
            <a:avLst/>
          </a:prstGeom>
          <a:noFill/>
          <a:ln w="9525">
            <a:noFill/>
            <a:miter lim="800000"/>
            <a:headEnd/>
            <a:tailEnd/>
          </a:ln>
        </p:spPr>
        <p:txBody>
          <a:bodyPr>
            <a:spAutoFit/>
          </a:bodyPr>
          <a:lstStyle/>
          <a:p>
            <a:r>
              <a:rPr lang="en-US" sz="2000" b="0" i="1">
                <a:solidFill>
                  <a:srgbClr val="0000CC"/>
                </a:solidFill>
              </a:rPr>
              <a:t>Total head loss</a:t>
            </a:r>
            <a:r>
              <a:rPr lang="tr-TR" sz="2000" b="0" i="1">
                <a:solidFill>
                  <a:srgbClr val="0000CC"/>
                </a:solidFill>
              </a:rPr>
              <a:t> </a:t>
            </a:r>
            <a:r>
              <a:rPr lang="en-US" sz="2000" b="0" i="1">
                <a:solidFill>
                  <a:srgbClr val="0000CC"/>
                </a:solidFill>
              </a:rPr>
              <a:t>(general)</a:t>
            </a:r>
          </a:p>
        </p:txBody>
      </p:sp>
      <p:pic>
        <p:nvPicPr>
          <p:cNvPr id="52229" name="Picture 4"/>
          <p:cNvPicPr>
            <a:picLocks noChangeAspect="1" noChangeArrowheads="1"/>
          </p:cNvPicPr>
          <p:nvPr/>
        </p:nvPicPr>
        <p:blipFill>
          <a:blip r:embed="rId4"/>
          <a:srcRect/>
          <a:stretch>
            <a:fillRect/>
          </a:stretch>
        </p:blipFill>
        <p:spPr bwMode="auto">
          <a:xfrm>
            <a:off x="457200" y="2819400"/>
            <a:ext cx="3003550" cy="809625"/>
          </a:xfrm>
          <a:prstGeom prst="rect">
            <a:avLst/>
          </a:prstGeom>
          <a:noFill/>
          <a:ln w="9525">
            <a:noFill/>
            <a:miter lim="800000"/>
            <a:headEnd/>
            <a:tailEnd/>
          </a:ln>
        </p:spPr>
      </p:pic>
      <p:sp>
        <p:nvSpPr>
          <p:cNvPr id="52230" name="Rectangle 5"/>
          <p:cNvSpPr>
            <a:spLocks noChangeArrowheads="1"/>
          </p:cNvSpPr>
          <p:nvPr/>
        </p:nvSpPr>
        <p:spPr bwMode="auto">
          <a:xfrm>
            <a:off x="381000" y="2346325"/>
            <a:ext cx="3962400" cy="396875"/>
          </a:xfrm>
          <a:prstGeom prst="rect">
            <a:avLst/>
          </a:prstGeom>
          <a:noFill/>
          <a:ln w="9525">
            <a:noFill/>
            <a:miter lim="800000"/>
            <a:headEnd/>
            <a:tailEnd/>
          </a:ln>
        </p:spPr>
        <p:txBody>
          <a:bodyPr>
            <a:spAutoFit/>
          </a:bodyPr>
          <a:lstStyle/>
          <a:p>
            <a:r>
              <a:rPr lang="en-US" sz="2000" b="0" i="1">
                <a:solidFill>
                  <a:srgbClr val="0000CC"/>
                </a:solidFill>
              </a:rPr>
              <a:t>Total head loss (D </a:t>
            </a:r>
            <a:r>
              <a:rPr lang="tr-TR" sz="2000" b="0">
                <a:solidFill>
                  <a:srgbClr val="0000CC"/>
                </a:solidFill>
              </a:rPr>
              <a:t>= </a:t>
            </a:r>
            <a:r>
              <a:rPr lang="en-US" sz="2000" b="0" i="1">
                <a:solidFill>
                  <a:srgbClr val="0000CC"/>
                </a:solidFill>
              </a:rPr>
              <a:t>constant)</a:t>
            </a:r>
            <a:endParaRPr lang="en-US" sz="2000" b="0">
              <a:solidFill>
                <a:srgbClr val="0000CC"/>
              </a:solidFill>
            </a:endParaRPr>
          </a:p>
        </p:txBody>
      </p:sp>
      <p:sp>
        <p:nvSpPr>
          <p:cNvPr id="52231" name="Rectangle 7"/>
          <p:cNvSpPr>
            <a:spLocks noChangeArrowheads="1"/>
          </p:cNvSpPr>
          <p:nvPr/>
        </p:nvSpPr>
        <p:spPr bwMode="auto">
          <a:xfrm>
            <a:off x="838200" y="5087938"/>
            <a:ext cx="3810000" cy="1465262"/>
          </a:xfrm>
          <a:prstGeom prst="rect">
            <a:avLst/>
          </a:prstGeom>
          <a:noFill/>
          <a:ln w="9525">
            <a:noFill/>
            <a:miter lim="800000"/>
            <a:headEnd/>
            <a:tailEnd/>
          </a:ln>
        </p:spPr>
        <p:txBody>
          <a:bodyPr>
            <a:spAutoFit/>
          </a:bodyPr>
          <a:lstStyle/>
          <a:p>
            <a:pPr algn="r"/>
            <a:r>
              <a:rPr lang="en-US" b="0">
                <a:solidFill>
                  <a:srgbClr val="0000CC"/>
                </a:solidFill>
              </a:rPr>
              <a:t>The head loss at the inlet of a pipe is</a:t>
            </a:r>
            <a:r>
              <a:rPr lang="tr-TR" b="0">
                <a:solidFill>
                  <a:srgbClr val="0000CC"/>
                </a:solidFill>
              </a:rPr>
              <a:t> </a:t>
            </a:r>
            <a:r>
              <a:rPr lang="en-US" b="0">
                <a:solidFill>
                  <a:srgbClr val="0000CC"/>
                </a:solidFill>
              </a:rPr>
              <a:t>almost negligible for well-rounded</a:t>
            </a:r>
            <a:r>
              <a:rPr lang="tr-TR" b="0">
                <a:solidFill>
                  <a:srgbClr val="0000CC"/>
                </a:solidFill>
              </a:rPr>
              <a:t> </a:t>
            </a:r>
            <a:r>
              <a:rPr lang="en-US" b="0">
                <a:solidFill>
                  <a:srgbClr val="0000CC"/>
                </a:solidFill>
              </a:rPr>
              <a:t>inlets (</a:t>
            </a:r>
            <a:r>
              <a:rPr lang="en-US" b="0" i="1">
                <a:solidFill>
                  <a:srgbClr val="0000CC"/>
                </a:solidFill>
              </a:rPr>
              <a:t>K</a:t>
            </a:r>
            <a:r>
              <a:rPr lang="en-US" b="0" i="1" baseline="-25000">
                <a:solidFill>
                  <a:srgbClr val="0000CC"/>
                </a:solidFill>
              </a:rPr>
              <a:t>L</a:t>
            </a:r>
            <a:r>
              <a:rPr lang="en-US" b="0" i="1">
                <a:solidFill>
                  <a:srgbClr val="0000CC"/>
                </a:solidFill>
              </a:rPr>
              <a:t> </a:t>
            </a:r>
            <a:r>
              <a:rPr lang="tr-TR" b="0" i="1">
                <a:solidFill>
                  <a:srgbClr val="0000CC"/>
                </a:solidFill>
              </a:rPr>
              <a:t>=</a:t>
            </a:r>
            <a:r>
              <a:rPr lang="en-US" b="0">
                <a:solidFill>
                  <a:srgbClr val="0000CC"/>
                </a:solidFill>
              </a:rPr>
              <a:t> 0.03 for </a:t>
            </a:r>
            <a:r>
              <a:rPr lang="en-US" b="0" i="1">
                <a:solidFill>
                  <a:srgbClr val="0000CC"/>
                </a:solidFill>
              </a:rPr>
              <a:t>r</a:t>
            </a:r>
            <a:r>
              <a:rPr lang="en-US" b="0">
                <a:solidFill>
                  <a:srgbClr val="0000CC"/>
                </a:solidFill>
              </a:rPr>
              <a:t>/</a:t>
            </a:r>
            <a:r>
              <a:rPr lang="en-US" b="0" i="1">
                <a:solidFill>
                  <a:srgbClr val="0000CC"/>
                </a:solidFill>
              </a:rPr>
              <a:t>D </a:t>
            </a:r>
            <a:r>
              <a:rPr lang="tr-TR" b="0" i="1">
                <a:solidFill>
                  <a:srgbClr val="0000CC"/>
                </a:solidFill>
              </a:rPr>
              <a:t>&gt;</a:t>
            </a:r>
            <a:r>
              <a:rPr lang="en-US" b="0">
                <a:solidFill>
                  <a:srgbClr val="0000CC"/>
                </a:solidFill>
              </a:rPr>
              <a:t> 0.2)</a:t>
            </a:r>
            <a:r>
              <a:rPr lang="tr-TR" b="0">
                <a:solidFill>
                  <a:srgbClr val="0000CC"/>
                </a:solidFill>
              </a:rPr>
              <a:t> </a:t>
            </a:r>
            <a:r>
              <a:rPr lang="en-US" b="0">
                <a:solidFill>
                  <a:srgbClr val="0000CC"/>
                </a:solidFill>
              </a:rPr>
              <a:t>but increases to about 0.50 for</a:t>
            </a:r>
            <a:r>
              <a:rPr lang="tr-TR" b="0">
                <a:solidFill>
                  <a:srgbClr val="0000CC"/>
                </a:solidFill>
              </a:rPr>
              <a:t> </a:t>
            </a:r>
            <a:r>
              <a:rPr lang="en-US" b="0">
                <a:solidFill>
                  <a:srgbClr val="0000CC"/>
                </a:solidFill>
              </a:rPr>
              <a:t>sharp-edged inlets.</a:t>
            </a:r>
          </a:p>
        </p:txBody>
      </p:sp>
      <p:pic>
        <p:nvPicPr>
          <p:cNvPr id="52232" name="Picture 13"/>
          <p:cNvPicPr>
            <a:picLocks noChangeAspect="1" noChangeArrowheads="1"/>
          </p:cNvPicPr>
          <p:nvPr/>
        </p:nvPicPr>
        <p:blipFill>
          <a:blip r:embed="rId5"/>
          <a:srcRect/>
          <a:stretch>
            <a:fillRect/>
          </a:stretch>
        </p:blipFill>
        <p:spPr bwMode="auto">
          <a:xfrm>
            <a:off x="4724400" y="609600"/>
            <a:ext cx="4083050" cy="5969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3"/>
          <p:cNvSpPr>
            <a:spLocks noGrp="1"/>
          </p:cNvSpPr>
          <p:nvPr>
            <p:ph type="sldNum" sz="quarter" idx="12"/>
          </p:nvPr>
        </p:nvSpPr>
        <p:spPr>
          <a:noFill/>
        </p:spPr>
        <p:txBody>
          <a:bodyPr/>
          <a:lstStyle/>
          <a:p>
            <a:fld id="{4CD63F74-E737-4889-BD0A-86CB2F582375}" type="slidenum">
              <a:rPr lang="en-US"/>
              <a:pPr/>
              <a:t>5</a:t>
            </a:fld>
            <a:endParaRPr lang="en-US"/>
          </a:p>
        </p:txBody>
      </p:sp>
      <p:sp>
        <p:nvSpPr>
          <p:cNvPr id="6147" name="Rectangle 2"/>
          <p:cNvSpPr>
            <a:spLocks noChangeArrowheads="1"/>
          </p:cNvSpPr>
          <p:nvPr/>
        </p:nvSpPr>
        <p:spPr bwMode="auto">
          <a:xfrm>
            <a:off x="457200" y="304800"/>
            <a:ext cx="7772400" cy="1273175"/>
          </a:xfrm>
          <a:prstGeom prst="rect">
            <a:avLst/>
          </a:prstGeom>
          <a:noFill/>
          <a:ln w="9525">
            <a:noFill/>
            <a:miter lim="800000"/>
            <a:headEnd/>
            <a:tailEnd/>
          </a:ln>
        </p:spPr>
        <p:txBody>
          <a:bodyPr>
            <a:spAutoFit/>
          </a:bodyPr>
          <a:lstStyle/>
          <a:p>
            <a:pPr>
              <a:spcBef>
                <a:spcPct val="15000"/>
              </a:spcBef>
              <a:spcAft>
                <a:spcPct val="15000"/>
              </a:spcAft>
            </a:pPr>
            <a:r>
              <a:rPr lang="tr-TR" b="0"/>
              <a:t>T</a:t>
            </a:r>
            <a:r>
              <a:rPr lang="en-US" b="0"/>
              <a:t>heoretical</a:t>
            </a:r>
            <a:r>
              <a:rPr lang="tr-TR" b="0"/>
              <a:t> </a:t>
            </a:r>
            <a:r>
              <a:rPr lang="en-US" b="0"/>
              <a:t>solutions are obtained only for a few simple cases such as fully developed</a:t>
            </a:r>
            <a:r>
              <a:rPr lang="tr-TR" b="0"/>
              <a:t> </a:t>
            </a:r>
            <a:r>
              <a:rPr lang="en-US" b="0"/>
              <a:t>laminar flow in a circular pipe. </a:t>
            </a:r>
            <a:endParaRPr lang="tr-TR" b="0"/>
          </a:p>
          <a:p>
            <a:pPr>
              <a:spcBef>
                <a:spcPct val="15000"/>
              </a:spcBef>
              <a:spcAft>
                <a:spcPct val="15000"/>
              </a:spcAft>
            </a:pPr>
            <a:r>
              <a:rPr lang="en-US" b="0"/>
              <a:t>Therefore, </a:t>
            </a:r>
            <a:r>
              <a:rPr lang="tr-TR" b="0"/>
              <a:t>w</a:t>
            </a:r>
            <a:r>
              <a:rPr lang="en-US" b="0"/>
              <a:t>e must rely on experimental</a:t>
            </a:r>
            <a:r>
              <a:rPr lang="tr-TR" b="0"/>
              <a:t> </a:t>
            </a:r>
            <a:r>
              <a:rPr lang="en-US" b="0"/>
              <a:t>results and empirical relations for most fluid flow problems rather than</a:t>
            </a:r>
            <a:r>
              <a:rPr lang="tr-TR" b="0"/>
              <a:t> </a:t>
            </a:r>
            <a:r>
              <a:rPr lang="en-US" b="0"/>
              <a:t>closed-form analytical solutions.</a:t>
            </a:r>
          </a:p>
        </p:txBody>
      </p:sp>
      <p:pic>
        <p:nvPicPr>
          <p:cNvPr id="6148" name="Picture 3"/>
          <p:cNvPicPr>
            <a:picLocks noChangeAspect="1" noChangeArrowheads="1"/>
          </p:cNvPicPr>
          <p:nvPr/>
        </p:nvPicPr>
        <p:blipFill>
          <a:blip r:embed="rId3"/>
          <a:srcRect/>
          <a:stretch>
            <a:fillRect/>
          </a:stretch>
        </p:blipFill>
        <p:spPr bwMode="auto">
          <a:xfrm>
            <a:off x="533400" y="4300538"/>
            <a:ext cx="3454400" cy="2328862"/>
          </a:xfrm>
          <a:prstGeom prst="rect">
            <a:avLst/>
          </a:prstGeom>
          <a:noFill/>
          <a:ln w="9525">
            <a:noFill/>
            <a:miter lim="800000"/>
            <a:headEnd/>
            <a:tailEnd/>
          </a:ln>
        </p:spPr>
      </p:pic>
      <p:sp>
        <p:nvSpPr>
          <p:cNvPr id="6149" name="Rectangle 4"/>
          <p:cNvSpPr>
            <a:spLocks noChangeArrowheads="1"/>
          </p:cNvSpPr>
          <p:nvPr/>
        </p:nvSpPr>
        <p:spPr bwMode="auto">
          <a:xfrm>
            <a:off x="3962400" y="5164138"/>
            <a:ext cx="3657600" cy="1465262"/>
          </a:xfrm>
          <a:prstGeom prst="rect">
            <a:avLst/>
          </a:prstGeom>
          <a:noFill/>
          <a:ln w="9525">
            <a:noFill/>
            <a:miter lim="800000"/>
            <a:headEnd/>
            <a:tailEnd/>
          </a:ln>
        </p:spPr>
        <p:txBody>
          <a:bodyPr>
            <a:spAutoFit/>
          </a:bodyPr>
          <a:lstStyle/>
          <a:p>
            <a:r>
              <a:rPr lang="en-US" b="0">
                <a:solidFill>
                  <a:srgbClr val="0000CC"/>
                </a:solidFill>
              </a:rPr>
              <a:t>Average velocity </a:t>
            </a:r>
            <a:r>
              <a:rPr lang="en-US" b="0" i="1">
                <a:solidFill>
                  <a:srgbClr val="0000CC"/>
                </a:solidFill>
              </a:rPr>
              <a:t>V</a:t>
            </a:r>
            <a:r>
              <a:rPr lang="en-US" b="0" baseline="-25000">
                <a:solidFill>
                  <a:srgbClr val="0000CC"/>
                </a:solidFill>
              </a:rPr>
              <a:t>avg</a:t>
            </a:r>
            <a:r>
              <a:rPr lang="en-US" b="0">
                <a:solidFill>
                  <a:srgbClr val="0000CC"/>
                </a:solidFill>
              </a:rPr>
              <a:t> is defined as the</a:t>
            </a:r>
            <a:r>
              <a:rPr lang="tr-TR" b="0">
                <a:solidFill>
                  <a:srgbClr val="0000CC"/>
                </a:solidFill>
              </a:rPr>
              <a:t> </a:t>
            </a:r>
            <a:r>
              <a:rPr lang="en-US" b="0">
                <a:solidFill>
                  <a:srgbClr val="0000CC"/>
                </a:solidFill>
              </a:rPr>
              <a:t>average speed through a cross section.</a:t>
            </a:r>
            <a:r>
              <a:rPr lang="tr-TR" b="0">
                <a:solidFill>
                  <a:srgbClr val="0000CC"/>
                </a:solidFill>
              </a:rPr>
              <a:t> </a:t>
            </a:r>
            <a:r>
              <a:rPr lang="en-US" b="0">
                <a:solidFill>
                  <a:srgbClr val="0000CC"/>
                </a:solidFill>
              </a:rPr>
              <a:t>For fully developed laminar pipe flow,</a:t>
            </a:r>
            <a:r>
              <a:rPr lang="tr-TR" b="0">
                <a:solidFill>
                  <a:srgbClr val="0000CC"/>
                </a:solidFill>
              </a:rPr>
              <a:t> </a:t>
            </a:r>
            <a:r>
              <a:rPr lang="en-US" b="0" i="1">
                <a:solidFill>
                  <a:srgbClr val="0000CC"/>
                </a:solidFill>
              </a:rPr>
              <a:t>V</a:t>
            </a:r>
            <a:r>
              <a:rPr lang="en-US" b="0" baseline="-25000">
                <a:solidFill>
                  <a:srgbClr val="0000CC"/>
                </a:solidFill>
              </a:rPr>
              <a:t>avg</a:t>
            </a:r>
            <a:r>
              <a:rPr lang="en-US" b="0">
                <a:solidFill>
                  <a:srgbClr val="0000CC"/>
                </a:solidFill>
              </a:rPr>
              <a:t> is half of the maximum velocity.</a:t>
            </a:r>
          </a:p>
        </p:txBody>
      </p:sp>
      <p:pic>
        <p:nvPicPr>
          <p:cNvPr id="6150" name="Picture 5"/>
          <p:cNvPicPr>
            <a:picLocks noChangeAspect="1" noChangeArrowheads="1"/>
          </p:cNvPicPr>
          <p:nvPr/>
        </p:nvPicPr>
        <p:blipFill>
          <a:blip r:embed="rId4"/>
          <a:srcRect/>
          <a:stretch>
            <a:fillRect/>
          </a:stretch>
        </p:blipFill>
        <p:spPr bwMode="auto">
          <a:xfrm>
            <a:off x="533400" y="1792288"/>
            <a:ext cx="3049588" cy="798512"/>
          </a:xfrm>
          <a:prstGeom prst="rect">
            <a:avLst/>
          </a:prstGeom>
          <a:noFill/>
          <a:ln w="9525">
            <a:noFill/>
            <a:miter lim="800000"/>
            <a:headEnd/>
            <a:tailEnd/>
          </a:ln>
        </p:spPr>
      </p:pic>
      <p:pic>
        <p:nvPicPr>
          <p:cNvPr id="6151" name="Picture 6"/>
          <p:cNvPicPr>
            <a:picLocks noChangeAspect="1" noChangeArrowheads="1"/>
          </p:cNvPicPr>
          <p:nvPr/>
        </p:nvPicPr>
        <p:blipFill>
          <a:blip r:embed="rId5"/>
          <a:srcRect/>
          <a:stretch>
            <a:fillRect/>
          </a:stretch>
        </p:blipFill>
        <p:spPr bwMode="auto">
          <a:xfrm>
            <a:off x="533400" y="2971800"/>
            <a:ext cx="5794375" cy="1214438"/>
          </a:xfrm>
          <a:prstGeom prst="rect">
            <a:avLst/>
          </a:prstGeom>
          <a:noFill/>
          <a:ln w="9525">
            <a:noFill/>
            <a:miter lim="800000"/>
            <a:headEnd/>
            <a:tailEnd/>
          </a:ln>
        </p:spPr>
      </p:pic>
      <p:sp>
        <p:nvSpPr>
          <p:cNvPr id="6152" name="Rectangle 7"/>
          <p:cNvSpPr>
            <a:spLocks noChangeArrowheads="1"/>
          </p:cNvSpPr>
          <p:nvPr/>
        </p:nvSpPr>
        <p:spPr bwMode="auto">
          <a:xfrm>
            <a:off x="3581400" y="1676400"/>
            <a:ext cx="4572000" cy="1190625"/>
          </a:xfrm>
          <a:prstGeom prst="rect">
            <a:avLst/>
          </a:prstGeom>
          <a:noFill/>
          <a:ln w="9525">
            <a:noFill/>
            <a:miter lim="800000"/>
            <a:headEnd/>
            <a:tailEnd/>
          </a:ln>
        </p:spPr>
        <p:txBody>
          <a:bodyPr>
            <a:spAutoFit/>
          </a:bodyPr>
          <a:lstStyle/>
          <a:p>
            <a:r>
              <a:rPr lang="en-US" b="0">
                <a:solidFill>
                  <a:srgbClr val="0000CC"/>
                </a:solidFill>
              </a:rPr>
              <a:t>The value of the average velocity </a:t>
            </a:r>
            <a:r>
              <a:rPr lang="en-US" b="0" i="1">
                <a:solidFill>
                  <a:srgbClr val="0000CC"/>
                </a:solidFill>
              </a:rPr>
              <a:t>V</a:t>
            </a:r>
            <a:r>
              <a:rPr lang="en-US" b="0" baseline="-25000">
                <a:solidFill>
                  <a:srgbClr val="0000CC"/>
                </a:solidFill>
              </a:rPr>
              <a:t>avg </a:t>
            </a:r>
            <a:r>
              <a:rPr lang="en-US" b="0">
                <a:solidFill>
                  <a:srgbClr val="0000CC"/>
                </a:solidFill>
              </a:rPr>
              <a:t>at some streamwise cross-section is</a:t>
            </a:r>
            <a:r>
              <a:rPr lang="tr-TR" b="0">
                <a:solidFill>
                  <a:srgbClr val="0000CC"/>
                </a:solidFill>
              </a:rPr>
              <a:t> </a:t>
            </a:r>
            <a:r>
              <a:rPr lang="en-US" b="0">
                <a:solidFill>
                  <a:srgbClr val="0000CC"/>
                </a:solidFill>
              </a:rPr>
              <a:t>determined from the requirement that the </a:t>
            </a:r>
            <a:r>
              <a:rPr lang="en-US" b="0" i="1">
                <a:solidFill>
                  <a:srgbClr val="0000CC"/>
                </a:solidFill>
              </a:rPr>
              <a:t>conservation of mass </a:t>
            </a:r>
            <a:r>
              <a:rPr lang="en-US" b="0">
                <a:solidFill>
                  <a:srgbClr val="0000CC"/>
                </a:solidFill>
              </a:rPr>
              <a:t>principle be</a:t>
            </a:r>
            <a:r>
              <a:rPr lang="tr-TR" b="0">
                <a:solidFill>
                  <a:srgbClr val="0000CC"/>
                </a:solidFill>
              </a:rPr>
              <a:t> </a:t>
            </a:r>
            <a:r>
              <a:rPr lang="en-US" b="0">
                <a:solidFill>
                  <a:srgbClr val="0000CC"/>
                </a:solidFill>
              </a:rPr>
              <a:t>satisfied</a:t>
            </a:r>
          </a:p>
        </p:txBody>
      </p:sp>
      <p:sp>
        <p:nvSpPr>
          <p:cNvPr id="6153" name="Rectangle 8"/>
          <p:cNvSpPr>
            <a:spLocks noChangeArrowheads="1"/>
          </p:cNvSpPr>
          <p:nvPr/>
        </p:nvSpPr>
        <p:spPr bwMode="auto">
          <a:xfrm>
            <a:off x="6324600" y="3000375"/>
            <a:ext cx="2362200" cy="1190625"/>
          </a:xfrm>
          <a:prstGeom prst="rect">
            <a:avLst/>
          </a:prstGeom>
          <a:noFill/>
          <a:ln w="9525">
            <a:noFill/>
            <a:miter lim="800000"/>
            <a:headEnd/>
            <a:tailEnd/>
          </a:ln>
        </p:spPr>
        <p:txBody>
          <a:bodyPr>
            <a:spAutoFit/>
          </a:bodyPr>
          <a:lstStyle/>
          <a:p>
            <a:r>
              <a:rPr lang="tr-TR" b="0">
                <a:solidFill>
                  <a:srgbClr val="CC00CC"/>
                </a:solidFill>
              </a:rPr>
              <a:t>T</a:t>
            </a:r>
            <a:r>
              <a:rPr lang="en-US" b="0">
                <a:solidFill>
                  <a:srgbClr val="CC00CC"/>
                </a:solidFill>
              </a:rPr>
              <a:t>he average velocity for incompressible</a:t>
            </a:r>
            <a:r>
              <a:rPr lang="tr-TR" b="0">
                <a:solidFill>
                  <a:srgbClr val="CC00CC"/>
                </a:solidFill>
              </a:rPr>
              <a:t> </a:t>
            </a:r>
            <a:r>
              <a:rPr lang="en-US" b="0">
                <a:solidFill>
                  <a:srgbClr val="CC00CC"/>
                </a:solidFill>
              </a:rPr>
              <a:t>flow in a circular pipe of radius </a:t>
            </a:r>
            <a:r>
              <a:rPr lang="en-US" b="0" i="1">
                <a:solidFill>
                  <a:srgbClr val="CC00CC"/>
                </a:solidFill>
              </a:rPr>
              <a:t>R</a:t>
            </a:r>
            <a:endParaRPr lang="en-US" b="0">
              <a:solidFill>
                <a:srgbClr val="CC00CC"/>
              </a:solidFill>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Number Placeholder 3"/>
          <p:cNvSpPr>
            <a:spLocks noGrp="1"/>
          </p:cNvSpPr>
          <p:nvPr>
            <p:ph type="sldNum" sz="quarter" idx="12"/>
          </p:nvPr>
        </p:nvSpPr>
        <p:spPr>
          <a:noFill/>
        </p:spPr>
        <p:txBody>
          <a:bodyPr/>
          <a:lstStyle/>
          <a:p>
            <a:fld id="{4987C9E2-53F1-411D-8C4D-3C5AC5A7691B}" type="slidenum">
              <a:rPr lang="en-US"/>
              <a:pPr/>
              <a:t>50</a:t>
            </a:fld>
            <a:endParaRPr lang="en-US"/>
          </a:p>
        </p:txBody>
      </p:sp>
      <p:pic>
        <p:nvPicPr>
          <p:cNvPr id="53251" name="Picture 5"/>
          <p:cNvPicPr>
            <a:picLocks noChangeAspect="1" noChangeArrowheads="1"/>
          </p:cNvPicPr>
          <p:nvPr/>
        </p:nvPicPr>
        <p:blipFill>
          <a:blip r:embed="rId3"/>
          <a:srcRect/>
          <a:stretch>
            <a:fillRect/>
          </a:stretch>
        </p:blipFill>
        <p:spPr bwMode="auto">
          <a:xfrm>
            <a:off x="287338" y="338138"/>
            <a:ext cx="8628062" cy="58340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Number Placeholder 3"/>
          <p:cNvSpPr>
            <a:spLocks noGrp="1"/>
          </p:cNvSpPr>
          <p:nvPr>
            <p:ph type="sldNum" sz="quarter" idx="12"/>
          </p:nvPr>
        </p:nvSpPr>
        <p:spPr>
          <a:noFill/>
        </p:spPr>
        <p:txBody>
          <a:bodyPr/>
          <a:lstStyle/>
          <a:p>
            <a:fld id="{1FE40271-7354-46E7-9055-71BF16AC65D5}" type="slidenum">
              <a:rPr lang="en-US"/>
              <a:pPr/>
              <a:t>51</a:t>
            </a:fld>
            <a:endParaRPr lang="en-US"/>
          </a:p>
        </p:txBody>
      </p:sp>
      <p:pic>
        <p:nvPicPr>
          <p:cNvPr id="54275" name="Picture 4"/>
          <p:cNvPicPr>
            <a:picLocks noChangeAspect="1" noChangeArrowheads="1"/>
          </p:cNvPicPr>
          <p:nvPr/>
        </p:nvPicPr>
        <p:blipFill>
          <a:blip r:embed="rId3"/>
          <a:srcRect/>
          <a:stretch>
            <a:fillRect/>
          </a:stretch>
        </p:blipFill>
        <p:spPr bwMode="auto">
          <a:xfrm>
            <a:off x="228600" y="381000"/>
            <a:ext cx="8672513" cy="58467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Number Placeholder 3"/>
          <p:cNvSpPr>
            <a:spLocks noGrp="1"/>
          </p:cNvSpPr>
          <p:nvPr>
            <p:ph type="sldNum" sz="quarter" idx="12"/>
          </p:nvPr>
        </p:nvSpPr>
        <p:spPr>
          <a:noFill/>
        </p:spPr>
        <p:txBody>
          <a:bodyPr/>
          <a:lstStyle/>
          <a:p>
            <a:fld id="{88348FA8-2974-4D99-8E5F-C23248830671}" type="slidenum">
              <a:rPr lang="en-US"/>
              <a:pPr/>
              <a:t>52</a:t>
            </a:fld>
            <a:endParaRPr lang="en-US"/>
          </a:p>
        </p:txBody>
      </p:sp>
      <p:pic>
        <p:nvPicPr>
          <p:cNvPr id="55299" name="Picture 4"/>
          <p:cNvPicPr>
            <a:picLocks noChangeAspect="1" noChangeArrowheads="1"/>
          </p:cNvPicPr>
          <p:nvPr/>
        </p:nvPicPr>
        <p:blipFill>
          <a:blip r:embed="rId3"/>
          <a:srcRect/>
          <a:stretch>
            <a:fillRect/>
          </a:stretch>
        </p:blipFill>
        <p:spPr bwMode="auto">
          <a:xfrm>
            <a:off x="152400" y="228600"/>
            <a:ext cx="8861425" cy="6378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Number Placeholder 3"/>
          <p:cNvSpPr>
            <a:spLocks noGrp="1"/>
          </p:cNvSpPr>
          <p:nvPr>
            <p:ph type="sldNum" sz="quarter" idx="12"/>
          </p:nvPr>
        </p:nvSpPr>
        <p:spPr>
          <a:noFill/>
        </p:spPr>
        <p:txBody>
          <a:bodyPr/>
          <a:lstStyle/>
          <a:p>
            <a:fld id="{D6C6860D-9681-4B61-82E2-7FFCEC809C29}" type="slidenum">
              <a:rPr lang="en-US"/>
              <a:pPr/>
              <a:t>53</a:t>
            </a:fld>
            <a:endParaRPr lang="en-US"/>
          </a:p>
        </p:txBody>
      </p:sp>
      <p:pic>
        <p:nvPicPr>
          <p:cNvPr id="56323" name="Picture 8"/>
          <p:cNvPicPr>
            <a:picLocks noChangeAspect="1" noChangeArrowheads="1"/>
          </p:cNvPicPr>
          <p:nvPr/>
        </p:nvPicPr>
        <p:blipFill>
          <a:blip r:embed="rId3"/>
          <a:srcRect/>
          <a:stretch>
            <a:fillRect/>
          </a:stretch>
        </p:blipFill>
        <p:spPr bwMode="auto">
          <a:xfrm>
            <a:off x="4953000" y="1371600"/>
            <a:ext cx="4114800" cy="3224213"/>
          </a:xfrm>
          <a:prstGeom prst="rect">
            <a:avLst/>
          </a:prstGeom>
          <a:noFill/>
          <a:ln w="9525">
            <a:noFill/>
            <a:miter lim="800000"/>
            <a:headEnd/>
            <a:tailEnd/>
          </a:ln>
        </p:spPr>
      </p:pic>
      <p:sp>
        <p:nvSpPr>
          <p:cNvPr id="56324" name="Rectangle 9"/>
          <p:cNvSpPr>
            <a:spLocks noChangeArrowheads="1"/>
          </p:cNvSpPr>
          <p:nvPr/>
        </p:nvSpPr>
        <p:spPr bwMode="auto">
          <a:xfrm>
            <a:off x="5105400" y="4648200"/>
            <a:ext cx="3352800" cy="641350"/>
          </a:xfrm>
          <a:prstGeom prst="rect">
            <a:avLst/>
          </a:prstGeom>
          <a:noFill/>
          <a:ln w="9525">
            <a:noFill/>
            <a:miter lim="800000"/>
            <a:headEnd/>
            <a:tailEnd/>
          </a:ln>
        </p:spPr>
        <p:txBody>
          <a:bodyPr>
            <a:spAutoFit/>
          </a:bodyPr>
          <a:lstStyle/>
          <a:p>
            <a:r>
              <a:rPr lang="en-US" b="0">
                <a:solidFill>
                  <a:srgbClr val="0000CC"/>
                </a:solidFill>
              </a:rPr>
              <a:t>The effect of rounding of a pipe inlet</a:t>
            </a:r>
            <a:r>
              <a:rPr lang="tr-TR" b="0">
                <a:solidFill>
                  <a:srgbClr val="0000CC"/>
                </a:solidFill>
              </a:rPr>
              <a:t> </a:t>
            </a:r>
            <a:r>
              <a:rPr lang="en-US" b="0">
                <a:solidFill>
                  <a:srgbClr val="0000CC"/>
                </a:solidFill>
              </a:rPr>
              <a:t>on the loss coefficient.</a:t>
            </a:r>
          </a:p>
        </p:txBody>
      </p:sp>
      <p:pic>
        <p:nvPicPr>
          <p:cNvPr id="56325" name="Picture 10"/>
          <p:cNvPicPr>
            <a:picLocks noChangeAspect="1" noChangeArrowheads="1"/>
          </p:cNvPicPr>
          <p:nvPr/>
        </p:nvPicPr>
        <p:blipFill>
          <a:blip r:embed="rId4"/>
          <a:srcRect/>
          <a:stretch>
            <a:fillRect/>
          </a:stretch>
        </p:blipFill>
        <p:spPr bwMode="auto">
          <a:xfrm>
            <a:off x="228600" y="1354138"/>
            <a:ext cx="4648200" cy="4513262"/>
          </a:xfrm>
          <a:prstGeom prst="rect">
            <a:avLst/>
          </a:prstGeom>
          <a:noFill/>
          <a:ln w="9525">
            <a:noFill/>
            <a:miter lim="800000"/>
            <a:headEnd/>
            <a:tailEnd/>
          </a:ln>
        </p:spPr>
      </p:pic>
      <p:sp>
        <p:nvSpPr>
          <p:cNvPr id="56326" name="Rectangle 11"/>
          <p:cNvSpPr>
            <a:spLocks noChangeArrowheads="1"/>
          </p:cNvSpPr>
          <p:nvPr/>
        </p:nvSpPr>
        <p:spPr bwMode="auto">
          <a:xfrm>
            <a:off x="152400" y="5865813"/>
            <a:ext cx="4419600" cy="915987"/>
          </a:xfrm>
          <a:prstGeom prst="rect">
            <a:avLst/>
          </a:prstGeom>
          <a:noFill/>
          <a:ln w="9525">
            <a:noFill/>
            <a:miter lim="800000"/>
            <a:headEnd/>
            <a:tailEnd/>
          </a:ln>
        </p:spPr>
        <p:txBody>
          <a:bodyPr>
            <a:spAutoFit/>
          </a:bodyPr>
          <a:lstStyle/>
          <a:p>
            <a:r>
              <a:rPr lang="en-US" b="0">
                <a:solidFill>
                  <a:srgbClr val="0000CC"/>
                </a:solidFill>
              </a:rPr>
              <a:t>Graphical representation of flow contraction and the associated head loss at a sharp-edged pipe inlet.</a:t>
            </a:r>
          </a:p>
        </p:txBody>
      </p:sp>
      <p:pic>
        <p:nvPicPr>
          <p:cNvPr id="56327" name="Picture 12"/>
          <p:cNvPicPr>
            <a:picLocks noChangeAspect="1" noChangeArrowheads="1"/>
          </p:cNvPicPr>
          <p:nvPr/>
        </p:nvPicPr>
        <p:blipFill>
          <a:blip r:embed="rId5"/>
          <a:srcRect/>
          <a:stretch>
            <a:fillRect/>
          </a:stretch>
        </p:blipFill>
        <p:spPr bwMode="auto">
          <a:xfrm>
            <a:off x="228600" y="228600"/>
            <a:ext cx="4938713" cy="863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Number Placeholder 3"/>
          <p:cNvSpPr>
            <a:spLocks noGrp="1"/>
          </p:cNvSpPr>
          <p:nvPr>
            <p:ph type="sldNum" sz="quarter" idx="12"/>
          </p:nvPr>
        </p:nvSpPr>
        <p:spPr>
          <a:noFill/>
        </p:spPr>
        <p:txBody>
          <a:bodyPr/>
          <a:lstStyle/>
          <a:p>
            <a:fld id="{0091A28C-619B-4959-9D72-3C7DE5B9D4F1}" type="slidenum">
              <a:rPr lang="en-US"/>
              <a:pPr/>
              <a:t>54</a:t>
            </a:fld>
            <a:endParaRPr lang="en-US"/>
          </a:p>
        </p:txBody>
      </p:sp>
      <p:sp>
        <p:nvSpPr>
          <p:cNvPr id="57347" name="Rectangle 3"/>
          <p:cNvSpPr>
            <a:spLocks noChangeArrowheads="1"/>
          </p:cNvSpPr>
          <p:nvPr/>
        </p:nvSpPr>
        <p:spPr bwMode="auto">
          <a:xfrm>
            <a:off x="228600" y="2971800"/>
            <a:ext cx="4876800" cy="1190625"/>
          </a:xfrm>
          <a:prstGeom prst="rect">
            <a:avLst/>
          </a:prstGeom>
          <a:noFill/>
          <a:ln w="9525">
            <a:noFill/>
            <a:miter lim="800000"/>
            <a:headEnd/>
            <a:tailEnd/>
          </a:ln>
        </p:spPr>
        <p:txBody>
          <a:bodyPr>
            <a:spAutoFit/>
          </a:bodyPr>
          <a:lstStyle/>
          <a:p>
            <a:r>
              <a:rPr lang="en-US" b="0">
                <a:solidFill>
                  <a:srgbClr val="0000CC"/>
                </a:solidFill>
              </a:rPr>
              <a:t>All the kinetic energy of the flow is</a:t>
            </a:r>
            <a:r>
              <a:rPr lang="tr-TR" b="0">
                <a:solidFill>
                  <a:srgbClr val="0000CC"/>
                </a:solidFill>
              </a:rPr>
              <a:t> </a:t>
            </a:r>
            <a:r>
              <a:rPr lang="en-US" b="0">
                <a:solidFill>
                  <a:srgbClr val="0000CC"/>
                </a:solidFill>
              </a:rPr>
              <a:t>“lost” (turned into thermal energy)</a:t>
            </a:r>
            <a:r>
              <a:rPr lang="tr-TR" b="0">
                <a:solidFill>
                  <a:srgbClr val="0000CC"/>
                </a:solidFill>
              </a:rPr>
              <a:t> </a:t>
            </a:r>
            <a:r>
              <a:rPr lang="en-US" b="0">
                <a:solidFill>
                  <a:srgbClr val="0000CC"/>
                </a:solidFill>
              </a:rPr>
              <a:t>through friction as the jet decelerates</a:t>
            </a:r>
            <a:r>
              <a:rPr lang="tr-TR" b="0">
                <a:solidFill>
                  <a:srgbClr val="0000CC"/>
                </a:solidFill>
              </a:rPr>
              <a:t> </a:t>
            </a:r>
            <a:r>
              <a:rPr lang="en-US" b="0">
                <a:solidFill>
                  <a:srgbClr val="0000CC"/>
                </a:solidFill>
              </a:rPr>
              <a:t>and mixes with ambient fluid</a:t>
            </a:r>
            <a:r>
              <a:rPr lang="tr-TR" b="0">
                <a:solidFill>
                  <a:srgbClr val="0000CC"/>
                </a:solidFill>
              </a:rPr>
              <a:t> </a:t>
            </a:r>
            <a:r>
              <a:rPr lang="en-US" b="0">
                <a:solidFill>
                  <a:srgbClr val="0000CC"/>
                </a:solidFill>
              </a:rPr>
              <a:t>downstream of a submerged outlet.</a:t>
            </a:r>
          </a:p>
        </p:txBody>
      </p:sp>
      <p:sp>
        <p:nvSpPr>
          <p:cNvPr id="57348" name="Rectangle 6"/>
          <p:cNvSpPr>
            <a:spLocks noChangeArrowheads="1"/>
          </p:cNvSpPr>
          <p:nvPr/>
        </p:nvSpPr>
        <p:spPr bwMode="auto">
          <a:xfrm>
            <a:off x="1066800" y="5286375"/>
            <a:ext cx="4191000" cy="1190625"/>
          </a:xfrm>
          <a:prstGeom prst="rect">
            <a:avLst/>
          </a:prstGeom>
          <a:noFill/>
          <a:ln w="9525">
            <a:noFill/>
            <a:miter lim="800000"/>
            <a:headEnd/>
            <a:tailEnd/>
          </a:ln>
        </p:spPr>
        <p:txBody>
          <a:bodyPr>
            <a:spAutoFit/>
          </a:bodyPr>
          <a:lstStyle/>
          <a:p>
            <a:pPr algn="r"/>
            <a:r>
              <a:rPr lang="en-US" b="0">
                <a:solidFill>
                  <a:srgbClr val="0000CC"/>
                </a:solidFill>
              </a:rPr>
              <a:t>The losses during changes of direction</a:t>
            </a:r>
            <a:r>
              <a:rPr lang="tr-TR" b="0">
                <a:solidFill>
                  <a:srgbClr val="0000CC"/>
                </a:solidFill>
              </a:rPr>
              <a:t> </a:t>
            </a:r>
            <a:r>
              <a:rPr lang="en-US" b="0">
                <a:solidFill>
                  <a:srgbClr val="0000CC"/>
                </a:solidFill>
              </a:rPr>
              <a:t>can be minimized by making the turn</a:t>
            </a:r>
            <a:r>
              <a:rPr lang="tr-TR" b="0">
                <a:solidFill>
                  <a:srgbClr val="0000CC"/>
                </a:solidFill>
              </a:rPr>
              <a:t> </a:t>
            </a:r>
            <a:r>
              <a:rPr lang="en-US" b="0">
                <a:solidFill>
                  <a:srgbClr val="0000CC"/>
                </a:solidFill>
              </a:rPr>
              <a:t>“easy” on the fluid by using circular</a:t>
            </a:r>
            <a:r>
              <a:rPr lang="tr-TR" b="0">
                <a:solidFill>
                  <a:srgbClr val="0000CC"/>
                </a:solidFill>
              </a:rPr>
              <a:t> </a:t>
            </a:r>
            <a:r>
              <a:rPr lang="en-US" b="0">
                <a:solidFill>
                  <a:srgbClr val="0000CC"/>
                </a:solidFill>
              </a:rPr>
              <a:t>arcs instead of sharp turns.</a:t>
            </a:r>
          </a:p>
        </p:txBody>
      </p:sp>
      <p:pic>
        <p:nvPicPr>
          <p:cNvPr id="57349" name="Picture 13"/>
          <p:cNvPicPr>
            <a:picLocks noChangeAspect="1" noChangeArrowheads="1"/>
          </p:cNvPicPr>
          <p:nvPr/>
        </p:nvPicPr>
        <p:blipFill>
          <a:blip r:embed="rId3"/>
          <a:srcRect/>
          <a:stretch>
            <a:fillRect/>
          </a:stretch>
        </p:blipFill>
        <p:spPr bwMode="auto">
          <a:xfrm>
            <a:off x="304800" y="457200"/>
            <a:ext cx="4219575" cy="2457450"/>
          </a:xfrm>
          <a:prstGeom prst="rect">
            <a:avLst/>
          </a:prstGeom>
          <a:noFill/>
          <a:ln w="9525">
            <a:noFill/>
            <a:miter lim="800000"/>
            <a:headEnd/>
            <a:tailEnd/>
          </a:ln>
        </p:spPr>
      </p:pic>
      <p:pic>
        <p:nvPicPr>
          <p:cNvPr id="57350" name="Picture 15"/>
          <p:cNvPicPr>
            <a:picLocks noChangeAspect="1" noChangeArrowheads="1"/>
          </p:cNvPicPr>
          <p:nvPr/>
        </p:nvPicPr>
        <p:blipFill>
          <a:blip r:embed="rId4"/>
          <a:srcRect/>
          <a:stretch>
            <a:fillRect/>
          </a:stretch>
        </p:blipFill>
        <p:spPr bwMode="auto">
          <a:xfrm>
            <a:off x="5257800" y="1981200"/>
            <a:ext cx="3633788" cy="4454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Number Placeholder 3"/>
          <p:cNvSpPr>
            <a:spLocks noGrp="1"/>
          </p:cNvSpPr>
          <p:nvPr>
            <p:ph type="sldNum" sz="quarter" idx="12"/>
          </p:nvPr>
        </p:nvSpPr>
        <p:spPr>
          <a:noFill/>
        </p:spPr>
        <p:txBody>
          <a:bodyPr/>
          <a:lstStyle/>
          <a:p>
            <a:fld id="{AF11C5D2-65BF-44E4-AF21-B5AF41C0398C}" type="slidenum">
              <a:rPr lang="en-US"/>
              <a:pPr/>
              <a:t>55</a:t>
            </a:fld>
            <a:endParaRPr lang="en-US"/>
          </a:p>
        </p:txBody>
      </p:sp>
      <p:sp>
        <p:nvSpPr>
          <p:cNvPr id="58371" name="Rectangle 6"/>
          <p:cNvSpPr>
            <a:spLocks noChangeArrowheads="1"/>
          </p:cNvSpPr>
          <p:nvPr/>
        </p:nvSpPr>
        <p:spPr bwMode="auto">
          <a:xfrm>
            <a:off x="4724400" y="3336925"/>
            <a:ext cx="3505200" cy="3140075"/>
          </a:xfrm>
          <a:prstGeom prst="rect">
            <a:avLst/>
          </a:prstGeom>
          <a:noFill/>
          <a:ln w="9525">
            <a:noFill/>
            <a:miter lim="800000"/>
            <a:headEnd/>
            <a:tailEnd/>
          </a:ln>
        </p:spPr>
        <p:txBody>
          <a:bodyPr>
            <a:spAutoFit/>
          </a:bodyPr>
          <a:lstStyle/>
          <a:p>
            <a:r>
              <a:rPr lang="en-US" sz="2000" b="0">
                <a:solidFill>
                  <a:srgbClr val="0000CC"/>
                </a:solidFill>
              </a:rPr>
              <a:t>(</a:t>
            </a:r>
            <a:r>
              <a:rPr lang="tr-TR" sz="2000" b="0" i="1">
                <a:solidFill>
                  <a:srgbClr val="0000CC"/>
                </a:solidFill>
              </a:rPr>
              <a:t>a</a:t>
            </a:r>
            <a:r>
              <a:rPr lang="en-US" sz="2000" b="0">
                <a:solidFill>
                  <a:srgbClr val="0000CC"/>
                </a:solidFill>
              </a:rPr>
              <a:t>)</a:t>
            </a:r>
            <a:r>
              <a:rPr lang="en-US" sz="2000">
                <a:solidFill>
                  <a:srgbClr val="0000CC"/>
                </a:solidFill>
              </a:rPr>
              <a:t> </a:t>
            </a:r>
            <a:r>
              <a:rPr lang="en-US" sz="2000" b="0">
                <a:solidFill>
                  <a:srgbClr val="0000CC"/>
                </a:solidFill>
              </a:rPr>
              <a:t>The large head loss in a partially</a:t>
            </a:r>
            <a:r>
              <a:rPr lang="tr-TR" sz="2000" b="0">
                <a:solidFill>
                  <a:srgbClr val="0000CC"/>
                </a:solidFill>
              </a:rPr>
              <a:t> </a:t>
            </a:r>
            <a:r>
              <a:rPr lang="en-US" sz="2000" b="0">
                <a:solidFill>
                  <a:srgbClr val="0000CC"/>
                </a:solidFill>
              </a:rPr>
              <a:t>closed valve is due to irreversible</a:t>
            </a:r>
            <a:r>
              <a:rPr lang="tr-TR" sz="2000" b="0">
                <a:solidFill>
                  <a:srgbClr val="0000CC"/>
                </a:solidFill>
              </a:rPr>
              <a:t> </a:t>
            </a:r>
            <a:r>
              <a:rPr lang="en-US" sz="2000" b="0">
                <a:solidFill>
                  <a:srgbClr val="0000CC"/>
                </a:solidFill>
              </a:rPr>
              <a:t>deceleration, flow separation, and</a:t>
            </a:r>
            <a:r>
              <a:rPr lang="tr-TR" sz="2000" b="0">
                <a:solidFill>
                  <a:srgbClr val="0000CC"/>
                </a:solidFill>
              </a:rPr>
              <a:t> </a:t>
            </a:r>
            <a:r>
              <a:rPr lang="en-US" sz="2000" b="0">
                <a:solidFill>
                  <a:srgbClr val="0000CC"/>
                </a:solidFill>
              </a:rPr>
              <a:t>mixing of high-velocity fluid coming</a:t>
            </a:r>
            <a:r>
              <a:rPr lang="tr-TR" sz="2000" b="0">
                <a:solidFill>
                  <a:srgbClr val="0000CC"/>
                </a:solidFill>
              </a:rPr>
              <a:t> </a:t>
            </a:r>
            <a:r>
              <a:rPr lang="en-US" sz="2000" b="0">
                <a:solidFill>
                  <a:srgbClr val="0000CC"/>
                </a:solidFill>
              </a:rPr>
              <a:t>from the narrow valve passage.</a:t>
            </a:r>
            <a:endParaRPr lang="tr-TR" sz="2000" b="0">
              <a:solidFill>
                <a:srgbClr val="0000CC"/>
              </a:solidFill>
            </a:endParaRPr>
          </a:p>
          <a:p>
            <a:r>
              <a:rPr lang="en-US" sz="2000" b="0">
                <a:solidFill>
                  <a:srgbClr val="0000CC"/>
                </a:solidFill>
              </a:rPr>
              <a:t>(</a:t>
            </a:r>
            <a:r>
              <a:rPr lang="en-US" sz="2000" b="0" i="1">
                <a:solidFill>
                  <a:srgbClr val="0000CC"/>
                </a:solidFill>
              </a:rPr>
              <a:t>b</a:t>
            </a:r>
            <a:r>
              <a:rPr lang="en-US" sz="2000" b="0">
                <a:solidFill>
                  <a:srgbClr val="0000CC"/>
                </a:solidFill>
              </a:rPr>
              <a:t>) The head loss</a:t>
            </a:r>
            <a:r>
              <a:rPr lang="tr-TR" sz="2000" b="0">
                <a:solidFill>
                  <a:srgbClr val="0000CC"/>
                </a:solidFill>
              </a:rPr>
              <a:t> </a:t>
            </a:r>
            <a:r>
              <a:rPr lang="en-US" sz="2000" b="0">
                <a:solidFill>
                  <a:srgbClr val="0000CC"/>
                </a:solidFill>
              </a:rPr>
              <a:t>through a fully-open ball valve, on the</a:t>
            </a:r>
            <a:r>
              <a:rPr lang="tr-TR" sz="2000" b="0">
                <a:solidFill>
                  <a:srgbClr val="0000CC"/>
                </a:solidFill>
              </a:rPr>
              <a:t> </a:t>
            </a:r>
            <a:r>
              <a:rPr lang="en-US" sz="2000" b="0">
                <a:solidFill>
                  <a:srgbClr val="0000CC"/>
                </a:solidFill>
              </a:rPr>
              <a:t>other hand, is quite small.</a:t>
            </a:r>
          </a:p>
        </p:txBody>
      </p:sp>
      <p:pic>
        <p:nvPicPr>
          <p:cNvPr id="58372" name="Picture 10"/>
          <p:cNvPicPr>
            <a:picLocks noChangeAspect="1" noChangeArrowheads="1"/>
          </p:cNvPicPr>
          <p:nvPr/>
        </p:nvPicPr>
        <p:blipFill>
          <a:blip r:embed="rId3"/>
          <a:srcRect/>
          <a:stretch>
            <a:fillRect/>
          </a:stretch>
        </p:blipFill>
        <p:spPr bwMode="auto">
          <a:xfrm>
            <a:off x="609600" y="457200"/>
            <a:ext cx="4083050" cy="59801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Number Placeholder 3"/>
          <p:cNvSpPr>
            <a:spLocks noGrp="1"/>
          </p:cNvSpPr>
          <p:nvPr>
            <p:ph type="sldNum" sz="quarter" idx="12"/>
          </p:nvPr>
        </p:nvSpPr>
        <p:spPr>
          <a:noFill/>
        </p:spPr>
        <p:txBody>
          <a:bodyPr/>
          <a:lstStyle/>
          <a:p>
            <a:fld id="{8A53B422-D921-438D-9FD4-FC1E8D53959B}" type="slidenum">
              <a:rPr lang="en-US"/>
              <a:pPr/>
              <a:t>56</a:t>
            </a:fld>
            <a:endParaRPr lang="en-US"/>
          </a:p>
        </p:txBody>
      </p:sp>
      <p:pic>
        <p:nvPicPr>
          <p:cNvPr id="59395" name="Picture 4"/>
          <p:cNvPicPr>
            <a:picLocks noChangeAspect="1" noChangeArrowheads="1"/>
          </p:cNvPicPr>
          <p:nvPr/>
        </p:nvPicPr>
        <p:blipFill>
          <a:blip r:embed="rId3"/>
          <a:srcRect/>
          <a:stretch>
            <a:fillRect/>
          </a:stretch>
        </p:blipFill>
        <p:spPr bwMode="auto">
          <a:xfrm>
            <a:off x="381000" y="152400"/>
            <a:ext cx="6964363" cy="2098675"/>
          </a:xfrm>
          <a:prstGeom prst="rect">
            <a:avLst/>
          </a:prstGeom>
          <a:noFill/>
          <a:ln w="9525">
            <a:noFill/>
            <a:miter lim="800000"/>
            <a:headEnd/>
            <a:tailEnd/>
          </a:ln>
        </p:spPr>
      </p:pic>
      <p:pic>
        <p:nvPicPr>
          <p:cNvPr id="59396" name="Picture 5"/>
          <p:cNvPicPr>
            <a:picLocks noChangeAspect="1" noChangeArrowheads="1"/>
          </p:cNvPicPr>
          <p:nvPr/>
        </p:nvPicPr>
        <p:blipFill>
          <a:blip r:embed="rId4"/>
          <a:srcRect/>
          <a:stretch>
            <a:fillRect/>
          </a:stretch>
        </p:blipFill>
        <p:spPr bwMode="auto">
          <a:xfrm>
            <a:off x="1828800" y="2209800"/>
            <a:ext cx="3273425" cy="1458913"/>
          </a:xfrm>
          <a:prstGeom prst="rect">
            <a:avLst/>
          </a:prstGeom>
          <a:noFill/>
          <a:ln w="9525">
            <a:noFill/>
            <a:miter lim="800000"/>
            <a:headEnd/>
            <a:tailEnd/>
          </a:ln>
        </p:spPr>
      </p:pic>
      <p:pic>
        <p:nvPicPr>
          <p:cNvPr id="59397" name="Picture 6"/>
          <p:cNvPicPr>
            <a:picLocks noChangeAspect="1" noChangeArrowheads="1"/>
          </p:cNvPicPr>
          <p:nvPr/>
        </p:nvPicPr>
        <p:blipFill>
          <a:blip r:embed="rId5"/>
          <a:srcRect/>
          <a:stretch>
            <a:fillRect/>
          </a:stretch>
        </p:blipFill>
        <p:spPr bwMode="auto">
          <a:xfrm>
            <a:off x="457200" y="3733800"/>
            <a:ext cx="7008813" cy="30400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Number Placeholder 3"/>
          <p:cNvSpPr>
            <a:spLocks noGrp="1"/>
          </p:cNvSpPr>
          <p:nvPr>
            <p:ph type="sldNum" sz="quarter" idx="12"/>
          </p:nvPr>
        </p:nvSpPr>
        <p:spPr>
          <a:noFill/>
        </p:spPr>
        <p:txBody>
          <a:bodyPr/>
          <a:lstStyle/>
          <a:p>
            <a:fld id="{AE8BC16D-001E-49E0-8987-40B8E33A69A9}" type="slidenum">
              <a:rPr lang="en-US"/>
              <a:pPr/>
              <a:t>57</a:t>
            </a:fld>
            <a:endParaRPr lang="en-US"/>
          </a:p>
        </p:txBody>
      </p:sp>
      <p:pic>
        <p:nvPicPr>
          <p:cNvPr id="60419" name="Picture 2"/>
          <p:cNvPicPr>
            <a:picLocks noChangeAspect="1" noChangeArrowheads="1"/>
          </p:cNvPicPr>
          <p:nvPr/>
        </p:nvPicPr>
        <p:blipFill>
          <a:blip r:embed="rId3"/>
          <a:srcRect/>
          <a:stretch>
            <a:fillRect/>
          </a:stretch>
        </p:blipFill>
        <p:spPr bwMode="auto">
          <a:xfrm>
            <a:off x="381000" y="150813"/>
            <a:ext cx="6553200" cy="2905125"/>
          </a:xfrm>
          <a:prstGeom prst="rect">
            <a:avLst/>
          </a:prstGeom>
          <a:noFill/>
          <a:ln w="9525">
            <a:noFill/>
            <a:miter lim="800000"/>
            <a:headEnd/>
            <a:tailEnd/>
          </a:ln>
        </p:spPr>
      </p:pic>
      <p:pic>
        <p:nvPicPr>
          <p:cNvPr id="60420" name="Picture 3"/>
          <p:cNvPicPr>
            <a:picLocks noChangeAspect="1" noChangeArrowheads="1"/>
          </p:cNvPicPr>
          <p:nvPr/>
        </p:nvPicPr>
        <p:blipFill>
          <a:blip r:embed="rId4"/>
          <a:srcRect/>
          <a:stretch>
            <a:fillRect/>
          </a:stretch>
        </p:blipFill>
        <p:spPr bwMode="auto">
          <a:xfrm>
            <a:off x="304800" y="3048000"/>
            <a:ext cx="6629400" cy="36623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Number Placeholder 3"/>
          <p:cNvSpPr>
            <a:spLocks noGrp="1"/>
          </p:cNvSpPr>
          <p:nvPr>
            <p:ph type="sldNum" sz="quarter" idx="12"/>
          </p:nvPr>
        </p:nvSpPr>
        <p:spPr>
          <a:noFill/>
        </p:spPr>
        <p:txBody>
          <a:bodyPr/>
          <a:lstStyle/>
          <a:p>
            <a:fld id="{994C9549-66FC-408F-BBF5-4327F60228AE}" type="slidenum">
              <a:rPr lang="en-US"/>
              <a:pPr/>
              <a:t>58</a:t>
            </a:fld>
            <a:endParaRPr lang="en-US"/>
          </a:p>
        </p:txBody>
      </p:sp>
      <p:sp>
        <p:nvSpPr>
          <p:cNvPr id="61443" name="Rectangle 2"/>
          <p:cNvSpPr>
            <a:spLocks noChangeArrowheads="1"/>
          </p:cNvSpPr>
          <p:nvPr/>
        </p:nvSpPr>
        <p:spPr bwMode="auto">
          <a:xfrm>
            <a:off x="228600" y="228600"/>
            <a:ext cx="8693150" cy="519113"/>
          </a:xfrm>
          <a:prstGeom prst="rect">
            <a:avLst/>
          </a:prstGeom>
          <a:noFill/>
          <a:ln w="9525">
            <a:noFill/>
            <a:miter lim="800000"/>
            <a:headEnd/>
            <a:tailEnd/>
          </a:ln>
        </p:spPr>
        <p:txBody>
          <a:bodyPr wrap="none">
            <a:spAutoFit/>
          </a:bodyPr>
          <a:lstStyle/>
          <a:p>
            <a:r>
              <a:rPr lang="en-US" sz="2800" dirty="0" smtClean="0">
                <a:solidFill>
                  <a:srgbClr val="FF0000"/>
                </a:solidFill>
              </a:rPr>
              <a:t>3–7 </a:t>
            </a:r>
            <a:r>
              <a:rPr lang="en-US" sz="2800" b="0" dirty="0">
                <a:solidFill>
                  <a:srgbClr val="FF0000"/>
                </a:solidFill>
              </a:rPr>
              <a:t>■</a:t>
            </a:r>
            <a:r>
              <a:rPr lang="tr-TR" sz="2800" b="0" dirty="0">
                <a:solidFill>
                  <a:srgbClr val="FF0000"/>
                </a:solidFill>
              </a:rPr>
              <a:t> </a:t>
            </a:r>
            <a:r>
              <a:rPr lang="en-US" sz="2800" dirty="0">
                <a:solidFill>
                  <a:srgbClr val="FF0000"/>
                </a:solidFill>
              </a:rPr>
              <a:t>PIPING NETWORKS AND PUMP SELECTION</a:t>
            </a:r>
          </a:p>
        </p:txBody>
      </p:sp>
      <p:pic>
        <p:nvPicPr>
          <p:cNvPr id="61444" name="Picture 4"/>
          <p:cNvPicPr>
            <a:picLocks noChangeAspect="1" noChangeArrowheads="1"/>
          </p:cNvPicPr>
          <p:nvPr/>
        </p:nvPicPr>
        <p:blipFill>
          <a:blip r:embed="rId3"/>
          <a:srcRect/>
          <a:stretch>
            <a:fillRect/>
          </a:stretch>
        </p:blipFill>
        <p:spPr bwMode="auto">
          <a:xfrm>
            <a:off x="304800" y="838200"/>
            <a:ext cx="3678238" cy="2767013"/>
          </a:xfrm>
          <a:prstGeom prst="rect">
            <a:avLst/>
          </a:prstGeom>
          <a:noFill/>
          <a:ln w="9525">
            <a:noFill/>
            <a:miter lim="800000"/>
            <a:headEnd/>
            <a:tailEnd/>
          </a:ln>
        </p:spPr>
      </p:pic>
      <p:sp>
        <p:nvSpPr>
          <p:cNvPr id="61445" name="Rectangle 5"/>
          <p:cNvSpPr>
            <a:spLocks noChangeArrowheads="1"/>
          </p:cNvSpPr>
          <p:nvPr/>
        </p:nvSpPr>
        <p:spPr bwMode="auto">
          <a:xfrm>
            <a:off x="304800" y="3581400"/>
            <a:ext cx="2514600" cy="641350"/>
          </a:xfrm>
          <a:prstGeom prst="rect">
            <a:avLst/>
          </a:prstGeom>
          <a:noFill/>
          <a:ln w="9525">
            <a:noFill/>
            <a:miter lim="800000"/>
            <a:headEnd/>
            <a:tailEnd/>
          </a:ln>
        </p:spPr>
        <p:txBody>
          <a:bodyPr>
            <a:spAutoFit/>
          </a:bodyPr>
          <a:lstStyle/>
          <a:p>
            <a:r>
              <a:rPr lang="en-US" b="0">
                <a:solidFill>
                  <a:srgbClr val="0000CC"/>
                </a:solidFill>
              </a:rPr>
              <a:t>A piping network in an industrial</a:t>
            </a:r>
            <a:r>
              <a:rPr lang="tr-TR" b="0">
                <a:solidFill>
                  <a:srgbClr val="0000CC"/>
                </a:solidFill>
              </a:rPr>
              <a:t> </a:t>
            </a:r>
            <a:r>
              <a:rPr lang="en-US" b="0">
                <a:solidFill>
                  <a:srgbClr val="0000CC"/>
                </a:solidFill>
              </a:rPr>
              <a:t>facility.</a:t>
            </a:r>
          </a:p>
        </p:txBody>
      </p:sp>
      <p:pic>
        <p:nvPicPr>
          <p:cNvPr id="61446" name="Picture 6"/>
          <p:cNvPicPr>
            <a:picLocks noChangeAspect="1" noChangeArrowheads="1"/>
          </p:cNvPicPr>
          <p:nvPr/>
        </p:nvPicPr>
        <p:blipFill>
          <a:blip r:embed="rId4"/>
          <a:srcRect/>
          <a:stretch>
            <a:fillRect/>
          </a:stretch>
        </p:blipFill>
        <p:spPr bwMode="auto">
          <a:xfrm>
            <a:off x="4191000" y="838200"/>
            <a:ext cx="3228975" cy="1811338"/>
          </a:xfrm>
          <a:prstGeom prst="rect">
            <a:avLst/>
          </a:prstGeom>
          <a:noFill/>
          <a:ln w="9525">
            <a:noFill/>
            <a:miter lim="800000"/>
            <a:headEnd/>
            <a:tailEnd/>
          </a:ln>
        </p:spPr>
      </p:pic>
      <p:pic>
        <p:nvPicPr>
          <p:cNvPr id="61447" name="Picture 7"/>
          <p:cNvPicPr>
            <a:picLocks noChangeAspect="1" noChangeArrowheads="1"/>
          </p:cNvPicPr>
          <p:nvPr/>
        </p:nvPicPr>
        <p:blipFill>
          <a:blip r:embed="rId5"/>
          <a:srcRect/>
          <a:stretch>
            <a:fillRect/>
          </a:stretch>
        </p:blipFill>
        <p:spPr bwMode="auto">
          <a:xfrm>
            <a:off x="3810000" y="3733800"/>
            <a:ext cx="4983163" cy="2767013"/>
          </a:xfrm>
          <a:prstGeom prst="rect">
            <a:avLst/>
          </a:prstGeom>
          <a:noFill/>
          <a:ln w="9525">
            <a:noFill/>
            <a:miter lim="800000"/>
            <a:headEnd/>
            <a:tailEnd/>
          </a:ln>
        </p:spPr>
      </p:pic>
      <p:sp>
        <p:nvSpPr>
          <p:cNvPr id="61448" name="Rectangle 8"/>
          <p:cNvSpPr>
            <a:spLocks noChangeArrowheads="1"/>
          </p:cNvSpPr>
          <p:nvPr/>
        </p:nvSpPr>
        <p:spPr bwMode="auto">
          <a:xfrm>
            <a:off x="4114800" y="2667000"/>
            <a:ext cx="4724400" cy="915988"/>
          </a:xfrm>
          <a:prstGeom prst="rect">
            <a:avLst/>
          </a:prstGeom>
          <a:noFill/>
          <a:ln w="9525">
            <a:noFill/>
            <a:miter lim="800000"/>
            <a:headEnd/>
            <a:tailEnd/>
          </a:ln>
        </p:spPr>
        <p:txBody>
          <a:bodyPr>
            <a:spAutoFit/>
          </a:bodyPr>
          <a:lstStyle/>
          <a:p>
            <a:r>
              <a:rPr lang="en-US" b="0">
                <a:solidFill>
                  <a:srgbClr val="0000CC"/>
                </a:solidFill>
              </a:rPr>
              <a:t>For pipes </a:t>
            </a:r>
            <a:r>
              <a:rPr lang="en-US" b="0" i="1">
                <a:solidFill>
                  <a:srgbClr val="0000CC"/>
                </a:solidFill>
              </a:rPr>
              <a:t>in series</a:t>
            </a:r>
            <a:r>
              <a:rPr lang="en-US" b="0">
                <a:solidFill>
                  <a:srgbClr val="0000CC"/>
                </a:solidFill>
              </a:rPr>
              <a:t>, the flow rate is the</a:t>
            </a:r>
            <a:r>
              <a:rPr lang="tr-TR" b="0">
                <a:solidFill>
                  <a:srgbClr val="0000CC"/>
                </a:solidFill>
              </a:rPr>
              <a:t> </a:t>
            </a:r>
            <a:r>
              <a:rPr lang="en-US" b="0">
                <a:solidFill>
                  <a:srgbClr val="0000CC"/>
                </a:solidFill>
              </a:rPr>
              <a:t>same in each pipe, and the total head</a:t>
            </a:r>
            <a:r>
              <a:rPr lang="tr-TR" b="0">
                <a:solidFill>
                  <a:srgbClr val="0000CC"/>
                </a:solidFill>
              </a:rPr>
              <a:t> </a:t>
            </a:r>
            <a:r>
              <a:rPr lang="en-US" b="0">
                <a:solidFill>
                  <a:srgbClr val="0000CC"/>
                </a:solidFill>
              </a:rPr>
              <a:t>loss is the sum of the head losses in</a:t>
            </a:r>
            <a:r>
              <a:rPr lang="tr-TR" b="0">
                <a:solidFill>
                  <a:srgbClr val="0000CC"/>
                </a:solidFill>
              </a:rPr>
              <a:t> </a:t>
            </a:r>
            <a:r>
              <a:rPr lang="en-US" b="0">
                <a:solidFill>
                  <a:srgbClr val="0000CC"/>
                </a:solidFill>
              </a:rPr>
              <a:t>individual pipes.</a:t>
            </a:r>
          </a:p>
        </p:txBody>
      </p:sp>
      <p:sp>
        <p:nvSpPr>
          <p:cNvPr id="61449" name="Rectangle 9"/>
          <p:cNvSpPr>
            <a:spLocks noChangeArrowheads="1"/>
          </p:cNvSpPr>
          <p:nvPr/>
        </p:nvSpPr>
        <p:spPr bwMode="auto">
          <a:xfrm>
            <a:off x="685800" y="5105400"/>
            <a:ext cx="3124200" cy="1465263"/>
          </a:xfrm>
          <a:prstGeom prst="rect">
            <a:avLst/>
          </a:prstGeom>
          <a:noFill/>
          <a:ln w="9525">
            <a:noFill/>
            <a:miter lim="800000"/>
            <a:headEnd/>
            <a:tailEnd/>
          </a:ln>
        </p:spPr>
        <p:txBody>
          <a:bodyPr>
            <a:spAutoFit/>
          </a:bodyPr>
          <a:lstStyle/>
          <a:p>
            <a:pPr algn="r"/>
            <a:r>
              <a:rPr lang="en-US" b="0" dirty="0">
                <a:solidFill>
                  <a:srgbClr val="0000CC"/>
                </a:solidFill>
              </a:rPr>
              <a:t>For pipes </a:t>
            </a:r>
            <a:r>
              <a:rPr lang="en-US" b="0" i="1" dirty="0">
                <a:solidFill>
                  <a:srgbClr val="0000CC"/>
                </a:solidFill>
              </a:rPr>
              <a:t>in parallel</a:t>
            </a:r>
            <a:r>
              <a:rPr lang="en-US" b="0" dirty="0">
                <a:solidFill>
                  <a:srgbClr val="0000CC"/>
                </a:solidFill>
              </a:rPr>
              <a:t>, the head loss is</a:t>
            </a:r>
            <a:r>
              <a:rPr lang="tr-TR" b="0" dirty="0">
                <a:solidFill>
                  <a:srgbClr val="0000CC"/>
                </a:solidFill>
              </a:rPr>
              <a:t> </a:t>
            </a:r>
            <a:r>
              <a:rPr lang="en-US" b="0" dirty="0">
                <a:solidFill>
                  <a:srgbClr val="0000CC"/>
                </a:solidFill>
              </a:rPr>
              <a:t>the same in each pipe, and the total</a:t>
            </a:r>
            <a:r>
              <a:rPr lang="tr-TR" b="0" dirty="0">
                <a:solidFill>
                  <a:srgbClr val="0000CC"/>
                </a:solidFill>
              </a:rPr>
              <a:t> </a:t>
            </a:r>
            <a:r>
              <a:rPr lang="en-US" b="0" dirty="0">
                <a:solidFill>
                  <a:srgbClr val="0000CC"/>
                </a:solidFill>
              </a:rPr>
              <a:t>flow rate is the sum of the flow rates</a:t>
            </a:r>
            <a:r>
              <a:rPr lang="tr-TR" b="0" dirty="0">
                <a:solidFill>
                  <a:srgbClr val="0000CC"/>
                </a:solidFill>
              </a:rPr>
              <a:t> </a:t>
            </a:r>
            <a:r>
              <a:rPr lang="en-US" b="0" dirty="0">
                <a:solidFill>
                  <a:srgbClr val="0000CC"/>
                </a:solidFill>
              </a:rPr>
              <a:t>in individual pipes.</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Number Placeholder 3"/>
          <p:cNvSpPr>
            <a:spLocks noGrp="1"/>
          </p:cNvSpPr>
          <p:nvPr>
            <p:ph type="sldNum" sz="quarter" idx="12"/>
          </p:nvPr>
        </p:nvSpPr>
        <p:spPr>
          <a:noFill/>
        </p:spPr>
        <p:txBody>
          <a:bodyPr/>
          <a:lstStyle/>
          <a:p>
            <a:fld id="{25D11F5D-DD82-4A74-8470-7C6D0459E8AC}" type="slidenum">
              <a:rPr lang="en-US"/>
              <a:pPr/>
              <a:t>59</a:t>
            </a:fld>
            <a:endParaRPr lang="en-US"/>
          </a:p>
        </p:txBody>
      </p:sp>
      <p:sp>
        <p:nvSpPr>
          <p:cNvPr id="62467" name="Rectangle 7"/>
          <p:cNvSpPr>
            <a:spLocks noChangeArrowheads="1"/>
          </p:cNvSpPr>
          <p:nvPr/>
        </p:nvSpPr>
        <p:spPr bwMode="auto">
          <a:xfrm>
            <a:off x="381000" y="228600"/>
            <a:ext cx="7162800" cy="641350"/>
          </a:xfrm>
          <a:prstGeom prst="rect">
            <a:avLst/>
          </a:prstGeom>
          <a:noFill/>
          <a:ln w="9525">
            <a:noFill/>
            <a:miter lim="800000"/>
            <a:headEnd/>
            <a:tailEnd/>
          </a:ln>
        </p:spPr>
        <p:txBody>
          <a:bodyPr>
            <a:spAutoFit/>
          </a:bodyPr>
          <a:lstStyle/>
          <a:p>
            <a:r>
              <a:rPr lang="en-US" b="0"/>
              <a:t>The relative flow rates in parallel pipes are established from the</a:t>
            </a:r>
          </a:p>
          <a:p>
            <a:r>
              <a:rPr lang="en-US" b="0"/>
              <a:t>requirement that the head loss in each pipe be the same.</a:t>
            </a:r>
          </a:p>
        </p:txBody>
      </p:sp>
      <p:sp>
        <p:nvSpPr>
          <p:cNvPr id="62468" name="Rectangle 9"/>
          <p:cNvSpPr>
            <a:spLocks noChangeArrowheads="1"/>
          </p:cNvSpPr>
          <p:nvPr/>
        </p:nvSpPr>
        <p:spPr bwMode="auto">
          <a:xfrm>
            <a:off x="381000" y="3579813"/>
            <a:ext cx="7924800" cy="2744787"/>
          </a:xfrm>
          <a:prstGeom prst="rect">
            <a:avLst/>
          </a:prstGeom>
          <a:solidFill>
            <a:srgbClr val="FFFF99"/>
          </a:solidFill>
          <a:ln w="9525">
            <a:noFill/>
            <a:miter lim="800000"/>
            <a:headEnd/>
            <a:tailEnd/>
          </a:ln>
        </p:spPr>
        <p:txBody>
          <a:bodyPr>
            <a:spAutoFit/>
          </a:bodyPr>
          <a:lstStyle/>
          <a:p>
            <a:pPr marL="342900" indent="-342900">
              <a:spcBef>
                <a:spcPct val="15000"/>
              </a:spcBef>
              <a:spcAft>
                <a:spcPct val="15000"/>
              </a:spcAft>
              <a:buClr>
                <a:srgbClr val="FF0000"/>
              </a:buClr>
            </a:pPr>
            <a:r>
              <a:rPr lang="en-US" sz="1900">
                <a:solidFill>
                  <a:srgbClr val="CC00CC"/>
                </a:solidFill>
              </a:rPr>
              <a:t>The analysis of piping networks is based on two simple principles:</a:t>
            </a:r>
          </a:p>
          <a:p>
            <a:pPr marL="342900" indent="-342900">
              <a:spcBef>
                <a:spcPct val="15000"/>
              </a:spcBef>
              <a:spcAft>
                <a:spcPct val="15000"/>
              </a:spcAft>
              <a:buClr>
                <a:srgbClr val="FF0000"/>
              </a:buClr>
              <a:buFontTx/>
              <a:buAutoNum type="arabicPeriod"/>
            </a:pPr>
            <a:r>
              <a:rPr lang="en-US" i="1"/>
              <a:t>Conservation of mass throughout the system must be satisfied</a:t>
            </a:r>
            <a:r>
              <a:rPr lang="en-US"/>
              <a:t>.</a:t>
            </a:r>
            <a:r>
              <a:rPr lang="en-US" b="0"/>
              <a:t> This is done by requiring the total flow into a junction to be equal to the total flow out of the junction for all junctions in the system.</a:t>
            </a:r>
          </a:p>
          <a:p>
            <a:pPr marL="342900" indent="-342900">
              <a:spcBef>
                <a:spcPct val="15000"/>
              </a:spcBef>
              <a:spcAft>
                <a:spcPct val="15000"/>
              </a:spcAft>
              <a:buClr>
                <a:srgbClr val="FF0000"/>
              </a:buClr>
              <a:buFontTx/>
              <a:buAutoNum type="arabicPeriod"/>
            </a:pPr>
            <a:r>
              <a:rPr lang="en-US" i="1"/>
              <a:t>Pressure drop (and thus head loss) between two junctions must be the same for all paths between the two junctions</a:t>
            </a:r>
            <a:r>
              <a:rPr lang="en-US"/>
              <a:t>.</a:t>
            </a:r>
            <a:r>
              <a:rPr lang="en-US" b="0"/>
              <a:t> This is because pressure is a point function and it cannot have two values at a specified point. In practice this rule is used by requiring that the algebraic sum of head losses in a loop (for all loops) be equal to zero.</a:t>
            </a:r>
          </a:p>
        </p:txBody>
      </p:sp>
      <p:pic>
        <p:nvPicPr>
          <p:cNvPr id="62469" name="Picture 10"/>
          <p:cNvPicPr>
            <a:picLocks noChangeAspect="1" noChangeArrowheads="1"/>
          </p:cNvPicPr>
          <p:nvPr/>
        </p:nvPicPr>
        <p:blipFill>
          <a:blip r:embed="rId3"/>
          <a:srcRect/>
          <a:stretch>
            <a:fillRect/>
          </a:stretch>
        </p:blipFill>
        <p:spPr bwMode="auto">
          <a:xfrm>
            <a:off x="1447800" y="914400"/>
            <a:ext cx="4803775" cy="742950"/>
          </a:xfrm>
          <a:prstGeom prst="rect">
            <a:avLst/>
          </a:prstGeom>
          <a:noFill/>
          <a:ln w="9525">
            <a:noFill/>
            <a:miter lim="800000"/>
            <a:headEnd/>
            <a:tailEnd/>
          </a:ln>
        </p:spPr>
      </p:pic>
      <p:pic>
        <p:nvPicPr>
          <p:cNvPr id="62470" name="Picture 11"/>
          <p:cNvPicPr>
            <a:picLocks noChangeAspect="1" noChangeArrowheads="1"/>
          </p:cNvPicPr>
          <p:nvPr/>
        </p:nvPicPr>
        <p:blipFill>
          <a:blip r:embed="rId4"/>
          <a:srcRect/>
          <a:stretch>
            <a:fillRect/>
          </a:stretch>
        </p:blipFill>
        <p:spPr bwMode="auto">
          <a:xfrm>
            <a:off x="838200" y="1760538"/>
            <a:ext cx="7053263" cy="754062"/>
          </a:xfrm>
          <a:prstGeom prst="rect">
            <a:avLst/>
          </a:prstGeom>
          <a:noFill/>
          <a:ln w="9525">
            <a:noFill/>
            <a:miter lim="800000"/>
            <a:headEnd/>
            <a:tailEnd/>
          </a:ln>
        </p:spPr>
      </p:pic>
      <p:sp>
        <p:nvSpPr>
          <p:cNvPr id="62471" name="Rectangle 12"/>
          <p:cNvSpPr>
            <a:spLocks noChangeArrowheads="1"/>
          </p:cNvSpPr>
          <p:nvPr/>
        </p:nvSpPr>
        <p:spPr bwMode="auto">
          <a:xfrm>
            <a:off x="1219200" y="2514600"/>
            <a:ext cx="6324600" cy="915988"/>
          </a:xfrm>
          <a:prstGeom prst="rect">
            <a:avLst/>
          </a:prstGeom>
          <a:noFill/>
          <a:ln w="9525">
            <a:noFill/>
            <a:miter lim="800000"/>
            <a:headEnd/>
            <a:tailEnd/>
          </a:ln>
        </p:spPr>
        <p:txBody>
          <a:bodyPr>
            <a:spAutoFit/>
          </a:bodyPr>
          <a:lstStyle/>
          <a:p>
            <a:r>
              <a:rPr lang="tr-TR" b="0"/>
              <a:t>T</a:t>
            </a:r>
            <a:r>
              <a:rPr lang="en-US" b="0"/>
              <a:t>he flow rate in one of the parallel branches is proportional</a:t>
            </a:r>
            <a:r>
              <a:rPr lang="tr-TR" b="0"/>
              <a:t> </a:t>
            </a:r>
            <a:r>
              <a:rPr lang="en-US" b="0"/>
              <a:t>to its diameter to the power 5/2 and is inversely proportional to the</a:t>
            </a:r>
            <a:r>
              <a:rPr lang="tr-TR" b="0"/>
              <a:t> </a:t>
            </a:r>
            <a:r>
              <a:rPr lang="en-US" b="0"/>
              <a:t>square</a:t>
            </a:r>
            <a:r>
              <a:rPr lang="tr-TR" b="0"/>
              <a:t> </a:t>
            </a:r>
            <a:r>
              <a:rPr lang="en-US" b="0"/>
              <a:t>root of its length and friction factor.</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3"/>
          <p:cNvSpPr>
            <a:spLocks noGrp="1"/>
          </p:cNvSpPr>
          <p:nvPr>
            <p:ph type="sldNum" sz="quarter" idx="12"/>
          </p:nvPr>
        </p:nvSpPr>
        <p:spPr>
          <a:noFill/>
        </p:spPr>
        <p:txBody>
          <a:bodyPr/>
          <a:lstStyle/>
          <a:p>
            <a:fld id="{3A9AA17C-FF38-4463-9BB4-43EFA90C2C66}" type="slidenum">
              <a:rPr lang="en-US"/>
              <a:pPr/>
              <a:t>6</a:t>
            </a:fld>
            <a:endParaRPr lang="en-US"/>
          </a:p>
        </p:txBody>
      </p:sp>
      <p:sp>
        <p:nvSpPr>
          <p:cNvPr id="7171" name="Rectangle 2"/>
          <p:cNvSpPr>
            <a:spLocks noChangeArrowheads="1"/>
          </p:cNvSpPr>
          <p:nvPr/>
        </p:nvSpPr>
        <p:spPr bwMode="auto">
          <a:xfrm>
            <a:off x="304800" y="152400"/>
            <a:ext cx="4267200" cy="1066800"/>
          </a:xfrm>
          <a:prstGeom prst="rect">
            <a:avLst/>
          </a:prstGeom>
          <a:noFill/>
          <a:ln w="9525">
            <a:noFill/>
            <a:miter lim="800000"/>
            <a:headEnd/>
            <a:tailEnd/>
          </a:ln>
        </p:spPr>
        <p:txBody>
          <a:bodyPr>
            <a:spAutoFit/>
          </a:bodyPr>
          <a:lstStyle/>
          <a:p>
            <a:r>
              <a:rPr lang="en-US" sz="3200" dirty="0" smtClean="0">
                <a:solidFill>
                  <a:srgbClr val="FF0000"/>
                </a:solidFill>
              </a:rPr>
              <a:t>3–</a:t>
            </a:r>
            <a:r>
              <a:rPr lang="tr-TR" sz="3200" dirty="0">
                <a:solidFill>
                  <a:srgbClr val="FF0000"/>
                </a:solidFill>
              </a:rPr>
              <a:t>2</a:t>
            </a:r>
            <a:r>
              <a:rPr lang="en-US" sz="3200" dirty="0">
                <a:solidFill>
                  <a:srgbClr val="FF0000"/>
                </a:solidFill>
              </a:rPr>
              <a:t> </a:t>
            </a:r>
            <a:r>
              <a:rPr lang="en-US" sz="3200" b="0" dirty="0">
                <a:solidFill>
                  <a:srgbClr val="FF0000"/>
                </a:solidFill>
              </a:rPr>
              <a:t>■</a:t>
            </a:r>
            <a:r>
              <a:rPr lang="tr-TR" sz="3200" dirty="0"/>
              <a:t> </a:t>
            </a:r>
            <a:r>
              <a:rPr lang="en-US" sz="3200" dirty="0">
                <a:solidFill>
                  <a:srgbClr val="FF0000"/>
                </a:solidFill>
              </a:rPr>
              <a:t>LAMINAR AND TURBULENT FLOWS</a:t>
            </a:r>
          </a:p>
        </p:txBody>
      </p:sp>
      <p:pic>
        <p:nvPicPr>
          <p:cNvPr id="7172" name="Picture 4"/>
          <p:cNvPicPr>
            <a:picLocks noChangeAspect="1" noChangeArrowheads="1"/>
          </p:cNvPicPr>
          <p:nvPr/>
        </p:nvPicPr>
        <p:blipFill>
          <a:blip r:embed="rId3"/>
          <a:srcRect/>
          <a:stretch>
            <a:fillRect/>
          </a:stretch>
        </p:blipFill>
        <p:spPr bwMode="auto">
          <a:xfrm>
            <a:off x="381000" y="1196975"/>
            <a:ext cx="2193925" cy="5432425"/>
          </a:xfrm>
          <a:prstGeom prst="rect">
            <a:avLst/>
          </a:prstGeom>
          <a:noFill/>
          <a:ln w="9525">
            <a:noFill/>
            <a:miter lim="800000"/>
            <a:headEnd/>
            <a:tailEnd/>
          </a:ln>
        </p:spPr>
      </p:pic>
      <p:pic>
        <p:nvPicPr>
          <p:cNvPr id="7173" name="Picture 5"/>
          <p:cNvPicPr>
            <a:picLocks noChangeAspect="1" noChangeArrowheads="1"/>
          </p:cNvPicPr>
          <p:nvPr/>
        </p:nvPicPr>
        <p:blipFill>
          <a:blip r:embed="rId4"/>
          <a:srcRect/>
          <a:stretch>
            <a:fillRect/>
          </a:stretch>
        </p:blipFill>
        <p:spPr bwMode="auto">
          <a:xfrm>
            <a:off x="5562600" y="1206500"/>
            <a:ext cx="3273425" cy="5422900"/>
          </a:xfrm>
          <a:prstGeom prst="rect">
            <a:avLst/>
          </a:prstGeom>
          <a:noFill/>
          <a:ln w="9525">
            <a:noFill/>
            <a:miter lim="800000"/>
            <a:headEnd/>
            <a:tailEnd/>
          </a:ln>
        </p:spPr>
      </p:pic>
      <p:sp>
        <p:nvSpPr>
          <p:cNvPr id="7174" name="Rectangle 6"/>
          <p:cNvSpPr>
            <a:spLocks noChangeArrowheads="1"/>
          </p:cNvSpPr>
          <p:nvPr/>
        </p:nvSpPr>
        <p:spPr bwMode="auto">
          <a:xfrm>
            <a:off x="2057400" y="5514975"/>
            <a:ext cx="1828800" cy="1190625"/>
          </a:xfrm>
          <a:prstGeom prst="rect">
            <a:avLst/>
          </a:prstGeom>
          <a:noFill/>
          <a:ln w="9525">
            <a:noFill/>
            <a:miter lim="800000"/>
            <a:headEnd/>
            <a:tailEnd/>
          </a:ln>
        </p:spPr>
        <p:txBody>
          <a:bodyPr>
            <a:spAutoFit/>
          </a:bodyPr>
          <a:lstStyle/>
          <a:p>
            <a:r>
              <a:rPr lang="en-US" b="0">
                <a:solidFill>
                  <a:srgbClr val="0000CC"/>
                </a:solidFill>
              </a:rPr>
              <a:t>Laminar and turbulent flow regimes</a:t>
            </a:r>
            <a:r>
              <a:rPr lang="tr-TR" b="0">
                <a:solidFill>
                  <a:srgbClr val="0000CC"/>
                </a:solidFill>
              </a:rPr>
              <a:t> </a:t>
            </a:r>
            <a:r>
              <a:rPr lang="en-US" b="0">
                <a:solidFill>
                  <a:srgbClr val="0000CC"/>
                </a:solidFill>
              </a:rPr>
              <a:t>of candle smoke.</a:t>
            </a:r>
          </a:p>
        </p:txBody>
      </p:sp>
      <p:sp>
        <p:nvSpPr>
          <p:cNvPr id="7175" name="Rectangle 7"/>
          <p:cNvSpPr>
            <a:spLocks noChangeArrowheads="1"/>
          </p:cNvSpPr>
          <p:nvPr/>
        </p:nvSpPr>
        <p:spPr bwMode="auto">
          <a:xfrm>
            <a:off x="3657600" y="4889500"/>
            <a:ext cx="1905000" cy="1739900"/>
          </a:xfrm>
          <a:prstGeom prst="rect">
            <a:avLst/>
          </a:prstGeom>
          <a:noFill/>
          <a:ln w="9525">
            <a:noFill/>
            <a:miter lim="800000"/>
            <a:headEnd/>
            <a:tailEnd/>
          </a:ln>
        </p:spPr>
        <p:txBody>
          <a:bodyPr>
            <a:spAutoFit/>
          </a:bodyPr>
          <a:lstStyle/>
          <a:p>
            <a:pPr algn="r"/>
            <a:r>
              <a:rPr lang="en-US" b="0">
                <a:solidFill>
                  <a:srgbClr val="0000CC"/>
                </a:solidFill>
              </a:rPr>
              <a:t>The behavior of colored fluid injected</a:t>
            </a:r>
            <a:r>
              <a:rPr lang="tr-TR" b="0">
                <a:solidFill>
                  <a:srgbClr val="0000CC"/>
                </a:solidFill>
              </a:rPr>
              <a:t> </a:t>
            </a:r>
            <a:r>
              <a:rPr lang="en-US" b="0">
                <a:solidFill>
                  <a:srgbClr val="0000CC"/>
                </a:solidFill>
              </a:rPr>
              <a:t>into the flow in laminar and turbulent</a:t>
            </a:r>
            <a:r>
              <a:rPr lang="tr-TR" b="0">
                <a:solidFill>
                  <a:srgbClr val="0000CC"/>
                </a:solidFill>
              </a:rPr>
              <a:t> </a:t>
            </a:r>
            <a:r>
              <a:rPr lang="en-US" b="0">
                <a:solidFill>
                  <a:srgbClr val="0000CC"/>
                </a:solidFill>
              </a:rPr>
              <a:t>flows in a pipe.</a:t>
            </a:r>
          </a:p>
        </p:txBody>
      </p:sp>
      <p:sp>
        <p:nvSpPr>
          <p:cNvPr id="7176" name="Rectangle 8"/>
          <p:cNvSpPr>
            <a:spLocks noChangeArrowheads="1"/>
          </p:cNvSpPr>
          <p:nvPr/>
        </p:nvSpPr>
        <p:spPr bwMode="auto">
          <a:xfrm>
            <a:off x="2819400" y="1412875"/>
            <a:ext cx="2667000" cy="3387725"/>
          </a:xfrm>
          <a:prstGeom prst="rect">
            <a:avLst/>
          </a:prstGeom>
          <a:noFill/>
          <a:ln w="9525">
            <a:noFill/>
            <a:miter lim="800000"/>
            <a:headEnd/>
            <a:tailEnd/>
          </a:ln>
        </p:spPr>
        <p:txBody>
          <a:bodyPr>
            <a:spAutoFit/>
          </a:bodyPr>
          <a:lstStyle/>
          <a:p>
            <a:r>
              <a:rPr lang="tr-TR">
                <a:solidFill>
                  <a:srgbClr val="CC00CC"/>
                </a:solidFill>
              </a:rPr>
              <a:t>L</a:t>
            </a:r>
            <a:r>
              <a:rPr lang="en-US">
                <a:solidFill>
                  <a:srgbClr val="CC00CC"/>
                </a:solidFill>
              </a:rPr>
              <a:t>aminar</a:t>
            </a:r>
            <a:r>
              <a:rPr lang="tr-TR">
                <a:solidFill>
                  <a:srgbClr val="CC00CC"/>
                </a:solidFill>
              </a:rPr>
              <a:t>:</a:t>
            </a:r>
            <a:r>
              <a:rPr lang="tr-TR"/>
              <a:t> </a:t>
            </a:r>
            <a:r>
              <a:rPr lang="tr-TR" b="0"/>
              <a:t>S</a:t>
            </a:r>
            <a:r>
              <a:rPr lang="en-US" b="0"/>
              <a:t>mooth streamlines and highly ordered motion</a:t>
            </a:r>
            <a:r>
              <a:rPr lang="tr-TR" b="0"/>
              <a:t>.</a:t>
            </a:r>
          </a:p>
          <a:p>
            <a:r>
              <a:rPr lang="tr-TR">
                <a:solidFill>
                  <a:srgbClr val="CC00CC"/>
                </a:solidFill>
              </a:rPr>
              <a:t>T</a:t>
            </a:r>
            <a:r>
              <a:rPr lang="en-US">
                <a:solidFill>
                  <a:srgbClr val="CC00CC"/>
                </a:solidFill>
              </a:rPr>
              <a:t>urbulent</a:t>
            </a:r>
            <a:r>
              <a:rPr lang="tr-TR">
                <a:solidFill>
                  <a:srgbClr val="CC00CC"/>
                </a:solidFill>
              </a:rPr>
              <a:t>:</a:t>
            </a:r>
            <a:r>
              <a:rPr lang="en-US" b="0"/>
              <a:t> </a:t>
            </a:r>
            <a:r>
              <a:rPr lang="tr-TR" b="0"/>
              <a:t>V</a:t>
            </a:r>
            <a:r>
              <a:rPr lang="en-US" b="0"/>
              <a:t>elocity fluctuations and highly disordered</a:t>
            </a:r>
            <a:r>
              <a:rPr lang="tr-TR" b="0"/>
              <a:t> </a:t>
            </a:r>
            <a:r>
              <a:rPr lang="en-US" b="0"/>
              <a:t>motion. </a:t>
            </a:r>
            <a:endParaRPr lang="tr-TR" b="0"/>
          </a:p>
          <a:p>
            <a:r>
              <a:rPr lang="tr-TR">
                <a:solidFill>
                  <a:srgbClr val="CC00CC"/>
                </a:solidFill>
              </a:rPr>
              <a:t>T</a:t>
            </a:r>
            <a:r>
              <a:rPr lang="en-US">
                <a:solidFill>
                  <a:srgbClr val="CC00CC"/>
                </a:solidFill>
              </a:rPr>
              <a:t>ransition</a:t>
            </a:r>
            <a:r>
              <a:rPr lang="tr-TR">
                <a:solidFill>
                  <a:srgbClr val="CC00CC"/>
                </a:solidFill>
              </a:rPr>
              <a:t>:</a:t>
            </a:r>
            <a:r>
              <a:rPr lang="tr-TR"/>
              <a:t> </a:t>
            </a:r>
            <a:r>
              <a:rPr lang="tr-TR" b="0"/>
              <a:t>T</a:t>
            </a:r>
            <a:r>
              <a:rPr lang="en-US" b="0"/>
              <a:t>he flow fluctuates</a:t>
            </a:r>
            <a:r>
              <a:rPr lang="tr-TR" b="0"/>
              <a:t> </a:t>
            </a:r>
            <a:r>
              <a:rPr lang="en-US" b="0"/>
              <a:t>between laminar and turbulent flows</a:t>
            </a:r>
            <a:r>
              <a:rPr lang="tr-TR" b="0"/>
              <a:t>.</a:t>
            </a:r>
          </a:p>
          <a:p>
            <a:r>
              <a:rPr lang="en-US" b="0">
                <a:solidFill>
                  <a:srgbClr val="CC00CC"/>
                </a:solidFill>
              </a:rPr>
              <a:t>Most</a:t>
            </a:r>
            <a:r>
              <a:rPr lang="tr-TR" b="0">
                <a:solidFill>
                  <a:srgbClr val="CC00CC"/>
                </a:solidFill>
              </a:rPr>
              <a:t> </a:t>
            </a:r>
            <a:r>
              <a:rPr lang="en-US" b="0">
                <a:solidFill>
                  <a:srgbClr val="CC00CC"/>
                </a:solidFill>
              </a:rPr>
              <a:t>flows encountered in practice are turbulent</a:t>
            </a:r>
            <a:r>
              <a:rPr lang="en-US" b="0">
                <a:solidFill>
                  <a:schemeClr val="hlink"/>
                </a:solidFill>
              </a:rPr>
              <a:t>.</a:t>
            </a:r>
          </a:p>
        </p:txBody>
      </p:sp>
      <p:sp>
        <p:nvSpPr>
          <p:cNvPr id="7177" name="Rectangle 9"/>
          <p:cNvSpPr>
            <a:spLocks noChangeArrowheads="1"/>
          </p:cNvSpPr>
          <p:nvPr/>
        </p:nvSpPr>
        <p:spPr bwMode="auto">
          <a:xfrm>
            <a:off x="4953000" y="228600"/>
            <a:ext cx="4038600" cy="915988"/>
          </a:xfrm>
          <a:prstGeom prst="rect">
            <a:avLst/>
          </a:prstGeom>
          <a:noFill/>
          <a:ln w="9525">
            <a:noFill/>
            <a:miter lim="800000"/>
            <a:headEnd/>
            <a:tailEnd/>
          </a:ln>
        </p:spPr>
        <p:txBody>
          <a:bodyPr>
            <a:spAutoFit/>
          </a:bodyPr>
          <a:lstStyle/>
          <a:p>
            <a:r>
              <a:rPr lang="en-US" b="0"/>
              <a:t>Laminar flow is encountered</a:t>
            </a:r>
            <a:r>
              <a:rPr lang="tr-TR" b="0"/>
              <a:t> </a:t>
            </a:r>
            <a:r>
              <a:rPr lang="en-US" b="0"/>
              <a:t>when highly viscous fluids such as oils flow in small pipes or narrow</a:t>
            </a:r>
            <a:r>
              <a:rPr lang="tr-TR" b="0"/>
              <a:t> </a:t>
            </a:r>
            <a:r>
              <a:rPr lang="en-US" b="0"/>
              <a:t>passages.</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Number Placeholder 3"/>
          <p:cNvSpPr>
            <a:spLocks noGrp="1"/>
          </p:cNvSpPr>
          <p:nvPr>
            <p:ph type="sldNum" sz="quarter" idx="12"/>
          </p:nvPr>
        </p:nvSpPr>
        <p:spPr>
          <a:noFill/>
        </p:spPr>
        <p:txBody>
          <a:bodyPr/>
          <a:lstStyle/>
          <a:p>
            <a:fld id="{73A55440-F839-4DAB-B645-1934DBF5DCB2}" type="slidenum">
              <a:rPr lang="en-US"/>
              <a:pPr/>
              <a:t>60</a:t>
            </a:fld>
            <a:endParaRPr lang="en-US"/>
          </a:p>
        </p:txBody>
      </p:sp>
      <p:sp>
        <p:nvSpPr>
          <p:cNvPr id="63491" name="Rectangle 4"/>
          <p:cNvSpPr>
            <a:spLocks noChangeArrowheads="1"/>
          </p:cNvSpPr>
          <p:nvPr/>
        </p:nvSpPr>
        <p:spPr bwMode="auto">
          <a:xfrm>
            <a:off x="6324600" y="990600"/>
            <a:ext cx="1905000" cy="641350"/>
          </a:xfrm>
          <a:prstGeom prst="rect">
            <a:avLst/>
          </a:prstGeom>
          <a:noFill/>
          <a:ln w="9525">
            <a:noFill/>
            <a:miter lim="800000"/>
            <a:headEnd/>
            <a:tailEnd/>
          </a:ln>
        </p:spPr>
        <p:txBody>
          <a:bodyPr>
            <a:spAutoFit/>
          </a:bodyPr>
          <a:lstStyle/>
          <a:p>
            <a:r>
              <a:rPr lang="en-US" b="0"/>
              <a:t>the steady-flow</a:t>
            </a:r>
            <a:r>
              <a:rPr lang="tr-TR" b="0"/>
              <a:t> </a:t>
            </a:r>
            <a:r>
              <a:rPr lang="en-US" b="0"/>
              <a:t>energy equation</a:t>
            </a:r>
          </a:p>
        </p:txBody>
      </p:sp>
      <p:pic>
        <p:nvPicPr>
          <p:cNvPr id="63492" name="Picture 5"/>
          <p:cNvPicPr>
            <a:picLocks noChangeAspect="1" noChangeArrowheads="1"/>
          </p:cNvPicPr>
          <p:nvPr/>
        </p:nvPicPr>
        <p:blipFill>
          <a:blip r:embed="rId3"/>
          <a:srcRect/>
          <a:stretch>
            <a:fillRect/>
          </a:stretch>
        </p:blipFill>
        <p:spPr bwMode="auto">
          <a:xfrm>
            <a:off x="304800" y="1447800"/>
            <a:ext cx="2193925" cy="371475"/>
          </a:xfrm>
          <a:prstGeom prst="rect">
            <a:avLst/>
          </a:prstGeom>
          <a:noFill/>
          <a:ln w="9525">
            <a:noFill/>
            <a:miter lim="800000"/>
            <a:headEnd/>
            <a:tailEnd/>
          </a:ln>
        </p:spPr>
      </p:pic>
      <p:pic>
        <p:nvPicPr>
          <p:cNvPr id="63493" name="Picture 6"/>
          <p:cNvPicPr>
            <a:picLocks noChangeAspect="1" noChangeArrowheads="1"/>
          </p:cNvPicPr>
          <p:nvPr/>
        </p:nvPicPr>
        <p:blipFill>
          <a:blip r:embed="rId4"/>
          <a:srcRect/>
          <a:stretch>
            <a:fillRect/>
          </a:stretch>
        </p:blipFill>
        <p:spPr bwMode="auto">
          <a:xfrm>
            <a:off x="304800" y="1905000"/>
            <a:ext cx="2373313" cy="709613"/>
          </a:xfrm>
          <a:prstGeom prst="rect">
            <a:avLst/>
          </a:prstGeom>
          <a:noFill/>
          <a:ln w="9525">
            <a:noFill/>
            <a:miter lim="800000"/>
            <a:headEnd/>
            <a:tailEnd/>
          </a:ln>
        </p:spPr>
      </p:pic>
      <p:pic>
        <p:nvPicPr>
          <p:cNvPr id="63494" name="Picture 7"/>
          <p:cNvPicPr>
            <a:picLocks noChangeAspect="1" noChangeArrowheads="1"/>
          </p:cNvPicPr>
          <p:nvPr/>
        </p:nvPicPr>
        <p:blipFill>
          <a:blip r:embed="rId5"/>
          <a:srcRect/>
          <a:stretch>
            <a:fillRect/>
          </a:stretch>
        </p:blipFill>
        <p:spPr bwMode="auto">
          <a:xfrm>
            <a:off x="2743200" y="1905000"/>
            <a:ext cx="1968500" cy="720725"/>
          </a:xfrm>
          <a:prstGeom prst="rect">
            <a:avLst/>
          </a:prstGeom>
          <a:noFill/>
          <a:ln w="9525">
            <a:noFill/>
            <a:miter lim="800000"/>
            <a:headEnd/>
            <a:tailEnd/>
          </a:ln>
        </p:spPr>
      </p:pic>
      <p:pic>
        <p:nvPicPr>
          <p:cNvPr id="63495" name="Picture 8"/>
          <p:cNvPicPr>
            <a:picLocks noChangeAspect="1" noChangeArrowheads="1"/>
          </p:cNvPicPr>
          <p:nvPr/>
        </p:nvPicPr>
        <p:blipFill>
          <a:blip r:embed="rId6"/>
          <a:srcRect/>
          <a:stretch>
            <a:fillRect/>
          </a:stretch>
        </p:blipFill>
        <p:spPr bwMode="auto">
          <a:xfrm>
            <a:off x="304800" y="2705100"/>
            <a:ext cx="3678238" cy="2857500"/>
          </a:xfrm>
          <a:prstGeom prst="rect">
            <a:avLst/>
          </a:prstGeom>
          <a:noFill/>
          <a:ln w="9525">
            <a:noFill/>
            <a:miter lim="800000"/>
            <a:headEnd/>
            <a:tailEnd/>
          </a:ln>
        </p:spPr>
      </p:pic>
      <p:sp>
        <p:nvSpPr>
          <p:cNvPr id="63496" name="Rectangle 9"/>
          <p:cNvSpPr>
            <a:spLocks noChangeArrowheads="1"/>
          </p:cNvSpPr>
          <p:nvPr/>
        </p:nvSpPr>
        <p:spPr bwMode="auto">
          <a:xfrm>
            <a:off x="228600" y="5514975"/>
            <a:ext cx="4953000" cy="1190625"/>
          </a:xfrm>
          <a:prstGeom prst="rect">
            <a:avLst/>
          </a:prstGeom>
          <a:noFill/>
          <a:ln w="9525">
            <a:noFill/>
            <a:miter lim="800000"/>
            <a:headEnd/>
            <a:tailEnd/>
          </a:ln>
        </p:spPr>
        <p:txBody>
          <a:bodyPr>
            <a:spAutoFit/>
          </a:bodyPr>
          <a:lstStyle/>
          <a:p>
            <a:r>
              <a:rPr lang="en-US" b="0">
                <a:solidFill>
                  <a:srgbClr val="0000CC"/>
                </a:solidFill>
              </a:rPr>
              <a:t>When a pump moves a fluid from one</a:t>
            </a:r>
            <a:r>
              <a:rPr lang="tr-TR" b="0">
                <a:solidFill>
                  <a:srgbClr val="0000CC"/>
                </a:solidFill>
              </a:rPr>
              <a:t> </a:t>
            </a:r>
            <a:r>
              <a:rPr lang="en-US" b="0">
                <a:solidFill>
                  <a:srgbClr val="0000CC"/>
                </a:solidFill>
              </a:rPr>
              <a:t>reservoir to another, the useful pump</a:t>
            </a:r>
            <a:r>
              <a:rPr lang="tr-TR" b="0">
                <a:solidFill>
                  <a:srgbClr val="0000CC"/>
                </a:solidFill>
              </a:rPr>
              <a:t> </a:t>
            </a:r>
            <a:r>
              <a:rPr lang="en-US" b="0">
                <a:solidFill>
                  <a:srgbClr val="0000CC"/>
                </a:solidFill>
              </a:rPr>
              <a:t>head requirement is equal to the</a:t>
            </a:r>
            <a:r>
              <a:rPr lang="tr-TR" b="0">
                <a:solidFill>
                  <a:srgbClr val="0000CC"/>
                </a:solidFill>
              </a:rPr>
              <a:t> </a:t>
            </a:r>
            <a:r>
              <a:rPr lang="en-US" b="0">
                <a:solidFill>
                  <a:srgbClr val="0000CC"/>
                </a:solidFill>
              </a:rPr>
              <a:t>elevation difference between the two</a:t>
            </a:r>
            <a:r>
              <a:rPr lang="tr-TR" b="0">
                <a:solidFill>
                  <a:srgbClr val="0000CC"/>
                </a:solidFill>
              </a:rPr>
              <a:t> </a:t>
            </a:r>
            <a:r>
              <a:rPr lang="en-US" b="0">
                <a:solidFill>
                  <a:srgbClr val="0000CC"/>
                </a:solidFill>
              </a:rPr>
              <a:t>reservoirs plus the head loss.</a:t>
            </a:r>
          </a:p>
        </p:txBody>
      </p:sp>
      <p:pic>
        <p:nvPicPr>
          <p:cNvPr id="63497" name="Picture 10"/>
          <p:cNvPicPr>
            <a:picLocks noChangeAspect="1" noChangeArrowheads="1"/>
          </p:cNvPicPr>
          <p:nvPr/>
        </p:nvPicPr>
        <p:blipFill>
          <a:blip r:embed="rId7"/>
          <a:srcRect/>
          <a:stretch>
            <a:fillRect/>
          </a:stretch>
        </p:blipFill>
        <p:spPr bwMode="auto">
          <a:xfrm>
            <a:off x="5410200" y="228600"/>
            <a:ext cx="3589338" cy="5614988"/>
          </a:xfrm>
          <a:prstGeom prst="rect">
            <a:avLst/>
          </a:prstGeom>
          <a:noFill/>
          <a:ln w="9525">
            <a:noFill/>
            <a:miter lim="800000"/>
            <a:headEnd/>
            <a:tailEnd/>
          </a:ln>
        </p:spPr>
      </p:pic>
      <p:sp>
        <p:nvSpPr>
          <p:cNvPr id="63498" name="Rectangle 11"/>
          <p:cNvSpPr>
            <a:spLocks noChangeArrowheads="1"/>
          </p:cNvSpPr>
          <p:nvPr/>
        </p:nvSpPr>
        <p:spPr bwMode="auto">
          <a:xfrm>
            <a:off x="5334000" y="5791200"/>
            <a:ext cx="3733800" cy="915988"/>
          </a:xfrm>
          <a:prstGeom prst="rect">
            <a:avLst/>
          </a:prstGeom>
          <a:solidFill>
            <a:srgbClr val="C0C0C0"/>
          </a:solidFill>
          <a:ln w="9525">
            <a:noFill/>
            <a:miter lim="800000"/>
            <a:headEnd/>
            <a:tailEnd/>
          </a:ln>
        </p:spPr>
        <p:txBody>
          <a:bodyPr>
            <a:spAutoFit/>
          </a:bodyPr>
          <a:lstStyle/>
          <a:p>
            <a:r>
              <a:rPr lang="en-US" b="0">
                <a:solidFill>
                  <a:srgbClr val="0000CC"/>
                </a:solidFill>
              </a:rPr>
              <a:t>The efficiency of the pump–motor</a:t>
            </a:r>
          </a:p>
          <a:p>
            <a:r>
              <a:rPr lang="en-US" b="0">
                <a:solidFill>
                  <a:srgbClr val="0000CC"/>
                </a:solidFill>
              </a:rPr>
              <a:t>combination is the product of the</a:t>
            </a:r>
          </a:p>
          <a:p>
            <a:r>
              <a:rPr lang="en-US" b="0">
                <a:solidFill>
                  <a:srgbClr val="0000CC"/>
                </a:solidFill>
              </a:rPr>
              <a:t>pump and the motor efficiencies.</a:t>
            </a:r>
          </a:p>
        </p:txBody>
      </p:sp>
      <p:pic>
        <p:nvPicPr>
          <p:cNvPr id="63499" name="Picture 3"/>
          <p:cNvPicPr>
            <a:picLocks noChangeAspect="1" noChangeArrowheads="1"/>
          </p:cNvPicPr>
          <p:nvPr/>
        </p:nvPicPr>
        <p:blipFill>
          <a:blip r:embed="rId8"/>
          <a:srcRect/>
          <a:stretch>
            <a:fillRect/>
          </a:stretch>
        </p:blipFill>
        <p:spPr bwMode="auto">
          <a:xfrm>
            <a:off x="304800" y="685800"/>
            <a:ext cx="5703888" cy="630238"/>
          </a:xfrm>
          <a:prstGeom prst="rect">
            <a:avLst/>
          </a:prstGeom>
          <a:noFill/>
          <a:ln w="9525">
            <a:solidFill>
              <a:schemeClr val="accent1"/>
            </a:solidFill>
            <a:miter lim="800000"/>
            <a:headEnd/>
            <a:tailEnd/>
          </a:ln>
        </p:spPr>
      </p:pic>
      <p:sp>
        <p:nvSpPr>
          <p:cNvPr id="63500" name="Rectangle 2"/>
          <p:cNvSpPr>
            <a:spLocks noChangeArrowheads="1"/>
          </p:cNvSpPr>
          <p:nvPr/>
        </p:nvSpPr>
        <p:spPr bwMode="auto">
          <a:xfrm>
            <a:off x="152400" y="152400"/>
            <a:ext cx="6240463" cy="457200"/>
          </a:xfrm>
          <a:prstGeom prst="rect">
            <a:avLst/>
          </a:prstGeom>
          <a:noFill/>
          <a:ln w="9525">
            <a:noFill/>
            <a:miter lim="800000"/>
            <a:headEnd/>
            <a:tailEnd/>
          </a:ln>
        </p:spPr>
        <p:txBody>
          <a:bodyPr wrap="none">
            <a:spAutoFit/>
          </a:bodyPr>
          <a:lstStyle/>
          <a:p>
            <a:r>
              <a:rPr lang="en-US" sz="2400" dirty="0">
                <a:solidFill>
                  <a:srgbClr val="FF0000"/>
                </a:solidFill>
              </a:rPr>
              <a:t>Piping Systems with Pumps and Turbines</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Number Placeholder 3"/>
          <p:cNvSpPr>
            <a:spLocks noGrp="1"/>
          </p:cNvSpPr>
          <p:nvPr>
            <p:ph type="sldNum" sz="quarter" idx="12"/>
          </p:nvPr>
        </p:nvSpPr>
        <p:spPr>
          <a:noFill/>
        </p:spPr>
        <p:txBody>
          <a:bodyPr/>
          <a:lstStyle/>
          <a:p>
            <a:fld id="{DA73CB8D-627E-427D-BDB8-8D1DC85D140F}" type="slidenum">
              <a:rPr lang="en-US"/>
              <a:pPr/>
              <a:t>61</a:t>
            </a:fld>
            <a:endParaRPr lang="en-US"/>
          </a:p>
        </p:txBody>
      </p:sp>
      <p:pic>
        <p:nvPicPr>
          <p:cNvPr id="64515" name="Picture 2"/>
          <p:cNvPicPr>
            <a:picLocks noChangeAspect="1" noChangeArrowheads="1"/>
          </p:cNvPicPr>
          <p:nvPr/>
        </p:nvPicPr>
        <p:blipFill>
          <a:blip r:embed="rId3"/>
          <a:srcRect/>
          <a:stretch>
            <a:fillRect/>
          </a:stretch>
        </p:blipFill>
        <p:spPr bwMode="auto">
          <a:xfrm>
            <a:off x="457200" y="381000"/>
            <a:ext cx="8180388" cy="5354638"/>
          </a:xfrm>
          <a:prstGeom prst="rect">
            <a:avLst/>
          </a:prstGeom>
          <a:noFill/>
          <a:ln w="9525">
            <a:noFill/>
            <a:miter lim="800000"/>
            <a:headEnd/>
            <a:tailEnd/>
          </a:ln>
        </p:spPr>
      </p:pic>
      <p:sp>
        <p:nvSpPr>
          <p:cNvPr id="64516" name="Rectangle 3"/>
          <p:cNvSpPr>
            <a:spLocks noChangeArrowheads="1"/>
          </p:cNvSpPr>
          <p:nvPr/>
        </p:nvSpPr>
        <p:spPr bwMode="auto">
          <a:xfrm>
            <a:off x="457200" y="5759450"/>
            <a:ext cx="6096000" cy="641350"/>
          </a:xfrm>
          <a:prstGeom prst="rect">
            <a:avLst/>
          </a:prstGeom>
          <a:noFill/>
          <a:ln w="9525">
            <a:noFill/>
            <a:miter lim="800000"/>
            <a:headEnd/>
            <a:tailEnd/>
          </a:ln>
        </p:spPr>
        <p:txBody>
          <a:bodyPr>
            <a:spAutoFit/>
          </a:bodyPr>
          <a:lstStyle/>
          <a:p>
            <a:r>
              <a:rPr lang="en-US" b="0">
                <a:solidFill>
                  <a:srgbClr val="0000CC"/>
                </a:solidFill>
              </a:rPr>
              <a:t>Characteristic pump curves for</a:t>
            </a:r>
            <a:r>
              <a:rPr lang="tr-TR" b="0">
                <a:solidFill>
                  <a:srgbClr val="0000CC"/>
                </a:solidFill>
              </a:rPr>
              <a:t> </a:t>
            </a:r>
            <a:r>
              <a:rPr lang="en-US" b="0">
                <a:solidFill>
                  <a:srgbClr val="0000CC"/>
                </a:solidFill>
              </a:rPr>
              <a:t>centrifugal pumps, the system curve</a:t>
            </a:r>
            <a:r>
              <a:rPr lang="tr-TR" b="0">
                <a:solidFill>
                  <a:srgbClr val="0000CC"/>
                </a:solidFill>
              </a:rPr>
              <a:t> </a:t>
            </a:r>
            <a:r>
              <a:rPr lang="en-US" b="0">
                <a:solidFill>
                  <a:srgbClr val="0000CC"/>
                </a:solidFill>
              </a:rPr>
              <a:t>for a piping system, and the operating</a:t>
            </a:r>
            <a:r>
              <a:rPr lang="tr-TR" b="0">
                <a:solidFill>
                  <a:srgbClr val="0000CC"/>
                </a:solidFill>
              </a:rPr>
              <a:t> </a:t>
            </a:r>
            <a:r>
              <a:rPr lang="en-US" b="0">
                <a:solidFill>
                  <a:srgbClr val="0000CC"/>
                </a:solidFill>
              </a:rPr>
              <a:t>point.</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Number Placeholder 3"/>
          <p:cNvSpPr>
            <a:spLocks noGrp="1"/>
          </p:cNvSpPr>
          <p:nvPr>
            <p:ph type="sldNum" sz="quarter" idx="12"/>
          </p:nvPr>
        </p:nvSpPr>
        <p:spPr>
          <a:noFill/>
        </p:spPr>
        <p:txBody>
          <a:bodyPr/>
          <a:lstStyle/>
          <a:p>
            <a:fld id="{368F8079-7BAD-4EB2-AA85-14B970B35FF4}" type="slidenum">
              <a:rPr lang="en-US"/>
              <a:pPr/>
              <a:t>62</a:t>
            </a:fld>
            <a:endParaRPr lang="en-US"/>
          </a:p>
        </p:txBody>
      </p:sp>
      <p:pic>
        <p:nvPicPr>
          <p:cNvPr id="65539" name="Picture 4"/>
          <p:cNvPicPr>
            <a:picLocks noChangeAspect="1" noChangeArrowheads="1"/>
          </p:cNvPicPr>
          <p:nvPr/>
        </p:nvPicPr>
        <p:blipFill>
          <a:blip r:embed="rId3"/>
          <a:srcRect/>
          <a:stretch>
            <a:fillRect/>
          </a:stretch>
        </p:blipFill>
        <p:spPr bwMode="auto">
          <a:xfrm>
            <a:off x="457200" y="381000"/>
            <a:ext cx="6964363" cy="2736850"/>
          </a:xfrm>
          <a:prstGeom prst="rect">
            <a:avLst/>
          </a:prstGeom>
          <a:noFill/>
          <a:ln w="9525">
            <a:noFill/>
            <a:miter lim="800000"/>
            <a:headEnd/>
            <a:tailEnd/>
          </a:ln>
        </p:spPr>
      </p:pic>
      <p:pic>
        <p:nvPicPr>
          <p:cNvPr id="65540" name="Picture 5"/>
          <p:cNvPicPr>
            <a:picLocks noChangeAspect="1" noChangeArrowheads="1"/>
          </p:cNvPicPr>
          <p:nvPr/>
        </p:nvPicPr>
        <p:blipFill>
          <a:blip r:embed="rId4"/>
          <a:srcRect/>
          <a:stretch>
            <a:fillRect/>
          </a:stretch>
        </p:blipFill>
        <p:spPr bwMode="auto">
          <a:xfrm>
            <a:off x="457200" y="3200400"/>
            <a:ext cx="7234238" cy="32416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Number Placeholder 3"/>
          <p:cNvSpPr>
            <a:spLocks noGrp="1"/>
          </p:cNvSpPr>
          <p:nvPr>
            <p:ph type="sldNum" sz="quarter" idx="12"/>
          </p:nvPr>
        </p:nvSpPr>
        <p:spPr>
          <a:noFill/>
        </p:spPr>
        <p:txBody>
          <a:bodyPr/>
          <a:lstStyle/>
          <a:p>
            <a:fld id="{EE2E479B-584F-4F71-B99B-AA05465F06B2}" type="slidenum">
              <a:rPr lang="en-US"/>
              <a:pPr/>
              <a:t>63</a:t>
            </a:fld>
            <a:endParaRPr lang="en-US"/>
          </a:p>
        </p:txBody>
      </p:sp>
      <p:pic>
        <p:nvPicPr>
          <p:cNvPr id="66563" name="Picture 2"/>
          <p:cNvPicPr>
            <a:picLocks noChangeAspect="1" noChangeArrowheads="1"/>
          </p:cNvPicPr>
          <p:nvPr/>
        </p:nvPicPr>
        <p:blipFill>
          <a:blip r:embed="rId3"/>
          <a:srcRect/>
          <a:stretch>
            <a:fillRect/>
          </a:stretch>
        </p:blipFill>
        <p:spPr bwMode="auto">
          <a:xfrm>
            <a:off x="381000" y="152400"/>
            <a:ext cx="6400800" cy="65071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Number Placeholder 3"/>
          <p:cNvSpPr>
            <a:spLocks noGrp="1"/>
          </p:cNvSpPr>
          <p:nvPr>
            <p:ph type="sldNum" sz="quarter" idx="12"/>
          </p:nvPr>
        </p:nvSpPr>
        <p:spPr>
          <a:noFill/>
        </p:spPr>
        <p:txBody>
          <a:bodyPr/>
          <a:lstStyle/>
          <a:p>
            <a:fld id="{0E0F91A2-3FEB-4EC7-AB2A-4B6DD0023017}" type="slidenum">
              <a:rPr lang="en-US"/>
              <a:pPr/>
              <a:t>64</a:t>
            </a:fld>
            <a:endParaRPr lang="en-US"/>
          </a:p>
        </p:txBody>
      </p:sp>
      <p:pic>
        <p:nvPicPr>
          <p:cNvPr id="67587" name="Picture 2"/>
          <p:cNvPicPr>
            <a:picLocks noChangeAspect="1" noChangeArrowheads="1"/>
          </p:cNvPicPr>
          <p:nvPr/>
        </p:nvPicPr>
        <p:blipFill>
          <a:blip r:embed="rId3"/>
          <a:srcRect/>
          <a:stretch>
            <a:fillRect/>
          </a:stretch>
        </p:blipFill>
        <p:spPr bwMode="auto">
          <a:xfrm>
            <a:off x="533400" y="152400"/>
            <a:ext cx="5592763" cy="6629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Number Placeholder 3"/>
          <p:cNvSpPr>
            <a:spLocks noGrp="1"/>
          </p:cNvSpPr>
          <p:nvPr>
            <p:ph type="sldNum" sz="quarter" idx="12"/>
          </p:nvPr>
        </p:nvSpPr>
        <p:spPr>
          <a:noFill/>
        </p:spPr>
        <p:txBody>
          <a:bodyPr/>
          <a:lstStyle/>
          <a:p>
            <a:fld id="{7E73CDD6-3D06-4F04-9BEC-ED05BD9B24E5}" type="slidenum">
              <a:rPr lang="en-US"/>
              <a:pPr/>
              <a:t>65</a:t>
            </a:fld>
            <a:endParaRPr lang="en-US"/>
          </a:p>
        </p:txBody>
      </p:sp>
      <p:pic>
        <p:nvPicPr>
          <p:cNvPr id="68611" name="Picture 2"/>
          <p:cNvPicPr>
            <a:picLocks noChangeAspect="1" noChangeArrowheads="1"/>
          </p:cNvPicPr>
          <p:nvPr/>
        </p:nvPicPr>
        <p:blipFill>
          <a:blip r:embed="rId3"/>
          <a:srcRect/>
          <a:stretch>
            <a:fillRect/>
          </a:stretch>
        </p:blipFill>
        <p:spPr bwMode="auto">
          <a:xfrm>
            <a:off x="304800" y="304800"/>
            <a:ext cx="7008813" cy="43640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Number Placeholder 3"/>
          <p:cNvSpPr>
            <a:spLocks noGrp="1"/>
          </p:cNvSpPr>
          <p:nvPr>
            <p:ph type="sldNum" sz="quarter" idx="12"/>
          </p:nvPr>
        </p:nvSpPr>
        <p:spPr>
          <a:noFill/>
        </p:spPr>
        <p:txBody>
          <a:bodyPr/>
          <a:lstStyle/>
          <a:p>
            <a:fld id="{5C958F51-F2C4-4917-A799-87C3EAA99D76}" type="slidenum">
              <a:rPr lang="en-US"/>
              <a:pPr/>
              <a:t>66</a:t>
            </a:fld>
            <a:endParaRPr lang="en-US"/>
          </a:p>
        </p:txBody>
      </p:sp>
      <p:pic>
        <p:nvPicPr>
          <p:cNvPr id="69635" name="Picture 2"/>
          <p:cNvPicPr>
            <a:picLocks noChangeAspect="1" noChangeArrowheads="1"/>
          </p:cNvPicPr>
          <p:nvPr/>
        </p:nvPicPr>
        <p:blipFill>
          <a:blip r:embed="rId3"/>
          <a:srcRect/>
          <a:stretch>
            <a:fillRect/>
          </a:stretch>
        </p:blipFill>
        <p:spPr bwMode="auto">
          <a:xfrm>
            <a:off x="304800" y="228600"/>
            <a:ext cx="7008813" cy="1257300"/>
          </a:xfrm>
          <a:prstGeom prst="rect">
            <a:avLst/>
          </a:prstGeom>
          <a:noFill/>
          <a:ln w="9525">
            <a:noFill/>
            <a:miter lim="800000"/>
            <a:headEnd/>
            <a:tailEnd/>
          </a:ln>
        </p:spPr>
      </p:pic>
      <p:pic>
        <p:nvPicPr>
          <p:cNvPr id="69636" name="Picture 3"/>
          <p:cNvPicPr>
            <a:picLocks noChangeAspect="1" noChangeArrowheads="1"/>
          </p:cNvPicPr>
          <p:nvPr/>
        </p:nvPicPr>
        <p:blipFill>
          <a:blip r:embed="rId4"/>
          <a:srcRect/>
          <a:stretch>
            <a:fillRect/>
          </a:stretch>
        </p:blipFill>
        <p:spPr bwMode="auto">
          <a:xfrm>
            <a:off x="309563" y="1597025"/>
            <a:ext cx="7234237" cy="3051175"/>
          </a:xfrm>
          <a:prstGeom prst="rect">
            <a:avLst/>
          </a:prstGeom>
          <a:noFill/>
          <a:ln w="9525">
            <a:noFill/>
            <a:miter lim="800000"/>
            <a:headEnd/>
            <a:tailEnd/>
          </a:ln>
        </p:spPr>
      </p:pic>
      <p:pic>
        <p:nvPicPr>
          <p:cNvPr id="69637" name="Picture 5"/>
          <p:cNvPicPr>
            <a:picLocks noChangeAspect="1" noChangeArrowheads="1"/>
          </p:cNvPicPr>
          <p:nvPr/>
        </p:nvPicPr>
        <p:blipFill>
          <a:blip r:embed="rId5"/>
          <a:srcRect/>
          <a:stretch>
            <a:fillRect/>
          </a:stretch>
        </p:blipFill>
        <p:spPr bwMode="auto">
          <a:xfrm>
            <a:off x="304800" y="4724400"/>
            <a:ext cx="6964363" cy="7635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Number Placeholder 3"/>
          <p:cNvSpPr>
            <a:spLocks noGrp="1"/>
          </p:cNvSpPr>
          <p:nvPr>
            <p:ph type="sldNum" sz="quarter" idx="12"/>
          </p:nvPr>
        </p:nvSpPr>
        <p:spPr>
          <a:noFill/>
        </p:spPr>
        <p:txBody>
          <a:bodyPr/>
          <a:lstStyle/>
          <a:p>
            <a:fld id="{5A83818A-CE7F-412D-8DBF-F0FBD6004B5B}" type="slidenum">
              <a:rPr lang="en-US"/>
              <a:pPr/>
              <a:t>67</a:t>
            </a:fld>
            <a:endParaRPr lang="en-US"/>
          </a:p>
        </p:txBody>
      </p:sp>
      <p:pic>
        <p:nvPicPr>
          <p:cNvPr id="70659" name="Picture 2"/>
          <p:cNvPicPr>
            <a:picLocks noChangeAspect="1" noChangeArrowheads="1"/>
          </p:cNvPicPr>
          <p:nvPr/>
        </p:nvPicPr>
        <p:blipFill>
          <a:blip r:embed="rId3"/>
          <a:srcRect/>
          <a:stretch>
            <a:fillRect/>
          </a:stretch>
        </p:blipFill>
        <p:spPr bwMode="auto">
          <a:xfrm>
            <a:off x="381000" y="304800"/>
            <a:ext cx="6964363" cy="60817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Number Placeholder 3"/>
          <p:cNvSpPr>
            <a:spLocks noGrp="1"/>
          </p:cNvSpPr>
          <p:nvPr>
            <p:ph type="sldNum" sz="quarter" idx="12"/>
          </p:nvPr>
        </p:nvSpPr>
        <p:spPr>
          <a:noFill/>
        </p:spPr>
        <p:txBody>
          <a:bodyPr/>
          <a:lstStyle/>
          <a:p>
            <a:fld id="{89F9AB50-8287-48E4-B11A-D45B74DAA13A}" type="slidenum">
              <a:rPr lang="en-US"/>
              <a:pPr/>
              <a:t>68</a:t>
            </a:fld>
            <a:endParaRPr lang="en-US"/>
          </a:p>
        </p:txBody>
      </p:sp>
      <p:pic>
        <p:nvPicPr>
          <p:cNvPr id="71683" name="Picture 2"/>
          <p:cNvPicPr>
            <a:picLocks noChangeAspect="1" noChangeArrowheads="1"/>
          </p:cNvPicPr>
          <p:nvPr/>
        </p:nvPicPr>
        <p:blipFill>
          <a:blip r:embed="rId3"/>
          <a:srcRect/>
          <a:stretch>
            <a:fillRect/>
          </a:stretch>
        </p:blipFill>
        <p:spPr bwMode="auto">
          <a:xfrm>
            <a:off x="457200" y="304800"/>
            <a:ext cx="6964363" cy="6283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Number Placeholder 3"/>
          <p:cNvSpPr>
            <a:spLocks noGrp="1"/>
          </p:cNvSpPr>
          <p:nvPr>
            <p:ph type="sldNum" sz="quarter" idx="12"/>
          </p:nvPr>
        </p:nvSpPr>
        <p:spPr>
          <a:noFill/>
        </p:spPr>
        <p:txBody>
          <a:bodyPr/>
          <a:lstStyle/>
          <a:p>
            <a:fld id="{334BCDC5-1587-4357-A55B-3F5B726AC1A0}" type="slidenum">
              <a:rPr lang="en-US"/>
              <a:pPr/>
              <a:t>69</a:t>
            </a:fld>
            <a:endParaRPr lang="en-US"/>
          </a:p>
        </p:txBody>
      </p:sp>
      <p:pic>
        <p:nvPicPr>
          <p:cNvPr id="72707" name="Picture 2"/>
          <p:cNvPicPr>
            <a:picLocks noChangeAspect="1" noChangeArrowheads="1"/>
          </p:cNvPicPr>
          <p:nvPr/>
        </p:nvPicPr>
        <p:blipFill>
          <a:blip r:embed="rId3"/>
          <a:srcRect/>
          <a:stretch>
            <a:fillRect/>
          </a:stretch>
        </p:blipFill>
        <p:spPr bwMode="auto">
          <a:xfrm>
            <a:off x="838199" y="752475"/>
            <a:ext cx="6964363" cy="2143125"/>
          </a:xfrm>
          <a:prstGeom prst="rect">
            <a:avLst/>
          </a:prstGeom>
          <a:noFill/>
          <a:ln w="9525">
            <a:noFill/>
            <a:miter lim="800000"/>
            <a:headEnd/>
            <a:tailEnd/>
          </a:ln>
        </p:spPr>
      </p:pic>
      <p:pic>
        <p:nvPicPr>
          <p:cNvPr id="72708" name="Picture 3"/>
          <p:cNvPicPr>
            <a:picLocks noChangeAspect="1" noChangeArrowheads="1"/>
          </p:cNvPicPr>
          <p:nvPr/>
        </p:nvPicPr>
        <p:blipFill>
          <a:blip r:embed="rId4"/>
          <a:srcRect/>
          <a:stretch>
            <a:fillRect/>
          </a:stretch>
        </p:blipFill>
        <p:spPr bwMode="auto">
          <a:xfrm>
            <a:off x="1235868" y="2895600"/>
            <a:ext cx="5254625" cy="3040063"/>
          </a:xfrm>
          <a:prstGeom prst="rect">
            <a:avLst/>
          </a:prstGeom>
          <a:noFill/>
          <a:ln w="9525">
            <a:noFill/>
            <a:miter lim="800000"/>
            <a:headEnd/>
            <a:tailEnd/>
          </a:ln>
        </p:spPr>
      </p:pic>
      <p:pic>
        <p:nvPicPr>
          <p:cNvPr id="72709" name="Picture 4"/>
          <p:cNvPicPr>
            <a:picLocks noChangeAspect="1" noChangeArrowheads="1"/>
          </p:cNvPicPr>
          <p:nvPr/>
        </p:nvPicPr>
        <p:blipFill>
          <a:blip r:embed="rId5"/>
          <a:srcRect/>
          <a:stretch>
            <a:fillRect/>
          </a:stretch>
        </p:blipFill>
        <p:spPr bwMode="auto">
          <a:xfrm>
            <a:off x="838200" y="5932034"/>
            <a:ext cx="6964363" cy="717550"/>
          </a:xfrm>
          <a:prstGeom prst="rect">
            <a:avLst/>
          </a:prstGeom>
          <a:noFill/>
          <a:ln w="9525">
            <a:noFill/>
            <a:miter lim="800000"/>
            <a:headEnd/>
            <a:tailEnd/>
          </a:ln>
        </p:spPr>
      </p:pic>
      <p:sp>
        <p:nvSpPr>
          <p:cNvPr id="6" name="Rectangle 2"/>
          <p:cNvSpPr>
            <a:spLocks noChangeArrowheads="1"/>
          </p:cNvSpPr>
          <p:nvPr/>
        </p:nvSpPr>
        <p:spPr bwMode="auto">
          <a:xfrm>
            <a:off x="3347197" y="159657"/>
            <a:ext cx="1946367" cy="461665"/>
          </a:xfrm>
          <a:prstGeom prst="rect">
            <a:avLst/>
          </a:prstGeom>
          <a:noFill/>
          <a:ln w="9525">
            <a:noFill/>
            <a:miter lim="800000"/>
            <a:headEnd/>
            <a:tailEnd/>
          </a:ln>
        </p:spPr>
        <p:txBody>
          <a:bodyPr wrap="none">
            <a:spAutoFit/>
          </a:bodyPr>
          <a:lstStyle/>
          <a:p>
            <a:r>
              <a:rPr lang="en-US" sz="2400" dirty="0" smtClean="0">
                <a:solidFill>
                  <a:srgbClr val="FF0000"/>
                </a:solidFill>
              </a:rPr>
              <a:t>Assignment</a:t>
            </a:r>
            <a:endParaRPr lang="en-US" sz="2400" dirty="0">
              <a:solidFill>
                <a:srgbClr val="FF0000"/>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3"/>
          <p:cNvSpPr>
            <a:spLocks noGrp="1"/>
          </p:cNvSpPr>
          <p:nvPr>
            <p:ph type="sldNum" sz="quarter" idx="12"/>
          </p:nvPr>
        </p:nvSpPr>
        <p:spPr>
          <a:noFill/>
        </p:spPr>
        <p:txBody>
          <a:bodyPr/>
          <a:lstStyle/>
          <a:p>
            <a:fld id="{F513F097-9D92-46C8-8D3B-3F303F4FD61E}" type="slidenum">
              <a:rPr lang="en-US"/>
              <a:pPr/>
              <a:t>7</a:t>
            </a:fld>
            <a:endParaRPr lang="en-US"/>
          </a:p>
        </p:txBody>
      </p:sp>
      <p:sp>
        <p:nvSpPr>
          <p:cNvPr id="8195" name="Rectangle 2"/>
          <p:cNvSpPr>
            <a:spLocks noChangeArrowheads="1"/>
          </p:cNvSpPr>
          <p:nvPr/>
        </p:nvSpPr>
        <p:spPr bwMode="auto">
          <a:xfrm>
            <a:off x="381000" y="228600"/>
            <a:ext cx="2792413" cy="457200"/>
          </a:xfrm>
          <a:prstGeom prst="rect">
            <a:avLst/>
          </a:prstGeom>
          <a:noFill/>
          <a:ln w="9525">
            <a:noFill/>
            <a:miter lim="800000"/>
            <a:headEnd/>
            <a:tailEnd/>
          </a:ln>
        </p:spPr>
        <p:txBody>
          <a:bodyPr wrap="none">
            <a:spAutoFit/>
          </a:bodyPr>
          <a:lstStyle/>
          <a:p>
            <a:r>
              <a:rPr lang="en-US" sz="2400">
                <a:solidFill>
                  <a:srgbClr val="FF0000"/>
                </a:solidFill>
              </a:rPr>
              <a:t>Reynolds Number</a:t>
            </a:r>
          </a:p>
        </p:txBody>
      </p:sp>
      <p:sp>
        <p:nvSpPr>
          <p:cNvPr id="8196" name="Rectangle 3"/>
          <p:cNvSpPr>
            <a:spLocks noChangeArrowheads="1"/>
          </p:cNvSpPr>
          <p:nvPr/>
        </p:nvSpPr>
        <p:spPr bwMode="auto">
          <a:xfrm>
            <a:off x="381000" y="685800"/>
            <a:ext cx="4267200" cy="2097088"/>
          </a:xfrm>
          <a:prstGeom prst="rect">
            <a:avLst/>
          </a:prstGeom>
          <a:noFill/>
          <a:ln w="9525">
            <a:noFill/>
            <a:miter lim="800000"/>
            <a:headEnd/>
            <a:tailEnd/>
          </a:ln>
        </p:spPr>
        <p:txBody>
          <a:bodyPr>
            <a:spAutoFit/>
          </a:bodyPr>
          <a:lstStyle/>
          <a:p>
            <a:pPr>
              <a:spcBef>
                <a:spcPct val="15000"/>
              </a:spcBef>
              <a:spcAft>
                <a:spcPct val="15000"/>
              </a:spcAft>
            </a:pPr>
            <a:r>
              <a:rPr lang="en-US" b="0"/>
              <a:t>The transition from laminar to turbulent flow depends on the </a:t>
            </a:r>
            <a:r>
              <a:rPr lang="en-US" b="0" i="1">
                <a:solidFill>
                  <a:srgbClr val="0000CC"/>
                </a:solidFill>
              </a:rPr>
              <a:t>geometry</a:t>
            </a:r>
            <a:r>
              <a:rPr lang="en-US" b="0">
                <a:solidFill>
                  <a:srgbClr val="0000CC"/>
                </a:solidFill>
              </a:rPr>
              <a:t>,</a:t>
            </a:r>
            <a:r>
              <a:rPr lang="tr-TR" b="0">
                <a:solidFill>
                  <a:srgbClr val="0000CC"/>
                </a:solidFill>
              </a:rPr>
              <a:t> </a:t>
            </a:r>
            <a:r>
              <a:rPr lang="en-US" b="0" i="1">
                <a:solidFill>
                  <a:srgbClr val="0000CC"/>
                </a:solidFill>
              </a:rPr>
              <a:t>surface</a:t>
            </a:r>
            <a:r>
              <a:rPr lang="tr-TR" b="0" i="1">
                <a:solidFill>
                  <a:srgbClr val="0000CC"/>
                </a:solidFill>
              </a:rPr>
              <a:t> </a:t>
            </a:r>
            <a:r>
              <a:rPr lang="en-US" b="0" i="1">
                <a:solidFill>
                  <a:srgbClr val="0000CC"/>
                </a:solidFill>
              </a:rPr>
              <a:t>roughness</a:t>
            </a:r>
            <a:r>
              <a:rPr lang="en-US" b="0">
                <a:solidFill>
                  <a:srgbClr val="0000CC"/>
                </a:solidFill>
              </a:rPr>
              <a:t>, </a:t>
            </a:r>
            <a:r>
              <a:rPr lang="en-US" b="0" i="1">
                <a:solidFill>
                  <a:srgbClr val="0000CC"/>
                </a:solidFill>
              </a:rPr>
              <a:t>flow velocity</a:t>
            </a:r>
            <a:r>
              <a:rPr lang="en-US" b="0">
                <a:solidFill>
                  <a:srgbClr val="0000CC"/>
                </a:solidFill>
              </a:rPr>
              <a:t>, </a:t>
            </a:r>
            <a:r>
              <a:rPr lang="en-US" b="0" i="1">
                <a:solidFill>
                  <a:srgbClr val="0000CC"/>
                </a:solidFill>
              </a:rPr>
              <a:t>surface temperature</a:t>
            </a:r>
            <a:r>
              <a:rPr lang="en-US" b="0">
                <a:solidFill>
                  <a:srgbClr val="0000CC"/>
                </a:solidFill>
              </a:rPr>
              <a:t>, and </a:t>
            </a:r>
            <a:r>
              <a:rPr lang="en-US" b="0" i="1">
                <a:solidFill>
                  <a:srgbClr val="0000CC"/>
                </a:solidFill>
              </a:rPr>
              <a:t>type of fluid</a:t>
            </a:r>
            <a:r>
              <a:rPr lang="tr-TR" b="0">
                <a:solidFill>
                  <a:srgbClr val="0000CC"/>
                </a:solidFill>
              </a:rPr>
              <a:t>.</a:t>
            </a:r>
            <a:r>
              <a:rPr lang="tr-TR" b="0"/>
              <a:t> </a:t>
            </a:r>
          </a:p>
          <a:p>
            <a:pPr>
              <a:spcBef>
                <a:spcPct val="15000"/>
              </a:spcBef>
              <a:spcAft>
                <a:spcPct val="15000"/>
              </a:spcAft>
            </a:pPr>
            <a:r>
              <a:rPr lang="tr-TR" b="0"/>
              <a:t>T</a:t>
            </a:r>
            <a:r>
              <a:rPr lang="en-US" b="0"/>
              <a:t>he flow regime depends mainly on the ratio of </a:t>
            </a:r>
            <a:r>
              <a:rPr lang="en-US" b="0" i="1">
                <a:solidFill>
                  <a:srgbClr val="0000CC"/>
                </a:solidFill>
              </a:rPr>
              <a:t>inertial</a:t>
            </a:r>
            <a:r>
              <a:rPr lang="tr-TR" b="0" i="1">
                <a:solidFill>
                  <a:srgbClr val="0000CC"/>
                </a:solidFill>
              </a:rPr>
              <a:t> </a:t>
            </a:r>
            <a:r>
              <a:rPr lang="en-US" b="0" i="1">
                <a:solidFill>
                  <a:srgbClr val="0000CC"/>
                </a:solidFill>
              </a:rPr>
              <a:t>forces</a:t>
            </a:r>
            <a:r>
              <a:rPr lang="en-US" b="0" i="1"/>
              <a:t> </a:t>
            </a:r>
            <a:r>
              <a:rPr lang="en-US" b="0"/>
              <a:t>to </a:t>
            </a:r>
            <a:r>
              <a:rPr lang="en-US" b="0" i="1">
                <a:solidFill>
                  <a:srgbClr val="0000CC"/>
                </a:solidFill>
              </a:rPr>
              <a:t>viscous forces</a:t>
            </a:r>
            <a:r>
              <a:rPr lang="tr-TR" b="0" i="1"/>
              <a:t> </a:t>
            </a:r>
            <a:r>
              <a:rPr lang="tr-TR" b="0"/>
              <a:t>(</a:t>
            </a:r>
            <a:r>
              <a:rPr lang="en-US">
                <a:solidFill>
                  <a:srgbClr val="CC00CC"/>
                </a:solidFill>
              </a:rPr>
              <a:t>Reynolds number</a:t>
            </a:r>
            <a:r>
              <a:rPr lang="tr-TR" b="0"/>
              <a:t>).</a:t>
            </a:r>
            <a:endParaRPr lang="en-US" b="0"/>
          </a:p>
        </p:txBody>
      </p:sp>
      <p:pic>
        <p:nvPicPr>
          <p:cNvPr id="8197" name="Picture 4"/>
          <p:cNvPicPr>
            <a:picLocks noChangeAspect="1" noChangeArrowheads="1"/>
          </p:cNvPicPr>
          <p:nvPr/>
        </p:nvPicPr>
        <p:blipFill>
          <a:blip r:embed="rId3"/>
          <a:srcRect/>
          <a:stretch>
            <a:fillRect/>
          </a:stretch>
        </p:blipFill>
        <p:spPr bwMode="auto">
          <a:xfrm>
            <a:off x="457200" y="2838450"/>
            <a:ext cx="4173538" cy="742950"/>
          </a:xfrm>
          <a:prstGeom prst="rect">
            <a:avLst/>
          </a:prstGeom>
          <a:noFill/>
          <a:ln w="9525">
            <a:noFill/>
            <a:miter lim="800000"/>
            <a:headEnd/>
            <a:tailEnd/>
          </a:ln>
        </p:spPr>
      </p:pic>
      <p:pic>
        <p:nvPicPr>
          <p:cNvPr id="8198" name="Picture 5"/>
          <p:cNvPicPr>
            <a:picLocks noChangeAspect="1" noChangeArrowheads="1"/>
          </p:cNvPicPr>
          <p:nvPr/>
        </p:nvPicPr>
        <p:blipFill>
          <a:blip r:embed="rId4"/>
          <a:srcRect/>
          <a:stretch>
            <a:fillRect/>
          </a:stretch>
        </p:blipFill>
        <p:spPr bwMode="auto">
          <a:xfrm>
            <a:off x="381000" y="3716338"/>
            <a:ext cx="4219575" cy="2913062"/>
          </a:xfrm>
          <a:prstGeom prst="rect">
            <a:avLst/>
          </a:prstGeom>
          <a:noFill/>
          <a:ln w="9525">
            <a:noFill/>
            <a:miter lim="800000"/>
            <a:headEnd/>
            <a:tailEnd/>
          </a:ln>
        </p:spPr>
      </p:pic>
      <p:sp>
        <p:nvSpPr>
          <p:cNvPr id="8199" name="Rectangle 6"/>
          <p:cNvSpPr>
            <a:spLocks noChangeArrowheads="1"/>
          </p:cNvSpPr>
          <p:nvPr/>
        </p:nvSpPr>
        <p:spPr bwMode="auto">
          <a:xfrm>
            <a:off x="4824046" y="5521569"/>
            <a:ext cx="3200400" cy="1190625"/>
          </a:xfrm>
          <a:prstGeom prst="rect">
            <a:avLst/>
          </a:prstGeom>
          <a:noFill/>
          <a:ln w="9525">
            <a:noFill/>
            <a:miter lim="800000"/>
            <a:headEnd/>
            <a:tailEnd/>
          </a:ln>
        </p:spPr>
        <p:txBody>
          <a:bodyPr>
            <a:spAutoFit/>
          </a:bodyPr>
          <a:lstStyle/>
          <a:p>
            <a:r>
              <a:rPr lang="en-US" b="0" dirty="0">
                <a:solidFill>
                  <a:srgbClr val="0000CC"/>
                </a:solidFill>
              </a:rPr>
              <a:t>The Reynolds number can be viewed</a:t>
            </a:r>
            <a:r>
              <a:rPr lang="tr-TR" b="0" dirty="0">
                <a:solidFill>
                  <a:srgbClr val="0000CC"/>
                </a:solidFill>
              </a:rPr>
              <a:t> </a:t>
            </a:r>
            <a:r>
              <a:rPr lang="en-US" b="0" dirty="0">
                <a:solidFill>
                  <a:srgbClr val="0000CC"/>
                </a:solidFill>
              </a:rPr>
              <a:t>as the ratio of inertial forces to viscous</a:t>
            </a:r>
            <a:r>
              <a:rPr lang="tr-TR" b="0" dirty="0">
                <a:solidFill>
                  <a:srgbClr val="0000CC"/>
                </a:solidFill>
              </a:rPr>
              <a:t> </a:t>
            </a:r>
            <a:r>
              <a:rPr lang="en-US" b="0" dirty="0">
                <a:solidFill>
                  <a:srgbClr val="0000CC"/>
                </a:solidFill>
              </a:rPr>
              <a:t>forces acting on a fluid element.</a:t>
            </a:r>
          </a:p>
        </p:txBody>
      </p:sp>
      <p:sp>
        <p:nvSpPr>
          <p:cNvPr id="8200" name="Rectangle 7"/>
          <p:cNvSpPr>
            <a:spLocks noChangeArrowheads="1"/>
          </p:cNvSpPr>
          <p:nvPr/>
        </p:nvSpPr>
        <p:spPr bwMode="auto">
          <a:xfrm>
            <a:off x="4800600" y="3511550"/>
            <a:ext cx="3886200" cy="1822450"/>
          </a:xfrm>
          <a:prstGeom prst="rect">
            <a:avLst/>
          </a:prstGeom>
          <a:noFill/>
          <a:ln w="9525">
            <a:noFill/>
            <a:miter lim="800000"/>
            <a:headEnd/>
            <a:tailEnd/>
          </a:ln>
        </p:spPr>
        <p:txBody>
          <a:bodyPr>
            <a:spAutoFit/>
          </a:bodyPr>
          <a:lstStyle/>
          <a:p>
            <a:pPr>
              <a:spcBef>
                <a:spcPct val="15000"/>
              </a:spcBef>
              <a:spcAft>
                <a:spcPct val="15000"/>
              </a:spcAft>
            </a:pPr>
            <a:r>
              <a:rPr lang="en-US">
                <a:solidFill>
                  <a:srgbClr val="CC00CC"/>
                </a:solidFill>
              </a:rPr>
              <a:t>Critical Reynolds number, Re</a:t>
            </a:r>
            <a:r>
              <a:rPr lang="en-US" baseline="-25000">
                <a:solidFill>
                  <a:srgbClr val="CC00CC"/>
                </a:solidFill>
              </a:rPr>
              <a:t>cr</a:t>
            </a:r>
            <a:r>
              <a:rPr lang="en-US">
                <a:solidFill>
                  <a:srgbClr val="CC00CC"/>
                </a:solidFill>
              </a:rPr>
              <a:t>:</a:t>
            </a:r>
            <a:r>
              <a:rPr lang="en-US"/>
              <a:t>  </a:t>
            </a:r>
            <a:r>
              <a:rPr lang="en-US" b="0"/>
              <a:t>The Reynolds number at which the flow becomes turbulent. </a:t>
            </a:r>
          </a:p>
          <a:p>
            <a:pPr>
              <a:spcBef>
                <a:spcPct val="15000"/>
              </a:spcBef>
              <a:spcAft>
                <a:spcPct val="15000"/>
              </a:spcAft>
            </a:pPr>
            <a:r>
              <a:rPr lang="en-US" b="0"/>
              <a:t>The value of the critical Reynolds number is different for different geometries and flow conditions.</a:t>
            </a:r>
          </a:p>
        </p:txBody>
      </p:sp>
      <p:sp>
        <p:nvSpPr>
          <p:cNvPr id="8201" name="Rectangle 8"/>
          <p:cNvSpPr>
            <a:spLocks noChangeArrowheads="1"/>
          </p:cNvSpPr>
          <p:nvPr/>
        </p:nvSpPr>
        <p:spPr bwMode="auto">
          <a:xfrm>
            <a:off x="4648200" y="239713"/>
            <a:ext cx="4267200" cy="3113087"/>
          </a:xfrm>
          <a:prstGeom prst="rect">
            <a:avLst/>
          </a:prstGeom>
          <a:solidFill>
            <a:srgbClr val="FFFF99"/>
          </a:solidFill>
          <a:ln w="9525">
            <a:noFill/>
            <a:miter lim="800000"/>
            <a:headEnd/>
            <a:tailEnd/>
          </a:ln>
        </p:spPr>
        <p:txBody>
          <a:bodyPr>
            <a:spAutoFit/>
          </a:bodyPr>
          <a:lstStyle/>
          <a:p>
            <a:r>
              <a:rPr lang="en-US" b="0">
                <a:solidFill>
                  <a:srgbClr val="CC00CC"/>
                </a:solidFill>
              </a:rPr>
              <a:t>At large Reynolds numbers</a:t>
            </a:r>
            <a:r>
              <a:rPr lang="en-US" b="0"/>
              <a:t>, the inertial forces, which are proportional to the fluid density and the square of the fluid velocity, are large relative to the viscous forces, and thus the viscous forces cannot prevent the random and rapid fluctuations of the fluid (</a:t>
            </a:r>
            <a:r>
              <a:rPr lang="en-US"/>
              <a:t>turbulent</a:t>
            </a:r>
            <a:r>
              <a:rPr lang="en-US" b="0"/>
              <a:t>).</a:t>
            </a:r>
          </a:p>
          <a:p>
            <a:r>
              <a:rPr lang="en-US" b="0">
                <a:solidFill>
                  <a:srgbClr val="CC00CC"/>
                </a:solidFill>
              </a:rPr>
              <a:t>At small or moderate Reynolds numbers</a:t>
            </a:r>
            <a:r>
              <a:rPr lang="en-US" b="0"/>
              <a:t>, the viscous forces are large enough to suppress these fluctuations and to keep the fluid “in line” (</a:t>
            </a:r>
            <a:r>
              <a:rPr lang="en-US"/>
              <a:t>laminar</a:t>
            </a:r>
            <a:r>
              <a:rPr lang="en-US" b="0"/>
              <a:t>).</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3"/>
          <p:cNvSpPr>
            <a:spLocks noGrp="1"/>
          </p:cNvSpPr>
          <p:nvPr>
            <p:ph type="sldNum" sz="quarter" idx="12"/>
          </p:nvPr>
        </p:nvSpPr>
        <p:spPr>
          <a:noFill/>
        </p:spPr>
        <p:txBody>
          <a:bodyPr/>
          <a:lstStyle/>
          <a:p>
            <a:fld id="{C0FA4AE7-6166-4F1F-9E4C-0D3F4B5109E1}" type="slidenum">
              <a:rPr lang="en-US"/>
              <a:pPr/>
              <a:t>8</a:t>
            </a:fld>
            <a:endParaRPr lang="en-US"/>
          </a:p>
        </p:txBody>
      </p:sp>
      <p:pic>
        <p:nvPicPr>
          <p:cNvPr id="9219" name="Picture 3"/>
          <p:cNvPicPr>
            <a:picLocks noChangeAspect="1" noChangeArrowheads="1"/>
          </p:cNvPicPr>
          <p:nvPr/>
        </p:nvPicPr>
        <p:blipFill>
          <a:blip r:embed="rId3"/>
          <a:srcRect/>
          <a:stretch>
            <a:fillRect/>
          </a:stretch>
        </p:blipFill>
        <p:spPr bwMode="auto">
          <a:xfrm>
            <a:off x="3429000" y="498475"/>
            <a:ext cx="1158875" cy="720725"/>
          </a:xfrm>
          <a:prstGeom prst="rect">
            <a:avLst/>
          </a:prstGeom>
          <a:noFill/>
          <a:ln w="9525">
            <a:noFill/>
            <a:miter lim="800000"/>
            <a:headEnd/>
            <a:tailEnd/>
          </a:ln>
        </p:spPr>
      </p:pic>
      <p:sp>
        <p:nvSpPr>
          <p:cNvPr id="9220" name="Text Box 4"/>
          <p:cNvSpPr txBox="1">
            <a:spLocks noChangeArrowheads="1"/>
          </p:cNvSpPr>
          <p:nvPr/>
        </p:nvSpPr>
        <p:spPr bwMode="auto">
          <a:xfrm>
            <a:off x="381000" y="228600"/>
            <a:ext cx="3124200" cy="1190625"/>
          </a:xfrm>
          <a:prstGeom prst="rect">
            <a:avLst/>
          </a:prstGeom>
          <a:noFill/>
          <a:ln w="9525">
            <a:noFill/>
            <a:miter lim="800000"/>
            <a:headEnd/>
            <a:tailEnd/>
          </a:ln>
        </p:spPr>
        <p:txBody>
          <a:bodyPr>
            <a:spAutoFit/>
          </a:bodyPr>
          <a:lstStyle/>
          <a:p>
            <a:r>
              <a:rPr lang="en-US" b="0"/>
              <a:t>For flow through noncircular pipes, the Reynolds number is based on the </a:t>
            </a:r>
            <a:r>
              <a:rPr lang="en-US">
                <a:solidFill>
                  <a:srgbClr val="CC00CC"/>
                </a:solidFill>
              </a:rPr>
              <a:t>hydraulic diameter</a:t>
            </a:r>
            <a:endParaRPr lang="en-US" b="0"/>
          </a:p>
        </p:txBody>
      </p:sp>
      <p:sp>
        <p:nvSpPr>
          <p:cNvPr id="9221" name="Rectangle 7"/>
          <p:cNvSpPr>
            <a:spLocks noChangeArrowheads="1"/>
          </p:cNvSpPr>
          <p:nvPr/>
        </p:nvSpPr>
        <p:spPr bwMode="auto">
          <a:xfrm>
            <a:off x="381000" y="1447800"/>
            <a:ext cx="3886200" cy="366713"/>
          </a:xfrm>
          <a:prstGeom prst="rect">
            <a:avLst/>
          </a:prstGeom>
          <a:noFill/>
          <a:ln w="9525">
            <a:noFill/>
            <a:miter lim="800000"/>
            <a:headEnd/>
            <a:tailEnd/>
          </a:ln>
        </p:spPr>
        <p:txBody>
          <a:bodyPr>
            <a:spAutoFit/>
          </a:bodyPr>
          <a:lstStyle/>
          <a:p>
            <a:pPr>
              <a:spcBef>
                <a:spcPct val="15000"/>
              </a:spcBef>
              <a:spcAft>
                <a:spcPct val="15000"/>
              </a:spcAft>
            </a:pPr>
            <a:r>
              <a:rPr lang="tr-TR" b="0">
                <a:solidFill>
                  <a:srgbClr val="0000CC"/>
                </a:solidFill>
              </a:rPr>
              <a:t>For</a:t>
            </a:r>
            <a:r>
              <a:rPr lang="en-US" b="0">
                <a:solidFill>
                  <a:srgbClr val="0000CC"/>
                </a:solidFill>
              </a:rPr>
              <a:t> flow</a:t>
            </a:r>
            <a:r>
              <a:rPr lang="tr-TR" b="0">
                <a:solidFill>
                  <a:srgbClr val="0000CC"/>
                </a:solidFill>
              </a:rPr>
              <a:t> </a:t>
            </a:r>
            <a:r>
              <a:rPr lang="en-US" b="0">
                <a:solidFill>
                  <a:srgbClr val="0000CC"/>
                </a:solidFill>
              </a:rPr>
              <a:t>in a circular pipe</a:t>
            </a:r>
            <a:r>
              <a:rPr lang="tr-TR" b="0">
                <a:solidFill>
                  <a:srgbClr val="0000CC"/>
                </a:solidFill>
              </a:rPr>
              <a:t>:</a:t>
            </a:r>
            <a:endParaRPr lang="en-US" b="0">
              <a:solidFill>
                <a:srgbClr val="0000CC"/>
              </a:solidFill>
            </a:endParaRPr>
          </a:p>
        </p:txBody>
      </p:sp>
      <p:pic>
        <p:nvPicPr>
          <p:cNvPr id="9222" name="Picture 8"/>
          <p:cNvPicPr>
            <a:picLocks noChangeAspect="1" noChangeArrowheads="1"/>
          </p:cNvPicPr>
          <p:nvPr/>
        </p:nvPicPr>
        <p:blipFill>
          <a:blip r:embed="rId4"/>
          <a:srcRect/>
          <a:stretch>
            <a:fillRect/>
          </a:stretch>
        </p:blipFill>
        <p:spPr bwMode="auto">
          <a:xfrm>
            <a:off x="304800" y="1828800"/>
            <a:ext cx="4419600" cy="1076325"/>
          </a:xfrm>
          <a:prstGeom prst="rect">
            <a:avLst/>
          </a:prstGeom>
          <a:noFill/>
          <a:ln w="9525">
            <a:noFill/>
            <a:miter lim="800000"/>
            <a:headEnd/>
            <a:tailEnd/>
          </a:ln>
        </p:spPr>
      </p:pic>
      <p:sp>
        <p:nvSpPr>
          <p:cNvPr id="9223" name="Rectangle 9"/>
          <p:cNvSpPr>
            <a:spLocks noChangeArrowheads="1"/>
          </p:cNvSpPr>
          <p:nvPr/>
        </p:nvSpPr>
        <p:spPr bwMode="auto">
          <a:xfrm>
            <a:off x="5105400" y="5486400"/>
            <a:ext cx="3352800" cy="1190625"/>
          </a:xfrm>
          <a:prstGeom prst="rect">
            <a:avLst/>
          </a:prstGeom>
          <a:noFill/>
          <a:ln w="9525">
            <a:noFill/>
            <a:miter lim="800000"/>
            <a:headEnd/>
            <a:tailEnd/>
          </a:ln>
        </p:spPr>
        <p:txBody>
          <a:bodyPr>
            <a:spAutoFit/>
          </a:bodyPr>
          <a:lstStyle/>
          <a:p>
            <a:r>
              <a:rPr lang="en-US" b="0">
                <a:solidFill>
                  <a:srgbClr val="0000CC"/>
                </a:solidFill>
              </a:rPr>
              <a:t>The hydraulic diameter </a:t>
            </a:r>
            <a:r>
              <a:rPr lang="tr-TR" b="0">
                <a:solidFill>
                  <a:srgbClr val="0000CC"/>
                </a:solidFill>
              </a:rPr>
              <a:t>         </a:t>
            </a:r>
            <a:r>
              <a:rPr lang="en-US" b="0" i="1">
                <a:solidFill>
                  <a:srgbClr val="0000CC"/>
                </a:solidFill>
              </a:rPr>
              <a:t>D</a:t>
            </a:r>
            <a:r>
              <a:rPr lang="en-US" b="0" i="1" baseline="-25000">
                <a:solidFill>
                  <a:srgbClr val="0000CC"/>
                </a:solidFill>
              </a:rPr>
              <a:t>h</a:t>
            </a:r>
            <a:r>
              <a:rPr lang="tr-TR" b="0" i="1">
                <a:solidFill>
                  <a:srgbClr val="0000CC"/>
                </a:solidFill>
              </a:rPr>
              <a:t> =</a:t>
            </a:r>
            <a:r>
              <a:rPr lang="en-US" b="0">
                <a:solidFill>
                  <a:srgbClr val="0000CC"/>
                </a:solidFill>
              </a:rPr>
              <a:t> 4</a:t>
            </a:r>
            <a:r>
              <a:rPr lang="en-US" b="0" i="1">
                <a:solidFill>
                  <a:srgbClr val="0000CC"/>
                </a:solidFill>
              </a:rPr>
              <a:t>A</a:t>
            </a:r>
            <a:r>
              <a:rPr lang="en-US" b="0" i="1" baseline="-25000">
                <a:solidFill>
                  <a:srgbClr val="0000CC"/>
                </a:solidFill>
              </a:rPr>
              <a:t>c</a:t>
            </a:r>
            <a:r>
              <a:rPr lang="en-US" b="0">
                <a:solidFill>
                  <a:srgbClr val="0000CC"/>
                </a:solidFill>
              </a:rPr>
              <a:t>/</a:t>
            </a:r>
            <a:r>
              <a:rPr lang="en-US" b="0" i="1">
                <a:solidFill>
                  <a:srgbClr val="0000CC"/>
                </a:solidFill>
              </a:rPr>
              <a:t>p </a:t>
            </a:r>
            <a:r>
              <a:rPr lang="en-US" b="0">
                <a:solidFill>
                  <a:srgbClr val="0000CC"/>
                </a:solidFill>
              </a:rPr>
              <a:t>is</a:t>
            </a:r>
            <a:r>
              <a:rPr lang="tr-TR" b="0">
                <a:solidFill>
                  <a:srgbClr val="0000CC"/>
                </a:solidFill>
              </a:rPr>
              <a:t> </a:t>
            </a:r>
            <a:r>
              <a:rPr lang="en-US" b="0">
                <a:solidFill>
                  <a:srgbClr val="0000CC"/>
                </a:solidFill>
              </a:rPr>
              <a:t>defined such that it reduces to ordinary</a:t>
            </a:r>
            <a:r>
              <a:rPr lang="tr-TR" b="0">
                <a:solidFill>
                  <a:srgbClr val="0000CC"/>
                </a:solidFill>
              </a:rPr>
              <a:t> </a:t>
            </a:r>
            <a:r>
              <a:rPr lang="en-US" b="0">
                <a:solidFill>
                  <a:srgbClr val="0000CC"/>
                </a:solidFill>
              </a:rPr>
              <a:t>diameter for circular tubes.</a:t>
            </a:r>
          </a:p>
        </p:txBody>
      </p:sp>
      <p:pic>
        <p:nvPicPr>
          <p:cNvPr id="9224" name="Picture 10"/>
          <p:cNvPicPr>
            <a:picLocks noChangeAspect="1" noChangeArrowheads="1"/>
          </p:cNvPicPr>
          <p:nvPr/>
        </p:nvPicPr>
        <p:blipFill>
          <a:blip r:embed="rId5"/>
          <a:srcRect/>
          <a:stretch>
            <a:fillRect/>
          </a:stretch>
        </p:blipFill>
        <p:spPr bwMode="auto">
          <a:xfrm>
            <a:off x="428625" y="3200400"/>
            <a:ext cx="3228975" cy="2620963"/>
          </a:xfrm>
          <a:prstGeom prst="rect">
            <a:avLst/>
          </a:prstGeom>
          <a:noFill/>
          <a:ln w="9525">
            <a:noFill/>
            <a:miter lim="800000"/>
            <a:headEnd/>
            <a:tailEnd/>
          </a:ln>
        </p:spPr>
      </p:pic>
      <p:sp>
        <p:nvSpPr>
          <p:cNvPr id="9225" name="Rectangle 11"/>
          <p:cNvSpPr>
            <a:spLocks noChangeArrowheads="1"/>
          </p:cNvSpPr>
          <p:nvPr/>
        </p:nvSpPr>
        <p:spPr bwMode="auto">
          <a:xfrm>
            <a:off x="304800" y="5789613"/>
            <a:ext cx="4572000" cy="915987"/>
          </a:xfrm>
          <a:prstGeom prst="rect">
            <a:avLst/>
          </a:prstGeom>
          <a:noFill/>
          <a:ln w="9525">
            <a:noFill/>
            <a:miter lim="800000"/>
            <a:headEnd/>
            <a:tailEnd/>
          </a:ln>
        </p:spPr>
        <p:txBody>
          <a:bodyPr>
            <a:spAutoFit/>
          </a:bodyPr>
          <a:lstStyle/>
          <a:p>
            <a:r>
              <a:rPr lang="en-US" b="0">
                <a:solidFill>
                  <a:srgbClr val="0000CC"/>
                </a:solidFill>
              </a:rPr>
              <a:t>In the transitional flow region</a:t>
            </a:r>
            <a:r>
              <a:rPr lang="tr-TR" b="0">
                <a:solidFill>
                  <a:srgbClr val="0000CC"/>
                </a:solidFill>
              </a:rPr>
              <a:t> </a:t>
            </a:r>
            <a:r>
              <a:rPr lang="en-US" b="0">
                <a:solidFill>
                  <a:srgbClr val="0000CC"/>
                </a:solidFill>
              </a:rPr>
              <a:t>of 2300 </a:t>
            </a:r>
            <a:r>
              <a:rPr lang="en-US" b="0">
                <a:solidFill>
                  <a:srgbClr val="0000CC"/>
                </a:solidFill>
                <a:sym typeface="Symbol" pitchFamily="18" charset="2"/>
              </a:rPr>
              <a:t></a:t>
            </a:r>
            <a:r>
              <a:rPr lang="en-US" b="0">
                <a:solidFill>
                  <a:srgbClr val="0000CC"/>
                </a:solidFill>
              </a:rPr>
              <a:t> Re</a:t>
            </a:r>
            <a:r>
              <a:rPr lang="tr-TR" b="0">
                <a:solidFill>
                  <a:srgbClr val="0000CC"/>
                </a:solidFill>
              </a:rPr>
              <a:t> </a:t>
            </a:r>
            <a:r>
              <a:rPr lang="en-US" b="0">
                <a:solidFill>
                  <a:srgbClr val="0000CC"/>
                </a:solidFill>
                <a:sym typeface="Symbol" pitchFamily="18" charset="2"/>
              </a:rPr>
              <a:t></a:t>
            </a:r>
            <a:r>
              <a:rPr lang="en-US" b="0">
                <a:solidFill>
                  <a:srgbClr val="0000CC"/>
                </a:solidFill>
              </a:rPr>
              <a:t> 10,000, the flow</a:t>
            </a:r>
            <a:r>
              <a:rPr lang="tr-TR" b="0">
                <a:solidFill>
                  <a:srgbClr val="0000CC"/>
                </a:solidFill>
              </a:rPr>
              <a:t> </a:t>
            </a:r>
            <a:r>
              <a:rPr lang="en-US" b="0">
                <a:solidFill>
                  <a:srgbClr val="0000CC"/>
                </a:solidFill>
              </a:rPr>
              <a:t>switches between laminar and</a:t>
            </a:r>
            <a:r>
              <a:rPr lang="tr-TR" b="0">
                <a:solidFill>
                  <a:srgbClr val="0000CC"/>
                </a:solidFill>
              </a:rPr>
              <a:t> </a:t>
            </a:r>
            <a:r>
              <a:rPr lang="en-US" b="0">
                <a:solidFill>
                  <a:srgbClr val="0000CC"/>
                </a:solidFill>
              </a:rPr>
              <a:t>turbulent seemingly randomly.</a:t>
            </a:r>
          </a:p>
        </p:txBody>
      </p:sp>
      <p:pic>
        <p:nvPicPr>
          <p:cNvPr id="9226" name="Picture 12"/>
          <p:cNvPicPr>
            <a:picLocks noChangeAspect="1" noChangeArrowheads="1"/>
          </p:cNvPicPr>
          <p:nvPr/>
        </p:nvPicPr>
        <p:blipFill>
          <a:blip r:embed="rId6"/>
          <a:srcRect/>
          <a:stretch>
            <a:fillRect/>
          </a:stretch>
        </p:blipFill>
        <p:spPr bwMode="auto">
          <a:xfrm>
            <a:off x="4754563" y="228600"/>
            <a:ext cx="4084637" cy="5276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3"/>
          <p:cNvSpPr>
            <a:spLocks noGrp="1"/>
          </p:cNvSpPr>
          <p:nvPr>
            <p:ph type="sldNum" sz="quarter" idx="12"/>
          </p:nvPr>
        </p:nvSpPr>
        <p:spPr>
          <a:noFill/>
        </p:spPr>
        <p:txBody>
          <a:bodyPr/>
          <a:lstStyle/>
          <a:p>
            <a:fld id="{1C6F8334-73CA-4E6B-9575-075548B6940C}" type="slidenum">
              <a:rPr lang="en-US"/>
              <a:pPr/>
              <a:t>9</a:t>
            </a:fld>
            <a:endParaRPr lang="en-US"/>
          </a:p>
        </p:txBody>
      </p:sp>
      <p:sp>
        <p:nvSpPr>
          <p:cNvPr id="10243" name="Rectangle 2"/>
          <p:cNvSpPr>
            <a:spLocks noChangeArrowheads="1"/>
          </p:cNvSpPr>
          <p:nvPr/>
        </p:nvSpPr>
        <p:spPr bwMode="auto">
          <a:xfrm>
            <a:off x="304800" y="76200"/>
            <a:ext cx="6232525" cy="579438"/>
          </a:xfrm>
          <a:prstGeom prst="rect">
            <a:avLst/>
          </a:prstGeom>
          <a:noFill/>
          <a:ln w="9525">
            <a:noFill/>
            <a:miter lim="800000"/>
            <a:headEnd/>
            <a:tailEnd/>
          </a:ln>
        </p:spPr>
        <p:txBody>
          <a:bodyPr wrap="none">
            <a:spAutoFit/>
          </a:bodyPr>
          <a:lstStyle/>
          <a:p>
            <a:r>
              <a:rPr lang="en-US" sz="3200" dirty="0" smtClean="0">
                <a:solidFill>
                  <a:srgbClr val="FF0000"/>
                </a:solidFill>
              </a:rPr>
              <a:t>3–</a:t>
            </a:r>
            <a:r>
              <a:rPr lang="tr-TR" sz="3200" dirty="0">
                <a:solidFill>
                  <a:srgbClr val="FF0000"/>
                </a:solidFill>
              </a:rPr>
              <a:t>3</a:t>
            </a:r>
            <a:r>
              <a:rPr lang="en-US" sz="3200" dirty="0">
                <a:solidFill>
                  <a:srgbClr val="FF0000"/>
                </a:solidFill>
              </a:rPr>
              <a:t> </a:t>
            </a:r>
            <a:r>
              <a:rPr lang="en-US" sz="3200" b="0" dirty="0">
                <a:solidFill>
                  <a:srgbClr val="FF0000"/>
                </a:solidFill>
              </a:rPr>
              <a:t>■</a:t>
            </a:r>
            <a:r>
              <a:rPr lang="tr-TR" sz="3200" dirty="0"/>
              <a:t> </a:t>
            </a:r>
            <a:r>
              <a:rPr lang="en-US" sz="3200" dirty="0">
                <a:solidFill>
                  <a:srgbClr val="FF0000"/>
                </a:solidFill>
              </a:rPr>
              <a:t>THE ENTRANCE REGION</a:t>
            </a:r>
          </a:p>
        </p:txBody>
      </p:sp>
      <p:sp>
        <p:nvSpPr>
          <p:cNvPr id="10244" name="Rectangle 4"/>
          <p:cNvSpPr>
            <a:spLocks noChangeArrowheads="1"/>
          </p:cNvSpPr>
          <p:nvPr/>
        </p:nvSpPr>
        <p:spPr bwMode="auto">
          <a:xfrm>
            <a:off x="381000" y="609600"/>
            <a:ext cx="8229600" cy="1739900"/>
          </a:xfrm>
          <a:prstGeom prst="rect">
            <a:avLst/>
          </a:prstGeom>
          <a:noFill/>
          <a:ln w="9525">
            <a:noFill/>
            <a:miter lim="800000"/>
            <a:headEnd/>
            <a:tailEnd/>
          </a:ln>
        </p:spPr>
        <p:txBody>
          <a:bodyPr>
            <a:spAutoFit/>
          </a:bodyPr>
          <a:lstStyle/>
          <a:p>
            <a:r>
              <a:rPr lang="en-US">
                <a:solidFill>
                  <a:srgbClr val="CC00CC"/>
                </a:solidFill>
              </a:rPr>
              <a:t>Velocity boundary layer:</a:t>
            </a:r>
            <a:r>
              <a:rPr lang="en-US"/>
              <a:t> </a:t>
            </a:r>
            <a:r>
              <a:rPr lang="en-US" b="0"/>
              <a:t>The region of the flow in which the effects of the viscous shearing forces caused by fluid viscosity are felt.</a:t>
            </a:r>
          </a:p>
          <a:p>
            <a:r>
              <a:rPr lang="en-US">
                <a:solidFill>
                  <a:srgbClr val="CC00CC"/>
                </a:solidFill>
              </a:rPr>
              <a:t>Boundary layer region:</a:t>
            </a:r>
            <a:r>
              <a:rPr lang="en-US"/>
              <a:t> </a:t>
            </a:r>
            <a:r>
              <a:rPr lang="en-US" b="0"/>
              <a:t>The viscous effects and the velocity changes are significant. </a:t>
            </a:r>
          </a:p>
          <a:p>
            <a:r>
              <a:rPr lang="en-US">
                <a:solidFill>
                  <a:srgbClr val="CC00CC"/>
                </a:solidFill>
              </a:rPr>
              <a:t>Irrotational (core) flow region:</a:t>
            </a:r>
            <a:r>
              <a:rPr lang="en-US"/>
              <a:t> </a:t>
            </a:r>
            <a:r>
              <a:rPr lang="en-US" b="0"/>
              <a:t>The frictional effects are negligible and the velocity remains essentially constant in the radial direction.</a:t>
            </a:r>
          </a:p>
        </p:txBody>
      </p:sp>
      <p:sp>
        <p:nvSpPr>
          <p:cNvPr id="10245" name="Rectangle 5"/>
          <p:cNvSpPr>
            <a:spLocks noChangeArrowheads="1"/>
          </p:cNvSpPr>
          <p:nvPr/>
        </p:nvSpPr>
        <p:spPr bwMode="auto">
          <a:xfrm>
            <a:off x="381000" y="5865813"/>
            <a:ext cx="8077200" cy="915987"/>
          </a:xfrm>
          <a:prstGeom prst="rect">
            <a:avLst/>
          </a:prstGeom>
          <a:noFill/>
          <a:ln w="9525">
            <a:noFill/>
            <a:miter lim="800000"/>
            <a:headEnd/>
            <a:tailEnd/>
          </a:ln>
        </p:spPr>
        <p:txBody>
          <a:bodyPr>
            <a:spAutoFit/>
          </a:bodyPr>
          <a:lstStyle/>
          <a:p>
            <a:r>
              <a:rPr lang="en-US" b="0">
                <a:solidFill>
                  <a:srgbClr val="0000CC"/>
                </a:solidFill>
              </a:rPr>
              <a:t>The development of the velocity</a:t>
            </a:r>
            <a:r>
              <a:rPr lang="tr-TR" b="0">
                <a:solidFill>
                  <a:srgbClr val="0000CC"/>
                </a:solidFill>
              </a:rPr>
              <a:t> </a:t>
            </a:r>
            <a:r>
              <a:rPr lang="en-US" b="0">
                <a:solidFill>
                  <a:srgbClr val="0000CC"/>
                </a:solidFill>
              </a:rPr>
              <a:t>boundary layer in a pipe. The</a:t>
            </a:r>
            <a:r>
              <a:rPr lang="tr-TR" b="0">
                <a:solidFill>
                  <a:srgbClr val="0000CC"/>
                </a:solidFill>
              </a:rPr>
              <a:t> </a:t>
            </a:r>
            <a:r>
              <a:rPr lang="en-US" b="0">
                <a:solidFill>
                  <a:srgbClr val="0000CC"/>
                </a:solidFill>
              </a:rPr>
              <a:t>developed average velocity profile is</a:t>
            </a:r>
            <a:r>
              <a:rPr lang="tr-TR" b="0">
                <a:solidFill>
                  <a:srgbClr val="0000CC"/>
                </a:solidFill>
              </a:rPr>
              <a:t> </a:t>
            </a:r>
            <a:r>
              <a:rPr lang="en-US" b="0">
                <a:solidFill>
                  <a:srgbClr val="0000CC"/>
                </a:solidFill>
              </a:rPr>
              <a:t>parabolic in laminar flow,</a:t>
            </a:r>
            <a:r>
              <a:rPr lang="tr-TR" b="0">
                <a:solidFill>
                  <a:srgbClr val="0000CC"/>
                </a:solidFill>
              </a:rPr>
              <a:t> </a:t>
            </a:r>
            <a:r>
              <a:rPr lang="en-US" b="0">
                <a:solidFill>
                  <a:srgbClr val="0000CC"/>
                </a:solidFill>
              </a:rPr>
              <a:t>but somewhat flatter or fuller in</a:t>
            </a:r>
            <a:r>
              <a:rPr lang="tr-TR" b="0">
                <a:solidFill>
                  <a:srgbClr val="0000CC"/>
                </a:solidFill>
              </a:rPr>
              <a:t> </a:t>
            </a:r>
            <a:r>
              <a:rPr lang="en-US" b="0">
                <a:solidFill>
                  <a:srgbClr val="0000CC"/>
                </a:solidFill>
              </a:rPr>
              <a:t>turbulent flow.</a:t>
            </a:r>
          </a:p>
        </p:txBody>
      </p:sp>
      <p:pic>
        <p:nvPicPr>
          <p:cNvPr id="10246" name="Picture 6"/>
          <p:cNvPicPr>
            <a:picLocks noChangeAspect="1" noChangeArrowheads="1"/>
          </p:cNvPicPr>
          <p:nvPr/>
        </p:nvPicPr>
        <p:blipFill>
          <a:blip r:embed="rId3"/>
          <a:srcRect/>
          <a:stretch>
            <a:fillRect/>
          </a:stretch>
        </p:blipFill>
        <p:spPr bwMode="auto">
          <a:xfrm>
            <a:off x="457200" y="2438400"/>
            <a:ext cx="8153400" cy="3476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5803</TotalTime>
  <Words>3526</Words>
  <Application>Microsoft Office PowerPoint</Application>
  <PresentationFormat>On-screen Show (4:3)</PresentationFormat>
  <Paragraphs>315</Paragraphs>
  <Slides>69</Slides>
  <Notes>66</Notes>
  <HiddenSlides>0</HiddenSlides>
  <MMClips>0</MMClips>
  <ScaleCrop>false</ScaleCrop>
  <HeadingPairs>
    <vt:vector size="4" baseType="variant">
      <vt:variant>
        <vt:lpstr>Theme</vt:lpstr>
      </vt:variant>
      <vt:variant>
        <vt:i4>1</vt:i4>
      </vt:variant>
      <vt:variant>
        <vt:lpstr>Slide Titles</vt:lpstr>
      </vt:variant>
      <vt:variant>
        <vt:i4>69</vt:i4>
      </vt:variant>
    </vt:vector>
  </HeadingPairs>
  <TitlesOfParts>
    <vt:vector size="70" baseType="lpstr">
      <vt:lpstr>Office Theme</vt:lpstr>
      <vt:lpstr> Chapter 2: Liquid Piping Systems   Part 1: Pipe Flow Review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DC-UOIT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  INTRODUCTION AND BASIC CONCEPTS</dc:title>
  <dc:creator>WinXP Tablet</dc:creator>
  <cp:lastModifiedBy>Dawit M</cp:lastModifiedBy>
  <cp:revision>749</cp:revision>
  <dcterms:created xsi:type="dcterms:W3CDTF">2007-03-22T19:44:56Z</dcterms:created>
  <dcterms:modified xsi:type="dcterms:W3CDTF">2020-04-30T17:25:38Z</dcterms:modified>
</cp:coreProperties>
</file>