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5"/>
  </p:notesMasterIdLst>
  <p:sldIdLst>
    <p:sldId id="428" r:id="rId2"/>
    <p:sldId id="441" r:id="rId3"/>
    <p:sldId id="430" r:id="rId4"/>
    <p:sldId id="429" r:id="rId5"/>
    <p:sldId id="431" r:id="rId6"/>
    <p:sldId id="432" r:id="rId7"/>
    <p:sldId id="433" r:id="rId8"/>
    <p:sldId id="434" r:id="rId9"/>
    <p:sldId id="435" r:id="rId10"/>
    <p:sldId id="437" r:id="rId11"/>
    <p:sldId id="438" r:id="rId12"/>
    <p:sldId id="439" r:id="rId13"/>
    <p:sldId id="440" r:id="rId14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33"/>
    <a:srgbClr val="FF5050"/>
    <a:srgbClr val="CCFFFF"/>
    <a:srgbClr val="EAEAEA"/>
    <a:srgbClr val="FF9966"/>
    <a:srgbClr val="FF99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1" autoAdjust="0"/>
    <p:restoredTop sz="99314" autoAdjust="0"/>
  </p:normalViewPr>
  <p:slideViewPr>
    <p:cSldViewPr snapToGrid="0">
      <p:cViewPr varScale="1">
        <p:scale>
          <a:sx n="70" d="100"/>
          <a:sy n="70" d="100"/>
        </p:scale>
        <p:origin x="-1572" y="-102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 alt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 altLang="en-US"/>
          </a:p>
        </p:txBody>
      </p:sp>
      <p:sp>
        <p:nvSpPr>
          <p:cNvPr id="1228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 altLang="en-US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EB0BFF-A33B-4D60-872F-34E314DA0096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465997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8790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10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11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12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13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7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8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FE08B-92A0-4F02-8FDF-C061B82BAB93}" type="slidenum">
              <a:rPr lang="en-US" altLang="zh-CN" smtClean="0">
                <a:solidFill>
                  <a:prstClr val="black"/>
                </a:solidFill>
              </a:rPr>
              <a:pPr/>
              <a:t>9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6DEC-507D-4E51-8F97-8858D5B28A9F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87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9734-6D47-4524-8A22-481E6ECBBA3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28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EF9D-EC5F-43B6-9ADF-9E71FD8A28D8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70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45F90F-9DDF-48C6-AE1B-5F3FF3CC920B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64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F661-27C2-4A3B-AAF8-9A0577751DF9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103D-DD47-4A0C-A409-F72FDFF6F629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84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4071-D3B2-41A0-BCDA-20BC7542FA4A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2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BB079-8571-4EFA-8CEE-D3314C9C5EA8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13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53991-ADF8-4153-BED7-3270CB57DDF4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8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F8F-3960-4A49-941C-30BB72B72DA9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0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64EC-0608-4AC2-A207-4D428C3241C0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83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CF3A-B69C-4488-92FB-7BDE73CA3FBB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15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rPr>
              <a:t>AAiT - Department of mechanical engineering</a:t>
            </a:r>
            <a:endParaRPr lang="en-US" altLang="zh-CN" dirty="0">
              <a:solidFill>
                <a:prstClr val="black">
                  <a:tint val="75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832C4-8BAB-4844-B1C8-06A7B73DB5DE}" type="slidenum">
              <a:rPr lang="en-US" altLang="zh-CN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rPr>
              <a:pPr/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40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12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wtmus@gmai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7"/>
          <p:cNvSpPr txBox="1"/>
          <p:nvPr/>
        </p:nvSpPr>
        <p:spPr>
          <a:xfrm>
            <a:off x="152399" y="2021939"/>
            <a:ext cx="88120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9pPr>
          </a:lstStyle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Addis Ababa University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Addis Ababa Institute of Technology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School of Mechanical &amp; Industrial Engineering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2399" y="3789040"/>
            <a:ext cx="8812089" cy="156966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Heat and Mass Transfer</a:t>
            </a:r>
            <a:endParaRPr lang="en-US" sz="3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pPr algn="ctr"/>
            <a:r>
              <a:rPr lang="en-US" sz="3200" b="1" u="sng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Course Orientation &amp;</a:t>
            </a:r>
          </a:p>
          <a:p>
            <a:pPr algn="ctr"/>
            <a:r>
              <a:rPr lang="en-US" sz="3200" b="1" u="sng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(Syllabus) </a:t>
            </a:r>
            <a:endParaRPr lang="en-US" sz="3200" b="1" u="sng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pic>
        <p:nvPicPr>
          <p:cNvPr id="7" name="Picture 6" descr="Addis_Ababa_University_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2656"/>
            <a:ext cx="1403842" cy="16561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7"/>
          <p:cNvSpPr txBox="1"/>
          <p:nvPr/>
        </p:nvSpPr>
        <p:spPr>
          <a:xfrm>
            <a:off x="4558443" y="6079024"/>
            <a:ext cx="44060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Candara" panose="020E0502030303020204" pitchFamily="34" charset="0"/>
                <a:cs typeface="Lao UI" panose="020B0502040204020203" pitchFamily="34" charset="0"/>
              </a:rPr>
              <a:t>Prepared By: Dawit </a:t>
            </a:r>
            <a:r>
              <a:rPr lang="en-US" sz="2200" b="1" dirty="0" err="1" smtClean="0">
                <a:solidFill>
                  <a:srgbClr val="002060"/>
                </a:solidFill>
                <a:latin typeface="Candara" panose="020E0502030303020204" pitchFamily="34" charset="0"/>
                <a:cs typeface="Lao UI" panose="020B0502040204020203" pitchFamily="34" charset="0"/>
              </a:rPr>
              <a:t>Mussie</a:t>
            </a:r>
            <a:r>
              <a:rPr lang="en-US" sz="2200" b="1" dirty="0" smtClean="0">
                <a:solidFill>
                  <a:srgbClr val="002060"/>
                </a:solidFill>
                <a:latin typeface="Candara" panose="020E0502030303020204" pitchFamily="34" charset="0"/>
                <a:cs typeface="Lao UI" panose="020B0502040204020203" pitchFamily="34" charset="0"/>
              </a:rPr>
              <a:t> (M.Sc.) </a:t>
            </a:r>
          </a:p>
        </p:txBody>
      </p:sp>
    </p:spTree>
    <p:extLst>
      <p:ext uri="{BB962C8B-B14F-4D97-AF65-F5344CB8AC3E}">
        <p14:creationId xmlns:p14="http://schemas.microsoft.com/office/powerpoint/2010/main" val="336406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6. Text Book and References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02336" y="6096000"/>
            <a:ext cx="765464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10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997136"/>
            <a:ext cx="885698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/>
          </a:p>
          <a:p>
            <a:r>
              <a:rPr lang="en-US" sz="2400" b="1" dirty="0" smtClean="0"/>
              <a:t>Text </a:t>
            </a:r>
            <a:r>
              <a:rPr lang="en-US" sz="2400" b="1" dirty="0"/>
              <a:t>Book: 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Fundamentals </a:t>
            </a:r>
            <a:r>
              <a:rPr lang="en-US" sz="2000" dirty="0"/>
              <a:t>of Heat and Mass </a:t>
            </a:r>
            <a:r>
              <a:rPr lang="en-US" sz="2000" dirty="0" smtClean="0"/>
              <a:t>Transfer </a:t>
            </a:r>
            <a:r>
              <a:rPr lang="en-US" sz="2000" dirty="0" err="1" smtClean="0"/>
              <a:t>Incropera</a:t>
            </a:r>
            <a:r>
              <a:rPr lang="en-US" sz="2000" dirty="0"/>
              <a:t>/ DeWitt/ Bergman/ </a:t>
            </a:r>
            <a:r>
              <a:rPr lang="en-US" sz="2000" dirty="0" err="1"/>
              <a:t>Lavine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400" b="1" dirty="0" smtClean="0"/>
              <a:t>References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/>
              <a:t>Heat Transfer - </a:t>
            </a:r>
            <a:r>
              <a:rPr lang="en-US" sz="2000" dirty="0" err="1" smtClean="0"/>
              <a:t>Cengel</a:t>
            </a:r>
            <a:endParaRPr lang="en-US" sz="2000" dirty="0" smtClean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Heat Transfer - J</a:t>
            </a:r>
            <a:r>
              <a:rPr lang="en-US" sz="2000" dirty="0"/>
              <a:t>. P. Holman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000" dirty="0"/>
              <a:t>Heat Transfer </a:t>
            </a:r>
            <a:r>
              <a:rPr lang="en-US" sz="2000" dirty="0" smtClean="0"/>
              <a:t>- A</a:t>
            </a:r>
            <a:r>
              <a:rPr lang="en-US" sz="2000" dirty="0"/>
              <a:t>. J. Chapman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000" dirty="0"/>
              <a:t>Heat </a:t>
            </a:r>
            <a:r>
              <a:rPr lang="en-US" sz="2000" dirty="0" smtClean="0"/>
              <a:t>Transfer - Eckert </a:t>
            </a:r>
            <a:r>
              <a:rPr lang="en-US" sz="2000" dirty="0"/>
              <a:t>and Drake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000" dirty="0"/>
              <a:t>Engineering Heat </a:t>
            </a:r>
            <a:r>
              <a:rPr lang="en-US" sz="2000" dirty="0" smtClean="0"/>
              <a:t>Transfer - C</a:t>
            </a:r>
            <a:r>
              <a:rPr lang="en-US" sz="2000" dirty="0"/>
              <a:t>. P. Gupta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2000" dirty="0">
              <a:latin typeface="Lao UI" pitchFamily="34" charset="0"/>
              <a:cs typeface="Lao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87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7. Mode of Evaluation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43900" y="6096000"/>
            <a:ext cx="723900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11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86241"/>
              </p:ext>
            </p:extLst>
          </p:nvPr>
        </p:nvGraphicFramePr>
        <p:xfrm>
          <a:off x="738979" y="1226833"/>
          <a:ext cx="7558536" cy="4033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1021"/>
                <a:gridCol w="3217515"/>
              </a:tblGrid>
              <a:tr h="63272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Graded Contents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Assignments,</a:t>
                      </a:r>
                      <a:r>
                        <a:rPr lang="en-US" sz="2400" baseline="0" dirty="0" smtClean="0">
                          <a:effectLst/>
                        </a:rPr>
                        <a:t> Projects, Lab Reports (C.A)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20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72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Intermediate Exam -</a:t>
                      </a:r>
                      <a:r>
                        <a:rPr lang="en-US" sz="2400" baseline="0" dirty="0" smtClean="0">
                          <a:effectLst/>
                        </a:rPr>
                        <a:t> I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baseline="0" dirty="0" smtClean="0">
                          <a:effectLst/>
                        </a:rPr>
                        <a:t>(C.A)</a:t>
                      </a:r>
                      <a:endParaRPr lang="en-US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20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72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Intermediate Exam –</a:t>
                      </a:r>
                      <a:r>
                        <a:rPr lang="en-US" sz="2400" baseline="0" dirty="0" smtClean="0">
                          <a:effectLst/>
                        </a:rPr>
                        <a:t> I</a:t>
                      </a:r>
                      <a:r>
                        <a:rPr lang="en-US" sz="2400" dirty="0" smtClean="0">
                          <a:effectLst/>
                        </a:rPr>
                        <a:t>I </a:t>
                      </a:r>
                      <a:r>
                        <a:rPr lang="en-US" sz="2400" baseline="0" dirty="0" smtClean="0">
                          <a:effectLst/>
                        </a:rPr>
                        <a:t>(C.A)</a:t>
                      </a:r>
                      <a:endParaRPr lang="en-US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20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72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j-lt"/>
                          <a:ea typeface="Times New Roman"/>
                        </a:rPr>
                        <a:t>Final</a:t>
                      </a:r>
                      <a:r>
                        <a:rPr lang="en-US" sz="2400" baseline="0" dirty="0" smtClean="0">
                          <a:effectLst/>
                          <a:latin typeface="+mj-lt"/>
                          <a:ea typeface="Times New Roman"/>
                        </a:rPr>
                        <a:t> Exam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j-lt"/>
                          <a:ea typeface="Times New Roman"/>
                        </a:rPr>
                        <a:t>40%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72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j-lt"/>
                          <a:ea typeface="Times New Roman"/>
                        </a:rPr>
                        <a:t>Total 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066468" y="5394902"/>
            <a:ext cx="5406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 </a:t>
            </a:r>
          </a:p>
          <a:p>
            <a:r>
              <a:rPr lang="en-US" sz="1800" dirty="0"/>
              <a:t>[To be graded, A (maximum, pass) - F (minimum, fail)]</a:t>
            </a:r>
          </a:p>
        </p:txBody>
      </p:sp>
    </p:spTree>
    <p:extLst>
      <p:ext uri="{BB962C8B-B14F-4D97-AF65-F5344CB8AC3E}">
        <p14:creationId xmlns:p14="http://schemas.microsoft.com/office/powerpoint/2010/main" val="285131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8. Course Policies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54291" y="6096000"/>
            <a:ext cx="713509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12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6250" y="852714"/>
            <a:ext cx="813072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en-US" sz="2200" dirty="0"/>
              <a:t>Attendance will be noted throughout. 75% class </a:t>
            </a:r>
            <a:r>
              <a:rPr lang="en-US" sz="2200" dirty="0">
                <a:solidFill>
                  <a:srgbClr val="FF0000"/>
                </a:solidFill>
              </a:rPr>
              <a:t>attendance</a:t>
            </a:r>
            <a:r>
              <a:rPr lang="en-US" sz="2200" dirty="0"/>
              <a:t> is mandatory to get a grade in this </a:t>
            </a:r>
            <a:r>
              <a:rPr lang="en-US" sz="2200" dirty="0" smtClean="0"/>
              <a:t>course or to sit for final exam.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en-US" sz="2200" dirty="0" smtClean="0"/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en-US" sz="2200" dirty="0"/>
              <a:t>Collaborative discussion on homework is encouraged, but each student must do his/her </a:t>
            </a:r>
            <a:r>
              <a:rPr lang="en-US" sz="2200" dirty="0">
                <a:solidFill>
                  <a:srgbClr val="FF0000"/>
                </a:solidFill>
              </a:rPr>
              <a:t>own work</a:t>
            </a:r>
            <a:r>
              <a:rPr lang="en-US" sz="2200" dirty="0"/>
              <a:t> and submit papers as per the due date.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en-US" sz="2200" dirty="0" smtClean="0"/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FF0000"/>
                </a:solidFill>
              </a:rPr>
              <a:t>Deadlines</a:t>
            </a:r>
            <a:r>
              <a:rPr lang="en-US" sz="2200" dirty="0" smtClean="0"/>
              <a:t> must be respected. Late </a:t>
            </a:r>
            <a:r>
              <a:rPr lang="en-US" sz="2200" dirty="0"/>
              <a:t>work </a:t>
            </a:r>
            <a:r>
              <a:rPr lang="en-US" sz="2200" dirty="0" smtClean="0"/>
              <a:t>WILL NOT be accepted at all.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en-US" sz="2200" dirty="0"/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FF0000"/>
                </a:solidFill>
              </a:rPr>
              <a:t>Cheating</a:t>
            </a:r>
            <a:r>
              <a:rPr lang="en-US" sz="2200" dirty="0" smtClean="0"/>
              <a:t> </a:t>
            </a:r>
            <a:r>
              <a:rPr lang="en-US" sz="2200" dirty="0"/>
              <a:t>is a very bad habit and any form of cheating on assignments and exams has strict punishments by the school academic </a:t>
            </a:r>
            <a:r>
              <a:rPr lang="en-US" sz="2200" dirty="0" smtClean="0"/>
              <a:t>commission (S.A.C). </a:t>
            </a:r>
            <a:endParaRPr lang="en-US" sz="2200" dirty="0"/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en-US" sz="2200" dirty="0" smtClean="0"/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en-US" sz="2200" dirty="0" smtClean="0"/>
              <a:t>Students </a:t>
            </a:r>
            <a:r>
              <a:rPr lang="en-US" sz="2200" dirty="0"/>
              <a:t>are </a:t>
            </a:r>
            <a:r>
              <a:rPr lang="en-US" sz="2200" dirty="0">
                <a:solidFill>
                  <a:srgbClr val="FF0000"/>
                </a:solidFill>
              </a:rPr>
              <a:t>welcomed</a:t>
            </a:r>
            <a:r>
              <a:rPr lang="en-US" sz="2200" dirty="0"/>
              <a:t> to meet the instructor for discussion or for any </a:t>
            </a:r>
            <a:r>
              <a:rPr lang="en-US" sz="2200" dirty="0" smtClean="0"/>
              <a:t>need in the subject matter, </a:t>
            </a:r>
            <a:r>
              <a:rPr lang="en-US" sz="2200" dirty="0"/>
              <a:t>in class or outside the class   </a:t>
            </a:r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816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276096"/>
            <a:ext cx="90364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Thank you and I wish a blessed season.</a:t>
            </a:r>
          </a:p>
          <a:p>
            <a:pPr algn="ctr"/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Any Questions?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Comments?  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12727" y="6096000"/>
            <a:ext cx="755073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13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78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Outline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4400" y="6096000"/>
            <a:ext cx="533400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2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5346" y="978525"/>
            <a:ext cx="70514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1. </a:t>
            </a:r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3" action="ppaction://hlinksldjump"/>
              </a:rPr>
              <a:t>About </a:t>
            </a:r>
            <a:r>
              <a:rPr lang="en-US" sz="2400" b="1" dirty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3" action="ppaction://hlinksldjump"/>
              </a:rPr>
              <a:t>the </a:t>
            </a:r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3" action="ppaction://hlinksldjump"/>
              </a:rPr>
              <a:t>course</a:t>
            </a:r>
            <a:endParaRPr lang="en-US" sz="2400" b="1" dirty="0" smtClean="0">
              <a:solidFill>
                <a:schemeClr val="accent1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2. </a:t>
            </a:r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4" action="ppaction://hlinksldjump"/>
              </a:rPr>
              <a:t>About </a:t>
            </a:r>
            <a:r>
              <a:rPr lang="en-US" sz="2400" b="1" dirty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4" action="ppaction://hlinksldjump"/>
              </a:rPr>
              <a:t>the Instructor - Contact info.</a:t>
            </a:r>
            <a:endParaRPr lang="en-US" sz="2400" b="1" dirty="0">
              <a:solidFill>
                <a:schemeClr val="accent1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3. </a:t>
            </a:r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5" action="ppaction://hlinksldjump"/>
              </a:rPr>
              <a:t>Learning Outcomes</a:t>
            </a:r>
            <a:endParaRPr lang="en-US" sz="2400" b="1" dirty="0" smtClean="0">
              <a:solidFill>
                <a:schemeClr val="accent1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4. </a:t>
            </a:r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6" action="ppaction://hlinksldjump"/>
              </a:rPr>
              <a:t>Course Introduction</a:t>
            </a:r>
            <a:endParaRPr lang="en-US" sz="2400" b="1" dirty="0" smtClean="0">
              <a:solidFill>
                <a:schemeClr val="accent1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5. </a:t>
            </a:r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7" action="ppaction://hlinksldjump"/>
              </a:rPr>
              <a:t>Course Contents</a:t>
            </a:r>
            <a:endParaRPr lang="en-US" sz="2400" b="1" dirty="0" smtClean="0">
              <a:solidFill>
                <a:schemeClr val="accent1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6. </a:t>
            </a:r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8" action="ppaction://hlinksldjump"/>
              </a:rPr>
              <a:t>Text Book and References</a:t>
            </a:r>
            <a:endParaRPr lang="en-US" sz="2400" b="1" dirty="0" smtClean="0">
              <a:solidFill>
                <a:schemeClr val="accent1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7. </a:t>
            </a:r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9" action="ppaction://hlinksldjump"/>
              </a:rPr>
              <a:t>Mode of Evaluation</a:t>
            </a:r>
            <a:endParaRPr lang="en-US" sz="2400" b="1" dirty="0" smtClean="0">
              <a:solidFill>
                <a:schemeClr val="accent1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8. </a:t>
            </a:r>
            <a:r>
              <a:rPr lang="en-US" sz="2400" b="1" dirty="0" smtClean="0">
                <a:solidFill>
                  <a:schemeClr val="accent1"/>
                </a:solidFill>
                <a:latin typeface="Lao UI" pitchFamily="34" charset="0"/>
                <a:ea typeface="宋体" pitchFamily="2" charset="-122"/>
                <a:cs typeface="Lao UI" pitchFamily="34" charset="0"/>
                <a:hlinkClick r:id="rId10" action="ppaction://hlinksldjump"/>
              </a:rPr>
              <a:t>Course Policies</a:t>
            </a:r>
            <a:endParaRPr lang="en-US" sz="2400" b="1" dirty="0" smtClean="0">
              <a:solidFill>
                <a:schemeClr val="accent1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pPr algn="ctr"/>
            <a:endParaRPr lang="en-US" sz="24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  <a:p>
            <a:pPr algn="ctr"/>
            <a:endParaRPr lang="en-US" sz="24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9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1. About the course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4400" y="6096000"/>
            <a:ext cx="533400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3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1087934"/>
            <a:ext cx="885698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Lao UI" pitchFamily="34" charset="0"/>
                <a:cs typeface="Lao UI" pitchFamily="34" charset="0"/>
              </a:rPr>
              <a:t>Course title: </a:t>
            </a:r>
            <a:r>
              <a:rPr lang="en-US" sz="2800" b="1" dirty="0" smtClean="0">
                <a:latin typeface="Lao UI" pitchFamily="34" charset="0"/>
                <a:cs typeface="Lao UI" pitchFamily="34" charset="0"/>
              </a:rPr>
              <a:t>Heat and Mass Transfer </a:t>
            </a:r>
          </a:p>
          <a:p>
            <a:pPr algn="just"/>
            <a:endParaRPr lang="en-US" sz="2800" dirty="0">
              <a:latin typeface="Lao UI" pitchFamily="34" charset="0"/>
              <a:cs typeface="Lao UI" pitchFamily="34" charset="0"/>
            </a:endParaRPr>
          </a:p>
          <a:p>
            <a:pPr algn="just"/>
            <a:r>
              <a:rPr lang="en-US" sz="2800" dirty="0" smtClean="0">
                <a:latin typeface="Lao UI" pitchFamily="34" charset="0"/>
                <a:cs typeface="Lao UI" pitchFamily="34" charset="0"/>
              </a:rPr>
              <a:t>Course code: </a:t>
            </a:r>
            <a:r>
              <a:rPr lang="en-US" sz="2800" b="1" dirty="0" smtClean="0">
                <a:latin typeface="Lao UI" pitchFamily="34" charset="0"/>
                <a:cs typeface="Lao UI" pitchFamily="34" charset="0"/>
              </a:rPr>
              <a:t>MEng 3171</a:t>
            </a:r>
          </a:p>
          <a:p>
            <a:pPr algn="just"/>
            <a:endParaRPr lang="en-US" sz="2800" dirty="0" smtClean="0">
              <a:latin typeface="Lao UI" pitchFamily="34" charset="0"/>
              <a:cs typeface="Lao UI" pitchFamily="34" charset="0"/>
            </a:endParaRPr>
          </a:p>
          <a:p>
            <a:pPr algn="just"/>
            <a:r>
              <a:rPr lang="en-US" sz="2800" dirty="0" smtClean="0">
                <a:latin typeface="Lao UI" pitchFamily="34" charset="0"/>
                <a:cs typeface="Lao UI" pitchFamily="34" charset="0"/>
              </a:rPr>
              <a:t>Program: </a:t>
            </a:r>
            <a:r>
              <a:rPr lang="en-US" sz="2800" b="1" dirty="0" err="1" smtClean="0">
                <a:latin typeface="Lao UI" pitchFamily="34" charset="0"/>
                <a:cs typeface="Lao UI" pitchFamily="34" charset="0"/>
              </a:rPr>
              <a:t>Exrension</a:t>
            </a:r>
            <a:r>
              <a:rPr lang="en-US" sz="2800" b="1" dirty="0" smtClean="0">
                <a:latin typeface="Lao UI" pitchFamily="34" charset="0"/>
                <a:cs typeface="Lao UI" pitchFamily="34" charset="0"/>
              </a:rPr>
              <a:t>, B.Sc. in Mechanical Engineering</a:t>
            </a:r>
          </a:p>
          <a:p>
            <a:pPr algn="just"/>
            <a:endParaRPr lang="en-US" sz="2800" dirty="0">
              <a:latin typeface="Lao UI" pitchFamily="34" charset="0"/>
              <a:cs typeface="Lao UI" pitchFamily="34" charset="0"/>
            </a:endParaRPr>
          </a:p>
          <a:p>
            <a:pPr algn="just"/>
            <a:r>
              <a:rPr lang="en-US" sz="2800" dirty="0" smtClean="0">
                <a:latin typeface="Lao UI" pitchFamily="34" charset="0"/>
                <a:cs typeface="Lao UI" pitchFamily="34" charset="0"/>
              </a:rPr>
              <a:t>Credit Hours: </a:t>
            </a:r>
            <a:r>
              <a:rPr lang="en-US" sz="2800" b="1" dirty="0" smtClean="0">
                <a:latin typeface="Lao UI" pitchFamily="34" charset="0"/>
                <a:cs typeface="Lao UI" pitchFamily="34" charset="0"/>
              </a:rPr>
              <a:t>3 </a:t>
            </a:r>
          </a:p>
          <a:p>
            <a:pPr lvl="4" algn="just"/>
            <a:endParaRPr lang="en-US" sz="2800" b="1" dirty="0" smtClean="0">
              <a:latin typeface="Lao UI" pitchFamily="34" charset="0"/>
              <a:cs typeface="Lao UI" pitchFamily="34" charset="0"/>
            </a:endParaRPr>
          </a:p>
          <a:p>
            <a:pPr algn="just"/>
            <a:r>
              <a:rPr lang="en-US" sz="2800" dirty="0" smtClean="0">
                <a:latin typeface="Lao UI" pitchFamily="34" charset="0"/>
                <a:cs typeface="Lao UI" pitchFamily="34" charset="0"/>
              </a:rPr>
              <a:t>ECTS: </a:t>
            </a:r>
            <a:r>
              <a:rPr lang="en-US" sz="2800" b="1" dirty="0" smtClean="0">
                <a:latin typeface="Lao UI" pitchFamily="34" charset="0"/>
                <a:cs typeface="Lao UI" pitchFamily="34" charset="0"/>
              </a:rPr>
              <a:t>5</a:t>
            </a:r>
          </a:p>
          <a:p>
            <a:pPr algn="just"/>
            <a:endParaRPr lang="en-US" sz="2800" b="1" dirty="0">
              <a:latin typeface="Lao UI" pitchFamily="34" charset="0"/>
              <a:cs typeface="Lao UI" pitchFamily="34" charset="0"/>
            </a:endParaRPr>
          </a:p>
          <a:p>
            <a:pPr algn="just"/>
            <a:r>
              <a:rPr lang="en-US" sz="2800" dirty="0" smtClean="0">
                <a:latin typeface="Lao UI" pitchFamily="34" charset="0"/>
                <a:cs typeface="Lao UI" pitchFamily="34" charset="0"/>
              </a:rPr>
              <a:t>Target Group: </a:t>
            </a:r>
            <a:r>
              <a:rPr lang="en-US" sz="2800" b="1" dirty="0" smtClean="0">
                <a:latin typeface="Lao UI" pitchFamily="34" charset="0"/>
                <a:cs typeface="Lao UI" pitchFamily="34" charset="0"/>
              </a:rPr>
              <a:t>Year III –Mech. Eng’g </a:t>
            </a:r>
            <a:r>
              <a:rPr lang="en-US" sz="2800" b="1" dirty="0" err="1" smtClean="0">
                <a:latin typeface="Lao UI" pitchFamily="34" charset="0"/>
                <a:cs typeface="Lao UI" pitchFamily="34" charset="0"/>
              </a:rPr>
              <a:t>Undergad</a:t>
            </a:r>
            <a:r>
              <a:rPr lang="en-US" sz="2800" b="1" dirty="0" smtClean="0">
                <a:latin typeface="Lao UI" pitchFamily="34" charset="0"/>
                <a:cs typeface="Lao UI" pitchFamily="34" charset="0"/>
              </a:rPr>
              <a:t>. Students</a:t>
            </a:r>
          </a:p>
          <a:p>
            <a:pPr lvl="4" algn="just"/>
            <a:endParaRPr lang="en-US" sz="2800" b="1" dirty="0">
              <a:latin typeface="Lao UI" pitchFamily="34" charset="0"/>
              <a:cs typeface="Lao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80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9151" y="991862"/>
            <a:ext cx="802189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Instructor: 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Mr. Dawit </a:t>
            </a:r>
            <a:r>
              <a:rPr lang="en-US" sz="2400" b="1" dirty="0" err="1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Mussie</a:t>
            </a:r>
            <a:endParaRPr lang="en-US" sz="2400" b="1" dirty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  <a:p>
            <a:endParaRPr lang="en-US" sz="2400" b="1" dirty="0" smtClean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Qualifications: 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B.Sc. In Mechanical Engineering</a:t>
            </a:r>
          </a:p>
          <a:p>
            <a:r>
              <a:rPr lang="en-US" sz="2400" b="1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	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	  M.Sc</a:t>
            </a:r>
            <a:r>
              <a:rPr lang="en-US" sz="2400" b="1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. In 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Thermal Engineering </a:t>
            </a:r>
          </a:p>
          <a:p>
            <a:r>
              <a:rPr lang="en-US" sz="2400" b="1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	</a:t>
            </a:r>
            <a:endParaRPr lang="en-US" sz="2400" dirty="0" smtClean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Office</a:t>
            </a:r>
            <a:r>
              <a:rPr lang="en-US" sz="2400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: 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314-C (Mechanical Floor)</a:t>
            </a:r>
            <a:endParaRPr lang="en-US" sz="2400" b="1" dirty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  <a:p>
            <a:endParaRPr lang="en-US" sz="2400" dirty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Consultation hours</a:t>
            </a:r>
            <a:r>
              <a:rPr lang="en-US" sz="2400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: 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8:30Am-10:30Am </a:t>
            </a:r>
            <a:r>
              <a:rPr lang="en-US" sz="2400" b="1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on Monday</a:t>
            </a:r>
          </a:p>
          <a:p>
            <a:pPr marL="0" indent="0">
              <a:buNone/>
            </a:pPr>
            <a:r>
              <a:rPr lang="en-US" sz="2400" b="1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			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8:30Am-11:00Am </a:t>
            </a:r>
            <a:r>
              <a:rPr lang="en-US" sz="2400" b="1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on 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Wednesday</a:t>
            </a:r>
          </a:p>
          <a:p>
            <a:pPr marL="0" indent="0">
              <a:buNone/>
            </a:pPr>
            <a:endParaRPr lang="en-US" sz="2400" dirty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E-mail: 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  <a:hlinkClick r:id="rId3"/>
              </a:rPr>
              <a:t>dwtmus@gmail.com</a:t>
            </a:r>
            <a:r>
              <a:rPr lang="en-US" sz="2400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 </a:t>
            </a:r>
            <a:r>
              <a:rPr lang="en-US" sz="1200" b="1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(comments, suggestions, </a:t>
            </a:r>
            <a:r>
              <a:rPr lang="en-US" sz="12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 questions are welcomed)</a:t>
            </a:r>
            <a:endParaRPr lang="en-US" sz="1200" b="1" dirty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  <a:p>
            <a:endParaRPr lang="en-US" sz="2400" dirty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Student </a:t>
            </a:r>
            <a:r>
              <a:rPr lang="en-US" sz="2400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Representative:  </a:t>
            </a:r>
            <a:r>
              <a:rPr lang="en-US" sz="2400" b="1" dirty="0" smtClean="0">
                <a:solidFill>
                  <a:prstClr val="black"/>
                </a:solidFill>
                <a:latin typeface="Lao UI" panose="020B0502040204020203" pitchFamily="34" charset="0"/>
                <a:ea typeface="Batang" pitchFamily="18" charset="-127"/>
                <a:cs typeface="Lao UI" panose="020B0502040204020203" pitchFamily="34" charset="0"/>
              </a:rPr>
              <a:t>_______________________</a:t>
            </a:r>
            <a:endParaRPr lang="en-US" sz="2400" b="1" dirty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  <a:p>
            <a:endParaRPr lang="en-US" sz="2400" b="1" dirty="0">
              <a:solidFill>
                <a:prstClr val="black"/>
              </a:solidFill>
              <a:latin typeface="Lao UI" panose="020B0502040204020203" pitchFamily="34" charset="0"/>
              <a:ea typeface="Batang" pitchFamily="18" charset="-127"/>
              <a:cs typeface="Lao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2. About the Instructor - Contact </a:t>
            </a:r>
            <a:r>
              <a:rPr lang="en-US" sz="2800" b="1" dirty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info.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4400" y="6096000"/>
            <a:ext cx="533400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4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08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3. Learning Outcomes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4400" y="6096000"/>
            <a:ext cx="533400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5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1" y="853701"/>
            <a:ext cx="885698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Lao UI" pitchFamily="34" charset="0"/>
                <a:cs typeface="Lao UI" pitchFamily="34" charset="0"/>
              </a:rPr>
              <a:t>This course enables students to</a:t>
            </a:r>
            <a:r>
              <a:rPr lang="en-US" sz="2400" dirty="0" smtClean="0">
                <a:latin typeface="Lao UI" pitchFamily="34" charset="0"/>
                <a:cs typeface="Lao UI" pitchFamily="34" charset="0"/>
              </a:rPr>
              <a:t>: 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Solve </a:t>
            </a:r>
            <a:r>
              <a:rPr lang="en-US" sz="2000" dirty="0"/>
              <a:t>steady </a:t>
            </a:r>
            <a:r>
              <a:rPr lang="en-US" sz="2000" dirty="0" smtClean="0"/>
              <a:t>and Transient, one-dimensional </a:t>
            </a:r>
            <a:r>
              <a:rPr lang="en-US" sz="2000" dirty="0"/>
              <a:t>heat transfer problems </a:t>
            </a:r>
            <a:r>
              <a:rPr lang="en-US" sz="2000" dirty="0" smtClean="0"/>
              <a:t>analytically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Use </a:t>
            </a:r>
            <a:r>
              <a:rPr lang="en-US" sz="2000" dirty="0" smtClean="0"/>
              <a:t>computational </a:t>
            </a:r>
            <a:r>
              <a:rPr lang="en-US" sz="2000" dirty="0"/>
              <a:t>methods </a:t>
            </a:r>
            <a:r>
              <a:rPr lang="en-US" sz="2000" dirty="0" smtClean="0"/>
              <a:t>by </a:t>
            </a:r>
            <a:r>
              <a:rPr lang="en-US" sz="2000" dirty="0"/>
              <a:t>provided </a:t>
            </a:r>
            <a:r>
              <a:rPr lang="en-US" sz="2000" dirty="0" smtClean="0"/>
              <a:t>commercial engineering software packages </a:t>
            </a:r>
            <a:r>
              <a:rPr lang="en-US" sz="2000" dirty="0"/>
              <a:t>to numerically solve </a:t>
            </a:r>
            <a:r>
              <a:rPr lang="en-US" sz="2000" dirty="0" smtClean="0"/>
              <a:t>one dimensional and two dimensional, conduction </a:t>
            </a:r>
            <a:r>
              <a:rPr lang="en-US" sz="2000" dirty="0"/>
              <a:t>and transient heat </a:t>
            </a:r>
            <a:r>
              <a:rPr lang="en-US" sz="2000" dirty="0" smtClean="0"/>
              <a:t>transfer problems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Understand </a:t>
            </a:r>
            <a:r>
              <a:rPr lang="en-US" sz="2000" dirty="0"/>
              <a:t>thermal and viscous boundary layer </a:t>
            </a:r>
            <a:r>
              <a:rPr lang="en-US" sz="2000" dirty="0" smtClean="0"/>
              <a:t>heat transfer phenomena </a:t>
            </a:r>
            <a:r>
              <a:rPr lang="en-US" sz="2000" dirty="0"/>
              <a:t>for laminar and turbulent </a:t>
            </a:r>
            <a:r>
              <a:rPr lang="en-US" sz="2000" dirty="0" smtClean="0"/>
              <a:t>flows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Calculate irradiative heat fluxes between surfaces of simple </a:t>
            </a:r>
            <a:r>
              <a:rPr lang="en-US" sz="2000" dirty="0" smtClean="0"/>
              <a:t>geometries</a:t>
            </a:r>
          </a:p>
          <a:p>
            <a:pPr lvl="0" algn="just"/>
            <a:endParaRPr lang="en-US" sz="2000" dirty="0">
              <a:solidFill>
                <a:srgbClr val="FF0000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FF0000"/>
                </a:solidFill>
              </a:rPr>
              <a:t>Calculate gradient driven species mass </a:t>
            </a:r>
            <a:r>
              <a:rPr lang="en-US" sz="2000" dirty="0" smtClean="0">
                <a:solidFill>
                  <a:srgbClr val="FF0000"/>
                </a:solidFill>
              </a:rPr>
              <a:t>fluxes (?)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Analyzing heat transfer in various flow </a:t>
            </a:r>
            <a:r>
              <a:rPr lang="en-US" sz="2000" dirty="0" smtClean="0"/>
              <a:t>conditions (internal and external flows)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Understand, select, size and analyze the performance of various types of heat exchangers</a:t>
            </a:r>
          </a:p>
        </p:txBody>
      </p:sp>
    </p:spTree>
    <p:extLst>
      <p:ext uri="{BB962C8B-B14F-4D97-AF65-F5344CB8AC3E}">
        <p14:creationId xmlns:p14="http://schemas.microsoft.com/office/powerpoint/2010/main" val="233398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4. Course Introduction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4400" y="6096000"/>
            <a:ext cx="533400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6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949434"/>
            <a:ext cx="870323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The  </a:t>
            </a:r>
            <a:r>
              <a:rPr lang="en-US" sz="2000" dirty="0"/>
              <a:t>course  is  designed  to  familiarize  the  students  with  the  basic  principles  of  heat  and  mass  transfer mechanisms  and  applications.  Students  will  learn  in detail  </a:t>
            </a:r>
            <a:endParaRPr lang="en-US" sz="2000" dirty="0" smtClean="0"/>
          </a:p>
          <a:p>
            <a:pPr algn="just"/>
            <a:r>
              <a:rPr lang="en-US" sz="2000" dirty="0"/>
              <a:t>	</a:t>
            </a:r>
            <a:r>
              <a:rPr lang="en-US" sz="2000" dirty="0" smtClean="0"/>
              <a:t>(</a:t>
            </a:r>
            <a:r>
              <a:rPr lang="en-US" sz="2000" dirty="0"/>
              <a:t>i)  the  basic  concepts  of  heat  transfer, conduction, convection and radiation, </a:t>
            </a:r>
            <a:endParaRPr lang="en-US" sz="2000" dirty="0" smtClean="0"/>
          </a:p>
          <a:p>
            <a:pPr algn="just"/>
            <a:r>
              <a:rPr lang="en-US" sz="2000" dirty="0"/>
              <a:t>	</a:t>
            </a:r>
            <a:r>
              <a:rPr lang="en-US" sz="2000" dirty="0" smtClean="0"/>
              <a:t>(</a:t>
            </a:r>
            <a:r>
              <a:rPr lang="en-US" sz="2000" dirty="0"/>
              <a:t>ii) how their combinations contribute in any heat transfer process, and how a heat transfer process can be made more efficient and how to reduce heat losses. </a:t>
            </a:r>
            <a:endParaRPr lang="en-US" sz="2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800" dirty="0" smtClean="0"/>
              <a:t>Besides </a:t>
            </a:r>
            <a:r>
              <a:rPr lang="en-US" sz="1800" dirty="0"/>
              <a:t>it would  also  address about  types  of  heat  exchangers,  their  analysis,  selection  and  sizing; basics  of  natural  and  forced  convection, </a:t>
            </a:r>
            <a:r>
              <a:rPr lang="en-US" sz="1800" dirty="0" smtClean="0"/>
              <a:t>estimation  </a:t>
            </a:r>
            <a:r>
              <a:rPr lang="en-US" sz="1800" dirty="0"/>
              <a:t>of radiative heat exchange between two </a:t>
            </a:r>
            <a:r>
              <a:rPr lang="en-US" sz="1800" dirty="0" smtClean="0"/>
              <a:t>bodies</a:t>
            </a:r>
            <a:r>
              <a:rPr lang="en-US" sz="1800" dirty="0"/>
              <a:t>. </a:t>
            </a:r>
            <a:endParaRPr lang="en-US" sz="2000" dirty="0">
              <a:latin typeface="Lao UI" pitchFamily="34" charset="0"/>
              <a:cs typeface="Lao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5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5. Course Contents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17680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4400" y="6096000"/>
            <a:ext cx="533400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7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997136"/>
            <a:ext cx="885698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solidFill>
                  <a:srgbClr val="FF0000"/>
                </a:solidFill>
              </a:rPr>
              <a:t>Chapter One </a:t>
            </a:r>
            <a:r>
              <a:rPr lang="en-US" sz="2400" b="1" dirty="0" smtClean="0"/>
              <a:t>- Introduction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Conduction, convection, radiation; conservation of </a:t>
            </a:r>
            <a:r>
              <a:rPr lang="en-US" sz="2000" dirty="0" smtClean="0"/>
              <a:t>energy principle; </a:t>
            </a:r>
            <a:r>
              <a:rPr lang="en-US" sz="2000" dirty="0"/>
              <a:t>units and </a:t>
            </a:r>
            <a:r>
              <a:rPr lang="en-US" sz="2000" dirty="0" smtClean="0"/>
              <a:t>dimensions</a:t>
            </a:r>
          </a:p>
          <a:p>
            <a:pPr algn="just"/>
            <a:endParaRPr lang="en-US" sz="2000" dirty="0"/>
          </a:p>
          <a:p>
            <a:pPr lvl="0"/>
            <a:r>
              <a:rPr lang="en-US" sz="2400" b="1" dirty="0" smtClean="0">
                <a:solidFill>
                  <a:srgbClr val="FF0000"/>
                </a:solidFill>
              </a:rPr>
              <a:t>Chapter Two </a:t>
            </a:r>
            <a:r>
              <a:rPr lang="en-US" sz="2400" b="1" dirty="0" smtClean="0"/>
              <a:t>- Governing </a:t>
            </a:r>
            <a:r>
              <a:rPr lang="en-US" sz="2400" b="1" dirty="0"/>
              <a:t>Equations of Heat Conduction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Physical mechanism of heat conduction in metals and nonmetals, important thermodynamic and thermo-physical properties, Conduction </a:t>
            </a:r>
            <a:r>
              <a:rPr lang="en-US" sz="2000" dirty="0"/>
              <a:t>rate </a:t>
            </a:r>
            <a:r>
              <a:rPr lang="en-US" sz="2000" dirty="0" smtClean="0"/>
              <a:t>equations; </a:t>
            </a:r>
            <a:r>
              <a:rPr lang="en-US" sz="2000" dirty="0"/>
              <a:t>heat diffusion </a:t>
            </a:r>
            <a:r>
              <a:rPr lang="en-US" sz="2000" dirty="0" smtClean="0"/>
              <a:t>equation (in Rectangular, Cylindrical and Spherical coordinates), </a:t>
            </a:r>
            <a:r>
              <a:rPr lang="en-US" sz="2000" dirty="0"/>
              <a:t>boundary and initial </a:t>
            </a:r>
            <a:r>
              <a:rPr lang="en-US" sz="2000" dirty="0" smtClean="0"/>
              <a:t>conditions</a:t>
            </a:r>
          </a:p>
          <a:p>
            <a:pPr algn="just"/>
            <a:endParaRPr lang="en-US" sz="2000" dirty="0"/>
          </a:p>
          <a:p>
            <a:pPr lvl="0"/>
            <a:r>
              <a:rPr lang="en-US" sz="2400" b="1" dirty="0">
                <a:solidFill>
                  <a:srgbClr val="FF0000"/>
                </a:solidFill>
              </a:rPr>
              <a:t>Chapter </a:t>
            </a:r>
            <a:r>
              <a:rPr lang="en-US" sz="2400" b="1" dirty="0" smtClean="0">
                <a:solidFill>
                  <a:srgbClr val="FF0000"/>
                </a:solidFill>
              </a:rPr>
              <a:t>Three </a:t>
            </a:r>
            <a:r>
              <a:rPr lang="en-US" sz="2400" b="1" dirty="0" smtClean="0"/>
              <a:t>- One </a:t>
            </a:r>
            <a:r>
              <a:rPr lang="en-US" sz="2400" b="1" dirty="0"/>
              <a:t>Dimensional, Steady-State Conduction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Heat transfer through plane walls, cylinders and spheres; heat transfer with thermal energy generation in plane walls, cylinders and spheres; heat transfer from extended surfaces </a:t>
            </a:r>
            <a:r>
              <a:rPr lang="en-US" sz="2000" dirty="0" smtClean="0"/>
              <a:t>(with </a:t>
            </a:r>
            <a:r>
              <a:rPr lang="en-US" sz="2000" dirty="0"/>
              <a:t>different shapes of </a:t>
            </a:r>
            <a:r>
              <a:rPr lang="en-US" sz="2000" dirty="0" smtClean="0"/>
              <a:t>fins), fin performance.</a:t>
            </a: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8409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	</a:t>
            </a:r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Cont’d …</a:t>
            </a:r>
            <a:endParaRPr lang="en-US" sz="2800" b="1" dirty="0">
              <a:solidFill>
                <a:srgbClr val="C00000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4400" y="6096000"/>
            <a:ext cx="533400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8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764768"/>
            <a:ext cx="885698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solidFill>
                  <a:srgbClr val="FF0000"/>
                </a:solidFill>
              </a:rPr>
              <a:t>Chapter </a:t>
            </a:r>
            <a:r>
              <a:rPr lang="en-US" sz="2400" b="1" dirty="0">
                <a:solidFill>
                  <a:srgbClr val="FF0000"/>
                </a:solidFill>
              </a:rPr>
              <a:t>Four </a:t>
            </a:r>
            <a:r>
              <a:rPr lang="en-US" sz="2400" b="1" dirty="0"/>
              <a:t>- Two-Dimensional, Steady-State Conduction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Graphical solutions; analytical solutions using the method of separation of variables; numerical solutions using nodal network, energy </a:t>
            </a:r>
            <a:r>
              <a:rPr lang="en-US" sz="2000" dirty="0" smtClean="0"/>
              <a:t>methods (finite </a:t>
            </a:r>
            <a:r>
              <a:rPr lang="en-US" sz="2000" dirty="0"/>
              <a:t>difference </a:t>
            </a:r>
            <a:r>
              <a:rPr lang="en-US" sz="2000" dirty="0" smtClean="0"/>
              <a:t>methods)</a:t>
            </a:r>
            <a:endParaRPr lang="en-US" sz="2000" b="1" dirty="0">
              <a:solidFill>
                <a:srgbClr val="FF0000"/>
              </a:solidFill>
            </a:endParaRPr>
          </a:p>
          <a:p>
            <a:pPr lvl="0"/>
            <a:r>
              <a:rPr lang="en-US" sz="2400" b="1" dirty="0" smtClean="0">
                <a:solidFill>
                  <a:srgbClr val="FF0000"/>
                </a:solidFill>
              </a:rPr>
              <a:t>Chapter Five </a:t>
            </a:r>
            <a:r>
              <a:rPr lang="en-US" sz="2400" b="1" dirty="0"/>
              <a:t>- </a:t>
            </a:r>
            <a:r>
              <a:rPr lang="en-US" sz="2400" b="1" dirty="0" smtClean="0"/>
              <a:t>Transient </a:t>
            </a:r>
            <a:r>
              <a:rPr lang="en-US" sz="2400" b="1" dirty="0"/>
              <a:t>Conduction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Lumped capacitance method; exact </a:t>
            </a:r>
            <a:r>
              <a:rPr lang="en-US" sz="2000" dirty="0" smtClean="0"/>
              <a:t>solution method for rectangular shape and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term approximate </a:t>
            </a:r>
            <a:r>
              <a:rPr lang="en-US" sz="2000" dirty="0"/>
              <a:t>solutions for plane and radial systems with </a:t>
            </a:r>
            <a:r>
              <a:rPr lang="en-US" sz="2000" dirty="0" smtClean="0"/>
              <a:t>or without convection </a:t>
            </a:r>
            <a:r>
              <a:rPr lang="en-US" sz="2000" dirty="0"/>
              <a:t>at the surfaces; finite difference methods; graphical analysis- Schmidt </a:t>
            </a:r>
            <a:r>
              <a:rPr lang="en-US" sz="2000" dirty="0" smtClean="0"/>
              <a:t>plot</a:t>
            </a:r>
          </a:p>
          <a:p>
            <a:pPr algn="just"/>
            <a:endParaRPr lang="en-US" sz="2000" dirty="0"/>
          </a:p>
          <a:p>
            <a:pPr lvl="0"/>
            <a:r>
              <a:rPr lang="en-US" sz="2400" b="1" dirty="0">
                <a:solidFill>
                  <a:srgbClr val="FF0000"/>
                </a:solidFill>
              </a:rPr>
              <a:t>Chapter </a:t>
            </a:r>
            <a:r>
              <a:rPr lang="en-US" sz="2400" b="1" dirty="0" smtClean="0">
                <a:solidFill>
                  <a:srgbClr val="FF0000"/>
                </a:solidFill>
              </a:rPr>
              <a:t>Six </a:t>
            </a:r>
            <a:r>
              <a:rPr lang="en-US" sz="2400" b="1" dirty="0"/>
              <a:t>- </a:t>
            </a:r>
            <a:r>
              <a:rPr lang="en-US" sz="2400" b="1" dirty="0" smtClean="0"/>
              <a:t>Introduction </a:t>
            </a:r>
            <a:r>
              <a:rPr lang="en-US" sz="2400" b="1" dirty="0"/>
              <a:t>to </a:t>
            </a:r>
            <a:r>
              <a:rPr lang="en-US" sz="2400" b="1" dirty="0" smtClean="0"/>
              <a:t>Free Convection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Convection boundary layer; </a:t>
            </a:r>
            <a:r>
              <a:rPr lang="en-US" sz="2000" dirty="0" smtClean="0"/>
              <a:t>thermal boundary layer; convection </a:t>
            </a:r>
            <a:r>
              <a:rPr lang="en-US" sz="2000" dirty="0"/>
              <a:t>heat transfer </a:t>
            </a:r>
            <a:r>
              <a:rPr lang="en-US" sz="2000" dirty="0" smtClean="0"/>
              <a:t>equations, mass transfer equations; </a:t>
            </a:r>
            <a:r>
              <a:rPr lang="en-US" sz="2000" dirty="0"/>
              <a:t>similarity equations; dimensionless </a:t>
            </a:r>
            <a:r>
              <a:rPr lang="en-US" sz="2000" dirty="0" smtClean="0"/>
              <a:t>parameters</a:t>
            </a:r>
            <a:endParaRPr lang="en-US" sz="2000" dirty="0"/>
          </a:p>
          <a:p>
            <a:pPr lvl="0"/>
            <a:r>
              <a:rPr lang="en-US" sz="2400" b="1" dirty="0">
                <a:solidFill>
                  <a:srgbClr val="FF0000"/>
                </a:solidFill>
              </a:rPr>
              <a:t>Chapter </a:t>
            </a:r>
            <a:r>
              <a:rPr lang="en-US" sz="2400" b="1" dirty="0" smtClean="0">
                <a:solidFill>
                  <a:srgbClr val="FF0000"/>
                </a:solidFill>
              </a:rPr>
              <a:t>Seven </a:t>
            </a:r>
            <a:r>
              <a:rPr lang="en-US" sz="2400" b="1" dirty="0" smtClean="0"/>
              <a:t>– Forced </a:t>
            </a:r>
            <a:r>
              <a:rPr lang="en-US" sz="2400" b="1" dirty="0"/>
              <a:t>Convection:  External Flow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Flat plate in parallel flow and cylinder and sphere in cross flow; flow across banks of tubes </a:t>
            </a:r>
            <a:r>
              <a:rPr lang="en-US" sz="2000" dirty="0" smtClean="0"/>
              <a:t>(laminar</a:t>
            </a:r>
            <a:r>
              <a:rPr lang="en-US" sz="2000" dirty="0"/>
              <a:t>, transitional and turbulent </a:t>
            </a:r>
            <a:r>
              <a:rPr lang="en-US" sz="2000" dirty="0" smtClean="0"/>
              <a:t>flow cases)</a:t>
            </a:r>
          </a:p>
        </p:txBody>
      </p:sp>
    </p:spTree>
    <p:extLst>
      <p:ext uri="{BB962C8B-B14F-4D97-AF65-F5344CB8AC3E}">
        <p14:creationId xmlns:p14="http://schemas.microsoft.com/office/powerpoint/2010/main" val="99870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468"/>
            <a:ext cx="9036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	Cont’d </a:t>
            </a:r>
            <a:r>
              <a:rPr lang="en-US" sz="2800" b="1" dirty="0">
                <a:solidFill>
                  <a:srgbClr val="C00000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730478"/>
            <a:ext cx="8915400" cy="107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504801"/>
            <a:ext cx="64770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AAiT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6504801"/>
            <a:ext cx="8198295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School of Mechanical and Industrial Engineering - </a:t>
            </a:r>
            <a:r>
              <a:rPr lang="en-US" sz="1200" b="1" dirty="0" smtClean="0">
                <a:solidFill>
                  <a:prstClr val="white"/>
                </a:solidFill>
                <a:latin typeface="Lao UI" pitchFamily="34" charset="0"/>
                <a:ea typeface="宋体" pitchFamily="2" charset="-122"/>
                <a:cs typeface="Lao UI" pitchFamily="34" charset="0"/>
              </a:rPr>
              <a:t>SMiE</a:t>
            </a:r>
            <a:endParaRPr lang="en-US" sz="1200" b="1" dirty="0">
              <a:solidFill>
                <a:prstClr val="white"/>
              </a:solidFill>
              <a:latin typeface="Lao UI" pitchFamily="34" charset="0"/>
              <a:ea typeface="宋体" pitchFamily="2" charset="-122"/>
              <a:cs typeface="Lao UI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4400" y="6096000"/>
            <a:ext cx="533400" cy="457200"/>
          </a:xfrm>
        </p:spPr>
        <p:txBody>
          <a:bodyPr/>
          <a:lstStyle/>
          <a:p>
            <a:fld id="{EE45F90F-9DDF-48C6-AE1B-5F3FF3CC920B}" type="slidenum">
              <a:rPr lang="en-US" altLang="zh-CN" sz="2800" b="1" smtClean="0">
                <a:solidFill>
                  <a:prstClr val="black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pPr/>
              <a:t>9</a:t>
            </a:fld>
            <a:endParaRPr lang="en-US" altLang="zh-CN" sz="2800" b="1" dirty="0">
              <a:solidFill>
                <a:prstClr val="black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838200"/>
            <a:ext cx="885698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Chapter </a:t>
            </a:r>
            <a:r>
              <a:rPr lang="en-US" sz="2400" b="1" dirty="0">
                <a:solidFill>
                  <a:srgbClr val="FF0000"/>
                </a:solidFill>
              </a:rPr>
              <a:t>Eight </a:t>
            </a:r>
            <a:r>
              <a:rPr lang="en-US" sz="2400" b="1" dirty="0"/>
              <a:t>- Forced Convection:  Internal Flow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Hydrodynamic considerations; thermal considerations; energy balance; laminar, transitional and turbulent flows in circular and non </a:t>
            </a:r>
            <a:r>
              <a:rPr lang="en-US" sz="2000" dirty="0" smtClean="0"/>
              <a:t>circular tubes</a:t>
            </a:r>
            <a:r>
              <a:rPr lang="en-US" sz="2000" dirty="0"/>
              <a:t>; convection </a:t>
            </a:r>
            <a:r>
              <a:rPr lang="en-US" sz="2000" dirty="0" smtClean="0"/>
              <a:t>correlations</a:t>
            </a:r>
          </a:p>
          <a:p>
            <a:pPr algn="just"/>
            <a:r>
              <a:rPr lang="en-US" sz="2000" b="1" dirty="0" smtClean="0"/>
              <a:t>	Case 1 – Constant Heat Flux on Surfaces</a:t>
            </a:r>
          </a:p>
          <a:p>
            <a:pPr algn="just"/>
            <a:r>
              <a:rPr lang="en-US" sz="2000" b="1" dirty="0" smtClean="0"/>
              <a:t>	Case 2 – Constant Temperature on Surfaces</a:t>
            </a:r>
            <a:endParaRPr lang="en-US" sz="2400" b="1" dirty="0"/>
          </a:p>
          <a:p>
            <a:pPr lvl="0"/>
            <a:r>
              <a:rPr lang="en-US" sz="2400" b="1" dirty="0" smtClean="0">
                <a:solidFill>
                  <a:srgbClr val="FF0000"/>
                </a:solidFill>
              </a:rPr>
              <a:t>Chapter Nine </a:t>
            </a:r>
            <a:r>
              <a:rPr lang="en-US" sz="2400" b="1" dirty="0"/>
              <a:t>- </a:t>
            </a:r>
            <a:r>
              <a:rPr lang="en-US" sz="2400" b="1" dirty="0" smtClean="0"/>
              <a:t>Heat </a:t>
            </a:r>
            <a:r>
              <a:rPr lang="en-US" sz="2400" b="1" dirty="0"/>
              <a:t>Exchangers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/>
              <a:t>Types, overall heat transfer coefficient; analysis using LMTD and </a:t>
            </a:r>
            <a:r>
              <a:rPr lang="en-US" sz="2000" dirty="0" smtClean="0"/>
              <a:t>NTU, selection of heat exchangers, performance analysis of heat exchangers on operation, selection of off – the – shelf heat exchangers from vendors catalogue (considerations).</a:t>
            </a:r>
          </a:p>
          <a:p>
            <a:endParaRPr lang="en-US" sz="2000" dirty="0"/>
          </a:p>
          <a:p>
            <a:pPr algn="just"/>
            <a:endParaRPr lang="en-US" sz="2000" dirty="0">
              <a:latin typeface="Lao UI" pitchFamily="34" charset="0"/>
              <a:cs typeface="Lao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94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6270</TotalTime>
  <Words>923</Words>
  <Application>Microsoft Office PowerPoint</Application>
  <PresentationFormat>On-screen Show (4:3)</PresentationFormat>
  <Paragraphs>179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Chula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Tawit</dc:creator>
  <cp:lastModifiedBy>Dawit M</cp:lastModifiedBy>
  <cp:revision>521</cp:revision>
  <dcterms:created xsi:type="dcterms:W3CDTF">2004-10-27T01:02:05Z</dcterms:created>
  <dcterms:modified xsi:type="dcterms:W3CDTF">2020-04-30T18:08:51Z</dcterms:modified>
</cp:coreProperties>
</file>