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0" r:id="rId3"/>
    <p:sldId id="281" r:id="rId4"/>
    <p:sldId id="275" r:id="rId5"/>
    <p:sldId id="276" r:id="rId6"/>
    <p:sldId id="277" r:id="rId7"/>
    <p:sldId id="278" r:id="rId8"/>
    <p:sldId id="284" r:id="rId9"/>
    <p:sldId id="283" r:id="rId10"/>
    <p:sldId id="340" r:id="rId11"/>
    <p:sldId id="261" r:id="rId12"/>
    <p:sldId id="341" r:id="rId13"/>
    <p:sldId id="287" r:id="rId14"/>
    <p:sldId id="288" r:id="rId15"/>
    <p:sldId id="289" r:id="rId16"/>
    <p:sldId id="346" r:id="rId17"/>
    <p:sldId id="291" r:id="rId18"/>
    <p:sldId id="262" r:id="rId19"/>
    <p:sldId id="342" r:id="rId20"/>
    <p:sldId id="263" r:id="rId21"/>
    <p:sldId id="334" r:id="rId22"/>
    <p:sldId id="264" r:id="rId23"/>
    <p:sldId id="343" r:id="rId24"/>
    <p:sldId id="265" r:id="rId25"/>
    <p:sldId id="331" r:id="rId26"/>
    <p:sldId id="268" r:id="rId27"/>
    <p:sldId id="292" r:id="rId28"/>
    <p:sldId id="344" r:id="rId29"/>
    <p:sldId id="345" r:id="rId30"/>
    <p:sldId id="335" r:id="rId31"/>
    <p:sldId id="348" r:id="rId32"/>
    <p:sldId id="336" r:id="rId33"/>
    <p:sldId id="337" r:id="rId34"/>
    <p:sldId id="338" r:id="rId35"/>
    <p:sldId id="339" r:id="rId36"/>
    <p:sldId id="347" r:id="rId37"/>
  </p:sldIdLst>
  <p:sldSz cx="10287000" cy="6858000" type="35mm"/>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58" autoAdjust="0"/>
  </p:normalViewPr>
  <p:slideViewPr>
    <p:cSldViewPr>
      <p:cViewPr varScale="1">
        <p:scale>
          <a:sx n="63" d="100"/>
          <a:sy n="63" d="100"/>
        </p:scale>
        <p:origin x="-1374" y="-114"/>
      </p:cViewPr>
      <p:guideLst>
        <p:guide orient="horz" pos="2160"/>
        <p:guide pos="32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709FC8-6F61-4EBC-9737-3E5D20444D7A}" type="datetimeFigureOut">
              <a:rPr lang="en-US" smtClean="0"/>
              <a:pPr/>
              <a:t>3/30/2020</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0D38ED-DC63-4E86-9306-64941510E64C}" type="slidenum">
              <a:rPr lang="en-US" smtClean="0"/>
              <a:pPr/>
              <a:t>‹#›</a:t>
            </a:fld>
            <a:endParaRPr lang="en-US"/>
          </a:p>
        </p:txBody>
      </p:sp>
    </p:spTree>
    <p:extLst>
      <p:ext uri="{BB962C8B-B14F-4D97-AF65-F5344CB8AC3E}">
        <p14:creationId xmlns:p14="http://schemas.microsoft.com/office/powerpoint/2010/main" val="221950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0D38ED-DC63-4E86-9306-64941510E64C}" type="slidenum">
              <a:rPr lang="en-US" smtClean="0"/>
              <a:pPr/>
              <a:t>1</a:t>
            </a:fld>
            <a:endParaRPr lang="en-US"/>
          </a:p>
        </p:txBody>
      </p:sp>
    </p:spTree>
    <p:extLst>
      <p:ext uri="{BB962C8B-B14F-4D97-AF65-F5344CB8AC3E}">
        <p14:creationId xmlns:p14="http://schemas.microsoft.com/office/powerpoint/2010/main" val="360130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0D38ED-DC63-4E86-9306-64941510E64C}" type="slidenum">
              <a:rPr lang="en-US" smtClean="0"/>
              <a:pPr/>
              <a:t>25</a:t>
            </a:fld>
            <a:endParaRPr lang="en-US"/>
          </a:p>
        </p:txBody>
      </p:sp>
    </p:spTree>
    <p:extLst>
      <p:ext uri="{BB962C8B-B14F-4D97-AF65-F5344CB8AC3E}">
        <p14:creationId xmlns:p14="http://schemas.microsoft.com/office/powerpoint/2010/main" val="405807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pipe size of 20 mm has been assumed. This pipe size must give the design flow rate without the permissible head loss being exceeded. If it does not, a fresh pipe size must be assumed and the procedure worked through again. Figure 4.10 relates pipe size to flow rate, flow velocity and head loss. Knowing the assumed pipe size and the calculated design flow rate, the flow velocity and the head loss can be found from the figure as follows.</a:t>
            </a:r>
          </a:p>
          <a:p>
            <a:r>
              <a:rPr lang="en-US" sz="1200" b="0" i="0" u="none" strike="noStrike" kern="1200" baseline="0" dirty="0" smtClean="0">
                <a:solidFill>
                  <a:schemeClr val="tx1"/>
                </a:solidFill>
                <a:latin typeface="+mn-lt"/>
                <a:ea typeface="+mn-ea"/>
                <a:cs typeface="+mn-cs"/>
              </a:rPr>
              <a:t>(1) Draw a line joining the assumed pipe size (20 mm) and the design flow rate (0.4 l/s).</a:t>
            </a:r>
          </a:p>
          <a:p>
            <a:r>
              <a:rPr lang="en-US" sz="1200" b="0" i="0" u="none" strike="noStrike" kern="1200" baseline="0" dirty="0" smtClean="0">
                <a:solidFill>
                  <a:schemeClr val="tx1"/>
                </a:solidFill>
                <a:latin typeface="+mn-lt"/>
                <a:ea typeface="+mn-ea"/>
                <a:cs typeface="+mn-cs"/>
              </a:rPr>
              <a:t>(2) Continue this line across the velocity and head loss scales.</a:t>
            </a:r>
          </a:p>
          <a:p>
            <a:r>
              <a:rPr lang="en-US" sz="1200" b="0" i="0" u="none" strike="noStrike" kern="1200" baseline="0" dirty="0" smtClean="0">
                <a:solidFill>
                  <a:schemeClr val="tx1"/>
                </a:solidFill>
                <a:latin typeface="+mn-lt"/>
                <a:ea typeface="+mn-ea"/>
                <a:cs typeface="+mn-cs"/>
              </a:rPr>
              <a:t>(3) Check that the loss of head (0.12 m/m run) does not exceed the calculated permissible head loss of 1.48 m/m run.</a:t>
            </a:r>
          </a:p>
          <a:p>
            <a:r>
              <a:rPr lang="en-US" sz="1200" b="0" i="0" u="none" strike="noStrike" kern="1200" baseline="0" dirty="0" smtClean="0">
                <a:solidFill>
                  <a:schemeClr val="tx1"/>
                </a:solidFill>
                <a:latin typeface="+mn-lt"/>
                <a:ea typeface="+mn-ea"/>
                <a:cs typeface="+mn-cs"/>
              </a:rPr>
              <a:t>(4) Check that the flow velocity (1.4 m/s) is not too high by referring to 4.11</a:t>
            </a:r>
          </a:p>
          <a:p>
            <a:endParaRPr lang="en-US" sz="1200" b="0" i="0" u="none" strike="noStrike" kern="1200" baseline="0" dirty="0" smtClean="0">
              <a:solidFill>
                <a:schemeClr val="tx1"/>
              </a:solidFill>
              <a:latin typeface="+mn-lt"/>
              <a:ea typeface="+mn-ea"/>
              <a:cs typeface="+mn-cs"/>
            </a:endParaRPr>
          </a:p>
          <a:p>
            <a:r>
              <a:rPr lang="en-US" dirty="0" smtClean="0"/>
              <a:t>A typical shower will require a minimum of 1m head </a:t>
            </a:r>
          </a:p>
          <a:p>
            <a:r>
              <a:rPr lang="en-US" dirty="0" smtClean="0"/>
              <a:t>A basin tap needs 0.5m and </a:t>
            </a:r>
          </a:p>
          <a:p>
            <a:r>
              <a:rPr lang="en-US" dirty="0" smtClean="0"/>
              <a:t>A bath  tap  0.8m  to  give  a  satisfactory discharge.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90D38ED-DC63-4E86-9306-64941510E64C}" type="slidenum">
              <a:rPr lang="en-US" smtClean="0"/>
              <a:pPr/>
              <a:t>26</a:t>
            </a:fld>
            <a:endParaRPr lang="en-US"/>
          </a:p>
        </p:txBody>
      </p:sp>
    </p:spTree>
    <p:extLst>
      <p:ext uri="{BB962C8B-B14F-4D97-AF65-F5344CB8AC3E}">
        <p14:creationId xmlns:p14="http://schemas.microsoft.com/office/powerpoint/2010/main" val="189351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D38ED-DC63-4E86-9306-64941510E64C}" type="slidenum">
              <a:rPr lang="en-US" smtClean="0"/>
              <a:pPr/>
              <a:t>31</a:t>
            </a:fld>
            <a:endParaRPr lang="en-US"/>
          </a:p>
        </p:txBody>
      </p:sp>
    </p:spTree>
    <p:extLst>
      <p:ext uri="{BB962C8B-B14F-4D97-AF65-F5344CB8AC3E}">
        <p14:creationId xmlns:p14="http://schemas.microsoft.com/office/powerpoint/2010/main" val="197868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0D38ED-DC63-4E86-9306-64941510E64C}" type="slidenum">
              <a:rPr lang="en-US" smtClean="0"/>
              <a:pPr/>
              <a:t>2</a:t>
            </a:fld>
            <a:endParaRPr lang="en-US"/>
          </a:p>
        </p:txBody>
      </p:sp>
    </p:spTree>
    <p:extLst>
      <p:ext uri="{BB962C8B-B14F-4D97-AF65-F5344CB8AC3E}">
        <p14:creationId xmlns:p14="http://schemas.microsoft.com/office/powerpoint/2010/main" val="1143740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0D38ED-DC63-4E86-9306-64941510E64C}" type="slidenum">
              <a:rPr lang="en-US" smtClean="0"/>
              <a:pPr/>
              <a:t>3</a:t>
            </a:fld>
            <a:endParaRPr lang="en-US"/>
          </a:p>
        </p:txBody>
      </p:sp>
    </p:spTree>
    <p:extLst>
      <p:ext uri="{BB962C8B-B14F-4D97-AF65-F5344CB8AC3E}">
        <p14:creationId xmlns:p14="http://schemas.microsoft.com/office/powerpoint/2010/main" val="3566934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l/h/d = consumption per head per day (l)</a:t>
            </a:r>
          </a:p>
          <a:p>
            <a:endParaRPr lang="en-US" dirty="0"/>
          </a:p>
        </p:txBody>
      </p:sp>
      <p:sp>
        <p:nvSpPr>
          <p:cNvPr id="4" name="Slide Number Placeholder 3"/>
          <p:cNvSpPr>
            <a:spLocks noGrp="1"/>
          </p:cNvSpPr>
          <p:nvPr>
            <p:ph type="sldNum" sz="quarter" idx="10"/>
          </p:nvPr>
        </p:nvSpPr>
        <p:spPr/>
        <p:txBody>
          <a:bodyPr/>
          <a:lstStyle/>
          <a:p>
            <a:fld id="{690D38ED-DC63-4E86-9306-64941510E64C}" type="slidenum">
              <a:rPr lang="en-US" smtClean="0"/>
              <a:pPr/>
              <a:t>9</a:t>
            </a:fld>
            <a:endParaRPr lang="en-US"/>
          </a:p>
        </p:txBody>
      </p:sp>
    </p:spTree>
    <p:extLst>
      <p:ext uri="{BB962C8B-B14F-4D97-AF65-F5344CB8AC3E}">
        <p14:creationId xmlns:p14="http://schemas.microsoft.com/office/powerpoint/2010/main" val="69297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length of the pipes are exceeded</a:t>
            </a:r>
            <a:r>
              <a:rPr lang="en-US" baseline="0" dirty="0" smtClean="0"/>
              <a:t> than that stated in the Table, the pipe should be insulated</a:t>
            </a:r>
          </a:p>
          <a:p>
            <a:endParaRPr lang="en-US" dirty="0"/>
          </a:p>
        </p:txBody>
      </p:sp>
      <p:sp>
        <p:nvSpPr>
          <p:cNvPr id="4" name="Slide Number Placeholder 3"/>
          <p:cNvSpPr>
            <a:spLocks noGrp="1"/>
          </p:cNvSpPr>
          <p:nvPr>
            <p:ph type="sldNum" sz="quarter" idx="10"/>
          </p:nvPr>
        </p:nvSpPr>
        <p:spPr/>
        <p:txBody>
          <a:bodyPr/>
          <a:lstStyle/>
          <a:p>
            <a:fld id="{690D38ED-DC63-4E86-9306-64941510E64C}" type="slidenum">
              <a:rPr lang="en-US" smtClean="0"/>
              <a:pPr/>
              <a:t>11</a:t>
            </a:fld>
            <a:endParaRPr lang="en-US"/>
          </a:p>
        </p:txBody>
      </p:sp>
    </p:spTree>
    <p:extLst>
      <p:ext uri="{BB962C8B-B14F-4D97-AF65-F5344CB8AC3E}">
        <p14:creationId xmlns:p14="http://schemas.microsoft.com/office/powerpoint/2010/main" val="413682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0D38ED-DC63-4E86-9306-64941510E64C}" type="slidenum">
              <a:rPr lang="en-US" smtClean="0"/>
              <a:pPr/>
              <a:t>18</a:t>
            </a:fld>
            <a:endParaRPr lang="en-US"/>
          </a:p>
        </p:txBody>
      </p:sp>
    </p:spTree>
    <p:extLst>
      <p:ext uri="{BB962C8B-B14F-4D97-AF65-F5344CB8AC3E}">
        <p14:creationId xmlns:p14="http://schemas.microsoft.com/office/powerpoint/2010/main" val="924353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0D38ED-DC63-4E86-9306-64941510E64C}" type="slidenum">
              <a:rPr lang="en-US" smtClean="0"/>
              <a:pPr/>
              <a:t>20</a:t>
            </a:fld>
            <a:endParaRPr lang="en-US"/>
          </a:p>
        </p:txBody>
      </p:sp>
    </p:spTree>
    <p:extLst>
      <p:ext uri="{BB962C8B-B14F-4D97-AF65-F5344CB8AC3E}">
        <p14:creationId xmlns:p14="http://schemas.microsoft.com/office/powerpoint/2010/main" val="3383331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0D38ED-DC63-4E86-9306-64941510E64C}" type="slidenum">
              <a:rPr lang="en-US" smtClean="0"/>
              <a:pPr/>
              <a:t>22</a:t>
            </a:fld>
            <a:endParaRPr lang="en-US"/>
          </a:p>
        </p:txBody>
      </p:sp>
    </p:spTree>
    <p:extLst>
      <p:ext uri="{BB962C8B-B14F-4D97-AF65-F5344CB8AC3E}">
        <p14:creationId xmlns:p14="http://schemas.microsoft.com/office/powerpoint/2010/main" val="2385401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0D38ED-DC63-4E86-9306-64941510E64C}" type="slidenum">
              <a:rPr lang="en-US" smtClean="0"/>
              <a:pPr/>
              <a:t>24</a:t>
            </a:fld>
            <a:endParaRPr lang="en-US"/>
          </a:p>
        </p:txBody>
      </p:sp>
    </p:spTree>
    <p:extLst>
      <p:ext uri="{BB962C8B-B14F-4D97-AF65-F5344CB8AC3E}">
        <p14:creationId xmlns:p14="http://schemas.microsoft.com/office/powerpoint/2010/main" val="2385401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68DA70-4E3B-402E-A011-947E996ACA10}"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BB809-F67A-42CD-AC95-A1B0CB19BDED}" type="slidenum">
              <a:rPr lang="en-US" smtClean="0"/>
              <a:pPr/>
              <a:t>‹#›</a:t>
            </a:fld>
            <a:endParaRPr lang="en-US"/>
          </a:p>
        </p:txBody>
      </p:sp>
    </p:spTree>
    <p:extLst>
      <p:ext uri="{BB962C8B-B14F-4D97-AF65-F5344CB8AC3E}">
        <p14:creationId xmlns:p14="http://schemas.microsoft.com/office/powerpoint/2010/main" val="129576185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8DA70-4E3B-402E-A011-947E996ACA10}"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BB809-F67A-42CD-AC95-A1B0CB19BDED}" type="slidenum">
              <a:rPr lang="en-US" smtClean="0"/>
              <a:pPr/>
              <a:t>‹#›</a:t>
            </a:fld>
            <a:endParaRPr lang="en-US"/>
          </a:p>
        </p:txBody>
      </p:sp>
    </p:spTree>
    <p:extLst>
      <p:ext uri="{BB962C8B-B14F-4D97-AF65-F5344CB8AC3E}">
        <p14:creationId xmlns:p14="http://schemas.microsoft.com/office/powerpoint/2010/main" val="251916873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0335" y="274639"/>
            <a:ext cx="260389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8644" y="274639"/>
            <a:ext cx="764024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68DA70-4E3B-402E-A011-947E996ACA10}"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BB809-F67A-42CD-AC95-A1B0CB19BDED}" type="slidenum">
              <a:rPr lang="en-US" smtClean="0"/>
              <a:pPr/>
              <a:t>‹#›</a:t>
            </a:fld>
            <a:endParaRPr lang="en-US"/>
          </a:p>
        </p:txBody>
      </p:sp>
    </p:spTree>
    <p:extLst>
      <p:ext uri="{BB962C8B-B14F-4D97-AF65-F5344CB8AC3E}">
        <p14:creationId xmlns:p14="http://schemas.microsoft.com/office/powerpoint/2010/main" val="151016593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800">
                <a:solidFill>
                  <a:srgbClr val="0070C0"/>
                </a:solidFill>
                <a:latin typeface="Adobe Gothic Std B" pitchFamily="34" charset="-128"/>
                <a:ea typeface="Adobe Gothic Std B" pitchFamily="34" charset="-128"/>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Water Supply &amp; Urban Drainage</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Chapter 4</a:t>
            </a:r>
            <a:endParaRPr lang="en-US" dirty="0"/>
          </a:p>
        </p:txBody>
      </p:sp>
    </p:spTree>
    <p:extLst>
      <p:ext uri="{BB962C8B-B14F-4D97-AF65-F5344CB8AC3E}">
        <p14:creationId xmlns:p14="http://schemas.microsoft.com/office/powerpoint/2010/main" val="3180363259"/>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1"/>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68DA70-4E3B-402E-A011-947E996ACA10}"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BB809-F67A-42CD-AC95-A1B0CB19BDED}" type="slidenum">
              <a:rPr lang="en-US" smtClean="0"/>
              <a:pPr/>
              <a:t>‹#›</a:t>
            </a:fld>
            <a:endParaRPr lang="en-US"/>
          </a:p>
        </p:txBody>
      </p:sp>
    </p:spTree>
    <p:extLst>
      <p:ext uri="{BB962C8B-B14F-4D97-AF65-F5344CB8AC3E}">
        <p14:creationId xmlns:p14="http://schemas.microsoft.com/office/powerpoint/2010/main" val="329949841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8644" y="1600201"/>
            <a:ext cx="512206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72162" y="1600201"/>
            <a:ext cx="512206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68DA70-4E3B-402E-A011-947E996ACA10}"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BB809-F67A-42CD-AC95-A1B0CB19BDED}" type="slidenum">
              <a:rPr lang="en-US" smtClean="0"/>
              <a:pPr/>
              <a:t>‹#›</a:t>
            </a:fld>
            <a:endParaRPr lang="en-US"/>
          </a:p>
        </p:txBody>
      </p:sp>
    </p:spTree>
    <p:extLst>
      <p:ext uri="{BB962C8B-B14F-4D97-AF65-F5344CB8AC3E}">
        <p14:creationId xmlns:p14="http://schemas.microsoft.com/office/powerpoint/2010/main" val="94657564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68DA70-4E3B-402E-A011-947E996ACA10}" type="datetimeFigureOut">
              <a:rPr lang="en-US" smtClean="0"/>
              <a:pPr/>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FBB809-F67A-42CD-AC95-A1B0CB19BDED}" type="slidenum">
              <a:rPr lang="en-US" smtClean="0"/>
              <a:pPr/>
              <a:t>‹#›</a:t>
            </a:fld>
            <a:endParaRPr lang="en-US"/>
          </a:p>
        </p:txBody>
      </p:sp>
    </p:spTree>
    <p:extLst>
      <p:ext uri="{BB962C8B-B14F-4D97-AF65-F5344CB8AC3E}">
        <p14:creationId xmlns:p14="http://schemas.microsoft.com/office/powerpoint/2010/main" val="141625139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68DA70-4E3B-402E-A011-947E996ACA10}" type="datetimeFigureOut">
              <a:rPr lang="en-US" smtClean="0"/>
              <a:pPr/>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FBB809-F67A-42CD-AC95-A1B0CB19BDED}" type="slidenum">
              <a:rPr lang="en-US" smtClean="0"/>
              <a:pPr/>
              <a:t>‹#›</a:t>
            </a:fld>
            <a:endParaRPr lang="en-US"/>
          </a:p>
        </p:txBody>
      </p:sp>
    </p:spTree>
    <p:extLst>
      <p:ext uri="{BB962C8B-B14F-4D97-AF65-F5344CB8AC3E}">
        <p14:creationId xmlns:p14="http://schemas.microsoft.com/office/powerpoint/2010/main" val="82486078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8DA70-4E3B-402E-A011-947E996ACA10}" type="datetimeFigureOut">
              <a:rPr lang="en-US" smtClean="0"/>
              <a:pPr/>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FBB809-F67A-42CD-AC95-A1B0CB19BDED}" type="slidenum">
              <a:rPr lang="en-US" smtClean="0"/>
              <a:pPr/>
              <a:t>‹#›</a:t>
            </a:fld>
            <a:endParaRPr lang="en-US"/>
          </a:p>
        </p:txBody>
      </p:sp>
    </p:spTree>
    <p:extLst>
      <p:ext uri="{BB962C8B-B14F-4D97-AF65-F5344CB8AC3E}">
        <p14:creationId xmlns:p14="http://schemas.microsoft.com/office/powerpoint/2010/main" val="382323581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8DA70-4E3B-402E-A011-947E996ACA10}"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BB809-F67A-42CD-AC95-A1B0CB19BDED}" type="slidenum">
              <a:rPr lang="en-US" smtClean="0"/>
              <a:pPr/>
              <a:t>‹#›</a:t>
            </a:fld>
            <a:endParaRPr lang="en-US"/>
          </a:p>
        </p:txBody>
      </p:sp>
    </p:spTree>
    <p:extLst>
      <p:ext uri="{BB962C8B-B14F-4D97-AF65-F5344CB8AC3E}">
        <p14:creationId xmlns:p14="http://schemas.microsoft.com/office/powerpoint/2010/main" val="125621701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8DA70-4E3B-402E-A011-947E996ACA10}"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BB809-F67A-42CD-AC95-A1B0CB19BDED}" type="slidenum">
              <a:rPr lang="en-US" smtClean="0"/>
              <a:pPr/>
              <a:t>‹#›</a:t>
            </a:fld>
            <a:endParaRPr lang="en-US"/>
          </a:p>
        </p:txBody>
      </p:sp>
    </p:spTree>
    <p:extLst>
      <p:ext uri="{BB962C8B-B14F-4D97-AF65-F5344CB8AC3E}">
        <p14:creationId xmlns:p14="http://schemas.microsoft.com/office/powerpoint/2010/main" val="33790081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14350" y="1600201"/>
            <a:ext cx="92583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14350" y="6356351"/>
            <a:ext cx="2400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8DA70-4E3B-402E-A011-947E996ACA10}" type="datetimeFigureOut">
              <a:rPr lang="en-US" smtClean="0"/>
              <a:pPr/>
              <a:t>3/30/2020</a:t>
            </a:fld>
            <a:endParaRPr lang="en-US"/>
          </a:p>
        </p:txBody>
      </p:sp>
      <p:sp>
        <p:nvSpPr>
          <p:cNvPr id="5" name="Footer Placeholder 4"/>
          <p:cNvSpPr>
            <a:spLocks noGrp="1"/>
          </p:cNvSpPr>
          <p:nvPr>
            <p:ph type="ftr" sz="quarter" idx="3"/>
          </p:nvPr>
        </p:nvSpPr>
        <p:spPr>
          <a:xfrm>
            <a:off x="3514725" y="6356351"/>
            <a:ext cx="32575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372350" y="6356351"/>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BB809-F67A-42CD-AC95-A1B0CB19BDED}" type="slidenum">
              <a:rPr lang="en-US" smtClean="0"/>
              <a:pPr/>
              <a:t>‹#›</a:t>
            </a:fld>
            <a:endParaRPr lang="en-US"/>
          </a:p>
        </p:txBody>
      </p:sp>
    </p:spTree>
    <p:extLst>
      <p:ext uri="{BB962C8B-B14F-4D97-AF65-F5344CB8AC3E}">
        <p14:creationId xmlns:p14="http://schemas.microsoft.com/office/powerpoint/2010/main" val="4280871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cstate="print"/>
          <a:srcRect/>
          <a:stretch>
            <a:fillRect/>
          </a:stretch>
        </p:blipFill>
        <p:spPr bwMode="auto">
          <a:xfrm>
            <a:off x="6867525" y="0"/>
            <a:ext cx="3419475" cy="5239012"/>
          </a:xfrm>
          <a:prstGeom prst="rect">
            <a:avLst/>
          </a:prstGeom>
          <a:noFill/>
          <a:ln w="9525">
            <a:noFill/>
            <a:miter lim="800000"/>
            <a:headEnd/>
            <a:tailEnd/>
          </a:ln>
          <a:effectLst/>
        </p:spPr>
      </p:pic>
      <p:pic>
        <p:nvPicPr>
          <p:cNvPr id="33794" name="Picture 2" descr="http://academic.evergreen.edu/g/grossmaz/abrashnm/IMAGES/handwash.jpg"/>
          <p:cNvPicPr>
            <a:picLocks noChangeAspect="1" noChangeArrowheads="1"/>
          </p:cNvPicPr>
          <p:nvPr/>
        </p:nvPicPr>
        <p:blipFill>
          <a:blip r:embed="rId4" cstate="print"/>
          <a:srcRect/>
          <a:stretch>
            <a:fillRect/>
          </a:stretch>
        </p:blipFill>
        <p:spPr bwMode="auto">
          <a:xfrm>
            <a:off x="-1" y="0"/>
            <a:ext cx="3848101" cy="6172200"/>
          </a:xfrm>
          <a:prstGeom prst="rect">
            <a:avLst/>
          </a:prstGeom>
          <a:noFill/>
        </p:spPr>
      </p:pic>
      <p:sp>
        <p:nvSpPr>
          <p:cNvPr id="5" name="TextBox 4"/>
          <p:cNvSpPr txBox="1"/>
          <p:nvPr/>
        </p:nvSpPr>
        <p:spPr>
          <a:xfrm>
            <a:off x="3924300" y="1752600"/>
            <a:ext cx="1672253" cy="2646878"/>
          </a:xfrm>
          <a:prstGeom prst="rect">
            <a:avLst/>
          </a:prstGeom>
          <a:noFill/>
        </p:spPr>
        <p:txBody>
          <a:bodyPr wrap="none" rtlCol="0">
            <a:spAutoFit/>
          </a:bodyPr>
          <a:lstStyle/>
          <a:p>
            <a:r>
              <a:rPr lang="en-US" sz="16600" dirty="0" smtClean="0">
                <a:solidFill>
                  <a:srgbClr val="C00000"/>
                </a:solidFill>
                <a:latin typeface="Adobe Gothic Std B" pitchFamily="34" charset="-128"/>
                <a:ea typeface="Adobe Gothic Std B" pitchFamily="34" charset="-128"/>
              </a:rPr>
              <a:t>&amp;</a:t>
            </a:r>
            <a:endParaRPr lang="en-US" sz="16600" dirty="0">
              <a:solidFill>
                <a:srgbClr val="C00000"/>
              </a:solidFill>
              <a:latin typeface="Adobe Gothic Std B" pitchFamily="34" charset="-128"/>
              <a:ea typeface="Adobe Gothic Std B" pitchFamily="34" charset="-128"/>
            </a:endParaRPr>
          </a:p>
        </p:txBody>
      </p:sp>
      <p:sp>
        <p:nvSpPr>
          <p:cNvPr id="4" name="Subtitle 2"/>
          <p:cNvSpPr txBox="1">
            <a:spLocks/>
          </p:cNvSpPr>
          <p:nvPr/>
        </p:nvSpPr>
        <p:spPr>
          <a:xfrm>
            <a:off x="1714500" y="5943600"/>
            <a:ext cx="68580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err="1" smtClean="0">
                <a:solidFill>
                  <a:srgbClr val="0070C0"/>
                </a:solidFill>
              </a:rPr>
              <a:t>AAiT.SCEE</a:t>
            </a:r>
            <a:r>
              <a:rPr lang="en-US" sz="2400" dirty="0" smtClean="0">
                <a:solidFill>
                  <a:srgbClr val="0070C0"/>
                </a:solidFill>
              </a:rPr>
              <a:t> </a:t>
            </a:r>
            <a:endParaRPr lang="en-US" sz="2400" dirty="0">
              <a:solidFill>
                <a:srgbClr val="0070C0"/>
              </a:solidFill>
            </a:endParaRPr>
          </a:p>
        </p:txBody>
      </p:sp>
      <p:sp>
        <p:nvSpPr>
          <p:cNvPr id="8" name="Rectangle 7"/>
          <p:cNvSpPr/>
          <p:nvPr/>
        </p:nvSpPr>
        <p:spPr>
          <a:xfrm>
            <a:off x="4000500" y="2057400"/>
            <a:ext cx="17526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3900" y="1828800"/>
            <a:ext cx="8991600" cy="769441"/>
          </a:xfrm>
          <a:prstGeom prst="rect">
            <a:avLst/>
          </a:prstGeom>
        </p:spPr>
        <p:txBody>
          <a:bodyPr wrap="square">
            <a:spAutoFit/>
          </a:bodyPr>
          <a:lstStyle/>
          <a:p>
            <a:r>
              <a:rPr lang="en-US" sz="4400" b="1" dirty="0" smtClean="0">
                <a:solidFill>
                  <a:srgbClr val="0000FF"/>
                </a:solidFill>
                <a:effectLst>
                  <a:outerShdw blurRad="38100" dist="38100" dir="2700000" algn="tl">
                    <a:srgbClr val="000000">
                      <a:alpha val="43137"/>
                    </a:srgbClr>
                  </a:outerShdw>
                </a:effectLst>
                <a:latin typeface="Arial Black" pitchFamily="34" charset="0"/>
                <a:ea typeface="Adobe Gothic Std B" pitchFamily="34" charset="-128"/>
              </a:rPr>
              <a:t>BUILDING WATER SUPPLY</a:t>
            </a:r>
            <a:endParaRPr lang="en-US" sz="4400" dirty="0"/>
          </a:p>
        </p:txBody>
      </p:sp>
      <p:sp>
        <p:nvSpPr>
          <p:cNvPr id="3" name="Subtitle 2"/>
          <p:cNvSpPr>
            <a:spLocks noGrp="1"/>
          </p:cNvSpPr>
          <p:nvPr>
            <p:ph type="subTitle" idx="1"/>
          </p:nvPr>
        </p:nvSpPr>
        <p:spPr>
          <a:xfrm>
            <a:off x="4000500" y="2514600"/>
            <a:ext cx="2305050" cy="533400"/>
          </a:xfrm>
        </p:spPr>
        <p:txBody>
          <a:bodyPr>
            <a:noAutofit/>
          </a:bodyPr>
          <a:lstStyle/>
          <a:p>
            <a:r>
              <a:rPr lang="en-US" sz="3600" b="1" dirty="0" smtClean="0">
                <a:solidFill>
                  <a:schemeClr val="tx1"/>
                </a:solidFill>
              </a:rPr>
              <a:t>CHAPTER 4</a:t>
            </a:r>
            <a:endParaRPr lang="en-US" sz="3600" b="1" dirty="0">
              <a:solidFill>
                <a:schemeClr val="tx1"/>
              </a:solidFill>
            </a:endParaRPr>
          </a:p>
        </p:txBody>
      </p:sp>
    </p:spTree>
    <p:extLst>
      <p:ext uri="{BB962C8B-B14F-4D97-AF65-F5344CB8AC3E}">
        <p14:creationId xmlns:p14="http://schemas.microsoft.com/office/powerpoint/2010/main" val="137831041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Design of building WS system</a:t>
            </a:r>
            <a:endParaRPr lang="en-US" dirty="0"/>
          </a:p>
        </p:txBody>
      </p:sp>
      <p:sp>
        <p:nvSpPr>
          <p:cNvPr id="3" name="Content Placeholder 2"/>
          <p:cNvSpPr>
            <a:spLocks noGrp="1"/>
          </p:cNvSpPr>
          <p:nvPr>
            <p:ph idx="1"/>
          </p:nvPr>
        </p:nvSpPr>
        <p:spPr>
          <a:xfrm>
            <a:off x="514350" y="1600201"/>
            <a:ext cx="3867150" cy="4525963"/>
          </a:xfrm>
        </p:spPr>
        <p:txBody>
          <a:bodyPr/>
          <a:lstStyle/>
          <a:p>
            <a:r>
              <a:rPr lang="en-US" b="1" dirty="0">
                <a:latin typeface="Adobe Fan Heiti Std B" pitchFamily="34" charset="-128"/>
                <a:ea typeface="Adobe Fan Heiti Std B" pitchFamily="34" charset="-128"/>
              </a:rPr>
              <a:t>Storage tank /cistern Capacity</a:t>
            </a:r>
          </a:p>
          <a:p>
            <a:endParaRPr lang="en-US" dirty="0"/>
          </a:p>
        </p:txBody>
      </p:sp>
      <p:pic>
        <p:nvPicPr>
          <p:cNvPr id="4" name="Picture 3"/>
          <p:cNvPicPr>
            <a:picLocks noChangeAspect="1"/>
          </p:cNvPicPr>
          <p:nvPr/>
        </p:nvPicPr>
        <p:blipFill rotWithShape="1">
          <a:blip r:embed="rId2"/>
          <a:srcRect t="6237"/>
          <a:stretch/>
        </p:blipFill>
        <p:spPr>
          <a:xfrm>
            <a:off x="4881562" y="1295400"/>
            <a:ext cx="5410200" cy="5501482"/>
          </a:xfrm>
          <a:prstGeom prst="rect">
            <a:avLst/>
          </a:prstGeom>
        </p:spPr>
      </p:pic>
    </p:spTree>
    <p:extLst>
      <p:ext uri="{BB962C8B-B14F-4D97-AF65-F5344CB8AC3E}">
        <p14:creationId xmlns:p14="http://schemas.microsoft.com/office/powerpoint/2010/main" val="54740180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944562"/>
          </a:xfrm>
        </p:spPr>
        <p:txBody>
          <a:bodyPr>
            <a:normAutofit/>
          </a:bodyPr>
          <a:lstStyle/>
          <a:p>
            <a:r>
              <a:rPr lang="en-US" sz="3800" b="1" dirty="0" smtClean="0"/>
              <a:t>Design of building WS system</a:t>
            </a:r>
            <a:endParaRPr lang="en-US" sz="3800" dirty="0"/>
          </a:p>
        </p:txBody>
      </p:sp>
      <p:sp>
        <p:nvSpPr>
          <p:cNvPr id="3" name="Content Placeholder 2"/>
          <p:cNvSpPr>
            <a:spLocks noGrp="1"/>
          </p:cNvSpPr>
          <p:nvPr>
            <p:ph idx="1"/>
          </p:nvPr>
        </p:nvSpPr>
        <p:spPr>
          <a:xfrm>
            <a:off x="495300" y="1295400"/>
            <a:ext cx="9448800" cy="4525963"/>
          </a:xfrm>
        </p:spPr>
        <p:txBody>
          <a:bodyPr>
            <a:normAutofit/>
          </a:bodyPr>
          <a:lstStyle/>
          <a:p>
            <a:pPr>
              <a:lnSpc>
                <a:spcPct val="150000"/>
              </a:lnSpc>
              <a:buNone/>
            </a:pPr>
            <a:r>
              <a:rPr lang="en-US" sz="2000" b="1" dirty="0" smtClean="0">
                <a:latin typeface="Adobe Fan Heiti Std B" pitchFamily="34" charset="-128"/>
                <a:ea typeface="Adobe Fan Heiti Std B" pitchFamily="34" charset="-128"/>
              </a:rPr>
              <a:t>Pipe sizing</a:t>
            </a:r>
          </a:p>
          <a:p>
            <a:pPr>
              <a:lnSpc>
                <a:spcPct val="150000"/>
              </a:lnSpc>
              <a:buFont typeface="Wingdings" pitchFamily="2" charset="2"/>
              <a:buChar char="ü"/>
            </a:pPr>
            <a:r>
              <a:rPr lang="en-US" sz="2000" b="1" dirty="0">
                <a:solidFill>
                  <a:srgbClr val="00B050"/>
                </a:solidFill>
                <a:latin typeface="Adobe Fan Heiti Std B" pitchFamily="34" charset="-128"/>
                <a:ea typeface="Adobe Fan Heiti Std B" pitchFamily="34" charset="-128"/>
              </a:rPr>
              <a:t>Prepare layout </a:t>
            </a:r>
            <a:r>
              <a:rPr lang="en-US" sz="2000" b="1" dirty="0" smtClean="0">
                <a:solidFill>
                  <a:srgbClr val="00B050"/>
                </a:solidFill>
                <a:latin typeface="Adobe Fan Heiti Std B" pitchFamily="34" charset="-128"/>
                <a:ea typeface="Adobe Fan Heiti Std B" pitchFamily="34" charset="-128"/>
              </a:rPr>
              <a:t>of pipes </a:t>
            </a:r>
            <a:r>
              <a:rPr lang="en-US" sz="2000" dirty="0" smtClean="0">
                <a:latin typeface="Adobe Fan Heiti Std B" pitchFamily="34" charset="-128"/>
                <a:ea typeface="Adobe Fan Heiti Std B" pitchFamily="34" charset="-128"/>
              </a:rPr>
              <a:t>&amp; </a:t>
            </a:r>
            <a:r>
              <a:rPr lang="en-US" sz="2000" b="1" dirty="0" smtClean="0">
                <a:solidFill>
                  <a:srgbClr val="00B050"/>
                </a:solidFill>
                <a:latin typeface="Adobe Fan Heiti Std B" pitchFamily="34" charset="-128"/>
                <a:ea typeface="Adobe Fan Heiti Std B" pitchFamily="34" charset="-128"/>
              </a:rPr>
              <a:t>valves </a:t>
            </a:r>
            <a:r>
              <a:rPr lang="en-US" sz="2000" dirty="0" smtClean="0">
                <a:latin typeface="Adobe Fan Heiti Std B" pitchFamily="34" charset="-128"/>
                <a:ea typeface="Adobe Fan Heiti Std B" pitchFamily="34" charset="-128"/>
              </a:rPr>
              <a:t>for the rooms requiring water supply installation (from source to each fixtures)</a:t>
            </a:r>
          </a:p>
          <a:p>
            <a:pPr>
              <a:lnSpc>
                <a:spcPct val="150000"/>
              </a:lnSpc>
              <a:buFont typeface="Wingdings" pitchFamily="2" charset="2"/>
              <a:buChar char="ü"/>
            </a:pPr>
            <a:r>
              <a:rPr lang="en-US" sz="2000" dirty="0" smtClean="0">
                <a:latin typeface="Adobe Fan Heiti Std B" pitchFamily="34" charset="-128"/>
                <a:ea typeface="Adobe Fan Heiti Std B" pitchFamily="34" charset="-128"/>
              </a:rPr>
              <a:t>Isolation valve location </a:t>
            </a:r>
            <a:r>
              <a:rPr lang="en-US" sz="2000" dirty="0" smtClean="0">
                <a:solidFill>
                  <a:srgbClr val="FF0000"/>
                </a:solidFill>
                <a:latin typeface="Adobe Fan Heiti Std B" pitchFamily="34" charset="-128"/>
                <a:ea typeface="Adobe Fan Heiti Std B" pitchFamily="34" charset="-128"/>
              </a:rPr>
              <a:t>(ref. Table 3-4, EBCS 9)</a:t>
            </a:r>
          </a:p>
          <a:p>
            <a:pPr>
              <a:lnSpc>
                <a:spcPct val="150000"/>
              </a:lnSpc>
              <a:buNone/>
            </a:pPr>
            <a:endParaRPr lang="en-US" sz="2000" dirty="0" smtClean="0">
              <a:latin typeface="Adobe Fan Heiti Std B" pitchFamily="34" charset="-128"/>
              <a:ea typeface="Adobe Fan Heiti Std B" pitchFamily="34" charset="-128"/>
            </a:endParaRPr>
          </a:p>
        </p:txBody>
      </p:sp>
      <p:cxnSp>
        <p:nvCxnSpPr>
          <p:cNvPr id="5" name="Straight Arrow Connector 4"/>
          <p:cNvCxnSpPr/>
          <p:nvPr/>
        </p:nvCxnSpPr>
        <p:spPr>
          <a:xfrm rot="10800000" flipV="1">
            <a:off x="3390900" y="2133600"/>
            <a:ext cx="914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nvGraphicFramePr>
        <p:xfrm>
          <a:off x="876300" y="3581400"/>
          <a:ext cx="4343400" cy="2865120"/>
        </p:xfrm>
        <a:graphic>
          <a:graphicData uri="http://schemas.openxmlformats.org/drawingml/2006/table">
            <a:tbl>
              <a:tblPr firstRow="1" bandRow="1">
                <a:tableStyleId>{3C2FFA5D-87B4-456A-9821-1D502468CF0F}</a:tableStyleId>
              </a:tblPr>
              <a:tblGrid>
                <a:gridCol w="4343400"/>
              </a:tblGrid>
              <a:tr h="370840">
                <a:tc>
                  <a:txBody>
                    <a:bodyPr/>
                    <a:lstStyle/>
                    <a:p>
                      <a:r>
                        <a:rPr lang="en-US" sz="1800" dirty="0" smtClean="0"/>
                        <a:t>Location for valve</a:t>
                      </a:r>
                      <a:endParaRPr lang="en-US" sz="1800" dirty="0"/>
                    </a:p>
                  </a:txBody>
                  <a:tcPr/>
                </a:tc>
              </a:tr>
              <a:tr h="370840">
                <a:tc>
                  <a:txBody>
                    <a:bodyPr/>
                    <a:lstStyle/>
                    <a:p>
                      <a:r>
                        <a:rPr lang="en-US" sz="1800" dirty="0" smtClean="0"/>
                        <a:t>At water</a:t>
                      </a:r>
                      <a:r>
                        <a:rPr lang="en-US" sz="1800" baseline="0" dirty="0" smtClean="0"/>
                        <a:t> meter</a:t>
                      </a:r>
                      <a:endParaRPr lang="en-US" sz="1800" dirty="0"/>
                    </a:p>
                  </a:txBody>
                  <a:tcPr/>
                </a:tc>
              </a:tr>
              <a:tr h="370840">
                <a:tc>
                  <a:txBody>
                    <a:bodyPr/>
                    <a:lstStyle/>
                    <a:p>
                      <a:r>
                        <a:rPr lang="en-US" sz="1800" dirty="0" smtClean="0"/>
                        <a:t>At each flushing cistern</a:t>
                      </a:r>
                      <a:endParaRPr lang="en-US" sz="1800" dirty="0"/>
                    </a:p>
                  </a:txBody>
                  <a:tcPr/>
                </a:tc>
              </a:tr>
              <a:tr h="370840">
                <a:tc>
                  <a:txBody>
                    <a:bodyPr/>
                    <a:lstStyle/>
                    <a:p>
                      <a:r>
                        <a:rPr lang="en-US" sz="1800" dirty="0" smtClean="0"/>
                        <a:t>At each appliance</a:t>
                      </a:r>
                      <a:endParaRPr lang="en-US" sz="1800" dirty="0"/>
                    </a:p>
                  </a:txBody>
                  <a:tcPr/>
                </a:tc>
              </a:tr>
              <a:tr h="370840">
                <a:tc>
                  <a:txBody>
                    <a:bodyPr/>
                    <a:lstStyle/>
                    <a:p>
                      <a:r>
                        <a:rPr lang="en-US" sz="1800" dirty="0" smtClean="0"/>
                        <a:t>At each pumping apparatus</a:t>
                      </a:r>
                      <a:endParaRPr lang="en-US" sz="1800" dirty="0"/>
                    </a:p>
                  </a:txBody>
                  <a:tcPr/>
                </a:tc>
              </a:tr>
              <a:tr h="370840">
                <a:tc>
                  <a:txBody>
                    <a:bodyPr/>
                    <a:lstStyle/>
                    <a:p>
                      <a:r>
                        <a:rPr lang="en-US" sz="1800" dirty="0" smtClean="0"/>
                        <a:t>At each storage tank</a:t>
                      </a:r>
                      <a:endParaRPr lang="en-US" sz="1800" dirty="0"/>
                    </a:p>
                  </a:txBody>
                  <a:tcPr/>
                </a:tc>
              </a:tr>
              <a:tr h="370840">
                <a:tc>
                  <a:txBody>
                    <a:bodyPr/>
                    <a:lstStyle/>
                    <a:p>
                      <a:r>
                        <a:rPr lang="en-US" sz="1800" dirty="0" smtClean="0"/>
                        <a:t>At each branch serving each floor in buildings</a:t>
                      </a:r>
                      <a:endParaRPr lang="en-US" sz="1800" dirty="0"/>
                    </a:p>
                  </a:txBody>
                  <a:tcPr/>
                </a:tc>
              </a:tr>
            </a:tbl>
          </a:graphicData>
        </a:graphic>
      </p:graphicFrame>
      <p:sp>
        <p:nvSpPr>
          <p:cNvPr id="8" name="Rectangle 7"/>
          <p:cNvSpPr/>
          <p:nvPr/>
        </p:nvSpPr>
        <p:spPr>
          <a:xfrm>
            <a:off x="5524500" y="3886200"/>
            <a:ext cx="4495800" cy="1477328"/>
          </a:xfrm>
          <a:prstGeom prst="rect">
            <a:avLst/>
          </a:prstGeom>
        </p:spPr>
        <p:txBody>
          <a:bodyPr wrap="square">
            <a:spAutoFit/>
          </a:bodyPr>
          <a:lstStyle/>
          <a:p>
            <a:r>
              <a:rPr lang="en-US" dirty="0" smtClean="0">
                <a:solidFill>
                  <a:srgbClr val="FF0000"/>
                </a:solidFill>
                <a:latin typeface="Adobe Fan Heiti Std B" pitchFamily="34" charset="-128"/>
                <a:ea typeface="Adobe Fan Heiti Std B" pitchFamily="34" charset="-128"/>
              </a:rPr>
              <a:t>Note: criteria for </a:t>
            </a:r>
            <a:r>
              <a:rPr lang="en-US" b="1" dirty="0" smtClean="0">
                <a:solidFill>
                  <a:srgbClr val="0000FF"/>
                </a:solidFill>
                <a:latin typeface="Adobe Fan Heiti Std B" pitchFamily="34" charset="-128"/>
                <a:ea typeface="Adobe Fan Heiti Std B" pitchFamily="34" charset="-128"/>
              </a:rPr>
              <a:t>water meter placement </a:t>
            </a:r>
          </a:p>
          <a:p>
            <a:r>
              <a:rPr lang="en-US" dirty="0" smtClean="0">
                <a:solidFill>
                  <a:srgbClr val="FF0000"/>
                </a:solidFill>
                <a:latin typeface="Adobe Fan Heiti Std B" pitchFamily="34" charset="-128"/>
                <a:ea typeface="Adobe Fan Heiti Std B" pitchFamily="34" charset="-128"/>
              </a:rPr>
              <a:t>          ref: Page 41 EBCS 9)</a:t>
            </a:r>
          </a:p>
          <a:p>
            <a:r>
              <a:rPr lang="en-US" dirty="0" smtClean="0">
                <a:solidFill>
                  <a:srgbClr val="FF0000"/>
                </a:solidFill>
                <a:ea typeface="Adobe Fan Heiti Std B" pitchFamily="34" charset="-128"/>
              </a:rPr>
              <a:t>Read: - on </a:t>
            </a:r>
            <a:r>
              <a:rPr lang="en-US" b="1" dirty="0" smtClean="0">
                <a:solidFill>
                  <a:srgbClr val="0000FF"/>
                </a:solidFill>
                <a:ea typeface="Adobe Fan Heiti Std B" pitchFamily="34" charset="-128"/>
              </a:rPr>
              <a:t>max. length for pipes for hot water </a:t>
            </a:r>
          </a:p>
          <a:p>
            <a:r>
              <a:rPr lang="en-US" dirty="0" smtClean="0">
                <a:solidFill>
                  <a:srgbClr val="FF0000"/>
                </a:solidFill>
                <a:ea typeface="Adobe Fan Heiti Std B" pitchFamily="34" charset="-128"/>
              </a:rPr>
              <a:t>              from heater (Table 3.5)</a:t>
            </a:r>
          </a:p>
          <a:p>
            <a:r>
              <a:rPr lang="en-US" dirty="0" smtClean="0">
                <a:solidFill>
                  <a:srgbClr val="FF0000"/>
                </a:solidFill>
                <a:ea typeface="Adobe Fan Heiti Std B" pitchFamily="34" charset="-128"/>
              </a:rPr>
              <a:t>           - Ref. hot water storage (Table 3.6)</a:t>
            </a:r>
            <a:endParaRPr lang="en-US" dirty="0">
              <a:solidFill>
                <a:srgbClr val="FF0000"/>
              </a:solidFill>
            </a:endParaRPr>
          </a:p>
        </p:txBody>
      </p:sp>
    </p:spTree>
    <p:extLst>
      <p:ext uri="{BB962C8B-B14F-4D97-AF65-F5344CB8AC3E}">
        <p14:creationId xmlns:p14="http://schemas.microsoft.com/office/powerpoint/2010/main" val="65694867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75177" y="456283"/>
            <a:ext cx="6011823" cy="4249737"/>
          </a:xfrm>
          <a:prstGeom prst="rect">
            <a:avLst/>
          </a:prstGeom>
        </p:spPr>
      </p:pic>
      <p:pic>
        <p:nvPicPr>
          <p:cNvPr id="6" name="Picture 5"/>
          <p:cNvPicPr>
            <a:picLocks noChangeAspect="1"/>
          </p:cNvPicPr>
          <p:nvPr/>
        </p:nvPicPr>
        <p:blipFill>
          <a:blip r:embed="rId3"/>
          <a:stretch>
            <a:fillRect/>
          </a:stretch>
        </p:blipFill>
        <p:spPr>
          <a:xfrm>
            <a:off x="0" y="78764"/>
            <a:ext cx="4524375" cy="2190750"/>
          </a:xfrm>
          <a:prstGeom prst="rect">
            <a:avLst/>
          </a:prstGeom>
        </p:spPr>
      </p:pic>
      <p:pic>
        <p:nvPicPr>
          <p:cNvPr id="7" name="Picture 6"/>
          <p:cNvPicPr>
            <a:picLocks noChangeAspect="1"/>
          </p:cNvPicPr>
          <p:nvPr/>
        </p:nvPicPr>
        <p:blipFill>
          <a:blip r:embed="rId4"/>
          <a:stretch>
            <a:fillRect/>
          </a:stretch>
        </p:blipFill>
        <p:spPr>
          <a:xfrm>
            <a:off x="0" y="2845165"/>
            <a:ext cx="4995863" cy="3842972"/>
          </a:xfrm>
          <a:prstGeom prst="rect">
            <a:avLst/>
          </a:prstGeom>
        </p:spPr>
      </p:pic>
    </p:spTree>
    <p:extLst>
      <p:ext uri="{BB962C8B-B14F-4D97-AF65-F5344CB8AC3E}">
        <p14:creationId xmlns:p14="http://schemas.microsoft.com/office/powerpoint/2010/main" val="146378850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944562"/>
          </a:xfrm>
        </p:spPr>
        <p:txBody>
          <a:bodyPr/>
          <a:lstStyle/>
          <a:p>
            <a:r>
              <a:rPr lang="en-US" dirty="0" smtClean="0"/>
              <a:t>Pipe sizing</a:t>
            </a:r>
            <a:endParaRPr lang="en-US" dirty="0"/>
          </a:p>
        </p:txBody>
      </p:sp>
      <p:pic>
        <p:nvPicPr>
          <p:cNvPr id="55300" name="Picture 4" descr="Diagram on an efficient Plumbing layout intended for Green Homes"/>
          <p:cNvPicPr>
            <a:picLocks noChangeAspect="1" noChangeArrowheads="1"/>
          </p:cNvPicPr>
          <p:nvPr/>
        </p:nvPicPr>
        <p:blipFill>
          <a:blip r:embed="rId2" cstate="print"/>
          <a:srcRect/>
          <a:stretch>
            <a:fillRect/>
          </a:stretch>
        </p:blipFill>
        <p:spPr bwMode="auto">
          <a:xfrm>
            <a:off x="571500" y="2057400"/>
            <a:ext cx="4038600" cy="4038602"/>
          </a:xfrm>
          <a:prstGeom prst="rect">
            <a:avLst/>
          </a:prstGeom>
          <a:noFill/>
        </p:spPr>
      </p:pic>
      <p:pic>
        <p:nvPicPr>
          <p:cNvPr id="55302" name="Picture 6" descr="plumbing in house drawing"/>
          <p:cNvPicPr>
            <a:picLocks noChangeAspect="1" noChangeArrowheads="1"/>
          </p:cNvPicPr>
          <p:nvPr/>
        </p:nvPicPr>
        <p:blipFill>
          <a:blip r:embed="rId3" cstate="print"/>
          <a:srcRect/>
          <a:stretch>
            <a:fillRect/>
          </a:stretch>
        </p:blipFill>
        <p:spPr bwMode="auto">
          <a:xfrm>
            <a:off x="4991100" y="1600200"/>
            <a:ext cx="4648200" cy="4648200"/>
          </a:xfrm>
          <a:prstGeom prst="rect">
            <a:avLst/>
          </a:prstGeom>
          <a:noFill/>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639762"/>
          </a:xfrm>
        </p:spPr>
        <p:txBody>
          <a:bodyPr>
            <a:normAutofit fontScale="90000"/>
          </a:bodyPr>
          <a:lstStyle/>
          <a:p>
            <a:r>
              <a:rPr lang="en-US" dirty="0" smtClean="0"/>
              <a:t>Pipe sizing</a:t>
            </a:r>
            <a:endParaRPr lang="en-US" dirty="0"/>
          </a:p>
        </p:txBody>
      </p:sp>
      <p:sp>
        <p:nvSpPr>
          <p:cNvPr id="3" name="Content Placeholder 2"/>
          <p:cNvSpPr>
            <a:spLocks noGrp="1"/>
          </p:cNvSpPr>
          <p:nvPr>
            <p:ph idx="1"/>
          </p:nvPr>
        </p:nvSpPr>
        <p:spPr/>
        <p:txBody>
          <a:bodyPr/>
          <a:lstStyle/>
          <a:p>
            <a:endParaRPr lang="en-US"/>
          </a:p>
        </p:txBody>
      </p:sp>
      <p:pic>
        <p:nvPicPr>
          <p:cNvPr id="48131" name="Picture 3"/>
          <p:cNvPicPr>
            <a:picLocks noChangeAspect="1" noChangeArrowheads="1"/>
          </p:cNvPicPr>
          <p:nvPr/>
        </p:nvPicPr>
        <p:blipFill>
          <a:blip r:embed="rId2" cstate="print"/>
          <a:srcRect/>
          <a:stretch>
            <a:fillRect/>
          </a:stretch>
        </p:blipFill>
        <p:spPr bwMode="auto">
          <a:xfrm>
            <a:off x="7937" y="1371600"/>
            <a:ext cx="10279063" cy="4343400"/>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868362"/>
          </a:xfrm>
        </p:spPr>
        <p:txBody>
          <a:bodyPr/>
          <a:lstStyle/>
          <a:p>
            <a:r>
              <a:rPr lang="en-US" dirty="0" smtClean="0"/>
              <a:t>Pipe sizing</a:t>
            </a:r>
            <a:endParaRPr lang="en-US" dirty="0"/>
          </a:p>
        </p:txBody>
      </p:sp>
      <p:sp>
        <p:nvSpPr>
          <p:cNvPr id="3" name="Content Placeholder 2"/>
          <p:cNvSpPr>
            <a:spLocks noGrp="1"/>
          </p:cNvSpPr>
          <p:nvPr>
            <p:ph idx="1"/>
          </p:nvPr>
        </p:nvSpPr>
        <p:spPr>
          <a:xfrm>
            <a:off x="4257675" y="4495800"/>
            <a:ext cx="5543550" cy="1143000"/>
          </a:xfrm>
        </p:spPr>
        <p:txBody>
          <a:bodyPr>
            <a:noAutofit/>
          </a:bodyPr>
          <a:lstStyle/>
          <a:p>
            <a:pPr marL="0" indent="0" algn="just">
              <a:buNone/>
            </a:pPr>
            <a:r>
              <a:rPr lang="en-US" sz="2000" dirty="0" smtClean="0"/>
              <a:t>Riser diagrams are </a:t>
            </a:r>
            <a:r>
              <a:rPr lang="en-US" sz="2000" b="1" dirty="0" smtClean="0">
                <a:solidFill>
                  <a:srgbClr val="0000FF"/>
                </a:solidFill>
              </a:rPr>
              <a:t>isometric drawings which show all piping fittings</a:t>
            </a:r>
            <a:r>
              <a:rPr lang="en-US" sz="2000" dirty="0" smtClean="0"/>
              <a:t> and equipment that constitute the plumbing system. </a:t>
            </a:r>
            <a:endParaRPr lang="en-US" sz="2000" dirty="0"/>
          </a:p>
        </p:txBody>
      </p:sp>
      <p:pic>
        <p:nvPicPr>
          <p:cNvPr id="65538" name="Picture 2"/>
          <p:cNvPicPr>
            <a:picLocks noChangeAspect="1" noChangeArrowheads="1"/>
          </p:cNvPicPr>
          <p:nvPr/>
        </p:nvPicPr>
        <p:blipFill>
          <a:blip r:embed="rId2" cstate="print"/>
          <a:srcRect/>
          <a:stretch>
            <a:fillRect/>
          </a:stretch>
        </p:blipFill>
        <p:spPr bwMode="auto">
          <a:xfrm>
            <a:off x="0" y="1447800"/>
            <a:ext cx="4000500" cy="5116918"/>
          </a:xfrm>
          <a:prstGeom prst="rect">
            <a:avLst/>
          </a:prstGeom>
          <a:noFill/>
          <a:ln w="9525">
            <a:noFill/>
            <a:miter lim="800000"/>
            <a:headEnd/>
            <a:tailEnd/>
          </a:ln>
          <a:effectLst/>
        </p:spPr>
      </p:pic>
      <p:pic>
        <p:nvPicPr>
          <p:cNvPr id="65541" name="Picture 5"/>
          <p:cNvPicPr>
            <a:picLocks noChangeAspect="1" noChangeArrowheads="1"/>
          </p:cNvPicPr>
          <p:nvPr/>
        </p:nvPicPr>
        <p:blipFill>
          <a:blip r:embed="rId3" cstate="print"/>
          <a:srcRect/>
          <a:stretch>
            <a:fillRect/>
          </a:stretch>
        </p:blipFill>
        <p:spPr bwMode="auto">
          <a:xfrm>
            <a:off x="4381500" y="274638"/>
            <a:ext cx="4596617" cy="3962400"/>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868362"/>
          </a:xfrm>
        </p:spPr>
        <p:txBody>
          <a:bodyPr/>
          <a:lstStyle/>
          <a:p>
            <a:r>
              <a:rPr lang="en-US" dirty="0" smtClean="0"/>
              <a:t>Pipe sizing</a:t>
            </a:r>
            <a:endParaRPr lang="en-US" dirty="0"/>
          </a:p>
        </p:txBody>
      </p:sp>
      <p:sp>
        <p:nvSpPr>
          <p:cNvPr id="3" name="Content Placeholder 2"/>
          <p:cNvSpPr>
            <a:spLocks noGrp="1"/>
          </p:cNvSpPr>
          <p:nvPr>
            <p:ph idx="1"/>
          </p:nvPr>
        </p:nvSpPr>
        <p:spPr>
          <a:xfrm>
            <a:off x="4257675" y="4495800"/>
            <a:ext cx="5543550" cy="1143000"/>
          </a:xfrm>
        </p:spPr>
        <p:txBody>
          <a:bodyPr>
            <a:noAutofit/>
          </a:bodyPr>
          <a:lstStyle/>
          <a:p>
            <a:pPr marL="0" indent="0" algn="just">
              <a:buNone/>
            </a:pPr>
            <a:r>
              <a:rPr lang="en-US" sz="2000" dirty="0" smtClean="0"/>
              <a:t>Riser diagrams are </a:t>
            </a:r>
            <a:r>
              <a:rPr lang="en-US" sz="2000" b="1" dirty="0" smtClean="0">
                <a:solidFill>
                  <a:srgbClr val="0000FF"/>
                </a:solidFill>
              </a:rPr>
              <a:t>isometric drawings which show all piping fittings</a:t>
            </a:r>
            <a:r>
              <a:rPr lang="en-US" sz="2000" dirty="0" smtClean="0"/>
              <a:t> and equipment that constitute the plumbing system. </a:t>
            </a:r>
            <a:endParaRPr lang="en-US" sz="2000" dirty="0"/>
          </a:p>
        </p:txBody>
      </p:sp>
      <p:pic>
        <p:nvPicPr>
          <p:cNvPr id="65538" name="Picture 2"/>
          <p:cNvPicPr>
            <a:picLocks noChangeAspect="1" noChangeArrowheads="1"/>
          </p:cNvPicPr>
          <p:nvPr/>
        </p:nvPicPr>
        <p:blipFill>
          <a:blip r:embed="rId2" cstate="print"/>
          <a:srcRect/>
          <a:stretch>
            <a:fillRect/>
          </a:stretch>
        </p:blipFill>
        <p:spPr bwMode="auto">
          <a:xfrm>
            <a:off x="0" y="1447800"/>
            <a:ext cx="4000500" cy="5116918"/>
          </a:xfrm>
          <a:prstGeom prst="rect">
            <a:avLst/>
          </a:prstGeom>
          <a:noFill/>
          <a:ln w="9525">
            <a:noFill/>
            <a:miter lim="800000"/>
            <a:headEnd/>
            <a:tailEnd/>
          </a:ln>
          <a:effectLst/>
        </p:spPr>
      </p:pic>
      <p:pic>
        <p:nvPicPr>
          <p:cNvPr id="65541" name="Picture 5"/>
          <p:cNvPicPr>
            <a:picLocks noChangeAspect="1" noChangeArrowheads="1"/>
          </p:cNvPicPr>
          <p:nvPr/>
        </p:nvPicPr>
        <p:blipFill>
          <a:blip r:embed="rId3" cstate="print"/>
          <a:srcRect/>
          <a:stretch>
            <a:fillRect/>
          </a:stretch>
        </p:blipFill>
        <p:spPr bwMode="auto">
          <a:xfrm>
            <a:off x="4381500" y="274638"/>
            <a:ext cx="4596617" cy="3962400"/>
          </a:xfrm>
          <a:prstGeom prst="rect">
            <a:avLst/>
          </a:prstGeom>
          <a:noFill/>
          <a:ln w="9525">
            <a:noFill/>
            <a:miter lim="800000"/>
            <a:headEnd/>
            <a:tailEnd/>
          </a:ln>
          <a:effectLst/>
        </p:spPr>
      </p:pic>
    </p:spTree>
    <p:extLst>
      <p:ext uri="{BB962C8B-B14F-4D97-AF65-F5344CB8AC3E}">
        <p14:creationId xmlns:p14="http://schemas.microsoft.com/office/powerpoint/2010/main" val="53386944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723900" y="113291"/>
            <a:ext cx="5200650" cy="6516109"/>
          </a:xfrm>
          <a:prstGeom prst="rect">
            <a:avLst/>
          </a:prstGeom>
          <a:noFill/>
          <a:ln w="9525">
            <a:solidFill>
              <a:schemeClr val="tx1"/>
            </a:solidFill>
            <a:miter lim="800000"/>
            <a:headEnd/>
            <a:tailEnd/>
          </a:ln>
          <a:effectLst/>
        </p:spPr>
      </p:pic>
      <p:cxnSp>
        <p:nvCxnSpPr>
          <p:cNvPr id="7" name="Straight Connector 6"/>
          <p:cNvCxnSpPr/>
          <p:nvPr/>
        </p:nvCxnSpPr>
        <p:spPr>
          <a:xfrm rot="5400000" flipH="1" flipV="1">
            <a:off x="-1579851" y="2800061"/>
            <a:ext cx="4913891"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76300" y="30480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029097" y="3123803"/>
            <a:ext cx="1516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76300" y="381000"/>
            <a:ext cx="3055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06091" y="456009"/>
            <a:ext cx="1516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635" name="Rectangle 3"/>
          <p:cNvSpPr>
            <a:spLocks noChangeArrowheads="1"/>
          </p:cNvSpPr>
          <p:nvPr/>
        </p:nvSpPr>
        <p:spPr bwMode="auto">
          <a:xfrm>
            <a:off x="3695700" y="609600"/>
            <a:ext cx="1600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b="1" dirty="0" err="1" smtClean="0"/>
              <a:t>wb</a:t>
            </a:r>
            <a:r>
              <a:rPr lang="en-US" sz="1200" b="1" dirty="0" smtClean="0"/>
              <a:t>        bath        </a:t>
            </a:r>
            <a:r>
              <a:rPr lang="en-US" sz="1200" b="1" dirty="0" err="1" smtClean="0"/>
              <a:t>wc</a:t>
            </a:r>
            <a:endParaRPr kumimoji="0" lang="en-US" sz="1200" b="1" i="0" u="none" strike="noStrike" cap="none" normalizeH="0" baseline="0" dirty="0" smtClean="0">
              <a:ln>
                <a:noFill/>
              </a:ln>
              <a:solidFill>
                <a:schemeClr val="tx1"/>
              </a:solidFill>
              <a:effectLst/>
              <a:latin typeface="Arial" pitchFamily="34" charset="0"/>
            </a:endParaRPr>
          </a:p>
        </p:txBody>
      </p:sp>
      <p:sp>
        <p:nvSpPr>
          <p:cNvPr id="22" name="Rectangle 3"/>
          <p:cNvSpPr>
            <a:spLocks noChangeArrowheads="1"/>
          </p:cNvSpPr>
          <p:nvPr/>
        </p:nvSpPr>
        <p:spPr bwMode="auto">
          <a:xfrm>
            <a:off x="3390900" y="1752600"/>
            <a:ext cx="19050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b="1" dirty="0" smtClean="0"/>
              <a:t>sink   w/m     cloaks   </a:t>
            </a:r>
            <a:r>
              <a:rPr lang="en-US" sz="1200" b="1" dirty="0" err="1" smtClean="0"/>
              <a:t>wc</a:t>
            </a:r>
            <a:endParaRPr lang="en-US" sz="1200" b="1" dirty="0"/>
          </a:p>
        </p:txBody>
      </p:sp>
      <p:sp>
        <p:nvSpPr>
          <p:cNvPr id="69636" name="Rectangle 4"/>
          <p:cNvSpPr>
            <a:spLocks noChangeArrowheads="1"/>
          </p:cNvSpPr>
          <p:nvPr/>
        </p:nvSpPr>
        <p:spPr bwMode="auto">
          <a:xfrm>
            <a:off x="1790700" y="6019800"/>
            <a:ext cx="23241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Gill Sans MT" pitchFamily="34" charset="0"/>
              </a:rPr>
              <a:t>main at 3 bar minimum pressure</a:t>
            </a:r>
            <a:endParaRPr kumimoji="0" lang="en-US" sz="1200" b="1" i="0" u="none" strike="noStrike" cap="none" normalizeH="0" baseline="0" dirty="0" smtClean="0">
              <a:ln>
                <a:noFill/>
              </a:ln>
              <a:solidFill>
                <a:schemeClr val="tx1"/>
              </a:solidFill>
              <a:effectLst/>
              <a:latin typeface="Arial" pitchFamily="34" charset="0"/>
            </a:endParaRPr>
          </a:p>
        </p:txBody>
      </p:sp>
      <p:sp>
        <p:nvSpPr>
          <p:cNvPr id="25" name="Rectangle 24"/>
          <p:cNvSpPr/>
          <p:nvPr/>
        </p:nvSpPr>
        <p:spPr>
          <a:xfrm>
            <a:off x="1333500" y="1828800"/>
            <a:ext cx="1105816" cy="369332"/>
          </a:xfrm>
          <a:prstGeom prst="rect">
            <a:avLst/>
          </a:prstGeom>
        </p:spPr>
        <p:txBody>
          <a:bodyPr wrap="none">
            <a:spAutoFit/>
          </a:bodyPr>
          <a:lstStyle/>
          <a:p>
            <a:r>
              <a:rPr lang="en-US" b="1" i="1" dirty="0" smtClean="0"/>
              <a:t>First floor</a:t>
            </a:r>
            <a:endParaRPr lang="en-US" i="1" dirty="0"/>
          </a:p>
        </p:txBody>
      </p:sp>
      <p:sp>
        <p:nvSpPr>
          <p:cNvPr id="26" name="Rectangle 25"/>
          <p:cNvSpPr/>
          <p:nvPr/>
        </p:nvSpPr>
        <p:spPr>
          <a:xfrm>
            <a:off x="1257300" y="4343400"/>
            <a:ext cx="1416157" cy="369332"/>
          </a:xfrm>
          <a:prstGeom prst="rect">
            <a:avLst/>
          </a:prstGeom>
        </p:spPr>
        <p:txBody>
          <a:bodyPr wrap="none">
            <a:spAutoFit/>
          </a:bodyPr>
          <a:lstStyle/>
          <a:p>
            <a:r>
              <a:rPr lang="en-US" b="1" i="1" dirty="0" smtClean="0"/>
              <a:t>Ground floor</a:t>
            </a:r>
            <a:endParaRPr lang="en-US" i="1" dirty="0"/>
          </a:p>
        </p:txBody>
      </p:sp>
      <p:sp>
        <p:nvSpPr>
          <p:cNvPr id="27" name="Rectangle 26"/>
          <p:cNvSpPr/>
          <p:nvPr/>
        </p:nvSpPr>
        <p:spPr>
          <a:xfrm>
            <a:off x="5524500" y="0"/>
            <a:ext cx="6096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a:spLocks noGrp="1"/>
          </p:cNvSpPr>
          <p:nvPr>
            <p:ph idx="1"/>
          </p:nvPr>
        </p:nvSpPr>
        <p:spPr>
          <a:xfrm>
            <a:off x="5524396" y="4565071"/>
            <a:ext cx="4693353" cy="921329"/>
          </a:xfrm>
        </p:spPr>
        <p:txBody>
          <a:bodyPr>
            <a:noAutofit/>
          </a:bodyPr>
          <a:lstStyle/>
          <a:p>
            <a:pPr marL="0" indent="0" algn="just">
              <a:buNone/>
            </a:pPr>
            <a:r>
              <a:rPr lang="en-US" sz="2000" dirty="0" smtClean="0"/>
              <a:t>Riser diagrams are </a:t>
            </a:r>
            <a:r>
              <a:rPr lang="en-US" sz="2000" b="1" dirty="0" smtClean="0">
                <a:solidFill>
                  <a:srgbClr val="0000FF"/>
                </a:solidFill>
              </a:rPr>
              <a:t>isometric drawings which show all piping fittings</a:t>
            </a:r>
            <a:r>
              <a:rPr lang="en-US" sz="2000" dirty="0" smtClean="0"/>
              <a:t> and equipment that constitute the plumbing system. </a:t>
            </a:r>
            <a:endParaRPr lang="en-US" sz="2000" dirty="0"/>
          </a:p>
        </p:txBody>
      </p:sp>
      <p:pic>
        <p:nvPicPr>
          <p:cNvPr id="23" name="Picture 5"/>
          <p:cNvPicPr>
            <a:picLocks noChangeAspect="1" noChangeArrowheads="1"/>
          </p:cNvPicPr>
          <p:nvPr/>
        </p:nvPicPr>
        <p:blipFill>
          <a:blip r:embed="rId3" cstate="print"/>
          <a:srcRect/>
          <a:stretch>
            <a:fillRect/>
          </a:stretch>
        </p:blipFill>
        <p:spPr bwMode="auto">
          <a:xfrm>
            <a:off x="5524397" y="221671"/>
            <a:ext cx="4596617" cy="3962400"/>
          </a:xfrm>
          <a:prstGeom prst="rect">
            <a:avLst/>
          </a:prstGeom>
          <a:noFill/>
          <a:ln w="9525">
            <a:noFill/>
            <a:miter lim="800000"/>
            <a:headEnd/>
            <a:tailEnd/>
          </a:ln>
          <a:effectLst/>
        </p:spPr>
      </p:pic>
      <p:sp>
        <p:nvSpPr>
          <p:cNvPr id="24" name="Title 1"/>
          <p:cNvSpPr>
            <a:spLocks noGrp="1"/>
          </p:cNvSpPr>
          <p:nvPr>
            <p:ph type="title"/>
          </p:nvPr>
        </p:nvSpPr>
        <p:spPr>
          <a:xfrm>
            <a:off x="5704011" y="98425"/>
            <a:ext cx="4476750" cy="868362"/>
          </a:xfrm>
        </p:spPr>
        <p:txBody>
          <a:bodyPr/>
          <a:lstStyle/>
          <a:p>
            <a:r>
              <a:rPr lang="en-US" dirty="0" smtClean="0"/>
              <a:t>Pipe sizing</a:t>
            </a:r>
            <a:endParaRPr lang="en-US"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944562"/>
          </a:xfrm>
        </p:spPr>
        <p:txBody>
          <a:bodyPr/>
          <a:lstStyle/>
          <a:p>
            <a:r>
              <a:rPr lang="en-US" dirty="0" smtClean="0"/>
              <a:t>Pipe sizing</a:t>
            </a:r>
            <a:endParaRPr lang="en-US" dirty="0"/>
          </a:p>
        </p:txBody>
      </p:sp>
      <p:sp>
        <p:nvSpPr>
          <p:cNvPr id="3" name="Content Placeholder 2"/>
          <p:cNvSpPr>
            <a:spLocks noGrp="1"/>
          </p:cNvSpPr>
          <p:nvPr>
            <p:ph idx="1"/>
          </p:nvPr>
        </p:nvSpPr>
        <p:spPr>
          <a:xfrm>
            <a:off x="495300" y="1143001"/>
            <a:ext cx="9448800" cy="1219200"/>
          </a:xfrm>
        </p:spPr>
        <p:txBody>
          <a:bodyPr>
            <a:normAutofit/>
          </a:bodyPr>
          <a:lstStyle/>
          <a:p>
            <a:pPr marL="285750" indent="-285750">
              <a:buFont typeface="Wingdings" pitchFamily="2" charset="2"/>
              <a:buChar char="ü"/>
            </a:pPr>
            <a:r>
              <a:rPr lang="en-US" sz="2000" dirty="0">
                <a:latin typeface="Adobe Fan Heiti Std B" pitchFamily="34" charset="-128"/>
                <a:ea typeface="Adobe Fan Heiti Std B" pitchFamily="34" charset="-128"/>
              </a:rPr>
              <a:t>Determine the </a:t>
            </a:r>
            <a:r>
              <a:rPr lang="en-US" sz="2000" b="1" dirty="0">
                <a:solidFill>
                  <a:srgbClr val="00B050"/>
                </a:solidFill>
                <a:latin typeface="Adobe Fan Heiti Std B" pitchFamily="34" charset="-128"/>
                <a:ea typeface="Adobe Fan Heiti Std B" pitchFamily="34" charset="-128"/>
              </a:rPr>
              <a:t>flow rate </a:t>
            </a:r>
            <a:r>
              <a:rPr lang="en-US" sz="2000" b="1" dirty="0" smtClean="0">
                <a:solidFill>
                  <a:srgbClr val="00B050"/>
                </a:solidFill>
                <a:latin typeface="Adobe Fan Heiti Std B" pitchFamily="34" charset="-128"/>
                <a:ea typeface="Adobe Fan Heiti Std B" pitchFamily="34" charset="-128"/>
              </a:rPr>
              <a:t>by fixture </a:t>
            </a:r>
            <a:r>
              <a:rPr lang="en-US" sz="2000" b="1" dirty="0">
                <a:solidFill>
                  <a:srgbClr val="00B050"/>
                </a:solidFill>
                <a:latin typeface="Adobe Fan Heiti Std B" pitchFamily="34" charset="-128"/>
                <a:ea typeface="Adobe Fan Heiti Std B" pitchFamily="34" charset="-128"/>
              </a:rPr>
              <a:t>loading </a:t>
            </a:r>
            <a:r>
              <a:rPr lang="en-US" sz="2000" b="1" dirty="0" smtClean="0">
                <a:solidFill>
                  <a:srgbClr val="00B050"/>
                </a:solidFill>
                <a:latin typeface="Adobe Fan Heiti Std B" pitchFamily="34" charset="-128"/>
                <a:ea typeface="Adobe Fan Heiti Std B" pitchFamily="34" charset="-128"/>
              </a:rPr>
              <a:t>units </a:t>
            </a:r>
            <a:endParaRPr lang="en-US" sz="2000" b="1" dirty="0" smtClean="0">
              <a:solidFill>
                <a:srgbClr val="0000FF"/>
              </a:solidFill>
              <a:latin typeface="Adobe Fan Heiti Std B" pitchFamily="34" charset="-128"/>
              <a:ea typeface="Adobe Fan Heiti Std B" pitchFamily="34" charset="-128"/>
            </a:endParaRPr>
          </a:p>
          <a:p>
            <a:pPr marL="285750" indent="-285750">
              <a:buFont typeface="Wingdings" pitchFamily="2" charset="2"/>
              <a:buChar char="ü"/>
            </a:pPr>
            <a:r>
              <a:rPr lang="en-US" sz="2000" b="1" i="1" dirty="0" smtClean="0">
                <a:solidFill>
                  <a:srgbClr val="C00000"/>
                </a:solidFill>
                <a:latin typeface="Adobe Fan Heiti Std B" pitchFamily="34" charset="-128"/>
                <a:ea typeface="Adobe Fan Heiti Std B" pitchFamily="34" charset="-128"/>
              </a:rPr>
              <a:t>Loading units </a:t>
            </a:r>
            <a:r>
              <a:rPr lang="en-US" sz="2000" i="1" dirty="0" smtClean="0">
                <a:solidFill>
                  <a:srgbClr val="C00000"/>
                </a:solidFill>
                <a:latin typeface="Adobe Fan Heiti Std B" pitchFamily="34" charset="-128"/>
                <a:ea typeface="Adobe Fan Heiti Std B" pitchFamily="34" charset="-128"/>
              </a:rPr>
              <a:t>- </a:t>
            </a:r>
            <a:r>
              <a:rPr lang="en-US" sz="2000" b="1" dirty="0" smtClean="0">
                <a:latin typeface="Adobe Fan Heiti Std B" pitchFamily="34" charset="-128"/>
                <a:ea typeface="Adobe Fan Heiti Std B" pitchFamily="34" charset="-128"/>
              </a:rPr>
              <a:t>a </a:t>
            </a:r>
            <a:r>
              <a:rPr lang="en-US" sz="2000" b="1" dirty="0">
                <a:latin typeface="Adobe Fan Heiti Std B" pitchFamily="34" charset="-128"/>
                <a:ea typeface="Adobe Fan Heiti Std B" pitchFamily="34" charset="-128"/>
              </a:rPr>
              <a:t>factor or number </a:t>
            </a:r>
            <a:r>
              <a:rPr lang="en-US" sz="2000" dirty="0">
                <a:latin typeface="Adobe Fan Heiti Std B" pitchFamily="34" charset="-128"/>
                <a:ea typeface="Adobe Fan Heiti Std B" pitchFamily="34" charset="-128"/>
              </a:rPr>
              <a:t>given to an appliance </a:t>
            </a:r>
            <a:r>
              <a:rPr lang="en-US" sz="2000" dirty="0" smtClean="0">
                <a:solidFill>
                  <a:srgbClr val="0000FF"/>
                </a:solidFill>
                <a:latin typeface="Adobe Fan Heiti Std B" pitchFamily="34" charset="-128"/>
                <a:ea typeface="Adobe Fan Heiti Std B" pitchFamily="34" charset="-128"/>
              </a:rPr>
              <a:t>relating </a:t>
            </a:r>
            <a:r>
              <a:rPr lang="en-US" sz="2000" dirty="0">
                <a:solidFill>
                  <a:srgbClr val="0000FF"/>
                </a:solidFill>
                <a:latin typeface="Adobe Fan Heiti Std B" pitchFamily="34" charset="-128"/>
                <a:ea typeface="Adobe Fan Heiti Std B" pitchFamily="34" charset="-128"/>
              </a:rPr>
              <a:t>flow </a:t>
            </a:r>
            <a:r>
              <a:rPr lang="en-US" sz="2000" dirty="0">
                <a:latin typeface="Adobe Fan Heiti Std B" pitchFamily="34" charset="-128"/>
                <a:ea typeface="Adobe Fan Heiti Std B" pitchFamily="34" charset="-128"/>
              </a:rPr>
              <a:t>rate </a:t>
            </a:r>
            <a:r>
              <a:rPr lang="en-US" sz="2000" dirty="0" smtClean="0">
                <a:latin typeface="Adobe Fan Heiti Std B" pitchFamily="34" charset="-128"/>
                <a:ea typeface="Adobe Fan Heiti Std B" pitchFamily="34" charset="-128"/>
              </a:rPr>
              <a:t>to </a:t>
            </a:r>
            <a:r>
              <a:rPr lang="en-US" sz="2000" dirty="0">
                <a:latin typeface="Adobe Fan Heiti Std B" pitchFamily="34" charset="-128"/>
                <a:ea typeface="Adobe Fan Heiti Std B" pitchFamily="34" charset="-128"/>
              </a:rPr>
              <a:t>the </a:t>
            </a:r>
            <a:r>
              <a:rPr lang="en-US" sz="2000" dirty="0" smtClean="0">
                <a:latin typeface="Adobe Fan Heiti Std B" pitchFamily="34" charset="-128"/>
                <a:ea typeface="Adobe Fan Heiti Std B" pitchFamily="34" charset="-128"/>
              </a:rPr>
              <a:t>duration </a:t>
            </a:r>
            <a:r>
              <a:rPr lang="en-US" sz="2000" dirty="0">
                <a:latin typeface="Adobe Fan Heiti Std B" pitchFamily="34" charset="-128"/>
                <a:ea typeface="Adobe Fan Heiti Std B" pitchFamily="34" charset="-128"/>
              </a:rPr>
              <a:t>and </a:t>
            </a:r>
            <a:r>
              <a:rPr lang="en-US" sz="2000" dirty="0" smtClean="0">
                <a:solidFill>
                  <a:srgbClr val="0000FF"/>
                </a:solidFill>
                <a:latin typeface="Adobe Fan Heiti Std B" pitchFamily="34" charset="-128"/>
                <a:ea typeface="Adobe Fan Heiti Std B" pitchFamily="34" charset="-128"/>
              </a:rPr>
              <a:t>frequency </a:t>
            </a:r>
            <a:r>
              <a:rPr lang="en-US" sz="2000" dirty="0">
                <a:solidFill>
                  <a:srgbClr val="0000FF"/>
                </a:solidFill>
                <a:latin typeface="Adobe Fan Heiti Std B" pitchFamily="34" charset="-128"/>
                <a:ea typeface="Adobe Fan Heiti Std B" pitchFamily="34" charset="-128"/>
              </a:rPr>
              <a:t>of use </a:t>
            </a:r>
            <a:r>
              <a:rPr lang="en-US" sz="2000" dirty="0" smtClean="0">
                <a:latin typeface="Adobe Fan Heiti Std B" pitchFamily="34" charset="-128"/>
                <a:ea typeface="Adobe Fan Heiti Std B" pitchFamily="34" charset="-128"/>
              </a:rPr>
              <a:t>(</a:t>
            </a:r>
            <a:r>
              <a:rPr lang="en-US" sz="2000" dirty="0">
                <a:solidFill>
                  <a:srgbClr val="FF0000"/>
                </a:solidFill>
                <a:latin typeface="Adobe Fan Heiti Std B" pitchFamily="34" charset="-128"/>
                <a:ea typeface="Adobe Fan Heiti Std B" pitchFamily="34" charset="-128"/>
              </a:rPr>
              <a:t>probable </a:t>
            </a:r>
            <a:r>
              <a:rPr lang="en-US" sz="2000" dirty="0" smtClean="0">
                <a:solidFill>
                  <a:srgbClr val="FF0000"/>
                </a:solidFill>
                <a:latin typeface="Adobe Fan Heiti Std B" pitchFamily="34" charset="-128"/>
                <a:ea typeface="Adobe Fan Heiti Std B" pitchFamily="34" charset="-128"/>
              </a:rPr>
              <a:t>simultaneous usage</a:t>
            </a:r>
            <a:r>
              <a:rPr lang="en-US" sz="2000" dirty="0">
                <a:latin typeface="Adobe Fan Heiti Std B" pitchFamily="34" charset="-128"/>
                <a:ea typeface="Adobe Fan Heiti Std B" pitchFamily="34" charset="-128"/>
              </a:rPr>
              <a:t>). </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55" t="2370" r="262" b="1027"/>
          <a:stretch/>
        </p:blipFill>
        <p:spPr bwMode="auto">
          <a:xfrm rot="120000">
            <a:off x="-124981" y="2455884"/>
            <a:ext cx="7253544" cy="427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972300" y="4525781"/>
            <a:ext cx="2993127" cy="1077218"/>
          </a:xfrm>
          <a:prstGeom prst="rect">
            <a:avLst/>
          </a:prstGeom>
          <a:noFill/>
        </p:spPr>
        <p:txBody>
          <a:bodyPr wrap="none" rtlCol="0">
            <a:spAutoFit/>
          </a:bodyPr>
          <a:lstStyle/>
          <a:p>
            <a:r>
              <a:rPr lang="en-US" sz="1600" dirty="0" smtClean="0">
                <a:latin typeface="Adobe Fan Heiti Std B" pitchFamily="34" charset="-128"/>
                <a:ea typeface="Adobe Fan Heiti Std B" pitchFamily="34" charset="-128"/>
              </a:rPr>
              <a:t>For fixtures where simultaneous </a:t>
            </a:r>
          </a:p>
          <a:p>
            <a:r>
              <a:rPr lang="en-US" sz="1600" dirty="0" smtClean="0">
                <a:latin typeface="Adobe Fan Heiti Std B" pitchFamily="34" charset="-128"/>
                <a:ea typeface="Adobe Fan Heiti Std B" pitchFamily="34" charset="-128"/>
              </a:rPr>
              <a:t>flow is unlikely</a:t>
            </a:r>
          </a:p>
          <a:p>
            <a:r>
              <a:rPr lang="en-US" sz="1600" dirty="0" smtClean="0">
                <a:latin typeface="Adobe Fan Heiti Std B" pitchFamily="34" charset="-128"/>
                <a:ea typeface="Adobe Fan Heiti Std B" pitchFamily="34" charset="-128"/>
              </a:rPr>
              <a:t>Q= Probable design flow</a:t>
            </a:r>
          </a:p>
          <a:p>
            <a:endParaRPr lang="en-US" sz="1600" dirty="0">
              <a:latin typeface="Adobe Fan Heiti Std B" pitchFamily="34" charset="-128"/>
              <a:ea typeface="Adobe Fan Heiti Std B" pitchFamily="34" charset="-128"/>
            </a:endParaRPr>
          </a:p>
        </p:txBody>
      </p:sp>
      <mc:AlternateContent xmlns:mc="http://schemas.openxmlformats.org/markup-compatibility/2006" xmlns:a14="http://schemas.microsoft.com/office/drawing/2010/main">
        <mc:Choice Requires="a14">
          <p:sp>
            <p:nvSpPr>
              <p:cNvPr id="4" name="TextBox 3"/>
              <p:cNvSpPr txBox="1"/>
              <p:nvPr/>
            </p:nvSpPr>
            <p:spPr>
              <a:xfrm>
                <a:off x="6892105" y="5530522"/>
                <a:ext cx="3360792" cy="465064"/>
              </a:xfrm>
              <a:prstGeom prst="rect">
                <a:avLst/>
              </a:prstGeom>
              <a:noFill/>
            </p:spPr>
            <p:txBody>
              <a:bodyPr wrap="none" rtlCol="0">
                <a:spAutoFit/>
              </a:bodyPr>
              <a:lstStyle/>
              <a:p>
                <a:r>
                  <a:rPr lang="en-US" sz="2000" b="1" dirty="0" smtClean="0">
                    <a:solidFill>
                      <a:srgbClr val="C00000"/>
                    </a:solidFill>
                  </a:rPr>
                  <a:t>Q</a:t>
                </a:r>
                <a14:m>
                  <m:oMath xmlns:m="http://schemas.openxmlformats.org/officeDocument/2006/math">
                    <m:r>
                      <a:rPr lang="en-US" sz="2000" b="1" i="1" smtClean="0">
                        <a:solidFill>
                          <a:srgbClr val="C00000"/>
                        </a:solidFill>
                        <a:latin typeface="Cambria Math"/>
                      </a:rPr>
                      <m:t>=</m:t>
                    </m:r>
                    <m:r>
                      <a:rPr lang="en-US" sz="2000" b="1" i="1" smtClean="0">
                        <a:solidFill>
                          <a:srgbClr val="C00000"/>
                        </a:solidFill>
                        <a:latin typeface="Cambria Math"/>
                      </a:rPr>
                      <m:t>𝟎</m:t>
                    </m:r>
                    <m:r>
                      <a:rPr lang="en-US" sz="2000" b="1" i="1" smtClean="0">
                        <a:solidFill>
                          <a:srgbClr val="C00000"/>
                        </a:solidFill>
                        <a:latin typeface="Cambria Math"/>
                      </a:rPr>
                      <m:t>.</m:t>
                    </m:r>
                    <m:r>
                      <a:rPr lang="en-US" sz="2000" b="1" i="1" smtClean="0">
                        <a:solidFill>
                          <a:srgbClr val="C00000"/>
                        </a:solidFill>
                        <a:latin typeface="Cambria Math"/>
                      </a:rPr>
                      <m:t>𝟐𝟓</m:t>
                    </m:r>
                    <m:rad>
                      <m:radPr>
                        <m:degHide m:val="on"/>
                        <m:ctrlPr>
                          <a:rPr lang="en-US" sz="2000" b="1" i="1" smtClean="0">
                            <a:solidFill>
                              <a:srgbClr val="C00000"/>
                            </a:solidFill>
                            <a:latin typeface="Cambria Math"/>
                          </a:rPr>
                        </m:ctrlPr>
                      </m:radPr>
                      <m:deg/>
                      <m:e>
                        <m:sSub>
                          <m:sSubPr>
                            <m:ctrlPr>
                              <a:rPr lang="en-US" sz="2000" b="1" i="1" smtClean="0">
                                <a:solidFill>
                                  <a:srgbClr val="C00000"/>
                                </a:solidFill>
                                <a:latin typeface="Cambria Math"/>
                              </a:rPr>
                            </m:ctrlPr>
                          </m:sSubPr>
                          <m:e>
                            <m:r>
                              <a:rPr lang="en-US" sz="2000" b="1" i="1" smtClean="0">
                                <a:solidFill>
                                  <a:srgbClr val="C00000"/>
                                </a:solidFill>
                                <a:latin typeface="Cambria Math"/>
                              </a:rPr>
                              <m:t>𝒁</m:t>
                            </m:r>
                          </m:e>
                          <m:sub>
                            <m:r>
                              <a:rPr lang="en-US" sz="2000" b="1" i="1" smtClean="0">
                                <a:solidFill>
                                  <a:srgbClr val="C00000"/>
                                </a:solidFill>
                                <a:latin typeface="Cambria Math"/>
                              </a:rPr>
                              <m:t>𝟏</m:t>
                            </m:r>
                          </m:sub>
                        </m:sSub>
                        <m:r>
                          <a:rPr lang="en-US" sz="2000" b="1" i="1" smtClean="0">
                            <a:solidFill>
                              <a:srgbClr val="C00000"/>
                            </a:solidFill>
                            <a:latin typeface="Cambria Math"/>
                          </a:rPr>
                          <m:t>+</m:t>
                        </m:r>
                        <m:sSub>
                          <m:sSubPr>
                            <m:ctrlPr>
                              <a:rPr lang="en-US" sz="2000" b="1" i="1" smtClean="0">
                                <a:solidFill>
                                  <a:srgbClr val="C00000"/>
                                </a:solidFill>
                                <a:latin typeface="Cambria Math"/>
                              </a:rPr>
                            </m:ctrlPr>
                          </m:sSubPr>
                          <m:e>
                            <m:r>
                              <a:rPr lang="en-US" sz="2000" b="1" i="1" smtClean="0">
                                <a:solidFill>
                                  <a:srgbClr val="C00000"/>
                                </a:solidFill>
                                <a:latin typeface="Cambria Math"/>
                              </a:rPr>
                              <m:t>𝒁</m:t>
                            </m:r>
                          </m:e>
                          <m:sub>
                            <m:r>
                              <a:rPr lang="en-US" sz="2000" b="1" i="1" smtClean="0">
                                <a:solidFill>
                                  <a:srgbClr val="C00000"/>
                                </a:solidFill>
                                <a:latin typeface="Cambria Math"/>
                              </a:rPr>
                              <m:t>𝟐</m:t>
                            </m:r>
                          </m:sub>
                        </m:sSub>
                        <m:r>
                          <a:rPr lang="en-US" sz="2000" b="1" i="1" smtClean="0">
                            <a:solidFill>
                              <a:srgbClr val="C00000"/>
                            </a:solidFill>
                            <a:latin typeface="Cambria Math"/>
                          </a:rPr>
                          <m:t>+…+</m:t>
                        </m:r>
                        <m:sSub>
                          <m:sSubPr>
                            <m:ctrlPr>
                              <a:rPr lang="en-US" sz="2000" b="1" i="1" smtClean="0">
                                <a:solidFill>
                                  <a:srgbClr val="C00000"/>
                                </a:solidFill>
                                <a:latin typeface="Cambria Math"/>
                              </a:rPr>
                            </m:ctrlPr>
                          </m:sSubPr>
                          <m:e>
                            <m:r>
                              <a:rPr lang="en-US" sz="2000" b="1" i="1" smtClean="0">
                                <a:solidFill>
                                  <a:srgbClr val="C00000"/>
                                </a:solidFill>
                                <a:latin typeface="Cambria Math"/>
                              </a:rPr>
                              <m:t>𝒁</m:t>
                            </m:r>
                          </m:e>
                          <m:sub>
                            <m:r>
                              <a:rPr lang="en-US" sz="2000" b="1" i="1" smtClean="0">
                                <a:solidFill>
                                  <a:srgbClr val="C00000"/>
                                </a:solidFill>
                                <a:latin typeface="Cambria Math"/>
                              </a:rPr>
                              <m:t>𝒏</m:t>
                            </m:r>
                          </m:sub>
                        </m:sSub>
                      </m:e>
                    </m:rad>
                  </m:oMath>
                </a14:m>
                <a:endParaRPr lang="en-US" sz="2000" b="1" dirty="0">
                  <a:solidFill>
                    <a:srgbClr val="C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892105" y="5530522"/>
                <a:ext cx="3360792" cy="465064"/>
              </a:xfrm>
              <a:prstGeom prst="rect">
                <a:avLst/>
              </a:prstGeom>
              <a:blipFill rotWithShape="0">
                <a:blip r:embed="rId4"/>
                <a:stretch>
                  <a:fillRect l="-1996"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200900" y="3047021"/>
                <a:ext cx="2144883" cy="9153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C00000"/>
                          </a:solidFill>
                          <a:latin typeface="Cambria Math"/>
                        </a:rPr>
                        <m:t>𝑍</m:t>
                      </m:r>
                      <m:r>
                        <a:rPr lang="en-US" sz="2800" b="0" i="1" smtClean="0">
                          <a:solidFill>
                            <a:srgbClr val="C00000"/>
                          </a:solidFill>
                          <a:latin typeface="Cambria Math"/>
                        </a:rPr>
                        <m:t>=</m:t>
                      </m:r>
                      <m:sSup>
                        <m:sSupPr>
                          <m:ctrlPr>
                            <a:rPr lang="en-US" sz="2800" b="0" i="1" smtClean="0">
                              <a:solidFill>
                                <a:srgbClr val="C00000"/>
                              </a:solidFill>
                              <a:latin typeface="Cambria Math"/>
                            </a:rPr>
                          </m:ctrlPr>
                        </m:sSupPr>
                        <m:e>
                          <m:d>
                            <m:dPr>
                              <m:ctrlPr>
                                <a:rPr lang="en-US" sz="2800" b="0" i="1" smtClean="0">
                                  <a:solidFill>
                                    <a:srgbClr val="C00000"/>
                                  </a:solidFill>
                                  <a:latin typeface="Cambria Math"/>
                                </a:rPr>
                              </m:ctrlPr>
                            </m:dPr>
                            <m:e>
                              <m:f>
                                <m:fPr>
                                  <m:ctrlPr>
                                    <a:rPr lang="en-US" sz="2800" b="0" i="1" smtClean="0">
                                      <a:solidFill>
                                        <a:srgbClr val="C00000"/>
                                      </a:solidFill>
                                      <a:latin typeface="Cambria Math"/>
                                    </a:rPr>
                                  </m:ctrlPr>
                                </m:fPr>
                                <m:num>
                                  <m:r>
                                    <a:rPr lang="en-US" sz="2800" b="0" i="1" smtClean="0">
                                      <a:solidFill>
                                        <a:srgbClr val="C00000"/>
                                      </a:solidFill>
                                      <a:latin typeface="Cambria Math"/>
                                    </a:rPr>
                                    <m:t>𝑞</m:t>
                                  </m:r>
                                </m:num>
                                <m:den>
                                  <m:r>
                                    <a:rPr lang="en-US" sz="2800" b="0" i="1" smtClean="0">
                                      <a:solidFill>
                                        <a:srgbClr val="C00000"/>
                                      </a:solidFill>
                                      <a:latin typeface="Cambria Math"/>
                                    </a:rPr>
                                    <m:t>0.25</m:t>
                                  </m:r>
                                </m:den>
                              </m:f>
                            </m:e>
                          </m:d>
                        </m:e>
                        <m:sup>
                          <m:r>
                            <a:rPr lang="en-US" sz="2800" b="0" i="1" smtClean="0">
                              <a:solidFill>
                                <a:srgbClr val="C00000"/>
                              </a:solidFill>
                              <a:latin typeface="Cambria Math"/>
                            </a:rPr>
                            <m:t>2</m:t>
                          </m:r>
                        </m:sup>
                      </m:sSup>
                    </m:oMath>
                  </m:oMathPara>
                </a14:m>
                <a:endParaRPr lang="en-US" sz="2800" dirty="0">
                  <a:solidFill>
                    <a:srgbClr val="C0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200900" y="3047021"/>
                <a:ext cx="2144883" cy="915379"/>
              </a:xfrm>
              <a:prstGeom prst="rect">
                <a:avLst/>
              </a:prstGeom>
              <a:blipFill rotWithShape="1">
                <a:blip r:embed="rId5" cstate="print"/>
                <a:stretch>
                  <a:fillRect r="-7102" b="-2000"/>
                </a:stretch>
              </a:blipFill>
            </p:spPr>
            <p:txBody>
              <a:bodyPr/>
              <a:lstStyle/>
              <a:p>
                <a:r>
                  <a:rPr lang="en-US">
                    <a:noFill/>
                  </a:rPr>
                  <a:t> </a:t>
                </a:r>
              </a:p>
            </p:txBody>
          </p:sp>
        </mc:Fallback>
      </mc:AlternateContent>
      <p:cxnSp>
        <p:nvCxnSpPr>
          <p:cNvPr id="7" name="Straight Arrow Connector 6"/>
          <p:cNvCxnSpPr/>
          <p:nvPr/>
        </p:nvCxnSpPr>
        <p:spPr>
          <a:xfrm>
            <a:off x="2400300" y="1524000"/>
            <a:ext cx="756512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a:off x="9965427" y="1524000"/>
            <a:ext cx="0" cy="400652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2000205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679231"/>
          </a:xfrm>
        </p:spPr>
        <p:txBody>
          <a:bodyPr>
            <a:normAutofit fontScale="90000"/>
          </a:bodyPr>
          <a:lstStyle/>
          <a:p>
            <a:r>
              <a:rPr lang="en-US" dirty="0"/>
              <a:t>Pipe sizing</a:t>
            </a:r>
          </a:p>
        </p:txBody>
      </p:sp>
      <p:sp>
        <p:nvSpPr>
          <p:cNvPr id="3" name="Content Placeholder 2"/>
          <p:cNvSpPr>
            <a:spLocks noGrp="1"/>
          </p:cNvSpPr>
          <p:nvPr>
            <p:ph idx="1"/>
          </p:nvPr>
        </p:nvSpPr>
        <p:spPr>
          <a:xfrm>
            <a:off x="3790950" y="216255"/>
            <a:ext cx="3009900" cy="533399"/>
          </a:xfrm>
        </p:spPr>
        <p:txBody>
          <a:bodyPr>
            <a:normAutofit lnSpcReduction="10000"/>
          </a:bodyPr>
          <a:lstStyle/>
          <a:p>
            <a:pPr marL="0" indent="0">
              <a:buNone/>
            </a:pPr>
            <a:r>
              <a:rPr lang="en-US" dirty="0" smtClean="0"/>
              <a:t>Modified EBCS-9</a:t>
            </a:r>
            <a:endParaRPr lang="en-US" dirty="0"/>
          </a:p>
        </p:txBody>
      </p:sp>
      <p:pic>
        <p:nvPicPr>
          <p:cNvPr id="4" name="Picture 3"/>
          <p:cNvPicPr>
            <a:picLocks noChangeAspect="1"/>
          </p:cNvPicPr>
          <p:nvPr/>
        </p:nvPicPr>
        <p:blipFill>
          <a:blip r:embed="rId2"/>
          <a:stretch>
            <a:fillRect/>
          </a:stretch>
        </p:blipFill>
        <p:spPr>
          <a:xfrm>
            <a:off x="853746" y="949106"/>
            <a:ext cx="6790889" cy="5170255"/>
          </a:xfrm>
          <a:prstGeom prst="rect">
            <a:avLst/>
          </a:prstGeom>
        </p:spPr>
      </p:pic>
      <p:pic>
        <p:nvPicPr>
          <p:cNvPr id="5" name="Picture 4"/>
          <p:cNvPicPr>
            <a:picLocks noChangeAspect="1"/>
          </p:cNvPicPr>
          <p:nvPr/>
        </p:nvPicPr>
        <p:blipFill>
          <a:blip r:embed="rId3"/>
          <a:stretch>
            <a:fillRect/>
          </a:stretch>
        </p:blipFill>
        <p:spPr>
          <a:xfrm>
            <a:off x="8174917" y="28575"/>
            <a:ext cx="1798580" cy="6784743"/>
          </a:xfrm>
          <a:prstGeom prst="rect">
            <a:avLst/>
          </a:prstGeom>
        </p:spPr>
      </p:pic>
      <p:sp>
        <p:nvSpPr>
          <p:cNvPr id="6" name="Rectangle 5"/>
          <p:cNvSpPr/>
          <p:nvPr/>
        </p:nvSpPr>
        <p:spPr>
          <a:xfrm>
            <a:off x="3216332" y="6318813"/>
            <a:ext cx="4958585" cy="369332"/>
          </a:xfrm>
          <a:prstGeom prst="rect">
            <a:avLst/>
          </a:prstGeom>
        </p:spPr>
        <p:txBody>
          <a:bodyPr wrap="square">
            <a:spAutoFit/>
          </a:bodyPr>
          <a:lstStyle/>
          <a:p>
            <a:r>
              <a:rPr lang="en-US" b="1" dirty="0">
                <a:latin typeface="Times-Bold"/>
              </a:rPr>
              <a:t>Conversion chart - loading unit </a:t>
            </a:r>
            <a:r>
              <a:rPr lang="en-US" b="1" dirty="0" smtClean="0">
                <a:latin typeface="Times-Bold"/>
              </a:rPr>
              <a:t>to flow </a:t>
            </a:r>
            <a:r>
              <a:rPr lang="en-US" b="1" dirty="0">
                <a:latin typeface="Times-Bold"/>
              </a:rPr>
              <a:t>rate</a:t>
            </a:r>
            <a:endParaRPr lang="en-US" dirty="0"/>
          </a:p>
        </p:txBody>
      </p:sp>
    </p:spTree>
    <p:extLst>
      <p:ext uri="{BB962C8B-B14F-4D97-AF65-F5344CB8AC3E}">
        <p14:creationId xmlns:p14="http://schemas.microsoft.com/office/powerpoint/2010/main" val="407847784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868362"/>
          </a:xfrm>
        </p:spPr>
        <p:txBody>
          <a:bodyPr>
            <a:normAutofit/>
          </a:bodyPr>
          <a:lstStyle/>
          <a:p>
            <a:pPr algn="l"/>
            <a:r>
              <a:rPr lang="en-US" sz="3800" b="1" dirty="0" smtClean="0">
                <a:solidFill>
                  <a:srgbClr val="0070C0"/>
                </a:solidFill>
                <a:latin typeface="Adobe Gothic Std B" pitchFamily="34" charset="-128"/>
                <a:ea typeface="Adobe Gothic Std B" pitchFamily="34" charset="-128"/>
              </a:rPr>
              <a:t>Purpose of WS system</a:t>
            </a:r>
            <a:endParaRPr lang="en-US" sz="3800" b="1" dirty="0">
              <a:solidFill>
                <a:srgbClr val="0070C0"/>
              </a:solidFill>
              <a:latin typeface="Adobe Gothic Std B" pitchFamily="34" charset="-128"/>
              <a:ea typeface="Adobe Gothic Std B" pitchFamily="34" charset="-128"/>
            </a:endParaRPr>
          </a:p>
        </p:txBody>
      </p:sp>
      <p:sp>
        <p:nvSpPr>
          <p:cNvPr id="3" name="Content Placeholder 2"/>
          <p:cNvSpPr>
            <a:spLocks noGrp="1"/>
          </p:cNvSpPr>
          <p:nvPr>
            <p:ph idx="1"/>
          </p:nvPr>
        </p:nvSpPr>
        <p:spPr>
          <a:xfrm>
            <a:off x="571500" y="1371600"/>
            <a:ext cx="9372600" cy="3657600"/>
          </a:xfrm>
        </p:spPr>
        <p:txBody>
          <a:bodyPr>
            <a:normAutofit/>
          </a:bodyPr>
          <a:lstStyle/>
          <a:p>
            <a:pPr marL="341313" indent="-341313">
              <a:spcBef>
                <a:spcPts val="1200"/>
              </a:spcBef>
              <a:spcAft>
                <a:spcPts val="1200"/>
              </a:spcAft>
              <a:buFont typeface="Wingdings" pitchFamily="2" charset="2"/>
              <a:buChar char="ü"/>
            </a:pPr>
            <a:r>
              <a:rPr lang="en-US" sz="2400" dirty="0" smtClean="0">
                <a:latin typeface="Adobe Gothic Std B" pitchFamily="34" charset="-128"/>
                <a:ea typeface="Adobe Gothic Std B" pitchFamily="34" charset="-128"/>
              </a:rPr>
              <a:t>Provide </a:t>
            </a:r>
            <a:r>
              <a:rPr lang="en-US" sz="2400" b="1" dirty="0">
                <a:solidFill>
                  <a:srgbClr val="0000FF"/>
                </a:solidFill>
                <a:latin typeface="Adobe Gothic Std B" pitchFamily="34" charset="-128"/>
                <a:ea typeface="Adobe Gothic Std B" pitchFamily="34" charset="-128"/>
              </a:rPr>
              <a:t>potable</a:t>
            </a:r>
            <a:r>
              <a:rPr lang="en-US" sz="2400" dirty="0">
                <a:latin typeface="Adobe Gothic Std B" pitchFamily="34" charset="-128"/>
                <a:ea typeface="Adobe Gothic Std B" pitchFamily="34" charset="-128"/>
              </a:rPr>
              <a:t> water supply </a:t>
            </a:r>
            <a:r>
              <a:rPr lang="en-US" sz="2400" b="1" dirty="0" smtClean="0">
                <a:solidFill>
                  <a:srgbClr val="0000FF"/>
                </a:solidFill>
                <a:latin typeface="Adobe Gothic Std B" pitchFamily="34" charset="-128"/>
                <a:ea typeface="Adobe Gothic Std B" pitchFamily="34" charset="-128"/>
              </a:rPr>
              <a:t>to fixtures </a:t>
            </a:r>
            <a:r>
              <a:rPr lang="en-US" sz="2400" dirty="0">
                <a:latin typeface="Adobe Gothic Std B" pitchFamily="34" charset="-128"/>
                <a:ea typeface="Adobe Gothic Std B" pitchFamily="34" charset="-128"/>
              </a:rPr>
              <a:t>from water </a:t>
            </a:r>
            <a:r>
              <a:rPr lang="en-US" sz="2400" dirty="0" smtClean="0">
                <a:latin typeface="Adobe Gothic Std B" pitchFamily="34" charset="-128"/>
                <a:ea typeface="Adobe Gothic Std B" pitchFamily="34" charset="-128"/>
              </a:rPr>
              <a:t>sources </a:t>
            </a:r>
          </a:p>
          <a:p>
            <a:pPr marL="341313" indent="-341313">
              <a:spcBef>
                <a:spcPts val="1200"/>
              </a:spcBef>
              <a:spcAft>
                <a:spcPts val="1200"/>
              </a:spcAft>
              <a:buFont typeface="Wingdings" pitchFamily="2" charset="2"/>
              <a:buChar char="ü"/>
            </a:pPr>
            <a:r>
              <a:rPr lang="en-US" sz="2400" dirty="0" smtClean="0">
                <a:latin typeface="Adobe Gothic Std B" pitchFamily="34" charset="-128"/>
                <a:ea typeface="Adobe Gothic Std B" pitchFamily="34" charset="-128"/>
              </a:rPr>
              <a:t>For </a:t>
            </a:r>
            <a:r>
              <a:rPr lang="en-US" sz="2400" b="1" dirty="0" smtClean="0">
                <a:solidFill>
                  <a:srgbClr val="FF0000"/>
                </a:solidFill>
                <a:latin typeface="Adobe Gothic Std B" pitchFamily="34" charset="-128"/>
                <a:ea typeface="Adobe Gothic Std B" pitchFamily="34" charset="-128"/>
              </a:rPr>
              <a:t>sanitation</a:t>
            </a:r>
            <a:r>
              <a:rPr lang="en-US" sz="2400" dirty="0" smtClean="0">
                <a:latin typeface="Adobe Gothic Std B" pitchFamily="34" charset="-128"/>
                <a:ea typeface="Adobe Gothic Std B" pitchFamily="34" charset="-128"/>
              </a:rPr>
              <a:t> (toilets, shower/bath and laundry) </a:t>
            </a:r>
          </a:p>
          <a:p>
            <a:pPr marL="341313" indent="-341313">
              <a:spcBef>
                <a:spcPts val="1200"/>
              </a:spcBef>
              <a:spcAft>
                <a:spcPts val="1200"/>
              </a:spcAft>
              <a:buFont typeface="Wingdings" pitchFamily="2" charset="2"/>
              <a:buChar char="ü"/>
            </a:pPr>
            <a:r>
              <a:rPr lang="en-US" sz="2400" b="1" dirty="0" smtClean="0">
                <a:solidFill>
                  <a:srgbClr val="00B050"/>
                </a:solidFill>
                <a:latin typeface="Adobe Gothic Std B" pitchFamily="34" charset="-128"/>
                <a:ea typeface="Adobe Gothic Std B" pitchFamily="34" charset="-128"/>
              </a:rPr>
              <a:t>Cooking</a:t>
            </a:r>
            <a:r>
              <a:rPr lang="en-US" sz="2400" dirty="0" smtClean="0">
                <a:latin typeface="Adobe Gothic Std B" pitchFamily="34" charset="-128"/>
                <a:ea typeface="Adobe Gothic Std B" pitchFamily="34" charset="-128"/>
              </a:rPr>
              <a:t> (kitchen)</a:t>
            </a:r>
          </a:p>
          <a:p>
            <a:pPr marL="341313" indent="-341313">
              <a:spcBef>
                <a:spcPts val="1200"/>
              </a:spcBef>
              <a:spcAft>
                <a:spcPts val="1200"/>
              </a:spcAft>
              <a:buFont typeface="Wingdings" pitchFamily="2" charset="2"/>
              <a:buChar char="ü"/>
            </a:pPr>
            <a:r>
              <a:rPr lang="en-US" sz="2400" b="1" dirty="0" smtClean="0">
                <a:latin typeface="Adobe Gothic Std B" pitchFamily="34" charset="-128"/>
                <a:ea typeface="Adobe Gothic Std B" pitchFamily="34" charset="-128"/>
              </a:rPr>
              <a:t>Gardening</a:t>
            </a:r>
            <a:r>
              <a:rPr lang="en-US" sz="2400" dirty="0" smtClean="0">
                <a:latin typeface="Adobe Gothic Std B" pitchFamily="34" charset="-128"/>
                <a:ea typeface="Adobe Gothic Std B" pitchFamily="34" charset="-128"/>
              </a:rPr>
              <a:t> and</a:t>
            </a:r>
          </a:p>
          <a:p>
            <a:pPr marL="341313" indent="-341313">
              <a:spcBef>
                <a:spcPts val="1200"/>
              </a:spcBef>
              <a:spcAft>
                <a:spcPts val="1200"/>
              </a:spcAft>
              <a:buFont typeface="Wingdings" pitchFamily="2" charset="2"/>
              <a:buChar char="ü"/>
            </a:pPr>
            <a:r>
              <a:rPr lang="en-US" sz="2400" dirty="0" smtClean="0">
                <a:latin typeface="Adobe Gothic Std B" pitchFamily="34" charset="-128"/>
                <a:ea typeface="Adobe Gothic Std B" pitchFamily="34" charset="-128"/>
              </a:rPr>
              <a:t> F</a:t>
            </a:r>
            <a:r>
              <a:rPr lang="en-US" sz="2400" b="1" dirty="0" smtClean="0">
                <a:solidFill>
                  <a:srgbClr val="C00000"/>
                </a:solidFill>
                <a:latin typeface="Adobe Gothic Std B" pitchFamily="34" charset="-128"/>
                <a:ea typeface="Adobe Gothic Std B" pitchFamily="34" charset="-128"/>
              </a:rPr>
              <a:t>ire protection</a:t>
            </a:r>
            <a:endParaRPr lang="en-US" sz="2400" b="1" dirty="0">
              <a:solidFill>
                <a:srgbClr val="C00000"/>
              </a:solidFill>
              <a:latin typeface="Adobe Gothic Std B" pitchFamily="34" charset="-128"/>
              <a:ea typeface="Adobe Gothic Std B" pitchFamily="34" charset="-128"/>
            </a:endParaRPr>
          </a:p>
        </p:txBody>
      </p:sp>
    </p:spTree>
    <p:extLst>
      <p:ext uri="{BB962C8B-B14F-4D97-AF65-F5344CB8AC3E}">
        <p14:creationId xmlns:p14="http://schemas.microsoft.com/office/powerpoint/2010/main" val="269899954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868362"/>
          </a:xfrm>
        </p:spPr>
        <p:txBody>
          <a:bodyPr/>
          <a:lstStyle/>
          <a:p>
            <a:r>
              <a:rPr lang="en-US" dirty="0" smtClean="0"/>
              <a:t>Pipe sizing</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700" y="1600200"/>
            <a:ext cx="7467600" cy="4729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5829300" y="5167310"/>
                <a:ext cx="3712106" cy="5038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a:rPr>
                        <m:t>Q</m:t>
                      </m:r>
                      <m:r>
                        <a:rPr lang="en-US" sz="2400" b="0" i="0" smtClean="0">
                          <a:latin typeface="Cambria Math"/>
                        </a:rPr>
                        <m:t>=0.25</m:t>
                      </m:r>
                      <m:rad>
                        <m:radPr>
                          <m:degHide m:val="on"/>
                          <m:ctrlPr>
                            <a:rPr lang="en-US" sz="2400" b="0" i="1" smtClean="0">
                              <a:latin typeface="Cambria Math"/>
                            </a:rPr>
                          </m:ctrlPr>
                        </m:radPr>
                        <m:deg/>
                        <m:e>
                          <m:r>
                            <a:rPr lang="en-US" sz="2400" b="0" i="1" smtClean="0">
                              <a:latin typeface="Cambria Math" panose="02040503050406030204" pitchFamily="18" charset="0"/>
                            </a:rPr>
                            <m:t>4</m:t>
                          </m:r>
                          <m:r>
                            <a:rPr lang="en-US" sz="2400" b="0" i="1" smtClean="0">
                              <a:latin typeface="Cambria Math"/>
                            </a:rPr>
                            <m:t>4</m:t>
                          </m:r>
                        </m:e>
                      </m:rad>
                      <m:r>
                        <a:rPr lang="en-US" sz="2400" b="0" i="1" smtClean="0">
                          <a:latin typeface="Cambria Math"/>
                        </a:rPr>
                        <m:t>=</m:t>
                      </m:r>
                      <m:r>
                        <a:rPr lang="en-US" sz="2400" b="0" i="1" smtClean="0">
                          <a:latin typeface="Cambria Math" panose="02040503050406030204" pitchFamily="18" charset="0"/>
                        </a:rPr>
                        <m:t>1.65</m:t>
                      </m:r>
                      <m:r>
                        <a:rPr lang="en-US" sz="2400" b="0" i="1" smtClean="0">
                          <a:latin typeface="Cambria Math"/>
                        </a:rPr>
                        <m:t> </m:t>
                      </m:r>
                      <m:r>
                        <a:rPr lang="en-US" sz="2400" b="0" i="1" smtClean="0">
                          <a:latin typeface="Cambria Math"/>
                        </a:rPr>
                        <m:t>𝑙</m:t>
                      </m:r>
                      <m:r>
                        <a:rPr lang="en-US" sz="2400" b="0" i="1" smtClean="0">
                          <a:latin typeface="Cambria Math"/>
                        </a:rPr>
                        <m:t>/</m:t>
                      </m:r>
                      <m:r>
                        <a:rPr lang="en-US" sz="2400" b="0" i="1" smtClean="0">
                          <a:latin typeface="Cambria Math"/>
                        </a:rPr>
                        <m:t>𝑠𝑒𝑐</m:t>
                      </m:r>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5829300" y="5167310"/>
                <a:ext cx="3712106" cy="503856"/>
              </a:xfrm>
              <a:prstGeom prst="rect">
                <a:avLst/>
              </a:prstGeom>
              <a:blipFill rotWithShape="0">
                <a:blip r:embed="rId4"/>
                <a:stretch>
                  <a:fillRect/>
                </a:stretch>
              </a:blipFill>
            </p:spPr>
            <p:txBody>
              <a:bodyPr/>
              <a:lstStyle/>
              <a:p>
                <a:r>
                  <a:rPr lang="en-US">
                    <a:noFill/>
                  </a:rPr>
                  <a:t> </a:t>
                </a:r>
              </a:p>
            </p:txBody>
          </p:sp>
        </mc:Fallback>
      </mc:AlternateContent>
      <p:sp>
        <p:nvSpPr>
          <p:cNvPr id="7" name="Oval 6"/>
          <p:cNvSpPr/>
          <p:nvPr/>
        </p:nvSpPr>
        <p:spPr>
          <a:xfrm>
            <a:off x="1181100" y="51816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endParaRPr lang="en-US" b="1" dirty="0">
              <a:solidFill>
                <a:schemeClr val="tx1"/>
              </a:solidFill>
            </a:endParaRPr>
          </a:p>
        </p:txBody>
      </p:sp>
      <p:sp>
        <p:nvSpPr>
          <p:cNvPr id="8" name="Oval 7"/>
          <p:cNvSpPr/>
          <p:nvPr/>
        </p:nvSpPr>
        <p:spPr>
          <a:xfrm>
            <a:off x="1104900" y="41148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a:t>
            </a:r>
            <a:endParaRPr lang="en-US" b="1" dirty="0">
              <a:solidFill>
                <a:schemeClr val="tx1"/>
              </a:solidFill>
            </a:endParaRPr>
          </a:p>
        </p:txBody>
      </p:sp>
      <p:sp>
        <p:nvSpPr>
          <p:cNvPr id="9" name="Oval 8"/>
          <p:cNvSpPr/>
          <p:nvPr/>
        </p:nvSpPr>
        <p:spPr>
          <a:xfrm>
            <a:off x="1104900" y="25146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a:t>
            </a:r>
            <a:endParaRPr lang="en-US" b="1" dirty="0">
              <a:solidFill>
                <a:schemeClr val="tx1"/>
              </a:solidFill>
            </a:endParaRPr>
          </a:p>
        </p:txBody>
      </p:sp>
      <p:sp>
        <p:nvSpPr>
          <p:cNvPr id="10" name="Oval 9"/>
          <p:cNvSpPr/>
          <p:nvPr/>
        </p:nvSpPr>
        <p:spPr>
          <a:xfrm>
            <a:off x="1866900" y="42672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a:t>
            </a:r>
            <a:endParaRPr lang="en-US" b="1" dirty="0">
              <a:solidFill>
                <a:schemeClr val="tx1"/>
              </a:solidFill>
            </a:endParaRPr>
          </a:p>
        </p:txBody>
      </p:sp>
      <p:sp>
        <p:nvSpPr>
          <p:cNvPr id="11" name="Oval 10"/>
          <p:cNvSpPr/>
          <p:nvPr/>
        </p:nvSpPr>
        <p:spPr>
          <a:xfrm>
            <a:off x="1866900" y="28194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5</a:t>
            </a:r>
            <a:endParaRPr lang="en-US" b="1" dirty="0">
              <a:solidFill>
                <a:schemeClr val="tx1"/>
              </a:solidFill>
            </a:endParaRPr>
          </a:p>
        </p:txBody>
      </p:sp>
    </p:spTree>
    <p:extLst>
      <p:ext uri="{BB962C8B-B14F-4D97-AF65-F5344CB8AC3E}">
        <p14:creationId xmlns:p14="http://schemas.microsoft.com/office/powerpoint/2010/main" val="367606764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868362"/>
          </a:xfrm>
        </p:spPr>
        <p:txBody>
          <a:bodyPr/>
          <a:lstStyle/>
          <a:p>
            <a:r>
              <a:rPr lang="en-US" dirty="0" smtClean="0"/>
              <a:t>Pipe sizing</a:t>
            </a:r>
            <a:endParaRPr lang="en-US" dirty="0"/>
          </a:p>
        </p:txBody>
      </p:sp>
      <p:sp>
        <p:nvSpPr>
          <p:cNvPr id="3" name="Content Placeholder 2"/>
          <p:cNvSpPr>
            <a:spLocks noGrp="1"/>
          </p:cNvSpPr>
          <p:nvPr>
            <p:ph idx="1"/>
          </p:nvPr>
        </p:nvSpPr>
        <p:spPr/>
        <p:txBody>
          <a:bodyPr>
            <a:normAutofit/>
          </a:bodyPr>
          <a:lstStyle/>
          <a:p>
            <a:pPr>
              <a:lnSpc>
                <a:spcPct val="150000"/>
              </a:lnSpc>
              <a:buFont typeface="Wingdings" pitchFamily="2" charset="2"/>
              <a:buChar char="ü"/>
            </a:pPr>
            <a:r>
              <a:rPr lang="en-US" sz="2200" b="1" dirty="0" smtClean="0">
                <a:solidFill>
                  <a:srgbClr val="FF0000"/>
                </a:solidFill>
                <a:latin typeface="Adobe Fan Heiti Std B" pitchFamily="34" charset="-128"/>
                <a:ea typeface="Adobe Fan Heiti Std B" pitchFamily="34" charset="-128"/>
              </a:rPr>
              <a:t>Select velocity</a:t>
            </a:r>
            <a:r>
              <a:rPr lang="en-US" sz="2200" dirty="0" smtClean="0">
                <a:latin typeface="Adobe Fan Heiti Std B" pitchFamily="34" charset="-128"/>
                <a:ea typeface="Adobe Fan Heiti Std B" pitchFamily="34" charset="-128"/>
              </a:rPr>
              <a:t>; Maximum water velocities in pipe work are given in </a:t>
            </a:r>
            <a:r>
              <a:rPr lang="en-US" sz="2200" b="1" dirty="0" smtClean="0">
                <a:solidFill>
                  <a:srgbClr val="FF0000"/>
                </a:solidFill>
                <a:latin typeface="Adobe Fan Heiti Std B" pitchFamily="34" charset="-128"/>
                <a:ea typeface="Adobe Fan Heiti Std B" pitchFamily="34" charset="-128"/>
              </a:rPr>
              <a:t>table 3.8 (EBCS 9) </a:t>
            </a:r>
            <a:r>
              <a:rPr lang="en-US" sz="2200" dirty="0" smtClean="0">
                <a:latin typeface="Adobe Fan Heiti Std B" pitchFamily="34" charset="-128"/>
                <a:ea typeface="Adobe Fan Heiti Std B" pitchFamily="34" charset="-128"/>
              </a:rPr>
              <a:t>for different water temperature</a:t>
            </a:r>
          </a:p>
          <a:p>
            <a:pPr marL="0" indent="0">
              <a:lnSpc>
                <a:spcPct val="150000"/>
              </a:lnSpc>
              <a:buNone/>
            </a:pPr>
            <a:endParaRPr lang="en-US" sz="2200" dirty="0" smtClean="0">
              <a:latin typeface="Adobe Fan Heiti Std B" pitchFamily="34" charset="-128"/>
              <a:ea typeface="Adobe Fan Heiti Std B" pitchFamily="34" charset="-128"/>
            </a:endParaRPr>
          </a:p>
          <a:p>
            <a:pPr>
              <a:lnSpc>
                <a:spcPct val="150000"/>
              </a:lnSpc>
              <a:buFont typeface="Wingdings" pitchFamily="2" charset="2"/>
              <a:buChar char="ü"/>
            </a:pPr>
            <a:endParaRPr lang="en-US" sz="2200" dirty="0" smtClean="0">
              <a:latin typeface="Adobe Fan Heiti Std B" pitchFamily="34" charset="-128"/>
              <a:ea typeface="Adobe Fan Heiti Std B" pitchFamily="34" charset="-128"/>
            </a:endParaRPr>
          </a:p>
          <a:p>
            <a:pPr>
              <a:lnSpc>
                <a:spcPct val="150000"/>
              </a:lnSpc>
              <a:buFont typeface="Wingdings" pitchFamily="2" charset="2"/>
              <a:buChar char="ü"/>
            </a:pPr>
            <a:endParaRPr lang="en-US" sz="2200" dirty="0" smtClean="0">
              <a:latin typeface="Adobe Fan Heiti Std B" pitchFamily="34" charset="-128"/>
              <a:ea typeface="Adobe Fan Heiti Std B" pitchFamily="34" charset="-128"/>
            </a:endParaRPr>
          </a:p>
          <a:p>
            <a:pPr>
              <a:lnSpc>
                <a:spcPct val="150000"/>
              </a:lnSpc>
              <a:buFont typeface="Wingdings" pitchFamily="2" charset="2"/>
              <a:buChar char="ü"/>
            </a:pPr>
            <a:endParaRPr lang="en-US" sz="2200" dirty="0" smtClean="0">
              <a:latin typeface="Adobe Fan Heiti Std B" pitchFamily="34" charset="-128"/>
              <a:ea typeface="Adobe Fan Heiti Std B" pitchFamily="34" charset="-128"/>
            </a:endParaRPr>
          </a:p>
          <a:p>
            <a:pPr>
              <a:lnSpc>
                <a:spcPct val="150000"/>
              </a:lnSpc>
              <a:buFont typeface="Wingdings" pitchFamily="2" charset="2"/>
              <a:buChar char="ü"/>
            </a:pPr>
            <a:endParaRPr lang="en-US" sz="2200" dirty="0" smtClean="0">
              <a:latin typeface="Adobe Fan Heiti Std B" pitchFamily="34" charset="-128"/>
              <a:ea typeface="Adobe Fan Heiti Std B" pitchFamily="34" charset="-128"/>
            </a:endParaRPr>
          </a:p>
          <a:p>
            <a:pPr>
              <a:buFont typeface="Wingdings" pitchFamily="2" charset="2"/>
              <a:buChar char="ü"/>
            </a:pPr>
            <a:r>
              <a:rPr lang="en-US" sz="2200" b="1" dirty="0" smtClean="0">
                <a:solidFill>
                  <a:srgbClr val="0000FF"/>
                </a:solidFill>
                <a:latin typeface="Adobe Fan Heiti Std B" pitchFamily="34" charset="-128"/>
                <a:ea typeface="Adobe Fan Heiti Std B" pitchFamily="34" charset="-128"/>
              </a:rPr>
              <a:t>Assume a pipe diameter </a:t>
            </a:r>
            <a:r>
              <a:rPr lang="en-US" sz="2200" dirty="0" smtClean="0">
                <a:latin typeface="Adobe Fan Heiti Std B" pitchFamily="34" charset="-128"/>
                <a:ea typeface="Adobe Fan Heiti Std B" pitchFamily="34" charset="-128"/>
              </a:rPr>
              <a:t>based on selected velocity</a:t>
            </a:r>
          </a:p>
          <a:p>
            <a:endParaRPr lang="en-US" sz="2200" dirty="0"/>
          </a:p>
        </p:txBody>
      </p:sp>
      <p:pic>
        <p:nvPicPr>
          <p:cNvPr id="5" name="Picture 4"/>
          <p:cNvPicPr>
            <a:picLocks noChangeAspect="1"/>
          </p:cNvPicPr>
          <p:nvPr/>
        </p:nvPicPr>
        <p:blipFill>
          <a:blip r:embed="rId2"/>
          <a:stretch>
            <a:fillRect/>
          </a:stretch>
        </p:blipFill>
        <p:spPr>
          <a:xfrm>
            <a:off x="876300" y="2590800"/>
            <a:ext cx="7536528" cy="2880518"/>
          </a:xfrm>
          <a:prstGeom prst="rect">
            <a:avLst/>
          </a:prstGeom>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792162"/>
          </a:xfrm>
        </p:spPr>
        <p:txBody>
          <a:bodyPr>
            <a:normAutofit fontScale="90000"/>
          </a:bodyPr>
          <a:lstStyle/>
          <a:p>
            <a:r>
              <a:rPr lang="en-US" dirty="0" smtClean="0"/>
              <a:t>Pipe sizing</a:t>
            </a:r>
            <a:endParaRPr lang="en-US"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 y="3052026"/>
            <a:ext cx="7696200" cy="325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2615" y="2299007"/>
            <a:ext cx="9741769" cy="400110"/>
          </a:xfrm>
          <a:prstGeom prst="rect">
            <a:avLst/>
          </a:prstGeom>
          <a:noFill/>
          <a:ln>
            <a:solidFill>
              <a:schemeClr val="accent1"/>
            </a:solidFill>
          </a:ln>
        </p:spPr>
        <p:txBody>
          <a:bodyPr wrap="none" rtlCol="0">
            <a:spAutoFit/>
          </a:bodyPr>
          <a:lstStyle/>
          <a:p>
            <a:r>
              <a:rPr lang="en-US" sz="2000" b="1" dirty="0" smtClean="0">
                <a:solidFill>
                  <a:srgbClr val="C00000"/>
                </a:solidFill>
                <a:latin typeface="Adobe Gothic Std B" pitchFamily="34" charset="-128"/>
                <a:ea typeface="Adobe Gothic Std B" pitchFamily="34" charset="-128"/>
              </a:rPr>
              <a:t>Effective length = Measure pipe length + equivalent pipe length for fittings and draw-offs</a:t>
            </a:r>
            <a:endParaRPr lang="en-US" sz="2000" b="1" dirty="0">
              <a:solidFill>
                <a:srgbClr val="C00000"/>
              </a:solidFill>
              <a:latin typeface="Adobe Gothic Std B" pitchFamily="34" charset="-128"/>
              <a:ea typeface="Adobe Gothic Std B" pitchFamily="34" charset="-128"/>
            </a:endParaRPr>
          </a:p>
        </p:txBody>
      </p:sp>
      <p:sp>
        <p:nvSpPr>
          <p:cNvPr id="7" name="Rectangle 6"/>
          <p:cNvSpPr/>
          <p:nvPr/>
        </p:nvSpPr>
        <p:spPr>
          <a:xfrm>
            <a:off x="514350" y="944491"/>
            <a:ext cx="8776762" cy="1338828"/>
          </a:xfrm>
          <a:prstGeom prst="rect">
            <a:avLst/>
          </a:prstGeom>
        </p:spPr>
        <p:txBody>
          <a:bodyPr wrap="none">
            <a:spAutoFit/>
          </a:bodyPr>
          <a:lstStyle/>
          <a:p>
            <a:pPr>
              <a:lnSpc>
                <a:spcPct val="150000"/>
              </a:lnSpc>
            </a:pPr>
            <a:r>
              <a:rPr lang="en-US" dirty="0" smtClean="0">
                <a:latin typeface="Adobe Fan Heiti Std B" pitchFamily="34" charset="-128"/>
                <a:ea typeface="Adobe Fan Heiti Std B" pitchFamily="34" charset="-128"/>
              </a:rPr>
              <a:t>Head loss estimation</a:t>
            </a:r>
          </a:p>
          <a:p>
            <a:pPr>
              <a:lnSpc>
                <a:spcPct val="150000"/>
              </a:lnSpc>
              <a:buFont typeface="Wingdings" pitchFamily="2" charset="2"/>
              <a:buChar char="ü"/>
            </a:pPr>
            <a:r>
              <a:rPr lang="en-US" dirty="0" smtClean="0">
                <a:latin typeface="Adobe Fan Heiti Std B" pitchFamily="34" charset="-128"/>
                <a:ea typeface="Adobe Fan Heiti Std B" pitchFamily="34" charset="-128"/>
              </a:rPr>
              <a:t>The total </a:t>
            </a:r>
            <a:r>
              <a:rPr lang="en-US" dirty="0">
                <a:latin typeface="Adobe Fan Heiti Std B" pitchFamily="34" charset="-128"/>
                <a:ea typeface="Adobe Fan Heiti Std B" pitchFamily="34" charset="-128"/>
              </a:rPr>
              <a:t>head loss in a piping system is the </a:t>
            </a:r>
            <a:r>
              <a:rPr lang="en-US" dirty="0">
                <a:solidFill>
                  <a:srgbClr val="0000FF"/>
                </a:solidFill>
                <a:latin typeface="Adobe Fan Heiti Std B" pitchFamily="34" charset="-128"/>
                <a:ea typeface="Adobe Fan Heiti Std B" pitchFamily="34" charset="-128"/>
              </a:rPr>
              <a:t>head loss through </a:t>
            </a:r>
            <a:r>
              <a:rPr lang="en-US" dirty="0" smtClean="0">
                <a:solidFill>
                  <a:srgbClr val="0000FF"/>
                </a:solidFill>
                <a:latin typeface="Adobe Fan Heiti Std B" pitchFamily="34" charset="-128"/>
                <a:ea typeface="Adobe Fan Heiti Std B" pitchFamily="34" charset="-128"/>
              </a:rPr>
              <a:t>pipes </a:t>
            </a:r>
            <a:r>
              <a:rPr lang="en-US" dirty="0">
                <a:latin typeface="Adobe Fan Heiti Std B" pitchFamily="34" charset="-128"/>
                <a:ea typeface="Adobe Fan Heiti Std B" pitchFamily="34" charset="-128"/>
              </a:rPr>
              <a:t>and </a:t>
            </a:r>
            <a:r>
              <a:rPr lang="en-US" dirty="0">
                <a:solidFill>
                  <a:srgbClr val="0000FF"/>
                </a:solidFill>
                <a:latin typeface="Adobe Fan Heiti Std B" pitchFamily="34" charset="-128"/>
                <a:ea typeface="Adobe Fan Heiti Std B" pitchFamily="34" charset="-128"/>
              </a:rPr>
              <a:t>fittings</a:t>
            </a:r>
            <a:r>
              <a:rPr lang="en-US" dirty="0">
                <a:latin typeface="Adobe Fan Heiti Std B" pitchFamily="34" charset="-128"/>
                <a:ea typeface="Adobe Fan Heiti Std B" pitchFamily="34" charset="-128"/>
              </a:rPr>
              <a:t>. </a:t>
            </a:r>
          </a:p>
          <a:p>
            <a:pPr>
              <a:lnSpc>
                <a:spcPct val="150000"/>
              </a:lnSpc>
              <a:buFont typeface="Wingdings" pitchFamily="2" charset="2"/>
              <a:buChar char="ü"/>
            </a:pPr>
            <a:r>
              <a:rPr lang="en-US" dirty="0" smtClean="0">
                <a:latin typeface="Adobe Fan Heiti Std B" pitchFamily="34" charset="-128"/>
                <a:ea typeface="Adobe Fan Heiti Std B" pitchFamily="34" charset="-128"/>
              </a:rPr>
              <a:t>The </a:t>
            </a:r>
            <a:r>
              <a:rPr lang="en-US" dirty="0">
                <a:latin typeface="Adobe Fan Heiti Std B" pitchFamily="34" charset="-128"/>
                <a:ea typeface="Adobe Fan Heiti Std B" pitchFamily="34" charset="-128"/>
              </a:rPr>
              <a:t>head loss through </a:t>
            </a:r>
            <a:r>
              <a:rPr lang="en-US" dirty="0">
                <a:solidFill>
                  <a:srgbClr val="0000FF"/>
                </a:solidFill>
                <a:latin typeface="Adobe Fan Heiti Std B" pitchFamily="34" charset="-128"/>
                <a:ea typeface="Adobe Fan Heiti Std B" pitchFamily="34" charset="-128"/>
              </a:rPr>
              <a:t>fittings </a:t>
            </a:r>
            <a:r>
              <a:rPr lang="en-US" dirty="0">
                <a:latin typeface="Adobe Fan Heiti Std B" pitchFamily="34" charset="-128"/>
                <a:ea typeface="Adobe Fan Heiti Std B" pitchFamily="34" charset="-128"/>
              </a:rPr>
              <a:t>is also determined from </a:t>
            </a:r>
            <a:r>
              <a:rPr lang="en-US" dirty="0">
                <a:solidFill>
                  <a:srgbClr val="0000FF"/>
                </a:solidFill>
                <a:latin typeface="Adobe Fan Heiti Std B" pitchFamily="34" charset="-128"/>
                <a:ea typeface="Adobe Fan Heiti Std B" pitchFamily="34" charset="-128"/>
              </a:rPr>
              <a:t>equivalent length of straight </a:t>
            </a:r>
            <a:r>
              <a:rPr lang="en-US" dirty="0" smtClean="0">
                <a:solidFill>
                  <a:srgbClr val="0000FF"/>
                </a:solidFill>
                <a:latin typeface="Adobe Fan Heiti Std B" pitchFamily="34" charset="-128"/>
                <a:ea typeface="Adobe Fan Heiti Std B" pitchFamily="34" charset="-128"/>
              </a:rPr>
              <a:t>pipe</a:t>
            </a:r>
            <a:endParaRPr lang="en-US" dirty="0">
              <a:solidFill>
                <a:srgbClr val="0000FF"/>
              </a:solidFill>
              <a:latin typeface="Adobe Fan Heiti Std B" pitchFamily="34" charset="-128"/>
              <a:ea typeface="Adobe Fan Heiti Std B" pitchFamily="34" charset="-128"/>
            </a:endParaRPr>
          </a:p>
        </p:txBody>
      </p:sp>
      <p:sp>
        <p:nvSpPr>
          <p:cNvPr id="8" name="Rectangle 7"/>
          <p:cNvSpPr/>
          <p:nvPr/>
        </p:nvSpPr>
        <p:spPr>
          <a:xfrm>
            <a:off x="1409700" y="4191000"/>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15</a:t>
            </a:r>
            <a:endParaRPr lang="en-US" sz="1600" b="1" dirty="0">
              <a:solidFill>
                <a:schemeClr val="tx1"/>
              </a:solidFill>
            </a:endParaRPr>
          </a:p>
        </p:txBody>
      </p:sp>
      <p:sp>
        <p:nvSpPr>
          <p:cNvPr id="9" name="Rectangle 8"/>
          <p:cNvSpPr/>
          <p:nvPr/>
        </p:nvSpPr>
        <p:spPr>
          <a:xfrm>
            <a:off x="990600" y="2783895"/>
            <a:ext cx="1905000" cy="338554"/>
          </a:xfrm>
          <a:prstGeom prst="rect">
            <a:avLst/>
          </a:prstGeom>
        </p:spPr>
        <p:txBody>
          <a:bodyPr wrap="square">
            <a:spAutoFit/>
          </a:bodyPr>
          <a:lstStyle/>
          <a:p>
            <a:r>
              <a:rPr lang="en-US" sz="1600" b="1" dirty="0" smtClean="0">
                <a:latin typeface="Adobe Fan Heiti Std B" pitchFamily="34" charset="-128"/>
                <a:ea typeface="Adobe Fan Heiti Std B" pitchFamily="34" charset="-128"/>
              </a:rPr>
              <a:t>Table B1, EBCS 9</a:t>
            </a:r>
            <a:endParaRPr lang="en-US" sz="1600" b="1" dirty="0"/>
          </a:p>
        </p:txBody>
      </p:sp>
    </p:spTree>
    <p:extLst>
      <p:ext uri="{BB962C8B-B14F-4D97-AF65-F5344CB8AC3E}">
        <p14:creationId xmlns:p14="http://schemas.microsoft.com/office/powerpoint/2010/main" val="1327240450"/>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6229350"/>
            <a:ext cx="8420100" cy="476249"/>
          </a:xfrm>
        </p:spPr>
        <p:txBody>
          <a:bodyPr>
            <a:normAutofit fontScale="92500" lnSpcReduction="20000"/>
          </a:bodyPr>
          <a:lstStyle/>
          <a:p>
            <a:pPr marL="0" indent="0" algn="ctr">
              <a:buNone/>
            </a:pPr>
            <a:r>
              <a:rPr lang="en-US" b="1" dirty="0"/>
              <a:t>Examples of equivalent pipe length</a:t>
            </a:r>
            <a:endParaRPr lang="en-US" dirty="0"/>
          </a:p>
        </p:txBody>
      </p:sp>
      <p:pic>
        <p:nvPicPr>
          <p:cNvPr id="4" name="Picture 3"/>
          <p:cNvPicPr>
            <a:picLocks noChangeAspect="1"/>
          </p:cNvPicPr>
          <p:nvPr/>
        </p:nvPicPr>
        <p:blipFill>
          <a:blip r:embed="rId2"/>
          <a:stretch>
            <a:fillRect/>
          </a:stretch>
        </p:blipFill>
        <p:spPr>
          <a:xfrm>
            <a:off x="2219325" y="1219200"/>
            <a:ext cx="5848350" cy="4895850"/>
          </a:xfrm>
          <a:prstGeom prst="rect">
            <a:avLst/>
          </a:prstGeom>
        </p:spPr>
      </p:pic>
      <p:sp>
        <p:nvSpPr>
          <p:cNvPr id="5" name="Title 1"/>
          <p:cNvSpPr>
            <a:spLocks noGrp="1"/>
          </p:cNvSpPr>
          <p:nvPr>
            <p:ph type="title"/>
          </p:nvPr>
        </p:nvSpPr>
        <p:spPr>
          <a:xfrm>
            <a:off x="514350" y="274638"/>
            <a:ext cx="9258300" cy="792162"/>
          </a:xfrm>
        </p:spPr>
        <p:txBody>
          <a:bodyPr>
            <a:normAutofit fontScale="90000"/>
          </a:bodyPr>
          <a:lstStyle/>
          <a:p>
            <a:r>
              <a:rPr lang="en-US" dirty="0" smtClean="0"/>
              <a:t>Pipe sizing</a:t>
            </a:r>
            <a:endParaRPr lang="en-US" dirty="0"/>
          </a:p>
        </p:txBody>
      </p:sp>
    </p:spTree>
    <p:extLst>
      <p:ext uri="{BB962C8B-B14F-4D97-AF65-F5344CB8AC3E}">
        <p14:creationId xmlns:p14="http://schemas.microsoft.com/office/powerpoint/2010/main" val="3380914224"/>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868362"/>
          </a:xfrm>
        </p:spPr>
        <p:txBody>
          <a:bodyPr/>
          <a:lstStyle/>
          <a:p>
            <a:r>
              <a:rPr lang="en-US" dirty="0" smtClean="0"/>
              <a:t>Pipe sizing</a:t>
            </a:r>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24" t="29002" r="6514"/>
          <a:stretch/>
        </p:blipFill>
        <p:spPr bwMode="auto">
          <a:xfrm>
            <a:off x="730339" y="1203101"/>
            <a:ext cx="6851561"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6900" y="4281487"/>
            <a:ext cx="4348379" cy="2590800"/>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842476" y="6415087"/>
            <a:ext cx="1178040"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875397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9258300" cy="792162"/>
          </a:xfrm>
        </p:spPr>
        <p:txBody>
          <a:bodyPr>
            <a:normAutofit fontScale="90000"/>
          </a:bodyPr>
          <a:lstStyle/>
          <a:p>
            <a:r>
              <a:rPr lang="en-US" dirty="0" smtClean="0"/>
              <a:t>Pipe sizing</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600200"/>
            <a:ext cx="9657871" cy="4500975"/>
          </a:xfrm>
          <a:prstGeom prst="rect">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1" y="6092258"/>
            <a:ext cx="4876799" cy="49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95300" y="990600"/>
            <a:ext cx="6248400" cy="507831"/>
          </a:xfrm>
          <a:prstGeom prst="rect">
            <a:avLst/>
          </a:prstGeom>
        </p:spPr>
        <p:txBody>
          <a:bodyPr wrap="square">
            <a:spAutoFit/>
          </a:bodyPr>
          <a:lstStyle/>
          <a:p>
            <a:pPr marL="287338" indent="-287338">
              <a:lnSpc>
                <a:spcPct val="150000"/>
              </a:lnSpc>
              <a:buFont typeface="Wingdings" pitchFamily="2" charset="2"/>
              <a:buChar char="ü"/>
            </a:pPr>
            <a:r>
              <a:rPr lang="en-US" dirty="0" smtClean="0">
                <a:latin typeface="Adobe Fan Heiti Std B" pitchFamily="34" charset="-128"/>
                <a:ea typeface="Adobe Fan Heiti Std B" pitchFamily="34" charset="-128"/>
              </a:rPr>
              <a:t>Calculate the </a:t>
            </a:r>
            <a:r>
              <a:rPr lang="en-US" b="1" dirty="0" smtClean="0">
                <a:solidFill>
                  <a:srgbClr val="0000FF"/>
                </a:solidFill>
                <a:latin typeface="Adobe Fan Heiti Std B" pitchFamily="34" charset="-128"/>
                <a:ea typeface="Adobe Fan Heiti Std B" pitchFamily="34" charset="-128"/>
              </a:rPr>
              <a:t>available head </a:t>
            </a:r>
            <a:r>
              <a:rPr lang="en-US" dirty="0" smtClean="0">
                <a:latin typeface="Adobe Fan Heiti Std B" pitchFamily="34" charset="-128"/>
                <a:ea typeface="Adobe Fan Heiti Std B" pitchFamily="34" charset="-128"/>
              </a:rPr>
              <a:t>at the point of concern</a:t>
            </a:r>
          </a:p>
        </p:txBody>
      </p:sp>
      <p:sp>
        <p:nvSpPr>
          <p:cNvPr id="6" name="Freeform 5"/>
          <p:cNvSpPr/>
          <p:nvPr/>
        </p:nvSpPr>
        <p:spPr>
          <a:xfrm>
            <a:off x="4462818" y="4408227"/>
            <a:ext cx="1464859" cy="791570"/>
          </a:xfrm>
          <a:custGeom>
            <a:avLst/>
            <a:gdLst>
              <a:gd name="connsiteX0" fmla="*/ 0 w 1464859"/>
              <a:gd name="connsiteY0" fmla="*/ 791570 h 791570"/>
              <a:gd name="connsiteX1" fmla="*/ 68239 w 1464859"/>
              <a:gd name="connsiteY1" fmla="*/ 668740 h 791570"/>
              <a:gd name="connsiteX2" fmla="*/ 68239 w 1464859"/>
              <a:gd name="connsiteY2" fmla="*/ 668740 h 791570"/>
              <a:gd name="connsiteX3" fmla="*/ 191069 w 1464859"/>
              <a:gd name="connsiteY3" fmla="*/ 655092 h 791570"/>
              <a:gd name="connsiteX4" fmla="*/ 382137 w 1464859"/>
              <a:gd name="connsiteY4" fmla="*/ 655092 h 791570"/>
              <a:gd name="connsiteX5" fmla="*/ 573206 w 1464859"/>
              <a:gd name="connsiteY5" fmla="*/ 668740 h 791570"/>
              <a:gd name="connsiteX6" fmla="*/ 791570 w 1464859"/>
              <a:gd name="connsiteY6" fmla="*/ 668740 h 791570"/>
              <a:gd name="connsiteX7" fmla="*/ 1009934 w 1464859"/>
              <a:gd name="connsiteY7" fmla="*/ 655092 h 791570"/>
              <a:gd name="connsiteX8" fmla="*/ 1201003 w 1464859"/>
              <a:gd name="connsiteY8" fmla="*/ 668740 h 791570"/>
              <a:gd name="connsiteX9" fmla="*/ 1337481 w 1464859"/>
              <a:gd name="connsiteY9" fmla="*/ 668740 h 791570"/>
              <a:gd name="connsiteX10" fmla="*/ 1433015 w 1464859"/>
              <a:gd name="connsiteY10" fmla="*/ 668740 h 791570"/>
              <a:gd name="connsiteX11" fmla="*/ 1460310 w 1464859"/>
              <a:gd name="connsiteY11" fmla="*/ 586854 h 791570"/>
              <a:gd name="connsiteX12" fmla="*/ 1460310 w 1464859"/>
              <a:gd name="connsiteY12" fmla="*/ 286603 h 791570"/>
              <a:gd name="connsiteX13" fmla="*/ 1460310 w 1464859"/>
              <a:gd name="connsiteY13" fmla="*/ 286603 h 791570"/>
              <a:gd name="connsiteX14" fmla="*/ 1446663 w 1464859"/>
              <a:gd name="connsiteY14" fmla="*/ 0 h 79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4859" h="791570">
                <a:moveTo>
                  <a:pt x="0" y="791570"/>
                </a:moveTo>
                <a:lnTo>
                  <a:pt x="68239" y="668740"/>
                </a:lnTo>
                <a:lnTo>
                  <a:pt x="68239" y="668740"/>
                </a:lnTo>
                <a:cubicBezTo>
                  <a:pt x="88711" y="666465"/>
                  <a:pt x="138753" y="657367"/>
                  <a:pt x="191069" y="655092"/>
                </a:cubicBezTo>
                <a:cubicBezTo>
                  <a:pt x="243385" y="652817"/>
                  <a:pt x="318448" y="652817"/>
                  <a:pt x="382137" y="655092"/>
                </a:cubicBezTo>
                <a:cubicBezTo>
                  <a:pt x="445826" y="657367"/>
                  <a:pt x="504967" y="666465"/>
                  <a:pt x="573206" y="668740"/>
                </a:cubicBezTo>
                <a:cubicBezTo>
                  <a:pt x="641445" y="671015"/>
                  <a:pt x="718782" y="671015"/>
                  <a:pt x="791570" y="668740"/>
                </a:cubicBezTo>
                <a:cubicBezTo>
                  <a:pt x="864358" y="666465"/>
                  <a:pt x="941695" y="655092"/>
                  <a:pt x="1009934" y="655092"/>
                </a:cubicBezTo>
                <a:cubicBezTo>
                  <a:pt x="1078173" y="655092"/>
                  <a:pt x="1146412" y="666465"/>
                  <a:pt x="1201003" y="668740"/>
                </a:cubicBezTo>
                <a:cubicBezTo>
                  <a:pt x="1255594" y="671015"/>
                  <a:pt x="1337481" y="668740"/>
                  <a:pt x="1337481" y="668740"/>
                </a:cubicBezTo>
                <a:cubicBezTo>
                  <a:pt x="1376150" y="668740"/>
                  <a:pt x="1412544" y="682388"/>
                  <a:pt x="1433015" y="668740"/>
                </a:cubicBezTo>
                <a:cubicBezTo>
                  <a:pt x="1453486" y="655092"/>
                  <a:pt x="1455761" y="650543"/>
                  <a:pt x="1460310" y="586854"/>
                </a:cubicBezTo>
                <a:cubicBezTo>
                  <a:pt x="1464859" y="523165"/>
                  <a:pt x="1460310" y="286603"/>
                  <a:pt x="1460310" y="286603"/>
                </a:cubicBezTo>
                <a:lnTo>
                  <a:pt x="1460310" y="286603"/>
                </a:lnTo>
                <a:lnTo>
                  <a:pt x="1446663" y="0"/>
                </a:lnTo>
              </a:path>
            </a:pathLst>
          </a:custGeom>
          <a:ln w="412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8436599"/>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91" y="457200"/>
            <a:ext cx="4705350" cy="1338828"/>
          </a:xfrm>
        </p:spPr>
        <p:txBody>
          <a:bodyPr wrap="square">
            <a:spAutoFit/>
          </a:bodyPr>
          <a:lstStyle/>
          <a:p>
            <a:pPr marL="287338" indent="-287338" algn="just">
              <a:lnSpc>
                <a:spcPct val="150000"/>
              </a:lnSpc>
              <a:buFont typeface="Wingdings" pitchFamily="2" charset="2"/>
              <a:buChar char="ü"/>
            </a:pPr>
            <a:r>
              <a:rPr lang="en-US" sz="1800" dirty="0" smtClean="0">
                <a:solidFill>
                  <a:schemeClr val="tx1"/>
                </a:solidFill>
                <a:latin typeface="Adobe Fan Heiti Std B" pitchFamily="34" charset="-128"/>
                <a:ea typeface="Adobe Fan Heiti Std B" pitchFamily="34" charset="-128"/>
                <a:cs typeface="+mn-cs"/>
              </a:rPr>
              <a:t>Determine </a:t>
            </a:r>
            <a:r>
              <a:rPr lang="en-US" sz="1800" b="1" dirty="0" smtClean="0">
                <a:solidFill>
                  <a:srgbClr val="FF0000"/>
                </a:solidFill>
                <a:latin typeface="Adobe Fan Heiti Std B" pitchFamily="34" charset="-128"/>
                <a:ea typeface="Adobe Fan Heiti Std B" pitchFamily="34" charset="-128"/>
                <a:cs typeface="+mn-cs"/>
              </a:rPr>
              <a:t>percentage head loss </a:t>
            </a:r>
            <a:r>
              <a:rPr lang="en-US" sz="1800" dirty="0" smtClean="0">
                <a:solidFill>
                  <a:schemeClr val="tx1"/>
                </a:solidFill>
                <a:latin typeface="Adobe Fan Heiti Std B" pitchFamily="34" charset="-128"/>
                <a:ea typeface="Adobe Fan Heiti Std B" pitchFamily="34" charset="-128"/>
                <a:cs typeface="+mn-cs"/>
              </a:rPr>
              <a:t>for the selected velocity from </a:t>
            </a:r>
            <a:r>
              <a:rPr lang="en-US" sz="1800" dirty="0" err="1" smtClean="0">
                <a:solidFill>
                  <a:schemeClr val="tx1"/>
                </a:solidFill>
                <a:latin typeface="Adobe Fan Heiti Std B" pitchFamily="34" charset="-128"/>
                <a:ea typeface="Adobe Fan Heiti Std B" pitchFamily="34" charset="-128"/>
                <a:cs typeface="+mn-cs"/>
              </a:rPr>
              <a:t>nomograph</a:t>
            </a:r>
            <a:r>
              <a:rPr lang="en-US" sz="1800" dirty="0" smtClean="0">
                <a:solidFill>
                  <a:schemeClr val="tx1"/>
                </a:solidFill>
                <a:latin typeface="Adobe Fan Heiti Std B" pitchFamily="34" charset="-128"/>
                <a:ea typeface="Adobe Fan Heiti Std B" pitchFamily="34" charset="-128"/>
                <a:cs typeface="+mn-cs"/>
              </a:rPr>
              <a:t> and multiply by the effective length</a:t>
            </a:r>
            <a:endParaRPr lang="en-US" sz="1800" dirty="0">
              <a:solidFill>
                <a:schemeClr val="tx1"/>
              </a:solidFill>
              <a:latin typeface="Adobe Fan Heiti Std B" pitchFamily="34" charset="-128"/>
              <a:ea typeface="Adobe Fan Heiti Std B" pitchFamily="34" charset="-128"/>
              <a:cs typeface="+mn-cs"/>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7300" y="57150"/>
            <a:ext cx="5105400" cy="674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5308779" y="457200"/>
            <a:ext cx="4114800" cy="28827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9282984" y="3187521"/>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664539" y="20574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562063" y="6096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282984" y="2667000"/>
            <a:ext cx="304800" cy="304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5308779" y="1295400"/>
            <a:ext cx="4114800" cy="1524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559380" y="1295400"/>
            <a:ext cx="304800" cy="304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6644" y="2069805"/>
            <a:ext cx="4191000" cy="4247317"/>
          </a:xfrm>
          <a:prstGeom prst="rect">
            <a:avLst/>
          </a:prstGeom>
        </p:spPr>
        <p:txBody>
          <a:bodyPr wrap="square">
            <a:spAutoFit/>
          </a:bodyPr>
          <a:lstStyle/>
          <a:p>
            <a:pPr marL="287338" indent="-287338" algn="just">
              <a:lnSpc>
                <a:spcPct val="150000"/>
              </a:lnSpc>
              <a:buFont typeface="Wingdings" pitchFamily="2" charset="2"/>
              <a:buChar char="ü"/>
            </a:pPr>
            <a:r>
              <a:rPr lang="en-US" dirty="0" smtClean="0">
                <a:latin typeface="Adobe Fan Heiti Std B" pitchFamily="34" charset="-128"/>
                <a:ea typeface="Adobe Fan Heiti Std B" pitchFamily="34" charset="-128"/>
              </a:rPr>
              <a:t>Calculate the </a:t>
            </a:r>
            <a:r>
              <a:rPr lang="en-US" b="1" dirty="0" smtClean="0">
                <a:solidFill>
                  <a:srgbClr val="FF0000"/>
                </a:solidFill>
                <a:latin typeface="Adobe Fan Heiti Std B" pitchFamily="34" charset="-128"/>
                <a:ea typeface="Adobe Fan Heiti Std B" pitchFamily="34" charset="-128"/>
              </a:rPr>
              <a:t>head lo</a:t>
            </a:r>
            <a:r>
              <a:rPr lang="en-US" b="1" dirty="0">
                <a:solidFill>
                  <a:srgbClr val="FF0000"/>
                </a:solidFill>
                <a:latin typeface="Adobe Fan Heiti Std B" pitchFamily="34" charset="-128"/>
                <a:ea typeface="Adobe Fan Heiti Std B" pitchFamily="34" charset="-128"/>
              </a:rPr>
              <a:t>ss </a:t>
            </a:r>
            <a:r>
              <a:rPr lang="en-US" dirty="0" smtClean="0">
                <a:latin typeface="Adobe Fan Heiti Std B" pitchFamily="34" charset="-128"/>
                <a:ea typeface="Adobe Fan Heiti Std B" pitchFamily="34" charset="-128"/>
              </a:rPr>
              <a:t>in the pipe for the determined effective length of pipe, discharge and diameter using </a:t>
            </a:r>
            <a:r>
              <a:rPr lang="en-US" b="1" dirty="0" smtClean="0">
                <a:solidFill>
                  <a:srgbClr val="00B050"/>
                </a:solidFill>
                <a:latin typeface="Adobe Fan Heiti Std B" pitchFamily="34" charset="-128"/>
                <a:ea typeface="Adobe Fan Heiti Std B" pitchFamily="34" charset="-128"/>
              </a:rPr>
              <a:t>Hazen William</a:t>
            </a:r>
            <a:r>
              <a:rPr lang="en-US" dirty="0" smtClean="0">
                <a:latin typeface="Adobe Fan Heiti Std B" pitchFamily="34" charset="-128"/>
                <a:ea typeface="Adobe Fan Heiti Std B" pitchFamily="34" charset="-128"/>
              </a:rPr>
              <a:t> or </a:t>
            </a:r>
            <a:r>
              <a:rPr lang="en-US" b="1" dirty="0" smtClean="0">
                <a:solidFill>
                  <a:srgbClr val="00B050"/>
                </a:solidFill>
                <a:latin typeface="Adobe Fan Heiti Std B" pitchFamily="34" charset="-128"/>
                <a:ea typeface="Adobe Fan Heiti Std B" pitchFamily="34" charset="-128"/>
              </a:rPr>
              <a:t>Darcy </a:t>
            </a:r>
            <a:r>
              <a:rPr lang="en-US" b="1" dirty="0" err="1" smtClean="0">
                <a:solidFill>
                  <a:srgbClr val="00B050"/>
                </a:solidFill>
                <a:latin typeface="Adobe Fan Heiti Std B" pitchFamily="34" charset="-128"/>
                <a:ea typeface="Adobe Fan Heiti Std B" pitchFamily="34" charset="-128"/>
              </a:rPr>
              <a:t>Waybach</a:t>
            </a:r>
            <a:r>
              <a:rPr lang="en-US" b="1" dirty="0" smtClean="0">
                <a:solidFill>
                  <a:srgbClr val="00B050"/>
                </a:solidFill>
                <a:latin typeface="Adobe Fan Heiti Std B" pitchFamily="34" charset="-128"/>
                <a:ea typeface="Adobe Fan Heiti Std B" pitchFamily="34" charset="-128"/>
              </a:rPr>
              <a:t>.</a:t>
            </a:r>
          </a:p>
          <a:p>
            <a:pPr marL="287338" indent="-287338" algn="just">
              <a:lnSpc>
                <a:spcPct val="150000"/>
              </a:lnSpc>
              <a:buFont typeface="Wingdings" pitchFamily="2" charset="2"/>
              <a:buChar char="ü"/>
            </a:pPr>
            <a:endParaRPr lang="en-US" dirty="0" smtClean="0">
              <a:latin typeface="Adobe Fan Heiti Std B" pitchFamily="34" charset="-128"/>
              <a:ea typeface="Adobe Fan Heiti Std B" pitchFamily="34" charset="-128"/>
            </a:endParaRPr>
          </a:p>
          <a:p>
            <a:pPr marL="287338" indent="-287338" algn="just">
              <a:lnSpc>
                <a:spcPct val="150000"/>
              </a:lnSpc>
              <a:buFont typeface="Wingdings" pitchFamily="2" charset="2"/>
              <a:buChar char="ü"/>
            </a:pPr>
            <a:r>
              <a:rPr lang="en-US" dirty="0" smtClean="0">
                <a:latin typeface="Adobe Fan Heiti Std B" pitchFamily="34" charset="-128"/>
                <a:ea typeface="Adobe Fan Heiti Std B" pitchFamily="34" charset="-128"/>
              </a:rPr>
              <a:t>Then calculate the </a:t>
            </a:r>
            <a:r>
              <a:rPr lang="en-US" b="1" dirty="0" smtClean="0">
                <a:solidFill>
                  <a:srgbClr val="00B0F0"/>
                </a:solidFill>
                <a:latin typeface="Adobe Fan Heiti Std B" pitchFamily="34" charset="-128"/>
                <a:ea typeface="Adobe Fan Heiti Std B" pitchFamily="34" charset="-128"/>
              </a:rPr>
              <a:t>residual head </a:t>
            </a:r>
            <a:r>
              <a:rPr lang="en-US" dirty="0" smtClean="0">
                <a:latin typeface="Adobe Fan Heiti Std B" pitchFamily="34" charset="-128"/>
                <a:ea typeface="Adobe Fan Heiti Std B" pitchFamily="34" charset="-128"/>
              </a:rPr>
              <a:t>and </a:t>
            </a:r>
            <a:r>
              <a:rPr lang="en-US" b="1" dirty="0" smtClean="0">
                <a:latin typeface="Adobe Fan Heiti Std B" pitchFamily="34" charset="-128"/>
                <a:ea typeface="Adobe Fan Heiti Std B" pitchFamily="34" charset="-128"/>
              </a:rPr>
              <a:t>if it is less than the head required for a particular fitting</a:t>
            </a:r>
            <a:r>
              <a:rPr lang="en-US" dirty="0" smtClean="0">
                <a:latin typeface="Adobe Fan Heiti Std B" pitchFamily="34" charset="-128"/>
                <a:ea typeface="Adobe Fan Heiti Std B" pitchFamily="34" charset="-128"/>
              </a:rPr>
              <a:t>, repeat steps by assuming another set of velocity &amp; diameter</a:t>
            </a:r>
          </a:p>
        </p:txBody>
      </p:sp>
      <p:sp>
        <p:nvSpPr>
          <p:cNvPr id="16" name="Rectangle 15"/>
          <p:cNvSpPr/>
          <p:nvPr/>
        </p:nvSpPr>
        <p:spPr>
          <a:xfrm>
            <a:off x="2095500" y="1796028"/>
            <a:ext cx="386644" cy="369332"/>
          </a:xfrm>
          <a:prstGeom prst="rect">
            <a:avLst/>
          </a:prstGeom>
        </p:spPr>
        <p:txBody>
          <a:bodyPr wrap="none">
            <a:spAutoFit/>
          </a:bodyPr>
          <a:lstStyle/>
          <a:p>
            <a:r>
              <a:rPr lang="en-US" dirty="0" smtClean="0"/>
              <a:t>or</a:t>
            </a:r>
            <a:endParaRPr lang="en-US" dirty="0"/>
          </a:p>
        </p:txBody>
      </p:sp>
    </p:spTree>
    <p:extLst>
      <p:ext uri="{BB962C8B-B14F-4D97-AF65-F5344CB8AC3E}">
        <p14:creationId xmlns:p14="http://schemas.microsoft.com/office/powerpoint/2010/main" val="146534695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42900" y="1143000"/>
          <a:ext cx="9753600" cy="5104376"/>
        </p:xfrm>
        <a:graphic>
          <a:graphicData uri="http://schemas.openxmlformats.org/drawingml/2006/table">
            <a:tbl>
              <a:tblPr/>
              <a:tblGrid>
                <a:gridCol w="718669"/>
                <a:gridCol w="653336"/>
                <a:gridCol w="612621"/>
                <a:gridCol w="685529"/>
                <a:gridCol w="671327"/>
                <a:gridCol w="701626"/>
                <a:gridCol w="681742"/>
                <a:gridCol w="681742"/>
                <a:gridCol w="671327"/>
                <a:gridCol w="701626"/>
                <a:gridCol w="701626"/>
                <a:gridCol w="701626"/>
                <a:gridCol w="737607"/>
                <a:gridCol w="833196"/>
              </a:tblGrid>
              <a:tr h="388681">
                <a:tc gridSpan="14">
                  <a:txBody>
                    <a:bodyPr/>
                    <a:lstStyle/>
                    <a:p>
                      <a:pPr marL="152400" marR="0">
                        <a:lnSpc>
                          <a:spcPct val="115000"/>
                        </a:lnSpc>
                        <a:spcBef>
                          <a:spcPts val="190"/>
                        </a:spcBef>
                        <a:spcAft>
                          <a:spcPts val="0"/>
                        </a:spcAft>
                      </a:pPr>
                      <a:r>
                        <a:rPr lang="en-US" sz="1400" b="1" spc="25" dirty="0" smtClean="0">
                          <a:latin typeface="Gill Sans MT"/>
                          <a:ea typeface="Times New Roman"/>
                          <a:cs typeface="Gill Sans MT"/>
                        </a:rPr>
                        <a:t> </a:t>
                      </a:r>
                      <a:r>
                        <a:rPr lang="en-US" sz="1400" dirty="0">
                          <a:latin typeface="Gill Sans MT"/>
                          <a:ea typeface="Times New Roman"/>
                          <a:cs typeface="Gill Sans MT"/>
                        </a:rPr>
                        <a:t>Pipe</a:t>
                      </a:r>
                      <a:r>
                        <a:rPr lang="en-US" sz="1400" spc="30" dirty="0">
                          <a:latin typeface="Gill Sans MT"/>
                          <a:ea typeface="Times New Roman"/>
                          <a:cs typeface="Gill Sans MT"/>
                        </a:rPr>
                        <a:t> </a:t>
                      </a:r>
                      <a:r>
                        <a:rPr lang="en-US" sz="1400" dirty="0">
                          <a:latin typeface="Gill Sans MT"/>
                          <a:ea typeface="Times New Roman"/>
                          <a:cs typeface="Gill Sans MT"/>
                        </a:rPr>
                        <a:t>sizing</a:t>
                      </a:r>
                      <a:r>
                        <a:rPr lang="en-US" sz="1400" spc="35" dirty="0">
                          <a:latin typeface="Gill Sans MT"/>
                          <a:ea typeface="Times New Roman"/>
                          <a:cs typeface="Gill Sans MT"/>
                        </a:rPr>
                        <a:t> </a:t>
                      </a:r>
                      <a:r>
                        <a:rPr lang="en-US" sz="1400" dirty="0">
                          <a:latin typeface="Gill Sans MT"/>
                          <a:ea typeface="Times New Roman"/>
                          <a:cs typeface="Gill Sans MT"/>
                        </a:rPr>
                        <a:t>tabulation</a:t>
                      </a:r>
                      <a:r>
                        <a:rPr lang="en-US" sz="1400" spc="65" dirty="0">
                          <a:latin typeface="Gill Sans MT"/>
                          <a:ea typeface="Times New Roman"/>
                          <a:cs typeface="Gill Sans MT"/>
                        </a:rPr>
                        <a:t> </a:t>
                      </a:r>
                      <a:r>
                        <a:rPr lang="en-US" sz="1400" dirty="0">
                          <a:latin typeface="Gill Sans MT"/>
                          <a:ea typeface="Times New Roman"/>
                          <a:cs typeface="Gill Sans MT"/>
                        </a:rPr>
                        <a:t>cha</a:t>
                      </a:r>
                      <a:r>
                        <a:rPr lang="en-US" sz="1400" spc="15" dirty="0">
                          <a:latin typeface="Gill Sans MT"/>
                          <a:ea typeface="Times New Roman"/>
                          <a:cs typeface="Gill Sans MT"/>
                        </a:rPr>
                        <a:t>r</a:t>
                      </a:r>
                      <a:r>
                        <a:rPr lang="en-US" sz="1400" dirty="0">
                          <a:latin typeface="Gill Sans MT"/>
                          <a:ea typeface="Times New Roman"/>
                          <a:cs typeface="Gill Sans MT"/>
                        </a:rPr>
                        <a:t>t                                </a:t>
                      </a:r>
                      <a:r>
                        <a:rPr lang="en-US" sz="1400" spc="170" dirty="0">
                          <a:latin typeface="Gill Sans MT"/>
                          <a:ea typeface="Times New Roman"/>
                          <a:cs typeface="Gill Sans MT"/>
                        </a:rPr>
                        <a:t> </a:t>
                      </a:r>
                      <a:r>
                        <a:rPr lang="en-US" sz="1400" dirty="0">
                          <a:latin typeface="Gill Sans MT"/>
                          <a:ea typeface="Times New Roman"/>
                          <a:cs typeface="Gill Sans MT"/>
                        </a:rPr>
                        <a:t>Initial</a:t>
                      </a:r>
                      <a:r>
                        <a:rPr lang="en-US" sz="1400" spc="35" dirty="0">
                          <a:latin typeface="Gill Sans MT"/>
                          <a:ea typeface="Times New Roman"/>
                          <a:cs typeface="Gill Sans MT"/>
                        </a:rPr>
                        <a:t> </a:t>
                      </a:r>
                      <a:r>
                        <a:rPr lang="en-US" sz="1400" dirty="0">
                          <a:latin typeface="Gill Sans MT"/>
                          <a:ea typeface="Times New Roman"/>
                          <a:cs typeface="Gill Sans MT"/>
                        </a:rPr>
                        <a:t>mains</a:t>
                      </a:r>
                      <a:r>
                        <a:rPr lang="en-US" sz="1400" spc="40" dirty="0">
                          <a:latin typeface="Gill Sans MT"/>
                          <a:ea typeface="Times New Roman"/>
                          <a:cs typeface="Gill Sans MT"/>
                        </a:rPr>
                        <a:t> </a:t>
                      </a:r>
                      <a:r>
                        <a:rPr lang="en-US" sz="1400" dirty="0">
                          <a:latin typeface="Gill Sans MT"/>
                          <a:ea typeface="Times New Roman"/>
                          <a:cs typeface="Gill Sans MT"/>
                        </a:rPr>
                        <a:t>head</a:t>
                      </a:r>
                      <a:r>
                        <a:rPr lang="en-US" sz="1400" spc="35" dirty="0">
                          <a:latin typeface="Gill Sans MT"/>
                          <a:ea typeface="Times New Roman"/>
                          <a:cs typeface="Gill Sans MT"/>
                        </a:rPr>
                        <a:t> </a:t>
                      </a:r>
                      <a:r>
                        <a:rPr lang="en-US" sz="1400" spc="-25" dirty="0">
                          <a:latin typeface="Gill Sans MT"/>
                          <a:ea typeface="Times New Roman"/>
                          <a:cs typeface="Gill Sans MT"/>
                        </a:rPr>
                        <a:t>a</a:t>
                      </a:r>
                      <a:r>
                        <a:rPr lang="en-US" sz="1400" dirty="0">
                          <a:latin typeface="Gill Sans MT"/>
                          <a:ea typeface="Times New Roman"/>
                          <a:cs typeface="Gill Sans MT"/>
                        </a:rPr>
                        <a:t>vailable</a:t>
                      </a:r>
                      <a:r>
                        <a:rPr lang="en-US" sz="1400" spc="55" dirty="0">
                          <a:latin typeface="Gill Sans MT"/>
                          <a:ea typeface="Times New Roman"/>
                          <a:cs typeface="Gill Sans MT"/>
                        </a:rPr>
                        <a:t> </a:t>
                      </a:r>
                      <a:r>
                        <a:rPr lang="en-US" sz="1400" dirty="0">
                          <a:latin typeface="Gill Sans MT"/>
                          <a:ea typeface="Times New Roman"/>
                          <a:cs typeface="Gill Sans MT"/>
                        </a:rPr>
                        <a:t>=</a:t>
                      </a:r>
                      <a:r>
                        <a:rPr lang="en-US" sz="1400" spc="15" dirty="0">
                          <a:latin typeface="Gill Sans MT"/>
                          <a:ea typeface="Times New Roman"/>
                          <a:cs typeface="Gill Sans MT"/>
                        </a:rPr>
                        <a:t> </a:t>
                      </a:r>
                      <a:r>
                        <a:rPr lang="en-US" sz="1400" spc="15" dirty="0" smtClean="0">
                          <a:latin typeface="Gill Sans MT"/>
                          <a:ea typeface="Times New Roman"/>
                          <a:cs typeface="Gill Sans MT"/>
                        </a:rPr>
                        <a:t>__</a:t>
                      </a:r>
                      <a:r>
                        <a:rPr lang="en-US" sz="1400" spc="15" baseline="0" dirty="0" smtClean="0">
                          <a:latin typeface="Gill Sans MT"/>
                          <a:ea typeface="Times New Roman"/>
                          <a:cs typeface="Gill Sans MT"/>
                        </a:rPr>
                        <a:t> </a:t>
                      </a:r>
                      <a:r>
                        <a:rPr lang="en-US" sz="1400" dirty="0" smtClean="0">
                          <a:latin typeface="Gill Sans MT"/>
                          <a:ea typeface="Times New Roman"/>
                          <a:cs typeface="Gill Sans MT"/>
                        </a:rPr>
                        <a:t>m</a:t>
                      </a:r>
                      <a:endParaRPr lang="en-US" sz="1400" dirty="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1205">
                <a:tc>
                  <a:txBody>
                    <a:bodyPr/>
                    <a:lstStyle/>
                    <a:p>
                      <a:pPr marL="184150" marR="187960" algn="ctr">
                        <a:lnSpc>
                          <a:spcPct val="115000"/>
                        </a:lnSpc>
                        <a:spcBef>
                          <a:spcPts val="165"/>
                        </a:spcBef>
                        <a:spcAft>
                          <a:spcPts val="0"/>
                        </a:spcAft>
                      </a:pPr>
                      <a:r>
                        <a:rPr lang="en-US" sz="1400">
                          <a:latin typeface="Gill Sans MT"/>
                          <a:ea typeface="Times New Roman"/>
                          <a:cs typeface="Gill Sans MT"/>
                        </a:rPr>
                        <a:t>1</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61925" marR="166370" algn="ctr">
                        <a:lnSpc>
                          <a:spcPct val="115000"/>
                        </a:lnSpc>
                        <a:spcBef>
                          <a:spcPts val="165"/>
                        </a:spcBef>
                        <a:spcAft>
                          <a:spcPts val="0"/>
                        </a:spcAft>
                      </a:pPr>
                      <a:r>
                        <a:rPr lang="en-US" sz="1400">
                          <a:latin typeface="Gill Sans MT"/>
                          <a:ea typeface="Times New Roman"/>
                          <a:cs typeface="Gill Sans MT"/>
                        </a:rPr>
                        <a:t>2</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47955" marR="152400" algn="ctr">
                        <a:lnSpc>
                          <a:spcPct val="115000"/>
                        </a:lnSpc>
                        <a:spcBef>
                          <a:spcPts val="165"/>
                        </a:spcBef>
                        <a:spcAft>
                          <a:spcPts val="0"/>
                        </a:spcAft>
                      </a:pPr>
                      <a:r>
                        <a:rPr lang="en-US" sz="1400">
                          <a:latin typeface="Gill Sans MT"/>
                          <a:ea typeface="Times New Roman"/>
                          <a:cs typeface="Gill Sans MT"/>
                        </a:rPr>
                        <a:t>3</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72720" marR="177165" algn="ctr">
                        <a:lnSpc>
                          <a:spcPct val="115000"/>
                        </a:lnSpc>
                        <a:spcBef>
                          <a:spcPts val="165"/>
                        </a:spcBef>
                        <a:spcAft>
                          <a:spcPts val="0"/>
                        </a:spcAft>
                      </a:pPr>
                      <a:r>
                        <a:rPr lang="en-US" sz="1400">
                          <a:latin typeface="Gill Sans MT"/>
                          <a:ea typeface="Times New Roman"/>
                          <a:cs typeface="Gill Sans MT"/>
                        </a:rPr>
                        <a:t>4</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67640" marR="172085" algn="ctr">
                        <a:lnSpc>
                          <a:spcPct val="115000"/>
                        </a:lnSpc>
                        <a:spcBef>
                          <a:spcPts val="165"/>
                        </a:spcBef>
                        <a:spcAft>
                          <a:spcPts val="0"/>
                        </a:spcAft>
                      </a:pPr>
                      <a:r>
                        <a:rPr lang="en-US" sz="1400">
                          <a:latin typeface="Gill Sans MT"/>
                          <a:ea typeface="Times New Roman"/>
                          <a:cs typeface="Gill Sans MT"/>
                        </a:rPr>
                        <a:t>5</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77800" marR="182880" algn="ctr">
                        <a:lnSpc>
                          <a:spcPct val="115000"/>
                        </a:lnSpc>
                        <a:spcBef>
                          <a:spcPts val="165"/>
                        </a:spcBef>
                        <a:spcAft>
                          <a:spcPts val="0"/>
                        </a:spcAft>
                      </a:pPr>
                      <a:r>
                        <a:rPr lang="en-US" sz="1400">
                          <a:latin typeface="Gill Sans MT"/>
                          <a:ea typeface="Times New Roman"/>
                          <a:cs typeface="Gill Sans MT"/>
                        </a:rPr>
                        <a:t>6</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57480" marR="162560" algn="ctr">
                        <a:lnSpc>
                          <a:spcPct val="115000"/>
                        </a:lnSpc>
                        <a:spcBef>
                          <a:spcPts val="165"/>
                        </a:spcBef>
                        <a:spcAft>
                          <a:spcPts val="0"/>
                        </a:spcAft>
                      </a:pPr>
                      <a:r>
                        <a:rPr lang="en-US" sz="1400">
                          <a:latin typeface="Gill Sans MT"/>
                          <a:ea typeface="Times New Roman"/>
                          <a:cs typeface="Gill Sans MT"/>
                        </a:rPr>
                        <a:t>7</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70815" marR="175895" algn="ctr">
                        <a:lnSpc>
                          <a:spcPct val="115000"/>
                        </a:lnSpc>
                        <a:spcBef>
                          <a:spcPts val="165"/>
                        </a:spcBef>
                        <a:spcAft>
                          <a:spcPts val="0"/>
                        </a:spcAft>
                      </a:pPr>
                      <a:r>
                        <a:rPr lang="en-US" sz="1400">
                          <a:latin typeface="Gill Sans MT"/>
                          <a:ea typeface="Times New Roman"/>
                          <a:cs typeface="Gill Sans MT"/>
                        </a:rPr>
                        <a:t>8</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67640" marR="172085" algn="ctr">
                        <a:lnSpc>
                          <a:spcPct val="115000"/>
                        </a:lnSpc>
                        <a:spcBef>
                          <a:spcPts val="165"/>
                        </a:spcBef>
                        <a:spcAft>
                          <a:spcPts val="0"/>
                        </a:spcAft>
                      </a:pPr>
                      <a:r>
                        <a:rPr lang="en-US" sz="1400">
                          <a:latin typeface="Gill Sans MT"/>
                          <a:ea typeface="Times New Roman"/>
                          <a:cs typeface="Gill Sans MT"/>
                        </a:rPr>
                        <a:t>9</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50495" marR="161290" algn="ctr">
                        <a:lnSpc>
                          <a:spcPct val="115000"/>
                        </a:lnSpc>
                        <a:spcBef>
                          <a:spcPts val="165"/>
                        </a:spcBef>
                        <a:spcAft>
                          <a:spcPts val="0"/>
                        </a:spcAft>
                      </a:pPr>
                      <a:r>
                        <a:rPr lang="en-US" sz="1400">
                          <a:latin typeface="Gill Sans MT"/>
                          <a:ea typeface="Times New Roman"/>
                          <a:cs typeface="Gill Sans MT"/>
                        </a:rPr>
                        <a:t>10</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54305" marR="157480" algn="ctr">
                        <a:lnSpc>
                          <a:spcPct val="115000"/>
                        </a:lnSpc>
                        <a:spcBef>
                          <a:spcPts val="165"/>
                        </a:spcBef>
                        <a:spcAft>
                          <a:spcPts val="0"/>
                        </a:spcAft>
                      </a:pPr>
                      <a:r>
                        <a:rPr lang="en-US" sz="1400">
                          <a:latin typeface="Gill Sans MT"/>
                          <a:ea typeface="Times New Roman"/>
                          <a:cs typeface="Gill Sans MT"/>
                        </a:rPr>
                        <a:t>11</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50495" marR="161290" algn="ctr">
                        <a:lnSpc>
                          <a:spcPct val="115000"/>
                        </a:lnSpc>
                        <a:spcBef>
                          <a:spcPts val="165"/>
                        </a:spcBef>
                        <a:spcAft>
                          <a:spcPts val="0"/>
                        </a:spcAft>
                      </a:pPr>
                      <a:r>
                        <a:rPr lang="en-US" sz="1400">
                          <a:latin typeface="Gill Sans MT"/>
                          <a:ea typeface="Times New Roman"/>
                          <a:cs typeface="Gill Sans MT"/>
                        </a:rPr>
                        <a:t>12</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62560" marR="173355" algn="ctr">
                        <a:lnSpc>
                          <a:spcPct val="115000"/>
                        </a:lnSpc>
                        <a:spcBef>
                          <a:spcPts val="165"/>
                        </a:spcBef>
                        <a:spcAft>
                          <a:spcPts val="0"/>
                        </a:spcAft>
                      </a:pPr>
                      <a:r>
                        <a:rPr lang="en-US" sz="1400">
                          <a:latin typeface="Gill Sans MT"/>
                          <a:ea typeface="Times New Roman"/>
                          <a:cs typeface="Gill Sans MT"/>
                        </a:rPr>
                        <a:t>13</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43510" marR="152400" algn="ctr">
                        <a:lnSpc>
                          <a:spcPct val="115000"/>
                        </a:lnSpc>
                        <a:spcBef>
                          <a:spcPts val="165"/>
                        </a:spcBef>
                        <a:spcAft>
                          <a:spcPts val="0"/>
                        </a:spcAft>
                      </a:pPr>
                      <a:r>
                        <a:rPr lang="en-US" sz="1400">
                          <a:latin typeface="Gill Sans MT"/>
                          <a:ea typeface="Times New Roman"/>
                          <a:cs typeface="Gill Sans MT"/>
                        </a:rPr>
                        <a:t>14</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r>
              <a:tr h="460192">
                <a:tc rowSpan="2">
                  <a:txBody>
                    <a:bodyPr/>
                    <a:lstStyle/>
                    <a:p>
                      <a:pPr marL="0" marR="0">
                        <a:lnSpc>
                          <a:spcPts val="1200"/>
                        </a:lnSpc>
                        <a:spcBef>
                          <a:spcPts val="10"/>
                        </a:spcBef>
                        <a:spcAft>
                          <a:spcPts val="0"/>
                        </a:spcAft>
                      </a:pPr>
                      <a:endParaRPr lang="en-US" sz="1400">
                        <a:latin typeface="Times New Roman"/>
                        <a:ea typeface="Times New Roman"/>
                        <a:cs typeface="Times New Roman"/>
                      </a:endParaRPr>
                    </a:p>
                    <a:p>
                      <a:pPr marL="0" marR="0" indent="110490">
                        <a:lnSpc>
                          <a:spcPct val="105000"/>
                        </a:lnSpc>
                        <a:spcBef>
                          <a:spcPts val="0"/>
                        </a:spcBef>
                        <a:spcAft>
                          <a:spcPts val="0"/>
                        </a:spcAft>
                      </a:pPr>
                      <a:r>
                        <a:rPr lang="en-US" sz="1400">
                          <a:latin typeface="Gill Sans MT"/>
                          <a:ea typeface="Times New Roman"/>
                          <a:cs typeface="Gill Sans MT"/>
                        </a:rPr>
                        <a:t>Pipe </a:t>
                      </a:r>
                      <a:r>
                        <a:rPr lang="en-US" sz="1400" spc="-15">
                          <a:latin typeface="Gill Sans MT"/>
                          <a:ea typeface="Times New Roman"/>
                          <a:cs typeface="Gill Sans MT"/>
                        </a:rPr>
                        <a:t>r</a:t>
                      </a:r>
                      <a:r>
                        <a:rPr lang="en-US" sz="1400">
                          <a:latin typeface="Gill Sans MT"/>
                          <a:ea typeface="Times New Roman"/>
                          <a:cs typeface="Gill Sans MT"/>
                        </a:rPr>
                        <a:t>e</a:t>
                      </a:r>
                      <a:r>
                        <a:rPr lang="en-US" sz="1400" spc="-10">
                          <a:latin typeface="Gill Sans MT"/>
                          <a:ea typeface="Times New Roman"/>
                          <a:cs typeface="Gill Sans MT"/>
                        </a:rPr>
                        <a:t>f</a:t>
                      </a:r>
                      <a:r>
                        <a:rPr lang="en-US" sz="1400">
                          <a:latin typeface="Gill Sans MT"/>
                          <a:ea typeface="Times New Roman"/>
                          <a:cs typeface="Gill Sans MT"/>
                        </a:rPr>
                        <a:t>e</a:t>
                      </a:r>
                      <a:r>
                        <a:rPr lang="en-US" sz="1400" spc="-15">
                          <a:latin typeface="Gill Sans MT"/>
                          <a:ea typeface="Times New Roman"/>
                          <a:cs typeface="Gill Sans MT"/>
                        </a:rPr>
                        <a:t>r</a:t>
                      </a:r>
                      <a:r>
                        <a:rPr lang="en-US" sz="1400">
                          <a:latin typeface="Gill Sans MT"/>
                          <a:ea typeface="Times New Roman"/>
                          <a:cs typeface="Gill Sans MT"/>
                        </a:rPr>
                        <a:t>ence</a:t>
                      </a:r>
                      <a:endParaRPr lang="en-US" sz="1400">
                        <a:latin typeface="Calibri"/>
                        <a:ea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rowSpan="2">
                  <a:txBody>
                    <a:bodyPr/>
                    <a:lstStyle/>
                    <a:p>
                      <a:pPr marL="0" marR="0">
                        <a:lnSpc>
                          <a:spcPts val="1200"/>
                        </a:lnSpc>
                        <a:spcBef>
                          <a:spcPts val="10"/>
                        </a:spcBef>
                        <a:spcAft>
                          <a:spcPts val="0"/>
                        </a:spcAft>
                      </a:pPr>
                      <a:endParaRPr lang="en-US" sz="1400">
                        <a:latin typeface="Times New Roman"/>
                        <a:ea typeface="Times New Roman"/>
                        <a:cs typeface="Times New Roman"/>
                      </a:endParaRPr>
                    </a:p>
                    <a:p>
                      <a:pPr marL="112395" marR="9525" indent="-57785">
                        <a:lnSpc>
                          <a:spcPct val="105000"/>
                        </a:lnSpc>
                        <a:spcBef>
                          <a:spcPts val="0"/>
                        </a:spcBef>
                        <a:spcAft>
                          <a:spcPts val="0"/>
                        </a:spcAft>
                      </a:pPr>
                      <a:r>
                        <a:rPr lang="en-US" sz="1400">
                          <a:latin typeface="Gill Sans MT"/>
                          <a:ea typeface="Times New Roman"/>
                          <a:cs typeface="Gill Sans MT"/>
                        </a:rPr>
                        <a:t>Loading units</a:t>
                      </a:r>
                      <a:endParaRPr lang="en-US" sz="14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rowSpan="2">
                  <a:txBody>
                    <a:bodyPr/>
                    <a:lstStyle/>
                    <a:p>
                      <a:pPr marL="52705" marR="62230" algn="ctr">
                        <a:lnSpc>
                          <a:spcPct val="105000"/>
                        </a:lnSpc>
                        <a:spcBef>
                          <a:spcPts val="405"/>
                        </a:spcBef>
                        <a:spcAft>
                          <a:spcPts val="0"/>
                        </a:spcAft>
                      </a:pPr>
                      <a:r>
                        <a:rPr lang="en-US" sz="1400">
                          <a:latin typeface="Gill Sans MT"/>
                          <a:ea typeface="Times New Roman"/>
                          <a:cs typeface="Gill Sans MT"/>
                        </a:rPr>
                        <a:t>Design fl</a:t>
                      </a:r>
                      <a:r>
                        <a:rPr lang="en-US" sz="1400" spc="-10">
                          <a:latin typeface="Gill Sans MT"/>
                          <a:ea typeface="Times New Roman"/>
                          <a:cs typeface="Gill Sans MT"/>
                        </a:rPr>
                        <a:t>o</a:t>
                      </a:r>
                      <a:r>
                        <a:rPr lang="en-US" sz="1400">
                          <a:latin typeface="Gill Sans MT"/>
                          <a:ea typeface="Times New Roman"/>
                          <a:cs typeface="Gill Sans MT"/>
                        </a:rPr>
                        <a:t>w rate (l/s)</a:t>
                      </a:r>
                      <a:endParaRPr lang="en-US" sz="14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rowSpan="2">
                  <a:txBody>
                    <a:bodyPr/>
                    <a:lstStyle/>
                    <a:p>
                      <a:pPr marL="0" marR="0">
                        <a:lnSpc>
                          <a:spcPts val="1200"/>
                        </a:lnSpc>
                        <a:spcBef>
                          <a:spcPts val="10"/>
                        </a:spcBef>
                        <a:spcAft>
                          <a:spcPts val="0"/>
                        </a:spcAft>
                      </a:pPr>
                      <a:endParaRPr lang="en-US" sz="1400" dirty="0" smtClean="0">
                        <a:latin typeface="Times New Roman"/>
                        <a:ea typeface="Times New Roman"/>
                        <a:cs typeface="Times New Roman"/>
                      </a:endParaRPr>
                    </a:p>
                    <a:p>
                      <a:pPr marL="70485" marR="0">
                        <a:lnSpc>
                          <a:spcPct val="115000"/>
                        </a:lnSpc>
                        <a:spcBef>
                          <a:spcPts val="0"/>
                        </a:spcBef>
                        <a:spcAft>
                          <a:spcPts val="0"/>
                        </a:spcAft>
                      </a:pPr>
                      <a:r>
                        <a:rPr lang="en-US" sz="1400" spc="-75" dirty="0" smtClean="0">
                          <a:latin typeface="Gill Sans MT"/>
                          <a:ea typeface="Times New Roman"/>
                          <a:cs typeface="Gill Sans MT"/>
                        </a:rPr>
                        <a:t>V</a:t>
                      </a:r>
                      <a:r>
                        <a:rPr lang="en-US" sz="1400" dirty="0" smtClean="0">
                          <a:latin typeface="Gill Sans MT"/>
                          <a:ea typeface="Times New Roman"/>
                          <a:cs typeface="Gill Sans MT"/>
                        </a:rPr>
                        <a:t>elocity</a:t>
                      </a:r>
                      <a:endParaRPr lang="en-US" sz="1400" dirty="0" smtClean="0">
                        <a:latin typeface="+mn-lt"/>
                        <a:ea typeface="Times New Roman"/>
                        <a:cs typeface="Times New Roman"/>
                      </a:endParaRPr>
                    </a:p>
                    <a:p>
                      <a:pPr marL="128905" marR="0" indent="0" algn="l" defTabSz="914400" rtl="0" eaLnBrk="1" fontAlgn="auto" latinLnBrk="0" hangingPunct="1">
                        <a:lnSpc>
                          <a:spcPct val="115000"/>
                        </a:lnSpc>
                        <a:spcBef>
                          <a:spcPts val="50"/>
                        </a:spcBef>
                        <a:spcAft>
                          <a:spcPts val="0"/>
                        </a:spcAft>
                        <a:buClrTx/>
                        <a:buSzTx/>
                        <a:buFontTx/>
                        <a:buNone/>
                        <a:tabLst/>
                        <a:defRPr/>
                      </a:pPr>
                      <a:r>
                        <a:rPr lang="en-US" sz="1400" dirty="0" smtClean="0">
                          <a:latin typeface="Gill Sans MT"/>
                          <a:ea typeface="Times New Roman"/>
                          <a:cs typeface="Gill Sans MT"/>
                        </a:rPr>
                        <a:t>(m/s)</a:t>
                      </a:r>
                      <a:endParaRPr lang="en-US" sz="1400" dirty="0" smtClean="0">
                        <a:latin typeface="+mn-lt"/>
                        <a:ea typeface="Times New Roman"/>
                        <a:cs typeface="Times New Roman"/>
                      </a:endParaRPr>
                    </a:p>
                    <a:p>
                      <a:pPr marL="128905" marR="0">
                        <a:lnSpc>
                          <a:spcPct val="115000"/>
                        </a:lnSpc>
                        <a:spcBef>
                          <a:spcPts val="50"/>
                        </a:spcBef>
                        <a:spcAft>
                          <a:spcPts val="0"/>
                        </a:spcAft>
                      </a:pPr>
                      <a:endParaRPr lang="en-US" sz="1400" dirty="0" smtClean="0">
                        <a:latin typeface="+mn-lt"/>
                        <a:ea typeface="Times New Roman"/>
                        <a:cs typeface="Times New Roman"/>
                      </a:endParaRPr>
                    </a:p>
                    <a:p>
                      <a:pPr marL="29845" marR="22860" algn="ctr">
                        <a:lnSpc>
                          <a:spcPct val="105000"/>
                        </a:lnSpc>
                        <a:spcBef>
                          <a:spcPts val="405"/>
                        </a:spcBef>
                        <a:spcAft>
                          <a:spcPts val="0"/>
                        </a:spcAft>
                      </a:pPr>
                      <a:endParaRPr lang="en-US" sz="14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rowSpan="2">
                  <a:txBody>
                    <a:bodyPr/>
                    <a:lstStyle/>
                    <a:p>
                      <a:pPr marL="128905" marR="0">
                        <a:lnSpc>
                          <a:spcPct val="115000"/>
                        </a:lnSpc>
                        <a:spcBef>
                          <a:spcPts val="50"/>
                        </a:spcBef>
                        <a:spcAft>
                          <a:spcPts val="0"/>
                        </a:spcAft>
                      </a:pPr>
                      <a:r>
                        <a:rPr lang="en-US" sz="1400" dirty="0" smtClean="0">
                          <a:latin typeface="Gill Sans MT"/>
                          <a:ea typeface="Times New Roman"/>
                          <a:cs typeface="Gill Sans MT"/>
                        </a:rPr>
                        <a:t>Assume tube diameter (mm)</a:t>
                      </a:r>
                      <a:endParaRPr lang="en-US" sz="14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rowSpan="2">
                  <a:txBody>
                    <a:bodyPr/>
                    <a:lstStyle/>
                    <a:p>
                      <a:pPr marL="0" marR="0">
                        <a:lnSpc>
                          <a:spcPts val="700"/>
                        </a:lnSpc>
                        <a:spcBef>
                          <a:spcPts val="15"/>
                        </a:spcBef>
                        <a:spcAft>
                          <a:spcPts val="0"/>
                        </a:spcAft>
                      </a:pPr>
                      <a:endParaRPr lang="en-US" sz="1400">
                        <a:latin typeface="Times New Roman"/>
                        <a:ea typeface="Times New Roman"/>
                        <a:cs typeface="Times New Roman"/>
                      </a:endParaRPr>
                    </a:p>
                    <a:p>
                      <a:pPr marL="113030" marR="0" algn="ctr">
                        <a:lnSpc>
                          <a:spcPct val="105000"/>
                        </a:lnSpc>
                        <a:spcBef>
                          <a:spcPts val="0"/>
                        </a:spcBef>
                        <a:spcAft>
                          <a:spcPts val="0"/>
                        </a:spcAft>
                      </a:pPr>
                      <a:r>
                        <a:rPr lang="en-US" sz="1400">
                          <a:latin typeface="Gill Sans MT"/>
                          <a:ea typeface="Times New Roman"/>
                          <a:cs typeface="Gill Sans MT"/>
                        </a:rPr>
                        <a:t>Head loss (m/m)</a:t>
                      </a:r>
                      <a:endParaRPr lang="en-US" sz="14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gridSpan="2">
                  <a:txBody>
                    <a:bodyPr/>
                    <a:lstStyle/>
                    <a:p>
                      <a:pPr marL="0" marR="0">
                        <a:lnSpc>
                          <a:spcPts val="600"/>
                        </a:lnSpc>
                        <a:spcBef>
                          <a:spcPts val="45"/>
                        </a:spcBef>
                        <a:spcAft>
                          <a:spcPts val="0"/>
                        </a:spcAft>
                      </a:pPr>
                      <a:endParaRPr lang="en-US" sz="1400">
                        <a:latin typeface="Times New Roman"/>
                        <a:ea typeface="Times New Roman"/>
                        <a:cs typeface="Times New Roman"/>
                      </a:endParaRPr>
                    </a:p>
                    <a:p>
                      <a:pPr marL="103505" marR="0">
                        <a:lnSpc>
                          <a:spcPct val="115000"/>
                        </a:lnSpc>
                        <a:spcBef>
                          <a:spcPts val="0"/>
                        </a:spcBef>
                        <a:spcAft>
                          <a:spcPts val="0"/>
                        </a:spcAft>
                      </a:pPr>
                      <a:r>
                        <a:rPr lang="en-US" sz="1400">
                          <a:latin typeface="Gill Sans MT"/>
                          <a:ea typeface="Times New Roman"/>
                          <a:cs typeface="Gill Sans MT"/>
                        </a:rPr>
                        <a:t>Pipe</a:t>
                      </a:r>
                      <a:r>
                        <a:rPr lang="en-US" sz="1400" spc="30">
                          <a:latin typeface="Gill Sans MT"/>
                          <a:ea typeface="Times New Roman"/>
                          <a:cs typeface="Gill Sans MT"/>
                        </a:rPr>
                        <a:t> </a:t>
                      </a:r>
                      <a:r>
                        <a:rPr lang="en-US" sz="1400">
                          <a:latin typeface="Gill Sans MT"/>
                          <a:ea typeface="Times New Roman"/>
                          <a:cs typeface="Gill Sans MT"/>
                        </a:rPr>
                        <a:t>length</a:t>
                      </a:r>
                      <a:r>
                        <a:rPr lang="en-US" sz="1400" spc="40">
                          <a:latin typeface="Gill Sans MT"/>
                          <a:ea typeface="Times New Roman"/>
                          <a:cs typeface="Gill Sans MT"/>
                        </a:rPr>
                        <a:t> </a:t>
                      </a:r>
                      <a:r>
                        <a:rPr lang="en-US" sz="1400">
                          <a:latin typeface="Gill Sans MT"/>
                          <a:ea typeface="Times New Roman"/>
                          <a:cs typeface="Gill Sans MT"/>
                        </a:rPr>
                        <a:t>(m)</a:t>
                      </a:r>
                      <a:endParaRPr lang="en-US" sz="14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nSpc>
                          <a:spcPts val="700"/>
                        </a:lnSpc>
                        <a:spcBef>
                          <a:spcPts val="15"/>
                        </a:spcBef>
                        <a:spcAft>
                          <a:spcPts val="0"/>
                        </a:spcAft>
                      </a:pPr>
                      <a:endParaRPr lang="en-US" sz="1400">
                        <a:latin typeface="Times New Roman"/>
                        <a:ea typeface="Times New Roman"/>
                        <a:cs typeface="Times New Roman"/>
                      </a:endParaRPr>
                    </a:p>
                    <a:p>
                      <a:pPr marL="132080" marR="52070" indent="-10795" algn="just">
                        <a:lnSpc>
                          <a:spcPct val="105000"/>
                        </a:lnSpc>
                        <a:spcBef>
                          <a:spcPts val="0"/>
                        </a:spcBef>
                        <a:spcAft>
                          <a:spcPts val="0"/>
                        </a:spcAft>
                      </a:pPr>
                      <a:r>
                        <a:rPr lang="en-US" sz="1400" spc="-115">
                          <a:latin typeface="Gill Sans MT"/>
                          <a:ea typeface="Times New Roman"/>
                          <a:cs typeface="Gill Sans MT"/>
                        </a:rPr>
                        <a:t>T</a:t>
                      </a:r>
                      <a:r>
                        <a:rPr lang="en-US" sz="1400">
                          <a:latin typeface="Gill Sans MT"/>
                          <a:ea typeface="Times New Roman"/>
                          <a:cs typeface="Gill Sans MT"/>
                        </a:rPr>
                        <a:t>otal head loss</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rowSpan="2">
                  <a:txBody>
                    <a:bodyPr/>
                    <a:lstStyle/>
                    <a:p>
                      <a:pPr marL="66675" marR="8255" indent="-5080" algn="ctr">
                        <a:lnSpc>
                          <a:spcPct val="105000"/>
                        </a:lnSpc>
                        <a:spcBef>
                          <a:spcPts val="405"/>
                        </a:spcBef>
                        <a:spcAft>
                          <a:spcPts val="0"/>
                        </a:spcAft>
                      </a:pPr>
                      <a:r>
                        <a:rPr lang="en-US" sz="1400" spc="-75">
                          <a:latin typeface="Gill Sans MT"/>
                          <a:ea typeface="Times New Roman"/>
                          <a:cs typeface="Gill Sans MT"/>
                        </a:rPr>
                        <a:t>V</a:t>
                      </a:r>
                      <a:r>
                        <a:rPr lang="en-US" sz="1400">
                          <a:latin typeface="Gill Sans MT"/>
                          <a:ea typeface="Times New Roman"/>
                          <a:cs typeface="Gill Sans MT"/>
                        </a:rPr>
                        <a:t>e</a:t>
                      </a:r>
                      <a:r>
                        <a:rPr lang="en-US" sz="1400" spc="15">
                          <a:latin typeface="Gill Sans MT"/>
                          <a:ea typeface="Times New Roman"/>
                          <a:cs typeface="Gill Sans MT"/>
                        </a:rPr>
                        <a:t>r</a:t>
                      </a:r>
                      <a:r>
                        <a:rPr lang="en-US" sz="1400">
                          <a:latin typeface="Gill Sans MT"/>
                          <a:ea typeface="Times New Roman"/>
                          <a:cs typeface="Gill Sans MT"/>
                        </a:rPr>
                        <a:t>tical d</a:t>
                      </a:r>
                      <a:r>
                        <a:rPr lang="en-US" sz="1400" spc="-20">
                          <a:latin typeface="Gill Sans MT"/>
                          <a:ea typeface="Times New Roman"/>
                          <a:cs typeface="Gill Sans MT"/>
                        </a:rPr>
                        <a:t>r</a:t>
                      </a:r>
                      <a:r>
                        <a:rPr lang="en-US" sz="1400">
                          <a:latin typeface="Gill Sans MT"/>
                          <a:ea typeface="Times New Roman"/>
                          <a:cs typeface="Gill Sans MT"/>
                        </a:rPr>
                        <a:t>op(+) or</a:t>
                      </a:r>
                      <a:endParaRPr lang="en-US" sz="1400">
                        <a:latin typeface="Calibri"/>
                        <a:ea typeface="Times New Roman"/>
                        <a:cs typeface="Times New Roman"/>
                      </a:endParaRPr>
                    </a:p>
                    <a:p>
                      <a:pPr marL="90805" marR="92075" algn="ctr">
                        <a:lnSpc>
                          <a:spcPct val="115000"/>
                        </a:lnSpc>
                        <a:spcBef>
                          <a:spcPts val="0"/>
                        </a:spcBef>
                        <a:spcAft>
                          <a:spcPts val="0"/>
                        </a:spcAft>
                      </a:pPr>
                      <a:r>
                        <a:rPr lang="en-US" sz="1400">
                          <a:latin typeface="Gill Sans MT"/>
                          <a:ea typeface="Times New Roman"/>
                          <a:cs typeface="Gill Sans MT"/>
                        </a:rPr>
                        <a:t>rise(-)</a:t>
                      </a:r>
                      <a:endParaRPr lang="en-US" sz="14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rowSpan="2">
                  <a:txBody>
                    <a:bodyPr/>
                    <a:lstStyle/>
                    <a:p>
                      <a:pPr marL="0" marR="0">
                        <a:lnSpc>
                          <a:spcPts val="1200"/>
                        </a:lnSpc>
                        <a:spcBef>
                          <a:spcPts val="10"/>
                        </a:spcBef>
                        <a:spcAft>
                          <a:spcPts val="0"/>
                        </a:spcAft>
                      </a:pPr>
                      <a:endParaRPr lang="en-US" sz="1400">
                        <a:latin typeface="Times New Roman"/>
                        <a:ea typeface="Times New Roman"/>
                        <a:cs typeface="Times New Roman"/>
                      </a:endParaRPr>
                    </a:p>
                    <a:p>
                      <a:pPr marL="48895" marR="0" indent="1270">
                        <a:lnSpc>
                          <a:spcPct val="105000"/>
                        </a:lnSpc>
                        <a:spcBef>
                          <a:spcPts val="0"/>
                        </a:spcBef>
                        <a:spcAft>
                          <a:spcPts val="0"/>
                        </a:spcAft>
                      </a:pPr>
                      <a:r>
                        <a:rPr lang="en-US" sz="1400" spc="-20">
                          <a:latin typeface="Gill Sans MT"/>
                          <a:ea typeface="Times New Roman"/>
                          <a:cs typeface="Gill Sans MT"/>
                        </a:rPr>
                        <a:t>A</a:t>
                      </a:r>
                      <a:r>
                        <a:rPr lang="en-US" sz="1400">
                          <a:latin typeface="Gill Sans MT"/>
                          <a:ea typeface="Times New Roman"/>
                          <a:cs typeface="Gill Sans MT"/>
                        </a:rPr>
                        <a:t>vailable head</a:t>
                      </a:r>
                      <a:endParaRPr lang="en-US" sz="14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rowSpan="2">
                  <a:txBody>
                    <a:bodyPr/>
                    <a:lstStyle/>
                    <a:p>
                      <a:pPr marL="0" marR="0">
                        <a:lnSpc>
                          <a:spcPts val="700"/>
                        </a:lnSpc>
                        <a:spcBef>
                          <a:spcPts val="15"/>
                        </a:spcBef>
                        <a:spcAft>
                          <a:spcPts val="0"/>
                        </a:spcAft>
                      </a:pPr>
                      <a:endParaRPr lang="en-US" sz="1400">
                        <a:latin typeface="Times New Roman"/>
                        <a:ea typeface="Times New Roman"/>
                        <a:cs typeface="Times New Roman"/>
                      </a:endParaRPr>
                    </a:p>
                    <a:p>
                      <a:pPr marL="60960" marR="0" algn="ctr">
                        <a:lnSpc>
                          <a:spcPct val="105000"/>
                        </a:lnSpc>
                        <a:spcBef>
                          <a:spcPts val="0"/>
                        </a:spcBef>
                        <a:spcAft>
                          <a:spcPts val="0"/>
                        </a:spcAft>
                      </a:pPr>
                      <a:r>
                        <a:rPr lang="en-US" sz="1400">
                          <a:latin typeface="Gill Sans MT"/>
                          <a:ea typeface="Times New Roman"/>
                          <a:cs typeface="Gill Sans MT"/>
                        </a:rPr>
                        <a:t>Residual head (11-9)</a:t>
                      </a:r>
                      <a:endParaRPr lang="en-US" sz="14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rowSpan="2">
                  <a:txBody>
                    <a:bodyPr/>
                    <a:lstStyle/>
                    <a:p>
                      <a:pPr marL="66675" marR="15240" indent="3810" algn="ctr">
                        <a:lnSpc>
                          <a:spcPct val="105000"/>
                        </a:lnSpc>
                        <a:spcBef>
                          <a:spcPts val="405"/>
                        </a:spcBef>
                        <a:spcAft>
                          <a:spcPts val="0"/>
                        </a:spcAft>
                      </a:pPr>
                      <a:r>
                        <a:rPr lang="en-US" sz="1400">
                          <a:latin typeface="Gill Sans MT"/>
                          <a:ea typeface="Times New Roman"/>
                          <a:cs typeface="Gill Sans MT"/>
                        </a:rPr>
                        <a:t>Residual head </a:t>
                      </a:r>
                      <a:r>
                        <a:rPr lang="en-US" sz="1400" spc="-15">
                          <a:latin typeface="Gill Sans MT"/>
                          <a:ea typeface="Times New Roman"/>
                          <a:cs typeface="Gill Sans MT"/>
                        </a:rPr>
                        <a:t>r</a:t>
                      </a:r>
                      <a:r>
                        <a:rPr lang="en-US" sz="1400">
                          <a:latin typeface="Gill Sans MT"/>
                          <a:ea typeface="Times New Roman"/>
                          <a:cs typeface="Gill Sans MT"/>
                        </a:rPr>
                        <a:t>equi</a:t>
                      </a:r>
                      <a:r>
                        <a:rPr lang="en-US" sz="1400" spc="-15">
                          <a:latin typeface="Gill Sans MT"/>
                          <a:ea typeface="Times New Roman"/>
                          <a:cs typeface="Gill Sans MT"/>
                        </a:rPr>
                        <a:t>r</a:t>
                      </a:r>
                      <a:r>
                        <a:rPr lang="en-US" sz="1400">
                          <a:latin typeface="Gill Sans MT"/>
                          <a:ea typeface="Times New Roman"/>
                          <a:cs typeface="Gill Sans MT"/>
                        </a:rPr>
                        <a:t>ed at</a:t>
                      </a:r>
                      <a:r>
                        <a:rPr lang="en-US" sz="1400" spc="15">
                          <a:latin typeface="Gill Sans MT"/>
                          <a:ea typeface="Times New Roman"/>
                          <a:cs typeface="Gill Sans MT"/>
                        </a:rPr>
                        <a:t> </a:t>
                      </a:r>
                      <a:r>
                        <a:rPr lang="en-US" sz="1400">
                          <a:latin typeface="Gill Sans MT"/>
                          <a:ea typeface="Times New Roman"/>
                          <a:cs typeface="Gill Sans MT"/>
                        </a:rPr>
                        <a:t>fitting</a:t>
                      </a:r>
                      <a:endParaRPr lang="en-US" sz="14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rowSpan="2">
                  <a:txBody>
                    <a:bodyPr/>
                    <a:lstStyle/>
                    <a:p>
                      <a:pPr marL="40005" marR="0" algn="ctr">
                        <a:lnSpc>
                          <a:spcPct val="105000"/>
                        </a:lnSpc>
                        <a:spcBef>
                          <a:spcPts val="405"/>
                        </a:spcBef>
                        <a:spcAft>
                          <a:spcPts val="0"/>
                        </a:spcAft>
                      </a:pPr>
                      <a:r>
                        <a:rPr lang="en-US" sz="1400">
                          <a:latin typeface="Gill Sans MT"/>
                          <a:ea typeface="Times New Roman"/>
                          <a:cs typeface="Gill Sans MT"/>
                        </a:rPr>
                        <a:t>Final tube diameter (mm)</a:t>
                      </a:r>
                      <a:endParaRPr lang="en-US" sz="14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r>
              <a:tr h="50244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ts val="700"/>
                        </a:lnSpc>
                        <a:spcBef>
                          <a:spcPts val="0"/>
                        </a:spcBef>
                        <a:spcAft>
                          <a:spcPts val="0"/>
                        </a:spcAft>
                      </a:pPr>
                      <a:endParaRPr lang="en-US" sz="1400" dirty="0">
                        <a:latin typeface="Times New Roman"/>
                        <a:ea typeface="Times New Roman"/>
                        <a:cs typeface="Times New Roman"/>
                      </a:endParaRPr>
                    </a:p>
                    <a:p>
                      <a:pPr marL="69215" marR="0">
                        <a:lnSpc>
                          <a:spcPct val="115000"/>
                        </a:lnSpc>
                        <a:spcBef>
                          <a:spcPts val="0"/>
                        </a:spcBef>
                        <a:spcAft>
                          <a:spcPts val="0"/>
                        </a:spcAft>
                      </a:pPr>
                      <a:r>
                        <a:rPr lang="en-US" sz="1400" dirty="0">
                          <a:latin typeface="Gill Sans MT"/>
                          <a:ea typeface="Times New Roman"/>
                          <a:cs typeface="Gill Sans MT"/>
                        </a:rPr>
                        <a:t>Actual</a:t>
                      </a:r>
                      <a:endParaRPr lang="en-US" sz="14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BBABA3"/>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0" marR="0">
                        <a:lnSpc>
                          <a:spcPts val="700"/>
                        </a:lnSpc>
                        <a:spcBef>
                          <a:spcPts val="0"/>
                        </a:spcBef>
                        <a:spcAft>
                          <a:spcPts val="0"/>
                        </a:spcAft>
                      </a:pPr>
                      <a:endParaRPr lang="en-US" sz="1400">
                        <a:latin typeface="Times New Roman"/>
                        <a:ea typeface="Times New Roman"/>
                        <a:cs typeface="Times New Roman"/>
                      </a:endParaRPr>
                    </a:p>
                    <a:p>
                      <a:pPr marL="31750" marR="0">
                        <a:lnSpc>
                          <a:spcPct val="115000"/>
                        </a:lnSpc>
                        <a:spcBef>
                          <a:spcPts val="0"/>
                        </a:spcBef>
                        <a:spcAft>
                          <a:spcPts val="0"/>
                        </a:spcAft>
                      </a:pPr>
                      <a:r>
                        <a:rPr lang="en-US" sz="1400">
                          <a:latin typeface="Gill Sans MT"/>
                          <a:ea typeface="Times New Roman"/>
                          <a:cs typeface="Gill Sans MT"/>
                        </a:rPr>
                        <a:t>Ef</a:t>
                      </a:r>
                      <a:r>
                        <a:rPr lang="en-US" sz="1400" spc="-5">
                          <a:latin typeface="Gill Sans MT"/>
                          <a:ea typeface="Times New Roman"/>
                          <a:cs typeface="Gill Sans MT"/>
                        </a:rPr>
                        <a:t>f</a:t>
                      </a:r>
                      <a:r>
                        <a:rPr lang="en-US" sz="1400">
                          <a:latin typeface="Gill Sans MT"/>
                          <a:ea typeface="Times New Roman"/>
                          <a:cs typeface="Gill Sans MT"/>
                        </a:rPr>
                        <a:t>ecti</a:t>
                      </a:r>
                      <a:r>
                        <a:rPr lang="en-US" sz="1400" spc="-15">
                          <a:latin typeface="Gill Sans MT"/>
                          <a:ea typeface="Times New Roman"/>
                          <a:cs typeface="Gill Sans MT"/>
                        </a:rPr>
                        <a:t>v</a:t>
                      </a:r>
                      <a:r>
                        <a:rPr lang="en-US" sz="1400">
                          <a:latin typeface="Gill Sans MT"/>
                          <a:ea typeface="Times New Roman"/>
                          <a:cs typeface="Gill Sans MT"/>
                        </a:rPr>
                        <a:t>e</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87840">
                <a:tc>
                  <a:txBody>
                    <a:bodyPr/>
                    <a:lstStyle/>
                    <a:p>
                      <a:pPr marL="140970" marR="151130" algn="ctr">
                        <a:lnSpc>
                          <a:spcPct val="115000"/>
                        </a:lnSpc>
                        <a:spcBef>
                          <a:spcPts val="165"/>
                        </a:spcBef>
                        <a:spcAft>
                          <a:spcPts val="0"/>
                        </a:spcAft>
                      </a:pPr>
                      <a:r>
                        <a:rPr lang="en-US" sz="1400">
                          <a:latin typeface="Gill Sans MT"/>
                          <a:ea typeface="Times New Roman"/>
                          <a:cs typeface="Gill Sans MT"/>
                        </a:rPr>
                        <a:t>1-2</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3985" marR="145415" algn="ctr">
                        <a:lnSpc>
                          <a:spcPct val="115000"/>
                        </a:lnSpc>
                        <a:spcBef>
                          <a:spcPts val="165"/>
                        </a:spcBef>
                        <a:spcAft>
                          <a:spcPts val="0"/>
                        </a:spcAft>
                      </a:pPr>
                      <a:endParaRPr lang="en-US" sz="1400" dirty="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2636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44780" marR="156210"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26365" marR="142875"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017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09220"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23190"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2001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40970"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02870"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02870"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200660" marR="201295"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43510" marR="152400"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r>
              <a:tr h="387840">
                <a:tc>
                  <a:txBody>
                    <a:bodyPr/>
                    <a:lstStyle/>
                    <a:p>
                      <a:pPr marL="140970" marR="151130" algn="ctr">
                        <a:lnSpc>
                          <a:spcPct val="115000"/>
                        </a:lnSpc>
                        <a:spcBef>
                          <a:spcPts val="165"/>
                        </a:spcBef>
                        <a:spcAft>
                          <a:spcPts val="0"/>
                        </a:spcAft>
                      </a:pPr>
                      <a:r>
                        <a:rPr lang="en-US" sz="1400">
                          <a:latin typeface="Gill Sans MT"/>
                          <a:ea typeface="Times New Roman"/>
                          <a:cs typeface="Gill Sans MT"/>
                        </a:rPr>
                        <a:t>2-3</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3985" marR="145415"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9969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44780" marR="156210"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26365" marR="142875"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017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16205" marR="203200"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23190"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2001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40970"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02870"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017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200660" marR="201295"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43510" marR="152400"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r>
              <a:tr h="387840">
                <a:tc>
                  <a:txBody>
                    <a:bodyPr/>
                    <a:lstStyle/>
                    <a:p>
                      <a:pPr marL="140970" marR="151130" algn="ctr">
                        <a:lnSpc>
                          <a:spcPct val="115000"/>
                        </a:lnSpc>
                        <a:spcBef>
                          <a:spcPts val="165"/>
                        </a:spcBef>
                        <a:spcAft>
                          <a:spcPts val="0"/>
                        </a:spcAft>
                      </a:pPr>
                      <a:r>
                        <a:rPr lang="en-US" sz="1400">
                          <a:latin typeface="Gill Sans MT"/>
                          <a:ea typeface="Times New Roman"/>
                          <a:cs typeface="Gill Sans MT"/>
                        </a:rPr>
                        <a:t>3-4</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3985" marR="145415"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99695" marR="0">
                        <a:lnSpc>
                          <a:spcPct val="115000"/>
                        </a:lnSpc>
                        <a:spcBef>
                          <a:spcPts val="165"/>
                        </a:spcBef>
                        <a:spcAft>
                          <a:spcPts val="0"/>
                        </a:spcAft>
                      </a:pPr>
                      <a:endParaRPr lang="en-US" sz="1400" dirty="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44780" marR="156210"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26365" marR="142875"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017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16205" marR="203200"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23190"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2001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88595" marR="189230"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017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017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200660" marR="201295"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43510" marR="152400"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r>
              <a:tr h="386999">
                <a:tc>
                  <a:txBody>
                    <a:bodyPr/>
                    <a:lstStyle/>
                    <a:p>
                      <a:pPr marL="140970" marR="151130" algn="ctr">
                        <a:lnSpc>
                          <a:spcPct val="115000"/>
                        </a:lnSpc>
                        <a:spcBef>
                          <a:spcPts val="160"/>
                        </a:spcBef>
                        <a:spcAft>
                          <a:spcPts val="0"/>
                        </a:spcAft>
                      </a:pPr>
                      <a:r>
                        <a:rPr lang="en-US" sz="1400">
                          <a:latin typeface="Gill Sans MT"/>
                          <a:ea typeface="Times New Roman"/>
                          <a:cs typeface="Gill Sans MT"/>
                        </a:rPr>
                        <a:t>4-5</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13665" marR="0">
                        <a:lnSpc>
                          <a:spcPct val="115000"/>
                        </a:lnSpc>
                        <a:spcBef>
                          <a:spcPts val="160"/>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99695" marR="0">
                        <a:lnSpc>
                          <a:spcPct val="115000"/>
                        </a:lnSpc>
                        <a:spcBef>
                          <a:spcPts val="160"/>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44780" marR="156210" algn="ctr">
                        <a:lnSpc>
                          <a:spcPct val="115000"/>
                        </a:lnSpc>
                        <a:spcBef>
                          <a:spcPts val="160"/>
                        </a:spcBef>
                        <a:spcAft>
                          <a:spcPts val="0"/>
                        </a:spcAft>
                      </a:pPr>
                      <a:endParaRPr lang="en-US" sz="1400" dirty="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26365" marR="142875" algn="ctr">
                        <a:lnSpc>
                          <a:spcPct val="115000"/>
                        </a:lnSpc>
                        <a:spcBef>
                          <a:spcPts val="160"/>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0175" marR="0">
                        <a:lnSpc>
                          <a:spcPct val="115000"/>
                        </a:lnSpc>
                        <a:spcBef>
                          <a:spcPts val="160"/>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16205" marR="133350" algn="ctr">
                        <a:lnSpc>
                          <a:spcPct val="115000"/>
                        </a:lnSpc>
                        <a:spcBef>
                          <a:spcPts val="160"/>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0175" marR="216535" algn="ctr">
                        <a:lnSpc>
                          <a:spcPct val="115000"/>
                        </a:lnSpc>
                        <a:spcBef>
                          <a:spcPts val="160"/>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20015" marR="0">
                        <a:lnSpc>
                          <a:spcPct val="115000"/>
                        </a:lnSpc>
                        <a:spcBef>
                          <a:spcPts val="160"/>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88595" marR="189230" algn="ctr">
                        <a:lnSpc>
                          <a:spcPct val="115000"/>
                        </a:lnSpc>
                        <a:spcBef>
                          <a:spcPts val="160"/>
                        </a:spcBef>
                        <a:spcAft>
                          <a:spcPts val="0"/>
                        </a:spcAft>
                      </a:pPr>
                      <a:endParaRPr lang="en-US" sz="1400" dirty="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0175" marR="0">
                        <a:lnSpc>
                          <a:spcPct val="115000"/>
                        </a:lnSpc>
                        <a:spcBef>
                          <a:spcPts val="160"/>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0175" marR="0">
                        <a:lnSpc>
                          <a:spcPct val="115000"/>
                        </a:lnSpc>
                        <a:spcBef>
                          <a:spcPts val="160"/>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200660" marR="201295" algn="ctr">
                        <a:lnSpc>
                          <a:spcPct val="115000"/>
                        </a:lnSpc>
                        <a:spcBef>
                          <a:spcPts val="160"/>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43510" marR="152400" algn="ctr">
                        <a:lnSpc>
                          <a:spcPct val="115000"/>
                        </a:lnSpc>
                        <a:spcBef>
                          <a:spcPts val="160"/>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r>
              <a:tr h="387840">
                <a:tc>
                  <a:txBody>
                    <a:bodyPr/>
                    <a:lstStyle/>
                    <a:p>
                      <a:pPr marL="140970" marR="151130" algn="ctr">
                        <a:lnSpc>
                          <a:spcPct val="115000"/>
                        </a:lnSpc>
                        <a:spcBef>
                          <a:spcPts val="165"/>
                        </a:spcBef>
                        <a:spcAft>
                          <a:spcPts val="0"/>
                        </a:spcAft>
                      </a:pPr>
                      <a:r>
                        <a:rPr lang="en-US" sz="1400">
                          <a:latin typeface="Gill Sans MT"/>
                          <a:ea typeface="Times New Roman"/>
                          <a:cs typeface="Gill Sans MT"/>
                        </a:rPr>
                        <a:t>5-6</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1366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9969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44780" marR="156210"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26365" marR="142875" algn="ctr">
                        <a:lnSpc>
                          <a:spcPct val="115000"/>
                        </a:lnSpc>
                        <a:spcBef>
                          <a:spcPts val="165"/>
                        </a:spcBef>
                        <a:spcAft>
                          <a:spcPts val="0"/>
                        </a:spcAft>
                      </a:pPr>
                      <a:endParaRPr lang="en-US" sz="1400" dirty="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017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16205" marR="203200"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0175" marR="216535"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2001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40970"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017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017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49225" marR="235585"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43510" marR="152400"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r>
              <a:tr h="388681">
                <a:tc>
                  <a:txBody>
                    <a:bodyPr/>
                    <a:lstStyle/>
                    <a:p>
                      <a:pPr marL="140970" marR="151130" algn="ctr">
                        <a:lnSpc>
                          <a:spcPct val="115000"/>
                        </a:lnSpc>
                        <a:spcBef>
                          <a:spcPts val="165"/>
                        </a:spcBef>
                        <a:spcAft>
                          <a:spcPts val="0"/>
                        </a:spcAft>
                      </a:pPr>
                      <a:r>
                        <a:rPr lang="en-US" sz="1400">
                          <a:latin typeface="Gill Sans MT"/>
                          <a:ea typeface="Times New Roman"/>
                          <a:cs typeface="Gill Sans MT"/>
                        </a:rPr>
                        <a:t>6-7</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1747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9969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44780" marR="156210"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26365" marR="142875"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017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16205" marR="203200"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0175" marR="216535"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2001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2890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017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0175" marR="0">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49225" marR="165735"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43510" marR="152400"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r>
              <a:tr h="385315">
                <a:tc>
                  <a:txBody>
                    <a:bodyPr/>
                    <a:lstStyle/>
                    <a:p>
                      <a:pPr marL="140970" marR="151130" algn="ctr">
                        <a:lnSpc>
                          <a:spcPct val="115000"/>
                        </a:lnSpc>
                        <a:spcBef>
                          <a:spcPts val="155"/>
                        </a:spcBef>
                        <a:spcAft>
                          <a:spcPts val="0"/>
                        </a:spcAft>
                      </a:pPr>
                      <a:r>
                        <a:rPr lang="en-US" sz="1400">
                          <a:latin typeface="Gill Sans MT"/>
                          <a:ea typeface="Times New Roman"/>
                          <a:cs typeface="Gill Sans MT"/>
                        </a:rPr>
                        <a:t>7-8</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3985" marR="145415" algn="ctr">
                        <a:lnSpc>
                          <a:spcPct val="115000"/>
                        </a:lnSpc>
                        <a:spcBef>
                          <a:spcPts val="15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99695" marR="0">
                        <a:lnSpc>
                          <a:spcPct val="115000"/>
                        </a:lnSpc>
                        <a:spcBef>
                          <a:spcPts val="15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44780" marR="156210" algn="ctr">
                        <a:lnSpc>
                          <a:spcPct val="115000"/>
                        </a:lnSpc>
                        <a:spcBef>
                          <a:spcPts val="15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26365" marR="142875" algn="ctr">
                        <a:lnSpc>
                          <a:spcPct val="115000"/>
                        </a:lnSpc>
                        <a:spcBef>
                          <a:spcPts val="15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0175" marR="0">
                        <a:lnSpc>
                          <a:spcPct val="115000"/>
                        </a:lnSpc>
                        <a:spcBef>
                          <a:spcPts val="155"/>
                        </a:spcBef>
                        <a:spcAft>
                          <a:spcPts val="0"/>
                        </a:spcAft>
                      </a:pPr>
                      <a:endParaRPr lang="en-US" sz="1400" dirty="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16205" marR="133350" algn="ctr">
                        <a:lnSpc>
                          <a:spcPct val="115000"/>
                        </a:lnSpc>
                        <a:spcBef>
                          <a:spcPts val="15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0175" marR="146685" algn="ctr">
                        <a:lnSpc>
                          <a:spcPct val="115000"/>
                        </a:lnSpc>
                        <a:spcBef>
                          <a:spcPts val="15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20015" marR="0">
                        <a:lnSpc>
                          <a:spcPct val="115000"/>
                        </a:lnSpc>
                        <a:spcBef>
                          <a:spcPts val="155"/>
                        </a:spcBef>
                        <a:spcAft>
                          <a:spcPts val="0"/>
                        </a:spcAft>
                      </a:pPr>
                      <a:endParaRPr lang="en-US" sz="1400" dirty="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28905" marR="0">
                        <a:lnSpc>
                          <a:spcPct val="115000"/>
                        </a:lnSpc>
                        <a:spcBef>
                          <a:spcPts val="155"/>
                        </a:spcBef>
                        <a:spcAft>
                          <a:spcPts val="0"/>
                        </a:spcAft>
                      </a:pPr>
                      <a:endParaRPr lang="en-US" sz="1400" dirty="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0175" marR="0">
                        <a:lnSpc>
                          <a:spcPct val="115000"/>
                        </a:lnSpc>
                        <a:spcBef>
                          <a:spcPts val="155"/>
                        </a:spcBef>
                        <a:spcAft>
                          <a:spcPts val="0"/>
                        </a:spcAft>
                      </a:pPr>
                      <a:endParaRPr lang="en-US" sz="1400" dirty="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30175" marR="0">
                        <a:lnSpc>
                          <a:spcPct val="115000"/>
                        </a:lnSpc>
                        <a:spcBef>
                          <a:spcPts val="155"/>
                        </a:spcBef>
                        <a:spcAft>
                          <a:spcPts val="0"/>
                        </a:spcAft>
                      </a:pPr>
                      <a:endParaRPr lang="en-US" sz="1400" dirty="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49225" marR="165735" algn="ctr">
                        <a:lnSpc>
                          <a:spcPct val="115000"/>
                        </a:lnSpc>
                        <a:spcBef>
                          <a:spcPts val="15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43510" marR="152400" algn="ctr">
                        <a:lnSpc>
                          <a:spcPct val="115000"/>
                        </a:lnSpc>
                        <a:spcBef>
                          <a:spcPts val="15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r>
              <a:tr h="385315">
                <a:tc>
                  <a:txBody>
                    <a:bodyPr/>
                    <a:lstStyle/>
                    <a:p>
                      <a:pPr marL="140970" marR="151130" algn="ctr">
                        <a:lnSpc>
                          <a:spcPct val="115000"/>
                        </a:lnSpc>
                        <a:spcBef>
                          <a:spcPts val="165"/>
                        </a:spcBef>
                        <a:spcAft>
                          <a:spcPts val="0"/>
                        </a:spcAft>
                      </a:pPr>
                      <a:r>
                        <a:rPr lang="en-US" sz="1400">
                          <a:latin typeface="Gill Sans MT"/>
                          <a:ea typeface="Times New Roman"/>
                          <a:cs typeface="Gill Sans MT"/>
                        </a:rPr>
                        <a:t>5-9</a:t>
                      </a: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c>
                  <a:txBody>
                    <a:bodyPr/>
                    <a:lstStyle/>
                    <a:p>
                      <a:pPr marL="161290" marR="172720" algn="ctr">
                        <a:lnSpc>
                          <a:spcPct val="115000"/>
                        </a:lnSpc>
                        <a:spcBef>
                          <a:spcPts val="165"/>
                        </a:spcBef>
                        <a:spcAft>
                          <a:spcPts val="0"/>
                        </a:spcAft>
                      </a:pPr>
                      <a:endParaRPr lang="en-US" sz="140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05410" marR="0">
                        <a:lnSpc>
                          <a:spcPct val="115000"/>
                        </a:lnSpc>
                        <a:spcBef>
                          <a:spcPts val="165"/>
                        </a:spcBef>
                        <a:spcAft>
                          <a:spcPts val="0"/>
                        </a:spcAft>
                      </a:pPr>
                      <a:endParaRPr lang="en-US" sz="14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51130" marR="161925" algn="ctr">
                        <a:lnSpc>
                          <a:spcPct val="115000"/>
                        </a:lnSpc>
                        <a:spcBef>
                          <a:spcPts val="165"/>
                        </a:spcBef>
                        <a:spcAft>
                          <a:spcPts val="0"/>
                        </a:spcAft>
                      </a:pPr>
                      <a:endParaRPr lang="en-US" sz="14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32080" marR="149225" algn="ctr">
                        <a:lnSpc>
                          <a:spcPct val="115000"/>
                        </a:lnSpc>
                        <a:spcBef>
                          <a:spcPts val="165"/>
                        </a:spcBef>
                        <a:spcAft>
                          <a:spcPts val="0"/>
                        </a:spcAft>
                      </a:pPr>
                      <a:endParaRPr lang="en-US" sz="14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35890" marR="0">
                        <a:lnSpc>
                          <a:spcPct val="115000"/>
                        </a:lnSpc>
                        <a:spcBef>
                          <a:spcPts val="165"/>
                        </a:spcBef>
                        <a:spcAft>
                          <a:spcPts val="0"/>
                        </a:spcAft>
                      </a:pPr>
                      <a:endParaRPr lang="en-US" sz="14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21920" marR="209550" algn="ctr">
                        <a:lnSpc>
                          <a:spcPct val="115000"/>
                        </a:lnSpc>
                        <a:spcBef>
                          <a:spcPts val="165"/>
                        </a:spcBef>
                        <a:spcAft>
                          <a:spcPts val="0"/>
                        </a:spcAft>
                      </a:pPr>
                      <a:endParaRPr lang="en-US" sz="14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35890" marR="152400" algn="ctr">
                        <a:lnSpc>
                          <a:spcPct val="115000"/>
                        </a:lnSpc>
                        <a:spcBef>
                          <a:spcPts val="165"/>
                        </a:spcBef>
                        <a:spcAft>
                          <a:spcPts val="0"/>
                        </a:spcAft>
                      </a:pPr>
                      <a:endParaRPr lang="en-US" sz="14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25730" marR="0">
                        <a:lnSpc>
                          <a:spcPct val="115000"/>
                        </a:lnSpc>
                        <a:spcBef>
                          <a:spcPts val="165"/>
                        </a:spcBef>
                        <a:spcAft>
                          <a:spcPts val="0"/>
                        </a:spcAft>
                      </a:pPr>
                      <a:endParaRPr lang="en-US" sz="140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94310" marR="194945" algn="ctr">
                        <a:lnSpc>
                          <a:spcPct val="115000"/>
                        </a:lnSpc>
                        <a:spcBef>
                          <a:spcPts val="165"/>
                        </a:spcBef>
                        <a:spcAft>
                          <a:spcPts val="0"/>
                        </a:spcAft>
                      </a:pPr>
                      <a:endParaRPr lang="en-US" sz="14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35890" marR="0">
                        <a:lnSpc>
                          <a:spcPct val="115000"/>
                        </a:lnSpc>
                        <a:spcBef>
                          <a:spcPts val="165"/>
                        </a:spcBef>
                        <a:spcAft>
                          <a:spcPts val="0"/>
                        </a:spcAft>
                      </a:pPr>
                      <a:endParaRPr lang="en-US" sz="14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35890" marR="0">
                        <a:lnSpc>
                          <a:spcPct val="115000"/>
                        </a:lnSpc>
                        <a:spcBef>
                          <a:spcPts val="165"/>
                        </a:spcBef>
                        <a:spcAft>
                          <a:spcPts val="0"/>
                        </a:spcAft>
                      </a:pPr>
                      <a:endParaRPr lang="en-US" sz="14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BBABA3"/>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54940" marR="165735" algn="ctr">
                        <a:lnSpc>
                          <a:spcPct val="115000"/>
                        </a:lnSpc>
                        <a:spcBef>
                          <a:spcPts val="165"/>
                        </a:spcBef>
                        <a:spcAft>
                          <a:spcPts val="0"/>
                        </a:spcAft>
                      </a:pPr>
                      <a:endParaRPr lang="en-US" sz="14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43510" marR="152400" algn="ctr">
                        <a:lnSpc>
                          <a:spcPct val="115000"/>
                        </a:lnSpc>
                        <a:spcBef>
                          <a:spcPts val="165"/>
                        </a:spcBef>
                        <a:spcAft>
                          <a:spcPts val="0"/>
                        </a:spcAft>
                      </a:pPr>
                      <a:endParaRPr lang="en-US" sz="1400" dirty="0">
                        <a:latin typeface="Calibri"/>
                        <a:ea typeface="Times New Roman"/>
                        <a:cs typeface="Times New Roman"/>
                      </a:endParaRPr>
                    </a:p>
                  </a:txBody>
                  <a:tcPr marL="0" marR="0" marT="0" marB="0">
                    <a:lnL w="28575" cap="flat" cmpd="sng" algn="ctr">
                      <a:solidFill>
                        <a:srgbClr val="BBABA3"/>
                      </a:solidFill>
                      <a:prstDash val="solid"/>
                      <a:round/>
                      <a:headEnd type="none" w="med" len="med"/>
                      <a:tailEnd type="none" w="med" len="med"/>
                    </a:lnL>
                    <a:lnR w="28575" cap="flat" cmpd="sng" algn="ctr">
                      <a:solidFill>
                        <a:srgbClr val="BBABA3"/>
                      </a:solidFill>
                      <a:prstDash val="solid"/>
                      <a:round/>
                      <a:headEnd type="none" w="med" len="med"/>
                      <a:tailEnd type="none" w="med" len="med"/>
                    </a:lnR>
                    <a:lnT w="28575" cap="flat" cmpd="sng" algn="ctr">
                      <a:solidFill>
                        <a:srgbClr val="BBABA3"/>
                      </a:solidFill>
                      <a:prstDash val="solid"/>
                      <a:round/>
                      <a:headEnd type="none" w="med" len="med"/>
                      <a:tailEnd type="none" w="med" len="med"/>
                    </a:lnT>
                    <a:lnB w="28575" cap="flat" cmpd="sng" algn="ctr">
                      <a:solidFill>
                        <a:srgbClr val="BBABA3"/>
                      </a:solidFill>
                      <a:prstDash val="solid"/>
                      <a:round/>
                      <a:headEnd type="none" w="med" len="med"/>
                      <a:tailEnd type="none" w="med" len="med"/>
                    </a:lnB>
                  </a:tcPr>
                </a:tc>
              </a:tr>
            </a:tbl>
          </a:graphicData>
        </a:graphic>
      </p:graphicFrame>
      <p:pic>
        <p:nvPicPr>
          <p:cNvPr id="5" name="Picture 2"/>
          <p:cNvPicPr>
            <a:picLocks noChangeAspect="1" noChangeArrowheads="1"/>
          </p:cNvPicPr>
          <p:nvPr/>
        </p:nvPicPr>
        <p:blipFill>
          <a:blip r:embed="rId2" cstate="print"/>
          <a:srcRect/>
          <a:stretch>
            <a:fillRect/>
          </a:stretch>
        </p:blipFill>
        <p:spPr bwMode="auto">
          <a:xfrm>
            <a:off x="3771900" y="3124200"/>
            <a:ext cx="2707157" cy="3391909"/>
          </a:xfrm>
          <a:prstGeom prst="rect">
            <a:avLst/>
          </a:prstGeom>
          <a:noFill/>
          <a:ln w="9525">
            <a:solidFill>
              <a:schemeClr val="tx1"/>
            </a:solidFill>
            <a:miter lim="800000"/>
            <a:headEnd/>
            <a:tailEnd/>
          </a:ln>
          <a:effectLst/>
        </p:spPr>
      </p:pic>
      <p:cxnSp>
        <p:nvCxnSpPr>
          <p:cNvPr id="7" name="Straight Connector 6"/>
          <p:cNvCxnSpPr/>
          <p:nvPr/>
        </p:nvCxnSpPr>
        <p:spPr>
          <a:xfrm rot="5400000" flipH="1" flipV="1">
            <a:off x="2572255" y="4552446"/>
            <a:ext cx="2551693"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48100" y="32766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962400" y="3314700"/>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48100" y="4648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924300" y="4724400"/>
            <a:ext cx="152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2400"/>
            <a:ext cx="4762500" cy="6959370"/>
          </a:xfrm>
          <a:prstGeom prst="rect">
            <a:avLst/>
          </a:prstGeom>
        </p:spPr>
      </p:pic>
      <p:pic>
        <p:nvPicPr>
          <p:cNvPr id="5" name="Picture 4"/>
          <p:cNvPicPr>
            <a:picLocks noChangeAspect="1"/>
          </p:cNvPicPr>
          <p:nvPr/>
        </p:nvPicPr>
        <p:blipFill>
          <a:blip r:embed="rId3"/>
          <a:stretch>
            <a:fillRect/>
          </a:stretch>
        </p:blipFill>
        <p:spPr>
          <a:xfrm>
            <a:off x="4780844" y="1417638"/>
            <a:ext cx="5506156" cy="4489968"/>
          </a:xfrm>
          <a:prstGeom prst="rect">
            <a:avLst/>
          </a:prstGeom>
        </p:spPr>
      </p:pic>
      <p:sp>
        <p:nvSpPr>
          <p:cNvPr id="6" name="Content Placeholder 2"/>
          <p:cNvSpPr txBox="1">
            <a:spLocks/>
          </p:cNvSpPr>
          <p:nvPr/>
        </p:nvSpPr>
        <p:spPr>
          <a:xfrm>
            <a:off x="4914900" y="6026905"/>
            <a:ext cx="5600700" cy="48736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Calculation sheet – example of use (EBCS-9)</a:t>
            </a:r>
          </a:p>
          <a:p>
            <a:pPr marL="0" indent="0">
              <a:buFont typeface="Arial" pitchFamily="34" charset="0"/>
              <a:buNone/>
            </a:pPr>
            <a:endParaRPr lang="en-US" dirty="0"/>
          </a:p>
        </p:txBody>
      </p:sp>
    </p:spTree>
    <p:extLst>
      <p:ext uri="{BB962C8B-B14F-4D97-AF65-F5344CB8AC3E}">
        <p14:creationId xmlns:p14="http://schemas.microsoft.com/office/powerpoint/2010/main" val="611027197"/>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0100" y="76200"/>
            <a:ext cx="8134350" cy="6633115"/>
          </a:xfrm>
          <a:prstGeom prst="rect">
            <a:avLst/>
          </a:prstGeom>
        </p:spPr>
      </p:pic>
      <p:sp>
        <p:nvSpPr>
          <p:cNvPr id="3" name="Content Placeholder 2"/>
          <p:cNvSpPr>
            <a:spLocks noGrp="1"/>
          </p:cNvSpPr>
          <p:nvPr>
            <p:ph idx="1"/>
          </p:nvPr>
        </p:nvSpPr>
        <p:spPr>
          <a:xfrm>
            <a:off x="514350" y="5638800"/>
            <a:ext cx="9258300" cy="487364"/>
          </a:xfrm>
        </p:spPr>
        <p:txBody>
          <a:bodyPr>
            <a:normAutofit fontScale="92500" lnSpcReduction="20000"/>
          </a:bodyPr>
          <a:lstStyle/>
          <a:p>
            <a:pPr marL="0" indent="0">
              <a:buNone/>
            </a:pPr>
            <a:r>
              <a:rPr lang="en-US" b="1" dirty="0"/>
              <a:t>Figure 4-13 Calculation sheet – example of </a:t>
            </a:r>
            <a:r>
              <a:rPr lang="en-US" b="1" dirty="0" smtClean="0"/>
              <a:t>use (EBCS-9)</a:t>
            </a:r>
          </a:p>
          <a:p>
            <a:pPr marL="0" indent="0">
              <a:buNone/>
            </a:pPr>
            <a:endParaRPr lang="en-US" dirty="0"/>
          </a:p>
        </p:txBody>
      </p:sp>
    </p:spTree>
    <p:extLst>
      <p:ext uri="{BB962C8B-B14F-4D97-AF65-F5344CB8AC3E}">
        <p14:creationId xmlns:p14="http://schemas.microsoft.com/office/powerpoint/2010/main" val="210001348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smtClean="0"/>
              <a:t>Types of System</a:t>
            </a:r>
            <a:endParaRPr lang="en-US" sz="3800" b="1" dirty="0"/>
          </a:p>
        </p:txBody>
      </p:sp>
      <p:sp>
        <p:nvSpPr>
          <p:cNvPr id="3" name="Content Placeholder 2"/>
          <p:cNvSpPr>
            <a:spLocks noGrp="1"/>
          </p:cNvSpPr>
          <p:nvPr>
            <p:ph idx="1"/>
          </p:nvPr>
        </p:nvSpPr>
        <p:spPr/>
        <p:txBody>
          <a:bodyPr>
            <a:normAutofit/>
          </a:bodyPr>
          <a:lstStyle/>
          <a:p>
            <a:pPr>
              <a:lnSpc>
                <a:spcPct val="150000"/>
              </a:lnSpc>
              <a:buFont typeface="Wingdings" pitchFamily="2" charset="2"/>
              <a:buChar char="ü"/>
            </a:pPr>
            <a:r>
              <a:rPr lang="en-US" sz="2200" b="1" dirty="0" smtClean="0">
                <a:solidFill>
                  <a:srgbClr val="FF0000"/>
                </a:solidFill>
                <a:latin typeface="Adobe Fan Heiti Std B" pitchFamily="34" charset="-128"/>
                <a:ea typeface="Adobe Fan Heiti Std B" pitchFamily="34" charset="-128"/>
              </a:rPr>
              <a:t>Direct connection </a:t>
            </a:r>
            <a:r>
              <a:rPr lang="en-US" sz="2200" dirty="0" smtClean="0">
                <a:latin typeface="Adobe Fan Heiti Std B" pitchFamily="34" charset="-128"/>
                <a:ea typeface="Adobe Fan Heiti Std B" pitchFamily="34" charset="-128"/>
              </a:rPr>
              <a:t>from the main to all fixtures</a:t>
            </a:r>
          </a:p>
          <a:p>
            <a:pPr>
              <a:lnSpc>
                <a:spcPct val="150000"/>
              </a:lnSpc>
              <a:buFont typeface="Wingdings" pitchFamily="2" charset="2"/>
              <a:buChar char="ü"/>
            </a:pPr>
            <a:r>
              <a:rPr lang="en-US" sz="2200" b="1" dirty="0" smtClean="0">
                <a:solidFill>
                  <a:srgbClr val="0000FF"/>
                </a:solidFill>
                <a:latin typeface="Adobe Fan Heiti Std B" pitchFamily="34" charset="-128"/>
                <a:ea typeface="Adobe Fan Heiti Std B" pitchFamily="34" charset="-128"/>
              </a:rPr>
              <a:t>Direct connection to overhead tank </a:t>
            </a:r>
            <a:r>
              <a:rPr lang="en-US" sz="2200" dirty="0" smtClean="0">
                <a:latin typeface="Adobe Fan Heiti Std B" pitchFamily="34" charset="-128"/>
                <a:ea typeface="Adobe Fan Heiti Std B" pitchFamily="34" charset="-128"/>
              </a:rPr>
              <a:t>and then to all fixtures</a:t>
            </a:r>
          </a:p>
          <a:p>
            <a:pPr>
              <a:lnSpc>
                <a:spcPct val="150000"/>
              </a:lnSpc>
              <a:buFont typeface="Wingdings" pitchFamily="2" charset="2"/>
              <a:buChar char="ü"/>
            </a:pPr>
            <a:r>
              <a:rPr lang="en-US" sz="2200" b="1" dirty="0" smtClean="0">
                <a:solidFill>
                  <a:srgbClr val="00B050"/>
                </a:solidFill>
                <a:latin typeface="Adobe Fan Heiti Std B" pitchFamily="34" charset="-128"/>
                <a:ea typeface="Adobe Fan Heiti Std B" pitchFamily="34" charset="-128"/>
              </a:rPr>
              <a:t>Pumped system</a:t>
            </a:r>
          </a:p>
          <a:p>
            <a:pPr>
              <a:lnSpc>
                <a:spcPct val="150000"/>
              </a:lnSpc>
              <a:buNone/>
            </a:pPr>
            <a:r>
              <a:rPr lang="en-US" sz="2200" dirty="0" smtClean="0">
                <a:latin typeface="Adobe Fan Heiti Std B" pitchFamily="34" charset="-128"/>
                <a:ea typeface="Adobe Fan Heiti Std B" pitchFamily="34" charset="-128"/>
              </a:rPr>
              <a:t>              - Direct pumping to fixtures (fire fighting)</a:t>
            </a:r>
          </a:p>
          <a:p>
            <a:pPr>
              <a:lnSpc>
                <a:spcPct val="150000"/>
              </a:lnSpc>
              <a:buFont typeface="Wingdings" pitchFamily="2" charset="2"/>
              <a:buChar char="ü"/>
            </a:pPr>
            <a:r>
              <a:rPr lang="en-US" sz="2200" b="1" dirty="0" smtClean="0">
                <a:solidFill>
                  <a:srgbClr val="C00000"/>
                </a:solidFill>
                <a:latin typeface="Adobe Fan Heiti Std B" pitchFamily="34" charset="-128"/>
                <a:ea typeface="Adobe Fan Heiti Std B" pitchFamily="34" charset="-128"/>
              </a:rPr>
              <a:t>Combined (pump &amp; over head tank) system</a:t>
            </a:r>
          </a:p>
          <a:p>
            <a:pPr>
              <a:lnSpc>
                <a:spcPct val="150000"/>
              </a:lnSpc>
              <a:buNone/>
            </a:pPr>
            <a:r>
              <a:rPr lang="en-US" sz="2200" dirty="0" smtClean="0">
                <a:latin typeface="Adobe Fan Heiti Std B" pitchFamily="34" charset="-128"/>
                <a:ea typeface="Adobe Fan Heiti Std B" pitchFamily="34" charset="-128"/>
              </a:rPr>
              <a:t>              - Pumping from ground/underground/ storage to overhead tank, then to all fixtures</a:t>
            </a:r>
          </a:p>
          <a:p>
            <a:pPr>
              <a:lnSpc>
                <a:spcPct val="150000"/>
              </a:lnSpc>
              <a:buNone/>
            </a:pPr>
            <a:r>
              <a:rPr lang="en-US" sz="2200" dirty="0" smtClean="0">
                <a:latin typeface="Adobe Fan Heiti Std B" pitchFamily="34" charset="-128"/>
                <a:ea typeface="Adobe Fan Heiti Std B" pitchFamily="34" charset="-128"/>
              </a:rPr>
              <a:t>                </a:t>
            </a:r>
          </a:p>
          <a:p>
            <a:pPr>
              <a:lnSpc>
                <a:spcPct val="150000"/>
              </a:lnSpc>
              <a:buFont typeface="Wingdings" pitchFamily="2" charset="2"/>
              <a:buChar char="ü"/>
            </a:pPr>
            <a:endParaRPr lang="en-US" sz="2200" dirty="0">
              <a:latin typeface="Adobe Fan Heiti Std B" pitchFamily="34" charset="-128"/>
              <a:ea typeface="Adobe Fan Heiti Std B" pitchFamily="34" charset="-128"/>
            </a:endParaRPr>
          </a:p>
        </p:txBody>
      </p:sp>
    </p:spTree>
    <p:extLst>
      <p:ext uri="{BB962C8B-B14F-4D97-AF65-F5344CB8AC3E}">
        <p14:creationId xmlns:p14="http://schemas.microsoft.com/office/powerpoint/2010/main" val="3627731994"/>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275" y="685800"/>
            <a:ext cx="46577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4350" y="533400"/>
            <a:ext cx="9258300" cy="609600"/>
          </a:xfrm>
        </p:spPr>
        <p:txBody>
          <a:bodyPr rtlCol="0">
            <a:normAutofit fontScale="90000"/>
          </a:bodyPr>
          <a:lstStyle/>
          <a:p>
            <a:pPr eaLnBrk="1" fontAlgn="auto" hangingPunct="1">
              <a:spcAft>
                <a:spcPts val="0"/>
              </a:spcAft>
              <a:defRPr/>
            </a:pPr>
            <a:r>
              <a:rPr lang="en-US" dirty="0" smtClean="0"/>
              <a:t>Example</a:t>
            </a:r>
            <a:endParaRPr lang="en-US" dirty="0"/>
          </a:p>
        </p:txBody>
      </p:sp>
      <p:sp>
        <p:nvSpPr>
          <p:cNvPr id="3" name="Content Placeholder 2"/>
          <p:cNvSpPr>
            <a:spLocks noGrp="1"/>
          </p:cNvSpPr>
          <p:nvPr>
            <p:ph idx="1"/>
          </p:nvPr>
        </p:nvSpPr>
        <p:spPr>
          <a:xfrm>
            <a:off x="190500" y="1219200"/>
            <a:ext cx="5638800" cy="5638800"/>
          </a:xfrm>
          <a:solidFill>
            <a:schemeClr val="bg1"/>
          </a:solidFill>
        </p:spPr>
        <p:txBody>
          <a:bodyPr rtlCol="0">
            <a:normAutofit/>
          </a:bodyPr>
          <a:lstStyle/>
          <a:p>
            <a:pPr marL="236538" indent="-236538" algn="just" eaLnBrk="1" fontAlgn="auto" hangingPunct="1">
              <a:spcAft>
                <a:spcPts val="0"/>
              </a:spcAft>
              <a:defRPr/>
            </a:pPr>
            <a:r>
              <a:rPr lang="en-US" sz="1800" b="1" dirty="0" smtClean="0"/>
              <a:t>Suppose you have a water supply system in a G+1 building as shown in the riser diagram. </a:t>
            </a:r>
          </a:p>
          <a:p>
            <a:pPr algn="just" eaLnBrk="1" fontAlgn="auto" hangingPunct="1">
              <a:lnSpc>
                <a:spcPct val="150000"/>
              </a:lnSpc>
              <a:spcAft>
                <a:spcPts val="0"/>
              </a:spcAft>
              <a:buFont typeface="Arial" panose="020B0604020202020204" pitchFamily="34" charset="0"/>
              <a:buNone/>
              <a:defRPr/>
            </a:pPr>
            <a:r>
              <a:rPr lang="en-US" sz="1800" dirty="0" smtClean="0"/>
              <a:t>a) Determine </a:t>
            </a:r>
            <a:r>
              <a:rPr lang="en-US" sz="1800" b="1" dirty="0" smtClean="0">
                <a:solidFill>
                  <a:srgbClr val="FF0000"/>
                </a:solidFill>
              </a:rPr>
              <a:t>velocities in pipes 1-2 &amp; 2-3 </a:t>
            </a:r>
            <a:r>
              <a:rPr lang="en-US" sz="1800" dirty="0" smtClean="0"/>
              <a:t>and </a:t>
            </a:r>
            <a:r>
              <a:rPr lang="en-US" sz="1800" b="1" dirty="0" smtClean="0">
                <a:solidFill>
                  <a:srgbClr val="0070C0"/>
                </a:solidFill>
              </a:rPr>
              <a:t>residual pressure at points 2 &amp; 3</a:t>
            </a:r>
            <a:r>
              <a:rPr lang="en-US" sz="1800" dirty="0" smtClean="0"/>
              <a:t> </a:t>
            </a:r>
            <a:r>
              <a:rPr lang="en-US" sz="1600" i="1" dirty="0" smtClean="0"/>
              <a:t>if diameter of </a:t>
            </a:r>
            <a:r>
              <a:rPr lang="en-US" sz="1600" b="1" i="1" dirty="0" smtClean="0"/>
              <a:t>pipe from reservoir to first floor (pt. 2) =25mm</a:t>
            </a:r>
            <a:r>
              <a:rPr lang="en-US" sz="1600" i="1" dirty="0" smtClean="0"/>
              <a:t> and </a:t>
            </a:r>
            <a:r>
              <a:rPr lang="en-US" sz="1600" b="1" i="1" dirty="0" smtClean="0"/>
              <a:t>2-3 =20mm</a:t>
            </a:r>
            <a:r>
              <a:rPr lang="en-US" sz="1600" i="1" dirty="0" smtClean="0"/>
              <a:t>. </a:t>
            </a:r>
          </a:p>
          <a:p>
            <a:pPr marL="0" indent="0" algn="just" eaLnBrk="1" fontAlgn="auto" hangingPunct="1">
              <a:lnSpc>
                <a:spcPct val="150000"/>
              </a:lnSpc>
              <a:spcAft>
                <a:spcPts val="0"/>
              </a:spcAft>
              <a:buFont typeface="Arial" panose="020B0604020202020204" pitchFamily="34" charset="0"/>
              <a:buNone/>
              <a:defRPr/>
            </a:pPr>
            <a:r>
              <a:rPr lang="en-US" sz="1800" dirty="0" smtClean="0"/>
              <a:t>b) Assuming pump will be operational for 1 hr a day, and storage required is 800lit, determine the </a:t>
            </a:r>
            <a:r>
              <a:rPr lang="en-US" sz="1800" b="1" dirty="0" smtClean="0">
                <a:solidFill>
                  <a:srgbClr val="00B050"/>
                </a:solidFill>
              </a:rPr>
              <a:t>pump head and discharge </a:t>
            </a:r>
            <a:r>
              <a:rPr lang="en-US" sz="1800" dirty="0" smtClean="0"/>
              <a:t>required </a:t>
            </a:r>
            <a:r>
              <a:rPr lang="en-US" sz="1600" i="1" dirty="0" smtClean="0"/>
              <a:t>if 32mm diameter pipe is used to convey water from pump to the roof water tank. </a:t>
            </a:r>
          </a:p>
          <a:p>
            <a:pPr marL="0" indent="0" algn="just" eaLnBrk="1" fontAlgn="auto" hangingPunct="1">
              <a:lnSpc>
                <a:spcPct val="150000"/>
              </a:lnSpc>
              <a:spcAft>
                <a:spcPts val="0"/>
              </a:spcAft>
              <a:buFont typeface="Arial" panose="020B0604020202020204" pitchFamily="34" charset="0"/>
              <a:buNone/>
              <a:defRPr/>
            </a:pPr>
            <a:endParaRPr lang="en-US" sz="700" i="1" dirty="0" smtClean="0"/>
          </a:p>
          <a:p>
            <a:pPr marL="0" indent="0" algn="just" eaLnBrk="1" fontAlgn="auto" hangingPunct="1">
              <a:lnSpc>
                <a:spcPct val="150000"/>
              </a:lnSpc>
              <a:spcAft>
                <a:spcPts val="0"/>
              </a:spcAft>
              <a:buFont typeface="Arial" panose="020B0604020202020204" pitchFamily="34" charset="0"/>
              <a:buNone/>
              <a:defRPr/>
            </a:pPr>
            <a:r>
              <a:rPr lang="en-US" sz="1600" i="1" dirty="0" smtClean="0"/>
              <a:t>Use;  Hazen Williams loss equation with </a:t>
            </a:r>
            <a:r>
              <a:rPr lang="en-US" sz="1600" b="1" i="1" dirty="0" smtClean="0"/>
              <a:t>C=150</a:t>
            </a:r>
            <a:r>
              <a:rPr lang="en-US" sz="1600" i="1" dirty="0" smtClean="0"/>
              <a:t>. </a:t>
            </a:r>
          </a:p>
          <a:p>
            <a:pPr marL="0" indent="0" algn="just" eaLnBrk="1" fontAlgn="auto" hangingPunct="1">
              <a:lnSpc>
                <a:spcPct val="150000"/>
              </a:lnSpc>
              <a:spcAft>
                <a:spcPts val="0"/>
              </a:spcAft>
              <a:buFont typeface="Arial" panose="020B0604020202020204" pitchFamily="34" charset="0"/>
              <a:buNone/>
              <a:defRPr/>
            </a:pPr>
            <a:r>
              <a:rPr lang="en-US" sz="1600" b="1" i="1" dirty="0" smtClean="0"/>
              <a:t>        Equivalent length </a:t>
            </a:r>
            <a:r>
              <a:rPr lang="en-US" sz="1600" i="1" dirty="0" smtClean="0"/>
              <a:t>for ф25mm elbow = 1m, ф25mm stop  valve=10m, ф32mm elbow=1.4m, ф32mm stop valve=13m</a:t>
            </a:r>
          </a:p>
          <a:p>
            <a:pPr algn="just" eaLnBrk="1" fontAlgn="auto" hangingPunct="1">
              <a:lnSpc>
                <a:spcPct val="150000"/>
              </a:lnSpc>
              <a:spcAft>
                <a:spcPts val="0"/>
              </a:spcAft>
              <a:buFont typeface="Arial" panose="020B0604020202020204" pitchFamily="34" charset="0"/>
              <a:buNone/>
              <a:defRPr/>
            </a:pPr>
            <a:endParaRPr lang="en-US" sz="1600" i="1" dirty="0" smtClean="0"/>
          </a:p>
        </p:txBody>
      </p:sp>
      <p:pic>
        <p:nvPicPr>
          <p:cNvPr id="102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013" y="5562600"/>
            <a:ext cx="29479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AutoShape 7"/>
          <p:cNvSpPr>
            <a:spLocks noChangeArrowheads="1"/>
          </p:cNvSpPr>
          <p:nvPr/>
        </p:nvSpPr>
        <p:spPr bwMode="auto">
          <a:xfrm rot="5400000">
            <a:off x="7673181" y="1310482"/>
            <a:ext cx="46037" cy="76200"/>
          </a:xfrm>
          <a:prstGeom prst="flowChartCollate">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0247" name="AutoShape 8"/>
          <p:cNvSpPr>
            <a:spLocks noChangeArrowheads="1"/>
          </p:cNvSpPr>
          <p:nvPr/>
        </p:nvSpPr>
        <p:spPr bwMode="auto">
          <a:xfrm rot="5400000">
            <a:off x="6926263" y="1065213"/>
            <a:ext cx="46037" cy="46037"/>
          </a:xfrm>
          <a:prstGeom prst="flowChartCollate">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val="382700627"/>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0"/>
            <a:ext cx="6858000" cy="684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150633"/>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419100" y="762000"/>
            <a:ext cx="9372600" cy="6018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590550" algn="l"/>
              </a:tabLst>
              <a:defRPr>
                <a:solidFill>
                  <a:schemeClr val="tx1"/>
                </a:solidFill>
                <a:latin typeface="Arial" panose="020B0604020202020204" pitchFamily="34" charset="0"/>
              </a:defRPr>
            </a:lvl1pPr>
            <a:lvl2pPr marL="742950" indent="-285750" eaLnBrk="0" hangingPunct="0">
              <a:tabLst>
                <a:tab pos="590550" algn="l"/>
              </a:tabLst>
              <a:defRPr>
                <a:solidFill>
                  <a:schemeClr val="tx1"/>
                </a:solidFill>
                <a:latin typeface="Arial" panose="020B0604020202020204" pitchFamily="34" charset="0"/>
              </a:defRPr>
            </a:lvl2pPr>
            <a:lvl3pPr marL="1143000" indent="-228600" eaLnBrk="0" hangingPunct="0">
              <a:tabLst>
                <a:tab pos="590550" algn="l"/>
              </a:tabLst>
              <a:defRPr>
                <a:solidFill>
                  <a:schemeClr val="tx1"/>
                </a:solidFill>
                <a:latin typeface="Arial" panose="020B0604020202020204" pitchFamily="34" charset="0"/>
              </a:defRPr>
            </a:lvl3pPr>
            <a:lvl4pPr marL="1600200" indent="-228600" eaLnBrk="0" hangingPunct="0">
              <a:tabLst>
                <a:tab pos="590550" algn="l"/>
              </a:tabLst>
              <a:defRPr>
                <a:solidFill>
                  <a:schemeClr val="tx1"/>
                </a:solidFill>
                <a:latin typeface="Arial" panose="020B0604020202020204" pitchFamily="34" charset="0"/>
              </a:defRPr>
            </a:lvl4pPr>
            <a:lvl5pPr marL="2057400" indent="-228600" eaLnBrk="0" hangingPunct="0">
              <a:tabLst>
                <a:tab pos="5905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5905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5905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5905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590550" algn="l"/>
              </a:tabLst>
              <a:defRPr>
                <a:solidFill>
                  <a:schemeClr val="tx1"/>
                </a:solidFill>
                <a:latin typeface="Arial" panose="020B0604020202020204" pitchFamily="34" charset="0"/>
              </a:defRPr>
            </a:lvl9pPr>
          </a:lstStyle>
          <a:p>
            <a:pPr>
              <a:lnSpc>
                <a:spcPct val="150000"/>
              </a:lnSpc>
            </a:pPr>
            <a:r>
              <a:rPr lang="en-US" b="1">
                <a:solidFill>
                  <a:srgbClr val="A50021"/>
                </a:solidFill>
                <a:latin typeface="Calibri" panose="020F0502020204030204" pitchFamily="34" charset="0"/>
                <a:ea typeface="Calibri" panose="020F0502020204030204" pitchFamily="34" charset="0"/>
                <a:cs typeface="Times New Roman" panose="02020603050405020304" pitchFamily="18" charset="0"/>
              </a:rPr>
              <a:t>a.  </a:t>
            </a:r>
            <a:r>
              <a:rPr lang="en-US">
                <a:latin typeface="Calibri" panose="020F0502020204030204" pitchFamily="34" charset="0"/>
                <a:ea typeface="Calibri" panose="020F0502020204030204" pitchFamily="34" charset="0"/>
                <a:cs typeface="Times New Roman" panose="02020603050405020304" pitchFamily="18" charset="0"/>
              </a:rPr>
              <a:t>Q</a:t>
            </a:r>
            <a:r>
              <a:rPr lang="en-US" baseline="-30000">
                <a:latin typeface="Calibri" panose="020F0502020204030204" pitchFamily="34" charset="0"/>
                <a:ea typeface="Calibri" panose="020F0502020204030204" pitchFamily="34" charset="0"/>
                <a:cs typeface="Times New Roman" panose="02020603050405020304" pitchFamily="18" charset="0"/>
              </a:rPr>
              <a:t>1-2 </a:t>
            </a:r>
            <a:r>
              <a:rPr lang="en-US">
                <a:latin typeface="Calibri" panose="020F0502020204030204" pitchFamily="34" charset="0"/>
                <a:ea typeface="Calibri" panose="020F0502020204030204" pitchFamily="34" charset="0"/>
                <a:cs typeface="Times New Roman" panose="02020603050405020304" pitchFamily="18" charset="0"/>
              </a:rPr>
              <a:t>= 0.25√(Z</a:t>
            </a:r>
            <a:r>
              <a:rPr lang="en-US" baseline="-30000">
                <a:latin typeface="Calibri" panose="020F0502020204030204" pitchFamily="34" charset="0"/>
                <a:ea typeface="Calibri" panose="020F0502020204030204" pitchFamily="34" charset="0"/>
                <a:cs typeface="Times New Roman" panose="02020603050405020304" pitchFamily="18" charset="0"/>
              </a:rPr>
              <a:t>1</a:t>
            </a:r>
            <a:r>
              <a:rPr lang="en-US">
                <a:latin typeface="Calibri" panose="020F0502020204030204" pitchFamily="34" charset="0"/>
                <a:ea typeface="Calibri" panose="020F0502020204030204" pitchFamily="34" charset="0"/>
                <a:cs typeface="Times New Roman" panose="02020603050405020304" pitchFamily="18" charset="0"/>
              </a:rPr>
              <a:t>+Z</a:t>
            </a:r>
            <a:r>
              <a:rPr lang="en-US" baseline="-30000">
                <a:latin typeface="Calibri" panose="020F0502020204030204" pitchFamily="34" charset="0"/>
                <a:ea typeface="Calibri" panose="020F0502020204030204" pitchFamily="34" charset="0"/>
                <a:cs typeface="Times New Roman" panose="02020603050405020304" pitchFamily="18" charset="0"/>
              </a:rPr>
              <a:t>2</a:t>
            </a:r>
            <a:r>
              <a:rPr lang="en-US">
                <a:latin typeface="Calibri" panose="020F0502020204030204" pitchFamily="34" charset="0"/>
                <a:ea typeface="Calibri" panose="020F0502020204030204" pitchFamily="34" charset="0"/>
                <a:cs typeface="Times New Roman" panose="02020603050405020304" pitchFamily="18" charset="0"/>
              </a:rPr>
              <a:t>+….Z</a:t>
            </a:r>
            <a:r>
              <a:rPr lang="en-US" baseline="-30000">
                <a:latin typeface="Calibri" panose="020F0502020204030204" pitchFamily="34" charset="0"/>
                <a:ea typeface="Calibri" panose="020F0502020204030204" pitchFamily="34" charset="0"/>
                <a:cs typeface="Times New Roman" panose="02020603050405020304" pitchFamily="18" charset="0"/>
              </a:rPr>
              <a:t>n</a:t>
            </a:r>
            <a:r>
              <a:rPr lang="en-US">
                <a:latin typeface="Calibri" panose="020F0502020204030204" pitchFamily="34" charset="0"/>
                <a:ea typeface="Calibri" panose="020F0502020204030204" pitchFamily="34" charset="0"/>
                <a:cs typeface="Times New Roman" panose="02020603050405020304" pitchFamily="18" charset="0"/>
              </a:rPr>
              <a:t>)</a:t>
            </a:r>
          </a:p>
          <a:p>
            <a:pPr>
              <a:lnSpc>
                <a:spcPct val="150000"/>
              </a:lnSpc>
            </a:pPr>
            <a:r>
              <a:rPr lang="en-US" baseline="-30000">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 0.25*√((4*0.5)+(4*0.5)+(4*1)) = 0.707l/s = 0.000707m</a:t>
            </a:r>
            <a:r>
              <a:rPr lang="en-US" baseline="30000">
                <a:latin typeface="Calibri" panose="020F0502020204030204" pitchFamily="34" charset="0"/>
                <a:ea typeface="Calibri" panose="020F0502020204030204" pitchFamily="34" charset="0"/>
                <a:cs typeface="Times New Roman" panose="02020603050405020304" pitchFamily="18" charset="0"/>
              </a:rPr>
              <a:t>3</a:t>
            </a:r>
            <a:r>
              <a:rPr lang="en-US">
                <a:latin typeface="Calibri" panose="020F0502020204030204" pitchFamily="34" charset="0"/>
                <a:ea typeface="Calibri" panose="020F0502020204030204" pitchFamily="34" charset="0"/>
                <a:cs typeface="Times New Roman" panose="02020603050405020304" pitchFamily="18" charset="0"/>
              </a:rPr>
              <a:t>/s	    </a:t>
            </a:r>
          </a:p>
          <a:p>
            <a:pPr>
              <a:lnSpc>
                <a:spcPct val="150000"/>
              </a:lnSpc>
            </a:pPr>
            <a:r>
              <a:rPr lang="en-US">
                <a:latin typeface="Calibri" panose="020F0502020204030204" pitchFamily="34" charset="0"/>
                <a:ea typeface="Calibri" panose="020F0502020204030204" pitchFamily="34" charset="0"/>
                <a:cs typeface="Times New Roman" panose="02020603050405020304" pitchFamily="18" charset="0"/>
              </a:rPr>
              <a:t>       A</a:t>
            </a:r>
            <a:r>
              <a:rPr lang="en-US" baseline="-30000">
                <a:latin typeface="Calibri" panose="020F0502020204030204" pitchFamily="34" charset="0"/>
                <a:ea typeface="Calibri" panose="020F0502020204030204" pitchFamily="34" charset="0"/>
                <a:cs typeface="Times New Roman" panose="02020603050405020304" pitchFamily="18" charset="0"/>
              </a:rPr>
              <a:t>1-2 </a:t>
            </a:r>
            <a:r>
              <a:rPr lang="en-US">
                <a:latin typeface="Calibri" panose="020F0502020204030204" pitchFamily="34" charset="0"/>
                <a:ea typeface="Calibri" panose="020F0502020204030204" pitchFamily="34" charset="0"/>
                <a:cs typeface="Times New Roman" panose="02020603050405020304" pitchFamily="18" charset="0"/>
              </a:rPr>
              <a:t>= π *(0.025)</a:t>
            </a:r>
            <a:r>
              <a:rPr lang="en-US" baseline="30000">
                <a:latin typeface="Calibri" panose="020F0502020204030204" pitchFamily="34" charset="0"/>
                <a:ea typeface="Calibri" panose="020F0502020204030204" pitchFamily="34" charset="0"/>
                <a:cs typeface="Times New Roman" panose="02020603050405020304" pitchFamily="18" charset="0"/>
              </a:rPr>
              <a:t>2</a:t>
            </a:r>
            <a:r>
              <a:rPr lang="en-US">
                <a:latin typeface="Calibri" panose="020F0502020204030204" pitchFamily="34" charset="0"/>
                <a:ea typeface="Calibri" panose="020F0502020204030204" pitchFamily="34" charset="0"/>
                <a:cs typeface="Times New Roman" panose="02020603050405020304" pitchFamily="18" charset="0"/>
              </a:rPr>
              <a:t>/4</a:t>
            </a:r>
          </a:p>
          <a:p>
            <a:pPr>
              <a:lnSpc>
                <a:spcPct val="150000"/>
              </a:lnSpc>
            </a:pPr>
            <a:r>
              <a:rPr lang="en-US">
                <a:latin typeface="Calibri" panose="020F0502020204030204" pitchFamily="34" charset="0"/>
                <a:ea typeface="Calibri" panose="020F0502020204030204" pitchFamily="34" charset="0"/>
                <a:cs typeface="Times New Roman" panose="02020603050405020304" pitchFamily="18" charset="0"/>
              </a:rPr>
              <a:t>              = 0.00490m</a:t>
            </a:r>
            <a:r>
              <a:rPr lang="en-US" baseline="30000">
                <a:latin typeface="Calibri" panose="020F0502020204030204" pitchFamily="34" charset="0"/>
                <a:ea typeface="Calibri" panose="020F0502020204030204" pitchFamily="34" charset="0"/>
                <a:cs typeface="Times New Roman" panose="02020603050405020304" pitchFamily="18" charset="0"/>
              </a:rPr>
              <a:t>2</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a:latin typeface="Calibri" panose="020F0502020204030204" pitchFamily="34" charset="0"/>
                <a:ea typeface="Calibri" panose="020F0502020204030204" pitchFamily="34" charset="0"/>
                <a:cs typeface="Times New Roman" panose="02020603050405020304" pitchFamily="18" charset="0"/>
              </a:rPr>
              <a:t>       V</a:t>
            </a:r>
            <a:r>
              <a:rPr lang="en-US" baseline="-30000">
                <a:latin typeface="Calibri" panose="020F0502020204030204" pitchFamily="34" charset="0"/>
                <a:ea typeface="Calibri" panose="020F0502020204030204" pitchFamily="34" charset="0"/>
                <a:cs typeface="Times New Roman" panose="02020603050405020304" pitchFamily="18" charset="0"/>
              </a:rPr>
              <a:t>1-2 </a:t>
            </a:r>
            <a:r>
              <a:rPr lang="en-US">
                <a:latin typeface="Calibri" panose="020F0502020204030204" pitchFamily="34" charset="0"/>
                <a:ea typeface="Calibri" panose="020F0502020204030204" pitchFamily="34" charset="0"/>
                <a:cs typeface="Times New Roman" panose="02020603050405020304" pitchFamily="18" charset="0"/>
              </a:rPr>
              <a:t>= Q</a:t>
            </a:r>
            <a:r>
              <a:rPr lang="en-US" baseline="-30000">
                <a:latin typeface="Calibri" panose="020F0502020204030204" pitchFamily="34" charset="0"/>
                <a:ea typeface="Calibri" panose="020F0502020204030204" pitchFamily="34" charset="0"/>
                <a:cs typeface="Times New Roman" panose="02020603050405020304" pitchFamily="18" charset="0"/>
              </a:rPr>
              <a:t>1-2</a:t>
            </a:r>
            <a:r>
              <a:rPr lang="en-US">
                <a:latin typeface="Calibri" panose="020F0502020204030204" pitchFamily="34" charset="0"/>
                <a:ea typeface="Calibri" panose="020F0502020204030204" pitchFamily="34" charset="0"/>
                <a:cs typeface="Times New Roman" panose="02020603050405020304" pitchFamily="18" charset="0"/>
              </a:rPr>
              <a:t>/A</a:t>
            </a:r>
            <a:r>
              <a:rPr lang="en-US" baseline="-30000">
                <a:latin typeface="Calibri" panose="020F0502020204030204" pitchFamily="34" charset="0"/>
                <a:ea typeface="Calibri" panose="020F0502020204030204" pitchFamily="34" charset="0"/>
                <a:cs typeface="Times New Roman" panose="02020603050405020304" pitchFamily="18" charset="0"/>
              </a:rPr>
              <a:t>1-2</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a:latin typeface="Calibri" panose="020F0502020204030204" pitchFamily="34" charset="0"/>
                <a:ea typeface="Calibri" panose="020F0502020204030204" pitchFamily="34" charset="0"/>
                <a:cs typeface="Times New Roman" panose="02020603050405020304" pitchFamily="18" charset="0"/>
              </a:rPr>
              <a:t>              = 0.000707/0.00490 = </a:t>
            </a:r>
            <a:r>
              <a:rPr lang="en-US" b="1" u="sng">
                <a:solidFill>
                  <a:srgbClr val="FF0000"/>
                </a:solidFill>
                <a:latin typeface="Calibri" panose="020F0502020204030204" pitchFamily="34" charset="0"/>
                <a:ea typeface="Calibri" panose="020F0502020204030204" pitchFamily="34" charset="0"/>
                <a:cs typeface="Times New Roman" panose="02020603050405020304" pitchFamily="18" charset="0"/>
              </a:rPr>
              <a:t>1.44m/s</a:t>
            </a:r>
            <a:r>
              <a:rPr lang="en-US" b="1">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b="1">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a:latin typeface="Calibri" panose="020F0502020204030204" pitchFamily="34" charset="0"/>
                <a:ea typeface="Calibri" panose="020F0502020204030204" pitchFamily="34" charset="0"/>
                <a:cs typeface="Times New Roman" panose="02020603050405020304" pitchFamily="18" charset="0"/>
              </a:rPr>
              <a:t>Q</a:t>
            </a:r>
            <a:r>
              <a:rPr lang="en-US" baseline="-30000">
                <a:latin typeface="Calibri" panose="020F0502020204030204" pitchFamily="34" charset="0"/>
                <a:ea typeface="Calibri" panose="020F0502020204030204" pitchFamily="34" charset="0"/>
                <a:cs typeface="Times New Roman" panose="02020603050405020304" pitchFamily="18" charset="0"/>
              </a:rPr>
              <a:t>2-3</a:t>
            </a:r>
            <a:r>
              <a:rPr lang="en-US">
                <a:latin typeface="Calibri" panose="020F0502020204030204" pitchFamily="34" charset="0"/>
                <a:ea typeface="Calibri" panose="020F0502020204030204" pitchFamily="34" charset="0"/>
                <a:cs typeface="Times New Roman" panose="02020603050405020304" pitchFamily="18" charset="0"/>
              </a:rPr>
              <a:t>= 0.25√(Z</a:t>
            </a:r>
            <a:r>
              <a:rPr lang="en-US" baseline="-30000">
                <a:latin typeface="Calibri" panose="020F0502020204030204" pitchFamily="34" charset="0"/>
                <a:ea typeface="Calibri" panose="020F0502020204030204" pitchFamily="34" charset="0"/>
                <a:cs typeface="Times New Roman" panose="02020603050405020304" pitchFamily="18" charset="0"/>
              </a:rPr>
              <a:t>1</a:t>
            </a:r>
            <a:r>
              <a:rPr lang="en-US">
                <a:latin typeface="Calibri" panose="020F0502020204030204" pitchFamily="34" charset="0"/>
                <a:ea typeface="Calibri" panose="020F0502020204030204" pitchFamily="34" charset="0"/>
                <a:cs typeface="Times New Roman" panose="02020603050405020304" pitchFamily="18" charset="0"/>
              </a:rPr>
              <a:t>+Z</a:t>
            </a:r>
            <a:r>
              <a:rPr lang="en-US" baseline="-30000">
                <a:latin typeface="Calibri" panose="020F0502020204030204" pitchFamily="34" charset="0"/>
                <a:ea typeface="Calibri" panose="020F0502020204030204" pitchFamily="34" charset="0"/>
                <a:cs typeface="Times New Roman" panose="02020603050405020304" pitchFamily="18" charset="0"/>
              </a:rPr>
              <a:t>2</a:t>
            </a:r>
            <a:r>
              <a:rPr lang="en-US">
                <a:latin typeface="Calibri" panose="020F0502020204030204" pitchFamily="34" charset="0"/>
                <a:ea typeface="Calibri" panose="020F0502020204030204" pitchFamily="34" charset="0"/>
                <a:cs typeface="Times New Roman" panose="02020603050405020304" pitchFamily="18" charset="0"/>
              </a:rPr>
              <a:t>+….Z</a:t>
            </a:r>
            <a:r>
              <a:rPr lang="en-US" baseline="-30000">
                <a:latin typeface="Calibri" panose="020F0502020204030204" pitchFamily="34" charset="0"/>
                <a:ea typeface="Calibri" panose="020F0502020204030204" pitchFamily="34" charset="0"/>
                <a:cs typeface="Times New Roman" panose="02020603050405020304" pitchFamily="18" charset="0"/>
              </a:rPr>
              <a:t>n</a:t>
            </a:r>
            <a:r>
              <a:rPr lang="en-US">
                <a:latin typeface="Calibri" panose="020F0502020204030204" pitchFamily="34" charset="0"/>
                <a:ea typeface="Calibri" panose="020F0502020204030204" pitchFamily="34" charset="0"/>
                <a:cs typeface="Times New Roman" panose="02020603050405020304" pitchFamily="18" charset="0"/>
              </a:rPr>
              <a:t>)</a:t>
            </a:r>
          </a:p>
          <a:p>
            <a:pPr>
              <a:lnSpc>
                <a:spcPct val="150000"/>
              </a:lnSpc>
            </a:pPr>
            <a:r>
              <a:rPr lang="en-US" baseline="-30000">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 0.25*√((2*0.5)+(2*0.5)+(2*1)) = 0.5l/s = 0.0005m</a:t>
            </a:r>
            <a:r>
              <a:rPr lang="en-US" baseline="30000">
                <a:latin typeface="Calibri" panose="020F0502020204030204" pitchFamily="34" charset="0"/>
                <a:ea typeface="Calibri" panose="020F0502020204030204" pitchFamily="34" charset="0"/>
                <a:cs typeface="Times New Roman" panose="02020603050405020304" pitchFamily="18" charset="0"/>
              </a:rPr>
              <a:t>3</a:t>
            </a:r>
            <a:r>
              <a:rPr lang="en-US">
                <a:latin typeface="Calibri" panose="020F0502020204030204" pitchFamily="34" charset="0"/>
                <a:ea typeface="Calibri" panose="020F0502020204030204" pitchFamily="34" charset="0"/>
                <a:cs typeface="Times New Roman" panose="02020603050405020304" pitchFamily="18" charset="0"/>
              </a:rPr>
              <a:t>/s	</a:t>
            </a:r>
          </a:p>
          <a:p>
            <a:pPr>
              <a:lnSpc>
                <a:spcPct val="150000"/>
              </a:lnSpc>
            </a:pPr>
            <a:r>
              <a:rPr lang="en-US">
                <a:latin typeface="Calibri" panose="020F0502020204030204" pitchFamily="34" charset="0"/>
                <a:ea typeface="Calibri" panose="020F0502020204030204" pitchFamily="34" charset="0"/>
                <a:cs typeface="Times New Roman" panose="02020603050405020304" pitchFamily="18" charset="0"/>
              </a:rPr>
              <a:t>    A</a:t>
            </a:r>
            <a:r>
              <a:rPr lang="en-US" baseline="-30000">
                <a:latin typeface="Calibri" panose="020F0502020204030204" pitchFamily="34" charset="0"/>
                <a:ea typeface="Calibri" panose="020F0502020204030204" pitchFamily="34" charset="0"/>
                <a:cs typeface="Times New Roman" panose="02020603050405020304" pitchFamily="18" charset="0"/>
              </a:rPr>
              <a:t>1-2 </a:t>
            </a:r>
            <a:r>
              <a:rPr lang="en-US">
                <a:latin typeface="Calibri" panose="020F0502020204030204" pitchFamily="34" charset="0"/>
                <a:ea typeface="Calibri" panose="020F0502020204030204" pitchFamily="34" charset="0"/>
                <a:cs typeface="Times New Roman" panose="02020603050405020304" pitchFamily="18" charset="0"/>
              </a:rPr>
              <a:t>= π *(0.020)</a:t>
            </a:r>
            <a:r>
              <a:rPr lang="en-US" baseline="30000">
                <a:latin typeface="Calibri" panose="020F0502020204030204" pitchFamily="34" charset="0"/>
                <a:ea typeface="Calibri" panose="020F0502020204030204" pitchFamily="34" charset="0"/>
                <a:cs typeface="Times New Roman" panose="02020603050405020304" pitchFamily="18" charset="0"/>
              </a:rPr>
              <a:t>2</a:t>
            </a:r>
            <a:r>
              <a:rPr lang="en-US">
                <a:latin typeface="Calibri" panose="020F0502020204030204" pitchFamily="34" charset="0"/>
                <a:ea typeface="Calibri" panose="020F0502020204030204" pitchFamily="34" charset="0"/>
                <a:cs typeface="Times New Roman" panose="02020603050405020304" pitchFamily="18" charset="0"/>
              </a:rPr>
              <a:t>/4</a:t>
            </a:r>
          </a:p>
          <a:p>
            <a:pPr>
              <a:lnSpc>
                <a:spcPct val="150000"/>
              </a:lnSpc>
            </a:pPr>
            <a:r>
              <a:rPr lang="en-US">
                <a:latin typeface="Calibri" panose="020F0502020204030204" pitchFamily="34" charset="0"/>
                <a:ea typeface="Calibri" panose="020F0502020204030204" pitchFamily="34" charset="0"/>
                <a:cs typeface="Times New Roman" panose="02020603050405020304" pitchFamily="18" charset="0"/>
              </a:rPr>
              <a:t>           = 0.000314m</a:t>
            </a:r>
            <a:r>
              <a:rPr lang="en-US" baseline="30000">
                <a:latin typeface="Calibri" panose="020F0502020204030204" pitchFamily="34" charset="0"/>
                <a:ea typeface="Calibri" panose="020F0502020204030204" pitchFamily="34" charset="0"/>
                <a:cs typeface="Times New Roman" panose="02020603050405020304" pitchFamily="18" charset="0"/>
              </a:rPr>
              <a:t>2</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a:latin typeface="Calibri" panose="020F0502020204030204" pitchFamily="34" charset="0"/>
                <a:ea typeface="Calibri" panose="020F0502020204030204" pitchFamily="34" charset="0"/>
                <a:cs typeface="Times New Roman" panose="02020603050405020304" pitchFamily="18" charset="0"/>
              </a:rPr>
              <a:t>   V</a:t>
            </a:r>
            <a:r>
              <a:rPr lang="en-US" baseline="-30000">
                <a:latin typeface="Calibri" panose="020F0502020204030204" pitchFamily="34" charset="0"/>
                <a:ea typeface="Calibri" panose="020F0502020204030204" pitchFamily="34" charset="0"/>
                <a:cs typeface="Times New Roman" panose="02020603050405020304" pitchFamily="18" charset="0"/>
              </a:rPr>
              <a:t>1-2 </a:t>
            </a:r>
            <a:r>
              <a:rPr lang="en-US">
                <a:latin typeface="Calibri" panose="020F0502020204030204" pitchFamily="34" charset="0"/>
                <a:ea typeface="Calibri" panose="020F0502020204030204" pitchFamily="34" charset="0"/>
                <a:cs typeface="Times New Roman" panose="02020603050405020304" pitchFamily="18" charset="0"/>
              </a:rPr>
              <a:t>= Q</a:t>
            </a:r>
            <a:r>
              <a:rPr lang="en-US" baseline="-30000">
                <a:latin typeface="Calibri" panose="020F0502020204030204" pitchFamily="34" charset="0"/>
                <a:ea typeface="Calibri" panose="020F0502020204030204" pitchFamily="34" charset="0"/>
                <a:cs typeface="Times New Roman" panose="02020603050405020304" pitchFamily="18" charset="0"/>
              </a:rPr>
              <a:t>1-2</a:t>
            </a:r>
            <a:r>
              <a:rPr lang="en-US">
                <a:latin typeface="Calibri" panose="020F0502020204030204" pitchFamily="34" charset="0"/>
                <a:ea typeface="Calibri" panose="020F0502020204030204" pitchFamily="34" charset="0"/>
                <a:cs typeface="Times New Roman" panose="02020603050405020304" pitchFamily="18" charset="0"/>
              </a:rPr>
              <a:t>/A</a:t>
            </a:r>
            <a:r>
              <a:rPr lang="en-US" baseline="-30000">
                <a:latin typeface="Calibri" panose="020F0502020204030204" pitchFamily="34" charset="0"/>
                <a:ea typeface="Calibri" panose="020F0502020204030204" pitchFamily="34" charset="0"/>
                <a:cs typeface="Times New Roman" panose="02020603050405020304" pitchFamily="18" charset="0"/>
              </a:rPr>
              <a:t>1-2</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a:latin typeface="Calibri" panose="020F0502020204030204" pitchFamily="34" charset="0"/>
                <a:ea typeface="Calibri" panose="020F0502020204030204" pitchFamily="34" charset="0"/>
                <a:cs typeface="Times New Roman" panose="02020603050405020304" pitchFamily="18" charset="0"/>
              </a:rPr>
              <a:t>	      = 0.0005/0.000314 = </a:t>
            </a:r>
            <a:r>
              <a:rPr lang="en-US" b="1" u="sng">
                <a:solidFill>
                  <a:srgbClr val="FF0000"/>
                </a:solidFill>
                <a:latin typeface="Calibri" panose="020F0502020204030204" pitchFamily="34" charset="0"/>
                <a:ea typeface="Calibri" panose="020F0502020204030204" pitchFamily="34" charset="0"/>
                <a:cs typeface="Times New Roman" panose="02020603050405020304" pitchFamily="18" charset="0"/>
              </a:rPr>
              <a:t>1.59m/s</a:t>
            </a:r>
          </a:p>
          <a:p>
            <a:pPr>
              <a:lnSpc>
                <a:spcPct val="150000"/>
              </a:lnSpc>
            </a:pPr>
            <a:endParaRPr lang="en-US" b="1" u="sng">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347966"/>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571500" y="914400"/>
            <a:ext cx="97155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b="1">
                <a:latin typeface="Calibri" panose="020F0502020204030204" pitchFamily="34" charset="0"/>
              </a:rPr>
              <a:t>Residual pressure</a:t>
            </a:r>
            <a:r>
              <a:rPr lang="en-US">
                <a:latin typeface="Calibri" panose="020F0502020204030204" pitchFamily="34" charset="0"/>
              </a:rPr>
              <a:t> </a:t>
            </a:r>
            <a:r>
              <a:rPr lang="en-US" b="1">
                <a:latin typeface="Calibri" panose="020F0502020204030204" pitchFamily="34" charset="0"/>
              </a:rPr>
              <a:t>at pt 2 = H</a:t>
            </a:r>
            <a:r>
              <a:rPr lang="en-US" b="1" baseline="-25000">
                <a:latin typeface="Calibri" panose="020F0502020204030204" pitchFamily="34" charset="0"/>
              </a:rPr>
              <a:t>available</a:t>
            </a:r>
            <a:r>
              <a:rPr lang="en-US" b="1">
                <a:latin typeface="Calibri" panose="020F0502020204030204" pitchFamily="34" charset="0"/>
              </a:rPr>
              <a:t>- H</a:t>
            </a:r>
            <a:r>
              <a:rPr lang="en-US" b="1" baseline="-25000">
                <a:latin typeface="Calibri" panose="020F0502020204030204" pitchFamily="34" charset="0"/>
              </a:rPr>
              <a:t>L</a:t>
            </a:r>
            <a:r>
              <a:rPr lang="en-US" b="1">
                <a:latin typeface="Calibri" panose="020F0502020204030204" pitchFamily="34" charset="0"/>
              </a:rPr>
              <a:t> </a:t>
            </a:r>
            <a:r>
              <a:rPr lang="en-US" b="1" baseline="-25000">
                <a:latin typeface="Calibri" panose="020F0502020204030204" pitchFamily="34" charset="0"/>
              </a:rPr>
              <a:t>up to pt. 2</a:t>
            </a:r>
            <a:endParaRPr lang="en-US">
              <a:latin typeface="Calibri" panose="020F0502020204030204" pitchFamily="34" charset="0"/>
            </a:endParaRPr>
          </a:p>
          <a:p>
            <a:pPr eaLnBrk="1" hangingPunct="1">
              <a:lnSpc>
                <a:spcPct val="150000"/>
              </a:lnSpc>
            </a:pPr>
            <a:r>
              <a:rPr lang="en-US">
                <a:latin typeface="Calibri" panose="020F0502020204030204" pitchFamily="34" charset="0"/>
              </a:rPr>
              <a:t>      H</a:t>
            </a:r>
            <a:r>
              <a:rPr lang="en-US" baseline="-25000">
                <a:latin typeface="Calibri" panose="020F0502020204030204" pitchFamily="34" charset="0"/>
              </a:rPr>
              <a:t>L</a:t>
            </a:r>
            <a:r>
              <a:rPr lang="en-US">
                <a:latin typeface="Calibri" panose="020F0502020204030204" pitchFamily="34" charset="0"/>
              </a:rPr>
              <a:t> up to pt. 2 is H</a:t>
            </a:r>
            <a:r>
              <a:rPr lang="en-US" baseline="-25000">
                <a:latin typeface="Calibri" panose="020F0502020204030204" pitchFamily="34" charset="0"/>
              </a:rPr>
              <a:t>L</a:t>
            </a:r>
            <a:r>
              <a:rPr lang="en-US">
                <a:latin typeface="Calibri" panose="020F0502020204030204" pitchFamily="34" charset="0"/>
              </a:rPr>
              <a:t> due to;</a:t>
            </a:r>
          </a:p>
          <a:p>
            <a:pPr eaLnBrk="1" hangingPunct="1">
              <a:lnSpc>
                <a:spcPct val="150000"/>
              </a:lnSpc>
            </a:pPr>
            <a:r>
              <a:rPr lang="en-US">
                <a:latin typeface="Calibri" panose="020F0502020204030204" pitchFamily="34" charset="0"/>
              </a:rPr>
              <a:t>         L</a:t>
            </a:r>
            <a:r>
              <a:rPr lang="en-US" baseline="-25000">
                <a:latin typeface="Calibri" panose="020F0502020204030204" pitchFamily="34" charset="0"/>
              </a:rPr>
              <a:t>1-2 effective</a:t>
            </a:r>
            <a:r>
              <a:rPr lang="en-US">
                <a:latin typeface="Calibri" panose="020F0502020204030204" pitchFamily="34" charset="0"/>
              </a:rPr>
              <a:t>= 10m ф25mm pipe +equivalent length of 1 elbow + equivalent length of 1 valve</a:t>
            </a:r>
          </a:p>
          <a:p>
            <a:pPr eaLnBrk="1" hangingPunct="1">
              <a:lnSpc>
                <a:spcPct val="150000"/>
              </a:lnSpc>
            </a:pPr>
            <a:r>
              <a:rPr lang="en-US">
                <a:latin typeface="Calibri" panose="020F0502020204030204" pitchFamily="34" charset="0"/>
              </a:rPr>
              <a:t>                          = 10+1+10 = 21m</a:t>
            </a:r>
          </a:p>
          <a:p>
            <a:pPr eaLnBrk="1" hangingPunct="1">
              <a:lnSpc>
                <a:spcPct val="150000"/>
              </a:lnSpc>
            </a:pPr>
            <a:r>
              <a:rPr lang="en-US">
                <a:latin typeface="Calibri" panose="020F0502020204030204" pitchFamily="34" charset="0"/>
              </a:rPr>
              <a:t>                D</a:t>
            </a:r>
            <a:r>
              <a:rPr lang="en-US" baseline="-25000">
                <a:latin typeface="Calibri" panose="020F0502020204030204" pitchFamily="34" charset="0"/>
              </a:rPr>
              <a:t>1-2 </a:t>
            </a:r>
            <a:r>
              <a:rPr lang="en-US">
                <a:latin typeface="Calibri" panose="020F0502020204030204" pitchFamily="34" charset="0"/>
              </a:rPr>
              <a:t>= 25cm</a:t>
            </a:r>
          </a:p>
          <a:p>
            <a:pPr eaLnBrk="1" hangingPunct="1">
              <a:lnSpc>
                <a:spcPct val="150000"/>
              </a:lnSpc>
            </a:pPr>
            <a:endParaRPr lang="en-US">
              <a:latin typeface="Calibri" panose="020F0502020204030204" pitchFamily="34" charset="0"/>
            </a:endParaRPr>
          </a:p>
          <a:p>
            <a:pPr eaLnBrk="1" hangingPunct="1">
              <a:lnSpc>
                <a:spcPct val="150000"/>
              </a:lnSpc>
            </a:pPr>
            <a:endParaRPr lang="en-US">
              <a:latin typeface="Calibri" panose="020F0502020204030204" pitchFamily="34" charset="0"/>
            </a:endParaRPr>
          </a:p>
          <a:p>
            <a:pPr eaLnBrk="1" hangingPunct="1">
              <a:lnSpc>
                <a:spcPct val="150000"/>
              </a:lnSpc>
            </a:pPr>
            <a:endParaRPr lang="en-US">
              <a:latin typeface="Calibri" panose="020F0502020204030204" pitchFamily="34" charset="0"/>
            </a:endParaRPr>
          </a:p>
          <a:p>
            <a:pPr>
              <a:lnSpc>
                <a:spcPct val="150000"/>
              </a:lnSpc>
            </a:pPr>
            <a:r>
              <a:rPr lang="en-US">
                <a:latin typeface="Calibri" panose="020F0502020204030204" pitchFamily="34" charset="0"/>
                <a:ea typeface="Calibri" panose="020F0502020204030204" pitchFamily="34" charset="0"/>
                <a:cs typeface="Times New Roman" panose="02020603050405020304" pitchFamily="18" charset="0"/>
              </a:rPr>
              <a:t>H</a:t>
            </a:r>
            <a:r>
              <a:rPr lang="en-US" baseline="-30000">
                <a:latin typeface="Calibri" panose="020F0502020204030204" pitchFamily="34" charset="0"/>
                <a:ea typeface="Calibri" panose="020F0502020204030204" pitchFamily="34" charset="0"/>
                <a:cs typeface="Times New Roman" panose="02020603050405020304" pitchFamily="18" charset="0"/>
              </a:rPr>
              <a:t>L</a:t>
            </a:r>
            <a:r>
              <a:rPr lang="en-US">
                <a:latin typeface="Calibri" panose="020F0502020204030204" pitchFamily="34" charset="0"/>
                <a:ea typeface="Calibri" panose="020F0502020204030204" pitchFamily="34" charset="0"/>
                <a:cs typeface="Times New Roman" panose="02020603050405020304" pitchFamily="18" charset="0"/>
              </a:rPr>
              <a:t> = 10.7*(0.000707/150)</a:t>
            </a:r>
            <a:r>
              <a:rPr lang="en-US" baseline="30000">
                <a:latin typeface="Calibri" panose="020F0502020204030204" pitchFamily="34" charset="0"/>
                <a:ea typeface="Calibri" panose="020F0502020204030204" pitchFamily="34" charset="0"/>
                <a:cs typeface="Times New Roman" panose="02020603050405020304" pitchFamily="18" charset="0"/>
              </a:rPr>
              <a:t>1.85</a:t>
            </a:r>
            <a:r>
              <a:rPr lang="en-US">
                <a:latin typeface="Calibri" panose="020F0502020204030204" pitchFamily="34" charset="0"/>
                <a:ea typeface="Calibri" panose="020F0502020204030204" pitchFamily="34" charset="0"/>
                <a:cs typeface="Times New Roman" panose="02020603050405020304" pitchFamily="18" charset="0"/>
              </a:rPr>
              <a:t>*21/(0.025</a:t>
            </a:r>
            <a:r>
              <a:rPr lang="en-US" baseline="30000">
                <a:latin typeface="Calibri" panose="020F0502020204030204" pitchFamily="34" charset="0"/>
                <a:ea typeface="Calibri" panose="020F0502020204030204" pitchFamily="34" charset="0"/>
                <a:cs typeface="Times New Roman" panose="02020603050405020304" pitchFamily="18" charset="0"/>
              </a:rPr>
              <a:t>4.866</a:t>
            </a:r>
            <a:r>
              <a:rPr lang="en-US">
                <a:latin typeface="Calibri" panose="020F0502020204030204" pitchFamily="34" charset="0"/>
                <a:ea typeface="Calibri" panose="020F0502020204030204" pitchFamily="34" charset="0"/>
                <a:cs typeface="Times New Roman" panose="02020603050405020304" pitchFamily="18" charset="0"/>
              </a:rPr>
              <a:t>)</a:t>
            </a:r>
          </a:p>
          <a:p>
            <a:pPr>
              <a:lnSpc>
                <a:spcPct val="150000"/>
              </a:lnSpc>
            </a:pPr>
            <a:r>
              <a:rPr lang="en-US">
                <a:latin typeface="Calibri" panose="020F0502020204030204" pitchFamily="34" charset="0"/>
                <a:ea typeface="Calibri" panose="020F0502020204030204" pitchFamily="34" charset="0"/>
                <a:cs typeface="Times New Roman" panose="02020603050405020304" pitchFamily="18" charset="0"/>
              </a:rPr>
              <a:t>     = 2.0m</a:t>
            </a:r>
            <a:endParaRPr lang="en-US"/>
          </a:p>
          <a:p>
            <a:pPr>
              <a:lnSpc>
                <a:spcPct val="150000"/>
              </a:lnSpc>
            </a:pPr>
            <a:r>
              <a:rPr lang="en-US" b="1">
                <a:latin typeface="Calibri" panose="020F0502020204030204" pitchFamily="34" charset="0"/>
                <a:ea typeface="Calibri" panose="020F0502020204030204" pitchFamily="34" charset="0"/>
                <a:cs typeface="Calibri" panose="020F0502020204030204" pitchFamily="34" charset="0"/>
              </a:rPr>
              <a:t>Residual pressure at pt 2 = H</a:t>
            </a:r>
            <a:r>
              <a:rPr lang="en-US" b="1" baseline="-30000">
                <a:latin typeface="Calibri" panose="020F0502020204030204" pitchFamily="34" charset="0"/>
                <a:ea typeface="Calibri" panose="020F0502020204030204" pitchFamily="34" charset="0"/>
                <a:cs typeface="Calibri" panose="020F0502020204030204" pitchFamily="34" charset="0"/>
              </a:rPr>
              <a:t>available</a:t>
            </a:r>
            <a:r>
              <a:rPr lang="en-US" b="1">
                <a:latin typeface="Calibri" panose="020F0502020204030204" pitchFamily="34" charset="0"/>
                <a:ea typeface="Calibri" panose="020F0502020204030204" pitchFamily="34" charset="0"/>
                <a:cs typeface="Calibri" panose="020F0502020204030204" pitchFamily="34" charset="0"/>
              </a:rPr>
              <a:t>-H</a:t>
            </a:r>
            <a:r>
              <a:rPr lang="en-US" b="1" baseline="-30000">
                <a:latin typeface="Calibri" panose="020F0502020204030204" pitchFamily="34" charset="0"/>
                <a:ea typeface="Calibri" panose="020F0502020204030204" pitchFamily="34" charset="0"/>
                <a:cs typeface="Calibri" panose="020F0502020204030204" pitchFamily="34" charset="0"/>
              </a:rPr>
              <a:t>L</a:t>
            </a:r>
            <a:r>
              <a:rPr lang="en-US" b="1">
                <a:latin typeface="Calibri" panose="020F0502020204030204" pitchFamily="34" charset="0"/>
                <a:ea typeface="Calibri" panose="020F0502020204030204" pitchFamily="34" charset="0"/>
                <a:cs typeface="Calibri" panose="020F0502020204030204" pitchFamily="34" charset="0"/>
              </a:rPr>
              <a:t> up to pt. 2</a:t>
            </a:r>
            <a:endParaRPr lang="en-US" b="1"/>
          </a:p>
          <a:p>
            <a:pPr>
              <a:lnSpc>
                <a:spcPct val="150000"/>
              </a:lnSpc>
            </a:pPr>
            <a:r>
              <a:rPr lang="en-US">
                <a:latin typeface="Calibri" panose="020F0502020204030204" pitchFamily="34" charset="0"/>
                <a:ea typeface="Calibri" panose="020F0502020204030204" pitchFamily="34" charset="0"/>
                <a:cs typeface="Calibri" panose="020F0502020204030204" pitchFamily="34" charset="0"/>
              </a:rPr>
              <a:t>	                                 = 4.8-2.0 = </a:t>
            </a:r>
            <a:r>
              <a:rPr lang="en-US" b="1" u="sng">
                <a:solidFill>
                  <a:srgbClr val="FF0000"/>
                </a:solidFill>
                <a:latin typeface="Calibri" panose="020F0502020204030204" pitchFamily="34" charset="0"/>
                <a:ea typeface="Calibri" panose="020F0502020204030204" pitchFamily="34" charset="0"/>
                <a:cs typeface="Calibri" panose="020F0502020204030204" pitchFamily="34" charset="0"/>
              </a:rPr>
              <a:t>2.8m</a:t>
            </a:r>
          </a:p>
          <a:p>
            <a:pPr>
              <a:lnSpc>
                <a:spcPct val="150000"/>
              </a:lnSpc>
            </a:pPr>
            <a:endParaRPr lang="en-US"/>
          </a:p>
          <a:p>
            <a:pPr eaLnBrk="1" hangingPunct="1">
              <a:lnSpc>
                <a:spcPct val="150000"/>
              </a:lnSpc>
            </a:pPr>
            <a:endParaRPr lang="en-US">
              <a:latin typeface="Calibri" panose="020F0502020204030204" pitchFamily="34" charset="0"/>
            </a:endParaRPr>
          </a:p>
        </p:txBody>
      </p:sp>
      <p:pic>
        <p:nvPicPr>
          <p:cNvPr id="122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3200400"/>
            <a:ext cx="2057400" cy="6096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269155"/>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71500" y="990600"/>
            <a:ext cx="9220200" cy="590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590550" algn="l"/>
              </a:tabLst>
              <a:defRPr>
                <a:solidFill>
                  <a:schemeClr val="tx1"/>
                </a:solidFill>
                <a:latin typeface="Arial" panose="020B0604020202020204" pitchFamily="34" charset="0"/>
              </a:defRPr>
            </a:lvl1pPr>
            <a:lvl2pPr marL="742950" indent="-285750" eaLnBrk="0" hangingPunct="0">
              <a:tabLst>
                <a:tab pos="590550" algn="l"/>
              </a:tabLst>
              <a:defRPr>
                <a:solidFill>
                  <a:schemeClr val="tx1"/>
                </a:solidFill>
                <a:latin typeface="Arial" panose="020B0604020202020204" pitchFamily="34" charset="0"/>
              </a:defRPr>
            </a:lvl2pPr>
            <a:lvl3pPr marL="1143000" indent="-228600" eaLnBrk="0" hangingPunct="0">
              <a:tabLst>
                <a:tab pos="590550" algn="l"/>
              </a:tabLst>
              <a:defRPr>
                <a:solidFill>
                  <a:schemeClr val="tx1"/>
                </a:solidFill>
                <a:latin typeface="Arial" panose="020B0604020202020204" pitchFamily="34" charset="0"/>
              </a:defRPr>
            </a:lvl3pPr>
            <a:lvl4pPr marL="1600200" indent="-228600" eaLnBrk="0" hangingPunct="0">
              <a:tabLst>
                <a:tab pos="590550" algn="l"/>
              </a:tabLst>
              <a:defRPr>
                <a:solidFill>
                  <a:schemeClr val="tx1"/>
                </a:solidFill>
                <a:latin typeface="Arial" panose="020B0604020202020204" pitchFamily="34" charset="0"/>
              </a:defRPr>
            </a:lvl4pPr>
            <a:lvl5pPr marL="2057400" indent="-228600" eaLnBrk="0" hangingPunct="0">
              <a:tabLst>
                <a:tab pos="5905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5905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5905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5905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590550" algn="l"/>
              </a:tabLst>
              <a:defRPr>
                <a:solidFill>
                  <a:schemeClr val="tx1"/>
                </a:solidFill>
                <a:latin typeface="Arial" panose="020B0604020202020204" pitchFamily="34" charset="0"/>
              </a:defRPr>
            </a:lvl9pPr>
          </a:lstStyle>
          <a:p>
            <a:pPr>
              <a:lnSpc>
                <a:spcPct val="150000"/>
              </a:lnSpc>
            </a:pPr>
            <a:r>
              <a:rPr lang="en-US" b="1">
                <a:latin typeface="Calibri" panose="020F0502020204030204" pitchFamily="34" charset="0"/>
                <a:ea typeface="Calibri" panose="020F0502020204030204" pitchFamily="34" charset="0"/>
                <a:cs typeface="Times New Roman" panose="02020603050405020304" pitchFamily="18" charset="0"/>
              </a:rPr>
              <a:t>Residual pressure at pt </a:t>
            </a:r>
            <a:r>
              <a:rPr lang="en-US" b="1">
                <a:solidFill>
                  <a:srgbClr val="FF0000"/>
                </a:solidFill>
                <a:latin typeface="Calibri" panose="020F0502020204030204" pitchFamily="34" charset="0"/>
                <a:ea typeface="Calibri" panose="020F0502020204030204" pitchFamily="34" charset="0"/>
                <a:cs typeface="Times New Roman" panose="02020603050405020304" pitchFamily="18" charset="0"/>
              </a:rPr>
              <a:t>3</a:t>
            </a:r>
            <a:r>
              <a:rPr lang="en-US" b="1">
                <a:latin typeface="Calibri" panose="020F0502020204030204" pitchFamily="34" charset="0"/>
                <a:ea typeface="Calibri" panose="020F0502020204030204" pitchFamily="34" charset="0"/>
                <a:cs typeface="Times New Roman" panose="02020603050405020304" pitchFamily="18" charset="0"/>
              </a:rPr>
              <a:t> = H</a:t>
            </a:r>
            <a:r>
              <a:rPr lang="en-US" b="1" baseline="-30000">
                <a:latin typeface="Calibri" panose="020F0502020204030204" pitchFamily="34" charset="0"/>
                <a:ea typeface="Calibri" panose="020F0502020204030204" pitchFamily="34" charset="0"/>
                <a:cs typeface="Times New Roman" panose="02020603050405020304" pitchFamily="18" charset="0"/>
              </a:rPr>
              <a:t>available at pt 2 </a:t>
            </a:r>
            <a:r>
              <a:rPr lang="en-US" b="1">
                <a:latin typeface="Calibri" panose="020F0502020204030204" pitchFamily="34" charset="0"/>
                <a:ea typeface="Calibri" panose="020F0502020204030204" pitchFamily="34" charset="0"/>
                <a:cs typeface="Times New Roman" panose="02020603050405020304" pitchFamily="18" charset="0"/>
              </a:rPr>
              <a:t>+</a:t>
            </a:r>
            <a:r>
              <a:rPr lang="en-US" b="1" baseline="-30000">
                <a:latin typeface="Calibri" panose="020F0502020204030204" pitchFamily="34" charset="0"/>
                <a:ea typeface="Calibri" panose="020F0502020204030204" pitchFamily="34" charset="0"/>
                <a:cs typeface="Times New Roman" panose="02020603050405020304" pitchFamily="18" charset="0"/>
              </a:rPr>
              <a:t>   </a:t>
            </a:r>
            <a:r>
              <a:rPr lang="en-US" b="1">
                <a:latin typeface="Calibri" panose="020F0502020204030204" pitchFamily="34" charset="0"/>
                <a:ea typeface="Calibri" panose="020F0502020204030204" pitchFamily="34" charset="0"/>
                <a:cs typeface="Times New Roman" panose="02020603050405020304" pitchFamily="18" charset="0"/>
              </a:rPr>
              <a:t>H</a:t>
            </a:r>
            <a:r>
              <a:rPr lang="en-US" b="1" baseline="-30000">
                <a:latin typeface="Calibri" panose="020F0502020204030204" pitchFamily="34" charset="0"/>
                <a:ea typeface="Calibri" panose="020F0502020204030204" pitchFamily="34" charset="0"/>
                <a:cs typeface="Times New Roman" panose="02020603050405020304" pitchFamily="18" charset="0"/>
              </a:rPr>
              <a:t>available from pt 2 to 3  </a:t>
            </a:r>
            <a:r>
              <a:rPr lang="en-US" b="1">
                <a:latin typeface="Calibri" panose="020F0502020204030204" pitchFamily="34" charset="0"/>
                <a:ea typeface="Calibri" panose="020F0502020204030204" pitchFamily="34" charset="0"/>
                <a:cs typeface="Times New Roman" panose="02020603050405020304" pitchFamily="18" charset="0"/>
              </a:rPr>
              <a:t>-  H</a:t>
            </a:r>
            <a:r>
              <a:rPr lang="en-US" b="1" baseline="-30000">
                <a:latin typeface="Calibri" panose="020F0502020204030204" pitchFamily="34" charset="0"/>
                <a:ea typeface="Calibri" panose="020F0502020204030204" pitchFamily="34" charset="0"/>
                <a:cs typeface="Times New Roman" panose="02020603050405020304" pitchFamily="18" charset="0"/>
              </a:rPr>
              <a:t>L</a:t>
            </a:r>
            <a:r>
              <a:rPr lang="en-US" b="1">
                <a:latin typeface="Calibri" panose="020F0502020204030204" pitchFamily="34" charset="0"/>
                <a:ea typeface="Calibri" panose="020F0502020204030204" pitchFamily="34" charset="0"/>
                <a:cs typeface="Times New Roman" panose="02020603050405020304" pitchFamily="18" charset="0"/>
              </a:rPr>
              <a:t> </a:t>
            </a:r>
            <a:r>
              <a:rPr lang="en-US" b="1" baseline="-30000">
                <a:latin typeface="Calibri" panose="020F0502020204030204" pitchFamily="34" charset="0"/>
                <a:ea typeface="Calibri" panose="020F0502020204030204" pitchFamily="34" charset="0"/>
                <a:cs typeface="Times New Roman" panose="02020603050405020304" pitchFamily="18" charset="0"/>
              </a:rPr>
              <a:t>from pt 2 to 3</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1200">
                <a:latin typeface="Calibri" panose="020F0502020204030204" pitchFamily="34" charset="0"/>
                <a:ea typeface="Calibri" panose="020F0502020204030204" pitchFamily="34" charset="0"/>
                <a:cs typeface="Times New Roman" panose="02020603050405020304" pitchFamily="18" charset="0"/>
              </a:rPr>
              <a:t>      </a:t>
            </a:r>
            <a:endParaRPr lang="en-US" sz="9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a:latin typeface="Calibri" panose="020F0502020204030204" pitchFamily="34" charset="0"/>
                <a:ea typeface="Calibri" panose="020F0502020204030204" pitchFamily="34" charset="0"/>
                <a:cs typeface="Times New Roman" panose="02020603050405020304" pitchFamily="18" charset="0"/>
              </a:rPr>
              <a:t>H</a:t>
            </a:r>
            <a:r>
              <a:rPr lang="en-US" baseline="-30000">
                <a:latin typeface="Calibri" panose="020F0502020204030204" pitchFamily="34" charset="0"/>
                <a:ea typeface="Calibri" panose="020F0502020204030204" pitchFamily="34" charset="0"/>
                <a:cs typeface="Times New Roman" panose="02020603050405020304" pitchFamily="18" charset="0"/>
              </a:rPr>
              <a:t>L</a:t>
            </a:r>
            <a:r>
              <a:rPr lang="en-US">
                <a:latin typeface="Calibri" panose="020F0502020204030204" pitchFamily="34" charset="0"/>
                <a:ea typeface="Calibri" panose="020F0502020204030204" pitchFamily="34" charset="0"/>
                <a:cs typeface="Times New Roman" panose="02020603050405020304" pitchFamily="18" charset="0"/>
              </a:rPr>
              <a:t> up to pt. 2 is H</a:t>
            </a:r>
            <a:r>
              <a:rPr lang="en-US" baseline="-30000">
                <a:latin typeface="Calibri" panose="020F0502020204030204" pitchFamily="34" charset="0"/>
                <a:ea typeface="Calibri" panose="020F0502020204030204" pitchFamily="34" charset="0"/>
                <a:cs typeface="Times New Roman" panose="02020603050405020304" pitchFamily="18" charset="0"/>
              </a:rPr>
              <a:t>L</a:t>
            </a:r>
            <a:r>
              <a:rPr lang="en-US">
                <a:latin typeface="Calibri" panose="020F0502020204030204" pitchFamily="34" charset="0"/>
                <a:ea typeface="Calibri" panose="020F0502020204030204" pitchFamily="34" charset="0"/>
                <a:cs typeface="Times New Roman" panose="02020603050405020304" pitchFamily="18" charset="0"/>
              </a:rPr>
              <a:t> due to;</a:t>
            </a:r>
          </a:p>
          <a:p>
            <a:pPr>
              <a:lnSpc>
                <a:spcPct val="150000"/>
              </a:lnSpc>
            </a:pPr>
            <a:r>
              <a:rPr lang="en-US">
                <a:latin typeface="Calibri" panose="020F0502020204030204" pitchFamily="34" charset="0"/>
                <a:ea typeface="Calibri" panose="020F0502020204030204" pitchFamily="34" charset="0"/>
                <a:cs typeface="Times New Roman" panose="02020603050405020304" pitchFamily="18" charset="0"/>
              </a:rPr>
              <a:t>                 L=3m ф20mm pipe</a:t>
            </a:r>
          </a:p>
          <a:p>
            <a:pPr>
              <a:lnSpc>
                <a:spcPct val="150000"/>
              </a:lnSpc>
            </a:pP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a:latin typeface="Calibri" panose="020F0502020204030204" pitchFamily="34" charset="0"/>
              <a:ea typeface="Calibri" panose="020F0502020204030204" pitchFamily="34" charset="0"/>
              <a:cs typeface="Times New Roman" panose="02020603050405020304" pitchFamily="18" charset="0"/>
            </a:endParaRPr>
          </a:p>
          <a:p>
            <a:pPr eaLnBrk="1" hangingPunct="1"/>
            <a:r>
              <a:rPr lang="en-US">
                <a:latin typeface="Calibri" panose="020F0502020204030204" pitchFamily="34" charset="0"/>
                <a:ea typeface="Calibri" panose="020F0502020204030204" pitchFamily="34" charset="0"/>
                <a:cs typeface="Times New Roman" panose="02020603050405020304" pitchFamily="18" charset="0"/>
              </a:rPr>
              <a:t>              H</a:t>
            </a:r>
            <a:r>
              <a:rPr lang="en-US" baseline="-25000">
                <a:latin typeface="Calibri" panose="020F0502020204030204" pitchFamily="34" charset="0"/>
                <a:ea typeface="Calibri" panose="020F0502020204030204" pitchFamily="34" charset="0"/>
                <a:cs typeface="Times New Roman" panose="02020603050405020304" pitchFamily="18" charset="0"/>
              </a:rPr>
              <a:t>L</a:t>
            </a:r>
            <a:r>
              <a:rPr lang="en-US">
                <a:latin typeface="Calibri" panose="020F0502020204030204" pitchFamily="34" charset="0"/>
                <a:ea typeface="Calibri" panose="020F0502020204030204" pitchFamily="34" charset="0"/>
                <a:cs typeface="Times New Roman" panose="02020603050405020304" pitchFamily="18" charset="0"/>
              </a:rPr>
              <a:t> = 10.7*(0.0005/150)</a:t>
            </a:r>
            <a:r>
              <a:rPr lang="en-US" baseline="30000">
                <a:latin typeface="Calibri" panose="020F0502020204030204" pitchFamily="34" charset="0"/>
                <a:ea typeface="Calibri" panose="020F0502020204030204" pitchFamily="34" charset="0"/>
                <a:cs typeface="Times New Roman" panose="02020603050405020304" pitchFamily="18" charset="0"/>
              </a:rPr>
              <a:t>1.85</a:t>
            </a:r>
            <a:r>
              <a:rPr lang="en-US">
                <a:latin typeface="Calibri" panose="020F0502020204030204" pitchFamily="34" charset="0"/>
                <a:ea typeface="Calibri" panose="020F0502020204030204" pitchFamily="34" charset="0"/>
                <a:cs typeface="Times New Roman" panose="02020603050405020304" pitchFamily="18" charset="0"/>
              </a:rPr>
              <a:t>*3m/(0.02</a:t>
            </a:r>
            <a:r>
              <a:rPr lang="en-US" baseline="30000">
                <a:latin typeface="Calibri" panose="020F0502020204030204" pitchFamily="34" charset="0"/>
                <a:ea typeface="Calibri" panose="020F0502020204030204" pitchFamily="34" charset="0"/>
                <a:cs typeface="Times New Roman" panose="02020603050405020304" pitchFamily="18" charset="0"/>
              </a:rPr>
              <a:t>4.866</a:t>
            </a:r>
            <a:r>
              <a:rPr lang="en-US">
                <a:latin typeface="Calibri" panose="020F0502020204030204" pitchFamily="34" charset="0"/>
                <a:ea typeface="Calibri" panose="020F0502020204030204" pitchFamily="34" charset="0"/>
                <a:cs typeface="Times New Roman" panose="02020603050405020304" pitchFamily="18" charset="0"/>
              </a:rPr>
              <a:t>) = 0.44m</a:t>
            </a:r>
          </a:p>
          <a:p>
            <a:pPr eaLnBrk="1" hangingPunct="1"/>
            <a:endParaRPr lang="en-US">
              <a:latin typeface="Calibri" panose="020F0502020204030204" pitchFamily="34" charset="0"/>
              <a:ea typeface="Calibri" panose="020F0502020204030204" pitchFamily="34" charset="0"/>
              <a:cs typeface="Times New Roman" panose="02020603050405020304" pitchFamily="18" charset="0"/>
            </a:endParaRPr>
          </a:p>
          <a:p>
            <a:pPr eaLnBrk="1" hangingPunct="1"/>
            <a:r>
              <a:rPr lang="en-US">
                <a:latin typeface="Calibri" panose="020F0502020204030204" pitchFamily="34" charset="0"/>
                <a:ea typeface="Calibri" panose="020F0502020204030204" pitchFamily="34" charset="0"/>
                <a:cs typeface="Times New Roman" panose="02020603050405020304" pitchFamily="18" charset="0"/>
              </a:rPr>
              <a:t>   Residual pressure at pt 3 = H</a:t>
            </a:r>
            <a:r>
              <a:rPr lang="en-US" baseline="-25000">
                <a:latin typeface="Calibri" panose="020F0502020204030204" pitchFamily="34" charset="0"/>
                <a:ea typeface="Calibri" panose="020F0502020204030204" pitchFamily="34" charset="0"/>
                <a:cs typeface="Times New Roman" panose="02020603050405020304" pitchFamily="18" charset="0"/>
              </a:rPr>
              <a:t>available at pt 2 </a:t>
            </a:r>
            <a:r>
              <a:rPr lang="en-US">
                <a:latin typeface="Calibri" panose="020F0502020204030204" pitchFamily="34" charset="0"/>
                <a:ea typeface="Calibri" panose="020F0502020204030204" pitchFamily="34" charset="0"/>
                <a:cs typeface="Times New Roman" panose="02020603050405020304" pitchFamily="18" charset="0"/>
              </a:rPr>
              <a:t>+</a:t>
            </a:r>
            <a:r>
              <a:rPr lang="en-US" baseline="-25000">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H</a:t>
            </a:r>
            <a:r>
              <a:rPr lang="en-US" baseline="-25000">
                <a:latin typeface="Calibri" panose="020F0502020204030204" pitchFamily="34" charset="0"/>
                <a:ea typeface="Calibri" panose="020F0502020204030204" pitchFamily="34" charset="0"/>
                <a:cs typeface="Times New Roman" panose="02020603050405020304" pitchFamily="18" charset="0"/>
              </a:rPr>
              <a:t>available from pt 2 to 3 </a:t>
            </a:r>
            <a:r>
              <a:rPr lang="en-US">
                <a:latin typeface="Calibri" panose="020F0502020204030204" pitchFamily="34" charset="0"/>
                <a:ea typeface="Calibri" panose="020F0502020204030204" pitchFamily="34" charset="0"/>
                <a:cs typeface="Times New Roman" panose="02020603050405020304" pitchFamily="18" charset="0"/>
              </a:rPr>
              <a:t>-H</a:t>
            </a:r>
            <a:r>
              <a:rPr lang="en-US" baseline="-25000">
                <a:latin typeface="Calibri" panose="020F0502020204030204" pitchFamily="34" charset="0"/>
                <a:ea typeface="Calibri" panose="020F0502020204030204" pitchFamily="34" charset="0"/>
                <a:cs typeface="Times New Roman" panose="02020603050405020304" pitchFamily="18" charset="0"/>
              </a:rPr>
              <a:t>L</a:t>
            </a:r>
            <a:r>
              <a:rPr lang="en-US">
                <a:latin typeface="Calibri" panose="020F0502020204030204" pitchFamily="34" charset="0"/>
                <a:ea typeface="Calibri" panose="020F0502020204030204" pitchFamily="34" charset="0"/>
                <a:cs typeface="Times New Roman" panose="02020603050405020304" pitchFamily="18" charset="0"/>
              </a:rPr>
              <a:t> </a:t>
            </a:r>
            <a:r>
              <a:rPr lang="en-US" baseline="-25000">
                <a:latin typeface="Calibri" panose="020F0502020204030204" pitchFamily="34" charset="0"/>
                <a:ea typeface="Calibri" panose="020F0502020204030204" pitchFamily="34" charset="0"/>
                <a:cs typeface="Times New Roman" panose="02020603050405020304" pitchFamily="18" charset="0"/>
              </a:rPr>
              <a:t>from pt 2 to 3</a:t>
            </a:r>
            <a:endParaRPr lang="en-US">
              <a:latin typeface="Calibri" panose="020F0502020204030204" pitchFamily="34" charset="0"/>
              <a:ea typeface="Calibri" panose="020F0502020204030204" pitchFamily="34" charset="0"/>
              <a:cs typeface="Times New Roman" panose="02020603050405020304" pitchFamily="18" charset="0"/>
            </a:endParaRPr>
          </a:p>
          <a:p>
            <a:pPr eaLnBrk="1" hangingPunct="1"/>
            <a:r>
              <a:rPr lang="en-US">
                <a:latin typeface="Calibri" panose="020F0502020204030204" pitchFamily="34" charset="0"/>
                <a:ea typeface="Calibri" panose="020F0502020204030204" pitchFamily="34" charset="0"/>
                <a:cs typeface="Times New Roman" panose="02020603050405020304" pitchFamily="18" charset="0"/>
              </a:rPr>
              <a:t>                                                </a:t>
            </a:r>
          </a:p>
          <a:p>
            <a:pPr eaLnBrk="1" hangingPunct="1"/>
            <a:r>
              <a:rPr lang="en-US">
                <a:latin typeface="Calibri" panose="020F0502020204030204" pitchFamily="34" charset="0"/>
                <a:ea typeface="Calibri" panose="020F0502020204030204" pitchFamily="34" charset="0"/>
                <a:cs typeface="Times New Roman" panose="02020603050405020304" pitchFamily="18" charset="0"/>
              </a:rPr>
              <a:t>                                                = 2.8 +3 -0.44 = </a:t>
            </a:r>
            <a:r>
              <a:rPr lang="en-US" b="1" u="sng">
                <a:latin typeface="Calibri" panose="020F0502020204030204" pitchFamily="34" charset="0"/>
                <a:ea typeface="Calibri" panose="020F0502020204030204" pitchFamily="34" charset="0"/>
                <a:cs typeface="Times New Roman" panose="02020603050405020304" pitchFamily="18" charset="0"/>
              </a:rPr>
              <a:t>5.36m</a:t>
            </a:r>
          </a:p>
          <a:p>
            <a:pPr eaLnBrk="1" hangingPunct="1"/>
            <a:endParaRPr lang="en-US" b="1" u="sng">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a:latin typeface="Calibri" panose="020F0502020204030204" pitchFamily="34" charset="0"/>
              <a:ea typeface="Calibri" panose="020F0502020204030204" pitchFamily="34" charset="0"/>
              <a:cs typeface="Times New Roman" panose="02020603050405020304" pitchFamily="18" charset="0"/>
            </a:endParaRPr>
          </a:p>
          <a:p>
            <a:pPr eaLnBrk="1" hangingPunct="1"/>
            <a:r>
              <a:rPr lang="en-US" b="1">
                <a:latin typeface="Calibri" panose="020F0502020204030204" pitchFamily="34" charset="0"/>
                <a:ea typeface="Calibri" panose="020F0502020204030204" pitchFamily="34" charset="0"/>
                <a:cs typeface="Times New Roman" panose="02020603050405020304" pitchFamily="18" charset="0"/>
              </a:rPr>
              <a:t>                                                                                        </a:t>
            </a:r>
            <a:endParaRPr lang="en-US">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a:latin typeface="Calibri" panose="020F0502020204030204" pitchFamily="34" charset="0"/>
              <a:ea typeface="Calibri" panose="020F0502020204030204" pitchFamily="34" charset="0"/>
              <a:cs typeface="Times New Roman" panose="02020603050405020304" pitchFamily="18" charset="0"/>
            </a:endParaRPr>
          </a:p>
        </p:txBody>
      </p:sp>
      <p:pic>
        <p:nvPicPr>
          <p:cNvPr id="133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2667000"/>
            <a:ext cx="2057400" cy="5334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71500" y="1143000"/>
            <a:ext cx="8001000" cy="457200"/>
          </a:xfrm>
          <a:prstGeom prst="rect">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6364730"/>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647700" y="762000"/>
            <a:ext cx="9258300" cy="6096000"/>
          </a:xfrm>
          <a:solidFill>
            <a:schemeClr val="bg1"/>
          </a:solidFill>
        </p:spPr>
        <p:txBody>
          <a:bodyPr/>
          <a:lstStyle/>
          <a:p>
            <a:pPr eaLnBrk="1" hangingPunct="1">
              <a:lnSpc>
                <a:spcPct val="150000"/>
              </a:lnSpc>
              <a:buFont typeface="Arial" panose="020B0604020202020204" pitchFamily="34" charset="0"/>
              <a:buNone/>
            </a:pPr>
            <a:r>
              <a:rPr lang="en-US" sz="1800" b="1" smtClean="0">
                <a:solidFill>
                  <a:srgbClr val="A50021"/>
                </a:solidFill>
              </a:rPr>
              <a:t>b. </a:t>
            </a:r>
            <a:r>
              <a:rPr lang="en-US" sz="1800" smtClean="0"/>
              <a:t>Assuming pumping is done at time of 0 demand, Q= Volume/t</a:t>
            </a:r>
          </a:p>
          <a:p>
            <a:pPr eaLnBrk="1" hangingPunct="1">
              <a:lnSpc>
                <a:spcPct val="150000"/>
              </a:lnSpc>
              <a:buFont typeface="Arial" panose="020B0604020202020204" pitchFamily="34" charset="0"/>
              <a:buNone/>
            </a:pPr>
            <a:r>
              <a:rPr lang="en-US" sz="1800" smtClean="0"/>
              <a:t>         Q = 800l/(1hr*3600)sec                     </a:t>
            </a:r>
          </a:p>
          <a:p>
            <a:pPr eaLnBrk="1" hangingPunct="1">
              <a:lnSpc>
                <a:spcPct val="150000"/>
              </a:lnSpc>
              <a:buFont typeface="Arial" panose="020B0604020202020204" pitchFamily="34" charset="0"/>
              <a:buNone/>
            </a:pPr>
            <a:r>
              <a:rPr lang="en-US" sz="1800" smtClean="0"/>
              <a:t>         </a:t>
            </a:r>
            <a:r>
              <a:rPr lang="en-US" sz="1800" b="1" u="sng" smtClean="0"/>
              <a:t>Q = 0.22l/s</a:t>
            </a:r>
          </a:p>
          <a:p>
            <a:pPr eaLnBrk="1" hangingPunct="1">
              <a:lnSpc>
                <a:spcPct val="150000"/>
              </a:lnSpc>
              <a:buFont typeface="Arial" panose="020B0604020202020204" pitchFamily="34" charset="0"/>
              <a:buNone/>
            </a:pPr>
            <a:r>
              <a:rPr lang="en-US" sz="1800" smtClean="0"/>
              <a:t>H</a:t>
            </a:r>
            <a:r>
              <a:rPr lang="en-US" sz="1800" baseline="-25000" smtClean="0"/>
              <a:t>pump</a:t>
            </a:r>
            <a:r>
              <a:rPr lang="en-US" sz="1800" smtClean="0"/>
              <a:t> = H</a:t>
            </a:r>
            <a:r>
              <a:rPr lang="en-US" sz="1800" baseline="-25000" smtClean="0"/>
              <a:t>static </a:t>
            </a:r>
            <a:r>
              <a:rPr lang="en-US" sz="1800" smtClean="0"/>
              <a:t>+ H</a:t>
            </a:r>
            <a:r>
              <a:rPr lang="en-US" sz="1800" baseline="-25000" smtClean="0"/>
              <a:t>L                                </a:t>
            </a:r>
            <a:r>
              <a:rPr lang="en-US" sz="1800" smtClean="0"/>
              <a:t>2 elbows            1 valve</a:t>
            </a:r>
          </a:p>
          <a:p>
            <a:pPr eaLnBrk="1" hangingPunct="1">
              <a:lnSpc>
                <a:spcPct val="150000"/>
              </a:lnSpc>
              <a:buFont typeface="Arial" panose="020B0604020202020204" pitchFamily="34" charset="0"/>
              <a:buNone/>
            </a:pPr>
            <a:r>
              <a:rPr lang="en-US" sz="1800" smtClean="0"/>
              <a:t>H</a:t>
            </a:r>
            <a:r>
              <a:rPr lang="en-US" sz="1800" baseline="-25000" smtClean="0"/>
              <a:t>static </a:t>
            </a:r>
            <a:r>
              <a:rPr lang="en-US" sz="1800" smtClean="0"/>
              <a:t>= 7.8m</a:t>
            </a:r>
          </a:p>
          <a:p>
            <a:pPr eaLnBrk="1" hangingPunct="1">
              <a:lnSpc>
                <a:spcPct val="150000"/>
              </a:lnSpc>
              <a:buFont typeface="Arial" panose="020B0604020202020204" pitchFamily="34" charset="0"/>
              <a:buNone/>
            </a:pPr>
            <a:r>
              <a:rPr lang="en-US" sz="1800" smtClean="0"/>
              <a:t>H</a:t>
            </a:r>
            <a:r>
              <a:rPr lang="en-US" sz="1800" baseline="-25000" smtClean="0"/>
              <a:t>L </a:t>
            </a:r>
            <a:r>
              <a:rPr lang="en-US" sz="1800" smtClean="0"/>
              <a:t>for L= 2m +7.8m +1m +(2*1.4m)+13m</a:t>
            </a:r>
          </a:p>
          <a:p>
            <a:pPr eaLnBrk="1" hangingPunct="1">
              <a:lnSpc>
                <a:spcPct val="150000"/>
              </a:lnSpc>
              <a:buFont typeface="Arial" panose="020B0604020202020204" pitchFamily="34" charset="0"/>
              <a:buNone/>
            </a:pPr>
            <a:r>
              <a:rPr lang="en-US" sz="1800" smtClean="0"/>
              <a:t>           L = 26.6m </a:t>
            </a:r>
          </a:p>
          <a:p>
            <a:pPr eaLnBrk="1" hangingPunct="1">
              <a:lnSpc>
                <a:spcPct val="150000"/>
              </a:lnSpc>
              <a:buFont typeface="Arial" panose="020B0604020202020204" pitchFamily="34" charset="0"/>
              <a:buNone/>
            </a:pPr>
            <a:r>
              <a:rPr lang="en-US" sz="1800" smtClean="0"/>
              <a:t>H</a:t>
            </a:r>
            <a:r>
              <a:rPr lang="en-US" sz="1800" baseline="-25000" smtClean="0"/>
              <a:t>L</a:t>
            </a:r>
            <a:r>
              <a:rPr lang="en-US" sz="1800" smtClean="0"/>
              <a:t> = 10.68*(0.00022/150)</a:t>
            </a:r>
            <a:r>
              <a:rPr lang="en-US" sz="1800" baseline="30000" smtClean="0"/>
              <a:t>1.85</a:t>
            </a:r>
            <a:r>
              <a:rPr lang="en-US" sz="1800" smtClean="0"/>
              <a:t> *26.6/ (0.032</a:t>
            </a:r>
            <a:r>
              <a:rPr lang="en-US" sz="1800" baseline="30000" smtClean="0"/>
              <a:t>4.866</a:t>
            </a:r>
            <a:r>
              <a:rPr lang="en-US" sz="1800" smtClean="0"/>
              <a:t>)</a:t>
            </a:r>
          </a:p>
          <a:p>
            <a:pPr eaLnBrk="1" hangingPunct="1">
              <a:lnSpc>
                <a:spcPct val="150000"/>
              </a:lnSpc>
              <a:buFont typeface="Arial" panose="020B0604020202020204" pitchFamily="34" charset="0"/>
              <a:buNone/>
            </a:pPr>
            <a:r>
              <a:rPr lang="en-US" sz="1800" smtClean="0"/>
              <a:t>      = 0.089m</a:t>
            </a:r>
          </a:p>
          <a:p>
            <a:pPr eaLnBrk="1" hangingPunct="1">
              <a:lnSpc>
                <a:spcPct val="150000"/>
              </a:lnSpc>
              <a:buFont typeface="Arial" panose="020B0604020202020204" pitchFamily="34" charset="0"/>
              <a:buNone/>
            </a:pPr>
            <a:r>
              <a:rPr lang="en-US" sz="1800" smtClean="0"/>
              <a:t>H</a:t>
            </a:r>
            <a:r>
              <a:rPr lang="en-US" sz="1800" baseline="-25000" smtClean="0"/>
              <a:t>pump</a:t>
            </a:r>
            <a:r>
              <a:rPr lang="en-US" sz="1800" smtClean="0"/>
              <a:t> = H</a:t>
            </a:r>
            <a:r>
              <a:rPr lang="en-US" sz="1800" baseline="-25000" smtClean="0"/>
              <a:t>static </a:t>
            </a:r>
            <a:r>
              <a:rPr lang="en-US" sz="1800" smtClean="0"/>
              <a:t>+ H</a:t>
            </a:r>
            <a:r>
              <a:rPr lang="en-US" sz="1800" baseline="-25000" smtClean="0"/>
              <a:t>L</a:t>
            </a:r>
            <a:endParaRPr lang="en-US" sz="1800" smtClean="0"/>
          </a:p>
          <a:p>
            <a:pPr eaLnBrk="1" hangingPunct="1">
              <a:lnSpc>
                <a:spcPct val="150000"/>
              </a:lnSpc>
              <a:buFont typeface="Arial" panose="020B0604020202020204" pitchFamily="34" charset="0"/>
              <a:buNone/>
            </a:pPr>
            <a:r>
              <a:rPr lang="en-US" sz="1800" smtClean="0"/>
              <a:t> </a:t>
            </a:r>
            <a:r>
              <a:rPr lang="en-US" sz="1800" b="1" smtClean="0"/>
              <a:t>H</a:t>
            </a:r>
            <a:r>
              <a:rPr lang="en-US" sz="1800" b="1" baseline="-25000" smtClean="0"/>
              <a:t>pump</a:t>
            </a:r>
            <a:r>
              <a:rPr lang="en-US" sz="1800" smtClean="0"/>
              <a:t> = 7.8+0.089m = </a:t>
            </a:r>
            <a:r>
              <a:rPr lang="en-US" sz="1800" b="1" u="sng" smtClean="0"/>
              <a:t>7.89m</a:t>
            </a:r>
          </a:p>
          <a:p>
            <a:pPr eaLnBrk="1" hangingPunct="1">
              <a:lnSpc>
                <a:spcPct val="150000"/>
              </a:lnSpc>
              <a:buFont typeface="Arial" panose="020B0604020202020204" pitchFamily="34" charset="0"/>
              <a:buNone/>
            </a:pPr>
            <a:endParaRPr lang="en-US" sz="1800" b="1" u="sng" smtClean="0"/>
          </a:p>
          <a:p>
            <a:pPr eaLnBrk="1" hangingPunct="1">
              <a:lnSpc>
                <a:spcPct val="150000"/>
              </a:lnSpc>
              <a:buFont typeface="Arial" panose="020B0604020202020204" pitchFamily="34" charset="0"/>
              <a:buNone/>
            </a:pPr>
            <a:endParaRPr lang="en-US" sz="1800" b="1" u="sng" smtClean="0"/>
          </a:p>
          <a:p>
            <a:pPr eaLnBrk="1" hangingPunct="1">
              <a:lnSpc>
                <a:spcPct val="150000"/>
              </a:lnSpc>
              <a:buFont typeface="Arial" panose="020B0604020202020204" pitchFamily="34" charset="0"/>
              <a:buNone/>
            </a:pPr>
            <a:endParaRPr lang="en-US" sz="1800" smtClean="0"/>
          </a:p>
          <a:p>
            <a:pPr eaLnBrk="1" hangingPunct="1">
              <a:lnSpc>
                <a:spcPct val="150000"/>
              </a:lnSpc>
            </a:pPr>
            <a:endParaRPr lang="en-US" sz="1800" smtClean="0"/>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899" y="1828800"/>
            <a:ext cx="46577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829544"/>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Reading Assignment</a:t>
            </a:r>
            <a:endParaRPr lang="en-US" b="1" dirty="0"/>
          </a:p>
        </p:txBody>
      </p:sp>
      <p:sp>
        <p:nvSpPr>
          <p:cNvPr id="3" name="Content Placeholder 2"/>
          <p:cNvSpPr>
            <a:spLocks noGrp="1"/>
          </p:cNvSpPr>
          <p:nvPr>
            <p:ph idx="1"/>
          </p:nvPr>
        </p:nvSpPr>
        <p:spPr>
          <a:xfrm>
            <a:off x="723900" y="1398587"/>
            <a:ext cx="9258300" cy="2716213"/>
          </a:xfrm>
        </p:spPr>
        <p:txBody>
          <a:bodyPr/>
          <a:lstStyle/>
          <a:p>
            <a:pPr marL="514350" indent="-514350">
              <a:buFont typeface="+mj-lt"/>
              <a:buAutoNum type="arabicPeriod"/>
            </a:pPr>
            <a:r>
              <a:rPr lang="en-US" dirty="0"/>
              <a:t>SCOPE AND </a:t>
            </a:r>
            <a:r>
              <a:rPr lang="en-US" dirty="0" smtClean="0"/>
              <a:t>DEFINITIONS</a:t>
            </a:r>
          </a:p>
          <a:p>
            <a:pPr marL="514350" indent="-514350">
              <a:buFont typeface="+mj-lt"/>
              <a:buAutoNum type="arabicPeriod"/>
            </a:pPr>
            <a:r>
              <a:rPr lang="en-US" dirty="0" smtClean="0"/>
              <a:t>ADMINISTRATION</a:t>
            </a:r>
          </a:p>
          <a:p>
            <a:pPr marL="514350" indent="-514350">
              <a:buFont typeface="+mj-lt"/>
              <a:buAutoNum type="arabicPeriod"/>
            </a:pPr>
            <a:r>
              <a:rPr lang="en-US" dirty="0"/>
              <a:t>SANITARY </a:t>
            </a:r>
            <a:r>
              <a:rPr lang="en-US" dirty="0" smtClean="0"/>
              <a:t>FIXTURES</a:t>
            </a:r>
          </a:p>
          <a:p>
            <a:pPr marL="514350" indent="-514350">
              <a:buFont typeface="+mj-lt"/>
              <a:buAutoNum type="arabicPeriod"/>
            </a:pPr>
            <a:r>
              <a:rPr lang="en-US" dirty="0"/>
              <a:t>WATER SUPPLY AND DISTRIBUTION</a:t>
            </a:r>
          </a:p>
        </p:txBody>
      </p:sp>
      <p:pic>
        <p:nvPicPr>
          <p:cNvPr id="4" name="Picture 3"/>
          <p:cNvPicPr>
            <a:picLocks noChangeAspect="1"/>
          </p:cNvPicPr>
          <p:nvPr/>
        </p:nvPicPr>
        <p:blipFill>
          <a:blip r:embed="rId2"/>
          <a:stretch>
            <a:fillRect/>
          </a:stretch>
        </p:blipFill>
        <p:spPr>
          <a:xfrm>
            <a:off x="266700" y="4100689"/>
            <a:ext cx="8172450" cy="1809750"/>
          </a:xfrm>
          <a:prstGeom prst="rect">
            <a:avLst/>
          </a:prstGeom>
        </p:spPr>
      </p:pic>
    </p:spTree>
    <p:extLst>
      <p:ext uri="{BB962C8B-B14F-4D97-AF65-F5344CB8AC3E}">
        <p14:creationId xmlns:p14="http://schemas.microsoft.com/office/powerpoint/2010/main" val="77522865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74638"/>
            <a:ext cx="9677400" cy="1143000"/>
          </a:xfrm>
        </p:spPr>
        <p:txBody>
          <a:bodyPr>
            <a:noAutofit/>
          </a:bodyPr>
          <a:lstStyle/>
          <a:p>
            <a:r>
              <a:rPr lang="en-US" sz="3600" b="1" dirty="0" smtClean="0"/>
              <a:t>Building areas requiring water supply system</a:t>
            </a:r>
            <a:endParaRPr lang="en-US" sz="3600" b="1"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571750" y="3105835"/>
            <a:ext cx="5143500" cy="646331"/>
          </a:xfrm>
          <a:prstGeom prst="rect">
            <a:avLst/>
          </a:prstGeom>
        </p:spPr>
        <p:txBody>
          <a:bodyPr>
            <a:spAutoFit/>
          </a:bodyPr>
          <a:lstStyle/>
          <a:p>
            <a:r>
              <a:rPr lang="en-US" dirty="0" smtClean="0"/>
              <a:t/>
            </a:r>
            <a:br>
              <a:rPr lang="en-US" dirty="0" smtClean="0"/>
            </a:br>
            <a:endParaRPr lang="en-US" dirty="0"/>
          </a:p>
        </p:txBody>
      </p:sp>
      <p:pic>
        <p:nvPicPr>
          <p:cNvPr id="50178" name="Picture 2" descr="http://drpipe.ca/wp-content/uploads/2010/08/Bathroom-Plumbing-System.jpg"/>
          <p:cNvPicPr>
            <a:picLocks noChangeAspect="1" noChangeArrowheads="1"/>
          </p:cNvPicPr>
          <p:nvPr/>
        </p:nvPicPr>
        <p:blipFill>
          <a:blip r:embed="rId2" cstate="print"/>
          <a:srcRect/>
          <a:stretch>
            <a:fillRect/>
          </a:stretch>
        </p:blipFill>
        <p:spPr bwMode="auto">
          <a:xfrm>
            <a:off x="419100" y="1600200"/>
            <a:ext cx="7162800" cy="4369310"/>
          </a:xfrm>
          <a:prstGeom prst="rect">
            <a:avLst/>
          </a:prstGeom>
          <a:noFill/>
        </p:spPr>
      </p:pic>
      <p:cxnSp>
        <p:nvCxnSpPr>
          <p:cNvPr id="7" name="Straight Connector 6"/>
          <p:cNvCxnSpPr/>
          <p:nvPr/>
        </p:nvCxnSpPr>
        <p:spPr>
          <a:xfrm rot="10800000" flipV="1">
            <a:off x="5067300" y="2743200"/>
            <a:ext cx="2286000" cy="457200"/>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1104900" y="3657600"/>
            <a:ext cx="1524000" cy="304800"/>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flipV="1">
            <a:off x="2705100" y="3505200"/>
            <a:ext cx="838200" cy="152400"/>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3619500" y="3276600"/>
            <a:ext cx="1143000" cy="228600"/>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4914106" y="2514600"/>
            <a:ext cx="1219994" cy="794"/>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029994" y="2551906"/>
            <a:ext cx="1295400" cy="1588"/>
          </a:xfrm>
          <a:prstGeom prst="line">
            <a:avLst/>
          </a:prstGeom>
          <a:ln w="476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V="1">
            <a:off x="4991100" y="3200400"/>
            <a:ext cx="685800" cy="152400"/>
          </a:xfrm>
          <a:prstGeom prst="line">
            <a:avLst/>
          </a:prstGeom>
          <a:ln w="476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V="1">
            <a:off x="4229100" y="3200400"/>
            <a:ext cx="838200" cy="152400"/>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flipV="1">
            <a:off x="3543300" y="3352800"/>
            <a:ext cx="1447800" cy="304800"/>
          </a:xfrm>
          <a:prstGeom prst="line">
            <a:avLst/>
          </a:prstGeom>
          <a:ln w="476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382294" y="3047206"/>
            <a:ext cx="762000" cy="1588"/>
          </a:xfrm>
          <a:prstGeom prst="line">
            <a:avLst/>
          </a:prstGeom>
          <a:ln w="476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226559" y="3364743"/>
            <a:ext cx="633483" cy="1588"/>
          </a:xfrm>
          <a:prstGeom prst="line">
            <a:avLst/>
          </a:prstGeom>
          <a:ln w="476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839494" y="2894806"/>
            <a:ext cx="609600" cy="1588"/>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5372100" y="1219200"/>
            <a:ext cx="5334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0000"/>
                </a:solidFill>
              </a:rPr>
              <a:t>WH</a:t>
            </a:r>
            <a:endParaRPr lang="en-US" sz="1200" b="1" dirty="0">
              <a:solidFill>
                <a:srgbClr val="FF0000"/>
              </a:solidFill>
            </a:endParaRPr>
          </a:p>
        </p:txBody>
      </p:sp>
      <p:cxnSp>
        <p:nvCxnSpPr>
          <p:cNvPr id="60" name="Straight Connector 59"/>
          <p:cNvCxnSpPr/>
          <p:nvPr/>
        </p:nvCxnSpPr>
        <p:spPr>
          <a:xfrm rot="5400000">
            <a:off x="3543300" y="3276600"/>
            <a:ext cx="457200" cy="1588"/>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877094" y="4190206"/>
            <a:ext cx="457200" cy="1588"/>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a:off x="1104900" y="4419600"/>
            <a:ext cx="152400" cy="76200"/>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rot="20890790">
            <a:off x="5762201" y="2965152"/>
            <a:ext cx="1447800" cy="238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rot="10800000">
            <a:off x="5753100" y="3200401"/>
            <a:ext cx="909854" cy="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3390900" y="2133600"/>
            <a:ext cx="990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0000"/>
                </a:solidFill>
              </a:rPr>
              <a:t>Hand wash basin</a:t>
            </a:r>
          </a:p>
        </p:txBody>
      </p:sp>
      <p:sp>
        <p:nvSpPr>
          <p:cNvPr id="85" name="Rectangle 84"/>
          <p:cNvSpPr/>
          <p:nvPr/>
        </p:nvSpPr>
        <p:spPr>
          <a:xfrm>
            <a:off x="1409700" y="3048000"/>
            <a:ext cx="990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0000"/>
                </a:solidFill>
              </a:rPr>
              <a:t>Water closet</a:t>
            </a:r>
            <a:endParaRPr lang="en-US" sz="1200" b="1" dirty="0">
              <a:solidFill>
                <a:srgbClr val="FF0000"/>
              </a:solidFill>
            </a:endParaRPr>
          </a:p>
        </p:txBody>
      </p:sp>
      <p:sp>
        <p:nvSpPr>
          <p:cNvPr id="86" name="Rectangle 85"/>
          <p:cNvSpPr/>
          <p:nvPr/>
        </p:nvSpPr>
        <p:spPr>
          <a:xfrm>
            <a:off x="5981700" y="4114800"/>
            <a:ext cx="990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0000"/>
                </a:solidFill>
              </a:rPr>
              <a:t>Bath tub</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0" name="Picture 10" descr="Diagram of Drain Pipe Layout"/>
          <p:cNvPicPr>
            <a:picLocks noChangeAspect="1" noChangeArrowheads="1"/>
          </p:cNvPicPr>
          <p:nvPr/>
        </p:nvPicPr>
        <p:blipFill>
          <a:blip r:embed="rId2" cstate="print"/>
          <a:srcRect/>
          <a:stretch>
            <a:fillRect/>
          </a:stretch>
        </p:blipFill>
        <p:spPr bwMode="auto">
          <a:xfrm>
            <a:off x="6291349" y="2590800"/>
            <a:ext cx="3995651" cy="4267200"/>
          </a:xfrm>
          <a:prstGeom prst="rect">
            <a:avLst/>
          </a:prstGeom>
          <a:noFill/>
          <a:ln>
            <a:solidFill>
              <a:schemeClr val="tx1"/>
            </a:solidFill>
          </a:ln>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02" name="Picture 2" descr="Diagram of toilet"/>
          <p:cNvPicPr>
            <a:picLocks noChangeAspect="1" noChangeArrowheads="1"/>
          </p:cNvPicPr>
          <p:nvPr/>
        </p:nvPicPr>
        <p:blipFill>
          <a:blip r:embed="rId3" cstate="print"/>
          <a:srcRect/>
          <a:stretch>
            <a:fillRect/>
          </a:stretch>
        </p:blipFill>
        <p:spPr bwMode="auto">
          <a:xfrm>
            <a:off x="1" y="0"/>
            <a:ext cx="2718019" cy="3429000"/>
          </a:xfrm>
          <a:prstGeom prst="rect">
            <a:avLst/>
          </a:prstGeom>
          <a:noFill/>
          <a:ln>
            <a:solidFill>
              <a:schemeClr val="tx1"/>
            </a:solidFill>
          </a:ln>
        </p:spPr>
      </p:pic>
      <p:pic>
        <p:nvPicPr>
          <p:cNvPr id="51204" name="Picture 4" descr="http://images.lets-do-diy.com/images/projects/Bathroom/DIY0231.png"/>
          <p:cNvPicPr>
            <a:picLocks noChangeAspect="1" noChangeArrowheads="1"/>
          </p:cNvPicPr>
          <p:nvPr/>
        </p:nvPicPr>
        <p:blipFill>
          <a:blip r:embed="rId4" cstate="print"/>
          <a:srcRect/>
          <a:stretch>
            <a:fillRect/>
          </a:stretch>
        </p:blipFill>
        <p:spPr bwMode="auto">
          <a:xfrm>
            <a:off x="3771900" y="0"/>
            <a:ext cx="3276599" cy="3276600"/>
          </a:xfrm>
          <a:prstGeom prst="rect">
            <a:avLst/>
          </a:prstGeom>
          <a:noFill/>
          <a:ln>
            <a:solidFill>
              <a:schemeClr val="tx1"/>
            </a:solidFill>
          </a:ln>
        </p:spPr>
      </p:pic>
      <p:cxnSp>
        <p:nvCxnSpPr>
          <p:cNvPr id="8" name="Straight Connector 7"/>
          <p:cNvCxnSpPr/>
          <p:nvPr/>
        </p:nvCxnSpPr>
        <p:spPr>
          <a:xfrm rot="5400000">
            <a:off x="4648597" y="1866503"/>
            <a:ext cx="1143000" cy="794"/>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420394" y="1942306"/>
            <a:ext cx="1143000" cy="1588"/>
          </a:xfrm>
          <a:prstGeom prst="line">
            <a:avLst/>
          </a:prstGeom>
          <a:ln w="476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029597" y="2780903"/>
            <a:ext cx="381000" cy="794"/>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839097" y="2742803"/>
            <a:ext cx="305594" cy="1588"/>
          </a:xfrm>
          <a:prstGeom prst="line">
            <a:avLst/>
          </a:prstGeom>
          <a:ln w="4762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4991100" y="457200"/>
            <a:ext cx="220640" cy="755177"/>
          </a:xfrm>
          <a:custGeom>
            <a:avLst/>
            <a:gdLst>
              <a:gd name="connsiteX0" fmla="*/ 9099 w 220640"/>
              <a:gd name="connsiteY0" fmla="*/ 755177 h 755177"/>
              <a:gd name="connsiteX1" fmla="*/ 9099 w 220640"/>
              <a:gd name="connsiteY1" fmla="*/ 591404 h 755177"/>
              <a:gd name="connsiteX2" fmla="*/ 63691 w 220640"/>
              <a:gd name="connsiteY2" fmla="*/ 413983 h 755177"/>
              <a:gd name="connsiteX3" fmla="*/ 172873 w 220640"/>
              <a:gd name="connsiteY3" fmla="*/ 304801 h 755177"/>
              <a:gd name="connsiteX4" fmla="*/ 213816 w 220640"/>
              <a:gd name="connsiteY4" fmla="*/ 181971 h 755177"/>
              <a:gd name="connsiteX5" fmla="*/ 213816 w 220640"/>
              <a:gd name="connsiteY5" fmla="*/ 31845 h 75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640" h="755177">
                <a:moveTo>
                  <a:pt x="9099" y="755177"/>
                </a:moveTo>
                <a:cubicBezTo>
                  <a:pt x="4549" y="701723"/>
                  <a:pt x="0" y="648270"/>
                  <a:pt x="9099" y="591404"/>
                </a:cubicBezTo>
                <a:cubicBezTo>
                  <a:pt x="18198" y="534538"/>
                  <a:pt x="36395" y="461750"/>
                  <a:pt x="63691" y="413983"/>
                </a:cubicBezTo>
                <a:cubicBezTo>
                  <a:pt x="90987" y="366216"/>
                  <a:pt x="147852" y="343470"/>
                  <a:pt x="172873" y="304801"/>
                </a:cubicBezTo>
                <a:cubicBezTo>
                  <a:pt x="197894" y="266132"/>
                  <a:pt x="206992" y="227464"/>
                  <a:pt x="213816" y="181971"/>
                </a:cubicBezTo>
                <a:cubicBezTo>
                  <a:pt x="220640" y="136478"/>
                  <a:pt x="197894" y="0"/>
                  <a:pt x="213816" y="3184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219700" y="457200"/>
            <a:ext cx="45719" cy="708546"/>
          </a:xfrm>
          <a:custGeom>
            <a:avLst/>
            <a:gdLst>
              <a:gd name="connsiteX0" fmla="*/ 4549 w 34118"/>
              <a:gd name="connsiteY0" fmla="*/ 641445 h 641445"/>
              <a:gd name="connsiteX1" fmla="*/ 4549 w 34118"/>
              <a:gd name="connsiteY1" fmla="*/ 477671 h 641445"/>
              <a:gd name="connsiteX2" fmla="*/ 4549 w 34118"/>
              <a:gd name="connsiteY2" fmla="*/ 354842 h 641445"/>
              <a:gd name="connsiteX3" fmla="*/ 31844 w 34118"/>
              <a:gd name="connsiteY3" fmla="*/ 218364 h 641445"/>
              <a:gd name="connsiteX4" fmla="*/ 18196 w 34118"/>
              <a:gd name="connsiteY4" fmla="*/ 40943 h 641445"/>
              <a:gd name="connsiteX5" fmla="*/ 18196 w 34118"/>
              <a:gd name="connsiteY5" fmla="*/ 0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18" h="641445">
                <a:moveTo>
                  <a:pt x="4549" y="641445"/>
                </a:moveTo>
                <a:lnTo>
                  <a:pt x="4549" y="477671"/>
                </a:lnTo>
                <a:cubicBezTo>
                  <a:pt x="4549" y="429904"/>
                  <a:pt x="0" y="398060"/>
                  <a:pt x="4549" y="354842"/>
                </a:cubicBezTo>
                <a:cubicBezTo>
                  <a:pt x="9098" y="311624"/>
                  <a:pt x="29570" y="270680"/>
                  <a:pt x="31844" y="218364"/>
                </a:cubicBezTo>
                <a:cubicBezTo>
                  <a:pt x="34118" y="166048"/>
                  <a:pt x="20471" y="77337"/>
                  <a:pt x="18196" y="40943"/>
                </a:cubicBezTo>
                <a:cubicBezTo>
                  <a:pt x="15921" y="4549"/>
                  <a:pt x="17058" y="2274"/>
                  <a:pt x="18196" y="0"/>
                </a:cubicBezTo>
              </a:path>
            </a:pathLst>
          </a:custGeom>
          <a:ln w="317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206" name="Picture 6" descr="http://s.hswstatic.com/gif/how-to-replace-a-faucet-3.jpg"/>
          <p:cNvPicPr>
            <a:picLocks noChangeAspect="1" noChangeArrowheads="1"/>
          </p:cNvPicPr>
          <p:nvPr/>
        </p:nvPicPr>
        <p:blipFill>
          <a:blip r:embed="rId5" cstate="print"/>
          <a:srcRect/>
          <a:stretch>
            <a:fillRect/>
          </a:stretch>
        </p:blipFill>
        <p:spPr bwMode="auto">
          <a:xfrm>
            <a:off x="2857500" y="3810000"/>
            <a:ext cx="3124200" cy="3030475"/>
          </a:xfrm>
          <a:prstGeom prst="rect">
            <a:avLst/>
          </a:prstGeom>
          <a:noFill/>
          <a:ln>
            <a:solidFill>
              <a:schemeClr val="tx1"/>
            </a:solidFill>
          </a:ln>
        </p:spPr>
      </p:pic>
      <p:pic>
        <p:nvPicPr>
          <p:cNvPr id="51208" name="Picture 8" descr="Cheap Bathroom Faucets/Bathtub Mixer/ Plumbing Fitting, Made of Brass wholesale"/>
          <p:cNvPicPr>
            <a:picLocks noChangeAspect="1" noChangeArrowheads="1"/>
          </p:cNvPicPr>
          <p:nvPr/>
        </p:nvPicPr>
        <p:blipFill>
          <a:blip r:embed="rId6" cstate="print"/>
          <a:srcRect/>
          <a:stretch>
            <a:fillRect/>
          </a:stretch>
        </p:blipFill>
        <p:spPr bwMode="auto">
          <a:xfrm>
            <a:off x="800100" y="3886200"/>
            <a:ext cx="1600200" cy="1600200"/>
          </a:xfrm>
          <a:prstGeom prst="rect">
            <a:avLst/>
          </a:prstGeom>
          <a:noFill/>
          <a:ln>
            <a:solidFill>
              <a:schemeClr val="tx1"/>
            </a:solidFill>
          </a:ln>
        </p:spPr>
      </p:pic>
      <p:sp>
        <p:nvSpPr>
          <p:cNvPr id="24" name="Rectangle 23"/>
          <p:cNvSpPr/>
          <p:nvPr/>
        </p:nvSpPr>
        <p:spPr>
          <a:xfrm>
            <a:off x="1104900" y="5486400"/>
            <a:ext cx="1261884" cy="276999"/>
          </a:xfrm>
          <a:prstGeom prst="rect">
            <a:avLst/>
          </a:prstGeom>
        </p:spPr>
        <p:txBody>
          <a:bodyPr wrap="none">
            <a:spAutoFit/>
          </a:bodyPr>
          <a:lstStyle/>
          <a:p>
            <a:r>
              <a:rPr lang="en-US" sz="1200" b="1" dirty="0" smtClean="0">
                <a:latin typeface="Adobe Gothic Std B" pitchFamily="34" charset="-128"/>
                <a:ea typeface="Adobe Gothic Std B" pitchFamily="34" charset="-128"/>
              </a:rPr>
              <a:t>Bath tub faucet </a:t>
            </a:r>
            <a:endParaRPr lang="en-US" sz="1200" b="1" dirty="0"/>
          </a:p>
        </p:txBody>
      </p:sp>
      <p:sp>
        <p:nvSpPr>
          <p:cNvPr id="25" name="Rectangle 24"/>
          <p:cNvSpPr/>
          <p:nvPr/>
        </p:nvSpPr>
        <p:spPr>
          <a:xfrm>
            <a:off x="800100" y="3429000"/>
            <a:ext cx="1492716" cy="276999"/>
          </a:xfrm>
          <a:prstGeom prst="rect">
            <a:avLst/>
          </a:prstGeom>
        </p:spPr>
        <p:txBody>
          <a:bodyPr wrap="none">
            <a:spAutoFit/>
          </a:bodyPr>
          <a:lstStyle/>
          <a:p>
            <a:r>
              <a:rPr lang="en-US" sz="1200" b="1" dirty="0" smtClean="0">
                <a:latin typeface="Adobe Gothic Std B" pitchFamily="34" charset="-128"/>
                <a:ea typeface="Adobe Gothic Std B" pitchFamily="34" charset="-128"/>
              </a:rPr>
              <a:t>Water closet (WC)</a:t>
            </a:r>
            <a:endParaRPr lang="en-US" sz="1200" b="1" dirty="0"/>
          </a:p>
        </p:txBody>
      </p:sp>
      <p:sp>
        <p:nvSpPr>
          <p:cNvPr id="26" name="Rectangle 25"/>
          <p:cNvSpPr/>
          <p:nvPr/>
        </p:nvSpPr>
        <p:spPr>
          <a:xfrm>
            <a:off x="4533900" y="3276600"/>
            <a:ext cx="1882247" cy="276999"/>
          </a:xfrm>
          <a:prstGeom prst="rect">
            <a:avLst/>
          </a:prstGeom>
        </p:spPr>
        <p:txBody>
          <a:bodyPr wrap="none">
            <a:spAutoFit/>
          </a:bodyPr>
          <a:lstStyle/>
          <a:p>
            <a:r>
              <a:rPr lang="en-US" sz="1200" b="1" dirty="0" smtClean="0">
                <a:latin typeface="Adobe Gothic Std B" pitchFamily="34" charset="-128"/>
                <a:ea typeface="Adobe Gothic Std B" pitchFamily="34" charset="-128"/>
              </a:rPr>
              <a:t>Hand wash Basin (HWB)</a:t>
            </a:r>
            <a:endParaRPr lang="en-US" sz="1200" b="1" dirty="0"/>
          </a:p>
        </p:txBody>
      </p:sp>
      <p:sp>
        <p:nvSpPr>
          <p:cNvPr id="30" name="Rectangle 29"/>
          <p:cNvSpPr/>
          <p:nvPr/>
        </p:nvSpPr>
        <p:spPr>
          <a:xfrm>
            <a:off x="7886700" y="6581001"/>
            <a:ext cx="1446230" cy="276999"/>
          </a:xfrm>
          <a:prstGeom prst="rect">
            <a:avLst/>
          </a:prstGeom>
        </p:spPr>
        <p:txBody>
          <a:bodyPr wrap="none">
            <a:spAutoFit/>
          </a:bodyPr>
          <a:lstStyle/>
          <a:p>
            <a:r>
              <a:rPr lang="en-US" sz="1200" b="1" dirty="0" smtClean="0">
                <a:latin typeface="Adobe Gothic Std B" pitchFamily="34" charset="-128"/>
                <a:ea typeface="Adobe Gothic Std B" pitchFamily="34" charset="-128"/>
              </a:rPr>
              <a:t>Shower head (SH)</a:t>
            </a:r>
            <a:endParaRPr lang="en-US" sz="1200" b="1" dirty="0"/>
          </a:p>
        </p:txBody>
      </p:sp>
      <p:sp>
        <p:nvSpPr>
          <p:cNvPr id="31" name="Rectangle 30"/>
          <p:cNvSpPr/>
          <p:nvPr/>
        </p:nvSpPr>
        <p:spPr>
          <a:xfrm>
            <a:off x="5067300" y="6581001"/>
            <a:ext cx="1151277" cy="276999"/>
          </a:xfrm>
          <a:prstGeom prst="rect">
            <a:avLst/>
          </a:prstGeom>
        </p:spPr>
        <p:txBody>
          <a:bodyPr wrap="none">
            <a:spAutoFit/>
          </a:bodyPr>
          <a:lstStyle/>
          <a:p>
            <a:r>
              <a:rPr lang="en-US" sz="1200" b="1" dirty="0" smtClean="0">
                <a:latin typeface="Adobe Gothic Std B" pitchFamily="34" charset="-128"/>
                <a:ea typeface="Adobe Gothic Std B" pitchFamily="34" charset="-128"/>
              </a:rPr>
              <a:t>Bath Tub (BT)</a:t>
            </a:r>
            <a:endParaRPr lang="en-US" sz="1200" b="1" dirty="0"/>
          </a:p>
        </p:txBody>
      </p:sp>
      <p:cxnSp>
        <p:nvCxnSpPr>
          <p:cNvPr id="32" name="Straight Connector 31"/>
          <p:cNvCxnSpPr/>
          <p:nvPr/>
        </p:nvCxnSpPr>
        <p:spPr>
          <a:xfrm rot="5400000">
            <a:off x="419497" y="2742803"/>
            <a:ext cx="457200" cy="794"/>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647700" y="1746912"/>
            <a:ext cx="259876" cy="691488"/>
          </a:xfrm>
          <a:custGeom>
            <a:avLst/>
            <a:gdLst>
              <a:gd name="connsiteX0" fmla="*/ 38669 w 236561"/>
              <a:gd name="connsiteY0" fmla="*/ 600502 h 600502"/>
              <a:gd name="connsiteX1" fmla="*/ 25021 w 236561"/>
              <a:gd name="connsiteY1" fmla="*/ 436729 h 600502"/>
              <a:gd name="connsiteX2" fmla="*/ 188794 w 236561"/>
              <a:gd name="connsiteY2" fmla="*/ 354842 h 600502"/>
              <a:gd name="connsiteX3" fmla="*/ 229737 w 236561"/>
              <a:gd name="connsiteY3" fmla="*/ 232012 h 600502"/>
              <a:gd name="connsiteX4" fmla="*/ 229737 w 236561"/>
              <a:gd name="connsiteY4" fmla="*/ 122830 h 600502"/>
              <a:gd name="connsiteX5" fmla="*/ 229737 w 236561"/>
              <a:gd name="connsiteY5" fmla="*/ 0 h 60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561" h="600502">
                <a:moveTo>
                  <a:pt x="38669" y="600502"/>
                </a:moveTo>
                <a:cubicBezTo>
                  <a:pt x="19334" y="539087"/>
                  <a:pt x="0" y="477672"/>
                  <a:pt x="25021" y="436729"/>
                </a:cubicBezTo>
                <a:cubicBezTo>
                  <a:pt x="50042" y="395786"/>
                  <a:pt x="154675" y="388961"/>
                  <a:pt x="188794" y="354842"/>
                </a:cubicBezTo>
                <a:cubicBezTo>
                  <a:pt x="222913" y="320723"/>
                  <a:pt x="222913" y="270681"/>
                  <a:pt x="229737" y="232012"/>
                </a:cubicBezTo>
                <a:cubicBezTo>
                  <a:pt x="236561" y="193343"/>
                  <a:pt x="229737" y="122830"/>
                  <a:pt x="229737" y="122830"/>
                </a:cubicBezTo>
                <a:cubicBezTo>
                  <a:pt x="229737" y="84161"/>
                  <a:pt x="220639" y="9098"/>
                  <a:pt x="229737" y="0"/>
                </a:cubicBez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Connector 36"/>
          <p:cNvCxnSpPr/>
          <p:nvPr/>
        </p:nvCxnSpPr>
        <p:spPr>
          <a:xfrm rot="5400000">
            <a:off x="686197" y="1333103"/>
            <a:ext cx="381000" cy="794"/>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8382794" y="5447506"/>
            <a:ext cx="381000" cy="1588"/>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7620794" y="5218906"/>
            <a:ext cx="1143000" cy="1588"/>
          </a:xfrm>
          <a:prstGeom prst="line">
            <a:avLst/>
          </a:prstGeom>
          <a:ln w="476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3200400" y="5524500"/>
            <a:ext cx="1219200" cy="76200"/>
          </a:xfrm>
          <a:prstGeom prst="line">
            <a:avLst/>
          </a:prstGeom>
          <a:ln w="79375"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4190206" y="5144294"/>
            <a:ext cx="1219200" cy="74612"/>
          </a:xfrm>
          <a:prstGeom prst="line">
            <a:avLst/>
          </a:prstGeom>
          <a:ln w="7937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flipV="1">
            <a:off x="4457700" y="4495800"/>
            <a:ext cx="228600" cy="76200"/>
          </a:xfrm>
          <a:prstGeom prst="line">
            <a:avLst/>
          </a:prstGeom>
          <a:ln w="7937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flipV="1">
            <a:off x="3924300" y="4648200"/>
            <a:ext cx="228600" cy="76200"/>
          </a:xfrm>
          <a:prstGeom prst="line">
            <a:avLst/>
          </a:prstGeom>
          <a:ln w="79375"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324100" y="4419600"/>
            <a:ext cx="1828800" cy="7620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rot="425770">
            <a:off x="4009763" y="4878641"/>
            <a:ext cx="457200" cy="178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rot="20527612">
            <a:off x="4165253" y="4714682"/>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nvCxnSpPr>
        <p:spPr>
          <a:xfrm rot="5400000">
            <a:off x="8497094" y="4723606"/>
            <a:ext cx="152400" cy="1588"/>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8497094" y="5028406"/>
            <a:ext cx="152400" cy="1588"/>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8497094" y="5790406"/>
            <a:ext cx="152400" cy="1588"/>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flipV="1">
            <a:off x="0" y="2971800"/>
            <a:ext cx="648494" cy="304800"/>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2228" name="Picture 4" descr="http://images.lets-do-diy.com/images/projects/Plumbing/DIY0058.png"/>
          <p:cNvPicPr>
            <a:picLocks noChangeAspect="1" noChangeArrowheads="1"/>
          </p:cNvPicPr>
          <p:nvPr/>
        </p:nvPicPr>
        <p:blipFill>
          <a:blip r:embed="rId2" cstate="print"/>
          <a:srcRect/>
          <a:stretch>
            <a:fillRect/>
          </a:stretch>
        </p:blipFill>
        <p:spPr bwMode="auto">
          <a:xfrm>
            <a:off x="6248401" y="0"/>
            <a:ext cx="4038599" cy="4038600"/>
          </a:xfrm>
          <a:prstGeom prst="rect">
            <a:avLst/>
          </a:prstGeom>
          <a:noFill/>
        </p:spPr>
      </p:pic>
      <p:pic>
        <p:nvPicPr>
          <p:cNvPr id="52226" name="Picture 2" descr="garbage disposal sink"/>
          <p:cNvPicPr>
            <a:picLocks noChangeAspect="1" noChangeArrowheads="1"/>
          </p:cNvPicPr>
          <p:nvPr/>
        </p:nvPicPr>
        <p:blipFill>
          <a:blip r:embed="rId3" cstate="print"/>
          <a:srcRect/>
          <a:stretch>
            <a:fillRect/>
          </a:stretch>
        </p:blipFill>
        <p:spPr bwMode="auto">
          <a:xfrm>
            <a:off x="0" y="1"/>
            <a:ext cx="5566170" cy="3886199"/>
          </a:xfrm>
          <a:prstGeom prst="rect">
            <a:avLst/>
          </a:prstGeom>
          <a:noFill/>
        </p:spPr>
      </p:pic>
      <p:pic>
        <p:nvPicPr>
          <p:cNvPr id="52230" name="Picture 6" descr="washing machine diagram"/>
          <p:cNvPicPr>
            <a:picLocks noChangeAspect="1" noChangeArrowheads="1"/>
          </p:cNvPicPr>
          <p:nvPr/>
        </p:nvPicPr>
        <p:blipFill rotWithShape="1">
          <a:blip r:embed="rId4" cstate="print"/>
          <a:srcRect t="15556"/>
          <a:stretch/>
        </p:blipFill>
        <p:spPr bwMode="auto">
          <a:xfrm>
            <a:off x="3418157" y="3910013"/>
            <a:ext cx="3810000" cy="2895600"/>
          </a:xfrm>
          <a:prstGeom prst="rect">
            <a:avLst/>
          </a:prstGeom>
          <a:noFill/>
        </p:spPr>
      </p:pic>
      <p:sp>
        <p:nvSpPr>
          <p:cNvPr id="7" name="Rectangle 6"/>
          <p:cNvSpPr/>
          <p:nvPr/>
        </p:nvSpPr>
        <p:spPr>
          <a:xfrm>
            <a:off x="7658100" y="6581001"/>
            <a:ext cx="1071127" cy="276999"/>
          </a:xfrm>
          <a:prstGeom prst="rect">
            <a:avLst/>
          </a:prstGeom>
        </p:spPr>
        <p:txBody>
          <a:bodyPr wrap="none">
            <a:spAutoFit/>
          </a:bodyPr>
          <a:lstStyle/>
          <a:p>
            <a:r>
              <a:rPr lang="en-US" sz="1200" b="1" dirty="0" smtClean="0">
                <a:latin typeface="Adobe Gothic Std B" pitchFamily="34" charset="-128"/>
                <a:ea typeface="Adobe Gothic Std B" pitchFamily="34" charset="-128"/>
              </a:rPr>
              <a:t>Laundry (LA)</a:t>
            </a:r>
            <a:endParaRPr lang="en-US" sz="1200" b="1" dirty="0"/>
          </a:p>
        </p:txBody>
      </p:sp>
      <p:sp>
        <p:nvSpPr>
          <p:cNvPr id="8" name="Rectangle 7"/>
          <p:cNvSpPr/>
          <p:nvPr/>
        </p:nvSpPr>
        <p:spPr>
          <a:xfrm>
            <a:off x="1562100" y="3886200"/>
            <a:ext cx="1362874" cy="276999"/>
          </a:xfrm>
          <a:prstGeom prst="rect">
            <a:avLst/>
          </a:prstGeom>
        </p:spPr>
        <p:txBody>
          <a:bodyPr wrap="none">
            <a:spAutoFit/>
          </a:bodyPr>
          <a:lstStyle/>
          <a:p>
            <a:r>
              <a:rPr lang="en-US" sz="1200" b="1" dirty="0" smtClean="0">
                <a:latin typeface="Adobe Gothic Std B" pitchFamily="34" charset="-128"/>
                <a:ea typeface="Adobe Gothic Std B" pitchFamily="34" charset="-128"/>
              </a:rPr>
              <a:t>Kitchen sink (KS)</a:t>
            </a:r>
            <a:endParaRPr lang="en-US" sz="1200" b="1" dirty="0"/>
          </a:p>
        </p:txBody>
      </p:sp>
      <p:sp>
        <p:nvSpPr>
          <p:cNvPr id="9" name="Rectangle 8"/>
          <p:cNvSpPr/>
          <p:nvPr/>
        </p:nvSpPr>
        <p:spPr>
          <a:xfrm>
            <a:off x="8039100" y="4038600"/>
            <a:ext cx="1465466" cy="276999"/>
          </a:xfrm>
          <a:prstGeom prst="rect">
            <a:avLst/>
          </a:prstGeom>
        </p:spPr>
        <p:txBody>
          <a:bodyPr wrap="none">
            <a:spAutoFit/>
          </a:bodyPr>
          <a:lstStyle/>
          <a:p>
            <a:r>
              <a:rPr lang="en-US" sz="1200" b="1" dirty="0" smtClean="0">
                <a:latin typeface="Adobe Gothic Std B" pitchFamily="34" charset="-128"/>
                <a:ea typeface="Adobe Gothic Std B" pitchFamily="34" charset="-128"/>
              </a:rPr>
              <a:t>Dish Washer (DW)</a:t>
            </a:r>
            <a:endParaRPr lang="en-US" sz="1200" b="1" dirty="0"/>
          </a:p>
        </p:txBody>
      </p:sp>
      <p:cxnSp>
        <p:nvCxnSpPr>
          <p:cNvPr id="10" name="Straight Connector 9"/>
          <p:cNvCxnSpPr/>
          <p:nvPr/>
        </p:nvCxnSpPr>
        <p:spPr>
          <a:xfrm rot="10800000">
            <a:off x="6210300" y="838200"/>
            <a:ext cx="2896394" cy="1447800"/>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6286500" y="1066800"/>
            <a:ext cx="3352800" cy="1828800"/>
          </a:xfrm>
          <a:prstGeom prst="line">
            <a:avLst/>
          </a:prstGeom>
          <a:ln w="4762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5772150" y="4914900"/>
            <a:ext cx="349250" cy="574675"/>
          </a:xfrm>
          <a:custGeom>
            <a:avLst/>
            <a:gdLst>
              <a:gd name="connsiteX0" fmla="*/ 0 w 349250"/>
              <a:gd name="connsiteY0" fmla="*/ 285750 h 574675"/>
              <a:gd name="connsiteX1" fmla="*/ 76200 w 349250"/>
              <a:gd name="connsiteY1" fmla="*/ 342900 h 574675"/>
              <a:gd name="connsiteX2" fmla="*/ 76200 w 349250"/>
              <a:gd name="connsiteY2" fmla="*/ 438150 h 574675"/>
              <a:gd name="connsiteX3" fmla="*/ 114300 w 349250"/>
              <a:gd name="connsiteY3" fmla="*/ 514350 h 574675"/>
              <a:gd name="connsiteX4" fmla="*/ 190500 w 349250"/>
              <a:gd name="connsiteY4" fmla="*/ 552450 h 574675"/>
              <a:gd name="connsiteX5" fmla="*/ 304800 w 349250"/>
              <a:gd name="connsiteY5" fmla="*/ 552450 h 574675"/>
              <a:gd name="connsiteX6" fmla="*/ 342900 w 349250"/>
              <a:gd name="connsiteY6" fmla="*/ 419100 h 574675"/>
              <a:gd name="connsiteX7" fmla="*/ 342900 w 349250"/>
              <a:gd name="connsiteY7" fmla="*/ 266700 h 574675"/>
              <a:gd name="connsiteX8" fmla="*/ 342900 w 349250"/>
              <a:gd name="connsiteY8" fmla="*/ 76200 h 574675"/>
              <a:gd name="connsiteX9" fmla="*/ 342900 w 349250"/>
              <a:gd name="connsiteY9"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250" h="574675">
                <a:moveTo>
                  <a:pt x="0" y="285750"/>
                </a:moveTo>
                <a:cubicBezTo>
                  <a:pt x="31750" y="301625"/>
                  <a:pt x="63500" y="317500"/>
                  <a:pt x="76200" y="342900"/>
                </a:cubicBezTo>
                <a:cubicBezTo>
                  <a:pt x="88900" y="368300"/>
                  <a:pt x="69850" y="409575"/>
                  <a:pt x="76200" y="438150"/>
                </a:cubicBezTo>
                <a:cubicBezTo>
                  <a:pt x="82550" y="466725"/>
                  <a:pt x="95250" y="495300"/>
                  <a:pt x="114300" y="514350"/>
                </a:cubicBezTo>
                <a:cubicBezTo>
                  <a:pt x="133350" y="533400"/>
                  <a:pt x="158750" y="546100"/>
                  <a:pt x="190500" y="552450"/>
                </a:cubicBezTo>
                <a:cubicBezTo>
                  <a:pt x="222250" y="558800"/>
                  <a:pt x="279400" y="574675"/>
                  <a:pt x="304800" y="552450"/>
                </a:cubicBezTo>
                <a:cubicBezTo>
                  <a:pt x="330200" y="530225"/>
                  <a:pt x="336550" y="466725"/>
                  <a:pt x="342900" y="419100"/>
                </a:cubicBezTo>
                <a:cubicBezTo>
                  <a:pt x="349250" y="371475"/>
                  <a:pt x="342900" y="266700"/>
                  <a:pt x="342900" y="266700"/>
                </a:cubicBezTo>
                <a:lnTo>
                  <a:pt x="342900" y="76200"/>
                </a:lnTo>
                <a:lnTo>
                  <a:pt x="342900" y="0"/>
                </a:lnTo>
              </a:path>
            </a:pathLst>
          </a:cu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695950" y="4924425"/>
            <a:ext cx="571500" cy="609600"/>
          </a:xfrm>
          <a:custGeom>
            <a:avLst/>
            <a:gdLst>
              <a:gd name="connsiteX0" fmla="*/ 0 w 571500"/>
              <a:gd name="connsiteY0" fmla="*/ 304800 h 609600"/>
              <a:gd name="connsiteX1" fmla="*/ 47625 w 571500"/>
              <a:gd name="connsiteY1" fmla="*/ 323850 h 609600"/>
              <a:gd name="connsiteX2" fmla="*/ 76200 w 571500"/>
              <a:gd name="connsiteY2" fmla="*/ 371475 h 609600"/>
              <a:gd name="connsiteX3" fmla="*/ 76200 w 571500"/>
              <a:gd name="connsiteY3" fmla="*/ 438150 h 609600"/>
              <a:gd name="connsiteX4" fmla="*/ 104775 w 571500"/>
              <a:gd name="connsiteY4" fmla="*/ 495300 h 609600"/>
              <a:gd name="connsiteX5" fmla="*/ 133350 w 571500"/>
              <a:gd name="connsiteY5" fmla="*/ 561975 h 609600"/>
              <a:gd name="connsiteX6" fmla="*/ 209550 w 571500"/>
              <a:gd name="connsiteY6" fmla="*/ 590550 h 609600"/>
              <a:gd name="connsiteX7" fmla="*/ 295275 w 571500"/>
              <a:gd name="connsiteY7" fmla="*/ 609600 h 609600"/>
              <a:gd name="connsiteX8" fmla="*/ 390525 w 571500"/>
              <a:gd name="connsiteY8" fmla="*/ 590550 h 609600"/>
              <a:gd name="connsiteX9" fmla="*/ 447675 w 571500"/>
              <a:gd name="connsiteY9" fmla="*/ 533400 h 609600"/>
              <a:gd name="connsiteX10" fmla="*/ 495300 w 571500"/>
              <a:gd name="connsiteY10" fmla="*/ 466725 h 609600"/>
              <a:gd name="connsiteX11" fmla="*/ 514350 w 571500"/>
              <a:gd name="connsiteY11" fmla="*/ 352425 h 609600"/>
              <a:gd name="connsiteX12" fmla="*/ 533400 w 571500"/>
              <a:gd name="connsiteY12" fmla="*/ 200025 h 609600"/>
              <a:gd name="connsiteX13" fmla="*/ 561975 w 571500"/>
              <a:gd name="connsiteY13" fmla="*/ 76200 h 609600"/>
              <a:gd name="connsiteX14" fmla="*/ 571500 w 571500"/>
              <a:gd name="connsiteY14"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 h="609600">
                <a:moveTo>
                  <a:pt x="0" y="304800"/>
                </a:moveTo>
                <a:cubicBezTo>
                  <a:pt x="17462" y="308769"/>
                  <a:pt x="34925" y="312738"/>
                  <a:pt x="47625" y="323850"/>
                </a:cubicBezTo>
                <a:cubicBezTo>
                  <a:pt x="60325" y="334962"/>
                  <a:pt x="71438" y="352425"/>
                  <a:pt x="76200" y="371475"/>
                </a:cubicBezTo>
                <a:cubicBezTo>
                  <a:pt x="80962" y="390525"/>
                  <a:pt x="71438" y="417513"/>
                  <a:pt x="76200" y="438150"/>
                </a:cubicBezTo>
                <a:cubicBezTo>
                  <a:pt x="80962" y="458787"/>
                  <a:pt x="95250" y="474663"/>
                  <a:pt x="104775" y="495300"/>
                </a:cubicBezTo>
                <a:cubicBezTo>
                  <a:pt x="114300" y="515937"/>
                  <a:pt x="115888" y="546100"/>
                  <a:pt x="133350" y="561975"/>
                </a:cubicBezTo>
                <a:cubicBezTo>
                  <a:pt x="150812" y="577850"/>
                  <a:pt x="182563" y="582613"/>
                  <a:pt x="209550" y="590550"/>
                </a:cubicBezTo>
                <a:cubicBezTo>
                  <a:pt x="236537" y="598487"/>
                  <a:pt x="265113" y="609600"/>
                  <a:pt x="295275" y="609600"/>
                </a:cubicBezTo>
                <a:cubicBezTo>
                  <a:pt x="325437" y="609600"/>
                  <a:pt x="365125" y="603250"/>
                  <a:pt x="390525" y="590550"/>
                </a:cubicBezTo>
                <a:cubicBezTo>
                  <a:pt x="415925" y="577850"/>
                  <a:pt x="430213" y="554037"/>
                  <a:pt x="447675" y="533400"/>
                </a:cubicBezTo>
                <a:cubicBezTo>
                  <a:pt x="465137" y="512763"/>
                  <a:pt x="484188" y="496887"/>
                  <a:pt x="495300" y="466725"/>
                </a:cubicBezTo>
                <a:cubicBezTo>
                  <a:pt x="506412" y="436563"/>
                  <a:pt x="508000" y="396875"/>
                  <a:pt x="514350" y="352425"/>
                </a:cubicBezTo>
                <a:cubicBezTo>
                  <a:pt x="520700" y="307975"/>
                  <a:pt x="525463" y="246062"/>
                  <a:pt x="533400" y="200025"/>
                </a:cubicBezTo>
                <a:cubicBezTo>
                  <a:pt x="541337" y="153988"/>
                  <a:pt x="555625" y="109538"/>
                  <a:pt x="561975" y="76200"/>
                </a:cubicBezTo>
                <a:cubicBezTo>
                  <a:pt x="568325" y="42863"/>
                  <a:pt x="569912" y="21431"/>
                  <a:pt x="571500"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p:nvPr/>
        </p:nvCxnSpPr>
        <p:spPr>
          <a:xfrm rot="5400000">
            <a:off x="1905397" y="2933303"/>
            <a:ext cx="1143000" cy="794"/>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362994" y="2932906"/>
            <a:ext cx="1143000" cy="1588"/>
          </a:xfrm>
          <a:prstGeom prst="line">
            <a:avLst/>
          </a:prstGeom>
          <a:ln w="4762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2347415" y="1378424"/>
            <a:ext cx="161498" cy="805218"/>
          </a:xfrm>
          <a:custGeom>
            <a:avLst/>
            <a:gdLst>
              <a:gd name="connsiteX0" fmla="*/ 150125 w 161498"/>
              <a:gd name="connsiteY0" fmla="*/ 805218 h 805218"/>
              <a:gd name="connsiteX1" fmla="*/ 150125 w 161498"/>
              <a:gd name="connsiteY1" fmla="*/ 682388 h 805218"/>
              <a:gd name="connsiteX2" fmla="*/ 150125 w 161498"/>
              <a:gd name="connsiteY2" fmla="*/ 504967 h 805218"/>
              <a:gd name="connsiteX3" fmla="*/ 150125 w 161498"/>
              <a:gd name="connsiteY3" fmla="*/ 504967 h 805218"/>
              <a:gd name="connsiteX4" fmla="*/ 150125 w 161498"/>
              <a:gd name="connsiteY4" fmla="*/ 450376 h 805218"/>
              <a:gd name="connsiteX5" fmla="*/ 81886 w 161498"/>
              <a:gd name="connsiteY5" fmla="*/ 382137 h 805218"/>
              <a:gd name="connsiteX6" fmla="*/ 13648 w 161498"/>
              <a:gd name="connsiteY6" fmla="*/ 286603 h 805218"/>
              <a:gd name="connsiteX7" fmla="*/ 0 w 161498"/>
              <a:gd name="connsiteY7" fmla="*/ 177421 h 805218"/>
              <a:gd name="connsiteX8" fmla="*/ 13648 w 161498"/>
              <a:gd name="connsiteY8" fmla="*/ 0 h 80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98" h="805218">
                <a:moveTo>
                  <a:pt x="150125" y="805218"/>
                </a:moveTo>
                <a:lnTo>
                  <a:pt x="150125" y="682388"/>
                </a:lnTo>
                <a:lnTo>
                  <a:pt x="150125" y="504967"/>
                </a:lnTo>
                <a:lnTo>
                  <a:pt x="150125" y="504967"/>
                </a:lnTo>
                <a:cubicBezTo>
                  <a:pt x="150125" y="495869"/>
                  <a:pt x="161498" y="470848"/>
                  <a:pt x="150125" y="450376"/>
                </a:cubicBezTo>
                <a:cubicBezTo>
                  <a:pt x="138752" y="429904"/>
                  <a:pt x="104632" y="409432"/>
                  <a:pt x="81886" y="382137"/>
                </a:cubicBezTo>
                <a:cubicBezTo>
                  <a:pt x="59140" y="354842"/>
                  <a:pt x="27296" y="320722"/>
                  <a:pt x="13648" y="286603"/>
                </a:cubicBezTo>
                <a:cubicBezTo>
                  <a:pt x="0" y="252484"/>
                  <a:pt x="0" y="225188"/>
                  <a:pt x="0" y="177421"/>
                </a:cubicBezTo>
                <a:cubicBezTo>
                  <a:pt x="0" y="129654"/>
                  <a:pt x="13648" y="31845"/>
                  <a:pt x="13648" y="0"/>
                </a:cubicBezTo>
              </a:path>
            </a:pathLst>
          </a:custGeom>
          <a:ln w="47625" cmpd="sng">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2954740" y="1364776"/>
            <a:ext cx="177421" cy="777923"/>
          </a:xfrm>
          <a:custGeom>
            <a:avLst/>
            <a:gdLst>
              <a:gd name="connsiteX0" fmla="*/ 20472 w 177421"/>
              <a:gd name="connsiteY0" fmla="*/ 777923 h 777923"/>
              <a:gd name="connsiteX1" fmla="*/ 6824 w 177421"/>
              <a:gd name="connsiteY1" fmla="*/ 504967 h 777923"/>
              <a:gd name="connsiteX2" fmla="*/ 6824 w 177421"/>
              <a:gd name="connsiteY2" fmla="*/ 518615 h 777923"/>
              <a:gd name="connsiteX3" fmla="*/ 47767 w 177421"/>
              <a:gd name="connsiteY3" fmla="*/ 423081 h 777923"/>
              <a:gd name="connsiteX4" fmla="*/ 129654 w 177421"/>
              <a:gd name="connsiteY4" fmla="*/ 341194 h 777923"/>
              <a:gd name="connsiteX5" fmla="*/ 170597 w 177421"/>
              <a:gd name="connsiteY5" fmla="*/ 259308 h 777923"/>
              <a:gd name="connsiteX6" fmla="*/ 170597 w 177421"/>
              <a:gd name="connsiteY6" fmla="*/ 150125 h 777923"/>
              <a:gd name="connsiteX7" fmla="*/ 170597 w 177421"/>
              <a:gd name="connsiteY7" fmla="*/ 0 h 77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421" h="777923">
                <a:moveTo>
                  <a:pt x="20472" y="777923"/>
                </a:moveTo>
                <a:cubicBezTo>
                  <a:pt x="15923" y="686938"/>
                  <a:pt x="9099" y="548185"/>
                  <a:pt x="6824" y="504967"/>
                </a:cubicBezTo>
                <a:cubicBezTo>
                  <a:pt x="4549" y="461749"/>
                  <a:pt x="0" y="532263"/>
                  <a:pt x="6824" y="518615"/>
                </a:cubicBezTo>
                <a:cubicBezTo>
                  <a:pt x="13648" y="504967"/>
                  <a:pt x="27295" y="452651"/>
                  <a:pt x="47767" y="423081"/>
                </a:cubicBezTo>
                <a:cubicBezTo>
                  <a:pt x="68239" y="393511"/>
                  <a:pt x="109182" y="368489"/>
                  <a:pt x="129654" y="341194"/>
                </a:cubicBezTo>
                <a:cubicBezTo>
                  <a:pt x="150126" y="313899"/>
                  <a:pt x="163773" y="291153"/>
                  <a:pt x="170597" y="259308"/>
                </a:cubicBezTo>
                <a:cubicBezTo>
                  <a:pt x="177421" y="227463"/>
                  <a:pt x="170597" y="150125"/>
                  <a:pt x="170597" y="150125"/>
                </a:cubicBezTo>
                <a:lnTo>
                  <a:pt x="170597" y="0"/>
                </a:lnTo>
              </a:path>
            </a:pathLst>
          </a:custGeom>
          <a:ln w="47625"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Urinals 25"/>
          <p:cNvPicPr>
            <a:picLocks noChangeAspect="1" noChangeArrowheads="1"/>
          </p:cNvPicPr>
          <p:nvPr/>
        </p:nvPicPr>
        <p:blipFill>
          <a:blip r:embed="rId2" cstate="print"/>
          <a:srcRect/>
          <a:stretch>
            <a:fillRect/>
          </a:stretch>
        </p:blipFill>
        <p:spPr bwMode="auto">
          <a:xfrm>
            <a:off x="190500" y="152401"/>
            <a:ext cx="2819400" cy="3313711"/>
          </a:xfrm>
          <a:prstGeom prst="rect">
            <a:avLst/>
          </a:prstGeom>
          <a:noFill/>
        </p:spPr>
      </p:pic>
      <p:cxnSp>
        <p:nvCxnSpPr>
          <p:cNvPr id="5" name="Straight Connector 4"/>
          <p:cNvCxnSpPr/>
          <p:nvPr/>
        </p:nvCxnSpPr>
        <p:spPr>
          <a:xfrm rot="5400000">
            <a:off x="419497" y="2209403"/>
            <a:ext cx="914400" cy="794"/>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67097" y="990203"/>
            <a:ext cx="1219200" cy="794"/>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028700" y="2743200"/>
            <a:ext cx="1371600" cy="1588"/>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76300" y="2590801"/>
            <a:ext cx="152400" cy="152400"/>
          </a:xfrm>
          <a:custGeom>
            <a:avLst/>
            <a:gdLst>
              <a:gd name="connsiteX0" fmla="*/ 0 w 122830"/>
              <a:gd name="connsiteY0" fmla="*/ 0 h 177421"/>
              <a:gd name="connsiteX1" fmla="*/ 13648 w 122830"/>
              <a:gd name="connsiteY1" fmla="*/ 68239 h 177421"/>
              <a:gd name="connsiteX2" fmla="*/ 13648 w 122830"/>
              <a:gd name="connsiteY2" fmla="*/ 95534 h 177421"/>
              <a:gd name="connsiteX3" fmla="*/ 40944 w 122830"/>
              <a:gd name="connsiteY3" fmla="*/ 150125 h 177421"/>
              <a:gd name="connsiteX4" fmla="*/ 122830 w 122830"/>
              <a:gd name="connsiteY4" fmla="*/ 177421 h 17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30" h="177421">
                <a:moveTo>
                  <a:pt x="0" y="0"/>
                </a:moveTo>
                <a:cubicBezTo>
                  <a:pt x="5686" y="26158"/>
                  <a:pt x="11373" y="52317"/>
                  <a:pt x="13648" y="68239"/>
                </a:cubicBezTo>
                <a:cubicBezTo>
                  <a:pt x="15923" y="84161"/>
                  <a:pt x="9099" y="81886"/>
                  <a:pt x="13648" y="95534"/>
                </a:cubicBezTo>
                <a:cubicBezTo>
                  <a:pt x="18197" y="109182"/>
                  <a:pt x="22747" y="136477"/>
                  <a:pt x="40944" y="150125"/>
                </a:cubicBezTo>
                <a:cubicBezTo>
                  <a:pt x="59141" y="163773"/>
                  <a:pt x="90985" y="170597"/>
                  <a:pt x="122830" y="177421"/>
                </a:cubicBezTo>
              </a:path>
            </a:pathLst>
          </a:custGeom>
          <a:ln w="349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876300" y="304800"/>
            <a:ext cx="81886" cy="61415"/>
          </a:xfrm>
          <a:custGeom>
            <a:avLst/>
            <a:gdLst>
              <a:gd name="connsiteX0" fmla="*/ 0 w 81886"/>
              <a:gd name="connsiteY0" fmla="*/ 61415 h 61415"/>
              <a:gd name="connsiteX1" fmla="*/ 27295 w 81886"/>
              <a:gd name="connsiteY1" fmla="*/ 6824 h 61415"/>
              <a:gd name="connsiteX2" fmla="*/ 81886 w 81886"/>
              <a:gd name="connsiteY2" fmla="*/ 20472 h 61415"/>
            </a:gdLst>
            <a:ahLst/>
            <a:cxnLst>
              <a:cxn ang="0">
                <a:pos x="connsiteX0" y="connsiteY0"/>
              </a:cxn>
              <a:cxn ang="0">
                <a:pos x="connsiteX1" y="connsiteY1"/>
              </a:cxn>
              <a:cxn ang="0">
                <a:pos x="connsiteX2" y="connsiteY2"/>
              </a:cxn>
            </a:cxnLst>
            <a:rect l="l" t="t" r="r" b="b"/>
            <a:pathLst>
              <a:path w="81886" h="61415">
                <a:moveTo>
                  <a:pt x="0" y="61415"/>
                </a:moveTo>
                <a:cubicBezTo>
                  <a:pt x="6823" y="37531"/>
                  <a:pt x="13647" y="13648"/>
                  <a:pt x="27295" y="6824"/>
                </a:cubicBezTo>
                <a:cubicBezTo>
                  <a:pt x="40943" y="0"/>
                  <a:pt x="81886" y="20472"/>
                  <a:pt x="81886" y="20472"/>
                </a:cubicBezTo>
              </a:path>
            </a:pathLst>
          </a:cu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3252" name="Picture 4" descr="Urinals 186"/>
          <p:cNvPicPr>
            <a:picLocks noChangeAspect="1" noChangeArrowheads="1"/>
          </p:cNvPicPr>
          <p:nvPr/>
        </p:nvPicPr>
        <p:blipFill>
          <a:blip r:embed="rId3" cstate="print"/>
          <a:srcRect/>
          <a:stretch>
            <a:fillRect/>
          </a:stretch>
        </p:blipFill>
        <p:spPr bwMode="auto">
          <a:xfrm>
            <a:off x="3314700" y="0"/>
            <a:ext cx="2282739" cy="3200400"/>
          </a:xfrm>
          <a:prstGeom prst="rect">
            <a:avLst/>
          </a:prstGeom>
          <a:noFill/>
        </p:spPr>
      </p:pic>
      <p:cxnSp>
        <p:nvCxnSpPr>
          <p:cNvPr id="16" name="Straight Connector 15"/>
          <p:cNvCxnSpPr/>
          <p:nvPr/>
        </p:nvCxnSpPr>
        <p:spPr>
          <a:xfrm rot="5400000">
            <a:off x="3352800" y="1409700"/>
            <a:ext cx="2362200" cy="1588"/>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886994" y="1027906"/>
            <a:ext cx="1143000" cy="1588"/>
          </a:xfrm>
          <a:prstGeom prst="line">
            <a:avLst/>
          </a:prstGeom>
          <a:ln w="47625" cmpd="sng">
            <a:solidFill>
              <a:srgbClr val="0000FF"/>
            </a:solidFill>
          </a:ln>
        </p:spPr>
        <p:style>
          <a:lnRef idx="1">
            <a:schemeClr val="accent1"/>
          </a:lnRef>
          <a:fillRef idx="0">
            <a:schemeClr val="accent1"/>
          </a:fillRef>
          <a:effectRef idx="0">
            <a:schemeClr val="accent1"/>
          </a:effectRef>
          <a:fontRef idx="minor">
            <a:schemeClr val="tx1"/>
          </a:fontRef>
        </p:style>
      </p:cxnSp>
      <p:pic>
        <p:nvPicPr>
          <p:cNvPr id="53254" name="Picture 6" descr="http://www.abecohenplumbing.com/images/Emergency_shower_and_%20eyewash.jpg"/>
          <p:cNvPicPr>
            <a:picLocks noChangeAspect="1" noChangeArrowheads="1"/>
          </p:cNvPicPr>
          <p:nvPr/>
        </p:nvPicPr>
        <p:blipFill>
          <a:blip r:embed="rId4" cstate="print"/>
          <a:srcRect/>
          <a:stretch>
            <a:fillRect/>
          </a:stretch>
        </p:blipFill>
        <p:spPr bwMode="auto">
          <a:xfrm>
            <a:off x="342900" y="3581400"/>
            <a:ext cx="1828800" cy="3211513"/>
          </a:xfrm>
          <a:prstGeom prst="rect">
            <a:avLst/>
          </a:prstGeom>
          <a:noFill/>
        </p:spPr>
      </p:pic>
      <p:pic>
        <p:nvPicPr>
          <p:cNvPr id="53256" name="Picture 8" descr="Emergency eyewash and safety shower"/>
          <p:cNvPicPr>
            <a:picLocks noChangeAspect="1" noChangeArrowheads="1"/>
          </p:cNvPicPr>
          <p:nvPr/>
        </p:nvPicPr>
        <p:blipFill>
          <a:blip r:embed="rId5" cstate="print"/>
          <a:srcRect/>
          <a:stretch>
            <a:fillRect/>
          </a:stretch>
        </p:blipFill>
        <p:spPr bwMode="auto">
          <a:xfrm>
            <a:off x="6067425" y="1228724"/>
            <a:ext cx="4219575" cy="5629276"/>
          </a:xfrm>
          <a:prstGeom prst="rect">
            <a:avLst/>
          </a:prstGeom>
          <a:noFill/>
        </p:spPr>
      </p:pic>
      <p:sp>
        <p:nvSpPr>
          <p:cNvPr id="27" name="Rectangle 26"/>
          <p:cNvSpPr/>
          <p:nvPr/>
        </p:nvSpPr>
        <p:spPr>
          <a:xfrm>
            <a:off x="3086100" y="3276600"/>
            <a:ext cx="1027845" cy="276999"/>
          </a:xfrm>
          <a:prstGeom prst="rect">
            <a:avLst/>
          </a:prstGeom>
        </p:spPr>
        <p:txBody>
          <a:bodyPr wrap="none">
            <a:spAutoFit/>
          </a:bodyPr>
          <a:lstStyle/>
          <a:p>
            <a:r>
              <a:rPr lang="en-US" sz="1200" b="1" dirty="0" smtClean="0">
                <a:latin typeface="Adobe Gothic Std B" pitchFamily="34" charset="-128"/>
                <a:ea typeface="Adobe Gothic Std B" pitchFamily="34" charset="-128"/>
              </a:rPr>
              <a:t>Urinals (UR)</a:t>
            </a:r>
            <a:endParaRPr lang="en-US" sz="1200" b="1" dirty="0"/>
          </a:p>
        </p:txBody>
      </p:sp>
      <p:sp>
        <p:nvSpPr>
          <p:cNvPr id="28" name="Rectangle 27"/>
          <p:cNvSpPr/>
          <p:nvPr/>
        </p:nvSpPr>
        <p:spPr>
          <a:xfrm>
            <a:off x="2247900" y="4038600"/>
            <a:ext cx="1984839" cy="276999"/>
          </a:xfrm>
          <a:prstGeom prst="rect">
            <a:avLst/>
          </a:prstGeom>
        </p:spPr>
        <p:txBody>
          <a:bodyPr wrap="none">
            <a:spAutoFit/>
          </a:bodyPr>
          <a:lstStyle/>
          <a:p>
            <a:r>
              <a:rPr lang="en-US" sz="1200" b="1" dirty="0" smtClean="0">
                <a:latin typeface="Adobe Gothic Std B" pitchFamily="34" charset="-128"/>
                <a:ea typeface="Adobe Gothic Std B" pitchFamily="34" charset="-128"/>
              </a:rPr>
              <a:t>Emergency Shower (ESH)</a:t>
            </a:r>
            <a:endParaRPr lang="en-US" sz="1200" b="1" dirty="0"/>
          </a:p>
        </p:txBody>
      </p:sp>
      <p:sp>
        <p:nvSpPr>
          <p:cNvPr id="29" name="Rectangle 28"/>
          <p:cNvSpPr/>
          <p:nvPr/>
        </p:nvSpPr>
        <p:spPr>
          <a:xfrm>
            <a:off x="2171700" y="5410200"/>
            <a:ext cx="1244251" cy="276999"/>
          </a:xfrm>
          <a:prstGeom prst="rect">
            <a:avLst/>
          </a:prstGeom>
        </p:spPr>
        <p:txBody>
          <a:bodyPr wrap="none">
            <a:spAutoFit/>
          </a:bodyPr>
          <a:lstStyle/>
          <a:p>
            <a:r>
              <a:rPr lang="en-US" sz="1200" b="1" dirty="0" smtClean="0">
                <a:latin typeface="Adobe Gothic Std B" pitchFamily="34" charset="-128"/>
                <a:ea typeface="Adobe Gothic Std B" pitchFamily="34" charset="-128"/>
              </a:rPr>
              <a:t>Eye wash (EW)</a:t>
            </a:r>
            <a:endParaRPr lang="en-US" sz="1200" b="1" dirty="0"/>
          </a:p>
        </p:txBody>
      </p:sp>
      <p:cxnSp>
        <p:nvCxnSpPr>
          <p:cNvPr id="31" name="Straight Arrow Connector 30"/>
          <p:cNvCxnSpPr/>
          <p:nvPr/>
        </p:nvCxnSpPr>
        <p:spPr>
          <a:xfrm rot="10800000">
            <a:off x="1409700" y="5410200"/>
            <a:ext cx="990600" cy="1524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flipV="1">
            <a:off x="1028700" y="4191000"/>
            <a:ext cx="1295400" cy="1524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smtClean="0"/>
              <a:t>Design of building WS system</a:t>
            </a:r>
            <a:endParaRPr lang="en-US" sz="3800" b="1" dirty="0"/>
          </a:p>
        </p:txBody>
      </p:sp>
      <p:sp>
        <p:nvSpPr>
          <p:cNvPr id="3" name="Content Placeholder 2"/>
          <p:cNvSpPr>
            <a:spLocks noGrp="1"/>
          </p:cNvSpPr>
          <p:nvPr>
            <p:ph idx="1"/>
          </p:nvPr>
        </p:nvSpPr>
        <p:spPr>
          <a:xfrm>
            <a:off x="514350" y="1600201"/>
            <a:ext cx="9505950" cy="4525963"/>
          </a:xfrm>
        </p:spPr>
        <p:txBody>
          <a:bodyPr>
            <a:normAutofit/>
          </a:bodyPr>
          <a:lstStyle/>
          <a:p>
            <a:pPr algn="just">
              <a:buNone/>
            </a:pPr>
            <a:r>
              <a:rPr lang="en-US" sz="2400" b="1" dirty="0" smtClean="0"/>
              <a:t>Steps;</a:t>
            </a:r>
          </a:p>
          <a:p>
            <a:pPr algn="just"/>
            <a:r>
              <a:rPr lang="en-US" sz="2400" dirty="0" smtClean="0"/>
              <a:t>Obtain </a:t>
            </a:r>
            <a:r>
              <a:rPr lang="en-US" sz="2400" b="1" dirty="0" smtClean="0">
                <a:solidFill>
                  <a:srgbClr val="FF0000"/>
                </a:solidFill>
              </a:rPr>
              <a:t>architectural drawings</a:t>
            </a:r>
            <a:r>
              <a:rPr lang="en-US" sz="2400" dirty="0" smtClean="0"/>
              <a:t> (elevation, section and floor plans)</a:t>
            </a:r>
          </a:p>
          <a:p>
            <a:pPr algn="just"/>
            <a:r>
              <a:rPr lang="en-US" sz="2400" dirty="0" smtClean="0"/>
              <a:t>Decide on the </a:t>
            </a:r>
            <a:r>
              <a:rPr lang="en-US" sz="2400" dirty="0" smtClean="0">
                <a:solidFill>
                  <a:srgbClr val="0000FF"/>
                </a:solidFill>
              </a:rPr>
              <a:t>type of system </a:t>
            </a:r>
            <a:r>
              <a:rPr lang="en-US" sz="2400" dirty="0" smtClean="0"/>
              <a:t>and </a:t>
            </a:r>
            <a:r>
              <a:rPr lang="en-US" sz="2400" b="1" dirty="0" smtClean="0"/>
              <a:t>location of storage </a:t>
            </a:r>
          </a:p>
          <a:p>
            <a:pPr algn="just"/>
            <a:endParaRPr lang="en-US" sz="2400" dirty="0"/>
          </a:p>
        </p:txBody>
      </p:sp>
      <p:pic>
        <p:nvPicPr>
          <p:cNvPr id="4" name="Picture 2" descr="Toilet Block"/>
          <p:cNvPicPr>
            <a:picLocks noChangeAspect="1" noChangeArrowheads="1"/>
          </p:cNvPicPr>
          <p:nvPr/>
        </p:nvPicPr>
        <p:blipFill>
          <a:blip r:embed="rId2" cstate="print"/>
          <a:srcRect/>
          <a:stretch>
            <a:fillRect/>
          </a:stretch>
        </p:blipFill>
        <p:spPr bwMode="auto">
          <a:xfrm>
            <a:off x="514350" y="2983089"/>
            <a:ext cx="4742737" cy="3810000"/>
          </a:xfrm>
          <a:prstGeom prst="rect">
            <a:avLst/>
          </a:prstGeom>
          <a:noFill/>
        </p:spPr>
      </p:pic>
      <p:pic>
        <p:nvPicPr>
          <p:cNvPr id="5" name="Picture 6" descr="https://encrypted-tbn1.gstatic.com/images?q=tbn:ANd9GcSDb6xoSJwHtud_4Buc68s1LXjA0JUpM2Bu41DDqS3Xvg5LOmUkci-5CwM"/>
          <p:cNvPicPr>
            <a:picLocks noChangeAspect="1" noChangeArrowheads="1"/>
          </p:cNvPicPr>
          <p:nvPr/>
        </p:nvPicPr>
        <p:blipFill>
          <a:blip r:embed="rId3" cstate="print"/>
          <a:srcRect/>
          <a:stretch>
            <a:fillRect/>
          </a:stretch>
        </p:blipFill>
        <p:spPr bwMode="auto">
          <a:xfrm>
            <a:off x="5162550" y="2906889"/>
            <a:ext cx="5026373" cy="3962400"/>
          </a:xfrm>
          <a:prstGeom prst="rect">
            <a:avLst/>
          </a:prstGeom>
          <a:noFill/>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792162"/>
          </a:xfrm>
        </p:spPr>
        <p:txBody>
          <a:bodyPr>
            <a:normAutofit fontScale="90000"/>
          </a:bodyPr>
          <a:lstStyle/>
          <a:p>
            <a:r>
              <a:rPr lang="en-US" b="1" dirty="0" smtClean="0"/>
              <a:t>Design of building WS system</a:t>
            </a:r>
            <a:endParaRPr lang="en-US" dirty="0"/>
          </a:p>
        </p:txBody>
      </p:sp>
      <p:sp>
        <p:nvSpPr>
          <p:cNvPr id="3" name="Content Placeholder 2"/>
          <p:cNvSpPr>
            <a:spLocks noGrp="1"/>
          </p:cNvSpPr>
          <p:nvPr>
            <p:ph idx="1"/>
          </p:nvPr>
        </p:nvSpPr>
        <p:spPr>
          <a:xfrm>
            <a:off x="419100" y="1066800"/>
            <a:ext cx="8686800" cy="2657474"/>
          </a:xfrm>
        </p:spPr>
        <p:txBody>
          <a:bodyPr>
            <a:normAutofit fontScale="92500" lnSpcReduction="10000"/>
          </a:bodyPr>
          <a:lstStyle/>
          <a:p>
            <a:pPr>
              <a:buFont typeface="Wingdings" pitchFamily="2" charset="2"/>
              <a:buChar char="ü"/>
            </a:pPr>
            <a:r>
              <a:rPr lang="en-US" sz="2000" b="1" dirty="0" smtClean="0">
                <a:latin typeface="Adobe Fan Heiti Std B" pitchFamily="34" charset="-128"/>
                <a:ea typeface="Adobe Fan Heiti Std B" pitchFamily="34" charset="-128"/>
              </a:rPr>
              <a:t>Storage tank /cistern Capacity</a:t>
            </a:r>
          </a:p>
          <a:p>
            <a:pPr lvl="1"/>
            <a:r>
              <a:rPr lang="en-US" sz="2000" dirty="0" smtClean="0">
                <a:latin typeface="Adobe Fan Heiti Std B" pitchFamily="34" charset="-128"/>
                <a:ea typeface="Adobe Fan Heiti Std B" pitchFamily="34" charset="-128"/>
              </a:rPr>
              <a:t>Likelihood </a:t>
            </a:r>
            <a:r>
              <a:rPr lang="en-US" sz="2000" dirty="0">
                <a:latin typeface="Adobe Fan Heiti Std B" pitchFamily="34" charset="-128"/>
                <a:ea typeface="Adobe Fan Heiti Std B" pitchFamily="34" charset="-128"/>
              </a:rPr>
              <a:t>and frequency of supply </a:t>
            </a:r>
            <a:r>
              <a:rPr lang="en-US" sz="2000" b="1" dirty="0" smtClean="0">
                <a:solidFill>
                  <a:srgbClr val="0000FF"/>
                </a:solidFill>
                <a:latin typeface="Adobe Fan Heiti Std B" pitchFamily="34" charset="-128"/>
                <a:ea typeface="Adobe Fan Heiti Std B" pitchFamily="34" charset="-128"/>
              </a:rPr>
              <a:t>breakdown</a:t>
            </a:r>
          </a:p>
          <a:p>
            <a:pPr lvl="1"/>
            <a:r>
              <a:rPr lang="en-US" sz="2000" dirty="0" smtClean="0">
                <a:latin typeface="Adobe Fan Heiti Std B" pitchFamily="34" charset="-128"/>
                <a:ea typeface="Adobe Fan Heiti Std B" pitchFamily="34" charset="-128"/>
              </a:rPr>
              <a:t>Type and </a:t>
            </a:r>
            <a:r>
              <a:rPr lang="en-US" sz="2100" b="1" dirty="0" smtClean="0">
                <a:solidFill>
                  <a:srgbClr val="0000FF"/>
                </a:solidFill>
                <a:latin typeface="Adobe Fan Heiti Std B" pitchFamily="34" charset="-128"/>
                <a:ea typeface="Adobe Fan Heiti Std B" pitchFamily="34" charset="-128"/>
              </a:rPr>
              <a:t>use</a:t>
            </a:r>
            <a:r>
              <a:rPr lang="en-US" sz="2000" dirty="0" smtClean="0">
                <a:latin typeface="Adobe Fan Heiti Std B" pitchFamily="34" charset="-128"/>
                <a:ea typeface="Adobe Fan Heiti Std B" pitchFamily="34" charset="-128"/>
              </a:rPr>
              <a:t> of buildings</a:t>
            </a:r>
          </a:p>
          <a:p>
            <a:pPr lvl="1"/>
            <a:r>
              <a:rPr lang="en-US" sz="2100" b="1" dirty="0" smtClean="0">
                <a:solidFill>
                  <a:srgbClr val="0000FF"/>
                </a:solidFill>
                <a:latin typeface="Adobe Fan Heiti Std B" pitchFamily="34" charset="-128"/>
                <a:ea typeface="Adobe Fan Heiti Std B" pitchFamily="34" charset="-128"/>
              </a:rPr>
              <a:t>Number</a:t>
            </a:r>
            <a:r>
              <a:rPr lang="en-US" sz="2000" dirty="0" smtClean="0">
                <a:latin typeface="Adobe Fan Heiti Std B" pitchFamily="34" charset="-128"/>
                <a:ea typeface="Adobe Fan Heiti Std B" pitchFamily="34" charset="-128"/>
              </a:rPr>
              <a:t> </a:t>
            </a:r>
            <a:r>
              <a:rPr lang="en-US" sz="2000" dirty="0">
                <a:latin typeface="Adobe Fan Heiti Std B" pitchFamily="34" charset="-128"/>
                <a:ea typeface="Adobe Fan Heiti Std B" pitchFamily="34" charset="-128"/>
              </a:rPr>
              <a:t>of </a:t>
            </a:r>
            <a:r>
              <a:rPr lang="en-US" sz="2100" b="1" dirty="0" smtClean="0">
                <a:solidFill>
                  <a:srgbClr val="0000FF"/>
                </a:solidFill>
                <a:latin typeface="Adobe Fan Heiti Std B" pitchFamily="34" charset="-128"/>
                <a:ea typeface="Adobe Fan Heiti Std B" pitchFamily="34" charset="-128"/>
              </a:rPr>
              <a:t>occupants</a:t>
            </a:r>
          </a:p>
          <a:p>
            <a:pPr lvl="1"/>
            <a:r>
              <a:rPr lang="en-US" sz="2000" dirty="0" smtClean="0">
                <a:latin typeface="Adobe Fan Heiti Std B" pitchFamily="34" charset="-128"/>
                <a:ea typeface="Adobe Fan Heiti Std B" pitchFamily="34" charset="-128"/>
              </a:rPr>
              <a:t>Recommended min. storage in </a:t>
            </a:r>
            <a:r>
              <a:rPr lang="en-US" sz="2000" b="1" u="sng" dirty="0" smtClean="0">
                <a:latin typeface="Adobe Fan Heiti Std B" pitchFamily="34" charset="-128"/>
                <a:ea typeface="Adobe Fan Heiti Std B" pitchFamily="34" charset="-128"/>
              </a:rPr>
              <a:t>l/h/d</a:t>
            </a:r>
            <a:r>
              <a:rPr lang="en-US" sz="2000" dirty="0" smtClean="0">
                <a:latin typeface="Adobe Fan Heiti Std B" pitchFamily="34" charset="-128"/>
                <a:ea typeface="Adobe Fan Heiti Std B" pitchFamily="34" charset="-128"/>
              </a:rPr>
              <a:t> is given in </a:t>
            </a:r>
            <a:r>
              <a:rPr lang="en-US" sz="2000" b="1" dirty="0" smtClean="0">
                <a:solidFill>
                  <a:srgbClr val="FF0000"/>
                </a:solidFill>
                <a:latin typeface="Adobe Fan Heiti Std B" pitchFamily="34" charset="-128"/>
                <a:ea typeface="Adobe Fan Heiti Std B" pitchFamily="34" charset="-128"/>
              </a:rPr>
              <a:t>EBCS 9 (Table 3.3)</a:t>
            </a:r>
          </a:p>
          <a:p>
            <a:pPr marL="1150938" lvl="1" indent="-173038">
              <a:buFont typeface="Arial" pitchFamily="34" charset="0"/>
              <a:buChar char="•"/>
            </a:pPr>
            <a:r>
              <a:rPr lang="en-US" sz="1900" b="1" dirty="0" smtClean="0">
                <a:solidFill>
                  <a:srgbClr val="FF0000"/>
                </a:solidFill>
                <a:latin typeface="Adobe Fan Heiti Std B" pitchFamily="34" charset="-128"/>
                <a:ea typeface="Adobe Fan Heiti Std B" pitchFamily="34" charset="-128"/>
              </a:rPr>
              <a:t>Offices = 25</a:t>
            </a:r>
          </a:p>
          <a:p>
            <a:pPr marL="1150938" lvl="1" indent="-173038">
              <a:buFont typeface="Arial" pitchFamily="34" charset="0"/>
              <a:buChar char="•"/>
            </a:pPr>
            <a:r>
              <a:rPr lang="en-US" sz="1900" b="1" dirty="0" smtClean="0">
                <a:solidFill>
                  <a:srgbClr val="FF0000"/>
                </a:solidFill>
                <a:latin typeface="Adobe Fan Heiti Std B" pitchFamily="34" charset="-128"/>
                <a:ea typeface="Adobe Fan Heiti Std B" pitchFamily="34" charset="-128"/>
              </a:rPr>
              <a:t>Hotels (per bed) = 100-150</a:t>
            </a:r>
          </a:p>
          <a:p>
            <a:pPr marL="1150938" lvl="1" indent="-173038">
              <a:buFont typeface="Arial" pitchFamily="34" charset="0"/>
              <a:buChar char="•"/>
            </a:pPr>
            <a:r>
              <a:rPr lang="en-US" sz="1900" b="1" dirty="0" smtClean="0">
                <a:solidFill>
                  <a:srgbClr val="FF0000"/>
                </a:solidFill>
                <a:latin typeface="Adobe Fan Heiti Std B" pitchFamily="34" charset="-128"/>
                <a:ea typeface="Adobe Fan Heiti Std B" pitchFamily="34" charset="-128"/>
              </a:rPr>
              <a:t>Restaurant (per seat) = 60</a:t>
            </a:r>
            <a:endParaRPr lang="en-US" sz="1900" b="1" dirty="0">
              <a:solidFill>
                <a:srgbClr val="FF0000"/>
              </a:solidFill>
              <a:latin typeface="Adobe Fan Heiti Std B" pitchFamily="34" charset="-128"/>
              <a:ea typeface="Adobe Fan Heiti Std B" pitchFamily="34"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 y="3962400"/>
            <a:ext cx="40386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4900" y="2743200"/>
            <a:ext cx="501987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3655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8141</TotalTime>
  <Words>1494</Words>
  <Application>Microsoft Office PowerPoint</Application>
  <PresentationFormat>35mm Slides</PresentationFormat>
  <Paragraphs>263</Paragraphs>
  <Slides>36</Slides>
  <Notes>12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Purpose of WS system</vt:lpstr>
      <vt:lpstr>Types of System</vt:lpstr>
      <vt:lpstr>Building areas requiring water supply system</vt:lpstr>
      <vt:lpstr>PowerPoint Presentation</vt:lpstr>
      <vt:lpstr>PowerPoint Presentation</vt:lpstr>
      <vt:lpstr>PowerPoint Presentation</vt:lpstr>
      <vt:lpstr>Design of building WS system</vt:lpstr>
      <vt:lpstr>Design of building WS system</vt:lpstr>
      <vt:lpstr>Design of building WS system</vt:lpstr>
      <vt:lpstr>Design of building WS system</vt:lpstr>
      <vt:lpstr>PowerPoint Presentation</vt:lpstr>
      <vt:lpstr>Pipe sizing</vt:lpstr>
      <vt:lpstr>Pipe sizing</vt:lpstr>
      <vt:lpstr>Pipe sizing</vt:lpstr>
      <vt:lpstr>Pipe sizing</vt:lpstr>
      <vt:lpstr>Pipe sizing</vt:lpstr>
      <vt:lpstr>Pipe sizing</vt:lpstr>
      <vt:lpstr>Pipe sizing</vt:lpstr>
      <vt:lpstr>Pipe sizing</vt:lpstr>
      <vt:lpstr>Pipe sizing</vt:lpstr>
      <vt:lpstr>Pipe sizing</vt:lpstr>
      <vt:lpstr>Pipe sizing</vt:lpstr>
      <vt:lpstr>Pipe sizing</vt:lpstr>
      <vt:lpstr>Pipe sizing</vt:lpstr>
      <vt:lpstr>Determine percentage head loss for the selected velocity from nomograph and multiply by the effective length</vt:lpstr>
      <vt:lpstr>PowerPoint Presentation</vt:lpstr>
      <vt:lpstr>PowerPoint Presentation</vt:lpstr>
      <vt:lpstr>PowerPoint Presentation</vt:lpstr>
      <vt:lpstr>Example</vt:lpstr>
      <vt:lpstr>PowerPoint Presentation</vt:lpstr>
      <vt:lpstr>PowerPoint Presentation</vt:lpstr>
      <vt:lpstr>PowerPoint Presentation</vt:lpstr>
      <vt:lpstr>PowerPoint Presentation</vt:lpstr>
      <vt:lpstr>PowerPoint Presentation</vt:lpstr>
      <vt:lpstr>Reading Assignment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WATER SUPPLY &amp; SANITARY INSTALLATION</dc:title>
  <dc:creator>Zerihun Alemayehu;Zeru</dc:creator>
  <cp:keywords>Water supply</cp:keywords>
  <cp:lastModifiedBy>Meklit</cp:lastModifiedBy>
  <cp:revision>118</cp:revision>
  <dcterms:created xsi:type="dcterms:W3CDTF">2012-05-15T18:20:38Z</dcterms:created>
  <dcterms:modified xsi:type="dcterms:W3CDTF">2020-03-30T14:38:02Z</dcterms:modified>
  <cp:category>Lecture</cp:category>
</cp:coreProperties>
</file>