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73" r:id="rId8"/>
    <p:sldId id="260" r:id="rId9"/>
    <p:sldId id="271" r:id="rId10"/>
    <p:sldId id="272" r:id="rId11"/>
    <p:sldId id="261" r:id="rId12"/>
    <p:sldId id="274" r:id="rId13"/>
    <p:sldId id="275" r:id="rId14"/>
    <p:sldId id="277" r:id="rId15"/>
    <p:sldId id="276" r:id="rId16"/>
    <p:sldId id="262" r:id="rId17"/>
    <p:sldId id="263" r:id="rId18"/>
    <p:sldId id="278" r:id="rId19"/>
    <p:sldId id="279" r:id="rId20"/>
    <p:sldId id="280" r:id="rId21"/>
    <p:sldId id="281" r:id="rId22"/>
    <p:sldId id="286" r:id="rId23"/>
    <p:sldId id="287" r:id="rId24"/>
    <p:sldId id="265" r:id="rId25"/>
    <p:sldId id="266" r:id="rId26"/>
    <p:sldId id="267" r:id="rId27"/>
    <p:sldId id="282" r:id="rId28"/>
    <p:sldId id="283" r:id="rId29"/>
    <p:sldId id="284" r:id="rId30"/>
    <p:sldId id="285" r:id="rId31"/>
    <p:sldId id="26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4A5CDF4-2DD2-4810-8EA5-CD36ACE62A38}" type="datetimeFigureOut">
              <a:rPr lang="en-US" smtClean="0"/>
              <a:pPr/>
              <a:t>4/5/2017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66808D-FE07-411D-9CB1-7AAEFE53F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CDF4-2DD2-4810-8EA5-CD36ACE62A38}" type="datetimeFigureOut">
              <a:rPr lang="en-US" smtClean="0"/>
              <a:pPr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808D-FE07-411D-9CB1-7AAEFE53F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4A5CDF4-2DD2-4810-8EA5-CD36ACE62A38}" type="datetimeFigureOut">
              <a:rPr lang="en-US" smtClean="0"/>
              <a:pPr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466808D-FE07-411D-9CB1-7AAEFE53F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CDF4-2DD2-4810-8EA5-CD36ACE62A38}" type="datetimeFigureOut">
              <a:rPr lang="en-US" smtClean="0"/>
              <a:pPr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66808D-FE07-411D-9CB1-7AAEFE53F3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CDF4-2DD2-4810-8EA5-CD36ACE62A38}" type="datetimeFigureOut">
              <a:rPr lang="en-US" smtClean="0"/>
              <a:pPr/>
              <a:t>4/5/2017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466808D-FE07-411D-9CB1-7AAEFE53F3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4A5CDF4-2DD2-4810-8EA5-CD36ACE62A38}" type="datetimeFigureOut">
              <a:rPr lang="en-US" smtClean="0"/>
              <a:pPr/>
              <a:t>4/5/2017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466808D-FE07-411D-9CB1-7AAEFE53F3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4A5CDF4-2DD2-4810-8EA5-CD36ACE62A38}" type="datetimeFigureOut">
              <a:rPr lang="en-US" smtClean="0"/>
              <a:pPr/>
              <a:t>4/5/2017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466808D-FE07-411D-9CB1-7AAEFE53F3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CDF4-2DD2-4810-8EA5-CD36ACE62A38}" type="datetimeFigureOut">
              <a:rPr lang="en-US" smtClean="0"/>
              <a:pPr/>
              <a:t>4/5/2017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66808D-FE07-411D-9CB1-7AAEFE53F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CDF4-2DD2-4810-8EA5-CD36ACE62A38}" type="datetimeFigureOut">
              <a:rPr lang="en-US" smtClean="0"/>
              <a:pPr/>
              <a:t>4/5/2017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66808D-FE07-411D-9CB1-7AAEFE53F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CDF4-2DD2-4810-8EA5-CD36ACE62A38}" type="datetimeFigureOut">
              <a:rPr lang="en-US" smtClean="0"/>
              <a:pPr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66808D-FE07-411D-9CB1-7AAEFE53F3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4A5CDF4-2DD2-4810-8EA5-CD36ACE62A38}" type="datetimeFigureOut">
              <a:rPr lang="en-US" smtClean="0"/>
              <a:pPr/>
              <a:t>4/5/2017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466808D-FE07-411D-9CB1-7AAEFE53F3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4A5CDF4-2DD2-4810-8EA5-CD36ACE62A38}" type="datetimeFigureOut">
              <a:rPr lang="en-US" smtClean="0"/>
              <a:pPr/>
              <a:t>4/5/2017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66808D-FE07-411D-9CB1-7AAEFE53F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828800"/>
            <a:ext cx="6477000" cy="18288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CHAPTER III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81400"/>
            <a:ext cx="7315200" cy="1524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LINEAR ALGEBRAIC EQUATIONS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391400" y="53340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ELIAS Y.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3.3 Cramer’s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</a:p>
          <a:p>
            <a:r>
              <a:rPr lang="en-US" dirty="0" smtClean="0"/>
              <a:t>If system is larger than rank 3, then evaluation of determinants becomes impractical.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3.4 Elimination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Naïve Gauss Elimination</a:t>
            </a:r>
          </a:p>
          <a:p>
            <a:r>
              <a:rPr lang="en-US" dirty="0" smtClean="0"/>
              <a:t>Gauss-Jordan Elimination</a:t>
            </a:r>
          </a:p>
          <a:p>
            <a:pPr lvl="1"/>
            <a:r>
              <a:rPr lang="en-US" dirty="0" smtClean="0"/>
              <a:t>Pitfalls of Gauss Elimination</a:t>
            </a:r>
          </a:p>
          <a:p>
            <a:pPr lvl="2"/>
            <a:r>
              <a:rPr lang="en-US" dirty="0" smtClean="0"/>
              <a:t>Division by Zero</a:t>
            </a:r>
          </a:p>
          <a:p>
            <a:pPr lvl="2"/>
            <a:r>
              <a:rPr lang="en-US" dirty="0" smtClean="0"/>
              <a:t>Round-off Errors</a:t>
            </a:r>
          </a:p>
          <a:p>
            <a:pPr lvl="2"/>
            <a:r>
              <a:rPr lang="en-US" dirty="0" smtClean="0"/>
              <a:t>Ill-Conditioned systems</a:t>
            </a:r>
          </a:p>
          <a:p>
            <a:pPr lvl="2"/>
            <a:r>
              <a:rPr lang="en-US" dirty="0" smtClean="0"/>
              <a:t>Singular systems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3.4.1 Naïve Gaussian 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Elimination until Upper triangular matrix forms</a:t>
            </a:r>
          </a:p>
          <a:p>
            <a:r>
              <a:rPr lang="en-US" dirty="0" smtClean="0"/>
              <a:t>[EXAMPLE</a:t>
            </a:r>
            <a:r>
              <a:rPr lang="en-US" dirty="0" smtClean="0"/>
              <a:t>][MAXIMA demo]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667000"/>
            <a:ext cx="417488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886200"/>
            <a:ext cx="22574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4953000"/>
            <a:ext cx="19240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3.4.1 Naïve Gaussian 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[SCILAB] (matrices and the “inv” function)</a:t>
            </a:r>
          </a:p>
          <a:p>
            <a:r>
              <a:rPr lang="en-US" dirty="0" smtClean="0"/>
              <a:t>&gt;&gt;&gt;a</a:t>
            </a:r>
            <a:r>
              <a:rPr lang="pl-PL" dirty="0" smtClean="0"/>
              <a:t>=[1 2 3;-3 1 5;2 4 -1]</a:t>
            </a:r>
            <a:r>
              <a:rPr lang="en-US" dirty="0" smtClean="0"/>
              <a:t>;</a:t>
            </a:r>
          </a:p>
          <a:p>
            <a:r>
              <a:rPr lang="en-US" dirty="0" smtClean="0"/>
              <a:t>&gt;&gt;&gt;b=[3;-2;-1];</a:t>
            </a:r>
          </a:p>
          <a:p>
            <a:r>
              <a:rPr lang="en-US" dirty="0" smtClean="0"/>
              <a:t>&gt;&gt;&gt;x=inv(a)*b</a:t>
            </a:r>
          </a:p>
          <a:p>
            <a:r>
              <a:rPr lang="en-US" dirty="0" smtClean="0"/>
              <a:t>&gt;&gt;&gt;2. </a:t>
            </a:r>
          </a:p>
          <a:p>
            <a:pPr>
              <a:buNone/>
            </a:pPr>
            <a:r>
              <a:rPr lang="en-US" dirty="0" smtClean="0"/>
              <a:t>		 -1.</a:t>
            </a:r>
          </a:p>
          <a:p>
            <a:pPr>
              <a:buNone/>
            </a:pPr>
            <a:r>
              <a:rPr lang="en-US" dirty="0" smtClean="0"/>
              <a:t>		  1.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3.4.2 Gauss-Jordan 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Perform until the IDENTITY matrix forms on the left side.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667000"/>
            <a:ext cx="2395537" cy="1554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3.4.2 Gauss-Jordan 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76400"/>
            <a:ext cx="417488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895600"/>
            <a:ext cx="22574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5105400"/>
            <a:ext cx="19240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3962400"/>
            <a:ext cx="22383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3.5 LU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en-US" dirty="0" smtClean="0"/>
              <a:t>STEPS: </a:t>
            </a:r>
          </a:p>
          <a:p>
            <a:r>
              <a:rPr lang="en-US" dirty="0" smtClean="0"/>
              <a:t>1.Initial : [A]{X}={B}</a:t>
            </a:r>
          </a:p>
          <a:p>
            <a:r>
              <a:rPr lang="en-US" dirty="0" smtClean="0"/>
              <a:t>2.Decompose [A] into [U] and [L]</a:t>
            </a:r>
          </a:p>
          <a:p>
            <a:r>
              <a:rPr lang="en-US" dirty="0" smtClean="0"/>
              <a:t>3. Construct new sets of systems:</a:t>
            </a:r>
            <a:endParaRPr lang="en-US" dirty="0"/>
          </a:p>
          <a:p>
            <a:pPr lvl="2"/>
            <a:r>
              <a:rPr lang="en-US" dirty="0" smtClean="0"/>
              <a:t>[L]{D}={B}…….(1)</a:t>
            </a:r>
          </a:p>
          <a:p>
            <a:pPr lvl="2"/>
            <a:r>
              <a:rPr lang="en-US" dirty="0" smtClean="0"/>
              <a:t>[U]{x}={D}…….(2)</a:t>
            </a:r>
          </a:p>
          <a:p>
            <a:r>
              <a:rPr lang="en-US" dirty="0" smtClean="0"/>
              <a:t>4. Solve (1) and get {D}</a:t>
            </a:r>
          </a:p>
          <a:p>
            <a:r>
              <a:rPr lang="en-US" dirty="0" smtClean="0"/>
              <a:t>5. Use {D} from step 4 to solve (2) and get {x}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3.5 LU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00200"/>
            <a:ext cx="7354466" cy="451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3.5 LU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[EXAMPLE]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Step 1: Decomposition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362200"/>
            <a:ext cx="552714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4343400"/>
            <a:ext cx="4953000" cy="136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3.5 LU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752600"/>
            <a:ext cx="4831476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3.1 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3.1.1 Objective</a:t>
            </a:r>
          </a:p>
          <a:p>
            <a:pPr lvl="2"/>
            <a:r>
              <a:rPr lang="en-US" dirty="0" smtClean="0"/>
              <a:t>How to solve systems that have the form of:</a:t>
            </a:r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r>
              <a:rPr lang="en-US" dirty="0" smtClean="0"/>
              <a:t>Where f</a:t>
            </a:r>
            <a:r>
              <a:rPr lang="en-US" sz="1200" dirty="0" smtClean="0"/>
              <a:t>1</a:t>
            </a:r>
            <a:r>
              <a:rPr lang="en-US" dirty="0" smtClean="0"/>
              <a:t>,f</a:t>
            </a:r>
            <a:r>
              <a:rPr lang="en-US" sz="1200" dirty="0" smtClean="0"/>
              <a:t>2</a:t>
            </a:r>
            <a:r>
              <a:rPr lang="en-US" dirty="0" smtClean="0"/>
              <a:t>,f</a:t>
            </a:r>
            <a:r>
              <a:rPr lang="en-US" sz="1200" dirty="0" smtClean="0"/>
              <a:t>3</a:t>
            </a:r>
            <a:r>
              <a:rPr lang="en-US" dirty="0" smtClean="0"/>
              <a:t>,….,f</a:t>
            </a:r>
            <a:r>
              <a:rPr lang="en-US" sz="1200" dirty="0" smtClean="0"/>
              <a:t>n</a:t>
            </a:r>
            <a:r>
              <a:rPr lang="en-US" dirty="0" smtClean="0"/>
              <a:t> are linear functions dependent on x</a:t>
            </a:r>
            <a:r>
              <a:rPr lang="en-US" sz="1200" dirty="0" smtClean="0"/>
              <a:t>1</a:t>
            </a:r>
            <a:r>
              <a:rPr lang="en-US" dirty="0" smtClean="0"/>
              <a:t>,x</a:t>
            </a:r>
            <a:r>
              <a:rPr lang="en-US" sz="1200" dirty="0" smtClean="0"/>
              <a:t>2</a:t>
            </a:r>
            <a:r>
              <a:rPr lang="en-US" dirty="0" smtClean="0"/>
              <a:t>…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514600"/>
            <a:ext cx="320040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3.5 LU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Step 2: Solve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1676400"/>
            <a:ext cx="161636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2438400"/>
            <a:ext cx="4692587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3.5 LU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Step 3: Solve 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676400"/>
            <a:ext cx="16668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2286000"/>
            <a:ext cx="526427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3.5 LU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 2: Alternate Decomposition Method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3840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3.5 LU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00200"/>
            <a:ext cx="8167214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3.6 The Gauss-Seidel Iterative Method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Consider the following system: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system can be transformed into: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58126" y="2057400"/>
            <a:ext cx="2802902" cy="1276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3581400"/>
            <a:ext cx="2286000" cy="2612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3.6 The Gauss-Seidel Iterative Method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Steps:</a:t>
            </a:r>
          </a:p>
          <a:p>
            <a:r>
              <a:rPr lang="en-US" dirty="0" smtClean="0"/>
              <a:t>1. Assume initial guesses of x2,x3….</a:t>
            </a:r>
            <a:r>
              <a:rPr lang="en-US" dirty="0" err="1" smtClean="0"/>
              <a:t>xn</a:t>
            </a:r>
            <a:r>
              <a:rPr lang="en-US" dirty="0" smtClean="0"/>
              <a:t>=selected values(usually zero)</a:t>
            </a:r>
          </a:p>
          <a:p>
            <a:r>
              <a:rPr lang="en-US" dirty="0" smtClean="0"/>
              <a:t>2. Compute x1</a:t>
            </a:r>
          </a:p>
          <a:p>
            <a:r>
              <a:rPr lang="en-US" dirty="0" smtClean="0"/>
              <a:t>3. Using the result from (2) and initial guesses from step (1),Compute x2,x3,x4….,</a:t>
            </a:r>
            <a:r>
              <a:rPr lang="en-US" dirty="0" err="1" smtClean="0"/>
              <a:t>xn</a:t>
            </a:r>
            <a:endParaRPr lang="en-US" dirty="0" smtClean="0"/>
          </a:p>
          <a:p>
            <a:r>
              <a:rPr lang="en-US" dirty="0" smtClean="0"/>
              <a:t>4. Using newly computed values of x2,x3,x4…</a:t>
            </a:r>
            <a:r>
              <a:rPr lang="en-US" dirty="0" err="1" smtClean="0"/>
              <a:t>xn</a:t>
            </a:r>
            <a:r>
              <a:rPr lang="en-US" dirty="0" smtClean="0"/>
              <a:t> compute x1.</a:t>
            </a:r>
          </a:p>
          <a:p>
            <a:r>
              <a:rPr lang="en-US" dirty="0" smtClean="0"/>
              <a:t>5. DO until convergence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3.6 The Gauss-Seidel Iterative Method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[Example][FORTRAN Demo]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286000"/>
            <a:ext cx="2743201" cy="172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724400"/>
            <a:ext cx="1858156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4724400"/>
            <a:ext cx="2018567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76333" y="4724400"/>
            <a:ext cx="1843617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3.6 The Gauss-Seidel Iterative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DIAGONAL DOMINANCE</a:t>
            </a:r>
          </a:p>
          <a:p>
            <a:r>
              <a:rPr lang="en-US" dirty="0" smtClean="0"/>
              <a:t>An </a:t>
            </a:r>
            <a:r>
              <a:rPr lang="en-US" dirty="0" err="1" smtClean="0"/>
              <a:t>NxN</a:t>
            </a:r>
            <a:r>
              <a:rPr lang="en-US" dirty="0" smtClean="0"/>
              <a:t> matrix is called diagonally dominant, if the diagonal element in every row is greater in magnitude(Absolute Values) than the sum of the elements in that row excluding the diagonal element.</a:t>
            </a:r>
          </a:p>
          <a:p>
            <a:r>
              <a:rPr lang="en-US" dirty="0" smtClean="0"/>
              <a:t>i.e. 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4800600"/>
            <a:ext cx="429310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3.6 The Gauss-Seidel Iterative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[Example]</a:t>
            </a:r>
          </a:p>
          <a:p>
            <a:pPr lvl="1"/>
            <a:r>
              <a:rPr lang="en-US" dirty="0" smtClean="0"/>
              <a:t>The matrix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    is not diagonally dominant.</a:t>
            </a:r>
          </a:p>
          <a:p>
            <a:pPr lvl="1">
              <a:buNone/>
            </a:pPr>
            <a:r>
              <a:rPr lang="en-US" dirty="0" smtClean="0"/>
              <a:t>CHECK:  row 1: |-2|&lt;|4|+|-1|</a:t>
            </a:r>
          </a:p>
          <a:p>
            <a:pPr lvl="1">
              <a:buNone/>
            </a:pPr>
            <a:r>
              <a:rPr lang="en-US" dirty="0" smtClean="0"/>
              <a:t>		       row 2: |-1|&lt;|1|+|3|</a:t>
            </a:r>
          </a:p>
          <a:p>
            <a:pPr lvl="1">
              <a:buNone/>
            </a:pPr>
            <a:r>
              <a:rPr lang="en-US" dirty="0" smtClean="0"/>
              <a:t>		       row 3: |1| &lt; |4|+|-2|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514600"/>
            <a:ext cx="1997251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3.6 The Gauss-Seidel Iterative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matrix can be made diagonally dominant by exchanging rows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Can be used to facilitate convergence for iterative methods…</a:t>
            </a:r>
          </a:p>
          <a:p>
            <a:endParaRPr lang="en-US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743200"/>
            <a:ext cx="2824162" cy="1736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3.1.2 Contents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 smtClean="0"/>
              <a:t>Graphical Method</a:t>
            </a:r>
          </a:p>
          <a:p>
            <a:r>
              <a:rPr lang="en-US" dirty="0" smtClean="0"/>
              <a:t>Cramer’s rule</a:t>
            </a:r>
          </a:p>
          <a:p>
            <a:r>
              <a:rPr lang="en-US" dirty="0" smtClean="0"/>
              <a:t>Elimination </a:t>
            </a:r>
          </a:p>
          <a:p>
            <a:r>
              <a:rPr lang="en-US" dirty="0" smtClean="0"/>
              <a:t>Naïve Gauss Elimination</a:t>
            </a:r>
          </a:p>
          <a:p>
            <a:r>
              <a:rPr lang="en-US" dirty="0" smtClean="0"/>
              <a:t>Gauss-Jordan Elimination</a:t>
            </a:r>
          </a:p>
          <a:p>
            <a:r>
              <a:rPr lang="en-US" dirty="0" smtClean="0"/>
              <a:t>LU-Decomposition</a:t>
            </a:r>
          </a:p>
          <a:p>
            <a:r>
              <a:rPr lang="en-US" dirty="0" smtClean="0"/>
              <a:t>Gauss-Seidel Method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905000" y="3048000"/>
            <a:ext cx="5791199" cy="609600"/>
          </a:xfrm>
        </p:spPr>
        <p:txBody>
          <a:bodyPr>
            <a:noAutofit/>
          </a:bodyPr>
          <a:lstStyle/>
          <a:p>
            <a:r>
              <a:rPr lang="en-US" sz="4000" dirty="0" smtClean="0"/>
              <a:t>[READING ASSIGNMENT]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3.7 The Conjugate Gradient Method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ANY QUESTIONS  ?</a:t>
            </a:r>
            <a:endParaRPr lang="en-US" sz="5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3.2 Graphical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a system of linear equations, representing every equation graphically i.e.</a:t>
            </a:r>
          </a:p>
          <a:p>
            <a:pPr lvl="1"/>
            <a:r>
              <a:rPr lang="en-US" dirty="0" smtClean="0"/>
              <a:t>Lines for 2 variables</a:t>
            </a:r>
          </a:p>
          <a:p>
            <a:pPr lvl="1"/>
            <a:r>
              <a:rPr lang="en-US" dirty="0" smtClean="0"/>
              <a:t>Planes for 3 variables</a:t>
            </a:r>
          </a:p>
          <a:p>
            <a:pPr lvl="1"/>
            <a:r>
              <a:rPr lang="en-US" dirty="0" smtClean="0"/>
              <a:t>For n variables, holding m variables constants and studying behavior graphically by varying the rest of the variables(n-m &lt;3)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3.2 Graphical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{-2x+4y=10; 2x-y=11} solution={x=9.0, y=7.0}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895600"/>
            <a:ext cx="47053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3.2 Graphical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Help in visualizing the nature of such systems.</a:t>
            </a:r>
          </a:p>
          <a:p>
            <a:pPr lvl="1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743200"/>
            <a:ext cx="8688814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447800" y="6096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Singular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81800" y="6096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Ill-Conditioned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62400" y="6096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Infinite solutions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3.2 Graphical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</a:p>
          <a:p>
            <a:r>
              <a:rPr lang="en-US" dirty="0" smtClean="0"/>
              <a:t>Useless for systems with rank&gt;=3.</a:t>
            </a:r>
          </a:p>
          <a:p>
            <a:r>
              <a:rPr lang="en-US" dirty="0" smtClean="0"/>
              <a:t>4D and 5D systems aren’t what you’d think.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3.3 Cramer’s Rule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Applicable for smaller problems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[EXAMPLE]</a:t>
            </a:r>
          </a:p>
          <a:p>
            <a:r>
              <a:rPr lang="en-US" dirty="0" smtClean="0"/>
              <a:t>[SCILAB DEMONSTRATION]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133600" y="2209800"/>
            <a:ext cx="3352800" cy="2141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3.3 Cramer’s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[EXAMPLE]</a:t>
            </a:r>
          </a:p>
          <a:p>
            <a:pPr lvl="1"/>
            <a:r>
              <a:rPr lang="en-US" dirty="0" smtClean="0"/>
              <a:t>3x+5y=10</a:t>
            </a:r>
          </a:p>
          <a:p>
            <a:pPr lvl="1"/>
            <a:r>
              <a:rPr lang="en-US" dirty="0" smtClean="0"/>
              <a:t>x+2y=5</a:t>
            </a:r>
          </a:p>
          <a:p>
            <a:pPr lvl="1"/>
            <a:r>
              <a:rPr lang="en-US" dirty="0" smtClean="0"/>
              <a:t>D=1; D1=-5 ; D2=5</a:t>
            </a:r>
          </a:p>
          <a:p>
            <a:pPr lvl="1"/>
            <a:r>
              <a:rPr lang="en-US" dirty="0" smtClean="0"/>
              <a:t>[solution : x=D1/D=-5; y=D2/D=5]</a:t>
            </a:r>
          </a:p>
          <a:p>
            <a:r>
              <a:rPr lang="en-US" dirty="0" smtClean="0"/>
              <a:t>[SCILAB]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1147</TotalTime>
  <Words>618</Words>
  <Application>Microsoft Office PowerPoint</Application>
  <PresentationFormat>On-screen Show (4:3)</PresentationFormat>
  <Paragraphs>148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Median</vt:lpstr>
      <vt:lpstr>CHAPTER III</vt:lpstr>
      <vt:lpstr>3.1 INTRODUCTION </vt:lpstr>
      <vt:lpstr>3.1.2 Contents</vt:lpstr>
      <vt:lpstr>3.2 Graphical Method</vt:lpstr>
      <vt:lpstr>3.2 Graphical Method</vt:lpstr>
      <vt:lpstr>3.2 Graphical Method</vt:lpstr>
      <vt:lpstr>3.2 Graphical Method</vt:lpstr>
      <vt:lpstr>3.3 Cramer’s Rule</vt:lpstr>
      <vt:lpstr>3.3 Cramer’s Rule</vt:lpstr>
      <vt:lpstr>3.3 Cramer’s Rule</vt:lpstr>
      <vt:lpstr>3.4 Elimination methods</vt:lpstr>
      <vt:lpstr>3.4.1 Naïve Gaussian Elimination</vt:lpstr>
      <vt:lpstr>3.4.1 Naïve Gaussian Elimination</vt:lpstr>
      <vt:lpstr>3.4.2 Gauss-Jordan Elimination</vt:lpstr>
      <vt:lpstr>3.4.2 Gauss-Jordan Elimination</vt:lpstr>
      <vt:lpstr>3.5 LU Decomposition</vt:lpstr>
      <vt:lpstr>3.5 LU Decomposition</vt:lpstr>
      <vt:lpstr>3.5 LU Decomposition</vt:lpstr>
      <vt:lpstr>3.5 LU Decomposition</vt:lpstr>
      <vt:lpstr>3.5 LU Decomposition</vt:lpstr>
      <vt:lpstr>3.5 LU Decomposition</vt:lpstr>
      <vt:lpstr>3.5 LU Decomposition</vt:lpstr>
      <vt:lpstr>3.5 LU Decomposition</vt:lpstr>
      <vt:lpstr>3.6 The Gauss-Seidel Iterative Method </vt:lpstr>
      <vt:lpstr>3.6 The Gauss-Seidel Iterative Method </vt:lpstr>
      <vt:lpstr>3.6 The Gauss-Seidel Iterative Method </vt:lpstr>
      <vt:lpstr>3.6 The Gauss-Seidel Iterative Method</vt:lpstr>
      <vt:lpstr>3.6 The Gauss-Seidel Iterative Method</vt:lpstr>
      <vt:lpstr>3.6 The Gauss-Seidel Iterative Method</vt:lpstr>
      <vt:lpstr>3.7 The Conjugate Gradient Method</vt:lpstr>
      <vt:lpstr>   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III</dc:title>
  <dc:creator>user</dc:creator>
  <cp:lastModifiedBy>user</cp:lastModifiedBy>
  <cp:revision>50</cp:revision>
  <dcterms:created xsi:type="dcterms:W3CDTF">2016-04-07T12:38:18Z</dcterms:created>
  <dcterms:modified xsi:type="dcterms:W3CDTF">2017-04-05T06:54:34Z</dcterms:modified>
</cp:coreProperties>
</file>