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300" r:id="rId3"/>
    <p:sldId id="301" r:id="rId4"/>
    <p:sldId id="260" r:id="rId5"/>
    <p:sldId id="318" r:id="rId6"/>
    <p:sldId id="303" r:id="rId7"/>
    <p:sldId id="302" r:id="rId8"/>
    <p:sldId id="311" r:id="rId9"/>
    <p:sldId id="263" r:id="rId10"/>
    <p:sldId id="264" r:id="rId11"/>
    <p:sldId id="265" r:id="rId12"/>
    <p:sldId id="292" r:id="rId13"/>
    <p:sldId id="305" r:id="rId14"/>
    <p:sldId id="306" r:id="rId15"/>
    <p:sldId id="309" r:id="rId16"/>
    <p:sldId id="314" r:id="rId17"/>
    <p:sldId id="308" r:id="rId18"/>
    <p:sldId id="312" r:id="rId19"/>
    <p:sldId id="272" r:id="rId20"/>
    <p:sldId id="317" r:id="rId21"/>
    <p:sldId id="273" r:id="rId22"/>
    <p:sldId id="315" r:id="rId23"/>
    <p:sldId id="274" r:id="rId24"/>
    <p:sldId id="275" r:id="rId25"/>
    <p:sldId id="316" r:id="rId26"/>
    <p:sldId id="295" r:id="rId27"/>
    <p:sldId id="294" r:id="rId28"/>
    <p:sldId id="276" r:id="rId29"/>
    <p:sldId id="277" r:id="rId30"/>
    <p:sldId id="278" r:id="rId31"/>
    <p:sldId id="296" r:id="rId32"/>
    <p:sldId id="297" r:id="rId33"/>
    <p:sldId id="313" r:id="rId34"/>
    <p:sldId id="279" r:id="rId35"/>
    <p:sldId id="310" r:id="rId36"/>
    <p:sldId id="307" r:id="rId37"/>
    <p:sldId id="282" r:id="rId38"/>
    <p:sldId id="283" r:id="rId39"/>
    <p:sldId id="284" r:id="rId40"/>
    <p:sldId id="288" r:id="rId41"/>
    <p:sldId id="30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F2550-DEF4-4E25-B52A-4705A0198011}"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US"/>
        </a:p>
      </dgm:t>
    </dgm:pt>
    <dgm:pt modelId="{7614D71F-208B-4E08-B2BF-921EFE5712CD}">
      <dgm:prSet phldrT="[Text]" custT="1"/>
      <dgm:spPr/>
      <dgm:t>
        <a:bodyPr/>
        <a:lstStyle/>
        <a:p>
          <a:r>
            <a:rPr lang="en-US" sz="3200" dirty="0" smtClean="0">
              <a:latin typeface="Times New Roman" pitchFamily="18" charset="0"/>
              <a:cs typeface="Times New Roman" pitchFamily="18" charset="0"/>
            </a:rPr>
            <a:t>CRISIS</a:t>
          </a:r>
          <a:endParaRPr lang="en-US" sz="3200" dirty="0">
            <a:latin typeface="Times New Roman" pitchFamily="18" charset="0"/>
            <a:cs typeface="Times New Roman" pitchFamily="18" charset="0"/>
          </a:endParaRPr>
        </a:p>
      </dgm:t>
    </dgm:pt>
    <dgm:pt modelId="{0272790C-76F0-40B1-A16D-92509463748A}" type="parTrans" cxnId="{135833DB-576E-4B83-94CB-BAA9E3D45ABE}">
      <dgm:prSet/>
      <dgm:spPr/>
      <dgm:t>
        <a:bodyPr/>
        <a:lstStyle/>
        <a:p>
          <a:endParaRPr lang="en-US"/>
        </a:p>
      </dgm:t>
    </dgm:pt>
    <dgm:pt modelId="{3BE9BC05-3534-4305-B3F0-A414CA2BB59B}" type="sibTrans" cxnId="{135833DB-576E-4B83-94CB-BAA9E3D45ABE}">
      <dgm:prSet/>
      <dgm:spPr/>
      <dgm:t>
        <a:bodyPr/>
        <a:lstStyle/>
        <a:p>
          <a:endParaRPr lang="en-US"/>
        </a:p>
      </dgm:t>
    </dgm:pt>
    <dgm:pt modelId="{FDF7099B-E091-40B9-96EB-A16E3697FDA3}">
      <dgm:prSet phldrT="[Text]"/>
      <dgm:spPr/>
      <dgm:t>
        <a:bodyPr/>
        <a:lstStyle/>
        <a:p>
          <a:r>
            <a:rPr lang="en-US" b="1" dirty="0" smtClean="0">
              <a:solidFill>
                <a:schemeClr val="bg1"/>
              </a:solidFill>
              <a:latin typeface="Times New Roman" pitchFamily="18" charset="0"/>
              <a:cs typeface="Times New Roman" pitchFamily="18" charset="0"/>
            </a:rPr>
            <a:t>Pre-Incident </a:t>
          </a:r>
          <a:r>
            <a:rPr lang="en-US" b="1" dirty="0" smtClean="0">
              <a:solidFill>
                <a:srgbClr val="C00000"/>
              </a:solidFill>
              <a:latin typeface="Times New Roman" pitchFamily="18" charset="0"/>
              <a:cs typeface="Times New Roman" pitchFamily="18" charset="0"/>
            </a:rPr>
            <a:t> </a:t>
          </a:r>
          <a:endParaRPr lang="en-US" dirty="0"/>
        </a:p>
      </dgm:t>
    </dgm:pt>
    <dgm:pt modelId="{5204A570-9A5B-4D80-B789-B63F27F68B96}" type="parTrans" cxnId="{6C118808-6159-4AFC-B55A-357B8DB19673}">
      <dgm:prSet/>
      <dgm:spPr/>
      <dgm:t>
        <a:bodyPr/>
        <a:lstStyle/>
        <a:p>
          <a:endParaRPr lang="en-US"/>
        </a:p>
      </dgm:t>
    </dgm:pt>
    <dgm:pt modelId="{379DF52C-1E7C-47BB-9C51-023F9D607F65}" type="sibTrans" cxnId="{6C118808-6159-4AFC-B55A-357B8DB19673}">
      <dgm:prSet/>
      <dgm:spPr/>
      <dgm:t>
        <a:bodyPr/>
        <a:lstStyle/>
        <a:p>
          <a:endParaRPr lang="en-US"/>
        </a:p>
      </dgm:t>
    </dgm:pt>
    <dgm:pt modelId="{DA376469-E5FA-40E9-A942-1FE873C3BCBC}">
      <dgm:prSet phldrT="[Text]"/>
      <dgm:spPr/>
      <dgm:t>
        <a:bodyPr/>
        <a:lstStyle/>
        <a:p>
          <a:r>
            <a:rPr lang="en-US" b="1" dirty="0" smtClean="0">
              <a:solidFill>
                <a:schemeClr val="bg1"/>
              </a:solidFill>
              <a:latin typeface="Times New Roman" pitchFamily="18" charset="0"/>
              <a:cs typeface="Times New Roman" pitchFamily="18" charset="0"/>
            </a:rPr>
            <a:t>Incident Occurrence</a:t>
          </a:r>
          <a:r>
            <a:rPr lang="en-US" dirty="0" smtClean="0">
              <a:solidFill>
                <a:schemeClr val="bg1"/>
              </a:solidFill>
              <a:latin typeface="Times New Roman" pitchFamily="18" charset="0"/>
              <a:cs typeface="Times New Roman" pitchFamily="18" charset="0"/>
            </a:rPr>
            <a:t> </a:t>
          </a:r>
          <a:endParaRPr lang="en-US" dirty="0">
            <a:solidFill>
              <a:schemeClr val="bg1"/>
            </a:solidFill>
          </a:endParaRPr>
        </a:p>
      </dgm:t>
    </dgm:pt>
    <dgm:pt modelId="{ADEC8D52-CAC0-4EED-ACC5-B793E1C0DE03}" type="parTrans" cxnId="{93580E1D-F8A6-49D7-89EF-11E6D7BED51E}">
      <dgm:prSet/>
      <dgm:spPr/>
      <dgm:t>
        <a:bodyPr/>
        <a:lstStyle/>
        <a:p>
          <a:endParaRPr lang="en-US"/>
        </a:p>
      </dgm:t>
    </dgm:pt>
    <dgm:pt modelId="{5CE66520-4885-4377-9831-026C06D9E5CD}" type="sibTrans" cxnId="{93580E1D-F8A6-49D7-89EF-11E6D7BED51E}">
      <dgm:prSet/>
      <dgm:spPr/>
      <dgm:t>
        <a:bodyPr/>
        <a:lstStyle/>
        <a:p>
          <a:endParaRPr lang="en-US"/>
        </a:p>
      </dgm:t>
    </dgm:pt>
    <dgm:pt modelId="{3A2F6D1E-17E8-4077-B05E-7653088ED8B7}">
      <dgm:prSet phldrT="[Text]"/>
      <dgm:spPr/>
      <dgm:t>
        <a:bodyPr/>
        <a:lstStyle/>
        <a:p>
          <a:r>
            <a:rPr lang="en-US" b="1" dirty="0" smtClean="0">
              <a:solidFill>
                <a:schemeClr val="bg1"/>
              </a:solidFill>
              <a:latin typeface="Times New Roman" pitchFamily="18" charset="0"/>
              <a:cs typeface="Times New Roman" pitchFamily="18" charset="0"/>
            </a:rPr>
            <a:t>Post-Occurrence</a:t>
          </a:r>
          <a:endParaRPr lang="en-US" dirty="0">
            <a:solidFill>
              <a:schemeClr val="bg1"/>
            </a:solidFill>
          </a:endParaRPr>
        </a:p>
      </dgm:t>
    </dgm:pt>
    <dgm:pt modelId="{CB073243-A865-44D8-80D0-F88BE19DE624}" type="parTrans" cxnId="{5E90264D-4411-49A5-8457-BDEB46C5964F}">
      <dgm:prSet/>
      <dgm:spPr/>
      <dgm:t>
        <a:bodyPr/>
        <a:lstStyle/>
        <a:p>
          <a:endParaRPr lang="en-US"/>
        </a:p>
      </dgm:t>
    </dgm:pt>
    <dgm:pt modelId="{5AD1317B-79A5-4034-B59A-0BB6BAFC85C1}" type="sibTrans" cxnId="{5E90264D-4411-49A5-8457-BDEB46C5964F}">
      <dgm:prSet/>
      <dgm:spPr/>
      <dgm:t>
        <a:bodyPr/>
        <a:lstStyle/>
        <a:p>
          <a:endParaRPr lang="en-US"/>
        </a:p>
      </dgm:t>
    </dgm:pt>
    <dgm:pt modelId="{3982E3FC-2620-4660-A414-3A535E4C5ED6}">
      <dgm:prSet phldrT="[Text]"/>
      <dgm:spPr/>
      <dgm:t>
        <a:bodyPr/>
        <a:lstStyle/>
        <a:p>
          <a:r>
            <a:rPr lang="en-US" b="1" dirty="0" smtClean="0">
              <a:solidFill>
                <a:schemeClr val="bg1"/>
              </a:solidFill>
              <a:latin typeface="Times New Roman" pitchFamily="18" charset="0"/>
              <a:cs typeface="Times New Roman" pitchFamily="18" charset="0"/>
            </a:rPr>
            <a:t>Post-Incident</a:t>
          </a:r>
          <a:endParaRPr lang="en-US" dirty="0">
            <a:solidFill>
              <a:schemeClr val="bg1"/>
            </a:solidFill>
          </a:endParaRPr>
        </a:p>
      </dgm:t>
    </dgm:pt>
    <dgm:pt modelId="{26956C89-763A-4BBC-B234-537418FA40D6}" type="parTrans" cxnId="{5CC9BD19-9920-4024-AA59-727A98EC6EF2}">
      <dgm:prSet/>
      <dgm:spPr/>
      <dgm:t>
        <a:bodyPr/>
        <a:lstStyle/>
        <a:p>
          <a:endParaRPr lang="en-US"/>
        </a:p>
      </dgm:t>
    </dgm:pt>
    <dgm:pt modelId="{CC0A99AE-0390-425D-ADC9-9B08071AE6A7}" type="sibTrans" cxnId="{5CC9BD19-9920-4024-AA59-727A98EC6EF2}">
      <dgm:prSet/>
      <dgm:spPr/>
      <dgm:t>
        <a:bodyPr/>
        <a:lstStyle/>
        <a:p>
          <a:endParaRPr lang="en-US"/>
        </a:p>
      </dgm:t>
    </dgm:pt>
    <dgm:pt modelId="{E629122C-F2D0-4E1F-B428-BA71F4113CC4}" type="pres">
      <dgm:prSet presAssocID="{B64F2550-DEF4-4E25-B52A-4705A0198011}" presName="Name0" presStyleCnt="0">
        <dgm:presLayoutVars>
          <dgm:chMax val="1"/>
          <dgm:dir/>
          <dgm:animLvl val="ctr"/>
          <dgm:resizeHandles val="exact"/>
        </dgm:presLayoutVars>
      </dgm:prSet>
      <dgm:spPr/>
      <dgm:t>
        <a:bodyPr/>
        <a:lstStyle/>
        <a:p>
          <a:endParaRPr lang="en-US"/>
        </a:p>
      </dgm:t>
    </dgm:pt>
    <dgm:pt modelId="{1B1A592F-E1AC-4620-A329-C131F5F74D8E}" type="pres">
      <dgm:prSet presAssocID="{7614D71F-208B-4E08-B2BF-921EFE5712CD}" presName="centerShape" presStyleLbl="node0" presStyleIdx="0" presStyleCnt="1"/>
      <dgm:spPr/>
      <dgm:t>
        <a:bodyPr/>
        <a:lstStyle/>
        <a:p>
          <a:endParaRPr lang="en-US"/>
        </a:p>
      </dgm:t>
    </dgm:pt>
    <dgm:pt modelId="{CDB6A0D7-AA6F-4511-9665-87C78B2D9D19}" type="pres">
      <dgm:prSet presAssocID="{FDF7099B-E091-40B9-96EB-A16E3697FDA3}" presName="node" presStyleLbl="node1" presStyleIdx="0" presStyleCnt="4" custScaleX="165857">
        <dgm:presLayoutVars>
          <dgm:bulletEnabled val="1"/>
        </dgm:presLayoutVars>
      </dgm:prSet>
      <dgm:spPr/>
      <dgm:t>
        <a:bodyPr/>
        <a:lstStyle/>
        <a:p>
          <a:endParaRPr lang="en-US"/>
        </a:p>
      </dgm:t>
    </dgm:pt>
    <dgm:pt modelId="{94C1D13A-5A62-4AB9-92A6-6B0E51D88B15}" type="pres">
      <dgm:prSet presAssocID="{FDF7099B-E091-40B9-96EB-A16E3697FDA3}" presName="dummy" presStyleCnt="0"/>
      <dgm:spPr/>
    </dgm:pt>
    <dgm:pt modelId="{DB019BDA-D511-4424-A411-EB1565F53AC5}" type="pres">
      <dgm:prSet presAssocID="{379DF52C-1E7C-47BB-9C51-023F9D607F65}" presName="sibTrans" presStyleLbl="sibTrans2D1" presStyleIdx="0" presStyleCnt="4"/>
      <dgm:spPr/>
      <dgm:t>
        <a:bodyPr/>
        <a:lstStyle/>
        <a:p>
          <a:endParaRPr lang="en-US"/>
        </a:p>
      </dgm:t>
    </dgm:pt>
    <dgm:pt modelId="{B6FE85D7-5D37-45C6-B665-DF23C7D67DB0}" type="pres">
      <dgm:prSet presAssocID="{DA376469-E5FA-40E9-A942-1FE873C3BCBC}" presName="node" presStyleLbl="node1" presStyleIdx="1" presStyleCnt="4" custScaleX="147063">
        <dgm:presLayoutVars>
          <dgm:bulletEnabled val="1"/>
        </dgm:presLayoutVars>
      </dgm:prSet>
      <dgm:spPr/>
      <dgm:t>
        <a:bodyPr/>
        <a:lstStyle/>
        <a:p>
          <a:endParaRPr lang="en-US"/>
        </a:p>
      </dgm:t>
    </dgm:pt>
    <dgm:pt modelId="{FC795AD1-05EF-4FD8-90DF-DA4DCF002F93}" type="pres">
      <dgm:prSet presAssocID="{DA376469-E5FA-40E9-A942-1FE873C3BCBC}" presName="dummy" presStyleCnt="0"/>
      <dgm:spPr/>
    </dgm:pt>
    <dgm:pt modelId="{9A11EE16-C8DE-46AA-BC1A-38AA46A0DB54}" type="pres">
      <dgm:prSet presAssocID="{5CE66520-4885-4377-9831-026C06D9E5CD}" presName="sibTrans" presStyleLbl="sibTrans2D1" presStyleIdx="1" presStyleCnt="4"/>
      <dgm:spPr/>
      <dgm:t>
        <a:bodyPr/>
        <a:lstStyle/>
        <a:p>
          <a:endParaRPr lang="en-US"/>
        </a:p>
      </dgm:t>
    </dgm:pt>
    <dgm:pt modelId="{2BC3D2C7-3539-4DA4-A714-1E081A9C2D55}" type="pres">
      <dgm:prSet presAssocID="{3A2F6D1E-17E8-4077-B05E-7653088ED8B7}" presName="node" presStyleLbl="node1" presStyleIdx="2" presStyleCnt="4" custScaleX="156217" custScaleY="106836" custRadScaleRad="98936" custRadScaleInc="-1540">
        <dgm:presLayoutVars>
          <dgm:bulletEnabled val="1"/>
        </dgm:presLayoutVars>
      </dgm:prSet>
      <dgm:spPr/>
      <dgm:t>
        <a:bodyPr/>
        <a:lstStyle/>
        <a:p>
          <a:endParaRPr lang="en-US"/>
        </a:p>
      </dgm:t>
    </dgm:pt>
    <dgm:pt modelId="{C9A4F0A7-1C42-4065-AD9E-48EC77CEA113}" type="pres">
      <dgm:prSet presAssocID="{3A2F6D1E-17E8-4077-B05E-7653088ED8B7}" presName="dummy" presStyleCnt="0"/>
      <dgm:spPr/>
    </dgm:pt>
    <dgm:pt modelId="{5E016026-477A-43DB-B826-6DB9E1A5D20D}" type="pres">
      <dgm:prSet presAssocID="{5AD1317B-79A5-4034-B59A-0BB6BAFC85C1}" presName="sibTrans" presStyleLbl="sibTrans2D1" presStyleIdx="2" presStyleCnt="4"/>
      <dgm:spPr/>
      <dgm:t>
        <a:bodyPr/>
        <a:lstStyle/>
        <a:p>
          <a:endParaRPr lang="en-US"/>
        </a:p>
      </dgm:t>
    </dgm:pt>
    <dgm:pt modelId="{8FBD607E-FE61-4767-B42B-9A8640D39539}" type="pres">
      <dgm:prSet presAssocID="{3982E3FC-2620-4660-A414-3A535E4C5ED6}" presName="node" presStyleLbl="node1" presStyleIdx="3" presStyleCnt="4" custScaleX="149897">
        <dgm:presLayoutVars>
          <dgm:bulletEnabled val="1"/>
        </dgm:presLayoutVars>
      </dgm:prSet>
      <dgm:spPr/>
      <dgm:t>
        <a:bodyPr/>
        <a:lstStyle/>
        <a:p>
          <a:endParaRPr lang="en-US"/>
        </a:p>
      </dgm:t>
    </dgm:pt>
    <dgm:pt modelId="{CE85A35B-A237-459F-9D84-3399F4C71F79}" type="pres">
      <dgm:prSet presAssocID="{3982E3FC-2620-4660-A414-3A535E4C5ED6}" presName="dummy" presStyleCnt="0"/>
      <dgm:spPr/>
    </dgm:pt>
    <dgm:pt modelId="{30261974-2617-4823-ACA9-C68506080240}" type="pres">
      <dgm:prSet presAssocID="{CC0A99AE-0390-425D-ADC9-9B08071AE6A7}" presName="sibTrans" presStyleLbl="sibTrans2D1" presStyleIdx="3" presStyleCnt="4"/>
      <dgm:spPr/>
      <dgm:t>
        <a:bodyPr/>
        <a:lstStyle/>
        <a:p>
          <a:endParaRPr lang="en-US"/>
        </a:p>
      </dgm:t>
    </dgm:pt>
  </dgm:ptLst>
  <dgm:cxnLst>
    <dgm:cxn modelId="{9331947D-AD55-405F-A1B2-18B3A3A01007}" type="presOf" srcId="{3982E3FC-2620-4660-A414-3A535E4C5ED6}" destId="{8FBD607E-FE61-4767-B42B-9A8640D39539}" srcOrd="0" destOrd="0" presId="urn:microsoft.com/office/officeart/2005/8/layout/radial6"/>
    <dgm:cxn modelId="{5E90264D-4411-49A5-8457-BDEB46C5964F}" srcId="{7614D71F-208B-4E08-B2BF-921EFE5712CD}" destId="{3A2F6D1E-17E8-4077-B05E-7653088ED8B7}" srcOrd="2" destOrd="0" parTransId="{CB073243-A865-44D8-80D0-F88BE19DE624}" sibTransId="{5AD1317B-79A5-4034-B59A-0BB6BAFC85C1}"/>
    <dgm:cxn modelId="{93580E1D-F8A6-49D7-89EF-11E6D7BED51E}" srcId="{7614D71F-208B-4E08-B2BF-921EFE5712CD}" destId="{DA376469-E5FA-40E9-A942-1FE873C3BCBC}" srcOrd="1" destOrd="0" parTransId="{ADEC8D52-CAC0-4EED-ACC5-B793E1C0DE03}" sibTransId="{5CE66520-4885-4377-9831-026C06D9E5CD}"/>
    <dgm:cxn modelId="{40493603-F75A-4921-A55B-515CBF74055F}" type="presOf" srcId="{7614D71F-208B-4E08-B2BF-921EFE5712CD}" destId="{1B1A592F-E1AC-4620-A329-C131F5F74D8E}" srcOrd="0" destOrd="0" presId="urn:microsoft.com/office/officeart/2005/8/layout/radial6"/>
    <dgm:cxn modelId="{93DD8B2B-EDDD-4C01-9FAE-6E38D8E9D967}" type="presOf" srcId="{B64F2550-DEF4-4E25-B52A-4705A0198011}" destId="{E629122C-F2D0-4E1F-B428-BA71F4113CC4}" srcOrd="0" destOrd="0" presId="urn:microsoft.com/office/officeart/2005/8/layout/radial6"/>
    <dgm:cxn modelId="{A9B85E74-DB71-47C2-87D5-7D13C38B9DA9}" type="presOf" srcId="{379DF52C-1E7C-47BB-9C51-023F9D607F65}" destId="{DB019BDA-D511-4424-A411-EB1565F53AC5}" srcOrd="0" destOrd="0" presId="urn:microsoft.com/office/officeart/2005/8/layout/radial6"/>
    <dgm:cxn modelId="{723412EE-8B35-41FA-94A9-021746917C02}" type="presOf" srcId="{DA376469-E5FA-40E9-A942-1FE873C3BCBC}" destId="{B6FE85D7-5D37-45C6-B665-DF23C7D67DB0}" srcOrd="0" destOrd="0" presId="urn:microsoft.com/office/officeart/2005/8/layout/radial6"/>
    <dgm:cxn modelId="{085B89AB-6FCD-408B-B4AC-97712F9E5279}" type="presOf" srcId="{CC0A99AE-0390-425D-ADC9-9B08071AE6A7}" destId="{30261974-2617-4823-ACA9-C68506080240}" srcOrd="0" destOrd="0" presId="urn:microsoft.com/office/officeart/2005/8/layout/radial6"/>
    <dgm:cxn modelId="{9B96176F-5DC7-4B70-AC13-0482C4365DC5}" type="presOf" srcId="{5CE66520-4885-4377-9831-026C06D9E5CD}" destId="{9A11EE16-C8DE-46AA-BC1A-38AA46A0DB54}" srcOrd="0" destOrd="0" presId="urn:microsoft.com/office/officeart/2005/8/layout/radial6"/>
    <dgm:cxn modelId="{135833DB-576E-4B83-94CB-BAA9E3D45ABE}" srcId="{B64F2550-DEF4-4E25-B52A-4705A0198011}" destId="{7614D71F-208B-4E08-B2BF-921EFE5712CD}" srcOrd="0" destOrd="0" parTransId="{0272790C-76F0-40B1-A16D-92509463748A}" sibTransId="{3BE9BC05-3534-4305-B3F0-A414CA2BB59B}"/>
    <dgm:cxn modelId="{5CC9BD19-9920-4024-AA59-727A98EC6EF2}" srcId="{7614D71F-208B-4E08-B2BF-921EFE5712CD}" destId="{3982E3FC-2620-4660-A414-3A535E4C5ED6}" srcOrd="3" destOrd="0" parTransId="{26956C89-763A-4BBC-B234-537418FA40D6}" sibTransId="{CC0A99AE-0390-425D-ADC9-9B08071AE6A7}"/>
    <dgm:cxn modelId="{9C4F8F3B-5A00-4E4F-A0D4-4FEF0EF5AD16}" type="presOf" srcId="{5AD1317B-79A5-4034-B59A-0BB6BAFC85C1}" destId="{5E016026-477A-43DB-B826-6DB9E1A5D20D}" srcOrd="0" destOrd="0" presId="urn:microsoft.com/office/officeart/2005/8/layout/radial6"/>
    <dgm:cxn modelId="{6A2110AA-9B55-4916-8261-5ADCA5508F58}" type="presOf" srcId="{3A2F6D1E-17E8-4077-B05E-7653088ED8B7}" destId="{2BC3D2C7-3539-4DA4-A714-1E081A9C2D55}" srcOrd="0" destOrd="0" presId="urn:microsoft.com/office/officeart/2005/8/layout/radial6"/>
    <dgm:cxn modelId="{5BD57FCC-3DFD-4D95-BACA-CA18445B8926}" type="presOf" srcId="{FDF7099B-E091-40B9-96EB-A16E3697FDA3}" destId="{CDB6A0D7-AA6F-4511-9665-87C78B2D9D19}" srcOrd="0" destOrd="0" presId="urn:microsoft.com/office/officeart/2005/8/layout/radial6"/>
    <dgm:cxn modelId="{6C118808-6159-4AFC-B55A-357B8DB19673}" srcId="{7614D71F-208B-4E08-B2BF-921EFE5712CD}" destId="{FDF7099B-E091-40B9-96EB-A16E3697FDA3}" srcOrd="0" destOrd="0" parTransId="{5204A570-9A5B-4D80-B789-B63F27F68B96}" sibTransId="{379DF52C-1E7C-47BB-9C51-023F9D607F65}"/>
    <dgm:cxn modelId="{9FAC695C-A8EE-4CB5-ACA5-779071F9A7BC}" type="presParOf" srcId="{E629122C-F2D0-4E1F-B428-BA71F4113CC4}" destId="{1B1A592F-E1AC-4620-A329-C131F5F74D8E}" srcOrd="0" destOrd="0" presId="urn:microsoft.com/office/officeart/2005/8/layout/radial6"/>
    <dgm:cxn modelId="{664E2884-B867-4DB1-B985-003511C957A1}" type="presParOf" srcId="{E629122C-F2D0-4E1F-B428-BA71F4113CC4}" destId="{CDB6A0D7-AA6F-4511-9665-87C78B2D9D19}" srcOrd="1" destOrd="0" presId="urn:microsoft.com/office/officeart/2005/8/layout/radial6"/>
    <dgm:cxn modelId="{7D4C747E-AC15-4D1D-AB76-65FBA0F69A14}" type="presParOf" srcId="{E629122C-F2D0-4E1F-B428-BA71F4113CC4}" destId="{94C1D13A-5A62-4AB9-92A6-6B0E51D88B15}" srcOrd="2" destOrd="0" presId="urn:microsoft.com/office/officeart/2005/8/layout/radial6"/>
    <dgm:cxn modelId="{6C86C3BE-361F-4531-8128-D82746649CDA}" type="presParOf" srcId="{E629122C-F2D0-4E1F-B428-BA71F4113CC4}" destId="{DB019BDA-D511-4424-A411-EB1565F53AC5}" srcOrd="3" destOrd="0" presId="urn:microsoft.com/office/officeart/2005/8/layout/radial6"/>
    <dgm:cxn modelId="{051C75A7-8EA8-4015-91BF-259059E06FC0}" type="presParOf" srcId="{E629122C-F2D0-4E1F-B428-BA71F4113CC4}" destId="{B6FE85D7-5D37-45C6-B665-DF23C7D67DB0}" srcOrd="4" destOrd="0" presId="urn:microsoft.com/office/officeart/2005/8/layout/radial6"/>
    <dgm:cxn modelId="{28427CD8-F1B1-4990-BE77-DD6F5D0DDB76}" type="presParOf" srcId="{E629122C-F2D0-4E1F-B428-BA71F4113CC4}" destId="{FC795AD1-05EF-4FD8-90DF-DA4DCF002F93}" srcOrd="5" destOrd="0" presId="urn:microsoft.com/office/officeart/2005/8/layout/radial6"/>
    <dgm:cxn modelId="{BBBD2812-5B61-4053-B1C2-E5B8D8A4376C}" type="presParOf" srcId="{E629122C-F2D0-4E1F-B428-BA71F4113CC4}" destId="{9A11EE16-C8DE-46AA-BC1A-38AA46A0DB54}" srcOrd="6" destOrd="0" presId="urn:microsoft.com/office/officeart/2005/8/layout/radial6"/>
    <dgm:cxn modelId="{AAA67CB7-596C-4CD1-8C97-3AC6866526FB}" type="presParOf" srcId="{E629122C-F2D0-4E1F-B428-BA71F4113CC4}" destId="{2BC3D2C7-3539-4DA4-A714-1E081A9C2D55}" srcOrd="7" destOrd="0" presId="urn:microsoft.com/office/officeart/2005/8/layout/radial6"/>
    <dgm:cxn modelId="{F5782B0C-B8AB-4CE5-913A-220B5561A599}" type="presParOf" srcId="{E629122C-F2D0-4E1F-B428-BA71F4113CC4}" destId="{C9A4F0A7-1C42-4065-AD9E-48EC77CEA113}" srcOrd="8" destOrd="0" presId="urn:microsoft.com/office/officeart/2005/8/layout/radial6"/>
    <dgm:cxn modelId="{193DED1A-55C7-4855-82C3-623557C44B65}" type="presParOf" srcId="{E629122C-F2D0-4E1F-B428-BA71F4113CC4}" destId="{5E016026-477A-43DB-B826-6DB9E1A5D20D}" srcOrd="9" destOrd="0" presId="urn:microsoft.com/office/officeart/2005/8/layout/radial6"/>
    <dgm:cxn modelId="{19B77439-7472-4709-BE6E-73DBC4805B1D}" type="presParOf" srcId="{E629122C-F2D0-4E1F-B428-BA71F4113CC4}" destId="{8FBD607E-FE61-4767-B42B-9A8640D39539}" srcOrd="10" destOrd="0" presId="urn:microsoft.com/office/officeart/2005/8/layout/radial6"/>
    <dgm:cxn modelId="{D8145AB7-310C-41F0-AA55-7175955AE7CC}" type="presParOf" srcId="{E629122C-F2D0-4E1F-B428-BA71F4113CC4}" destId="{CE85A35B-A237-459F-9D84-3399F4C71F79}" srcOrd="11" destOrd="0" presId="urn:microsoft.com/office/officeart/2005/8/layout/radial6"/>
    <dgm:cxn modelId="{B9F1F856-06F8-4A01-80F8-FF131DDB7772}" type="presParOf" srcId="{E629122C-F2D0-4E1F-B428-BA71F4113CC4}" destId="{30261974-2617-4823-ACA9-C68506080240}" srcOrd="12"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Applied &amp; Descriptive Ethics\shirly-ronen-harel_value-cards-activities1399811943704.jpg"/>
          <p:cNvPicPr>
            <a:picLocks noChangeAspect="1" noChangeArrowheads="1"/>
          </p:cNvPicPr>
          <p:nvPr/>
        </p:nvPicPr>
        <p:blipFill>
          <a:blip r:embed="rId2">
            <a:lum bright="-2000" contrast="3000"/>
          </a:blip>
          <a:srcRect/>
          <a:stretch>
            <a:fillRect/>
          </a:stretch>
        </p:blipFill>
        <p:spPr bwMode="auto">
          <a:xfrm>
            <a:off x="0" y="1600200"/>
            <a:ext cx="9144000" cy="5257800"/>
          </a:xfrm>
          <a:prstGeom prst="rect">
            <a:avLst/>
          </a:prstGeom>
          <a:noFill/>
        </p:spPr>
      </p:pic>
      <p:sp>
        <p:nvSpPr>
          <p:cNvPr id="8" name="Rectangle 7"/>
          <p:cNvSpPr/>
          <p:nvPr/>
        </p:nvSpPr>
        <p:spPr>
          <a:xfrm>
            <a:off x="0" y="0"/>
            <a:ext cx="9144000" cy="304698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Importance </a:t>
            </a:r>
          </a:p>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of</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algn="ctr">
              <a:buNone/>
            </a:pPr>
            <a:r>
              <a:rPr lang="en-US" sz="5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Remember The “CHINESE PROVERB”</a:t>
            </a:r>
          </a:p>
          <a:p>
            <a:pPr algn="ctr">
              <a:buNone/>
            </a:pPr>
            <a:endParaRPr lang="en-US" sz="5800" b="1" dirty="0" smtClean="0">
              <a:latin typeface="Times New Roman" pitchFamily="18" charset="0"/>
              <a:cs typeface="Times New Roman" pitchFamily="18" charset="0"/>
            </a:endParaRPr>
          </a:p>
          <a:p>
            <a:pPr algn="ctr">
              <a:lnSpc>
                <a:spcPct val="170000"/>
              </a:lnSpc>
              <a:buNone/>
            </a:pP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"If There Is </a:t>
            </a:r>
            <a:r>
              <a:rPr lang="en-US" sz="39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Righteousness</a:t>
            </a: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 In The </a:t>
            </a:r>
            <a:r>
              <a:rPr lang="en-US" sz="39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Heart</a:t>
            </a: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 There Will Be </a:t>
            </a:r>
            <a:r>
              <a:rPr lang="en-US" sz="39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Beauty</a:t>
            </a: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 In </a:t>
            </a:r>
            <a:r>
              <a:rPr lang="en-US" sz="39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Character</a:t>
            </a: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 </a:t>
            </a:r>
          </a:p>
          <a:p>
            <a:pPr algn="ctr">
              <a:lnSpc>
                <a:spcPct val="170000"/>
              </a:lnSpc>
              <a:buNone/>
            </a:pP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	If There Is </a:t>
            </a:r>
            <a:r>
              <a:rPr lang="en-US" sz="3900" b="1"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Beauty</a:t>
            </a: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 In </a:t>
            </a:r>
            <a:r>
              <a:rPr lang="en-US" sz="3900" b="1"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Character</a:t>
            </a: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 There Will Be </a:t>
            </a:r>
            <a:r>
              <a:rPr lang="en-US" sz="3900" b="1"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Harmony</a:t>
            </a: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 In The </a:t>
            </a:r>
            <a:r>
              <a:rPr lang="en-US" sz="3900" b="1"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Home</a:t>
            </a: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 </a:t>
            </a:r>
          </a:p>
          <a:p>
            <a:pPr algn="ctr">
              <a:lnSpc>
                <a:spcPct val="170000"/>
              </a:lnSpc>
              <a:buNone/>
            </a:pP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	When There Is </a:t>
            </a:r>
            <a:r>
              <a:rPr lang="en-US" sz="3900" b="1"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Harmony</a:t>
            </a: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 In The </a:t>
            </a:r>
            <a:r>
              <a:rPr lang="en-US" sz="3900" b="1"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Home</a:t>
            </a: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 There Will Be </a:t>
            </a:r>
            <a:r>
              <a:rPr lang="en-US" sz="3900" b="1"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Order</a:t>
            </a: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 In The </a:t>
            </a:r>
            <a:r>
              <a:rPr lang="en-US" sz="3900" b="1"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Nation</a:t>
            </a: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 </a:t>
            </a:r>
          </a:p>
          <a:p>
            <a:pPr algn="ctr">
              <a:lnSpc>
                <a:spcPct val="170000"/>
              </a:lnSpc>
              <a:buNone/>
            </a:pP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	When There Is </a:t>
            </a:r>
            <a:r>
              <a:rPr lang="en-US" sz="3900" b="1"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Order</a:t>
            </a: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 In The </a:t>
            </a:r>
            <a:r>
              <a:rPr lang="en-US" sz="3900" b="1"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Nation</a:t>
            </a: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 There Will Be </a:t>
            </a:r>
            <a:r>
              <a:rPr lang="en-US" sz="3900" b="1"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Peace </a:t>
            </a: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In The </a:t>
            </a:r>
            <a:r>
              <a:rPr lang="en-US" sz="3900" b="1"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World</a:t>
            </a: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a:t>
            </a:r>
          </a:p>
          <a:p>
            <a:pPr algn="just"/>
            <a:endParaRPr lang="en-US" b="1" dirty="0" smtClean="0">
              <a:latin typeface="Times New Roman" pitchFamily="18" charset="0"/>
              <a:cs typeface="Times New Roman" pitchFamily="18" charset="0"/>
            </a:endParaRPr>
          </a:p>
          <a:p>
            <a:pPr>
              <a:buNone/>
            </a:pPr>
            <a:r>
              <a:rPr lang="en-US" b="1" dirty="0" smtClean="0"/>
              <a:t/>
            </a:r>
            <a:br>
              <a:rPr lang="en-US" b="1" dirty="0" smtClean="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lnSpc>
                <a:spcPct val="150000"/>
              </a:lnSpc>
            </a:pPr>
            <a:r>
              <a:rPr lang="en-US" dirty="0" smtClean="0">
                <a:latin typeface="Times New Roman" pitchFamily="18" charset="0"/>
                <a:cs typeface="Times New Roman" pitchFamily="18" charset="0"/>
              </a:rPr>
              <a:t>A Person With Proper Values Will Not Be Afraid To Face Problems.</a:t>
            </a:r>
          </a:p>
          <a:p>
            <a:pPr algn="just">
              <a:lnSpc>
                <a:spcPct val="150000"/>
              </a:lnSpc>
            </a:pPr>
            <a:r>
              <a:rPr lang="en-US" dirty="0" smtClean="0">
                <a:latin typeface="Times New Roman" pitchFamily="18" charset="0"/>
                <a:cs typeface="Times New Roman" pitchFamily="18" charset="0"/>
              </a:rPr>
              <a:t>He Or She Will Expect And Accept Them As Part Of Life. </a:t>
            </a:r>
          </a:p>
          <a:p>
            <a:pPr algn="just">
              <a:lnSpc>
                <a:spcPct val="150000"/>
              </a:lnSpc>
            </a:pPr>
            <a:r>
              <a:rPr lang="en-US" dirty="0" smtClean="0">
                <a:latin typeface="Times New Roman" pitchFamily="18" charset="0"/>
                <a:cs typeface="Times New Roman" pitchFamily="18" charset="0"/>
              </a:rPr>
              <a:t>He Or She Will Not Give Un Necessary Importance To Anything That Happens In Life. </a:t>
            </a:r>
          </a:p>
          <a:p>
            <a:pPr algn="just">
              <a:lnSpc>
                <a:spcPct val="150000"/>
              </a:lnSpc>
            </a:pPr>
            <a:r>
              <a:rPr lang="en-US" dirty="0" smtClean="0">
                <a:latin typeface="Times New Roman" pitchFamily="18" charset="0"/>
                <a:cs typeface="Times New Roman" pitchFamily="18" charset="0"/>
              </a:rPr>
              <a:t>He Or She Will Have Complete Faith In God. Such A Person Will Be An Example To The Rest.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Applied &amp; Descriptive Ethics\thecrisissss_LargeWide.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5" name="Rectangle 4"/>
          <p:cNvSpPr/>
          <p:nvPr/>
        </p:nvSpPr>
        <p:spPr>
          <a:xfrm>
            <a:off x="0" y="0"/>
            <a:ext cx="9144000" cy="5632311"/>
          </a:xfrm>
          <a:prstGeom prst="rect">
            <a:avLst/>
          </a:prstGeom>
        </p:spPr>
        <p:txBody>
          <a:bodyPr wrap="square">
            <a:spAutoFit/>
          </a:bodyPr>
          <a:lstStyle/>
          <a:p>
            <a:pPr algn="ctr"/>
            <a:r>
              <a:rPr lang="en-US" sz="7200" b="1" dirty="0" smtClean="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Value Crisis </a:t>
            </a:r>
          </a:p>
          <a:p>
            <a:pPr algn="ctr"/>
            <a:endParaRPr lang="en-US" sz="7200" b="1" dirty="0" smtClean="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en-US" sz="7200" b="1" dirty="0" smtClean="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at </a:t>
            </a:r>
          </a:p>
          <a:p>
            <a:pPr algn="ctr"/>
            <a:endParaRPr lang="en-US" sz="7200" b="1" dirty="0" smtClean="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en-US" sz="7200" b="1" dirty="0" smtClean="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The Individual Level </a:t>
            </a:r>
            <a:endParaRPr lang="en-US" sz="7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Applied &amp; Descriptive Ethics\d-sad-man-sitting-near-word-crisis-illustration-frustrated-upset-person-destroyed-detailed-earth-ground-crack-people-34652942.jpg"/>
          <p:cNvPicPr>
            <a:picLocks noChangeAspect="1" noChangeArrowheads="1"/>
          </p:cNvPicPr>
          <p:nvPr/>
        </p:nvPicPr>
        <p:blipFill>
          <a:blip r:embed="rId2">
            <a:lum bright="78000" contrast="-81000"/>
          </a:blip>
          <a:srcRect/>
          <a:stretch>
            <a:fillRect/>
          </a:stretch>
        </p:blipFill>
        <p:spPr bwMode="auto">
          <a:xfrm>
            <a:off x="0" y="0"/>
            <a:ext cx="9144000" cy="6857999"/>
          </a:xfrm>
          <a:prstGeom prst="rect">
            <a:avLst/>
          </a:prstGeom>
          <a:noFill/>
        </p:spPr>
      </p:pic>
      <p:sp>
        <p:nvSpPr>
          <p:cNvPr id="5" name="Rectangle 4"/>
          <p:cNvSpPr/>
          <p:nvPr/>
        </p:nvSpPr>
        <p:spPr>
          <a:xfrm>
            <a:off x="0" y="1"/>
            <a:ext cx="9144000" cy="6494085"/>
          </a:xfrm>
          <a:prstGeom prst="rect">
            <a:avLst/>
          </a:prstGeom>
        </p:spPr>
        <p:txBody>
          <a:bodyPr wrap="square">
            <a:spAutoFit/>
          </a:bodyPr>
          <a:lstStyle/>
          <a:p>
            <a:pPr algn="ctr">
              <a:buNone/>
            </a:pPr>
            <a:r>
              <a:rPr lang="en-US" sz="3200" b="1" dirty="0" smtClean="0">
                <a:latin typeface="Times New Roman" pitchFamily="18" charset="0"/>
                <a:cs typeface="Times New Roman" pitchFamily="18" charset="0"/>
              </a:rPr>
              <a:t>Crisis of Human Values in the Present Age:-</a:t>
            </a:r>
          </a:p>
          <a:p>
            <a:pPr>
              <a:buNone/>
            </a:pPr>
            <a:endParaRPr lang="en-US" sz="3200" b="1"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	A </a:t>
            </a:r>
            <a:r>
              <a:rPr lang="en-US"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a:t>
            </a:r>
            <a:r>
              <a:rPr lang="en-US" sz="3200" dirty="0" smtClean="0">
                <a:latin typeface="Times New Roman" pitchFamily="18" charset="0"/>
                <a:cs typeface="Times New Roman" pitchFamily="18" charset="0"/>
              </a:rPr>
              <a:t>risis is any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e</a:t>
            </a:r>
            <a:r>
              <a:rPr lang="en-US" sz="3200" dirty="0" smtClean="0">
                <a:latin typeface="Times New Roman" pitchFamily="18" charset="0"/>
                <a:cs typeface="Times New Roman" pitchFamily="18" charset="0"/>
              </a:rPr>
              <a:t>vent that is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e</a:t>
            </a:r>
            <a:r>
              <a:rPr lang="en-US" sz="3200" dirty="0" smtClean="0">
                <a:latin typeface="Times New Roman" pitchFamily="18" charset="0"/>
                <a:cs typeface="Times New Roman" pitchFamily="18" charset="0"/>
              </a:rPr>
              <a:t>xpected to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l</a:t>
            </a:r>
            <a:r>
              <a:rPr lang="en-US" sz="3200" dirty="0" smtClean="0">
                <a:latin typeface="Times New Roman" pitchFamily="18" charset="0"/>
                <a:cs typeface="Times New Roman" pitchFamily="18" charset="0"/>
              </a:rPr>
              <a:t>ead to, an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u</a:t>
            </a:r>
            <a:r>
              <a:rPr lang="en-US" sz="3200" dirty="0" smtClean="0">
                <a:latin typeface="Times New Roman" pitchFamily="18" charset="0"/>
                <a:cs typeface="Times New Roman" pitchFamily="18" charset="0"/>
              </a:rPr>
              <a:t>nstable and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d</a:t>
            </a:r>
            <a:r>
              <a:rPr lang="en-US" sz="3200" dirty="0" smtClean="0">
                <a:latin typeface="Times New Roman" pitchFamily="18" charset="0"/>
                <a:cs typeface="Times New Roman" pitchFamily="18" charset="0"/>
              </a:rPr>
              <a:t>angerous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s</a:t>
            </a:r>
            <a:r>
              <a:rPr lang="en-US" sz="3200" dirty="0" smtClean="0">
                <a:latin typeface="Times New Roman" pitchFamily="18" charset="0"/>
                <a:cs typeface="Times New Roman" pitchFamily="18" charset="0"/>
              </a:rPr>
              <a:t>ituation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a</a:t>
            </a:r>
            <a:r>
              <a:rPr lang="en-US" sz="3200" dirty="0" smtClean="0">
                <a:latin typeface="Times New Roman" pitchFamily="18" charset="0"/>
                <a:cs typeface="Times New Roman" pitchFamily="18" charset="0"/>
              </a:rPr>
              <a:t>ffecting an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i</a:t>
            </a:r>
            <a:r>
              <a:rPr lang="en-US" sz="3200" dirty="0" smtClean="0">
                <a:latin typeface="Times New Roman" pitchFamily="18" charset="0"/>
                <a:cs typeface="Times New Roman" pitchFamily="18" charset="0"/>
              </a:rPr>
              <a:t>ndividual,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g</a:t>
            </a:r>
            <a:r>
              <a:rPr lang="en-US" sz="3200" dirty="0" smtClean="0">
                <a:latin typeface="Times New Roman" pitchFamily="18" charset="0"/>
                <a:cs typeface="Times New Roman" pitchFamily="18" charset="0"/>
              </a:rPr>
              <a:t>roup,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c</a:t>
            </a:r>
            <a:r>
              <a:rPr lang="en-US" sz="3200" dirty="0" smtClean="0">
                <a:latin typeface="Times New Roman" pitchFamily="18" charset="0"/>
                <a:cs typeface="Times New Roman" pitchFamily="18" charset="0"/>
              </a:rPr>
              <a:t>ommunity, or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whole society</a:t>
            </a:r>
            <a:r>
              <a:rPr lang="en-US" sz="3200" dirty="0" smtClean="0">
                <a:latin typeface="Times New Roman" pitchFamily="18" charset="0"/>
                <a:cs typeface="Times New Roman" pitchFamily="18" charset="0"/>
              </a:rPr>
              <a:t>. </a:t>
            </a:r>
          </a:p>
          <a:p>
            <a:pPr>
              <a:buNone/>
            </a:pPr>
            <a:endParaRPr lang="en-US" sz="32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	</a:t>
            </a:r>
            <a:r>
              <a:rPr lang="en-US"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a:t>
            </a:r>
            <a:r>
              <a:rPr lang="en-US" sz="3200" dirty="0" smtClean="0">
                <a:latin typeface="Times New Roman" pitchFamily="18" charset="0"/>
                <a:cs typeface="Times New Roman" pitchFamily="18" charset="0"/>
              </a:rPr>
              <a:t>risis are deemed to be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n</a:t>
            </a:r>
            <a:r>
              <a:rPr lang="en-US" sz="3200" dirty="0" smtClean="0">
                <a:latin typeface="Times New Roman" pitchFamily="18" charset="0"/>
                <a:cs typeface="Times New Roman" pitchFamily="18" charset="0"/>
              </a:rPr>
              <a:t>egative changes in the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s</a:t>
            </a:r>
            <a:r>
              <a:rPr lang="en-US" sz="3200" dirty="0" smtClean="0">
                <a:latin typeface="Times New Roman" pitchFamily="18" charset="0"/>
                <a:cs typeface="Times New Roman" pitchFamily="18" charset="0"/>
              </a:rPr>
              <a:t>ecurity,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e</a:t>
            </a:r>
            <a:r>
              <a:rPr lang="en-US" sz="3200" dirty="0" smtClean="0">
                <a:latin typeface="Times New Roman" pitchFamily="18" charset="0"/>
                <a:cs typeface="Times New Roman" pitchFamily="18" charset="0"/>
              </a:rPr>
              <a:t>conomic,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p</a:t>
            </a:r>
            <a:r>
              <a:rPr lang="en-US" sz="3200" dirty="0" smtClean="0">
                <a:latin typeface="Times New Roman" pitchFamily="18" charset="0"/>
                <a:cs typeface="Times New Roman" pitchFamily="18" charset="0"/>
              </a:rPr>
              <a:t>olitical,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s</a:t>
            </a:r>
            <a:r>
              <a:rPr lang="en-US" sz="3200" dirty="0" smtClean="0">
                <a:latin typeface="Times New Roman" pitchFamily="18" charset="0"/>
                <a:cs typeface="Times New Roman" pitchFamily="18" charset="0"/>
              </a:rPr>
              <a:t>ocietal, or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e</a:t>
            </a:r>
            <a:r>
              <a:rPr lang="en-US" sz="3200" dirty="0" smtClean="0">
                <a:latin typeface="Times New Roman" pitchFamily="18" charset="0"/>
                <a:cs typeface="Times New Roman" pitchFamily="18" charset="0"/>
              </a:rPr>
              <a:t>nvironmental affairs, especially when they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o</a:t>
            </a:r>
            <a:r>
              <a:rPr lang="en-US" sz="3200" dirty="0" smtClean="0">
                <a:latin typeface="Times New Roman" pitchFamily="18" charset="0"/>
                <a:cs typeface="Times New Roman" pitchFamily="18" charset="0"/>
              </a:rPr>
              <a:t>ccur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s</a:t>
            </a:r>
            <a:r>
              <a:rPr lang="en-US" sz="3200" dirty="0" smtClean="0">
                <a:latin typeface="Times New Roman" pitchFamily="18" charset="0"/>
                <a:cs typeface="Times New Roman" pitchFamily="18" charset="0"/>
              </a:rPr>
              <a:t>uddenly, </a:t>
            </a:r>
            <a:r>
              <a:rPr lang="en-US" sz="32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with little or no warning</a:t>
            </a:r>
            <a:r>
              <a:rPr lang="en-US" sz="3200" dirty="0" smtClean="0">
                <a:latin typeface="Times New Roman" pitchFamily="18" charset="0"/>
                <a:cs typeface="Times New Roman" pitchFamily="18" charset="0"/>
              </a:rPr>
              <a:t>. </a:t>
            </a:r>
          </a:p>
          <a:p>
            <a:pPr>
              <a:buNone/>
            </a:pPr>
            <a:endParaRPr lang="en-US" sz="3200" dirty="0" smtClean="0">
              <a:latin typeface="Times New Roman" pitchFamily="18" charset="0"/>
              <a:cs typeface="Times New Roman" pitchFamily="18" charset="0"/>
            </a:endParaRPr>
          </a:p>
          <a:p>
            <a:pPr>
              <a:buNone/>
            </a:pPr>
            <a:r>
              <a:rPr lang="en-US" sz="3200" dirty="0" smtClean="0">
                <a:latin typeface="Times New Roman" pitchFamily="18" charset="0"/>
                <a:cs typeface="Times New Roman" pitchFamily="18" charset="0"/>
              </a:rPr>
              <a:t>	More loosely, it is a term meaning 'a testing time' or an 'emergency event'.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Applied &amp; Descriptive Ethics\670px-Deal-with-an-Existential-Crisis-Step-11.jpg"/>
          <p:cNvPicPr>
            <a:picLocks noChangeAspect="1" noChangeArrowheads="1"/>
          </p:cNvPicPr>
          <p:nvPr/>
        </p:nvPicPr>
        <p:blipFill>
          <a:blip r:embed="rId2">
            <a:lum bright="-42000"/>
          </a:blip>
          <a:srcRect/>
          <a:stretch>
            <a:fillRect/>
          </a:stretch>
        </p:blipFill>
        <p:spPr bwMode="auto">
          <a:xfrm>
            <a:off x="0" y="0"/>
            <a:ext cx="9144000" cy="6858000"/>
          </a:xfrm>
          <a:prstGeom prst="rect">
            <a:avLst/>
          </a:prstGeom>
          <a:noFill/>
        </p:spPr>
      </p:pic>
      <p:sp>
        <p:nvSpPr>
          <p:cNvPr id="5" name="Rectangle 4"/>
          <p:cNvSpPr/>
          <p:nvPr/>
        </p:nvSpPr>
        <p:spPr>
          <a:xfrm>
            <a:off x="0" y="76200"/>
            <a:ext cx="9144000" cy="6001643"/>
          </a:xfrm>
          <a:prstGeom prst="rect">
            <a:avLst/>
          </a:prstGeom>
        </p:spPr>
        <p:txBody>
          <a:bodyPr wrap="square">
            <a:spAutoFit/>
          </a:bodyPr>
          <a:lstStyle/>
          <a:p>
            <a:pPr algn="just">
              <a:buNone/>
            </a:pP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Value crisis is one of the burning problems in our daily life. </a:t>
            </a:r>
          </a:p>
          <a:p>
            <a:pPr>
              <a:buNone/>
            </a:pP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p>
          <a:p>
            <a:pPr>
              <a:buNone/>
            </a:pPr>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For Example:</a:t>
            </a:r>
          </a:p>
          <a:p>
            <a:pPr algn="just">
              <a:buNone/>
            </a:pP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Women are actually facing existential crisis due to insecurity.</a:t>
            </a:r>
          </a:p>
          <a:p>
            <a:pPr>
              <a:buNone/>
            </a:pPr>
            <a:endPar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Some people violate social norms, morality and ethics, penal code, constitutional and legal norms and people very often utilize freedom in the ultimate sense, consequence upon which we are facing problem in the society.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Applied &amp; Descriptive Ethics\individualism.jpg"/>
          <p:cNvPicPr>
            <a:picLocks noChangeAspect="1" noChangeArrowheads="1"/>
          </p:cNvPicPr>
          <p:nvPr/>
        </p:nvPicPr>
        <p:blipFill>
          <a:blip r:embed="rId2">
            <a:lum bright="68000" contrast="-7000"/>
          </a:blip>
          <a:srcRect/>
          <a:stretch>
            <a:fillRect/>
          </a:stretch>
        </p:blipFill>
        <p:spPr bwMode="auto">
          <a:xfrm>
            <a:off x="0" y="0"/>
            <a:ext cx="9144000" cy="6857999"/>
          </a:xfrm>
          <a:prstGeom prst="rect">
            <a:avLst/>
          </a:prstGeom>
          <a:noFill/>
        </p:spPr>
      </p:pic>
      <p:sp>
        <p:nvSpPr>
          <p:cNvPr id="5" name="Rectangle 4"/>
          <p:cNvSpPr/>
          <p:nvPr/>
        </p:nvSpPr>
        <p:spPr>
          <a:xfrm>
            <a:off x="0" y="1"/>
            <a:ext cx="9144000" cy="6370975"/>
          </a:xfrm>
          <a:prstGeom prst="rect">
            <a:avLst/>
          </a:prstGeom>
        </p:spPr>
        <p:txBody>
          <a:bodyPr wrap="square">
            <a:spAutoFit/>
          </a:bodyPr>
          <a:lstStyle/>
          <a:p>
            <a:pPr algn="just">
              <a:buNone/>
            </a:pPr>
            <a:r>
              <a:rPr lang="en-US" sz="2800" dirty="0" smtClean="0">
                <a:latin typeface="Times New Roman" pitchFamily="18" charset="0"/>
                <a:cs typeface="Times New Roman" pitchFamily="18" charset="0"/>
              </a:rPr>
              <a:t>Everybody is going to fulfill his or her need by utilizing ultimate freedom. </a:t>
            </a:r>
          </a:p>
          <a:p>
            <a:pPr>
              <a:buNone/>
            </a:pPr>
            <a:endParaRPr lang="en-US" sz="11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	He or she forgets the responsibility to society and tries to enjoy freedom in the ultimate sense. </a:t>
            </a:r>
          </a:p>
          <a:p>
            <a:pPr>
              <a:buNone/>
            </a:pPr>
            <a:endParaRPr lang="en-US" sz="11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	This is really a serious value crisis being faced by the present society.</a:t>
            </a:r>
          </a:p>
          <a:p>
            <a:pPr>
              <a:buNone/>
            </a:pPr>
            <a:endParaRPr lang="en-US" sz="11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	Therefore, every person should be aware of removing the social problems which are deep-rooted in the human society.</a:t>
            </a:r>
          </a:p>
          <a:p>
            <a:pPr>
              <a:buNone/>
            </a:pPr>
            <a:endParaRPr lang="en-US" sz="11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 	The values like </a:t>
            </a:r>
            <a:r>
              <a:rPr lang="en-US" sz="28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truthfulness</a:t>
            </a:r>
            <a:r>
              <a:rPr lang="en-US" sz="2800" dirty="0" smtClean="0">
                <a:latin typeface="Times New Roman" pitchFamily="18" charset="0"/>
                <a:cs typeface="Times New Roman" pitchFamily="18" charset="0"/>
              </a:rPr>
              <a:t>, </a:t>
            </a:r>
            <a:r>
              <a:rPr lang="en-US" sz="28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kindness</a:t>
            </a:r>
            <a:r>
              <a:rPr lang="en-US" sz="2800" dirty="0" smtClean="0">
                <a:latin typeface="Times New Roman" pitchFamily="18" charset="0"/>
                <a:cs typeface="Times New Roman" pitchFamily="18" charset="0"/>
              </a:rPr>
              <a:t>, </a:t>
            </a:r>
            <a:r>
              <a:rPr lang="en-US" sz="28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honesty</a:t>
            </a:r>
            <a:r>
              <a:rPr lang="en-US" sz="2800" dirty="0" smtClean="0">
                <a:latin typeface="Times New Roman" pitchFamily="18" charset="0"/>
                <a:cs typeface="Times New Roman" pitchFamily="18" charset="0"/>
              </a:rPr>
              <a:t>, </a:t>
            </a:r>
            <a:r>
              <a:rPr lang="en-US" sz="2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law</a:t>
            </a:r>
            <a:r>
              <a:rPr lang="en-US" sz="2800" dirty="0" smtClean="0">
                <a:latin typeface="Times New Roman" pitchFamily="18" charset="0"/>
                <a:cs typeface="Times New Roman" pitchFamily="18" charset="0"/>
              </a:rPr>
              <a:t>, </a:t>
            </a:r>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justice</a:t>
            </a:r>
            <a:r>
              <a:rPr lang="en-US" sz="2800" dirty="0" smtClean="0">
                <a:latin typeface="Times New Roman" pitchFamily="18" charset="0"/>
                <a:cs typeface="Times New Roman" pitchFamily="18" charset="0"/>
              </a:rPr>
              <a:t>, </a:t>
            </a:r>
            <a:r>
              <a:rPr lang="en-US" sz="2800"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patriotism</a:t>
            </a:r>
            <a:r>
              <a:rPr lang="en-US" sz="2800" dirty="0" smtClean="0">
                <a:latin typeface="Times New Roman" pitchFamily="18" charset="0"/>
                <a:cs typeface="Times New Roman" pitchFamily="18" charset="0"/>
              </a:rPr>
              <a:t>, </a:t>
            </a:r>
            <a:r>
              <a:rPr lang="en-US" sz="2800"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humanism</a:t>
            </a:r>
            <a:r>
              <a:rPr lang="en-US" sz="2800" dirty="0" smtClean="0">
                <a:latin typeface="Times New Roman" pitchFamily="18" charset="0"/>
                <a:cs typeface="Times New Roman" pitchFamily="18" charset="0"/>
              </a:rPr>
              <a:t>, etc. are to be preserved in society in order to regulate human life in a well-ordered manner</a:t>
            </a:r>
            <a:endParaRPr lang="en-US"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Applied &amp; Descriptive Ethics\3071724.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Applied &amp; Descriptive Ethics\20130306145848existentialism.jpg"/>
          <p:cNvPicPr>
            <a:picLocks noChangeAspect="1" noChangeArrowheads="1"/>
          </p:cNvPicPr>
          <p:nvPr/>
        </p:nvPicPr>
        <p:blipFill>
          <a:blip r:embed="rId2">
            <a:lum bright="70000" contrast="-28000"/>
          </a:blip>
          <a:srcRect/>
          <a:stretch>
            <a:fillRect/>
          </a:stretch>
        </p:blipFill>
        <p:spPr bwMode="auto">
          <a:xfrm>
            <a:off x="0" y="0"/>
            <a:ext cx="9144000" cy="6858000"/>
          </a:xfrm>
          <a:prstGeom prst="rect">
            <a:avLst/>
          </a:prstGeom>
          <a:noFill/>
        </p:spPr>
      </p:pic>
      <p:sp>
        <p:nvSpPr>
          <p:cNvPr id="6" name="Rectangle 5"/>
          <p:cNvSpPr/>
          <p:nvPr/>
        </p:nvSpPr>
        <p:spPr>
          <a:xfrm>
            <a:off x="0" y="0"/>
            <a:ext cx="9144000" cy="6801862"/>
          </a:xfrm>
          <a:prstGeom prst="rect">
            <a:avLst/>
          </a:prstGeom>
        </p:spPr>
        <p:txBody>
          <a:bodyPr wrap="square">
            <a:spAutoFit/>
          </a:bodyPr>
          <a:lstStyle/>
          <a:p>
            <a:pPr algn="just">
              <a:buNone/>
            </a:pPr>
            <a:endParaRPr lang="en-US" sz="12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Value-crisis has emerged due to not understanding its proper role in our human society. </a:t>
            </a:r>
          </a:p>
          <a:p>
            <a:pPr>
              <a:buNone/>
            </a:pPr>
            <a:endParaRPr lang="en-US" sz="11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To some thinkers, </a:t>
            </a:r>
            <a:r>
              <a:rPr lang="en-US" sz="28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epistemological crisis </a:t>
            </a:r>
            <a:r>
              <a:rPr lang="en-US" sz="2800" dirty="0" smtClean="0">
                <a:latin typeface="Times New Roman" pitchFamily="18" charset="0"/>
                <a:cs typeface="Times New Roman" pitchFamily="18" charset="0"/>
              </a:rPr>
              <a:t>and </a:t>
            </a:r>
            <a:r>
              <a:rPr lang="en-US" sz="28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identity crisis </a:t>
            </a:r>
            <a:r>
              <a:rPr lang="en-US" sz="2800" dirty="0" smtClean="0">
                <a:latin typeface="Times New Roman" pitchFamily="18" charset="0"/>
                <a:cs typeface="Times New Roman" pitchFamily="18" charset="0"/>
              </a:rPr>
              <a:t>are the two main crises of value which create the major problems like suicide, murder, robbery, extortion, rape, insurgency, or extremist problem and caste and class conflict, etc.</a:t>
            </a:r>
          </a:p>
          <a:p>
            <a:pPr>
              <a:buNone/>
            </a:pPr>
            <a:endParaRPr lang="en-US" sz="11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The problem of value deterioration in our society can be stored out, if we are socially conscious about the deep-rooted values in our society. </a:t>
            </a:r>
          </a:p>
          <a:p>
            <a:pPr>
              <a:buNone/>
            </a:pPr>
            <a:endParaRPr lang="en-US" sz="11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This awareness is possible only when we will flourish our philosophizing or spiritualizing force to assess the value in our life.</a:t>
            </a:r>
          </a:p>
          <a:p>
            <a:pPr>
              <a:buNone/>
            </a:pPr>
            <a:endParaRPr lang="en-US" sz="1100" dirty="0" smtClean="0">
              <a:latin typeface="Times New Roman" pitchFamily="18" charset="0"/>
              <a:cs typeface="Times New Roman" pitchFamily="18" charset="0"/>
            </a:endParaRPr>
          </a:p>
          <a:p>
            <a:pPr>
              <a:buNone/>
            </a:pPr>
            <a:r>
              <a:rPr lang="en-US" sz="2800" dirty="0" smtClean="0">
                <a:solidFill>
                  <a:srgbClr val="FF0000"/>
                </a:solidFill>
                <a:latin typeface="Times New Roman" pitchFamily="18" charset="0"/>
                <a:cs typeface="Times New Roman" pitchFamily="18" charset="0"/>
              </a:rPr>
              <a:t>	</a:t>
            </a:r>
            <a:r>
              <a:rPr lang="en-US" sz="1200" dirty="0" smtClean="0">
                <a:solidFill>
                  <a:srgbClr val="FF0000"/>
                </a:solidFill>
                <a:latin typeface="Times New Roman" pitchFamily="18" charset="0"/>
                <a:cs typeface="Times New Roman" pitchFamily="18" charset="0"/>
              </a:rPr>
              <a:t>Pertaining to knowledge</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Applied &amp; Descriptive Ethics\crisis3.jpg"/>
          <p:cNvPicPr>
            <a:picLocks noChangeAspect="1" noChangeArrowheads="1"/>
          </p:cNvPicPr>
          <p:nvPr/>
        </p:nvPicPr>
        <p:blipFill>
          <a:blip r:embed="rId2">
            <a:lum bright="69000" contrast="-78000"/>
          </a:blip>
          <a:srcRect/>
          <a:stretch>
            <a:fillRect/>
          </a:stretch>
        </p:blipFill>
        <p:spPr bwMode="auto">
          <a:xfrm>
            <a:off x="0" y="0"/>
            <a:ext cx="9144000" cy="6858000"/>
          </a:xfrm>
          <a:prstGeom prst="rect">
            <a:avLst/>
          </a:prstGeom>
          <a:noFill/>
        </p:spPr>
      </p:pic>
      <p:sp>
        <p:nvSpPr>
          <p:cNvPr id="5" name="Rectangle 4"/>
          <p:cNvSpPr/>
          <p:nvPr/>
        </p:nvSpPr>
        <p:spPr>
          <a:xfrm>
            <a:off x="0" y="0"/>
            <a:ext cx="9144000" cy="6494085"/>
          </a:xfrm>
          <a:prstGeom prst="rect">
            <a:avLst/>
          </a:prstGeom>
        </p:spPr>
        <p:txBody>
          <a:bodyPr wrap="square">
            <a:spAutoFit/>
          </a:bodyPr>
          <a:lstStyle/>
          <a:p>
            <a:pPr algn="just">
              <a:buNone/>
            </a:pPr>
            <a:endParaRPr lang="en-US" sz="3200" b="1" dirty="0" smtClean="0">
              <a:latin typeface="Times New Roman" pitchFamily="18" charset="0"/>
              <a:cs typeface="Times New Roman" pitchFamily="18" charset="0"/>
            </a:endParaRPr>
          </a:p>
          <a:p>
            <a:pPr algn="just">
              <a:buNone/>
            </a:pPr>
            <a:r>
              <a:rPr lang="en-US" sz="3200" b="1" dirty="0" smtClean="0">
                <a:latin typeface="Times New Roman" pitchFamily="18" charset="0"/>
                <a:cs typeface="Times New Roman" pitchFamily="18" charset="0"/>
              </a:rPr>
              <a:t>Crisis </a:t>
            </a:r>
            <a:r>
              <a:rPr lang="en-US" sz="3200" dirty="0" smtClean="0">
                <a:latin typeface="Times New Roman" pitchFamily="18" charset="0"/>
                <a:cs typeface="Times New Roman" pitchFamily="18" charset="0"/>
              </a:rPr>
              <a:t>-Any situation that is threatening or could threaten to harm people or property, seriously interrupt operations, damage reputation and/or negatively impact the bottom line.</a:t>
            </a:r>
            <a:br>
              <a:rPr lang="en-US" sz="3200" dirty="0" smtClean="0">
                <a:latin typeface="Times New Roman" pitchFamily="18" charset="0"/>
                <a:cs typeface="Times New Roman" pitchFamily="18" charset="0"/>
              </a:rPr>
            </a:br>
            <a:endParaRPr lang="en-US" sz="3200" dirty="0" smtClean="0">
              <a:latin typeface="Times New Roman" pitchFamily="18" charset="0"/>
              <a:cs typeface="Times New Roman" pitchFamily="18" charset="0"/>
            </a:endParaRPr>
          </a:p>
          <a:p>
            <a:pPr algn="just">
              <a:buNone/>
            </a:pPr>
            <a:endParaRPr lang="en-US" sz="3200" dirty="0" smtClean="0">
              <a:latin typeface="Times New Roman" pitchFamily="18" charset="0"/>
              <a:cs typeface="Times New Roman" pitchFamily="18" charset="0"/>
            </a:endParaRPr>
          </a:p>
          <a:p>
            <a:pPr algn="just">
              <a:buNone/>
            </a:pPr>
            <a:endParaRPr lang="en-US" sz="3200" dirty="0" smtClean="0">
              <a:latin typeface="Times New Roman" pitchFamily="18" charset="0"/>
              <a:cs typeface="Times New Roman" pitchFamily="18" charset="0"/>
            </a:endParaRPr>
          </a:p>
          <a:p>
            <a:pPr algn="just">
              <a:buNone/>
            </a:pPr>
            <a:r>
              <a:rPr lang="en-US" sz="3200" b="1" dirty="0" smtClean="0">
                <a:latin typeface="Times New Roman" pitchFamily="18" charset="0"/>
                <a:cs typeface="Times New Roman" pitchFamily="18" charset="0"/>
              </a:rPr>
              <a:t>Crisis Intervention</a:t>
            </a:r>
            <a:r>
              <a:rPr lang="en-US" sz="3200" dirty="0" smtClean="0">
                <a:latin typeface="Times New Roman" pitchFamily="18" charset="0"/>
                <a:cs typeface="Times New Roman" pitchFamily="18" charset="0"/>
              </a:rPr>
              <a:t> -focuses on studying an individual’s life in order to defuse the destructive effects of the unusual stress being experienced, and then assisting the individual in crisis to go back to his or her normal condition before the crisis.</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lnSpc>
                <a:spcPct val="150000"/>
              </a:lnSpc>
              <a:buNone/>
            </a:pPr>
            <a:r>
              <a:rPr lang="en-US" b="1" dirty="0" smtClean="0">
                <a:latin typeface="Times New Roman" pitchFamily="18" charset="0"/>
                <a:cs typeface="Times New Roman" pitchFamily="18" charset="0"/>
              </a:rPr>
              <a:t>	Crisis Management</a:t>
            </a:r>
            <a:r>
              <a:rPr lang="en-US" dirty="0" smtClean="0">
                <a:latin typeface="Times New Roman" pitchFamily="18" charset="0"/>
                <a:cs typeface="Times New Roman" pitchFamily="18" charset="0"/>
              </a:rPr>
              <a:t> - is the expert handling of a situation to reduce or eliminate danger or destruction.</a:t>
            </a:r>
          </a:p>
          <a:p>
            <a:pPr algn="just">
              <a:lnSpc>
                <a:spcPct val="150000"/>
              </a:lnSpc>
              <a:buNone/>
            </a:pPr>
            <a:r>
              <a:rPr lang="en-US" b="1" dirty="0" smtClean="0">
                <a:latin typeface="Times New Roman" pitchFamily="18" charset="0"/>
                <a:cs typeface="Times New Roman" pitchFamily="18" charset="0"/>
              </a:rPr>
              <a:t>	Crisis Negotiation</a:t>
            </a:r>
            <a:r>
              <a:rPr lang="en-US" dirty="0" smtClean="0">
                <a:latin typeface="Times New Roman" pitchFamily="18" charset="0"/>
                <a:cs typeface="Times New Roman" pitchFamily="18" charset="0"/>
              </a:rPr>
              <a:t> - the use of communication techniques and strategies to influence a person to change his/her behavior in accordance with goals within legal, ethical and moral constraints.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Applied &amp; Descriptive Ethics\article-2296374-13CBED6B000005DC-387_638x430.jpg"/>
          <p:cNvPicPr>
            <a:picLocks noChangeAspect="1" noChangeArrowheads="1"/>
          </p:cNvPicPr>
          <p:nvPr/>
        </p:nvPicPr>
        <p:blipFill>
          <a:blip r:embed="rId2">
            <a:lum bright="67000" contrast="-81000"/>
          </a:blip>
          <a:srcRect/>
          <a:stretch>
            <a:fillRect/>
          </a:stretch>
        </p:blipFill>
        <p:spPr bwMode="auto">
          <a:xfrm>
            <a:off x="0" y="0"/>
            <a:ext cx="9144000" cy="6858000"/>
          </a:xfrm>
          <a:prstGeom prst="rect">
            <a:avLst/>
          </a:prstGeom>
          <a:noFill/>
        </p:spPr>
      </p:pic>
      <p:sp>
        <p:nvSpPr>
          <p:cNvPr id="3" name="Rectangle 2"/>
          <p:cNvSpPr/>
          <p:nvPr/>
        </p:nvSpPr>
        <p:spPr>
          <a:xfrm>
            <a:off x="0" y="0"/>
            <a:ext cx="9144000" cy="6340197"/>
          </a:xfrm>
          <a:prstGeom prst="rect">
            <a:avLst/>
          </a:prstGeom>
        </p:spPr>
        <p:txBody>
          <a:bodyPr wrap="square">
            <a:spAutoFit/>
          </a:bodyPr>
          <a:lstStyle/>
          <a:p>
            <a:pPr algn="ctr">
              <a:spcBef>
                <a:spcPts val="0"/>
              </a:spcBef>
              <a:buNone/>
            </a:pP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The importance of values</a:t>
            </a:r>
          </a:p>
          <a:p>
            <a:pPr>
              <a:spcBef>
                <a:spcPts val="0"/>
              </a:spcBef>
              <a:buNone/>
            </a:pPr>
            <a:endParaRPr lang="en-US" sz="2000" dirty="0" smtClean="0">
              <a:latin typeface="Times New Roman" pitchFamily="18" charset="0"/>
              <a:cs typeface="Times New Roman" pitchFamily="18" charset="0"/>
            </a:endParaRPr>
          </a:p>
          <a:p>
            <a:pPr>
              <a:spcBef>
                <a:spcPts val="0"/>
              </a:spcBef>
              <a:buNone/>
            </a:pPr>
            <a:r>
              <a:rPr lang="en-US" sz="3600" dirty="0" smtClean="0">
                <a:latin typeface="Times New Roman" pitchFamily="18" charset="0"/>
                <a:cs typeface="Times New Roman" pitchFamily="18" charset="0"/>
              </a:rPr>
              <a:t>For humans, </a:t>
            </a:r>
          </a:p>
          <a:p>
            <a:pPr algn="just">
              <a:buNone/>
            </a:pPr>
            <a:r>
              <a:rPr lang="en-US" sz="3600" dirty="0" smtClean="0">
                <a:latin typeface="Times New Roman" pitchFamily="18" charset="0"/>
                <a:cs typeface="Times New Roman" pitchFamily="18" charset="0"/>
              </a:rPr>
              <a:t>some things have always been more important      than others. </a:t>
            </a:r>
          </a:p>
          <a:p>
            <a:pPr>
              <a:buNone/>
            </a:pPr>
            <a:endParaRPr lang="en-US" sz="2000" dirty="0" smtClean="0">
              <a:latin typeface="Times New Roman" pitchFamily="18" charset="0"/>
              <a:cs typeface="Times New Roman" pitchFamily="18" charset="0"/>
            </a:endParaRPr>
          </a:p>
          <a:p>
            <a:pPr algn="just">
              <a:spcBef>
                <a:spcPts val="0"/>
              </a:spcBef>
              <a:buNone/>
            </a:pPr>
            <a:r>
              <a:rPr lang="en-US" sz="3600" dirty="0" smtClean="0">
                <a:latin typeface="Times New Roman" pitchFamily="18" charset="0"/>
                <a:cs typeface="Times New Roman" pitchFamily="18" charset="0"/>
              </a:rPr>
              <a:t>That is why we value </a:t>
            </a:r>
            <a:r>
              <a:rPr lang="en-US" sz="36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p</a:t>
            </a:r>
            <a:r>
              <a:rPr lang="en-US" sz="36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eople</a:t>
            </a:r>
            <a:r>
              <a:rPr lang="en-US" sz="3600" dirty="0" smtClean="0">
                <a:latin typeface="Times New Roman" pitchFamily="18" charset="0"/>
                <a:cs typeface="Times New Roman" pitchFamily="18" charset="0"/>
              </a:rPr>
              <a:t>, </a:t>
            </a:r>
            <a:r>
              <a:rPr lang="en-US" sz="3600" b="1"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i</a:t>
            </a:r>
            <a:r>
              <a:rPr lang="en-US" sz="3600"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deas</a:t>
            </a:r>
            <a:r>
              <a:rPr lang="en-US" sz="3600" dirty="0" smtClean="0">
                <a:latin typeface="Times New Roman" pitchFamily="18" charset="0"/>
                <a:cs typeface="Times New Roman" pitchFamily="18" charset="0"/>
              </a:rPr>
              <a:t>, </a:t>
            </a:r>
            <a:r>
              <a:rPr lang="en-US" sz="3600" b="1"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a</a:t>
            </a:r>
            <a:r>
              <a:rPr lang="en-US" sz="36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ctivities</a:t>
            </a:r>
            <a:r>
              <a:rPr lang="en-US" sz="3600" dirty="0" smtClean="0">
                <a:latin typeface="Times New Roman" pitchFamily="18" charset="0"/>
                <a:cs typeface="Times New Roman" pitchFamily="18" charset="0"/>
              </a:rPr>
              <a:t> and </a:t>
            </a:r>
            <a:r>
              <a:rPr lang="en-US" sz="3600" b="1"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o</a:t>
            </a:r>
            <a:r>
              <a:rPr lang="en-US" sz="3600"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bjects</a:t>
            </a:r>
            <a:r>
              <a:rPr lang="en-US" sz="3600" dirty="0" smtClean="0">
                <a:solidFill>
                  <a:srgbClr val="0070C0"/>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according to their </a:t>
            </a:r>
            <a:r>
              <a:rPr lang="en-US" sz="3600" b="1"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s</a:t>
            </a:r>
            <a:r>
              <a:rPr lang="en-US" sz="3600"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ignificance</a:t>
            </a:r>
            <a:r>
              <a:rPr lang="en-US" sz="3600" dirty="0" smtClean="0">
                <a:latin typeface="Times New Roman" pitchFamily="18" charset="0"/>
                <a:cs typeface="Times New Roman" pitchFamily="18" charset="0"/>
              </a:rPr>
              <a:t> in </a:t>
            </a:r>
            <a:r>
              <a:rPr lang="en-US" sz="3600" dirty="0" smtClean="0">
                <a:solidFill>
                  <a:srgbClr val="002060"/>
                </a:solidFill>
                <a:effectLst>
                  <a:outerShdw blurRad="38100" dist="38100" dir="2700000" algn="tl">
                    <a:srgbClr val="000000">
                      <a:alpha val="43137"/>
                    </a:srgbClr>
                  </a:outerShdw>
                </a:effectLst>
                <a:latin typeface="Comic Sans MS" pitchFamily="66" charset="0"/>
                <a:cs typeface="Times New Roman" pitchFamily="18" charset="0"/>
              </a:rPr>
              <a:t>our life</a:t>
            </a:r>
            <a:r>
              <a:rPr lang="en-US" sz="3600" dirty="0" smtClean="0">
                <a:latin typeface="Times New Roman" pitchFamily="18" charset="0"/>
                <a:cs typeface="Times New Roman" pitchFamily="18" charset="0"/>
              </a:rPr>
              <a:t>.</a:t>
            </a:r>
          </a:p>
          <a:p>
            <a:pPr>
              <a:spcBef>
                <a:spcPts val="0"/>
              </a:spcBef>
              <a:buNone/>
            </a:pPr>
            <a:endParaRPr lang="en-US" sz="2000" dirty="0" smtClean="0">
              <a:latin typeface="Times New Roman" pitchFamily="18" charset="0"/>
              <a:cs typeface="Times New Roman" pitchFamily="18" charset="0"/>
            </a:endParaRPr>
          </a:p>
          <a:p>
            <a:pPr>
              <a:spcBef>
                <a:spcPts val="0"/>
              </a:spcBef>
              <a:buNone/>
            </a:pPr>
            <a:r>
              <a:rPr lang="en-US" sz="3600" dirty="0" smtClean="0">
                <a:latin typeface="Times New Roman" pitchFamily="18" charset="0"/>
                <a:cs typeface="Times New Roman" pitchFamily="18" charset="0"/>
              </a:rPr>
              <a:t>However, the criteria used to give value to those elements is varied </a:t>
            </a:r>
            <a:r>
              <a:rPr lang="en-US" sz="3200" dirty="0" smtClean="0">
                <a:latin typeface="Times New Roman" pitchFamily="18" charset="0"/>
                <a:cs typeface="Times New Roman" pitchFamily="18" charset="0"/>
              </a:rPr>
              <a:t>.</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1">
              <a:buNone/>
            </a:pPr>
            <a:r>
              <a:rPr lang="en-US" sz="3200" dirty="0" smtClean="0">
                <a:latin typeface="Times New Roman" pitchFamily="18" charset="0"/>
                <a:cs typeface="Times New Roman" pitchFamily="18" charset="0"/>
              </a:rPr>
              <a:t>Phases of CRISIS</a:t>
            </a:r>
            <a:endParaRPr lang="en-US" sz="3200" dirty="0">
              <a:latin typeface="Times New Roman" pitchFamily="18" charset="0"/>
              <a:cs typeface="Times New Roman" pitchFamily="18" charset="0"/>
            </a:endParaRPr>
          </a:p>
        </p:txBody>
      </p:sp>
      <p:graphicFrame>
        <p:nvGraphicFramePr>
          <p:cNvPr id="7" name="Diagram 6"/>
          <p:cNvGraphicFramePr/>
          <p:nvPr/>
        </p:nvGraphicFramePr>
        <p:xfrm>
          <a:off x="304800" y="0"/>
          <a:ext cx="88392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4000" b="1" dirty="0" smtClean="0">
                <a:latin typeface="Times New Roman" pitchFamily="18" charset="0"/>
                <a:cs typeface="Times New Roman" pitchFamily="18" charset="0"/>
              </a:rPr>
              <a:t>	</a:t>
            </a:r>
            <a:r>
              <a:rPr lang="en-US" sz="4000"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Phases of a Crisis</a:t>
            </a:r>
            <a:r>
              <a:rPr lang="en-US" sz="4000" b="1" dirty="0" smtClean="0">
                <a:solidFill>
                  <a:schemeClr val="bg2">
                    <a:lumMod val="50000"/>
                  </a:schemeClr>
                </a:solidFill>
                <a:latin typeface="Times New Roman" pitchFamily="18" charset="0"/>
                <a:cs typeface="Times New Roman" pitchFamily="18" charset="0"/>
              </a:rPr>
              <a:t>……………..Cont</a:t>
            </a:r>
          </a:p>
          <a:p>
            <a:pPr>
              <a:buNone/>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solidFill>
                  <a:srgbClr val="C00000"/>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1. Pre-Incident Phase - </a:t>
            </a:r>
            <a:r>
              <a:rPr lang="en-US" dirty="0" smtClean="0">
                <a:latin typeface="Times New Roman" pitchFamily="18" charset="0"/>
                <a:cs typeface="Times New Roman" pitchFamily="18" charset="0"/>
              </a:rPr>
              <a:t>is the period of time prior to an incident occurring. </a:t>
            </a:r>
          </a:p>
          <a:p>
            <a:pPr algn="just">
              <a:buNone/>
            </a:pPr>
            <a:endParaRPr lang="en-US" sz="1200"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This Phase consists of the following:</a:t>
            </a:r>
          </a:p>
          <a:p>
            <a:pPr algn="just">
              <a:buNone/>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A) Prediction </a:t>
            </a: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determination of what incident is going to 	occur and when it is going to occur, is the key to minimizing 	the effects of the incident.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en-US" b="1" dirty="0" smtClean="0">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B)Prevention </a:t>
            </a:r>
            <a:r>
              <a:rPr lang="en-US" dirty="0" smtClean="0">
                <a:solidFill>
                  <a:srgbClr val="00B050"/>
                </a:solidFill>
                <a:latin typeface="Times New Roman" pitchFamily="18" charset="0"/>
                <a:cs typeface="Times New Roman" pitchFamily="18" charset="0"/>
              </a:rPr>
              <a:t>- </a:t>
            </a:r>
            <a:r>
              <a:rPr lang="en-US" dirty="0" smtClean="0">
                <a:latin typeface="Times New Roman" pitchFamily="18" charset="0"/>
                <a:cs typeface="Times New Roman" pitchFamily="18" charset="0"/>
              </a:rPr>
              <a:t>the best way to minimize the damage done by an incident is to prevent it from occurring. </a:t>
            </a:r>
          </a:p>
          <a:p>
            <a:pPr algn="just">
              <a:buNone/>
            </a:pPr>
            <a:r>
              <a:rPr lang="en-US" dirty="0" smtClean="0">
                <a:latin typeface="Times New Roman" pitchFamily="18" charset="0"/>
                <a:cs typeface="Times New Roman" pitchFamily="18" charset="0"/>
              </a:rPr>
              <a:t>	Not all incidents are preventable like natural disasters. Some preventable incidents may be detected too late to prevent them.</a:t>
            </a:r>
          </a:p>
          <a:p>
            <a:pPr>
              <a:buNone/>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b="1" dirty="0" smtClean="0">
                <a:solidFill>
                  <a:srgbClr val="002060"/>
                </a:solidFill>
                <a:latin typeface="Times New Roman" pitchFamily="18" charset="0"/>
                <a:cs typeface="Times New Roman" pitchFamily="18" charset="0"/>
              </a:rPr>
              <a:t>C)Preparation </a:t>
            </a:r>
            <a:r>
              <a:rPr lang="en-US" dirty="0" smtClean="0">
                <a:solidFill>
                  <a:srgbClr val="002060"/>
                </a:solidFill>
                <a:latin typeface="Times New Roman" pitchFamily="18" charset="0"/>
                <a:cs typeface="Times New Roman" pitchFamily="18" charset="0"/>
              </a:rPr>
              <a:t>- </a:t>
            </a:r>
            <a:r>
              <a:rPr lang="en-US" dirty="0" smtClean="0">
                <a:latin typeface="Times New Roman" pitchFamily="18" charset="0"/>
                <a:cs typeface="Times New Roman" pitchFamily="18" charset="0"/>
              </a:rPr>
              <a:t>2 Forms of preparation</a:t>
            </a:r>
          </a:p>
          <a:p>
            <a:pPr>
              <a:buNone/>
            </a:pPr>
            <a:endParaRPr lang="en-US" sz="1200" dirty="0" smtClean="0">
              <a:latin typeface="Times New Roman" pitchFamily="18" charset="0"/>
              <a:cs typeface="Times New Roman" pitchFamily="18" charset="0"/>
            </a:endParaRPr>
          </a:p>
          <a:p>
            <a:pPr lvl="1" algn="just">
              <a:buFont typeface="Wingdings" pitchFamily="2" charset="2"/>
              <a:buChar char="v"/>
            </a:pPr>
            <a:r>
              <a:rPr lang="en-US"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Preparation of the response designed to prevent 		the incident</a:t>
            </a:r>
          </a:p>
          <a:p>
            <a:pPr lvl="1" algn="just">
              <a:buFont typeface="Wingdings" pitchFamily="2" charset="2"/>
              <a:buChar char="v"/>
            </a:pPr>
            <a:r>
              <a:rPr lang="en-US" sz="3200" dirty="0" smtClean="0">
                <a:latin typeface="Times New Roman" pitchFamily="18" charset="0"/>
                <a:cs typeface="Times New Roman" pitchFamily="18" charset="0"/>
              </a:rPr>
              <a:t>	Preparation for the incident.</a:t>
            </a:r>
            <a:endParaRPr lang="en-US" sz="3200"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b="1" dirty="0" smtClean="0">
                <a:solidFill>
                  <a:srgbClr val="C00000"/>
                </a:solidFill>
                <a:latin typeface="Times New Roman" pitchFamily="18" charset="0"/>
                <a:cs typeface="Times New Roman" pitchFamily="18" charset="0"/>
              </a:rPr>
              <a:t>2.Incident Occurrence</a:t>
            </a:r>
            <a:r>
              <a:rPr lang="en-US" dirty="0" smtClean="0">
                <a:solidFill>
                  <a:srgbClr val="C00000"/>
                </a:solidFill>
                <a:latin typeface="Times New Roman" pitchFamily="18" charset="0"/>
                <a:cs typeface="Times New Roman" pitchFamily="18" charset="0"/>
              </a:rPr>
              <a:t> - 	</a:t>
            </a:r>
            <a:r>
              <a:rPr lang="en-US" dirty="0" smtClean="0">
                <a:latin typeface="Times New Roman" pitchFamily="18" charset="0"/>
                <a:cs typeface="Times New Roman" pitchFamily="18" charset="0"/>
              </a:rPr>
              <a:t>is the instance in time at which the incident occurs or starts to occur if it has not been prevented.</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pPr algn="just">
              <a:buNone/>
            </a:pPr>
            <a:r>
              <a:rPr lang="en-US" b="1" dirty="0" smtClean="0">
                <a:solidFill>
                  <a:srgbClr val="C00000"/>
                </a:solidFill>
                <a:latin typeface="Times New Roman" pitchFamily="18" charset="0"/>
                <a:cs typeface="Times New Roman" pitchFamily="18" charset="0"/>
              </a:rPr>
              <a:t>3.Post-Occurrence Phase</a:t>
            </a:r>
            <a:r>
              <a:rPr lang="en-US" dirty="0" smtClean="0">
                <a:solidFill>
                  <a:srgbClr val="C00000"/>
                </a:solidFill>
                <a:latin typeface="Times New Roman" pitchFamily="18" charset="0"/>
                <a:cs typeface="Times New Roman" pitchFamily="18" charset="0"/>
              </a:rPr>
              <a:t> - </a:t>
            </a:r>
            <a:r>
              <a:rPr lang="en-US" dirty="0" smtClean="0">
                <a:latin typeface="Times New Roman" pitchFamily="18" charset="0"/>
                <a:cs typeface="Times New Roman" pitchFamily="18" charset="0"/>
              </a:rPr>
              <a:t>during this phase, the incident may get worse. </a:t>
            </a:r>
          </a:p>
          <a:p>
            <a:pPr>
              <a:buNone/>
            </a:pPr>
            <a:r>
              <a:rPr lang="en-US" dirty="0" smtClean="0">
                <a:latin typeface="Times New Roman" pitchFamily="18" charset="0"/>
                <a:cs typeface="Times New Roman" pitchFamily="18" charset="0"/>
              </a:rPr>
              <a:t>	This Phase consists of the following:</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 Recognition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b. Response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1. Initial Response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2. Consolidation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3. Stand down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c. Recovery</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d. Investigation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buNone/>
            </a:pPr>
            <a:endParaRPr lang="en-US" sz="1400" dirty="0" smtClean="0">
              <a:solidFill>
                <a:srgbClr val="C00000"/>
              </a:solidFill>
              <a:latin typeface="Times New Roman" pitchFamily="18" charset="0"/>
              <a:cs typeface="Times New Roman" pitchFamily="18" charset="0"/>
            </a:endParaRPr>
          </a:p>
          <a:p>
            <a:pPr>
              <a:lnSpc>
                <a:spcPct val="120000"/>
              </a:lnSpc>
              <a:buNone/>
            </a:pPr>
            <a:r>
              <a:rPr lang="en-US" sz="3500" dirty="0" smtClean="0">
                <a:solidFill>
                  <a:srgbClr val="C00000"/>
                </a:solidFill>
                <a:latin typeface="Times New Roman" pitchFamily="18" charset="0"/>
                <a:cs typeface="Times New Roman" pitchFamily="18" charset="0"/>
              </a:rPr>
              <a:t>	</a:t>
            </a:r>
            <a:r>
              <a:rPr lang="en-US" sz="3500" b="1" dirty="0" smtClean="0">
                <a:solidFill>
                  <a:srgbClr val="C00000"/>
                </a:solidFill>
                <a:latin typeface="Times New Roman" pitchFamily="18" charset="0"/>
                <a:cs typeface="Times New Roman" pitchFamily="18" charset="0"/>
              </a:rPr>
              <a:t>4. Post-Incident Phase - </a:t>
            </a:r>
            <a:r>
              <a:rPr lang="en-US" sz="3500" dirty="0" smtClean="0">
                <a:latin typeface="Times New Roman" pitchFamily="18" charset="0"/>
                <a:cs typeface="Times New Roman" pitchFamily="18" charset="0"/>
              </a:rPr>
              <a:t>incident is likely to have a finite lifetime.</a:t>
            </a:r>
          </a:p>
          <a:p>
            <a:pPr algn="just">
              <a:lnSpc>
                <a:spcPct val="120000"/>
              </a:lnSpc>
              <a:buNone/>
            </a:pPr>
            <a:r>
              <a:rPr lang="en-US" sz="3500" dirty="0" smtClean="0">
                <a:latin typeface="Times New Roman" pitchFamily="18" charset="0"/>
                <a:cs typeface="Times New Roman" pitchFamily="18" charset="0"/>
              </a:rPr>
              <a:t>	Most incidents will conclude without intervention. However, without intervention the effects of the incident may be worse or the incident may last longer. </a:t>
            </a:r>
          </a:p>
          <a:p>
            <a:pPr>
              <a:buNone/>
            </a:pPr>
            <a:endParaRPr lang="en-US" sz="1300" dirty="0" smtClean="0">
              <a:latin typeface="Times New Roman" pitchFamily="18" charset="0"/>
              <a:cs typeface="Times New Roman" pitchFamily="18" charset="0"/>
            </a:endParaRPr>
          </a:p>
          <a:p>
            <a:pPr>
              <a:buNone/>
            </a:pPr>
            <a:r>
              <a:rPr lang="en-US" sz="3500" dirty="0" smtClean="0">
                <a:latin typeface="Times New Roman" pitchFamily="18" charset="0"/>
                <a:cs typeface="Times New Roman" pitchFamily="18" charset="0"/>
              </a:rPr>
              <a:t>	This Phase Consist of the following:</a:t>
            </a:r>
          </a:p>
          <a:p>
            <a:pPr>
              <a:buNone/>
            </a:pPr>
            <a:endParaRPr lang="en-US" sz="3500" dirty="0" smtClean="0">
              <a:latin typeface="Times New Roman" pitchFamily="18" charset="0"/>
              <a:cs typeface="Times New Roman" pitchFamily="18" charset="0"/>
            </a:endParaRPr>
          </a:p>
          <a:p>
            <a:pPr>
              <a:buNone/>
            </a:pPr>
            <a:r>
              <a:rPr lang="en-US" sz="3500" dirty="0" smtClean="0">
                <a:latin typeface="Times New Roman" pitchFamily="18" charset="0"/>
                <a:cs typeface="Times New Roman" pitchFamily="18" charset="0"/>
              </a:rPr>
              <a:t>	</a:t>
            </a:r>
            <a:r>
              <a:rPr lang="en-US" sz="3500" dirty="0" smtClean="0">
                <a:solidFill>
                  <a:srgbClr val="FF0000"/>
                </a:solidFill>
                <a:latin typeface="Times New Roman" pitchFamily="18" charset="0"/>
                <a:cs typeface="Times New Roman" pitchFamily="18" charset="0"/>
              </a:rPr>
              <a:t>A)</a:t>
            </a:r>
            <a:r>
              <a:rPr lang="en-US" sz="3500" b="1" dirty="0" smtClean="0">
                <a:solidFill>
                  <a:srgbClr val="FF0000"/>
                </a:solidFill>
                <a:latin typeface="Times New Roman" pitchFamily="18" charset="0"/>
                <a:cs typeface="Times New Roman" pitchFamily="18" charset="0"/>
              </a:rPr>
              <a:t>Restoration</a:t>
            </a:r>
            <a:r>
              <a:rPr lang="en-US" sz="3500" dirty="0" smtClean="0">
                <a:solidFill>
                  <a:srgbClr val="FF0000"/>
                </a:solidFill>
                <a:latin typeface="Times New Roman" pitchFamily="18" charset="0"/>
                <a:cs typeface="Times New Roman" pitchFamily="18" charset="0"/>
              </a:rPr>
              <a:t> - </a:t>
            </a:r>
            <a:r>
              <a:rPr lang="en-US" sz="3500" dirty="0" smtClean="0">
                <a:latin typeface="Times New Roman" pitchFamily="18" charset="0"/>
                <a:cs typeface="Times New Roman" pitchFamily="18" charset="0"/>
              </a:rPr>
              <a:t>once the incident is over, normality returns over a period of time which can take months or years for very severe incidents.</a:t>
            </a:r>
            <a:r>
              <a:rPr lang="en-US" sz="4600" dirty="0" smtClean="0">
                <a:latin typeface="Times New Roman" pitchFamily="18" charset="0"/>
                <a:cs typeface="Times New Roman" pitchFamily="18" charset="0"/>
              </a:rPr>
              <a:t/>
            </a:r>
            <a:br>
              <a:rPr lang="en-US" sz="4600" dirty="0" smtClean="0">
                <a:latin typeface="Times New Roman" pitchFamily="18" charset="0"/>
                <a:cs typeface="Times New Roman" pitchFamily="18" charset="0"/>
              </a:rPr>
            </a:br>
            <a:r>
              <a:rPr lang="en-US" sz="4600" dirty="0" smtClean="0">
                <a:latin typeface="Times New Roman" pitchFamily="18" charset="0"/>
                <a:cs typeface="Times New Roman" pitchFamily="18" charset="0"/>
              </a:rPr>
              <a:t>   </a:t>
            </a:r>
            <a:endParaRPr lang="en-US"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buNone/>
            </a:pPr>
            <a:r>
              <a:rPr lang="en-US" b="1" dirty="0" smtClean="0">
                <a:latin typeface="Times New Roman" pitchFamily="18" charset="0"/>
                <a:cs typeface="Times New Roman" pitchFamily="18" charset="0"/>
              </a:rPr>
              <a:t>	</a:t>
            </a:r>
          </a:p>
          <a:p>
            <a:pPr algn="just">
              <a:buNone/>
            </a:pPr>
            <a:r>
              <a:rPr lang="en-US" b="1" dirty="0" smtClean="0">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B)Investigation</a:t>
            </a:r>
            <a:r>
              <a:rPr lang="en-US" dirty="0" smtClean="0">
                <a:solidFill>
                  <a:srgbClr val="00B050"/>
                </a:solidFill>
                <a:latin typeface="Times New Roman" pitchFamily="18" charset="0"/>
                <a:cs typeface="Times New Roman" pitchFamily="18" charset="0"/>
              </a:rPr>
              <a:t> - </a:t>
            </a:r>
            <a:r>
              <a:rPr lang="en-US" dirty="0" smtClean="0">
                <a:latin typeface="Times New Roman" pitchFamily="18" charset="0"/>
                <a:cs typeface="Times New Roman" pitchFamily="18" charset="0"/>
              </a:rPr>
              <a:t>may be performed after the incident concludes to provide information and evidence for any hearing, inquiries and criminal prosecution.</a:t>
            </a:r>
          </a:p>
          <a:p>
            <a:pPr>
              <a:buNone/>
            </a:pPr>
            <a:endParaRPr lang="en-US"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C)Post-Incident Discussion Activities </a:t>
            </a:r>
            <a:r>
              <a:rPr lang="en-US" dirty="0" smtClean="0">
                <a:solidFill>
                  <a:srgbClr val="002060"/>
                </a:solidFill>
                <a:latin typeface="Times New Roman" pitchFamily="18" charset="0"/>
                <a:cs typeface="Times New Roman" pitchFamily="18" charset="0"/>
              </a:rPr>
              <a:t>- </a:t>
            </a:r>
            <a:r>
              <a:rPr lang="en-US" dirty="0" smtClean="0">
                <a:latin typeface="Times New Roman" pitchFamily="18" charset="0"/>
                <a:cs typeface="Times New Roman" pitchFamily="18" charset="0"/>
              </a:rPr>
              <a:t>activities include immediate incident debriefs and other types of incident</a:t>
            </a:r>
            <a:r>
              <a:rPr lang="en-US" dirty="0" smtClean="0"/>
              <a:t> </a:t>
            </a:r>
            <a:r>
              <a:rPr lang="en-US" dirty="0" smtClean="0">
                <a:latin typeface="Times New Roman" pitchFamily="18" charset="0"/>
                <a:cs typeface="Times New Roman" pitchFamily="18" charset="0"/>
              </a:rPr>
              <a:t>discussions occurring some time after the incident concludes.</a:t>
            </a:r>
          </a:p>
          <a:p>
            <a:pPr>
              <a:buNone/>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The aim of the debriefs is to identify areas for improvement.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3785652"/>
          </a:xfrm>
          <a:prstGeom prst="rect">
            <a:avLst/>
          </a:prstGeom>
          <a:noFill/>
        </p:spPr>
        <p:txBody>
          <a:bodyPr wrap="square" lIns="91440" tIns="45720" rIns="91440" bIns="45720">
            <a:spAutoFit/>
          </a:bodyPr>
          <a:lstStyle/>
          <a:p>
            <a:pPr algn="ctr"/>
            <a:r>
              <a:rPr lang="en-US" sz="7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Dimensions </a:t>
            </a:r>
          </a:p>
          <a:p>
            <a:pPr algn="ctr"/>
            <a:r>
              <a:rPr lang="en-US" sz="7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of </a:t>
            </a:r>
          </a:p>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Value Crises</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Applied &amp; Descriptive Ethics\sel5.jpg"/>
          <p:cNvPicPr>
            <a:picLocks noChangeAspect="1" noChangeArrowheads="1"/>
          </p:cNvPicPr>
          <p:nvPr/>
        </p:nvPicPr>
        <p:blipFill>
          <a:blip r:embed="rId2">
            <a:lum bright="39000" contrast="-47000"/>
          </a:blip>
          <a:srcRect/>
          <a:stretch>
            <a:fillRect/>
          </a:stretch>
        </p:blipFill>
        <p:spPr bwMode="auto">
          <a:xfrm>
            <a:off x="0" y="0"/>
            <a:ext cx="9144000" cy="6858000"/>
          </a:xfrm>
          <a:prstGeom prst="rect">
            <a:avLst/>
          </a:prstGeom>
          <a:noFill/>
        </p:spPr>
      </p:pic>
      <p:sp>
        <p:nvSpPr>
          <p:cNvPr id="6" name="Rectangle 5"/>
          <p:cNvSpPr/>
          <p:nvPr/>
        </p:nvSpPr>
        <p:spPr>
          <a:xfrm>
            <a:off x="0" y="5613737"/>
            <a:ext cx="9144000" cy="1107996"/>
          </a:xfrm>
          <a:prstGeom prst="rect">
            <a:avLst/>
          </a:prstGeom>
        </p:spPr>
        <p:txBody>
          <a:bodyPr wrap="square">
            <a:spAutoFit/>
          </a:bodyPr>
          <a:lstStyle/>
          <a:p>
            <a:pPr algn="ctr"/>
            <a:r>
              <a:rPr lang="en-US" sz="6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a:t>
            </a:r>
            <a:r>
              <a:rPr lang="en-US" sz="6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Selfish individualism</a:t>
            </a:r>
            <a:endParaRPr lang="en-US" sz="6000"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en-US" dirty="0" smtClean="0">
                <a:latin typeface="Times New Roman" pitchFamily="18" charset="0"/>
                <a:cs typeface="Times New Roman" pitchFamily="18" charset="0"/>
              </a:rPr>
              <a:t>	A related dimension of the value crisis is the increasing respectability of </a:t>
            </a:r>
            <a:r>
              <a:rPr lang="en-US"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selfish individualism</a:t>
            </a:r>
            <a:r>
              <a:rPr lang="en-US" dirty="0" smtClean="0">
                <a:latin typeface="Times New Roman" pitchFamily="18" charset="0"/>
                <a:cs typeface="Times New Roman" pitchFamily="18" charset="0"/>
              </a:rPr>
              <a:t>.</a:t>
            </a:r>
          </a:p>
          <a:p>
            <a:pPr>
              <a:buNone/>
            </a:pPr>
            <a:endParaRPr lang="en-US" sz="17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It takes the form of exclusive concern for personal gains without any consideration for the common good. </a:t>
            </a:r>
          </a:p>
          <a:p>
            <a:pPr>
              <a:buNone/>
            </a:pPr>
            <a:endParaRPr lang="en-US" sz="17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In every situation the guiding principle and the main question 	is, ‘</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what is in it for me?</a:t>
            </a:r>
            <a:r>
              <a:rPr lang="en-US" dirty="0" smtClean="0">
                <a:latin typeface="Times New Roman" pitchFamily="18" charset="0"/>
                <a:cs typeface="Times New Roman" pitchFamily="18" charset="0"/>
              </a:rPr>
              <a:t>’.</a:t>
            </a:r>
          </a:p>
          <a:p>
            <a:pPr>
              <a:buNone/>
            </a:pPr>
            <a:endParaRPr lang="en-US" sz="16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Such selfish persons use their friends, parents, relatives, and all other human relationships merely as means for personal advancement, without cherishing them or giving them much in return.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en-US" dirty="0" smtClean="0">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	They develop their talents, skills and </a:t>
            </a:r>
            <a:r>
              <a:rPr lang="en-US" dirty="0" err="1" smtClean="0">
                <a:latin typeface="Times New Roman" pitchFamily="18" charset="0"/>
                <a:cs typeface="Times New Roman" pitchFamily="18" charset="0"/>
              </a:rPr>
              <a:t>knowledge,not</a:t>
            </a:r>
            <a:r>
              <a:rPr lang="en-US" dirty="0" smtClean="0">
                <a:latin typeface="Times New Roman" pitchFamily="18" charset="0"/>
                <a:cs typeface="Times New Roman" pitchFamily="18" charset="0"/>
              </a:rPr>
              <a:t> because they make for a good person or a good society, but only to encash them at the opportune moment for gaining personal advantage. </a:t>
            </a:r>
          </a:p>
          <a:p>
            <a:pPr>
              <a:buNone/>
            </a:pPr>
            <a:endParaRPr lang="en-US" sz="20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Such self-seeking, careerist ambitions are encouraged, even admired, by the modern professional and managerial class as the desirable virtues of motivation, goal-orientation, competitive spirit, etc.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Applied &amp; Descriptive Ethics\HumanValues.jpg"/>
          <p:cNvPicPr>
            <a:picLocks noChangeAspect="1" noChangeArrowheads="1"/>
          </p:cNvPicPr>
          <p:nvPr/>
        </p:nvPicPr>
        <p:blipFill>
          <a:blip r:embed="rId2">
            <a:lum bright="71000" contrast="-60000"/>
          </a:blip>
          <a:srcRect/>
          <a:stretch>
            <a:fillRect/>
          </a:stretch>
        </p:blipFill>
        <p:spPr bwMode="auto">
          <a:xfrm>
            <a:off x="0" y="0"/>
            <a:ext cx="9144000" cy="4038600"/>
          </a:xfrm>
          <a:prstGeom prst="rect">
            <a:avLst/>
          </a:prstGeom>
          <a:noFill/>
        </p:spPr>
      </p:pic>
      <p:sp>
        <p:nvSpPr>
          <p:cNvPr id="5" name="Rectangle 4"/>
          <p:cNvSpPr/>
          <p:nvPr/>
        </p:nvSpPr>
        <p:spPr>
          <a:xfrm>
            <a:off x="0" y="1"/>
            <a:ext cx="9144000" cy="6463308"/>
          </a:xfrm>
          <a:prstGeom prst="rect">
            <a:avLst/>
          </a:prstGeom>
        </p:spPr>
        <p:txBody>
          <a:bodyPr wrap="square">
            <a:spAutoFit/>
          </a:bodyPr>
          <a:lstStyle/>
          <a:p>
            <a:endParaRPr lang="en-US" sz="8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en-US" sz="32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V</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alues</a:t>
            </a:r>
            <a:r>
              <a:rPr lang="en-US" sz="3200" dirty="0" smtClean="0">
                <a:latin typeface="Times New Roman" pitchFamily="18" charset="0"/>
                <a:cs typeface="Times New Roman" pitchFamily="18" charset="0"/>
              </a:rPr>
              <a:t> allow the </a:t>
            </a:r>
            <a:r>
              <a:rPr lang="en-US" sz="32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m</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embers</a:t>
            </a:r>
            <a:r>
              <a:rPr lang="en-US" sz="3200" dirty="0" smtClean="0">
                <a:latin typeface="Times New Roman" pitchFamily="18" charset="0"/>
                <a:cs typeface="Times New Roman" pitchFamily="18" charset="0"/>
              </a:rPr>
              <a:t> of an </a:t>
            </a:r>
            <a:r>
              <a:rPr lang="en-US" sz="32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o</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rganization</a:t>
            </a:r>
            <a:r>
              <a:rPr lang="en-US" sz="3200" dirty="0" smtClean="0">
                <a:latin typeface="Times New Roman" pitchFamily="18" charset="0"/>
                <a:cs typeface="Times New Roman" pitchFamily="18" charset="0"/>
              </a:rPr>
              <a:t> to </a:t>
            </a:r>
            <a:r>
              <a:rPr lang="en-US" sz="32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i</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nteract </a:t>
            </a:r>
            <a:r>
              <a:rPr lang="en-US" sz="32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h</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armoniously</a:t>
            </a:r>
            <a:r>
              <a:rPr lang="en-US" sz="3200" dirty="0" smtClean="0">
                <a:latin typeface="Times New Roman" pitchFamily="18" charset="0"/>
                <a:cs typeface="Times New Roman" pitchFamily="18" charset="0"/>
              </a:rPr>
              <a:t>. </a:t>
            </a:r>
          </a:p>
          <a:p>
            <a:endParaRPr lang="en-US" sz="3200" dirty="0" smtClean="0">
              <a:latin typeface="Times New Roman" pitchFamily="18" charset="0"/>
              <a:cs typeface="Times New Roman" pitchFamily="18" charset="0"/>
            </a:endParaRPr>
          </a:p>
          <a:p>
            <a:pPr algn="just"/>
            <a:r>
              <a:rPr lang="en-US" sz="32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V</a:t>
            </a:r>
            <a:r>
              <a:rPr lang="en-US" sz="3200" dirty="0" smtClean="0">
                <a:latin typeface="Times New Roman" pitchFamily="18" charset="0"/>
                <a:cs typeface="Times New Roman" pitchFamily="18" charset="0"/>
              </a:rPr>
              <a:t>alues </a:t>
            </a:r>
            <a:r>
              <a:rPr lang="en-US" sz="32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i</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nfluence</a:t>
            </a:r>
            <a:r>
              <a:rPr lang="en-US" sz="3200" dirty="0" smtClean="0">
                <a:latin typeface="Times New Roman" pitchFamily="18" charset="0"/>
                <a:cs typeface="Times New Roman" pitchFamily="18" charset="0"/>
              </a:rPr>
              <a:t> their </a:t>
            </a:r>
            <a:r>
              <a:rPr lang="en-US" sz="32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f</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ormation</a:t>
            </a:r>
            <a:r>
              <a:rPr lang="en-US" sz="3200" dirty="0" smtClean="0">
                <a:latin typeface="Times New Roman" pitchFamily="18" charset="0"/>
                <a:cs typeface="Times New Roman" pitchFamily="18" charset="0"/>
              </a:rPr>
              <a:t> and </a:t>
            </a:r>
            <a:r>
              <a:rPr lang="en-US" sz="32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d</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evelopment</a:t>
            </a:r>
            <a:r>
              <a:rPr lang="en-US" sz="3200" dirty="0" smtClean="0">
                <a:latin typeface="Times New Roman" pitchFamily="18" charset="0"/>
                <a:cs typeface="Times New Roman" pitchFamily="18" charset="0"/>
              </a:rPr>
              <a:t> as </a:t>
            </a:r>
            <a:r>
              <a:rPr lang="en-US" sz="32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i</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ndividuals</a:t>
            </a:r>
            <a:r>
              <a:rPr lang="en-US" sz="3200" dirty="0" smtClean="0">
                <a:latin typeface="Times New Roman" pitchFamily="18" charset="0"/>
                <a:cs typeface="Times New Roman" pitchFamily="18" charset="0"/>
              </a:rPr>
              <a:t>, and make it </a:t>
            </a:r>
            <a:r>
              <a:rPr lang="en-US" sz="32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e</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asier</a:t>
            </a:r>
            <a:r>
              <a:rPr lang="en-US" sz="3200" dirty="0" smtClean="0">
                <a:latin typeface="Times New Roman" pitchFamily="18" charset="0"/>
                <a:cs typeface="Times New Roman" pitchFamily="18" charset="0"/>
              </a:rPr>
              <a:t> to reach </a:t>
            </a:r>
            <a:r>
              <a:rPr lang="en-US" sz="32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g</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oals</a:t>
            </a:r>
            <a:r>
              <a:rPr lang="en-US" sz="3200" dirty="0" smtClean="0">
                <a:latin typeface="Times New Roman" pitchFamily="18" charset="0"/>
                <a:cs typeface="Times New Roman" pitchFamily="18" charset="0"/>
              </a:rPr>
              <a:t> that would be impossible to achieve individually.</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For the </a:t>
            </a:r>
            <a:r>
              <a:rPr lang="en-US"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w</a:t>
            </a:r>
            <a:r>
              <a:rPr lang="en-US" sz="3200" dirty="0" smtClean="0">
                <a:latin typeface="Times New Roman" pitchFamily="18" charset="0"/>
                <a:cs typeface="Times New Roman" pitchFamily="18" charset="0"/>
              </a:rPr>
              <a:t>ell-being of a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c</a:t>
            </a:r>
            <a:r>
              <a:rPr lang="en-US" sz="3200" dirty="0" smtClean="0">
                <a:latin typeface="Times New Roman" pitchFamily="18" charset="0"/>
                <a:cs typeface="Times New Roman" pitchFamily="18" charset="0"/>
              </a:rPr>
              <a:t>ommunity, it is necessary to have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s</a:t>
            </a:r>
            <a:r>
              <a:rPr lang="en-US" sz="3200" dirty="0" smtClean="0">
                <a:latin typeface="Times New Roman" pitchFamily="18" charset="0"/>
                <a:cs typeface="Times New Roman" pitchFamily="18" charset="0"/>
              </a:rPr>
              <a:t>hared rules that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g</a:t>
            </a:r>
            <a:r>
              <a:rPr lang="en-US" sz="3200" dirty="0" smtClean="0">
                <a:latin typeface="Times New Roman" pitchFamily="18" charset="0"/>
                <a:cs typeface="Times New Roman" pitchFamily="18" charset="0"/>
              </a:rPr>
              <a:t>uide the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b</a:t>
            </a:r>
            <a:r>
              <a:rPr lang="en-US" sz="3200" dirty="0" smtClean="0">
                <a:latin typeface="Times New Roman" pitchFamily="18" charset="0"/>
                <a:cs typeface="Times New Roman" pitchFamily="18" charset="0"/>
              </a:rPr>
              <a:t>ehavior of its members,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o</a:t>
            </a:r>
            <a:r>
              <a:rPr lang="en-US" sz="3200" dirty="0" smtClean="0">
                <a:latin typeface="Times New Roman" pitchFamily="18" charset="0"/>
                <a:cs typeface="Times New Roman" pitchFamily="18" charset="0"/>
              </a:rPr>
              <a:t>therwise the community will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n</a:t>
            </a:r>
            <a:r>
              <a:rPr lang="en-US" sz="3200" dirty="0" smtClean="0">
                <a:latin typeface="Times New Roman" pitchFamily="18" charset="0"/>
                <a:cs typeface="Times New Roman" pitchFamily="18" charset="0"/>
              </a:rPr>
              <a:t>ot function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s</a:t>
            </a:r>
            <a:r>
              <a:rPr lang="en-US" sz="3200" dirty="0" smtClean="0">
                <a:latin typeface="Times New Roman" pitchFamily="18" charset="0"/>
                <a:cs typeface="Times New Roman" pitchFamily="18" charset="0"/>
              </a:rPr>
              <a:t>atisfactorily for the majority.</a:t>
            </a:r>
            <a:r>
              <a:rPr lang="en-US" dirty="0" smtClean="0">
                <a:latin typeface="Times New Roman" pitchFamily="18" charset="0"/>
                <a:cs typeface="Times New Roman" pitchFamily="18" charset="0"/>
              </a:rPr>
              <a:t> </a:t>
            </a: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a:p>
        </p:txBody>
      </p:sp>
      <p:pic>
        <p:nvPicPr>
          <p:cNvPr id="5122" name="Picture 2" descr="C:\Users\USER\Desktop\Applied &amp; Descriptive Ethics\flower_en_2.jpg"/>
          <p:cNvPicPr>
            <a:picLocks noChangeAspect="1" noChangeArrowheads="1"/>
          </p:cNvPicPr>
          <p:nvPr/>
        </p:nvPicPr>
        <p:blipFill>
          <a:blip r:embed="rId3"/>
          <a:srcRect/>
          <a:stretch>
            <a:fillRect/>
          </a:stretch>
        </p:blipFill>
        <p:spPr bwMode="auto">
          <a:xfrm>
            <a:off x="0" y="5943600"/>
            <a:ext cx="9144000" cy="914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40000" lnSpcReduction="20000"/>
          </a:bodyPr>
          <a:lstStyle/>
          <a:p>
            <a:pPr algn="just">
              <a:buNone/>
            </a:pPr>
            <a:r>
              <a:rPr lang="en-US" dirty="0" smtClean="0">
                <a:latin typeface="Times New Roman" pitchFamily="18" charset="0"/>
                <a:cs typeface="Times New Roman" pitchFamily="18" charset="0"/>
              </a:rPr>
              <a:t>	</a:t>
            </a:r>
            <a:r>
              <a:rPr lang="en-US" sz="8000" dirty="0" smtClean="0">
                <a:latin typeface="Times New Roman" pitchFamily="18" charset="0"/>
                <a:cs typeface="Times New Roman" pitchFamily="18" charset="0"/>
              </a:rPr>
              <a:t>Another dimension of the value crisis at the individual level is </a:t>
            </a:r>
            <a:r>
              <a:rPr lang="en-US" sz="80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the steep rise in the rights-consciousness</a:t>
            </a:r>
            <a:r>
              <a:rPr lang="en-US" sz="8000" dirty="0" smtClean="0">
                <a:latin typeface="Times New Roman" pitchFamily="18" charset="0"/>
                <a:cs typeface="Times New Roman" pitchFamily="18" charset="0"/>
              </a:rPr>
              <a:t>, </a:t>
            </a:r>
            <a:r>
              <a:rPr lang="en-US" sz="80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along with a steeper decline in the duty-consciousness.</a:t>
            </a:r>
          </a:p>
          <a:p>
            <a:pPr algn="just">
              <a:buNone/>
            </a:pPr>
            <a:endParaRPr lang="en-US" sz="6700" dirty="0" smtClean="0">
              <a:latin typeface="Times New Roman" pitchFamily="18" charset="0"/>
              <a:cs typeface="Times New Roman" pitchFamily="18" charset="0"/>
            </a:endParaRPr>
          </a:p>
          <a:p>
            <a:pPr>
              <a:buNone/>
            </a:pPr>
            <a:r>
              <a:rPr lang="en-US" sz="6700" dirty="0" smtClean="0">
                <a:latin typeface="Times New Roman" pitchFamily="18" charset="0"/>
                <a:cs typeface="Times New Roman" pitchFamily="18" charset="0"/>
              </a:rPr>
              <a:t>	</a:t>
            </a:r>
            <a:r>
              <a:rPr lang="en-US" sz="8000" b="1" i="1" dirty="0" smtClean="0">
                <a:latin typeface="Times New Roman" pitchFamily="18" charset="0"/>
                <a:cs typeface="Times New Roman" pitchFamily="18" charset="0"/>
              </a:rPr>
              <a:t>Duty Consciousness</a:t>
            </a:r>
          </a:p>
          <a:p>
            <a:pPr algn="just">
              <a:buNone/>
            </a:pPr>
            <a:r>
              <a:rPr lang="en-US" sz="8000" i="1" dirty="0" smtClean="0">
                <a:latin typeface="Times New Roman" pitchFamily="18" charset="0"/>
                <a:cs typeface="Times New Roman" pitchFamily="18" charset="0"/>
              </a:rPr>
              <a:t>	</a:t>
            </a:r>
            <a:r>
              <a:rPr lang="en-US" sz="8000" i="1" dirty="0" smtClean="0">
                <a:solidFill>
                  <a:srgbClr val="FF0000"/>
                </a:solidFill>
                <a:latin typeface="Times New Roman" pitchFamily="18" charset="0"/>
                <a:cs typeface="Times New Roman" pitchFamily="18" charset="0"/>
              </a:rPr>
              <a:t>Every man is born in the world only as an innocent child. </a:t>
            </a:r>
          </a:p>
          <a:p>
            <a:pPr algn="just">
              <a:buNone/>
            </a:pPr>
            <a:r>
              <a:rPr lang="en-US" sz="8000" i="1" dirty="0" smtClean="0">
                <a:latin typeface="Times New Roman" pitchFamily="18" charset="0"/>
                <a:cs typeface="Times New Roman" pitchFamily="18" charset="0"/>
              </a:rPr>
              <a:t>	</a:t>
            </a:r>
            <a:r>
              <a:rPr lang="en-US" sz="8000" i="1" dirty="0" smtClean="0">
                <a:solidFill>
                  <a:srgbClr val="00B050"/>
                </a:solidFill>
                <a:latin typeface="Times New Roman" pitchFamily="18" charset="0"/>
                <a:cs typeface="Times New Roman" pitchFamily="18" charset="0"/>
              </a:rPr>
              <a:t>He is brought up, protected, educated, and is infact sustained by the society. </a:t>
            </a:r>
          </a:p>
          <a:p>
            <a:pPr algn="just">
              <a:buNone/>
            </a:pPr>
            <a:r>
              <a:rPr lang="en-US" sz="8000" i="1" dirty="0" smtClean="0">
                <a:latin typeface="Times New Roman" pitchFamily="18" charset="0"/>
                <a:cs typeface="Times New Roman" pitchFamily="18" charset="0"/>
              </a:rPr>
              <a:t>	</a:t>
            </a:r>
            <a:r>
              <a:rPr lang="en-US" sz="8000" i="1" dirty="0" smtClean="0">
                <a:solidFill>
                  <a:srgbClr val="0070C0"/>
                </a:solidFill>
                <a:latin typeface="Times New Roman" pitchFamily="18" charset="0"/>
                <a:cs typeface="Times New Roman" pitchFamily="18" charset="0"/>
              </a:rPr>
              <a:t>So man owes a lot to the society and in turn, he should repay that due to the society by making sacrifice for the latter. </a:t>
            </a:r>
          </a:p>
          <a:p>
            <a:pPr algn="ctr">
              <a:buNone/>
            </a:pPr>
            <a:r>
              <a:rPr lang="en-US" sz="8000" i="1" dirty="0" smtClean="0">
                <a:latin typeface="Times New Roman" pitchFamily="18" charset="0"/>
                <a:cs typeface="Times New Roman" pitchFamily="18" charset="0"/>
              </a:rPr>
              <a:t>	</a:t>
            </a:r>
            <a:r>
              <a:rPr lang="en-US" sz="8000" b="1" i="1" dirty="0" smtClean="0">
                <a:solidFill>
                  <a:srgbClr val="C00000"/>
                </a:solidFill>
                <a:latin typeface="Times New Roman" pitchFamily="18" charset="0"/>
                <a:cs typeface="Times New Roman" pitchFamily="18" charset="0"/>
              </a:rPr>
              <a:t>The act of returning the due is called "Duty"</a:t>
            </a:r>
          </a:p>
          <a:p>
            <a:pPr>
              <a:buNone/>
            </a:pPr>
            <a:endParaRPr lang="en-US" sz="51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Applied &amp; Descriptive Ethics\double standards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r>
              <a:rPr lang="en-US" dirty="0" smtClean="0">
                <a:latin typeface="Times New Roman" pitchFamily="18" charset="0"/>
                <a:cs typeface="Times New Roman" pitchFamily="18" charset="0"/>
              </a:rPr>
              <a:t>The third dimension of this crisis is the common mentality of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adopting double standards of value judgment</a:t>
            </a:r>
            <a:r>
              <a:rPr lang="en-US" dirty="0" smtClean="0">
                <a:latin typeface="Times New Roman" pitchFamily="18" charset="0"/>
                <a:cs typeface="Times New Roman" pitchFamily="18" charset="0"/>
              </a:rPr>
              <a:t>, a much higher one for others and a much lower one for ourselves. </a:t>
            </a:r>
          </a:p>
          <a:p>
            <a:pPr algn="just"/>
            <a:r>
              <a:rPr lang="en-US" dirty="0" smtClean="0">
                <a:latin typeface="Times New Roman" pitchFamily="18" charset="0"/>
                <a:cs typeface="Times New Roman" pitchFamily="18" charset="0"/>
              </a:rPr>
              <a:t>Even the smallest mistakes of others do not escape our censorious scrutiny while we casually ignore or explain away our own wrongful conducts and malicious intentions. </a:t>
            </a:r>
          </a:p>
          <a:p>
            <a:pPr algn="just"/>
            <a:r>
              <a:rPr lang="en-US" dirty="0" smtClean="0">
                <a:latin typeface="Times New Roman" pitchFamily="18" charset="0"/>
                <a:cs typeface="Times New Roman" pitchFamily="18" charset="0"/>
              </a:rPr>
              <a:t>We refuse to accept any part of responsibility for the evils around us, let alone take initiative to do something about them. This duality of value standards also exhibits itself in the wide gap between profession and practice.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SER\Desktop\Applied &amp; Descriptive Ethics\sam-veda-quote-people-of-double-standards-never-experience-happiness.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US" b="1" dirty="0" smtClean="0">
              <a:latin typeface="Times New Roman" pitchFamily="18" charset="0"/>
              <a:cs typeface="Times New Roman" pitchFamily="18" charset="0"/>
            </a:endParaRPr>
          </a:p>
          <a:p>
            <a:pPr algn="ctr">
              <a:buNone/>
            </a:pPr>
            <a:endParaRPr lang="en-US" b="1" dirty="0" smtClean="0">
              <a:latin typeface="Times New Roman" pitchFamily="18" charset="0"/>
              <a:cs typeface="Times New Roman" pitchFamily="18" charset="0"/>
            </a:endParaRPr>
          </a:p>
          <a:p>
            <a:pPr algn="ctr">
              <a:buNone/>
            </a:pPr>
            <a:endParaRPr lang="en-US" b="1" dirty="0" smtClean="0">
              <a:latin typeface="Times New Roman" pitchFamily="18" charset="0"/>
              <a:cs typeface="Times New Roman" pitchFamily="18" charset="0"/>
            </a:endParaRPr>
          </a:p>
          <a:p>
            <a:pPr algn="ctr">
              <a:buNone/>
            </a:pPr>
            <a:endParaRPr lang="en-US" b="1" dirty="0" smtClean="0">
              <a:latin typeface="Times New Roman" pitchFamily="18" charset="0"/>
              <a:cs typeface="Times New Roman" pitchFamily="18" charset="0"/>
            </a:endParaRPr>
          </a:p>
          <a:p>
            <a:pPr algn="ctr">
              <a:buNone/>
            </a:pPr>
            <a:r>
              <a:rPr lang="en-US" sz="7200" b="1" dirty="0" smtClean="0">
                <a:latin typeface="Times New Roman" pitchFamily="18" charset="0"/>
                <a:cs typeface="Times New Roman" pitchFamily="18" charset="0"/>
              </a:rPr>
              <a:t>SOCIETAL LEVEL</a:t>
            </a:r>
          </a:p>
          <a:p>
            <a:endParaRPr lang="en-US" dirty="0"/>
          </a:p>
        </p:txBody>
      </p:sp>
      <p:pic>
        <p:nvPicPr>
          <p:cNvPr id="7170" name="Picture 2" descr="C:\Users\USER\Desktop\Applied &amp; Descriptive Ethics\Rights.jpg"/>
          <p:cNvPicPr>
            <a:picLocks noChangeAspect="1" noChangeArrowheads="1"/>
          </p:cNvPicPr>
          <p:nvPr/>
        </p:nvPicPr>
        <p:blipFill>
          <a:blip r:embed="rId2"/>
          <a:srcRect/>
          <a:stretch>
            <a:fillRect/>
          </a:stretch>
        </p:blipFill>
        <p:spPr bwMode="auto">
          <a:xfrm>
            <a:off x="0" y="3429000"/>
            <a:ext cx="9144000" cy="3429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Applied &amp; Descriptive Ethics\HRP1.png"/>
          <p:cNvPicPr>
            <a:picLocks noChangeAspect="1" noChangeArrowheads="1"/>
          </p:cNvPicPr>
          <p:nvPr/>
        </p:nvPicPr>
        <p:blipFill>
          <a:blip r:embed="rId2">
            <a:lum bright="64000"/>
          </a:blip>
          <a:srcRect/>
          <a:stretch>
            <a:fillRect/>
          </a:stretch>
        </p:blipFill>
        <p:spPr bwMode="auto">
          <a:xfrm>
            <a:off x="0" y="0"/>
            <a:ext cx="9144000" cy="6858000"/>
          </a:xfrm>
          <a:prstGeom prst="rect">
            <a:avLst/>
          </a:prstGeom>
          <a:noFill/>
        </p:spPr>
      </p:pic>
      <p:sp>
        <p:nvSpPr>
          <p:cNvPr id="5" name="Rectangle 4"/>
          <p:cNvSpPr/>
          <p:nvPr/>
        </p:nvSpPr>
        <p:spPr>
          <a:xfrm>
            <a:off x="0" y="0"/>
            <a:ext cx="9144000" cy="6340197"/>
          </a:xfrm>
          <a:prstGeom prst="rect">
            <a:avLst/>
          </a:prstGeom>
        </p:spPr>
        <p:txBody>
          <a:bodyPr wrap="square">
            <a:spAutoFit/>
          </a:bodyPr>
          <a:lstStyle/>
          <a:p>
            <a:pPr algn="just">
              <a:buNone/>
            </a:pPr>
            <a:r>
              <a:rPr lang="en-US" sz="3200" dirty="0" smtClean="0">
                <a:latin typeface="Times New Roman" pitchFamily="18" charset="0"/>
                <a:cs typeface="Times New Roman" pitchFamily="18" charset="0"/>
              </a:rPr>
              <a:t>There are many different values in our society today, which how others are treated and how much respect is shown them. </a:t>
            </a:r>
          </a:p>
          <a:p>
            <a:pPr>
              <a:buNone/>
            </a:pPr>
            <a:endParaRPr lang="en-US" sz="11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	Some of the most important values are </a:t>
            </a:r>
            <a:r>
              <a:rPr lang="en-US" sz="3200" b="1" dirty="0" smtClean="0">
                <a:latin typeface="Times New Roman" pitchFamily="18" charset="0"/>
                <a:cs typeface="Times New Roman" pitchFamily="18" charset="0"/>
              </a:rPr>
              <a:t>to treat everyone equally, encourage individual action and initiative, democracy, equal rights, freedom of speech.</a:t>
            </a:r>
            <a:endParaRPr lang="en-US" sz="3200" dirty="0" smtClean="0">
              <a:latin typeface="Times New Roman" pitchFamily="18" charset="0"/>
              <a:cs typeface="Times New Roman" pitchFamily="18" charset="0"/>
            </a:endParaRPr>
          </a:p>
          <a:p>
            <a:pPr>
              <a:buNone/>
            </a:pPr>
            <a:endParaRPr lang="en-US" sz="11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	Some of the wrong values that should be ignored are competitiveness, the "me first attitude", and the "isms" (racism, ageism, and sexism), the "quick fix" mentality, violence, and materialism). The media is the place where the wrong values are often promoted.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Applied &amp; Descriptive Ethics\freedom_of_speech__by_supermangafan-d4x6jn5.jpg"/>
          <p:cNvPicPr>
            <a:picLocks noChangeAspect="1" noChangeArrowheads="1"/>
          </p:cNvPicPr>
          <p:nvPr/>
        </p:nvPicPr>
        <p:blipFill>
          <a:blip r:embed="rId2">
            <a:lum bright="55000" contrast="-56000"/>
          </a:blip>
          <a:srcRect/>
          <a:stretch>
            <a:fillRect/>
          </a:stretch>
        </p:blipFill>
        <p:spPr bwMode="auto">
          <a:xfrm>
            <a:off x="0" y="0"/>
            <a:ext cx="9144000" cy="6858000"/>
          </a:xfrm>
          <a:prstGeom prst="rect">
            <a:avLst/>
          </a:prstGeom>
          <a:noFill/>
        </p:spPr>
      </p:pic>
      <p:sp>
        <p:nvSpPr>
          <p:cNvPr id="5" name="Rectangle 4"/>
          <p:cNvSpPr/>
          <p:nvPr/>
        </p:nvSpPr>
        <p:spPr>
          <a:xfrm>
            <a:off x="0" y="0"/>
            <a:ext cx="9144000" cy="7201972"/>
          </a:xfrm>
          <a:prstGeom prst="rect">
            <a:avLst/>
          </a:prstGeom>
        </p:spPr>
        <p:txBody>
          <a:bodyPr wrap="square">
            <a:spAutoFit/>
          </a:bodyPr>
          <a:lstStyle/>
          <a:p>
            <a:pPr algn="just">
              <a:buNone/>
            </a:pPr>
            <a:r>
              <a:rPr lang="en-US" sz="3200" dirty="0" smtClean="0">
                <a:latin typeface="Times New Roman" pitchFamily="18" charset="0"/>
                <a:cs typeface="Times New Roman" pitchFamily="18" charset="0"/>
              </a:rPr>
              <a:t>All people have the right to their own opinion and the expression of it. Using democracy enables them to express who they want for a ruler of their country in a more civil way. </a:t>
            </a:r>
          </a:p>
          <a:p>
            <a:pPr>
              <a:buNone/>
            </a:pPr>
            <a:endParaRPr lang="en-US" sz="14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Freedom of speech and expression is also extremely important, and this enables the country to be more diverse.</a:t>
            </a:r>
          </a:p>
          <a:p>
            <a:pPr>
              <a:buNone/>
            </a:pPr>
            <a:endParaRPr lang="en-US" sz="16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In every Constitution, it says that all men are equal no matter what race, age, or religion. They can speak their minds but they also have the obligation to do it for the good of all people. When you are helping others, you are ignoring the "me first attitude" and working for the good of everyone, not just yourself.</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a:buNone/>
            </a:pPr>
            <a:r>
              <a:rPr lang="en-US" dirty="0" smtClean="0">
                <a:latin typeface="Times New Roman" pitchFamily="18" charset="0"/>
                <a:cs typeface="Times New Roman" pitchFamily="18" charset="0"/>
              </a:rPr>
              <a:t>	It is a known fact that man, a member of a society	</a:t>
            </a:r>
          </a:p>
          <a:p>
            <a:pPr>
              <a:buNone/>
            </a:pPr>
            <a:endParaRPr lang="en-US" sz="1200" b="1"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Meaning of Values:-</a:t>
            </a:r>
          </a:p>
          <a:p>
            <a:pPr algn="just">
              <a:buNone/>
            </a:pPr>
            <a:r>
              <a:rPr lang="en-US" dirty="0" smtClean="0">
                <a:latin typeface="Times New Roman" pitchFamily="18" charset="0"/>
                <a:cs typeface="Times New Roman" pitchFamily="18" charset="0"/>
              </a:rPr>
              <a:t>	Values are generally regarded as the moral standards of human behaviors in the society. It is a kind of quality of humans, which is applied to human activities.</a:t>
            </a:r>
          </a:p>
          <a:p>
            <a:pPr>
              <a:buNone/>
            </a:pPr>
            <a:endParaRPr lang="en-US" sz="12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Value is a mixture of three concepts such as </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Idea</a:t>
            </a:r>
            <a:r>
              <a:rPr lang="en-US" dirty="0" smtClean="0">
                <a:latin typeface="Times New Roman" pitchFamily="18" charset="0"/>
                <a:cs typeface="Times New Roman" pitchFamily="18" charset="0"/>
              </a:rPr>
              <a:t>, </a:t>
            </a:r>
            <a:r>
              <a:rPr lang="en-US"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Quality</a:t>
            </a:r>
            <a:r>
              <a:rPr lang="en-US" dirty="0" smtClean="0">
                <a:latin typeface="Times New Roman" pitchFamily="18" charset="0"/>
                <a:cs typeface="Times New Roman" pitchFamily="18" charset="0"/>
              </a:rPr>
              <a:t> and </a:t>
            </a:r>
            <a:r>
              <a:rPr lang="en-US"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Supervention</a:t>
            </a:r>
            <a:r>
              <a:rPr lang="en-US" dirty="0" smtClean="0">
                <a:latin typeface="Times New Roman" pitchFamily="18" charset="0"/>
                <a:cs typeface="Times New Roman" pitchFamily="18" charset="0"/>
              </a:rPr>
              <a:t>. Values can be defined as the principles that guide people's lives, and have varying significance. Values are the essence of our personality, and affect us to make decisions, trust people, and arrange our time and energy in our social life. Values may be treated as keys to solving many world problems.</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	Significance of Human Values:-</a:t>
            </a:r>
          </a:p>
          <a:p>
            <a:pPr algn="just">
              <a:buNone/>
            </a:pPr>
            <a:r>
              <a:rPr lang="en-US" dirty="0" smtClean="0">
                <a:latin typeface="Times New Roman" pitchFamily="18" charset="0"/>
                <a:cs typeface="Times New Roman" pitchFamily="18" charset="0"/>
              </a:rPr>
              <a:t>	Human values have been a central concept in the social sciences since their inception. </a:t>
            </a:r>
          </a:p>
          <a:p>
            <a:pPr>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Human values play a vital role in the society, for they are said to be the basis of human beings for leading a better life.</a:t>
            </a:r>
          </a:p>
          <a:p>
            <a:pPr>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It is believed that all holy books of all religions contain the values of good life. </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en-US" dirty="0" smtClean="0">
                <a:latin typeface="Times New Roman" pitchFamily="18" charset="0"/>
                <a:cs typeface="Times New Roman" pitchFamily="18" charset="0"/>
              </a:rPr>
              <a:t>	There are different factors which affect human values in the life of an individual and the society. </a:t>
            </a:r>
          </a:p>
          <a:p>
            <a:pPr>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Value education starts from families and it is continuous at schools with the help of educators. Because of this, </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a:t>
            </a:r>
            <a:r>
              <a:rPr lang="en-US" dirty="0" smtClean="0">
                <a:latin typeface="Times New Roman" pitchFamily="18" charset="0"/>
                <a:cs typeface="Times New Roman" pitchFamily="18" charset="0"/>
              </a:rPr>
              <a:t>amilies, </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a:t>
            </a:r>
            <a:r>
              <a:rPr lang="en-US" dirty="0" smtClean="0">
                <a:latin typeface="Times New Roman" pitchFamily="18" charset="0"/>
                <a:cs typeface="Times New Roman" pitchFamily="18" charset="0"/>
              </a:rPr>
              <a:t>eachers and </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a:t>
            </a:r>
            <a:r>
              <a:rPr lang="en-US" dirty="0" smtClean="0">
                <a:latin typeface="Times New Roman" pitchFamily="18" charset="0"/>
                <a:cs typeface="Times New Roman" pitchFamily="18" charset="0"/>
              </a:rPr>
              <a:t>ducational programs are </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a:t>
            </a:r>
            <a:r>
              <a:rPr lang="en-US" dirty="0" smtClean="0">
                <a:latin typeface="Times New Roman" pitchFamily="18" charset="0"/>
                <a:cs typeface="Times New Roman" pitchFamily="18" charset="0"/>
              </a:rPr>
              <a:t>rucial to values education. </a:t>
            </a:r>
          </a:p>
          <a:p>
            <a:pPr>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a:t>
            </a:r>
            <a:r>
              <a:rPr lang="en-US" dirty="0" smtClean="0">
                <a:latin typeface="Times New Roman" pitchFamily="18" charset="0"/>
                <a:cs typeface="Times New Roman" pitchFamily="18" charset="0"/>
              </a:rPr>
              <a:t>amilies are the first source of information so they should be careful about their behaviors and attitudes as children see them as a model.</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nSpc>
                <a:spcPct val="150000"/>
              </a:lnSpc>
            </a:pPr>
            <a:r>
              <a:rPr lang="en-US" dirty="0" smtClean="0">
                <a:latin typeface="Times New Roman" pitchFamily="18" charset="0"/>
                <a:cs typeface="Times New Roman" pitchFamily="18" charset="0"/>
              </a:rPr>
              <a:t>When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families</a:t>
            </a:r>
            <a:r>
              <a:rPr lang="en-US" dirty="0" smtClean="0">
                <a:latin typeface="Times New Roman" pitchFamily="18" charset="0"/>
                <a:cs typeface="Times New Roman" pitchFamily="18" charset="0"/>
              </a:rPr>
              <a:t>,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schools</a:t>
            </a:r>
            <a:r>
              <a:rPr lang="en-US" dirty="0" smtClean="0">
                <a:latin typeface="Times New Roman" pitchFamily="18" charset="0"/>
                <a:cs typeface="Times New Roman" pitchFamily="18" charset="0"/>
              </a:rPr>
              <a:t>,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companies</a:t>
            </a:r>
            <a:r>
              <a:rPr lang="en-US" dirty="0" smtClean="0">
                <a:latin typeface="Times New Roman" pitchFamily="18" charset="0"/>
                <a:cs typeface="Times New Roman" pitchFamily="18" charset="0"/>
              </a:rPr>
              <a:t>, and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society</a:t>
            </a:r>
            <a:r>
              <a:rPr lang="en-US" dirty="0" smtClean="0">
                <a:latin typeface="Times New Roman" pitchFamily="18" charset="0"/>
                <a:cs typeface="Times New Roman" pitchFamily="18" charset="0"/>
              </a:rPr>
              <a:t> in general function </a:t>
            </a:r>
            <a:r>
              <a:rPr lang="en-US" dirty="0" smtClean="0">
                <a:solidFill>
                  <a:srgbClr val="002060"/>
                </a:solidFill>
                <a:effectLst>
                  <a:outerShdw blurRad="38100" dist="38100" dir="2700000" algn="tl">
                    <a:srgbClr val="000000">
                      <a:alpha val="43137"/>
                    </a:srgbClr>
                  </a:outerShdw>
                </a:effectLst>
                <a:latin typeface="Comic Sans MS" pitchFamily="66" charset="0"/>
                <a:cs typeface="Times New Roman" pitchFamily="18" charset="0"/>
              </a:rPr>
              <a:t>poorly</a:t>
            </a:r>
            <a:r>
              <a:rPr lang="en-US" dirty="0" smtClean="0">
                <a:latin typeface="Times New Roman" pitchFamily="18" charset="0"/>
                <a:cs typeface="Times New Roman" pitchFamily="18" charset="0"/>
              </a:rPr>
              <a:t>, many times it is </a:t>
            </a:r>
            <a:r>
              <a:rPr lang="en-US"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due</a:t>
            </a:r>
            <a:r>
              <a:rPr lang="en-US" dirty="0" smtClean="0">
                <a:latin typeface="Times New Roman" pitchFamily="18" charset="0"/>
                <a:cs typeface="Times New Roman" pitchFamily="18" charset="0"/>
              </a:rPr>
              <a:t> to a </a:t>
            </a:r>
            <a:r>
              <a:rPr lang="en-US"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lack of shared values</a:t>
            </a:r>
            <a:r>
              <a:rPr lang="en-US" dirty="0" smtClean="0">
                <a:latin typeface="Times New Roman" pitchFamily="18" charset="0"/>
                <a:cs typeface="Times New Roman" pitchFamily="18" charset="0"/>
              </a:rPr>
              <a:t>, which is reflected in a lack of consistency between </a:t>
            </a:r>
            <a:r>
              <a:rPr lang="en-US" dirty="0" smtClean="0">
                <a:solidFill>
                  <a:schemeClr val="accent5">
                    <a:lumMod val="75000"/>
                  </a:schemeClr>
                </a:solidFill>
                <a:effectLst>
                  <a:outerShdw blurRad="38100" dist="38100" dir="2700000" algn="tl">
                    <a:srgbClr val="000000">
                      <a:alpha val="43137"/>
                    </a:srgbClr>
                  </a:outerShdw>
                </a:effectLst>
                <a:latin typeface="Comic Sans MS" pitchFamily="66" charset="0"/>
                <a:cs typeface="Times New Roman" pitchFamily="18" charset="0"/>
              </a:rPr>
              <a:t>what is said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and</a:t>
            </a:r>
            <a:r>
              <a:rPr lang="en-US" dirty="0" smtClean="0">
                <a:solidFill>
                  <a:schemeClr val="accent5">
                    <a:lumMod val="75000"/>
                  </a:schemeClr>
                </a:solidFill>
                <a:effectLst>
                  <a:outerShdw blurRad="38100" dist="38100" dir="2700000" algn="tl">
                    <a:srgbClr val="000000">
                      <a:alpha val="43137"/>
                    </a:srgbClr>
                  </a:outerShdw>
                </a:effectLst>
                <a:latin typeface="Comic Sans MS" pitchFamily="66" charset="0"/>
                <a:cs typeface="Times New Roman" pitchFamily="18" charset="0"/>
              </a:rPr>
              <a:t> what is done</a:t>
            </a:r>
            <a:r>
              <a:rPr lang="en-US" dirty="0" smtClean="0">
                <a:effectLst>
                  <a:outerShdw blurRad="38100" dist="38100" dir="2700000" algn="tl">
                    <a:srgbClr val="000000">
                      <a:alpha val="43137"/>
                    </a:srgbClr>
                  </a:outerShdw>
                </a:effectLst>
                <a:latin typeface="Comic Sans MS" pitchFamily="66" charset="0"/>
                <a:cs typeface="Times New Roman" pitchFamily="18" charset="0"/>
              </a:rPr>
              <a:t>.</a:t>
            </a: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50000"/>
              </a:lnSpc>
              <a:buNone/>
            </a:pPr>
            <a:endParaRPr lang="en-US" sz="1000"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For example</a:t>
            </a:r>
            <a:r>
              <a:rPr lang="en-US" dirty="0" smtClean="0">
                <a:latin typeface="Times New Roman" pitchFamily="18" charset="0"/>
                <a:cs typeface="Times New Roman" pitchFamily="18" charset="0"/>
              </a:rPr>
              <a:t>, it is difficult to teach our children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“tolerance” </a:t>
            </a:r>
            <a:r>
              <a:rPr lang="en-US" dirty="0" smtClean="0">
                <a:latin typeface="Times New Roman" pitchFamily="18" charset="0"/>
                <a:cs typeface="Times New Roman" pitchFamily="18" charset="0"/>
              </a:rPr>
              <a:t>if our leaders and rulers constantly insult those with whom they disagree.</a:t>
            </a:r>
          </a:p>
          <a:p>
            <a:pPr algn="just"/>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dirty="0" smtClean="0">
                <a:latin typeface="Times New Roman" pitchFamily="18" charset="0"/>
                <a:cs typeface="Times New Roman" pitchFamily="18" charset="0"/>
              </a:rPr>
              <a:t>	What are some of the most important values in today's society?</a:t>
            </a:r>
          </a:p>
          <a:p>
            <a:pPr>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Best Answer:</a:t>
            </a:r>
            <a:r>
              <a:rPr lang="en-US" dirty="0" smtClean="0">
                <a:latin typeface="Times New Roman" pitchFamily="18" charset="0"/>
                <a:cs typeface="Times New Roman" pitchFamily="18" charset="0"/>
              </a:rPr>
              <a:t>  </a:t>
            </a:r>
          </a:p>
          <a:p>
            <a:pPr>
              <a:lnSpc>
                <a:spcPct val="150000"/>
              </a:lnSpc>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Truth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Justice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Compassion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Forgiveness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Grace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Love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Humbleness</a:t>
            </a:r>
          </a:p>
          <a:p>
            <a:endParaRPr lang="en-US" dirty="0"/>
          </a:p>
        </p:txBody>
      </p:sp>
      <p:pic>
        <p:nvPicPr>
          <p:cNvPr id="4098" name="Picture 2" descr="C:\Users\USER\Desktop\Applied &amp; Descriptive Ethics\Forgiveness_Keystone-logo.jpg"/>
          <p:cNvPicPr>
            <a:picLocks noChangeAspect="1" noChangeArrowheads="1"/>
          </p:cNvPicPr>
          <p:nvPr/>
        </p:nvPicPr>
        <p:blipFill>
          <a:blip r:embed="rId2">
            <a:lum bright="28000"/>
          </a:blip>
          <a:srcRect/>
          <a:stretch>
            <a:fillRect/>
          </a:stretch>
        </p:blipFill>
        <p:spPr bwMode="auto">
          <a:xfrm>
            <a:off x="3048000" y="3810000"/>
            <a:ext cx="5410200" cy="43434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dwallpapersinn.com/wp-content/uploads/2014/11/Funny-Baby-2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2967335"/>
            <a:ext cx="9143999"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Thank You</a:t>
            </a:r>
            <a:endParaRPr 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r>
              <a:rPr lang="en-US" dirty="0" smtClean="0">
                <a:latin typeface="Times New Roman" pitchFamily="18" charset="0"/>
                <a:cs typeface="Times New Roman" pitchFamily="18" charset="0"/>
              </a:rPr>
              <a:t>By the same token, it’s difficult to promote </a:t>
            </a:r>
            <a:r>
              <a:rPr lang="en-US" dirty="0" smtClean="0">
                <a:solidFill>
                  <a:schemeClr val="accent2">
                    <a:lumMod val="75000"/>
                  </a:schemeClr>
                </a:solidFill>
                <a:effectLst>
                  <a:outerShdw blurRad="38100" dist="38100" dir="2700000" algn="tl">
                    <a:srgbClr val="000000">
                      <a:alpha val="43137"/>
                    </a:srgbClr>
                  </a:outerShdw>
                </a:effectLst>
                <a:latin typeface="Comic Sans MS" pitchFamily="66" charset="0"/>
                <a:cs typeface="Times New Roman" pitchFamily="18" charset="0"/>
              </a:rPr>
              <a:t>“respect” .</a:t>
            </a:r>
          </a:p>
          <a:p>
            <a:pPr algn="just">
              <a:buNone/>
            </a:pPr>
            <a:endParaRPr lang="en-US" sz="800" dirty="0" smtClean="0">
              <a:solidFill>
                <a:schemeClr val="accent2">
                  <a:lumMod val="75000"/>
                </a:schemeClr>
              </a:solidFill>
              <a:effectLst>
                <a:outerShdw blurRad="38100" dist="38100" dir="2700000" algn="tl">
                  <a:srgbClr val="000000">
                    <a:alpha val="43137"/>
                  </a:srgbClr>
                </a:outerShdw>
              </a:effectLst>
              <a:latin typeface="Comic Sans MS" pitchFamily="66" charset="0"/>
              <a:cs typeface="Times New Roman" pitchFamily="18" charset="0"/>
            </a:endParaRPr>
          </a:p>
          <a:p>
            <a:pPr algn="just">
              <a:lnSpc>
                <a:spcPct val="150000"/>
              </a:lnSpc>
            </a:pPr>
            <a:r>
              <a:rPr lang="en-US" dirty="0" smtClean="0">
                <a:latin typeface="Times New Roman" pitchFamily="18" charset="0"/>
                <a:cs typeface="Times New Roman" pitchFamily="18" charset="0"/>
              </a:rPr>
              <a:t>If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teachers</a:t>
            </a:r>
            <a:r>
              <a:rPr lang="en-US" dirty="0" smtClean="0">
                <a:latin typeface="Times New Roman" pitchFamily="18" charset="0"/>
                <a:cs typeface="Times New Roman" pitchFamily="18" charset="0"/>
              </a:rPr>
              <a:t>,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professors</a:t>
            </a:r>
            <a:r>
              <a:rPr lang="en-US" dirty="0" smtClean="0">
                <a:latin typeface="Times New Roman" pitchFamily="18" charset="0"/>
                <a:cs typeface="Times New Roman" pitchFamily="18" charset="0"/>
              </a:rPr>
              <a:t>,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bosses</a:t>
            </a:r>
            <a:r>
              <a:rPr lang="en-US" dirty="0" smtClean="0">
                <a:latin typeface="Times New Roman" pitchFamily="18" charset="0"/>
                <a:cs typeface="Times New Roman" pitchFamily="18" charset="0"/>
              </a:rPr>
              <a:t>, or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parents</a:t>
            </a:r>
            <a:r>
              <a:rPr lang="en-US" dirty="0" smtClean="0">
                <a:latin typeface="Times New Roman" pitchFamily="18" charset="0"/>
                <a:cs typeface="Times New Roman" pitchFamily="18" charset="0"/>
              </a:rPr>
              <a:t>, when faced with complex situations, defend their decisions by saying, </a:t>
            </a:r>
          </a:p>
          <a:p>
            <a:pPr algn="just"/>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	</a:t>
            </a:r>
            <a:r>
              <a:rPr lang="en-US" sz="39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a:t>
            </a:r>
            <a:r>
              <a:rPr lang="en-US" sz="39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Here you do what I say</a:t>
            </a:r>
            <a:r>
              <a:rPr lang="en-US" sz="39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or, “</a:t>
            </a:r>
            <a:r>
              <a:rPr lang="en-US" sz="39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Things are like that because I say so</a:t>
            </a:r>
            <a:r>
              <a:rPr lang="en-US" sz="39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Applied &amp; Descriptive Ethics\Oct. 5.jpg"/>
          <p:cNvPicPr>
            <a:picLocks noChangeAspect="1" noChangeArrowheads="1"/>
          </p:cNvPicPr>
          <p:nvPr/>
        </p:nvPicPr>
        <p:blipFill>
          <a:blip r:embed="rId2">
            <a:lum bright="30000" contrast="-38000"/>
          </a:blip>
          <a:srcRect/>
          <a:stretch>
            <a:fillRect/>
          </a:stretch>
        </p:blipFill>
        <p:spPr bwMode="auto">
          <a:xfrm>
            <a:off x="0" y="0"/>
            <a:ext cx="9144000" cy="6858000"/>
          </a:xfrm>
          <a:prstGeom prst="rect">
            <a:avLst/>
          </a:prstGeom>
          <a:noFill/>
        </p:spPr>
      </p:pic>
      <p:sp>
        <p:nvSpPr>
          <p:cNvPr id="5" name="Rectangle 4"/>
          <p:cNvSpPr/>
          <p:nvPr/>
        </p:nvSpPr>
        <p:spPr>
          <a:xfrm>
            <a:off x="0" y="0"/>
            <a:ext cx="9144000" cy="6555641"/>
          </a:xfrm>
          <a:prstGeom prst="rect">
            <a:avLst/>
          </a:prstGeom>
        </p:spPr>
        <p:txBody>
          <a:bodyPr wrap="square">
            <a:spAutoFit/>
          </a:bodyPr>
          <a:lstStyle/>
          <a:p>
            <a:pPr algn="just"/>
            <a:endParaRPr lang="en-US" sz="800" dirty="0" smtClean="0">
              <a:solidFill>
                <a:srgbClr val="002060"/>
              </a:solidFill>
              <a:latin typeface="Aharoni" pitchFamily="2" charset="-79"/>
              <a:cs typeface="Aharoni" pitchFamily="2" charset="-79"/>
            </a:endParaRPr>
          </a:p>
          <a:p>
            <a:pPr algn="just"/>
            <a:r>
              <a:rPr lang="en-US" sz="3200" dirty="0" smtClean="0">
                <a:latin typeface="Times New Roman" pitchFamily="18" charset="0"/>
                <a:cs typeface="Times New Roman" pitchFamily="18" charset="0"/>
              </a:rPr>
              <a:t>In practical terms, a </a:t>
            </a:r>
            <a:r>
              <a:rPr lang="en-US" sz="32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community</a:t>
            </a:r>
            <a:r>
              <a:rPr lang="en-US" sz="3200" dirty="0" smtClean="0">
                <a:latin typeface="Times New Roman" pitchFamily="18" charset="0"/>
                <a:cs typeface="Times New Roman" pitchFamily="18" charset="0"/>
              </a:rPr>
              <a:t> is unlikely to function well, much less perfectly, if its members don’t share certain principles that permanently guide the way they relate to each other, in good times and in bad times.</a:t>
            </a:r>
          </a:p>
          <a:p>
            <a:endParaRPr lang="en-US" sz="20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The word </a:t>
            </a:r>
            <a:r>
              <a:rPr lang="en-US" sz="3200" dirty="0" smtClean="0">
                <a:solidFill>
                  <a:srgbClr val="FF0000"/>
                </a:solidFill>
                <a:latin typeface="Times New Roman" pitchFamily="18" charset="0"/>
                <a:cs typeface="Times New Roman" pitchFamily="18" charset="0"/>
              </a:rPr>
              <a:t>“</a:t>
            </a:r>
            <a:r>
              <a:rPr lang="en-US" sz="3200" b="1" dirty="0" smtClean="0">
                <a:solidFill>
                  <a:srgbClr val="FF0000"/>
                </a:solidFill>
                <a:latin typeface="Times New Roman" pitchFamily="18" charset="0"/>
                <a:cs typeface="Times New Roman" pitchFamily="18" charset="0"/>
              </a:rPr>
              <a:t>community</a:t>
            </a:r>
            <a:r>
              <a:rPr lang="en-US" sz="3200" dirty="0" smtClean="0">
                <a:solidFill>
                  <a:srgbClr val="FF000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means </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a:t>
            </a:r>
            <a:r>
              <a:rPr lang="en-US" sz="3200" dirty="0" smtClean="0">
                <a:latin typeface="Times New Roman" pitchFamily="18" charset="0"/>
                <a:cs typeface="Times New Roman" pitchFamily="18" charset="0"/>
              </a:rPr>
              <a:t>ouples, </a:t>
            </a:r>
            <a:r>
              <a:rPr lang="en-US" sz="40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f</a:t>
            </a:r>
            <a:r>
              <a:rPr lang="en-US" sz="3200" dirty="0" smtClean="0">
                <a:latin typeface="Times New Roman" pitchFamily="18" charset="0"/>
                <a:cs typeface="Times New Roman" pitchFamily="18" charset="0"/>
              </a:rPr>
              <a:t>amilies, the </a:t>
            </a:r>
            <a:r>
              <a:rPr lang="en-US"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w</a:t>
            </a:r>
            <a:r>
              <a:rPr lang="en-US" sz="3200" dirty="0" smtClean="0">
                <a:latin typeface="Times New Roman" pitchFamily="18" charset="0"/>
                <a:cs typeface="Times New Roman" pitchFamily="18" charset="0"/>
              </a:rPr>
              <a:t>orkplace, the </a:t>
            </a:r>
            <a:r>
              <a:rPr lang="en-US" sz="4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a:t>
            </a:r>
            <a:r>
              <a:rPr lang="en-US" sz="3200" dirty="0" smtClean="0">
                <a:latin typeface="Times New Roman" pitchFamily="18" charset="0"/>
                <a:cs typeface="Times New Roman" pitchFamily="18" charset="0"/>
              </a:rPr>
              <a:t>lassroom, the </a:t>
            </a:r>
            <a:r>
              <a:rPr lang="en-US" sz="40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n</a:t>
            </a:r>
            <a:r>
              <a:rPr lang="en-US" sz="3200" dirty="0" smtClean="0">
                <a:latin typeface="Times New Roman" pitchFamily="18" charset="0"/>
                <a:cs typeface="Times New Roman" pitchFamily="18" charset="0"/>
              </a:rPr>
              <a:t>eighborhood, the </a:t>
            </a:r>
            <a:r>
              <a:rPr lang="en-US" sz="4000"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a:t>
            </a:r>
            <a:r>
              <a:rPr lang="en-US" sz="3200" dirty="0" smtClean="0">
                <a:latin typeface="Times New Roman" pitchFamily="18" charset="0"/>
                <a:cs typeface="Times New Roman" pitchFamily="18" charset="0"/>
              </a:rPr>
              <a:t>ity, the </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a:t>
            </a:r>
            <a:r>
              <a:rPr lang="en-US" sz="3200" dirty="0" smtClean="0">
                <a:latin typeface="Times New Roman" pitchFamily="18" charset="0"/>
                <a:cs typeface="Times New Roman" pitchFamily="18" charset="0"/>
              </a:rPr>
              <a:t>ountry, and any </a:t>
            </a:r>
            <a:r>
              <a:rPr lang="en-US" sz="3200" b="1" i="1" dirty="0" smtClean="0">
                <a:latin typeface="Times New Roman" pitchFamily="18" charset="0"/>
                <a:cs typeface="Times New Roman" pitchFamily="18" charset="0"/>
              </a:rPr>
              <a:t>other place where people interact.  </a:t>
            </a:r>
          </a:p>
          <a:p>
            <a:pPr algn="just"/>
            <a:endParaRPr lang="en-US" sz="16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If we don’t share their values, we will neither feel at ease nor function properly in that community, and we’ll feel little satisfaction in being a part of it.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Applied &amp; Descriptive Ethics\ob_06cd7f_blog-bg-imageo2tijsculture.png"/>
          <p:cNvPicPr>
            <a:picLocks noChangeAspect="1" noChangeArrowheads="1"/>
          </p:cNvPicPr>
          <p:nvPr/>
        </p:nvPicPr>
        <p:blipFill>
          <a:blip r:embed="rId2">
            <a:lum bright="77000"/>
          </a:blip>
          <a:srcRect/>
          <a:stretch>
            <a:fillRect/>
          </a:stretch>
        </p:blipFill>
        <p:spPr bwMode="auto">
          <a:xfrm>
            <a:off x="0" y="0"/>
            <a:ext cx="9144000" cy="6858000"/>
          </a:xfrm>
          <a:prstGeom prst="rect">
            <a:avLst/>
          </a:prstGeom>
          <a:noFill/>
        </p:spPr>
      </p:pic>
      <p:sp>
        <p:nvSpPr>
          <p:cNvPr id="5" name="Rectangle 4"/>
          <p:cNvSpPr/>
          <p:nvPr/>
        </p:nvSpPr>
        <p:spPr>
          <a:xfrm>
            <a:off x="0" y="0"/>
            <a:ext cx="9144000" cy="6417141"/>
          </a:xfrm>
          <a:prstGeom prst="rect">
            <a:avLst/>
          </a:prstGeom>
        </p:spPr>
        <p:txBody>
          <a:bodyPr wrap="square">
            <a:spAutoFit/>
          </a:bodyPr>
          <a:lstStyle/>
          <a:p>
            <a:pPr algn="just"/>
            <a:r>
              <a:rPr lang="en-US" sz="3200" dirty="0" smtClean="0">
                <a:latin typeface="Times New Roman" pitchFamily="18" charset="0"/>
                <a:cs typeface="Times New Roman" pitchFamily="18" charset="0"/>
              </a:rPr>
              <a:t>In a company </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o</a:t>
            </a:r>
            <a:r>
              <a:rPr lang="en-US" sz="3200" dirty="0" smtClean="0">
                <a:latin typeface="Times New Roman" pitchFamily="18" charset="0"/>
                <a:cs typeface="Times New Roman" pitchFamily="18" charset="0"/>
              </a:rPr>
              <a:t>rganizational </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c</a:t>
            </a:r>
            <a:r>
              <a:rPr lang="en-US" sz="3200" dirty="0" smtClean="0">
                <a:latin typeface="Times New Roman" pitchFamily="18" charset="0"/>
                <a:cs typeface="Times New Roman" pitchFamily="18" charset="0"/>
              </a:rPr>
              <a:t>ulture </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v</a:t>
            </a:r>
            <a:r>
              <a:rPr lang="en-US" sz="3200" dirty="0" smtClean="0">
                <a:latin typeface="Times New Roman" pitchFamily="18" charset="0"/>
                <a:cs typeface="Times New Roman" pitchFamily="18" charset="0"/>
              </a:rPr>
              <a:t>alues are the foundation of employee </a:t>
            </a:r>
            <a:r>
              <a:rPr lang="en-US" sz="40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a</a:t>
            </a:r>
            <a:r>
              <a:rPr lang="en-US" sz="32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ttitudes</a:t>
            </a:r>
            <a:r>
              <a:rPr lang="en-US" sz="3200" dirty="0" smtClean="0">
                <a:latin typeface="Times New Roman" pitchFamily="18" charset="0"/>
                <a:cs typeface="Times New Roman" pitchFamily="18" charset="0"/>
              </a:rPr>
              <a:t>, </a:t>
            </a:r>
            <a:r>
              <a:rPr lang="en-US" sz="4000"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m</a:t>
            </a:r>
            <a:r>
              <a:rPr lang="en-US" sz="3200"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otivations</a:t>
            </a:r>
            <a:r>
              <a:rPr lang="en-US" sz="3200" dirty="0" smtClean="0">
                <a:solidFill>
                  <a:srgbClr val="FFC00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and </a:t>
            </a:r>
            <a:r>
              <a:rPr lang="en-US" sz="40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e</a:t>
            </a:r>
            <a:r>
              <a:rPr lang="en-US" sz="32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xpectations</a:t>
            </a:r>
            <a:r>
              <a:rPr lang="en-US" sz="3200" dirty="0" smtClean="0">
                <a:solidFill>
                  <a:srgbClr val="00B050"/>
                </a:solidFill>
                <a:latin typeface="Times New Roman" pitchFamily="18" charset="0"/>
                <a:cs typeface="Times New Roman" pitchFamily="18" charset="0"/>
              </a:rPr>
              <a:t>. </a:t>
            </a:r>
          </a:p>
          <a:p>
            <a:pPr algn="just"/>
            <a:endParaRPr lang="en-US" sz="800" dirty="0" smtClean="0">
              <a:solidFill>
                <a:srgbClr val="FF0000"/>
              </a:solidFill>
              <a:latin typeface="Times New Roman" pitchFamily="18" charset="0"/>
              <a:cs typeface="Times New Roman" pitchFamily="18" charset="0"/>
            </a:endParaRPr>
          </a:p>
          <a:p>
            <a:pPr algn="ctr"/>
            <a:r>
              <a:rPr lang="en-US" sz="4000" dirty="0" smtClean="0">
                <a:solidFill>
                  <a:srgbClr val="0070C0"/>
                </a:solidFill>
                <a:effectLst>
                  <a:outerShdw blurRad="38100" dist="38100" dir="2700000" algn="tl">
                    <a:srgbClr val="000000">
                      <a:alpha val="43137"/>
                    </a:srgbClr>
                  </a:outerShdw>
                </a:effectLst>
                <a:latin typeface="Aharoni" pitchFamily="2" charset="-79"/>
                <a:cs typeface="Aharoni" pitchFamily="2" charset="-79"/>
              </a:rPr>
              <a:t>Values define their behavior.</a:t>
            </a:r>
          </a:p>
          <a:p>
            <a:pPr algn="just"/>
            <a:endParaRPr lang="en-US" sz="800" dirty="0" smtClean="0">
              <a:solidFill>
                <a:srgbClr val="FF0000"/>
              </a:solidFill>
              <a:latin typeface="Aharoni" pitchFamily="2" charset="-79"/>
              <a:cs typeface="Aharoni" pitchFamily="2" charset="-79"/>
            </a:endParaRPr>
          </a:p>
          <a:p>
            <a:pPr algn="just"/>
            <a:endParaRPr lang="en-US" sz="11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If </a:t>
            </a:r>
            <a:r>
              <a:rPr lang="en-US" sz="4000" b="1" dirty="0" smtClean="0">
                <a:effectLst>
                  <a:outerShdw blurRad="38100" dist="38100" dir="2700000" algn="tl">
                    <a:srgbClr val="000000">
                      <a:alpha val="43137"/>
                    </a:srgbClr>
                  </a:outerShdw>
                </a:effectLst>
                <a:latin typeface="Comic Sans MS" pitchFamily="66" charset="0"/>
                <a:cs typeface="Times New Roman" pitchFamily="18" charset="0"/>
              </a:rPr>
              <a:t>v</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alues</a:t>
            </a:r>
            <a:r>
              <a:rPr lang="en-US" sz="3200" dirty="0" smtClean="0">
                <a:latin typeface="Times New Roman" pitchFamily="18" charset="0"/>
                <a:cs typeface="Times New Roman" pitchFamily="18" charset="0"/>
              </a:rPr>
              <a:t> </a:t>
            </a:r>
            <a:r>
              <a:rPr lang="en-US" sz="3200"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don’t</a:t>
            </a:r>
            <a:r>
              <a:rPr lang="en-US" sz="3200" dirty="0" smtClean="0">
                <a:latin typeface="Times New Roman" pitchFamily="18" charset="0"/>
                <a:cs typeface="Times New Roman" pitchFamily="18" charset="0"/>
              </a:rPr>
              <a:t> have the </a:t>
            </a:r>
            <a:r>
              <a:rPr lang="en-US" sz="3200"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same meaning </a:t>
            </a:r>
            <a:r>
              <a:rPr lang="en-US" sz="3200" dirty="0" smtClean="0">
                <a:latin typeface="Times New Roman" pitchFamily="18" charset="0"/>
                <a:cs typeface="Times New Roman" pitchFamily="18" charset="0"/>
              </a:rPr>
              <a:t>for all employees, their </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daily work </a:t>
            </a:r>
            <a:r>
              <a:rPr lang="en-US" sz="3200" dirty="0" smtClean="0">
                <a:latin typeface="Times New Roman" pitchFamily="18" charset="0"/>
                <a:cs typeface="Times New Roman" pitchFamily="18" charset="0"/>
              </a:rPr>
              <a:t>will be more </a:t>
            </a:r>
            <a:r>
              <a:rPr lang="en-US" sz="4000" dirty="0" smtClean="0">
                <a:solidFill>
                  <a:schemeClr val="accent5">
                    <a:lumMod val="50000"/>
                  </a:schemeClr>
                </a:solidFill>
                <a:effectLst>
                  <a:outerShdw blurRad="38100" dist="38100" dir="2700000" algn="tl">
                    <a:srgbClr val="000000">
                      <a:alpha val="43137"/>
                    </a:srgbClr>
                  </a:outerShdw>
                </a:effectLst>
                <a:latin typeface="Comic Sans MS" pitchFamily="66" charset="0"/>
                <a:cs typeface="Times New Roman" pitchFamily="18" charset="0"/>
              </a:rPr>
              <a:t>d</a:t>
            </a:r>
            <a:r>
              <a:rPr lang="en-US" sz="3200" dirty="0" smtClean="0">
                <a:solidFill>
                  <a:schemeClr val="accent5">
                    <a:lumMod val="50000"/>
                  </a:schemeClr>
                </a:solidFill>
                <a:effectLst>
                  <a:outerShdw blurRad="38100" dist="38100" dir="2700000" algn="tl">
                    <a:srgbClr val="000000">
                      <a:alpha val="43137"/>
                    </a:srgbClr>
                  </a:outerShdw>
                </a:effectLst>
                <a:latin typeface="Comic Sans MS" pitchFamily="66" charset="0"/>
                <a:cs typeface="Times New Roman" pitchFamily="18" charset="0"/>
              </a:rPr>
              <a:t>ifficult</a:t>
            </a:r>
            <a:r>
              <a:rPr lang="en-US" sz="3200" dirty="0" smtClean="0">
                <a:latin typeface="Times New Roman" pitchFamily="18" charset="0"/>
                <a:cs typeface="Times New Roman" pitchFamily="18" charset="0"/>
              </a:rPr>
              <a:t> and </a:t>
            </a:r>
            <a:r>
              <a:rPr lang="en-US" sz="4000" dirty="0" smtClean="0">
                <a:solidFill>
                  <a:schemeClr val="accent5">
                    <a:lumMod val="50000"/>
                  </a:schemeClr>
                </a:solidFill>
                <a:effectLst>
                  <a:outerShdw blurRad="38100" dist="38100" dir="2700000" algn="tl">
                    <a:srgbClr val="000000">
                      <a:alpha val="43137"/>
                    </a:srgbClr>
                  </a:outerShdw>
                </a:effectLst>
                <a:latin typeface="Comic Sans MS" pitchFamily="66" charset="0"/>
                <a:cs typeface="Times New Roman" pitchFamily="18" charset="0"/>
              </a:rPr>
              <a:t>c</a:t>
            </a:r>
            <a:r>
              <a:rPr lang="en-US" sz="3200" dirty="0" smtClean="0">
                <a:solidFill>
                  <a:schemeClr val="accent5">
                    <a:lumMod val="50000"/>
                  </a:schemeClr>
                </a:solidFill>
                <a:effectLst>
                  <a:outerShdw blurRad="38100" dist="38100" dir="2700000" algn="tl">
                    <a:srgbClr val="000000">
                      <a:alpha val="43137"/>
                    </a:srgbClr>
                  </a:outerShdw>
                </a:effectLst>
                <a:latin typeface="Comic Sans MS" pitchFamily="66" charset="0"/>
                <a:cs typeface="Times New Roman" pitchFamily="18" charset="0"/>
              </a:rPr>
              <a:t>umbersome.</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 </a:t>
            </a:r>
          </a:p>
          <a:p>
            <a:pPr algn="just"/>
            <a:endParaRPr lang="en-US" sz="800" dirty="0" smtClean="0">
              <a:effectLst>
                <a:outerShdw blurRad="38100" dist="38100" dir="2700000" algn="tl">
                  <a:srgbClr val="000000">
                    <a:alpha val="43137"/>
                  </a:srgbClr>
                </a:outerShdw>
              </a:effectLst>
              <a:latin typeface="Comic Sans MS" pitchFamily="66" charset="0"/>
              <a:cs typeface="Times New Roman" pitchFamily="18" charset="0"/>
            </a:endParaRPr>
          </a:p>
          <a:p>
            <a:pPr algn="just"/>
            <a:r>
              <a:rPr lang="en-US" sz="3200" dirty="0" smtClean="0">
                <a:latin typeface="Times New Roman" pitchFamily="18" charset="0"/>
                <a:cs typeface="Times New Roman" pitchFamily="18" charset="0"/>
              </a:rPr>
              <a:t>The work environment becomes </a:t>
            </a:r>
            <a:r>
              <a:rPr lang="en-US" sz="3200"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tense</a:t>
            </a:r>
            <a:r>
              <a:rPr lang="en-US" sz="3200" dirty="0" smtClean="0">
                <a:latin typeface="Times New Roman" pitchFamily="18" charset="0"/>
                <a:cs typeface="Times New Roman" pitchFamily="18" charset="0"/>
              </a:rPr>
              <a:t>, people feel that they are not all moving in the same direction, and clients pay the consequences.</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Being a </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p</a:t>
            </a:r>
            <a:r>
              <a:rPr lang="en-US" dirty="0" smtClean="0">
                <a:latin typeface="Times New Roman" pitchFamily="18" charset="0"/>
                <a:cs typeface="Times New Roman" pitchFamily="18" charset="0"/>
              </a:rPr>
              <a:t>illar of a company, </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v</a:t>
            </a:r>
            <a:r>
              <a:rPr lang="en-US" dirty="0" smtClean="0">
                <a:latin typeface="Times New Roman" pitchFamily="18" charset="0"/>
                <a:cs typeface="Times New Roman" pitchFamily="18" charset="0"/>
              </a:rPr>
              <a:t>alues not only need to be </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d</a:t>
            </a:r>
            <a:r>
              <a:rPr lang="en-US" dirty="0" smtClean="0">
                <a:latin typeface="Times New Roman" pitchFamily="18" charset="0"/>
                <a:cs typeface="Times New Roman" pitchFamily="18" charset="0"/>
              </a:rPr>
              <a:t>efined, they must also be </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m</a:t>
            </a:r>
            <a:r>
              <a:rPr lang="en-US" dirty="0" smtClean="0">
                <a:latin typeface="Times New Roman" pitchFamily="18" charset="0"/>
                <a:cs typeface="Times New Roman" pitchFamily="18" charset="0"/>
              </a:rPr>
              <a:t>aintained, </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p</a:t>
            </a:r>
            <a:r>
              <a:rPr lang="en-US" dirty="0" smtClean="0">
                <a:latin typeface="Times New Roman" pitchFamily="18" charset="0"/>
                <a:cs typeface="Times New Roman" pitchFamily="18" charset="0"/>
              </a:rPr>
              <a:t>romoted and </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d</a:t>
            </a:r>
            <a:r>
              <a:rPr lang="en-US" dirty="0" smtClean="0">
                <a:latin typeface="Times New Roman" pitchFamily="18" charset="0"/>
                <a:cs typeface="Times New Roman" pitchFamily="18" charset="0"/>
              </a:rPr>
              <a:t>isseminated. </a:t>
            </a:r>
          </a:p>
          <a:p>
            <a:pPr>
              <a:buNone/>
            </a:pPr>
            <a:endParaRPr lang="en-US" dirty="0" smtClean="0">
              <a:latin typeface="Times New Roman" pitchFamily="18" charset="0"/>
              <a:cs typeface="Times New Roman" pitchFamily="18" charset="0"/>
            </a:endParaRPr>
          </a:p>
          <a:p>
            <a:pPr algn="just"/>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O</a:t>
            </a:r>
            <a:r>
              <a:rPr lang="en-US" dirty="0" smtClean="0">
                <a:latin typeface="Times New Roman" pitchFamily="18" charset="0"/>
                <a:cs typeface="Times New Roman" pitchFamily="18" charset="0"/>
              </a:rPr>
              <a:t>nly then will workers have a better chance of </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u</a:t>
            </a:r>
            <a:r>
              <a:rPr lang="en-US" dirty="0" smtClean="0">
                <a:latin typeface="Times New Roman" pitchFamily="18" charset="0"/>
                <a:cs typeface="Times New Roman" pitchFamily="18" charset="0"/>
              </a:rPr>
              <a:t>nderstanding and using them in their </a:t>
            </a:r>
            <a:r>
              <a:rPr lang="en-US" b="1" i="1" dirty="0" smtClean="0">
                <a:latin typeface="Times New Roman" pitchFamily="18" charset="0"/>
                <a:cs typeface="Times New Roman" pitchFamily="18" charset="0"/>
              </a:rPr>
              <a:t>daily activities.</a:t>
            </a:r>
            <a:endParaRPr lang="en-US" b="1" i="1" dirty="0"/>
          </a:p>
        </p:txBody>
      </p:sp>
      <p:pic>
        <p:nvPicPr>
          <p:cNvPr id="1026" name="Picture 2" descr="C:\Users\USER\Desktop\Applied &amp; Descriptive Ethics\156A93B5-8D74-47EF-9D9BC794921896AA_article.jpg"/>
          <p:cNvPicPr>
            <a:picLocks noChangeAspect="1" noChangeArrowheads="1"/>
          </p:cNvPicPr>
          <p:nvPr/>
        </p:nvPicPr>
        <p:blipFill>
          <a:blip r:embed="rId2"/>
          <a:srcRect/>
          <a:stretch>
            <a:fillRect/>
          </a:stretch>
        </p:blipFill>
        <p:spPr bwMode="auto">
          <a:xfrm>
            <a:off x="0" y="5562600"/>
            <a:ext cx="9144000" cy="1295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b="1" dirty="0" smtClean="0">
                <a:latin typeface="Times New Roman" pitchFamily="18" charset="0"/>
                <a:cs typeface="Times New Roman" pitchFamily="18" charset="0"/>
              </a:rPr>
              <a:t>	</a:t>
            </a: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THE IMPORTANCE OF VALUES</a:t>
            </a:r>
          </a:p>
          <a:p>
            <a:pPr algn="ctr">
              <a:buNone/>
            </a:pP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lnSpc>
                <a:spcPct val="150000"/>
              </a:lnSpc>
              <a:buNone/>
            </a:pPr>
            <a:r>
              <a:rPr lang="en-US" sz="36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"If Wealth Is Lost Nothing Is Lost"</a:t>
            </a:r>
            <a:r>
              <a:rPr lang="en-US" sz="3600" b="1" dirty="0" smtClean="0">
                <a:solidFill>
                  <a:srgbClr val="002060"/>
                </a:solidFill>
                <a:effectLst>
                  <a:outerShdw blurRad="38100" dist="38100" dir="2700000" algn="tl">
                    <a:srgbClr val="000000">
                      <a:alpha val="43137"/>
                    </a:srgbClr>
                  </a:outerShdw>
                </a:effectLst>
                <a:latin typeface="Comic Sans MS" pitchFamily="66" charset="0"/>
                <a:cs typeface="Times New Roman" pitchFamily="18" charset="0"/>
              </a:rPr>
              <a:t/>
            </a:r>
            <a:br>
              <a:rPr lang="en-US" sz="3600" b="1" dirty="0" smtClean="0">
                <a:solidFill>
                  <a:srgbClr val="002060"/>
                </a:solidFill>
                <a:effectLst>
                  <a:outerShdw blurRad="38100" dist="38100" dir="2700000" algn="tl">
                    <a:srgbClr val="000000">
                      <a:alpha val="43137"/>
                    </a:srgbClr>
                  </a:outerShdw>
                </a:effectLst>
                <a:latin typeface="Comic Sans MS" pitchFamily="66" charset="0"/>
                <a:cs typeface="Times New Roman" pitchFamily="18" charset="0"/>
              </a:rPr>
            </a:br>
            <a:r>
              <a:rPr lang="en-US" sz="3600" b="1"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"If Health Is Lost Something Is Lost"</a:t>
            </a:r>
            <a:br>
              <a:rPr lang="en-US" sz="3600" b="1"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br>
            <a:r>
              <a:rPr lang="en-US" sz="3600" b="1"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"If Character Is Lost Everything Is Lost"</a:t>
            </a:r>
            <a:r>
              <a:rPr lang="en-US" sz="3600" b="1" dirty="0" smtClean="0">
                <a:solidFill>
                  <a:srgbClr val="002060"/>
                </a:solidFill>
                <a:effectLst>
                  <a:outerShdw blurRad="38100" dist="38100" dir="2700000" algn="tl">
                    <a:srgbClr val="000000">
                      <a:alpha val="43137"/>
                    </a:srgbClr>
                  </a:outerShdw>
                </a:effectLst>
                <a:latin typeface="Comic Sans MS" pitchFamily="66" charset="0"/>
                <a:cs typeface="Times New Roman" pitchFamily="18" charset="0"/>
              </a:rPr>
              <a:t/>
            </a:r>
            <a:br>
              <a:rPr lang="en-US" sz="3600" b="1" dirty="0" smtClean="0">
                <a:solidFill>
                  <a:srgbClr val="002060"/>
                </a:solidFill>
                <a:effectLst>
                  <a:outerShdw blurRad="38100" dist="38100" dir="2700000" algn="tl">
                    <a:srgbClr val="000000">
                      <a:alpha val="43137"/>
                    </a:srgbClr>
                  </a:outerShdw>
                </a:effectLst>
                <a:latin typeface="Comic Sans MS" pitchFamily="66" charset="0"/>
                <a:cs typeface="Times New Roman" pitchFamily="18" charset="0"/>
              </a:rPr>
            </a:br>
            <a:r>
              <a:rPr lang="en-US" sz="3600" b="1" dirty="0" smtClean="0">
                <a:solidFill>
                  <a:srgbClr val="002060"/>
                </a:solidFill>
                <a:effectLst>
                  <a:outerShdw blurRad="38100" dist="38100" dir="2700000" algn="tl">
                    <a:srgbClr val="000000">
                      <a:alpha val="43137"/>
                    </a:srgbClr>
                  </a:outerShdw>
                </a:effectLst>
                <a:latin typeface="Comic Sans MS" pitchFamily="66" charset="0"/>
                <a:cs typeface="Times New Roman" pitchFamily="18" charset="0"/>
              </a:rPr>
              <a:t>  </a:t>
            </a:r>
            <a:r>
              <a:rPr lang="en-US" sz="3600" b="1"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Best Of All Things Is Character.</a:t>
            </a:r>
            <a:r>
              <a:rPr lang="en-US" sz="3600" dirty="0" smtClean="0">
                <a:latin typeface="Comic Sans MS" pitchFamily="66" charset="0"/>
                <a:cs typeface="Times New Roman" pitchFamily="18" charset="0"/>
              </a:rPr>
              <a:t/>
            </a:r>
            <a:br>
              <a:rPr lang="en-US" sz="3600" dirty="0" smtClean="0">
                <a:latin typeface="Comic Sans MS" pitchFamily="66" charset="0"/>
                <a:cs typeface="Times New Roman" pitchFamily="18" charset="0"/>
              </a:rPr>
            </a:br>
            <a:endParaRPr lang="en-US" sz="3600" dirty="0">
              <a:latin typeface="Comic Sans MS" pitchFamily="66"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1169</TotalTime>
  <Words>892</Words>
  <Application>Microsoft Office PowerPoint</Application>
  <PresentationFormat>On-screen Show (4:3)</PresentationFormat>
  <Paragraphs>198</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Manjunath</dc:creator>
  <cp:lastModifiedBy>USER</cp:lastModifiedBy>
  <cp:revision>164</cp:revision>
  <dcterms:created xsi:type="dcterms:W3CDTF">2006-08-16T00:00:00Z</dcterms:created>
  <dcterms:modified xsi:type="dcterms:W3CDTF">2018-04-23T16:04:07Z</dcterms:modified>
</cp:coreProperties>
</file>