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8"/>
  </p:notesMasterIdLst>
  <p:sldIdLst>
    <p:sldId id="256" r:id="rId2"/>
    <p:sldId id="312" r:id="rId3"/>
    <p:sldId id="313" r:id="rId4"/>
    <p:sldId id="314" r:id="rId5"/>
    <p:sldId id="315" r:id="rId6"/>
    <p:sldId id="285" r:id="rId7"/>
    <p:sldId id="286" r:id="rId8"/>
    <p:sldId id="319" r:id="rId9"/>
    <p:sldId id="316" r:id="rId10"/>
    <p:sldId id="338" r:id="rId11"/>
    <p:sldId id="257" r:id="rId12"/>
    <p:sldId id="258" r:id="rId13"/>
    <p:sldId id="259" r:id="rId14"/>
    <p:sldId id="260" r:id="rId15"/>
    <p:sldId id="263" r:id="rId16"/>
    <p:sldId id="262" r:id="rId17"/>
    <p:sldId id="327" r:id="rId18"/>
    <p:sldId id="266" r:id="rId19"/>
    <p:sldId id="317" r:id="rId20"/>
    <p:sldId id="264" r:id="rId21"/>
    <p:sldId id="261" r:id="rId22"/>
    <p:sldId id="267" r:id="rId23"/>
    <p:sldId id="268" r:id="rId24"/>
    <p:sldId id="269" r:id="rId25"/>
    <p:sldId id="270" r:id="rId26"/>
    <p:sldId id="345" r:id="rId27"/>
    <p:sldId id="339" r:id="rId28"/>
    <p:sldId id="340" r:id="rId29"/>
    <p:sldId id="341" r:id="rId30"/>
    <p:sldId id="342" r:id="rId31"/>
    <p:sldId id="343" r:id="rId32"/>
    <p:sldId id="344" r:id="rId33"/>
    <p:sldId id="329" r:id="rId34"/>
    <p:sldId id="284" r:id="rId35"/>
    <p:sldId id="272" r:id="rId36"/>
    <p:sldId id="273" r:id="rId37"/>
    <p:sldId id="318" r:id="rId38"/>
    <p:sldId id="274" r:id="rId39"/>
    <p:sldId id="275" r:id="rId40"/>
    <p:sldId id="278" r:id="rId41"/>
    <p:sldId id="279" r:id="rId42"/>
    <p:sldId id="287" r:id="rId43"/>
    <p:sldId id="288" r:id="rId44"/>
    <p:sldId id="289" r:id="rId45"/>
    <p:sldId id="290" r:id="rId46"/>
    <p:sldId id="291" r:id="rId47"/>
    <p:sldId id="292" r:id="rId48"/>
    <p:sldId id="293" r:id="rId49"/>
    <p:sldId id="294" r:id="rId50"/>
    <p:sldId id="300" r:id="rId51"/>
    <p:sldId id="301" r:id="rId52"/>
    <p:sldId id="302" r:id="rId53"/>
    <p:sldId id="303" r:id="rId54"/>
    <p:sldId id="304" r:id="rId55"/>
    <p:sldId id="305" r:id="rId56"/>
    <p:sldId id="306" r:id="rId57"/>
    <p:sldId id="307" r:id="rId58"/>
    <p:sldId id="308" r:id="rId59"/>
    <p:sldId id="330" r:id="rId60"/>
    <p:sldId id="331" r:id="rId61"/>
    <p:sldId id="332" r:id="rId62"/>
    <p:sldId id="333" r:id="rId63"/>
    <p:sldId id="334" r:id="rId64"/>
    <p:sldId id="335" r:id="rId65"/>
    <p:sldId id="336" r:id="rId66"/>
    <p:sldId id="346" r:id="rId67"/>
    <p:sldId id="347" r:id="rId68"/>
    <p:sldId id="337" r:id="rId69"/>
    <p:sldId id="328" r:id="rId70"/>
    <p:sldId id="326" r:id="rId71"/>
    <p:sldId id="320" r:id="rId72"/>
    <p:sldId id="321" r:id="rId73"/>
    <p:sldId id="322" r:id="rId74"/>
    <p:sldId id="323" r:id="rId75"/>
    <p:sldId id="325" r:id="rId76"/>
    <p:sldId id="324"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889270-D9D7-48A4-8D2E-7C55956A72AE}" type="datetimeFigureOut">
              <a:rPr lang="en-US" smtClean="0"/>
              <a:pPr/>
              <a:t>6/12/2013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12E6DE-FAA6-429C-AB01-743496BD930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C1FF874-531B-4D5C-A1F7-A89412B42C26}" type="slidenum">
              <a:rPr lang="en-GB" smtClean="0"/>
              <a:pPr>
                <a:defRPr/>
              </a:pPr>
              <a:t>10</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43000" y="685800"/>
            <a:ext cx="4572000" cy="3429000"/>
          </a:xfrm>
          <a:ln/>
        </p:spPr>
      </p:sp>
      <p:sp>
        <p:nvSpPr>
          <p:cNvPr id="94211" name="Rectangle 3"/>
          <p:cNvSpPr>
            <a:spLocks noGrp="1" noChangeArrowheads="1"/>
          </p:cNvSpPr>
          <p:nvPr>
            <p:ph type="body" idx="1"/>
          </p:nvPr>
        </p:nvSpPr>
        <p:spPr>
          <a:noFill/>
          <a:ln/>
        </p:spPr>
        <p:txBody>
          <a:bodyPr/>
          <a:lstStyle/>
          <a:p>
            <a:r>
              <a:rPr lang="en-US" smtClean="0">
                <a:latin typeface="Times" pitchFamily="18" charset="0"/>
              </a:rPr>
              <a:t>Floods result from a combination of meteorological and hydrological extremes as indicated in the table below. In most cases floods are additionally influenced by human factors. Although these influences are very diverse, they generally tend to aggravate flood hazards by accentuating flood peaks. Thus flood hazards in built environments have to be seen as the consequence of natural </a:t>
            </a:r>
            <a:r>
              <a:rPr lang="en-US" i="1" smtClean="0">
                <a:latin typeface="Times" pitchFamily="18" charset="0"/>
              </a:rPr>
              <a:t>and </a:t>
            </a:r>
            <a:r>
              <a:rPr lang="en-US" smtClean="0">
                <a:latin typeface="Times" pitchFamily="18" charset="0"/>
              </a:rPr>
              <a:t>man-made factors.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43000" y="685800"/>
            <a:ext cx="4572000" cy="3429000"/>
          </a:xfrm>
          <a:ln/>
        </p:spPr>
      </p:sp>
      <p:sp>
        <p:nvSpPr>
          <p:cNvPr id="129027" name="Rectangle 3"/>
          <p:cNvSpPr>
            <a:spLocks noGrp="1" noChangeArrowheads="1"/>
          </p:cNvSpPr>
          <p:nvPr>
            <p:ph type="body" idx="1"/>
          </p:nvPr>
        </p:nvSpPr>
        <p:spPr>
          <a:noFill/>
          <a:ln/>
        </p:spPr>
        <p:txBody>
          <a:bodyPr/>
          <a:lstStyle/>
          <a:p>
            <a:r>
              <a:rPr lang="en-US" altLang="ja-JP" dirty="0" smtClean="0">
                <a:latin typeface="Times" pitchFamily="18" charset="0"/>
              </a:rPr>
              <a:t>http://www.ldeo.columbia.edu/chrr/research/hotspots/</a:t>
            </a:r>
          </a:p>
          <a:p>
            <a:r>
              <a:rPr lang="en-US" dirty="0" smtClean="0">
                <a:latin typeface="Times" pitchFamily="18" charset="0"/>
              </a:rPr>
              <a:t>Disaster losses are caused by interactions between hazard events and the characteristics of exposed elements that make them susceptible to damage. The destructive power of natural hazards, combined with vulnerabilities across a spectrum of exposed elements, can lead to large-scale covariate losses during hazard events in areas where population and economic investment are concentrated.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43000" y="685800"/>
            <a:ext cx="4572000" cy="3429000"/>
          </a:xfrm>
          <a:ln/>
        </p:spPr>
      </p:sp>
      <p:sp>
        <p:nvSpPr>
          <p:cNvPr id="116739"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1143000" y="685800"/>
            <a:ext cx="4572000" cy="3429000"/>
          </a:xfrm>
          <a:ln/>
        </p:spPr>
      </p:sp>
      <p:sp>
        <p:nvSpPr>
          <p:cNvPr id="118787" name="Rectangle 3"/>
          <p:cNvSpPr>
            <a:spLocks noGrp="1" noChangeArrowheads="1"/>
          </p:cNvSpPr>
          <p:nvPr>
            <p:ph type="body" idx="1"/>
          </p:nvPr>
        </p:nvSpPr>
        <p:spPr>
          <a:noFill/>
          <a:ln/>
        </p:spPr>
        <p:txBody>
          <a:bodyPr/>
          <a:lstStyle/>
          <a:p>
            <a:r>
              <a:rPr lang="fr-CH" smtClean="0">
                <a:latin typeface="Times" pitchFamily="18" charset="0"/>
              </a:rPr>
              <a:t>Primary-secondary-tertiary: express time series</a:t>
            </a:r>
            <a:endParaRPr lang="en-US" smtClean="0">
              <a:latin typeface="Times"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43000" y="685800"/>
            <a:ext cx="4572000" cy="3429000"/>
          </a:xfrm>
          <a:ln/>
        </p:spPr>
      </p:sp>
      <p:sp>
        <p:nvSpPr>
          <p:cNvPr id="120835" name="Rectangle 3"/>
          <p:cNvSpPr>
            <a:spLocks noGrp="1" noChangeArrowheads="1"/>
          </p:cNvSpPr>
          <p:nvPr>
            <p:ph type="body" idx="1"/>
          </p:nvPr>
        </p:nvSpPr>
        <p:spPr>
          <a:noFill/>
          <a:ln/>
        </p:spPr>
        <p:txBody>
          <a:bodyPr/>
          <a:lstStyle/>
          <a:p>
            <a:r>
              <a:rPr lang="en-US" dirty="0" smtClean="0">
                <a:latin typeface="Times" pitchFamily="18" charset="0"/>
              </a:rPr>
              <a:t>It is important to understand the construct of likely flood damages in a given situation in order to take preventive actions to mitigate these likely damages. Both direct and indirect primary potential losses can be prevented through better land use planning, which also impact the potential secondary losses. Better flood emergency response mechanisms help reduce potential secondary losses. </a:t>
            </a:r>
          </a:p>
          <a:p>
            <a:endParaRPr lang="en-US" dirty="0" smtClean="0">
              <a:latin typeface="Times"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C1FF874-531B-4D5C-A1F7-A89412B42C26}" type="slidenum">
              <a:rPr lang="en-GB" smtClean="0"/>
              <a:pPr>
                <a:defRPr/>
              </a:pPr>
              <a:t>27</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C1FF874-531B-4D5C-A1F7-A89412B42C26}" type="slidenum">
              <a:rPr lang="en-GB" smtClean="0"/>
              <a:pPr>
                <a:defRPr/>
              </a:pPr>
              <a:t>28</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C1FF874-531B-4D5C-A1F7-A89412B42C26}" type="slidenum">
              <a:rPr lang="en-GB" smtClean="0"/>
              <a:pPr>
                <a:defRPr/>
              </a:pPr>
              <a:t>29</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2A0FC-625D-4EBD-9EB1-A0BF11744245}" type="slidenum">
              <a:rPr lang="en-US"/>
              <a:pPr/>
              <a:t>30</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E60ABA-821E-42F5-AC8A-701A44A841B2}" type="slidenum">
              <a:rPr lang="en-US"/>
              <a:pPr/>
              <a:t>31</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43000" y="685800"/>
            <a:ext cx="4572000" cy="3429000"/>
          </a:xfrm>
          <a:ln/>
        </p:spPr>
      </p:sp>
      <p:sp>
        <p:nvSpPr>
          <p:cNvPr id="87043" name="Rectangle 3"/>
          <p:cNvSpPr>
            <a:spLocks noGrp="1" noChangeArrowheads="1"/>
          </p:cNvSpPr>
          <p:nvPr>
            <p:ph type="body" idx="1"/>
          </p:nvPr>
        </p:nvSpPr>
        <p:spPr>
          <a:noFill/>
          <a:ln/>
        </p:spPr>
        <p:txBody>
          <a:bodyPr/>
          <a:lstStyle/>
          <a:p>
            <a:r>
              <a:rPr lang="en-US" dirty="0" smtClean="0">
                <a:latin typeface="Times" pitchFamily="18" charset="0"/>
              </a:rPr>
              <a:t>world’s urban population continues to</a:t>
            </a:r>
            <a:r>
              <a:rPr lang="en-US" altLang="ja-JP" dirty="0" smtClean="0">
                <a:latin typeface="Times" pitchFamily="18" charset="0"/>
              </a:rPr>
              <a:t> </a:t>
            </a:r>
            <a:r>
              <a:rPr lang="en-US" dirty="0" smtClean="0">
                <a:latin typeface="Times" pitchFamily="18" charset="0"/>
              </a:rPr>
              <a:t>grow faster than the total population of the world</a:t>
            </a:r>
            <a:endParaRPr lang="en-US" altLang="ja-JP" dirty="0" smtClean="0">
              <a:latin typeface="Times" pitchFamily="18" charset="0"/>
            </a:endParaRPr>
          </a:p>
          <a:p>
            <a:r>
              <a:rPr lang="en-US" dirty="0" smtClean="0">
                <a:latin typeface="Times" pitchFamily="18" charset="0"/>
              </a:rPr>
              <a:t>world’s urban population is estimated at</a:t>
            </a:r>
            <a:r>
              <a:rPr lang="en-US" altLang="ja-JP" dirty="0" smtClean="0">
                <a:latin typeface="Times" pitchFamily="18" charset="0"/>
              </a:rPr>
              <a:t> </a:t>
            </a:r>
            <a:r>
              <a:rPr lang="en-US" dirty="0" smtClean="0">
                <a:latin typeface="Times" pitchFamily="18" charset="0"/>
              </a:rPr>
              <a:t>3 billion in 2003 and is expected to rise to five billion</a:t>
            </a:r>
            <a:r>
              <a:rPr lang="en-US" altLang="ja-JP" dirty="0" smtClean="0">
                <a:latin typeface="Times" pitchFamily="18" charset="0"/>
              </a:rPr>
              <a:t> </a:t>
            </a:r>
            <a:r>
              <a:rPr lang="en-US" dirty="0" smtClean="0">
                <a:latin typeface="Times" pitchFamily="18" charset="0"/>
              </a:rPr>
              <a:t>by 2030</a:t>
            </a:r>
            <a:endParaRPr lang="en-US" altLang="ja-JP" dirty="0" smtClean="0">
              <a:latin typeface="Times" pitchFamily="18" charset="0"/>
            </a:endParaRPr>
          </a:p>
          <a:p>
            <a:r>
              <a:rPr lang="en-US" altLang="ja-JP" dirty="0" smtClean="0">
                <a:latin typeface="Times" pitchFamily="18" charset="0"/>
              </a:rPr>
              <a:t>rural population is anticipated to decline slightly from 3.3 billion in 2003 to 3.2 billion in 2030</a:t>
            </a:r>
          </a:p>
          <a:p>
            <a:r>
              <a:rPr lang="en-US" altLang="ja-JP" dirty="0" smtClean="0">
                <a:latin typeface="Times" pitchFamily="18" charset="0"/>
              </a:rPr>
              <a:t>the fifty per cent mark will be crossed in 2007</a:t>
            </a:r>
          </a:p>
          <a:p>
            <a:r>
              <a:rPr lang="en-US" dirty="0" smtClean="0">
                <a:latin typeface="Times" pitchFamily="18" charset="0"/>
              </a:rPr>
              <a:t>The proportion of the population that</a:t>
            </a:r>
            <a:r>
              <a:rPr lang="en-US" altLang="ja-JP" dirty="0" smtClean="0">
                <a:latin typeface="Times" pitchFamily="18" charset="0"/>
              </a:rPr>
              <a:t> </a:t>
            </a:r>
            <a:r>
              <a:rPr lang="en-US" dirty="0" smtClean="0">
                <a:latin typeface="Times" pitchFamily="18" charset="0"/>
              </a:rPr>
              <a:t>is urban is expected to rise to 61 per cent by 2030</a:t>
            </a:r>
            <a:endParaRPr lang="en-US" altLang="ja-JP" dirty="0" smtClean="0">
              <a:latin typeface="Times" pitchFamily="18" charset="0"/>
            </a:endParaRPr>
          </a:p>
          <a:p>
            <a:r>
              <a:rPr lang="en-US" dirty="0" smtClean="0">
                <a:latin typeface="Times" pitchFamily="18" charset="0"/>
              </a:rPr>
              <a:t>During 2000-2030, the world’s urban population</a:t>
            </a:r>
            <a:r>
              <a:rPr lang="en-US" altLang="ja-JP" dirty="0" smtClean="0">
                <a:latin typeface="Times" pitchFamily="18" charset="0"/>
              </a:rPr>
              <a:t> </a:t>
            </a:r>
            <a:r>
              <a:rPr lang="en-US" dirty="0" smtClean="0">
                <a:latin typeface="Times" pitchFamily="18" charset="0"/>
              </a:rPr>
              <a:t>is projected to grow at an average annual rate of</a:t>
            </a:r>
            <a:r>
              <a:rPr lang="en-US" altLang="ja-JP" dirty="0" smtClean="0">
                <a:latin typeface="Times" pitchFamily="18" charset="0"/>
              </a:rPr>
              <a:t> </a:t>
            </a:r>
            <a:r>
              <a:rPr lang="en-US" dirty="0" smtClean="0">
                <a:latin typeface="Times" pitchFamily="18" charset="0"/>
              </a:rPr>
              <a:t>1.8 per cent, nearly double the rate expected for the</a:t>
            </a:r>
            <a:r>
              <a:rPr lang="en-US" altLang="ja-JP" dirty="0" smtClean="0">
                <a:latin typeface="Times" pitchFamily="18" charset="0"/>
              </a:rPr>
              <a:t> </a:t>
            </a:r>
            <a:r>
              <a:rPr lang="en-US" dirty="0" smtClean="0">
                <a:latin typeface="Times" pitchFamily="18" charset="0"/>
              </a:rPr>
              <a:t>total population of the world (almost 1 per cent per</a:t>
            </a:r>
            <a:r>
              <a:rPr lang="en-US" altLang="ja-JP" dirty="0" smtClean="0">
                <a:latin typeface="Times" pitchFamily="18" charset="0"/>
              </a:rPr>
              <a:t> </a:t>
            </a:r>
            <a:r>
              <a:rPr lang="en-US" dirty="0" smtClean="0">
                <a:latin typeface="Times" pitchFamily="18" charset="0"/>
              </a:rPr>
              <a:t>year)</a:t>
            </a:r>
            <a:endParaRPr lang="en-US" altLang="ja-JP" dirty="0" smtClean="0">
              <a:latin typeface="Times" pitchFamily="18" charset="0"/>
            </a:endParaRPr>
          </a:p>
          <a:p>
            <a:r>
              <a:rPr lang="en-US" dirty="0" smtClean="0">
                <a:latin typeface="Times" pitchFamily="18" charset="0"/>
              </a:rPr>
              <a:t>Migration from rural to urban areas and the transformation</a:t>
            </a:r>
            <a:r>
              <a:rPr lang="en-US" altLang="ja-JP" dirty="0" smtClean="0">
                <a:latin typeface="Times" pitchFamily="18" charset="0"/>
              </a:rPr>
              <a:t> </a:t>
            </a:r>
            <a:r>
              <a:rPr lang="en-US" dirty="0" smtClean="0">
                <a:latin typeface="Times" pitchFamily="18" charset="0"/>
              </a:rPr>
              <a:t>of rural settlements into urban places are</a:t>
            </a:r>
            <a:r>
              <a:rPr lang="en-US" altLang="ja-JP" dirty="0" smtClean="0">
                <a:latin typeface="Times" pitchFamily="18" charset="0"/>
              </a:rPr>
              <a:t> </a:t>
            </a:r>
            <a:r>
              <a:rPr lang="en-US" dirty="0" smtClean="0">
                <a:latin typeface="Times" pitchFamily="18" charset="0"/>
              </a:rPr>
              <a:t>important determinants of the high urban population</a:t>
            </a:r>
            <a:r>
              <a:rPr lang="en-US" altLang="ja-JP" dirty="0" smtClean="0">
                <a:latin typeface="Times" pitchFamily="18" charset="0"/>
              </a:rPr>
              <a:t> </a:t>
            </a:r>
            <a:r>
              <a:rPr lang="en-US" dirty="0" smtClean="0">
                <a:latin typeface="Times" pitchFamily="18" charset="0"/>
              </a:rPr>
              <a:t>growth anticipated in the less developed regions</a:t>
            </a:r>
            <a:endParaRPr lang="en-US" altLang="ja-JP" dirty="0" smtClean="0">
              <a:latin typeface="Times" pitchFamily="18" charset="0"/>
            </a:endParaRPr>
          </a:p>
          <a:p>
            <a:r>
              <a:rPr lang="en-US" dirty="0" smtClean="0">
                <a:latin typeface="Times" pitchFamily="18" charset="0"/>
              </a:rPr>
              <a:t>In contrast, the urban population of the more</a:t>
            </a:r>
            <a:r>
              <a:rPr lang="en-US" altLang="ja-JP" dirty="0" smtClean="0">
                <a:latin typeface="Times" pitchFamily="18" charset="0"/>
              </a:rPr>
              <a:t> </a:t>
            </a:r>
            <a:r>
              <a:rPr lang="en-US" dirty="0" smtClean="0">
                <a:latin typeface="Times" pitchFamily="18" charset="0"/>
              </a:rPr>
              <a:t>developed regions is expected to increase very</a:t>
            </a:r>
            <a:r>
              <a:rPr lang="en-US" altLang="ja-JP" dirty="0" smtClean="0">
                <a:latin typeface="Times" pitchFamily="18" charset="0"/>
              </a:rPr>
              <a:t> </a:t>
            </a:r>
            <a:r>
              <a:rPr lang="en-US" dirty="0" smtClean="0">
                <a:latin typeface="Times" pitchFamily="18" charset="0"/>
              </a:rPr>
              <a:t>slowly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810EA5-3F61-42F0-AA7D-26D475E5D0A7}" type="slidenum">
              <a:rPr lang="en-US"/>
              <a:pPr/>
              <a:t>32</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1143000" y="685800"/>
            <a:ext cx="4572000" cy="3429000"/>
          </a:xfrm>
          <a:ln/>
        </p:spPr>
      </p:sp>
      <p:sp>
        <p:nvSpPr>
          <p:cNvPr id="193539"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p:spPr>
        <p:txBody>
          <a:bodyPr/>
          <a:lstStyle/>
          <a:p>
            <a:endParaRPr lang="en-US" altLang="ja-JP" smtClean="0">
              <a:latin typeface="Times"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1143000" y="685800"/>
            <a:ext cx="4572000" cy="3429000"/>
          </a:xfrm>
          <a:ln/>
        </p:spPr>
      </p:sp>
      <p:sp>
        <p:nvSpPr>
          <p:cNvPr id="194563"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xfrm>
            <a:off x="1143000" y="684213"/>
            <a:ext cx="4572000" cy="3429000"/>
          </a:xfrm>
          <a:ln/>
        </p:spPr>
      </p:sp>
      <p:sp>
        <p:nvSpPr>
          <p:cNvPr id="183299" name="Rectangle 3"/>
          <p:cNvSpPr>
            <a:spLocks noGrp="1" noChangeArrowheads="1"/>
          </p:cNvSpPr>
          <p:nvPr>
            <p:ph type="body" idx="1"/>
          </p:nvPr>
        </p:nvSpPr>
        <p:spPr>
          <a:xfrm>
            <a:off x="914508" y="4343144"/>
            <a:ext cx="5028986" cy="4116482"/>
          </a:xfrm>
          <a:noFill/>
          <a:ln/>
        </p:spPr>
        <p:txBody>
          <a:bodyPr/>
          <a:lstStyle/>
          <a:p>
            <a:r>
              <a:rPr lang="en-US" altLang="ja-JP" smtClean="0">
                <a:latin typeface="Times" pitchFamily="18" charset="0"/>
              </a:rPr>
              <a:t>Historically, flood plains have been a magnet for humans and have helped transform them from food gatherers to settlers. Floods provide a variety of services and help to develop fulfilling livelihoods. The beneficial aspects of floods are recharging water sources, agriculture, fishery and rejuvenation of the river ecosystem. </a:t>
            </a:r>
          </a:p>
          <a:p>
            <a:pPr>
              <a:buFontTx/>
              <a:buChar char="•"/>
            </a:pPr>
            <a:r>
              <a:rPr lang="en-US" altLang="ja-JP" smtClean="0">
                <a:latin typeface="Times" pitchFamily="18" charset="0"/>
              </a:rPr>
              <a:t>Inundation of the flood plains helps recharge the groundwater, which is an important source of drinking water and is essential for agriculture. They are an important source for restocking local man-made water sources such as ponds, reservoirs, dams and irrigation channels, meeting round-the-year demand.</a:t>
            </a:r>
          </a:p>
          <a:p>
            <a:pPr>
              <a:buFontTx/>
              <a:buChar char="•"/>
            </a:pPr>
            <a:r>
              <a:rPr lang="en-US" altLang="ja-JP" smtClean="0">
                <a:latin typeface="Times" pitchFamily="18" charset="0"/>
              </a:rPr>
              <a:t>Floodwaters carry nutrients and sediments, which are deposited on flood plains, enriching the soil; artificial nourishment such as fertilizers is not required. </a:t>
            </a:r>
          </a:p>
          <a:p>
            <a:pPr>
              <a:buFontTx/>
              <a:buChar char="•"/>
            </a:pPr>
            <a:r>
              <a:rPr lang="en-US" altLang="ja-JP" smtClean="0">
                <a:latin typeface="Times" pitchFamily="18" charset="0"/>
              </a:rPr>
              <a:t>Seasonal habitats on the flood plain, created by variable flow regimes, are essential for various stages of the life cycle of species. Floods provide an ecological trigger for both the spawning and migration of certain species, which provides an abundant supply of fish and alternative income sources at the household level.</a:t>
            </a:r>
          </a:p>
          <a:p>
            <a:pPr>
              <a:buFontTx/>
              <a:buChar char="•"/>
            </a:pPr>
            <a:r>
              <a:rPr lang="en-US" altLang="ja-JP" smtClean="0">
                <a:latin typeface="Times" pitchFamily="18" charset="0"/>
              </a:rPr>
              <a:t>Seasonal variability and variable sediment and flow regimes help maintain ecological biodiversity. Surface runoff and flooding can help wash down pollutants and contaminants deposited on land. They also flush out accumulated organic substances brought by untreated drainage water from farmlands, stockyards, factories and domestic use and restore the ecological health of stagnant rivers and streams by diluting them and providing clean water.</a:t>
            </a:r>
          </a:p>
          <a:p>
            <a:r>
              <a:rPr lang="en-US" altLang="ja-JP" smtClean="0">
                <a:latin typeface="Times" pitchFamily="18" charset="0"/>
              </a:rPr>
              <a:t>All these are contributing to provide livelihoods opportunities to the society.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a:fld id="{B6722024-3F2B-4227-885E-E36230BC35D3}" type="slidenum">
              <a:rPr lang="ja-JP" altLang="en-US" sz="1200"/>
              <a:pPr algn="r"/>
              <a:t>40</a:t>
            </a:fld>
            <a:endParaRPr lang="en-US" altLang="ja-JP" sz="1200"/>
          </a:p>
        </p:txBody>
      </p:sp>
      <p:sp>
        <p:nvSpPr>
          <p:cNvPr id="265219" name="Rectangle 2"/>
          <p:cNvSpPr>
            <a:spLocks noGrp="1" noRot="1" noChangeAspect="1" noChangeArrowheads="1" noTextEdit="1"/>
          </p:cNvSpPr>
          <p:nvPr>
            <p:ph type="sldImg"/>
          </p:nvPr>
        </p:nvSpPr>
        <p:spPr>
          <a:xfrm>
            <a:off x="1144588" y="687388"/>
            <a:ext cx="4570412" cy="3427412"/>
          </a:xfrm>
          <a:ln/>
        </p:spPr>
      </p:sp>
      <p:sp>
        <p:nvSpPr>
          <p:cNvPr id="265220" name="Rectangle 3"/>
          <p:cNvSpPr>
            <a:spLocks noGrp="1" noChangeArrowheads="1"/>
          </p:cNvSpPr>
          <p:nvPr>
            <p:ph type="body" idx="1"/>
          </p:nvPr>
        </p:nvSpPr>
        <p:spPr>
          <a:xfrm>
            <a:off x="685480" y="4343144"/>
            <a:ext cx="5487041" cy="4113557"/>
          </a:xfrm>
          <a:noFill/>
          <a:ln/>
        </p:spPr>
        <p:txBody>
          <a:bodyPr/>
          <a:lstStyle/>
          <a:p>
            <a:pPr eaLnBrk="1" hangingPunct="1"/>
            <a:r>
              <a:rPr lang="it-IT" dirty="0" smtClean="0">
                <a:latin typeface="Times" pitchFamily="18" charset="0"/>
              </a:rPr>
              <a:t>Flood characteristics differ, depending on the parts of river.</a:t>
            </a:r>
          </a:p>
          <a:p>
            <a:pPr eaLnBrk="1" hangingPunct="1"/>
            <a:r>
              <a:rPr lang="it-IT" dirty="0" smtClean="0">
                <a:latin typeface="Times" pitchFamily="18" charset="0"/>
              </a:rPr>
              <a:t>Accordingly, flood management measures also differ.</a:t>
            </a:r>
          </a:p>
          <a:p>
            <a:pPr eaLnBrk="1" hangingPunct="1"/>
            <a:r>
              <a:rPr lang="it-IT" dirty="0" smtClean="0">
                <a:latin typeface="Times" pitchFamily="18" charset="0"/>
              </a:rPr>
              <a:t>Forestation, check dam, sabo dam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a:fld id="{9646A88B-44C3-4BFC-9E9B-FCC93A2BFC0A}" type="slidenum">
              <a:rPr lang="ja-JP" altLang="en-US" sz="1200"/>
              <a:pPr algn="r"/>
              <a:t>41</a:t>
            </a:fld>
            <a:endParaRPr lang="en-US" altLang="ja-JP" sz="1200"/>
          </a:p>
        </p:txBody>
      </p:sp>
      <p:sp>
        <p:nvSpPr>
          <p:cNvPr id="159747" name="Rectangle 2"/>
          <p:cNvSpPr>
            <a:spLocks noGrp="1" noRot="1" noChangeAspect="1" noChangeArrowheads="1" noTextEdit="1"/>
          </p:cNvSpPr>
          <p:nvPr>
            <p:ph type="sldImg"/>
          </p:nvPr>
        </p:nvSpPr>
        <p:spPr>
          <a:xfrm>
            <a:off x="1139825" y="684213"/>
            <a:ext cx="4576763" cy="3432175"/>
          </a:xfrm>
          <a:ln/>
        </p:spPr>
      </p:sp>
      <p:sp>
        <p:nvSpPr>
          <p:cNvPr id="159748" name="Rectangle 3"/>
          <p:cNvSpPr>
            <a:spLocks noGrp="1" noChangeArrowheads="1"/>
          </p:cNvSpPr>
          <p:nvPr>
            <p:ph type="body" idx="1"/>
          </p:nvPr>
        </p:nvSpPr>
        <p:spPr>
          <a:xfrm>
            <a:off x="914508" y="4347532"/>
            <a:ext cx="5028986" cy="4112094"/>
          </a:xfrm>
          <a:noFill/>
          <a:ln/>
        </p:spPr>
        <p:txBody>
          <a:bodyPr/>
          <a:lstStyle/>
          <a:p>
            <a:pPr eaLnBrk="1" hangingPunct="1"/>
            <a:r>
              <a:rPr lang="en-US" altLang="zh-CN" sz="1000" smtClean="0">
                <a:solidFill>
                  <a:srgbClr val="000000"/>
                </a:solidFill>
                <a:latin typeface="Times" pitchFamily="18" charset="0"/>
              </a:rPr>
              <a:t>Reduce hazard, exposure, valnerability</a:t>
            </a:r>
          </a:p>
          <a:p>
            <a:pPr eaLnBrk="1" hangingPunct="1"/>
            <a:r>
              <a:rPr lang="en-US" altLang="zh-CN" sz="1000" smtClean="0">
                <a:solidFill>
                  <a:srgbClr val="000000"/>
                </a:solidFill>
                <a:latin typeface="Times" pitchFamily="18" charset="0"/>
              </a:rPr>
              <a:t>Source control takes the form of storage in the soil or via the soil and involves intervention in the process of the formation of runoff from rainfall. It is normally considered with its consequential impact on the erosion process, the time of concentration and </a:t>
            </a:r>
            <a:r>
              <a:rPr lang="en-GB" altLang="zh-CN" sz="1000" smtClean="0">
                <a:solidFill>
                  <a:srgbClr val="000000"/>
                </a:solidFill>
                <a:latin typeface="Times" pitchFamily="18" charset="0"/>
              </a:rPr>
              <a:t>evapo</a:t>
            </a:r>
            <a:r>
              <a:rPr lang="en-US" altLang="zh-CN" sz="1000" smtClean="0">
                <a:solidFill>
                  <a:srgbClr val="000000"/>
                </a:solidFill>
                <a:latin typeface="Times" pitchFamily="18" charset="0"/>
              </a:rPr>
              <a:t>-transpiration. In assessing the likely effectiveness of source control, pre-flood conditions (e.g. frozen or saturated ground) need to be considered. Thus, a potential drawback with some forms of source control, and other forms of land use modification such as afforestation, is that their capacity to absorb or store rainfall depends on the antecedent conditions of the catchment. </a:t>
            </a:r>
            <a:endParaRPr lang="en-GB" altLang="zh-CN" sz="1000" smtClean="0">
              <a:latin typeface="Times" pitchFamily="18" charset="0"/>
            </a:endParaRPr>
          </a:p>
          <a:p>
            <a:pPr eaLnBrk="1" hangingPunct="1"/>
            <a:r>
              <a:rPr lang="en-GB" altLang="zh-CN" sz="1000" smtClean="0">
                <a:solidFill>
                  <a:srgbClr val="000000"/>
                </a:solidFill>
                <a:latin typeface="Times" pitchFamily="18" charset="0"/>
              </a:rPr>
              <a:t> </a:t>
            </a:r>
            <a:endParaRPr lang="en-GB" altLang="zh-CN" sz="1000" smtClean="0">
              <a:latin typeface="Times" pitchFamily="18" charset="0"/>
            </a:endParaRPr>
          </a:p>
          <a:p>
            <a:pPr eaLnBrk="1" hangingPunct="1"/>
            <a:r>
              <a:rPr lang="en-GB" altLang="zh-CN" sz="1000" smtClean="0">
                <a:latin typeface="Times" pitchFamily="18" charset="0"/>
              </a:rPr>
              <a:t>In the traditional approach to decreasing the challenge presented by the flood, an attempt is made to modify the flood to make it easier to cope with: slow rising, with a long time to peak, and with a low peak level. Surface water storage, by way of dams and detention basins, is usually adopted to attenuate flood peaks. More often than not, such storage serves multiple purposes and the exclusive flood storage can be the first casualty in any conflict situation. Moreover, by completely eliminating the low floods such measures give a false sense of security. Storage has to be used in an appropriate combination with other structural and non-structural measures.</a:t>
            </a:r>
            <a:r>
              <a:rPr lang="en-US" altLang="zh-CN" sz="1000" smtClean="0">
                <a:solidFill>
                  <a:srgbClr val="000000"/>
                </a:solidFill>
                <a:latin typeface="Times" pitchFamily="18" charset="0"/>
              </a:rPr>
              <a:t> </a:t>
            </a:r>
            <a:endParaRPr lang="en-GB" altLang="zh-CN" sz="1000" smtClean="0">
              <a:latin typeface="Times" pitchFamily="18" charset="0"/>
            </a:endParaRPr>
          </a:p>
          <a:p>
            <a:pPr eaLnBrk="1" hangingPunct="1"/>
            <a:r>
              <a:rPr lang="en-GB" altLang="zh-CN" sz="1000" smtClean="0">
                <a:solidFill>
                  <a:srgbClr val="000000"/>
                </a:solidFill>
                <a:latin typeface="Times" pitchFamily="18" charset="0"/>
              </a:rPr>
              <a:t> </a:t>
            </a:r>
            <a:endParaRPr lang="en-GB" altLang="zh-CN" sz="1000" smtClean="0">
              <a:latin typeface="Times" pitchFamily="18" charset="0"/>
            </a:endParaRPr>
          </a:p>
          <a:p>
            <a:pPr eaLnBrk="1" hangingPunct="1"/>
            <a:r>
              <a:rPr lang="en-GB" altLang="zh-CN" sz="1000" smtClean="0">
                <a:latin typeface="Times" pitchFamily="18" charset="0"/>
              </a:rPr>
              <a:t>Dikes or flood embankments are most likely to be appropriate for flood plains that are already intensely used. Increasing the carrying capacity of the rivers, while disturbing its natural morphological regimes, has impacts on other river uses and has a tendency to shift the problem spatially and temporally. Deepening of channels may also affect the groundwater regime in the region.</a:t>
            </a:r>
            <a:r>
              <a:rPr lang="en-US" altLang="zh-CN" sz="1000" smtClean="0">
                <a:solidFill>
                  <a:srgbClr val="000000"/>
                </a:solidFill>
                <a:latin typeface="Times" pitchFamily="18" charset="0"/>
              </a:rPr>
              <a:t> </a:t>
            </a:r>
            <a:endParaRPr lang="en-GB" altLang="zh-CN" sz="1000" smtClean="0">
              <a:latin typeface="Times" pitchFamily="18" charset="0"/>
            </a:endParaRPr>
          </a:p>
          <a:p>
            <a:pPr eaLnBrk="1" hangingPunct="1"/>
            <a:r>
              <a:rPr lang="en-GB" altLang="zh-CN" sz="1000" smtClean="0">
                <a:solidFill>
                  <a:srgbClr val="000000"/>
                </a:solidFill>
                <a:latin typeface="Times" pitchFamily="18" charset="0"/>
              </a:rPr>
              <a:t> </a:t>
            </a:r>
            <a:endParaRPr lang="en-GB" altLang="zh-CN" sz="1000" smtClean="0">
              <a:latin typeface="Times" pitchFamily="18" charset="0"/>
            </a:endParaRPr>
          </a:p>
          <a:p>
            <a:pPr eaLnBrk="1" hangingPunct="1"/>
            <a:r>
              <a:rPr lang="en-GB" altLang="zh-CN" sz="1000" smtClean="0">
                <a:latin typeface="Times" pitchFamily="18" charset="0"/>
              </a:rPr>
              <a:t>Land use control is generally adopted where intensified development on a particular flood plain is undesirable. Providing incentives for development to be undertaken elsewhere can probably work better than simply trying to stop development on the flood plain. However, where land is under development pressure, especially from informal development, such planning constraints are unlikely to be effective. Flood-proofing or house raising are most likely to be appropriate where development intensities are low and properties are scattered or where the warning times are short. In frequently flood prone areas flood-proofing of the infrastructure and communication links can reduce the debilitating impacts of floods on the economy.</a:t>
            </a:r>
          </a:p>
          <a:p>
            <a:pPr eaLnBrk="1" hangingPunct="1"/>
            <a:r>
              <a:rPr lang="en-GB" altLang="zh-CN" sz="1000" smtClean="0">
                <a:solidFill>
                  <a:srgbClr val="000000"/>
                </a:solidFill>
                <a:latin typeface="Times" pitchFamily="18" charset="0"/>
              </a:rPr>
              <a:t> </a:t>
            </a:r>
            <a:endParaRPr lang="en-GB" altLang="zh-CN" sz="1000" smtClean="0">
              <a:latin typeface="Times" pitchFamily="18" charset="0"/>
            </a:endParaRPr>
          </a:p>
          <a:p>
            <a:pPr eaLnBrk="1" hangingPunct="1"/>
            <a:r>
              <a:rPr lang="en-GB" altLang="zh-CN" sz="1000" smtClean="0">
                <a:latin typeface="Times" pitchFamily="18" charset="0"/>
              </a:rPr>
              <a:t>Flood warnings and timely emergency action are complementary to all forms of intervention. A combination of clear and accurate warning messages with a high level of community awareness gives the best level of preparedness for self-reliant action during floods. It is important to put in place public education programmes for hazard warnings to be successful in achieving the desired objective of not allowing the hazard to turn into a disaster. Flash floods present the greatest risk to life. However, in flash flood prone catchments it is unwise to rely upon a formal flood warning system as dissemination takes time.</a:t>
            </a:r>
          </a:p>
          <a:p>
            <a:pPr algn="just" eaLnBrk="1" hangingPunct="1"/>
            <a:r>
              <a:rPr lang="en-US" altLang="zh-CN" sz="1000" smtClean="0">
                <a:solidFill>
                  <a:srgbClr val="000000"/>
                </a:solidFill>
                <a:latin typeface="Times" pitchFamily="18" charset="0"/>
              </a:rPr>
              <a:t> </a:t>
            </a:r>
            <a:endParaRPr lang="en-GB" altLang="zh-CN" sz="1000" smtClean="0">
              <a:latin typeface="Times" pitchFamily="18" charset="0"/>
            </a:endParaRPr>
          </a:p>
          <a:p>
            <a:pPr eaLnBrk="1" hangingPunct="1"/>
            <a:r>
              <a:rPr lang="en-US" altLang="zh-CN" sz="1000" smtClean="0">
                <a:solidFill>
                  <a:srgbClr val="000000"/>
                </a:solidFill>
                <a:latin typeface="Times" pitchFamily="18" charset="0"/>
              </a:rPr>
              <a:t>Evacuation is an essential constituent of emergency planning. Depending upon circumstances, evacuation may be upward (e.g. into a flood refuge to a higher elevation) or outward. Outward evacuation is generally necessary where the depths of water are significant, flood velocities are high and buildings are flimsy (e.g. not masonry or concrete framed). For outward evacuation to be successful it must be planned in advance and the population concerned must know what to do in a flood emergency. To be effective evacuations require active participation of the communities right from the planning stage. </a:t>
            </a:r>
            <a:endParaRPr lang="en-GB" altLang="ja-JP" sz="1000" smtClean="0">
              <a:latin typeface="Times"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C932A-F9DE-4F91-AE01-540E2AAE7D0F}" type="slidenum">
              <a:rPr lang="de-DE"/>
              <a:pPr/>
              <a:t>50</a:t>
            </a:fld>
            <a:endParaRPr lang="de-DE"/>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xfrm>
            <a:off x="914183" y="4343144"/>
            <a:ext cx="5029635" cy="4113557"/>
          </a:xfrm>
        </p:spPr>
        <p:txBody>
          <a:bodyPr/>
          <a:lstStyle/>
          <a:p>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xfrm>
            <a:off x="1128713" y="711200"/>
            <a:ext cx="4606925" cy="3454400"/>
          </a:xfrm>
          <a:ln/>
        </p:spPr>
      </p:sp>
      <p:sp>
        <p:nvSpPr>
          <p:cNvPr id="251907" name="Rectangle 3"/>
          <p:cNvSpPr>
            <a:spLocks noGrp="1" noChangeArrowheads="1"/>
          </p:cNvSpPr>
          <p:nvPr>
            <p:ph type="body" idx="1"/>
          </p:nvPr>
        </p:nvSpPr>
        <p:spPr>
          <a:xfrm>
            <a:off x="896890" y="4366542"/>
            <a:ext cx="5064221" cy="4066762"/>
          </a:xfrm>
          <a:noFill/>
        </p:spPr>
        <p:txBody>
          <a:bodyPr lIns="95070" tIns="47535" rIns="95070" bIns="47535"/>
          <a:lstStyle/>
          <a:p>
            <a:pPr marL="185738" indent="-185738">
              <a:buFontTx/>
              <a:buChar char="•"/>
            </a:pPr>
            <a:r>
              <a:rPr lang="en-GB" sz="1000" smtClean="0">
                <a:latin typeface="Tahoma" pitchFamily="34" charset="0"/>
              </a:rPr>
              <a:t>The site uses source control and the SuDS management train.</a:t>
            </a:r>
          </a:p>
          <a:p>
            <a:pPr marL="185738" indent="-185738">
              <a:buFontTx/>
              <a:buChar char="•"/>
            </a:pPr>
            <a:r>
              <a:rPr lang="en-GB" sz="1000" smtClean="0">
                <a:latin typeface="Tahoma" pitchFamily="34" charset="0"/>
              </a:rPr>
              <a:t>Full attenuation of the 1 in 100 year storm is provided through the use multi use of open space (which is more cost effective).</a:t>
            </a:r>
          </a:p>
          <a:p>
            <a:pPr marL="185738" indent="-185738">
              <a:buFontTx/>
              <a:buChar char="•"/>
            </a:pPr>
            <a:r>
              <a:rPr lang="en-GB" sz="1000" smtClean="0">
                <a:latin typeface="Tahoma" pitchFamily="34" charset="0"/>
              </a:rPr>
              <a:t>The storage required the use of Public Open Space, which includes basins in play areas.</a:t>
            </a:r>
          </a:p>
          <a:p>
            <a:pPr marL="185738" indent="-185738">
              <a:buFontTx/>
              <a:buChar char="•"/>
            </a:pPr>
            <a:r>
              <a:rPr lang="en-GB" sz="1000" smtClean="0">
                <a:latin typeface="Tahoma" pitchFamily="34" charset="0"/>
              </a:rPr>
              <a:t>Overland flow routes were provided for runoff in excess of the design volume, sacrificial storage was provided for storms in excess of  1 in  100 year event.</a:t>
            </a:r>
          </a:p>
          <a:p>
            <a:pPr marL="185738" indent="-185738">
              <a:buFontTx/>
              <a:buChar char="•"/>
            </a:pPr>
            <a:r>
              <a:rPr lang="en-GB" sz="1000" smtClean="0">
                <a:latin typeface="Tahoma" pitchFamily="34" charset="0"/>
              </a:rPr>
              <a:t>Quality, quantity and amenity were considered equally although particular attention was required to consider flood risk management.</a:t>
            </a:r>
          </a:p>
          <a:p>
            <a:pPr marL="185738" indent="-185738">
              <a:buFontTx/>
              <a:buChar char="•"/>
            </a:pPr>
            <a:r>
              <a:rPr lang="en-GB" sz="1000" smtClean="0">
                <a:latin typeface="Tahoma" pitchFamily="34" charset="0"/>
              </a:rPr>
              <a:t>Engagement with the residents also took place to ensure that they understood how the site functioned.</a:t>
            </a:r>
          </a:p>
          <a:p>
            <a:pPr marL="185738" indent="-185738">
              <a:buFontTx/>
              <a:buChar char="•"/>
            </a:pPr>
            <a:endParaRPr lang="en-GB" sz="1000" smtClean="0">
              <a:latin typeface="Tahoma" pitchFamily="34" charset="0"/>
            </a:endParaRPr>
          </a:p>
          <a:p>
            <a:pPr marL="185738" indent="-185738"/>
            <a:r>
              <a:rPr lang="en-GB" sz="1000" b="1" smtClean="0">
                <a:latin typeface="Tahoma" pitchFamily="34" charset="0"/>
              </a:rPr>
              <a:t>The SuDS Mgt Train</a:t>
            </a:r>
          </a:p>
          <a:p>
            <a:pPr marL="185738" indent="-185738">
              <a:buFontTx/>
              <a:buChar char="•"/>
            </a:pPr>
            <a:r>
              <a:rPr lang="en-GB" sz="1000" b="1" smtClean="0">
                <a:latin typeface="Tahoma" pitchFamily="34" charset="0"/>
              </a:rPr>
              <a:t>Prevention</a:t>
            </a:r>
            <a:r>
              <a:rPr lang="en-GB" sz="1000" smtClean="0">
                <a:latin typeface="Tahoma" pitchFamily="34" charset="0"/>
              </a:rPr>
              <a:t> – </a:t>
            </a:r>
            <a:r>
              <a:rPr lang="en-GB" sz="1000" u="sng" smtClean="0">
                <a:latin typeface="Tahoma" pitchFamily="34" charset="0"/>
              </a:rPr>
              <a:t>Water Butts</a:t>
            </a:r>
            <a:r>
              <a:rPr lang="en-GB" sz="1000" smtClean="0">
                <a:latin typeface="Tahoma" pitchFamily="34" charset="0"/>
              </a:rPr>
              <a:t> provide prevention, lots of grassed areas as well.</a:t>
            </a:r>
          </a:p>
          <a:p>
            <a:pPr marL="185738" indent="-185738">
              <a:buFontTx/>
              <a:buChar char="•"/>
            </a:pPr>
            <a:r>
              <a:rPr lang="en-GB" sz="1000" smtClean="0">
                <a:latin typeface="Tahoma" pitchFamily="34" charset="0"/>
              </a:rPr>
              <a:t>Drainage from impermeable areas leads into </a:t>
            </a:r>
            <a:r>
              <a:rPr lang="en-GB" sz="1000" u="sng" smtClean="0">
                <a:latin typeface="Tahoma" pitchFamily="34" charset="0"/>
              </a:rPr>
              <a:t>permeable pavement</a:t>
            </a:r>
            <a:r>
              <a:rPr lang="en-GB" sz="1000" smtClean="0">
                <a:latin typeface="Tahoma" pitchFamily="34" charset="0"/>
              </a:rPr>
              <a:t> – </a:t>
            </a:r>
            <a:r>
              <a:rPr lang="en-GB" sz="1000" b="1" smtClean="0">
                <a:latin typeface="Tahoma" pitchFamily="34" charset="0"/>
              </a:rPr>
              <a:t>source control.</a:t>
            </a:r>
          </a:p>
          <a:p>
            <a:pPr marL="185738" indent="-185738">
              <a:buFontTx/>
              <a:buChar char="•"/>
            </a:pPr>
            <a:r>
              <a:rPr lang="en-GB" sz="1000" smtClean="0">
                <a:latin typeface="Tahoma" pitchFamily="34" charset="0"/>
              </a:rPr>
              <a:t>There is a token gesture of </a:t>
            </a:r>
            <a:r>
              <a:rPr lang="en-GB" sz="1000" u="sng" smtClean="0">
                <a:latin typeface="Tahoma" pitchFamily="34" charset="0"/>
              </a:rPr>
              <a:t>green roofs </a:t>
            </a:r>
            <a:r>
              <a:rPr lang="en-GB" sz="1000" smtClean="0">
                <a:latin typeface="Tahoma" pitchFamily="34" charset="0"/>
              </a:rPr>
              <a:t>– however, depending on construction can provide 30-50% (if not more) this is regarded as a </a:t>
            </a:r>
            <a:r>
              <a:rPr lang="en-GB" sz="1000" b="1" smtClean="0">
                <a:latin typeface="Tahoma" pitchFamily="34" charset="0"/>
              </a:rPr>
              <a:t>source control measure</a:t>
            </a:r>
            <a:r>
              <a:rPr lang="en-GB" sz="1000" smtClean="0">
                <a:latin typeface="Tahoma" pitchFamily="34" charset="0"/>
              </a:rPr>
              <a:t>.</a:t>
            </a:r>
          </a:p>
          <a:p>
            <a:pPr marL="185738" indent="-185738">
              <a:buFontTx/>
              <a:buChar char="•"/>
            </a:pPr>
            <a:r>
              <a:rPr lang="en-GB" sz="1000" smtClean="0">
                <a:latin typeface="Tahoma" pitchFamily="34" charset="0"/>
              </a:rPr>
              <a:t>Roof water is also collected into </a:t>
            </a:r>
            <a:r>
              <a:rPr lang="en-GB" sz="1000" u="sng" smtClean="0">
                <a:latin typeface="Tahoma" pitchFamily="34" charset="0"/>
              </a:rPr>
              <a:t>swales</a:t>
            </a:r>
            <a:r>
              <a:rPr lang="en-GB" sz="1000" smtClean="0">
                <a:latin typeface="Tahoma" pitchFamily="34" charset="0"/>
              </a:rPr>
              <a:t> – which is a </a:t>
            </a:r>
            <a:r>
              <a:rPr lang="en-GB" sz="1000" b="1" smtClean="0">
                <a:latin typeface="Tahoma" pitchFamily="34" charset="0"/>
              </a:rPr>
              <a:t>source control </a:t>
            </a:r>
            <a:r>
              <a:rPr lang="en-GB" sz="1000" smtClean="0">
                <a:latin typeface="Tahoma" pitchFamily="34" charset="0"/>
              </a:rPr>
              <a:t>measure and the </a:t>
            </a:r>
            <a:r>
              <a:rPr lang="en-GB" sz="1000" b="1" smtClean="0">
                <a:latin typeface="Tahoma" pitchFamily="34" charset="0"/>
              </a:rPr>
              <a:t>conveyed</a:t>
            </a:r>
            <a:r>
              <a:rPr lang="en-GB" sz="1000" smtClean="0">
                <a:latin typeface="Tahoma" pitchFamily="34" charset="0"/>
              </a:rPr>
              <a:t> onwards to basins.</a:t>
            </a:r>
          </a:p>
          <a:p>
            <a:pPr marL="185738" indent="-185738">
              <a:buFontTx/>
              <a:buChar char="•"/>
            </a:pPr>
            <a:r>
              <a:rPr lang="en-GB" sz="1000" smtClean="0">
                <a:latin typeface="Tahoma" pitchFamily="34" charset="0"/>
              </a:rPr>
              <a:t>Swales convey the water to </a:t>
            </a:r>
            <a:r>
              <a:rPr lang="en-GB" sz="1000" u="sng" smtClean="0">
                <a:latin typeface="Tahoma" pitchFamily="34" charset="0"/>
              </a:rPr>
              <a:t>detention basins</a:t>
            </a:r>
            <a:r>
              <a:rPr lang="en-GB" sz="1000" smtClean="0">
                <a:latin typeface="Tahoma" pitchFamily="34" charset="0"/>
              </a:rPr>
              <a:t> that act as </a:t>
            </a:r>
            <a:r>
              <a:rPr lang="en-GB" sz="1000" b="1" smtClean="0">
                <a:latin typeface="Tahoma" pitchFamily="34" charset="0"/>
              </a:rPr>
              <a:t>site control</a:t>
            </a:r>
            <a:r>
              <a:rPr lang="en-GB" sz="1000" smtClean="0">
                <a:latin typeface="Tahoma" pitchFamily="34" charset="0"/>
              </a:rPr>
              <a:t> and only get wet in a 1 in 100 year event.</a:t>
            </a:r>
          </a:p>
          <a:p>
            <a:pPr marL="185738" indent="-185738">
              <a:buFontTx/>
              <a:buChar char="•"/>
            </a:pPr>
            <a:r>
              <a:rPr lang="en-GB" sz="1000" smtClean="0">
                <a:latin typeface="Tahoma" pitchFamily="34" charset="0"/>
              </a:rPr>
              <a:t>The swale network then conveys water to a </a:t>
            </a:r>
            <a:r>
              <a:rPr lang="en-GB" sz="1000" u="sng" smtClean="0">
                <a:latin typeface="Tahoma" pitchFamily="34" charset="0"/>
              </a:rPr>
              <a:t>retention pond</a:t>
            </a:r>
            <a:r>
              <a:rPr lang="en-GB" sz="1000" smtClean="0">
                <a:latin typeface="Tahoma" pitchFamily="34" charset="0"/>
              </a:rPr>
              <a:t> which acts a </a:t>
            </a:r>
            <a:r>
              <a:rPr lang="en-GB" sz="1000" b="1" smtClean="0">
                <a:latin typeface="Tahoma" pitchFamily="34" charset="0"/>
              </a:rPr>
              <a:t>regional control</a:t>
            </a:r>
            <a:r>
              <a:rPr lang="en-GB" sz="1000" smtClean="0">
                <a:latin typeface="Tahoma" pitchFamily="34" charset="0"/>
              </a:rPr>
              <a:t> at the bottom of the site.</a:t>
            </a:r>
            <a:endParaRPr lang="en-US" sz="1000" smtClean="0">
              <a:latin typeface="Tahom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43000" y="685800"/>
            <a:ext cx="4572000" cy="3429000"/>
          </a:xfrm>
          <a:ln/>
        </p:spPr>
      </p:sp>
      <p:sp>
        <p:nvSpPr>
          <p:cNvPr id="89091" name="Rectangle 3"/>
          <p:cNvSpPr>
            <a:spLocks noGrp="1" noChangeArrowheads="1"/>
          </p:cNvSpPr>
          <p:nvPr>
            <p:ph type="body" idx="1"/>
          </p:nvPr>
        </p:nvSpPr>
        <p:spPr>
          <a:noFill/>
          <a:ln/>
        </p:spPr>
        <p:txBody>
          <a:bodyPr/>
          <a:lstStyle/>
          <a:p>
            <a:r>
              <a:rPr lang="en-US" smtClean="0">
                <a:latin typeface="Times" pitchFamily="18" charset="0"/>
              </a:rPr>
              <a:t>Latin America and the Caribbean is highly urbanized,</a:t>
            </a:r>
            <a:r>
              <a:rPr lang="en-US" altLang="ja-JP" smtClean="0">
                <a:latin typeface="Times" pitchFamily="18" charset="0"/>
              </a:rPr>
              <a:t> </a:t>
            </a:r>
            <a:r>
              <a:rPr lang="en-US" smtClean="0">
                <a:latin typeface="Times" pitchFamily="18" charset="0"/>
              </a:rPr>
              <a:t>with 77 per cent of its population living in</a:t>
            </a:r>
            <a:r>
              <a:rPr lang="en-US" altLang="ja-JP" smtClean="0">
                <a:latin typeface="Times" pitchFamily="18" charset="0"/>
              </a:rPr>
              <a:t> </a:t>
            </a:r>
            <a:r>
              <a:rPr lang="en-US" smtClean="0">
                <a:latin typeface="Times" pitchFamily="18" charset="0"/>
              </a:rPr>
              <a:t>urban settlements in 2003. This proportion is twice</a:t>
            </a:r>
            <a:r>
              <a:rPr lang="en-US" altLang="ja-JP" smtClean="0">
                <a:latin typeface="Times" pitchFamily="18" charset="0"/>
              </a:rPr>
              <a:t> </a:t>
            </a:r>
            <a:r>
              <a:rPr lang="en-US" smtClean="0">
                <a:latin typeface="Times" pitchFamily="18" charset="0"/>
              </a:rPr>
              <a:t>as high as those for Africa and Asia.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txBox="1">
            <a:spLocks noGrp="1" noChangeArrowheads="1"/>
          </p:cNvSpPr>
          <p:nvPr/>
        </p:nvSpPr>
        <p:spPr bwMode="auto">
          <a:xfrm>
            <a:off x="3903071" y="8635106"/>
            <a:ext cx="2954929" cy="508894"/>
          </a:xfrm>
          <a:prstGeom prst="rect">
            <a:avLst/>
          </a:prstGeom>
          <a:noFill/>
          <a:ln w="9525">
            <a:noFill/>
            <a:miter lim="800000"/>
            <a:headEnd/>
            <a:tailEnd/>
          </a:ln>
        </p:spPr>
        <p:txBody>
          <a:bodyPr lIns="91724" tIns="45862" rIns="91724" bIns="45862" anchor="b"/>
          <a:lstStyle/>
          <a:p>
            <a:pPr algn="r" defTabSz="917575" eaLnBrk="0" hangingPunct="0"/>
            <a:fld id="{6411273A-5F43-43BB-93D2-E5418DEB9FE3}" type="slidenum">
              <a:rPr lang="en-US" sz="1200">
                <a:latin typeface="Times New Roman" pitchFamily="18" charset="0"/>
              </a:rPr>
              <a:pPr algn="r" defTabSz="917575" eaLnBrk="0" hangingPunct="0"/>
              <a:t>60</a:t>
            </a:fld>
            <a:endParaRPr lang="en-US" sz="1200">
              <a:latin typeface="Times New Roman" pitchFamily="18" charset="0"/>
            </a:endParaRPr>
          </a:p>
        </p:txBody>
      </p:sp>
      <p:sp>
        <p:nvSpPr>
          <p:cNvPr id="243715" name="Rectangle 2"/>
          <p:cNvSpPr>
            <a:spLocks noGrp="1" noRot="1" noChangeAspect="1" noChangeArrowheads="1" noTextEdit="1"/>
          </p:cNvSpPr>
          <p:nvPr>
            <p:ph type="sldImg"/>
          </p:nvPr>
        </p:nvSpPr>
        <p:spPr>
          <a:xfrm>
            <a:off x="1128713" y="711200"/>
            <a:ext cx="4606925" cy="3454400"/>
          </a:xfrm>
          <a:ln/>
        </p:spPr>
      </p:sp>
      <p:sp>
        <p:nvSpPr>
          <p:cNvPr id="243716" name="Rectangle 3"/>
          <p:cNvSpPr>
            <a:spLocks noGrp="1" noChangeArrowheads="1"/>
          </p:cNvSpPr>
          <p:nvPr>
            <p:ph type="body" idx="1"/>
          </p:nvPr>
        </p:nvSpPr>
        <p:spPr>
          <a:xfrm>
            <a:off x="896890" y="4366542"/>
            <a:ext cx="5064221" cy="4066762"/>
          </a:xfrm>
          <a:noFill/>
        </p:spPr>
        <p:txBody>
          <a:bodyPr lIns="91724" tIns="45862" rIns="91724" bIns="45862"/>
          <a:lstStyle/>
          <a:p>
            <a:pPr>
              <a:spcBef>
                <a:spcPct val="20000"/>
              </a:spcBef>
            </a:pPr>
            <a:r>
              <a:rPr lang="en-GB" sz="1000" smtClean="0">
                <a:latin typeface="Tahoma" pitchFamily="34" charset="0"/>
              </a:rPr>
              <a:t>SuDS can be both landscaped, soft as this slide or hard engineered – in the next slide.</a:t>
            </a:r>
          </a:p>
          <a:p>
            <a:pPr>
              <a:spcBef>
                <a:spcPct val="20000"/>
              </a:spcBef>
            </a:pPr>
            <a:endParaRPr lang="en-GB" sz="1000" smtClean="0">
              <a:latin typeface="Tahoma" pitchFamily="34" charset="0"/>
            </a:endParaRPr>
          </a:p>
          <a:p>
            <a:pPr>
              <a:spcBef>
                <a:spcPct val="20000"/>
              </a:spcBef>
            </a:pPr>
            <a:r>
              <a:rPr lang="en-GB" sz="1000" b="1" smtClean="0">
                <a:latin typeface="Tahoma" pitchFamily="34" charset="0"/>
              </a:rPr>
              <a:t>Linear wetland</a:t>
            </a:r>
          </a:p>
          <a:p>
            <a:pPr>
              <a:spcBef>
                <a:spcPct val="20000"/>
              </a:spcBef>
            </a:pPr>
            <a:r>
              <a:rPr lang="en-GB" sz="1000" smtClean="0">
                <a:latin typeface="Tahoma" pitchFamily="34" charset="0"/>
              </a:rPr>
              <a:t>This linear wetland, is along a highway in Scotland. The wetland provides conveyance to a larger wetland downstream. During this process the water is conveyed and treated in the wetland. The potential for storage and vegetation provides and opportunity to breakdown pollutants.</a:t>
            </a:r>
          </a:p>
          <a:p>
            <a:pPr>
              <a:spcBef>
                <a:spcPct val="20000"/>
              </a:spcBef>
            </a:pPr>
            <a:endParaRPr lang="en-GB" sz="1000" smtClean="0">
              <a:latin typeface="Tahoma" pitchFamily="34" charset="0"/>
            </a:endParaRPr>
          </a:p>
          <a:p>
            <a:pPr>
              <a:spcBef>
                <a:spcPct val="20000"/>
              </a:spcBef>
            </a:pPr>
            <a:r>
              <a:rPr lang="en-GB" sz="1000" b="1" smtClean="0">
                <a:latin typeface="Tahoma" pitchFamily="34" charset="0"/>
              </a:rPr>
              <a:t>Swales</a:t>
            </a:r>
          </a:p>
          <a:p>
            <a:pPr>
              <a:spcBef>
                <a:spcPct val="20000"/>
              </a:spcBef>
            </a:pPr>
            <a:r>
              <a:rPr lang="en-GB" sz="1000" smtClean="0">
                <a:latin typeface="Tahoma" pitchFamily="34" charset="0"/>
              </a:rPr>
              <a:t>A swale is a shallow vegetated channel, this one collects runoff from the highway and provides conveyance to other parts of the SuDS management train. SuDS are becoming increasingly common in schools (there a number of case studies on the CIRIA SuDS website). Careful management and education enables the SuDS scheme to be a used within the curriculum – and can be a valuable educational resource.</a:t>
            </a:r>
          </a:p>
          <a:p>
            <a:pPr>
              <a:spcBef>
                <a:spcPct val="20000"/>
              </a:spcBef>
            </a:pPr>
            <a:endParaRPr lang="en-GB" sz="1000" b="1" smtClean="0">
              <a:latin typeface="Tahoma" pitchFamily="34" charset="0"/>
            </a:endParaRPr>
          </a:p>
          <a:p>
            <a:pPr>
              <a:spcBef>
                <a:spcPct val="20000"/>
              </a:spcBef>
            </a:pPr>
            <a:r>
              <a:rPr lang="en-GB" sz="1000" b="1" smtClean="0">
                <a:latin typeface="Tahoma" pitchFamily="34" charset="0"/>
              </a:rPr>
              <a:t>Wetland pond</a:t>
            </a:r>
          </a:p>
          <a:p>
            <a:pPr>
              <a:spcBef>
                <a:spcPct val="20000"/>
              </a:spcBef>
            </a:pPr>
            <a:r>
              <a:rPr lang="en-GB" sz="1000" smtClean="0">
                <a:latin typeface="Tahoma" pitchFamily="34" charset="0"/>
              </a:rPr>
              <a:t>This pond provides valuable amenity and ecology benefits and is integral to this nature reserve. </a:t>
            </a:r>
          </a:p>
          <a:p>
            <a:pPr>
              <a:spcBef>
                <a:spcPct val="20000"/>
              </a:spcBef>
            </a:pPr>
            <a:endParaRPr lang="en-GB" sz="1000" smtClean="0">
              <a:latin typeface="Tahoma" pitchFamily="34" charset="0"/>
            </a:endParaRPr>
          </a:p>
          <a:p>
            <a:pPr>
              <a:spcBef>
                <a:spcPct val="20000"/>
              </a:spcBef>
            </a:pPr>
            <a:r>
              <a:rPr lang="en-GB" sz="1000" smtClean="0">
                <a:latin typeface="Tahoma" pitchFamily="34" charset="0"/>
              </a:rPr>
              <a:t>Other soft or landscapes components include raingardens, detention basins, retention ponds.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txBox="1">
            <a:spLocks noGrp="1" noChangeArrowheads="1"/>
          </p:cNvSpPr>
          <p:nvPr/>
        </p:nvSpPr>
        <p:spPr bwMode="auto">
          <a:xfrm>
            <a:off x="3903071" y="8635106"/>
            <a:ext cx="2954929" cy="508894"/>
          </a:xfrm>
          <a:prstGeom prst="rect">
            <a:avLst/>
          </a:prstGeom>
          <a:noFill/>
          <a:ln w="9525">
            <a:noFill/>
            <a:miter lim="800000"/>
            <a:headEnd/>
            <a:tailEnd/>
          </a:ln>
        </p:spPr>
        <p:txBody>
          <a:bodyPr lIns="91724" tIns="45862" rIns="91724" bIns="45862" anchor="b"/>
          <a:lstStyle/>
          <a:p>
            <a:pPr algn="r" defTabSz="917575" eaLnBrk="0" hangingPunct="0"/>
            <a:fld id="{3BDABE32-42B5-48D2-8B51-79F3323CF25E}" type="slidenum">
              <a:rPr lang="en-US" sz="1200">
                <a:latin typeface="Times New Roman" pitchFamily="18" charset="0"/>
              </a:rPr>
              <a:pPr algn="r" defTabSz="917575" eaLnBrk="0" hangingPunct="0"/>
              <a:t>61</a:t>
            </a:fld>
            <a:endParaRPr lang="en-US" sz="1200">
              <a:latin typeface="Times New Roman" pitchFamily="18" charset="0"/>
            </a:endParaRPr>
          </a:p>
        </p:txBody>
      </p:sp>
      <p:sp>
        <p:nvSpPr>
          <p:cNvPr id="245763" name="Rectangle 2"/>
          <p:cNvSpPr>
            <a:spLocks noGrp="1" noRot="1" noChangeAspect="1" noChangeArrowheads="1" noTextEdit="1"/>
          </p:cNvSpPr>
          <p:nvPr>
            <p:ph type="sldImg"/>
          </p:nvPr>
        </p:nvSpPr>
        <p:spPr>
          <a:xfrm>
            <a:off x="1128713" y="711200"/>
            <a:ext cx="4606925" cy="3454400"/>
          </a:xfrm>
          <a:ln/>
        </p:spPr>
      </p:sp>
      <p:sp>
        <p:nvSpPr>
          <p:cNvPr id="245764" name="Rectangle 3"/>
          <p:cNvSpPr>
            <a:spLocks noGrp="1" noChangeArrowheads="1"/>
          </p:cNvSpPr>
          <p:nvPr>
            <p:ph type="body" idx="1"/>
          </p:nvPr>
        </p:nvSpPr>
        <p:spPr>
          <a:xfrm>
            <a:off x="896890" y="4366542"/>
            <a:ext cx="5064221" cy="4066762"/>
          </a:xfrm>
          <a:noFill/>
        </p:spPr>
        <p:txBody>
          <a:bodyPr lIns="91724" tIns="45862" rIns="91724" bIns="45862"/>
          <a:lstStyle/>
          <a:p>
            <a:r>
              <a:rPr lang="en-GB" sz="1000" smtClean="0">
                <a:latin typeface="Tahoma" pitchFamily="34" charset="0"/>
              </a:rPr>
              <a:t>This slide shows some hard or “engineered” SuDS components. Other examples include; rainwater harvesting, geocellular storage, proprietary products, filter drains etc.</a:t>
            </a:r>
          </a:p>
          <a:p>
            <a:endParaRPr lang="en-GB" sz="1000" smtClean="0">
              <a:latin typeface="Tahoma" pitchFamily="34" charset="0"/>
            </a:endParaRPr>
          </a:p>
          <a:p>
            <a:r>
              <a:rPr lang="en-GB" sz="1000" b="1" smtClean="0">
                <a:latin typeface="Tahoma" pitchFamily="34" charset="0"/>
              </a:rPr>
              <a:t>Permeable pavement</a:t>
            </a:r>
          </a:p>
          <a:p>
            <a:r>
              <a:rPr lang="en-GB" sz="1000" smtClean="0">
                <a:latin typeface="Tahoma" pitchFamily="34" charset="0"/>
              </a:rPr>
              <a:t>Permeable pavements (or surfaces such as gravel, porous asphalt) allow water to soak into the ground or a gravel-filled base. Permeable surfaces can attenuate the flow and provide treatment. It’s great for constrained sites as it provides a drainage and car parking function. This example at Stamford uses permeable paving and geocellular drainage.</a:t>
            </a:r>
          </a:p>
          <a:p>
            <a:endParaRPr lang="en-GB" sz="1000" smtClean="0">
              <a:latin typeface="Tahoma" pitchFamily="34" charset="0"/>
            </a:endParaRPr>
          </a:p>
          <a:p>
            <a:r>
              <a:rPr lang="en-GB" sz="1000" b="1" smtClean="0">
                <a:latin typeface="Tahoma" pitchFamily="34" charset="0"/>
              </a:rPr>
              <a:t>Green roof</a:t>
            </a:r>
          </a:p>
          <a:p>
            <a:r>
              <a:rPr lang="en-GB" sz="1000" smtClean="0">
                <a:latin typeface="Tahoma" pitchFamily="34" charset="0"/>
              </a:rPr>
              <a:t>This primarily is as close to the source as you can get and primarily is a roof covered in vegetation or another medium. The effectiveness of a green or living roof will depend on the thickness of the substrate on the roof, it provides attenuation and other benefits such as biodiversity enhancement and thermal cooling. CIRIA has produced guidance on green roofs and further information is also available from Livingroofs.org.</a:t>
            </a:r>
          </a:p>
          <a:p>
            <a:endParaRPr lang="en-GB" sz="1000" smtClean="0">
              <a:latin typeface="Tahoma" pitchFamily="34" charset="0"/>
            </a:endParaRPr>
          </a:p>
          <a:p>
            <a:r>
              <a:rPr lang="en-GB" sz="1000" b="1" smtClean="0">
                <a:latin typeface="Tahoma" pitchFamily="34" charset="0"/>
              </a:rPr>
              <a:t>Bioretention</a:t>
            </a:r>
          </a:p>
          <a:p>
            <a:r>
              <a:rPr lang="en-GB" sz="1000" smtClean="0">
                <a:latin typeface="Tahoma" pitchFamily="34" charset="0"/>
              </a:rPr>
              <a:t>Are depressions filled with engineering soil and vegetation. Water enters through a vegetated surface and trickled into a perforated pipe at the bottom before being transported downstream. It provides attenuation and water quality treatment.</a:t>
            </a:r>
          </a:p>
          <a:p>
            <a:endParaRPr lang="en-GB" sz="1000" smtClean="0">
              <a:latin typeface="Tahoma" pitchFamily="34" charset="0"/>
            </a:endParaRPr>
          </a:p>
          <a:p>
            <a:endParaRPr lang="en-GB" sz="1000" smtClean="0">
              <a:latin typeface="Tahoma"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909703" y="710697"/>
            <a:ext cx="5045002" cy="3455505"/>
          </a:xfrm>
          <a:ln/>
        </p:spPr>
      </p:sp>
      <p:sp>
        <p:nvSpPr>
          <p:cNvPr id="253955" name="Rectangle 3"/>
          <p:cNvSpPr>
            <a:spLocks noGrp="1" noChangeArrowheads="1"/>
          </p:cNvSpPr>
          <p:nvPr>
            <p:ph type="body" idx="1"/>
          </p:nvPr>
        </p:nvSpPr>
        <p:spPr>
          <a:xfrm>
            <a:off x="896890" y="4366542"/>
            <a:ext cx="5064221" cy="4066762"/>
          </a:xfrm>
          <a:noFill/>
        </p:spPr>
        <p:txBody>
          <a:bodyPr lIns="95070" tIns="47535" rIns="95070" bIns="47535"/>
          <a:lstStyle/>
          <a:p>
            <a:pPr marL="185738" indent="-185738"/>
            <a:r>
              <a:rPr lang="en-GB" sz="1000" smtClean="0">
                <a:latin typeface="Tahoma" pitchFamily="34" charset="0"/>
              </a:rPr>
              <a:t>Images are from early stages of the development of the site.</a:t>
            </a:r>
          </a:p>
          <a:p>
            <a:pPr marL="185738" indent="-185738"/>
            <a:endParaRPr lang="en-GB" sz="1000" smtClean="0">
              <a:latin typeface="Tahoma" pitchFamily="34" charset="0"/>
            </a:endParaRPr>
          </a:p>
          <a:p>
            <a:pPr marL="185738" indent="-185738"/>
            <a:r>
              <a:rPr lang="en-GB" sz="1000" b="1" smtClean="0">
                <a:latin typeface="Tahoma" pitchFamily="34" charset="0"/>
              </a:rPr>
              <a:t>Permeable/pervious pavement</a:t>
            </a:r>
          </a:p>
          <a:p>
            <a:pPr marL="185738" indent="-185738">
              <a:buFontTx/>
              <a:buChar char="•"/>
            </a:pPr>
            <a:r>
              <a:rPr lang="en-GB" sz="1000" smtClean="0">
                <a:latin typeface="Tahoma" pitchFamily="34" charset="0"/>
              </a:rPr>
              <a:t>The permeable pavement is a load-bearing construction surfaced with materials that allow surface water to enter the underlying construction. Small gaps between the block paving.</a:t>
            </a:r>
          </a:p>
          <a:p>
            <a:pPr marL="185738" indent="-185738">
              <a:buFontTx/>
              <a:buChar char="•"/>
            </a:pPr>
            <a:r>
              <a:rPr lang="en-GB" sz="1000" smtClean="0">
                <a:latin typeface="Tahoma" pitchFamily="34" charset="0"/>
              </a:rPr>
              <a:t>Runoff is stored and conveyed through the sub-base construction. </a:t>
            </a:r>
          </a:p>
          <a:p>
            <a:pPr marL="185738" indent="-185738">
              <a:buFontTx/>
              <a:buChar char="•"/>
            </a:pPr>
            <a:r>
              <a:rPr lang="en-GB" sz="1000" smtClean="0">
                <a:latin typeface="Tahoma" pitchFamily="34" charset="0"/>
              </a:rPr>
              <a:t>Provides attenuation, infiltration as well as some water treatment.</a:t>
            </a:r>
          </a:p>
          <a:p>
            <a:pPr marL="185738" indent="-185738"/>
            <a:endParaRPr lang="en-GB" sz="1000" smtClean="0">
              <a:latin typeface="Tahoma" pitchFamily="34" charset="0"/>
            </a:endParaRPr>
          </a:p>
          <a:p>
            <a:pPr marL="185738" indent="-185738"/>
            <a:r>
              <a:rPr lang="en-GB" sz="1000" b="1" smtClean="0">
                <a:latin typeface="Tahoma" pitchFamily="34" charset="0"/>
              </a:rPr>
              <a:t>Green roof</a:t>
            </a:r>
          </a:p>
          <a:p>
            <a:pPr marL="185738" indent="-185738">
              <a:buFontTx/>
              <a:buChar char="•"/>
            </a:pPr>
            <a:r>
              <a:rPr lang="en-GB" sz="1000" smtClean="0">
                <a:latin typeface="Tahoma" pitchFamily="34" charset="0"/>
              </a:rPr>
              <a:t>Normally a multi layered system that covers a roof with vegetation over a drainage layer.</a:t>
            </a:r>
          </a:p>
          <a:p>
            <a:pPr marL="185738" indent="-185738">
              <a:buFontTx/>
              <a:buChar char="•"/>
            </a:pPr>
            <a:r>
              <a:rPr lang="en-GB" sz="1000" smtClean="0">
                <a:latin typeface="Tahoma" pitchFamily="34" charset="0"/>
              </a:rPr>
              <a:t>This can reduce the volume of runoff and attenuate peak flows from the roof.</a:t>
            </a:r>
          </a:p>
          <a:p>
            <a:pPr marL="185738" indent="-185738">
              <a:buFontTx/>
              <a:buChar char="•"/>
            </a:pPr>
            <a:r>
              <a:rPr lang="en-GB" sz="1000" smtClean="0">
                <a:latin typeface="Tahoma" pitchFamily="34" charset="0"/>
              </a:rPr>
              <a:t>Can reduce the size of other SuDS components – normally looks good too!</a:t>
            </a:r>
          </a:p>
          <a:p>
            <a:pPr marL="185738" indent="-185738">
              <a:buFontTx/>
              <a:buChar char="•"/>
            </a:pPr>
            <a:endParaRPr lang="en-GB" sz="1000" smtClean="0">
              <a:latin typeface="Tahoma" pitchFamily="34" charset="0"/>
            </a:endParaRPr>
          </a:p>
          <a:p>
            <a:pPr marL="185738" indent="-185738"/>
            <a:r>
              <a:rPr lang="en-GB" sz="1000" b="1" smtClean="0">
                <a:latin typeface="Tahoma" pitchFamily="34" charset="0"/>
              </a:rPr>
              <a:t>Swales</a:t>
            </a:r>
          </a:p>
          <a:p>
            <a:pPr marL="185738" indent="-185738">
              <a:buFontTx/>
              <a:buChar char="•"/>
            </a:pPr>
            <a:r>
              <a:rPr lang="en-GB" sz="1000" smtClean="0">
                <a:latin typeface="Tahoma" pitchFamily="34" charset="0"/>
              </a:rPr>
              <a:t>Shallow channels designed to collect, convey and treat water.</a:t>
            </a:r>
          </a:p>
          <a:p>
            <a:pPr marL="185738" indent="-185738">
              <a:buFontTx/>
              <a:buChar char="•"/>
            </a:pPr>
            <a:r>
              <a:rPr lang="en-GB" sz="1000" smtClean="0">
                <a:latin typeface="Tahoma" pitchFamily="34" charset="0"/>
              </a:rPr>
              <a:t>Development has two types of swales, normal and underdrained swales – provide greater drainage – often dry.</a:t>
            </a:r>
          </a:p>
          <a:p>
            <a:pPr marL="185738" indent="-185738">
              <a:buFontTx/>
              <a:buChar char="•"/>
            </a:pPr>
            <a:r>
              <a:rPr lang="en-GB" sz="1000" smtClean="0">
                <a:latin typeface="Tahoma" pitchFamily="34" charset="0"/>
              </a:rPr>
              <a:t>Swale on the green way (perimeter of the site) also provides opportunities for enhanced biodiversity.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xfrm>
            <a:off x="909703" y="710697"/>
            <a:ext cx="5045002" cy="3455505"/>
          </a:xfrm>
          <a:ln/>
        </p:spPr>
      </p:sp>
      <p:sp>
        <p:nvSpPr>
          <p:cNvPr id="256003" name="Rectangle 3"/>
          <p:cNvSpPr>
            <a:spLocks noGrp="1" noChangeArrowheads="1"/>
          </p:cNvSpPr>
          <p:nvPr>
            <p:ph type="body" idx="1"/>
          </p:nvPr>
        </p:nvSpPr>
        <p:spPr>
          <a:xfrm>
            <a:off x="896890" y="4366542"/>
            <a:ext cx="5064221" cy="4066762"/>
          </a:xfrm>
          <a:noFill/>
        </p:spPr>
        <p:txBody>
          <a:bodyPr lIns="95070" tIns="47535" rIns="95070" bIns="47535"/>
          <a:lstStyle/>
          <a:p>
            <a:pPr marL="185738" indent="-185738"/>
            <a:r>
              <a:rPr lang="en-GB" sz="1000" b="1" smtClean="0">
                <a:latin typeface="Tahoma" pitchFamily="34" charset="0"/>
              </a:rPr>
              <a:t>Detention basins</a:t>
            </a:r>
          </a:p>
          <a:p>
            <a:pPr marL="185738" indent="-185738">
              <a:buFontTx/>
              <a:buChar char="•"/>
            </a:pPr>
            <a:r>
              <a:rPr lang="en-GB" sz="1000" smtClean="0">
                <a:latin typeface="Tahoma" pitchFamily="34" charset="0"/>
              </a:rPr>
              <a:t>Depressions designed to detain runoff for a period of time (primarily during extreme events).</a:t>
            </a:r>
          </a:p>
          <a:p>
            <a:pPr marL="185738" indent="-185738">
              <a:buFontTx/>
              <a:buChar char="•"/>
            </a:pPr>
            <a:r>
              <a:rPr lang="en-GB" sz="1000" smtClean="0">
                <a:latin typeface="Tahoma" pitchFamily="34" charset="0"/>
              </a:rPr>
              <a:t>The compete system and SuDS management train enables the development  to meet flood risk management considerations and water quality criteria.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C1FF874-531B-4D5C-A1F7-A89412B42C26}" type="slidenum">
              <a:rPr lang="en-GB" smtClean="0"/>
              <a:pPr>
                <a:defRPr/>
              </a:pPr>
              <a:t>64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d-ID"/>
          </a:p>
        </p:txBody>
      </p:sp>
      <p:sp>
        <p:nvSpPr>
          <p:cNvPr id="4" name="Slide Number Placeholder 3"/>
          <p:cNvSpPr>
            <a:spLocks noGrp="1"/>
          </p:cNvSpPr>
          <p:nvPr>
            <p:ph type="sldNum" sz="quarter" idx="10"/>
          </p:nvPr>
        </p:nvSpPr>
        <p:spPr/>
        <p:txBody>
          <a:bodyPr/>
          <a:lstStyle/>
          <a:p>
            <a:pPr>
              <a:defRPr/>
            </a:pPr>
            <a:fld id="{0C1FF874-531B-4D5C-A1F7-A89412B42C26}" type="slidenum">
              <a:rPr lang="en-GB" smtClean="0"/>
              <a:pPr>
                <a:defRPr/>
              </a:pPr>
              <a:t>65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F36B22-7063-4F48-A554-DC0AD58B884C}" type="slidenum">
              <a:rPr lang="en-US"/>
              <a:pPr/>
              <a:t>66</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id-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78AD87-5AB5-4E3B-8AC5-FC93922BE050}" type="slidenum">
              <a:rPr lang="en-US"/>
              <a:pPr/>
              <a:t>67</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txBox="1">
            <a:spLocks noGrp="1" noChangeArrowheads="1"/>
          </p:cNvSpPr>
          <p:nvPr/>
        </p:nvSpPr>
        <p:spPr bwMode="auto">
          <a:xfrm>
            <a:off x="3903071" y="8635106"/>
            <a:ext cx="2954929" cy="508894"/>
          </a:xfrm>
          <a:prstGeom prst="rect">
            <a:avLst/>
          </a:prstGeom>
          <a:noFill/>
          <a:ln w="9525">
            <a:noFill/>
            <a:miter lim="800000"/>
            <a:headEnd/>
            <a:tailEnd/>
          </a:ln>
        </p:spPr>
        <p:txBody>
          <a:bodyPr lIns="91724" tIns="45862" rIns="91724" bIns="45862" anchor="b"/>
          <a:lstStyle/>
          <a:p>
            <a:pPr algn="r" defTabSz="917575" eaLnBrk="0" hangingPunct="0"/>
            <a:fld id="{96D06910-31DD-472B-8AE8-3A7A98CA7997}" type="slidenum">
              <a:rPr lang="en-US" sz="1200">
                <a:latin typeface="Times New Roman" pitchFamily="18" charset="0"/>
              </a:rPr>
              <a:pPr algn="r" defTabSz="917575" eaLnBrk="0" hangingPunct="0"/>
              <a:t>68</a:t>
            </a:fld>
            <a:endParaRPr lang="en-US" sz="1200">
              <a:latin typeface="Times New Roman" pitchFamily="18" charset="0"/>
            </a:endParaRPr>
          </a:p>
        </p:txBody>
      </p:sp>
      <p:sp>
        <p:nvSpPr>
          <p:cNvPr id="247811" name="Rectangle 2"/>
          <p:cNvSpPr>
            <a:spLocks noGrp="1" noRot="1" noChangeAspect="1" noChangeArrowheads="1" noTextEdit="1"/>
          </p:cNvSpPr>
          <p:nvPr>
            <p:ph type="sldImg"/>
          </p:nvPr>
        </p:nvSpPr>
        <p:spPr>
          <a:xfrm>
            <a:off x="1128713" y="711200"/>
            <a:ext cx="4606925" cy="3454400"/>
          </a:xfrm>
          <a:ln/>
        </p:spPr>
      </p:sp>
      <p:sp>
        <p:nvSpPr>
          <p:cNvPr id="247812" name="Rectangle 3"/>
          <p:cNvSpPr>
            <a:spLocks noGrp="1" noChangeArrowheads="1"/>
          </p:cNvSpPr>
          <p:nvPr>
            <p:ph type="body" idx="1"/>
          </p:nvPr>
        </p:nvSpPr>
        <p:spPr>
          <a:xfrm>
            <a:off x="896890" y="4366542"/>
            <a:ext cx="5064221" cy="4066762"/>
          </a:xfrm>
          <a:noFill/>
        </p:spPr>
        <p:txBody>
          <a:bodyPr lIns="91724" tIns="45862" rIns="91724" bIns="45862"/>
          <a:lstStyle/>
          <a:p>
            <a:pPr marL="177800" indent="-177800" eaLnBrk="1" hangingPunct="1">
              <a:spcBef>
                <a:spcPct val="20000"/>
              </a:spcBef>
              <a:buFontTx/>
              <a:buChar char="•"/>
            </a:pPr>
            <a:r>
              <a:rPr lang="en-GB" sz="1000" smtClean="0">
                <a:latin typeface="Tahoma" pitchFamily="34" charset="0"/>
              </a:rPr>
              <a:t>A more sustainable approach to drainage can be embraced on any site.</a:t>
            </a:r>
          </a:p>
          <a:p>
            <a:pPr marL="177800" indent="-177800" eaLnBrk="1" hangingPunct="1">
              <a:spcBef>
                <a:spcPct val="20000"/>
              </a:spcBef>
              <a:buFontTx/>
              <a:buChar char="•"/>
            </a:pPr>
            <a:r>
              <a:rPr lang="en-GB" sz="1000" smtClean="0">
                <a:latin typeface="Tahoma" pitchFamily="34" charset="0"/>
              </a:rPr>
              <a:t>SuDS can deliver multiple benefits and will help us manage regulatory and environmental challenges.</a:t>
            </a:r>
          </a:p>
          <a:p>
            <a:pPr marL="177800" indent="-177800" eaLnBrk="1" hangingPunct="1">
              <a:spcBef>
                <a:spcPct val="20000"/>
              </a:spcBef>
              <a:buFontTx/>
              <a:buChar char="•"/>
            </a:pPr>
            <a:r>
              <a:rPr lang="en-GB" sz="1000" smtClean="0">
                <a:latin typeface="Tahoma" pitchFamily="34" charset="0"/>
              </a:rPr>
              <a:t>SuDS delivery will require good communication and engagement and partnerships.</a:t>
            </a:r>
          </a:p>
          <a:p>
            <a:pPr marL="177800" indent="-177800" eaLnBrk="1" hangingPunct="1">
              <a:spcBef>
                <a:spcPct val="20000"/>
              </a:spcBef>
              <a:buFontTx/>
              <a:buChar char="•"/>
            </a:pPr>
            <a:r>
              <a:rPr lang="en-GB" sz="1000" smtClean="0">
                <a:latin typeface="Tahoma" pitchFamily="34" charset="0"/>
              </a:rPr>
              <a:t>SuDS can be delivered, there are variety of information sources available.</a:t>
            </a:r>
          </a:p>
          <a:p>
            <a:pPr marL="177800" indent="-177800" eaLnBrk="1" hangingPunct="1">
              <a:spcBef>
                <a:spcPct val="20000"/>
              </a:spcBef>
            </a:pPr>
            <a:endParaRPr lang="en-GB" sz="1000" smtClean="0">
              <a:latin typeface="Tahoma"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1143000" y="685800"/>
            <a:ext cx="4572000" cy="3429000"/>
          </a:xfrm>
          <a:ln/>
        </p:spPr>
      </p:sp>
      <p:sp>
        <p:nvSpPr>
          <p:cNvPr id="122883" name="Rectangle 3"/>
          <p:cNvSpPr>
            <a:spLocks noGrp="1" noChangeArrowheads="1"/>
          </p:cNvSpPr>
          <p:nvPr>
            <p:ph type="body" idx="1"/>
          </p:nvPr>
        </p:nvSpPr>
        <p:spPr>
          <a:noFill/>
          <a:ln/>
        </p:spPr>
        <p:txBody>
          <a:bodyPr/>
          <a:lstStyle/>
          <a:p>
            <a:r>
              <a:rPr lang="en-US" smtClean="0">
                <a:latin typeface="Times" pitchFamily="18" charset="0"/>
              </a:rPr>
              <a:t>http://www.gpoaccess.gov/usbudget/fy03/pdf/bud24.pdf</a:t>
            </a:r>
          </a:p>
          <a:p>
            <a:r>
              <a:rPr lang="en-US" smtClean="0">
                <a:latin typeface="Times" pitchFamily="18" charset="0"/>
              </a:rPr>
              <a:t>Flood Damage Reduction</a:t>
            </a:r>
          </a:p>
          <a:p>
            <a:r>
              <a:rPr lang="en-US" smtClean="0">
                <a:latin typeface="Times" pitchFamily="18" charset="0"/>
              </a:rPr>
              <a:t>The Corps estimates that its existing flood damage reduction projects prevent about $21 billion in damages in an average year, and over time have returned $6 for every $1 invested. These benefits vary greatly from year-to-year depending on flood events. Despite these federal investments, flood damage nationwide is increasing. Federal, state, and local decisions can diminish</a:t>
            </a:r>
          </a:p>
          <a:p>
            <a:r>
              <a:rPr lang="en-US" smtClean="0">
                <a:latin typeface="Times" pitchFamily="18" charset="0"/>
              </a:rPr>
              <a:t>or increase flood risks and affect flood damages.</a:t>
            </a:r>
          </a:p>
          <a:p>
            <a:endParaRPr lang="en-US" smtClean="0">
              <a:latin typeface="Times" pitchFamily="18" charset="0"/>
            </a:endParaRPr>
          </a:p>
          <a:p>
            <a:r>
              <a:rPr lang="fr-CH" smtClean="0">
                <a:latin typeface="Times" pitchFamily="18" charset="0"/>
              </a:rPr>
              <a:t>3rd UN World Water Development Report </a:t>
            </a:r>
          </a:p>
          <a:p>
            <a:r>
              <a:rPr lang="en-US" smtClean="0">
                <a:latin typeface="Times" pitchFamily="18" charset="0"/>
              </a:rPr>
              <a:t>Note: 1999 US$ billions, adjusted using Construction Cost Index</a:t>
            </a:r>
          </a:p>
          <a:p>
            <a:r>
              <a:rPr lang="en-US" smtClean="0">
                <a:latin typeface="Times" pitchFamily="18" charset="0"/>
              </a:rPr>
              <a:t>Investments in environmental sustainability</a:t>
            </a:r>
            <a:r>
              <a:rPr lang="en-US" altLang="ja-JP" smtClean="0">
                <a:latin typeface="Times" pitchFamily="18" charset="0"/>
              </a:rPr>
              <a:t> </a:t>
            </a:r>
            <a:r>
              <a:rPr lang="en-US" smtClean="0">
                <a:latin typeface="Times" pitchFamily="18" charset="0"/>
              </a:rPr>
              <a:t>and water management to prevent</a:t>
            </a:r>
            <a:r>
              <a:rPr lang="en-US" altLang="ja-JP" smtClean="0">
                <a:latin typeface="Times" pitchFamily="18" charset="0"/>
              </a:rPr>
              <a:t> </a:t>
            </a:r>
            <a:r>
              <a:rPr lang="en-US" smtClean="0">
                <a:latin typeface="Times" pitchFamily="18" charset="0"/>
              </a:rPr>
              <a:t>water-related disasters can have large</a:t>
            </a:r>
            <a:r>
              <a:rPr lang="en-US" altLang="ja-JP" smtClean="0">
                <a:latin typeface="Times" pitchFamily="18" charset="0"/>
              </a:rPr>
              <a:t> </a:t>
            </a:r>
            <a:r>
              <a:rPr lang="en-US" smtClean="0">
                <a:latin typeface="Times" pitchFamily="18" charset="0"/>
              </a:rPr>
              <a:t>payoffs, so countries need not wait to invest</a:t>
            </a:r>
            <a:r>
              <a:rPr lang="en-US" altLang="ja-JP" smtClean="0">
                <a:latin typeface="Times" pitchFamily="18" charset="0"/>
              </a:rPr>
              <a:t> </a:t>
            </a:r>
            <a:r>
              <a:rPr lang="en-US" smtClean="0">
                <a:latin typeface="Times" pitchFamily="18" charset="0"/>
              </a:rPr>
              <a:t>until they have achieved middle- or</a:t>
            </a:r>
            <a:r>
              <a:rPr lang="en-US" altLang="ja-JP" smtClean="0">
                <a:latin typeface="Times" pitchFamily="18" charset="0"/>
              </a:rPr>
              <a:t> </a:t>
            </a:r>
            <a:r>
              <a:rPr lang="en-US" smtClean="0">
                <a:latin typeface="Times" pitchFamily="18" charset="0"/>
              </a:rPr>
              <a:t>high-income status. Investments in water</a:t>
            </a:r>
            <a:r>
              <a:rPr lang="en-US" altLang="ja-JP" smtClean="0">
                <a:latin typeface="Times" pitchFamily="18" charset="0"/>
              </a:rPr>
              <a:t> </a:t>
            </a:r>
            <a:r>
              <a:rPr lang="en-US" smtClean="0">
                <a:latin typeface="Times" pitchFamily="18" charset="0"/>
              </a:rPr>
              <a:t>infrastructure by the US Army Corps of</a:t>
            </a:r>
            <a:r>
              <a:rPr lang="en-US" altLang="ja-JP" smtClean="0">
                <a:latin typeface="Times" pitchFamily="18" charset="0"/>
              </a:rPr>
              <a:t> </a:t>
            </a:r>
            <a:r>
              <a:rPr lang="en-US" smtClean="0">
                <a:latin typeface="Times" pitchFamily="18" charset="0"/>
              </a:rPr>
              <a:t>Engineers between 1930 and 1999, for</a:t>
            </a:r>
            <a:r>
              <a:rPr lang="en-US" altLang="ja-JP" smtClean="0">
                <a:latin typeface="Times" pitchFamily="18" charset="0"/>
              </a:rPr>
              <a:t> </a:t>
            </a:r>
            <a:r>
              <a:rPr lang="en-US" smtClean="0">
                <a:latin typeface="Times" pitchFamily="18" charset="0"/>
              </a:rPr>
              <a:t>example, yielded returns of $6 for each</a:t>
            </a:r>
            <a:r>
              <a:rPr lang="en-US" altLang="ja-JP" smtClean="0">
                <a:latin typeface="Times" pitchFamily="18" charset="0"/>
              </a:rPr>
              <a:t> </a:t>
            </a:r>
            <a:r>
              <a:rPr lang="en-US" smtClean="0">
                <a:latin typeface="Times" pitchFamily="18" charset="0"/>
              </a:rPr>
              <a:t>$1 spent and controlled flood damage</a:t>
            </a:r>
            <a:r>
              <a:rPr lang="en-US" altLang="ja-JP" smtClean="0">
                <a:latin typeface="Times" pitchFamily="18" charset="0"/>
              </a:rPr>
              <a:t> </a:t>
            </a:r>
            <a:r>
              <a:rPr lang="en-US" smtClean="0">
                <a:latin typeface="Times" pitchFamily="18" charset="0"/>
              </a:rPr>
              <a:t>despite rising population numbers and</a:t>
            </a:r>
            <a:r>
              <a:rPr lang="en-US" altLang="ja-JP" smtClean="0">
                <a:latin typeface="Times" pitchFamily="18" charset="0"/>
              </a:rPr>
              <a:t> </a:t>
            </a:r>
            <a:r>
              <a:rPr lang="en-US" smtClean="0">
                <a:latin typeface="Times" pitchFamily="18" charset="0"/>
              </a:rPr>
              <a:t>property value at risk over the period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1143000" y="685800"/>
            <a:ext cx="4572000" cy="3429000"/>
          </a:xfrm>
          <a:ln/>
        </p:spPr>
      </p:sp>
      <p:sp>
        <p:nvSpPr>
          <p:cNvPr id="142339" name="Notes Placeholder 2"/>
          <p:cNvSpPr>
            <a:spLocks noGrp="1"/>
          </p:cNvSpPr>
          <p:nvPr>
            <p:ph type="body" idx="1"/>
          </p:nvPr>
        </p:nvSpPr>
        <p:spPr>
          <a:xfrm>
            <a:off x="685480" y="4344607"/>
            <a:ext cx="5487041" cy="4113556"/>
          </a:xfrm>
          <a:noFill/>
          <a:ln/>
        </p:spPr>
        <p:txBody>
          <a:bodyPr lIns="91504" tIns="45752" rIns="91504" bIns="45752"/>
          <a:lstStyle/>
          <a:p>
            <a:endParaRPr lang="en-US" smtClean="0">
              <a:latin typeface="Times"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xfrm>
            <a:off x="1143000" y="685800"/>
            <a:ext cx="4572000" cy="3429000"/>
          </a:xfrm>
          <a:ln/>
        </p:spPr>
      </p:sp>
      <p:sp>
        <p:nvSpPr>
          <p:cNvPr id="261123" name="Rectangle 3"/>
          <p:cNvSpPr>
            <a:spLocks noGrp="1" noChangeArrowheads="1"/>
          </p:cNvSpPr>
          <p:nvPr>
            <p:ph type="body" idx="1"/>
          </p:nvPr>
        </p:nvSpPr>
        <p:spPr>
          <a:noFill/>
          <a:ln/>
        </p:spPr>
        <p:txBody>
          <a:bodyPr/>
          <a:lstStyle/>
          <a:p>
            <a:r>
              <a:rPr lang="en-US" altLang="ja-JP" b="1" smtClean="0">
                <a:latin typeface="Times" pitchFamily="18" charset="0"/>
              </a:rPr>
              <a:t>http://www.unisdr.org/we/inform/terminology#letter-v</a:t>
            </a:r>
          </a:p>
          <a:p>
            <a:r>
              <a:rPr lang="en-US" altLang="ja-JP" b="1" smtClean="0">
                <a:latin typeface="Times" pitchFamily="18" charset="0"/>
              </a:rPr>
              <a:t>Hazard</a:t>
            </a:r>
          </a:p>
          <a:p>
            <a:r>
              <a:rPr lang="en-US" altLang="ja-JP" smtClean="0">
                <a:latin typeface="Times" pitchFamily="18" charset="0"/>
              </a:rPr>
              <a:t>A dangerous phenomenon, substance, human activity or condition that may cause loss of life, injury or other health impacts, property damage, loss of livelihoods and services, social and economic disruption, or environmental damage. </a:t>
            </a:r>
            <a:br>
              <a:rPr lang="en-US" altLang="ja-JP" smtClean="0">
                <a:latin typeface="Times" pitchFamily="18" charset="0"/>
              </a:rPr>
            </a:br>
            <a:r>
              <a:rPr lang="en-US" altLang="ja-JP" smtClean="0">
                <a:latin typeface="Times" pitchFamily="18" charset="0"/>
              </a:rPr>
              <a:t>Comment: The hazards of concern to disaster risk reduction as stated in footnote 3 of the Hyogo Framework are “… hazards of natural origin and related environmental and technological hazards and risks.” Such hazards arise from a variety of geological, meteorological, hydrological, oceanic, biological, and technological sources, sometimes acting in combination. In technical settings, hazards are described quantitatively by the likely frequency of occurrence of different intensities for different areas, as determined from historical data or scientific analysis. </a:t>
            </a:r>
          </a:p>
          <a:p>
            <a:r>
              <a:rPr lang="en-US" altLang="ja-JP" b="1" smtClean="0">
                <a:latin typeface="Times" pitchFamily="18" charset="0"/>
              </a:rPr>
              <a:t>Exposure</a:t>
            </a:r>
          </a:p>
          <a:p>
            <a:r>
              <a:rPr lang="en-US" altLang="ja-JP" smtClean="0">
                <a:latin typeface="Times" pitchFamily="18" charset="0"/>
              </a:rPr>
              <a:t>People, property, systems, or other elements present in hazard zones that are thereby subject to potential losses. </a:t>
            </a:r>
            <a:br>
              <a:rPr lang="en-US" altLang="ja-JP" smtClean="0">
                <a:latin typeface="Times" pitchFamily="18" charset="0"/>
              </a:rPr>
            </a:br>
            <a:r>
              <a:rPr lang="en-US" altLang="ja-JP" smtClean="0">
                <a:latin typeface="Times" pitchFamily="18" charset="0"/>
              </a:rPr>
              <a:t>Comment: Measures of exposure can include the number of people or types of assets in an area. These can be combined with the specific vulnerability of the exposed elements to any particular hazard to estimate the quantitative risks associated with that hazard in the area of interest.</a:t>
            </a:r>
            <a:br>
              <a:rPr lang="en-US" altLang="ja-JP" smtClean="0">
                <a:latin typeface="Times" pitchFamily="18" charset="0"/>
              </a:rPr>
            </a:br>
            <a:r>
              <a:rPr lang="en-US" altLang="ja-JP" b="1" smtClean="0">
                <a:latin typeface="Times" pitchFamily="18" charset="0"/>
              </a:rPr>
              <a:t>Vulnerability</a:t>
            </a:r>
          </a:p>
          <a:p>
            <a:r>
              <a:rPr lang="en-US" altLang="ja-JP" smtClean="0">
                <a:latin typeface="Times" pitchFamily="18" charset="0"/>
              </a:rPr>
              <a:t>The characteristics and circumstances of a community, system or asset that make it susceptible to the damaging effects of a hazard. </a:t>
            </a:r>
            <a:br>
              <a:rPr lang="en-US" altLang="ja-JP" smtClean="0">
                <a:latin typeface="Times" pitchFamily="18" charset="0"/>
              </a:rPr>
            </a:br>
            <a:r>
              <a:rPr lang="en-US" altLang="ja-JP" smtClean="0">
                <a:latin typeface="Times" pitchFamily="18" charset="0"/>
              </a:rPr>
              <a:t>Comment: There are many aspects of vulnerability, arising from various physical, social, economic, and environmental factors. Examples may include poor design and construction of buildings, inadequate protection of assets, lack of public information and awareness, limited official recognition of risks and preparedness measures, and disregard for wise environmental management. Vulnerability varies significantly within a community and over time. This definition identifies vulnerability as a characteristic of the element of interest (community, system or asset) which is independent of its exposure. However, in common use the word is often used more broadly to include the element’s exposure.</a:t>
            </a:r>
            <a:br>
              <a:rPr lang="en-US" altLang="ja-JP" smtClean="0">
                <a:latin typeface="Times" pitchFamily="18" charset="0"/>
              </a:rPr>
            </a:br>
            <a:endParaRPr lang="en-US" altLang="ja-JP" smtClean="0">
              <a:latin typeface="Times"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xfrm>
            <a:off x="1143000" y="685800"/>
            <a:ext cx="4572000" cy="3429000"/>
          </a:xfrm>
          <a:ln/>
        </p:spPr>
      </p:sp>
      <p:sp>
        <p:nvSpPr>
          <p:cNvPr id="228355" name="Rectangle 3"/>
          <p:cNvSpPr>
            <a:spLocks noGrp="1" noChangeArrowheads="1"/>
          </p:cNvSpPr>
          <p:nvPr>
            <p:ph type="body" idx="1"/>
          </p:nvPr>
        </p:nvSpPr>
        <p:spPr>
          <a:noFill/>
          <a:ln/>
        </p:spPr>
        <p:txBody>
          <a:bodyPr/>
          <a:lstStyle/>
          <a:p>
            <a:r>
              <a:rPr lang="en-US" altLang="ja-JP" smtClean="0">
                <a:latin typeface="Times" pitchFamily="18" charset="0"/>
              </a:rPr>
              <a:t>http://www.planat.ch/en/home/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1143000" y="685800"/>
            <a:ext cx="4572000" cy="3429000"/>
          </a:xfrm>
          <a:ln/>
        </p:spPr>
      </p:sp>
      <p:sp>
        <p:nvSpPr>
          <p:cNvPr id="236547" name="Rectangle 3"/>
          <p:cNvSpPr>
            <a:spLocks noGrp="1" noChangeArrowheads="1"/>
          </p:cNvSpPr>
          <p:nvPr>
            <p:ph type="body" idx="1"/>
          </p:nvPr>
        </p:nvSpPr>
        <p:spPr>
          <a:noFill/>
          <a:ln/>
        </p:spPr>
        <p:txBody>
          <a:bodyPr/>
          <a:lstStyle/>
          <a:p>
            <a:r>
              <a:rPr lang="en-US" altLang="ja-JP" smtClean="0">
                <a:latin typeface="Times" pitchFamily="18" charset="0"/>
              </a:rPr>
              <a:t>http://ec.europa.eu/environment/water/flood_risk/index.htm</a:t>
            </a:r>
          </a:p>
          <a:p>
            <a:r>
              <a:rPr lang="en-US" smtClean="0">
                <a:latin typeface="Times" pitchFamily="18" charset="0"/>
              </a:rPr>
              <a:t>focus particularly on prevention (</a:t>
            </a:r>
            <a:r>
              <a:rPr lang="en-US" i="1" smtClean="0">
                <a:latin typeface="Times" pitchFamily="18" charset="0"/>
              </a:rPr>
              <a:t>i.e.</a:t>
            </a:r>
            <a:r>
              <a:rPr lang="en-US" smtClean="0">
                <a:latin typeface="Times" pitchFamily="18" charset="0"/>
              </a:rPr>
              <a:t> preventing damage caused by floods by avoiding construction of houses and industries in present and future flood-prone areas or by adapting future developments to the risk of flooding), protection (by taking measures to reduce the likelihood of floods and/or the impact of floods in a specific location such as restoring flood plains and wetlands) and preparedness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xfrm>
            <a:off x="1143000" y="685800"/>
            <a:ext cx="4572000" cy="3429000"/>
          </a:xfrm>
          <a:ln/>
        </p:spPr>
      </p:sp>
      <p:sp>
        <p:nvSpPr>
          <p:cNvPr id="238595"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1143000" y="685800"/>
            <a:ext cx="4572000" cy="3429000"/>
          </a:xfrm>
          <a:ln/>
        </p:spPr>
      </p:sp>
      <p:sp>
        <p:nvSpPr>
          <p:cNvPr id="195587"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1144588" y="682625"/>
            <a:ext cx="4576762" cy="3432175"/>
          </a:xfrm>
          <a:ln/>
        </p:spPr>
      </p:sp>
      <p:sp>
        <p:nvSpPr>
          <p:cNvPr id="189443" name="Rectangle 3"/>
          <p:cNvSpPr>
            <a:spLocks noGrp="1" noChangeArrowheads="1"/>
          </p:cNvSpPr>
          <p:nvPr>
            <p:ph type="body" idx="1"/>
          </p:nvPr>
        </p:nvSpPr>
        <p:spPr>
          <a:xfrm>
            <a:off x="914508" y="4346069"/>
            <a:ext cx="5028986" cy="4115019"/>
          </a:xfrm>
          <a:noFill/>
          <a:ln/>
        </p:spPr>
        <p:txBody>
          <a:bodyPr/>
          <a:lstStyle/>
          <a:p>
            <a:endParaRPr lang="ja-JP" altLang="en-US"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143000" y="685800"/>
            <a:ext cx="4572000" cy="3429000"/>
          </a:xfrm>
          <a:ln/>
        </p:spPr>
      </p:sp>
      <p:sp>
        <p:nvSpPr>
          <p:cNvPr id="144387"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43000" y="685800"/>
            <a:ext cx="4572000" cy="3429000"/>
          </a:xfrm>
          <a:ln/>
        </p:spPr>
      </p:sp>
      <p:sp>
        <p:nvSpPr>
          <p:cNvPr id="146435" name="Rectangle 3"/>
          <p:cNvSpPr>
            <a:spLocks noGrp="1" noChangeArrowheads="1"/>
          </p:cNvSpPr>
          <p:nvPr>
            <p:ph type="body" idx="1"/>
          </p:nvPr>
        </p:nvSpPr>
        <p:spPr>
          <a:noFill/>
          <a:ln/>
        </p:spPr>
        <p:txBody>
          <a:bodyPr/>
          <a:lstStyle/>
          <a:p>
            <a:endParaRPr lang="en-US" smtClean="0">
              <a:latin typeface="Times"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143000" y="685800"/>
            <a:ext cx="4572000" cy="3429000"/>
          </a:xfrm>
          <a:ln/>
        </p:spPr>
      </p:sp>
      <p:sp>
        <p:nvSpPr>
          <p:cNvPr id="111619" name="Rectangle 3"/>
          <p:cNvSpPr>
            <a:spLocks noGrp="1" noChangeArrowheads="1"/>
          </p:cNvSpPr>
          <p:nvPr>
            <p:ph type="body" idx="1"/>
          </p:nvPr>
        </p:nvSpPr>
        <p:spPr>
          <a:noFill/>
          <a:ln/>
        </p:spPr>
        <p:txBody>
          <a:bodyPr/>
          <a:lstStyle/>
          <a:p>
            <a:r>
              <a:rPr lang="en-US" smtClean="0">
                <a:latin typeface="Times" pitchFamily="18" charset="0"/>
              </a:rPr>
              <a:t>http://www.nrcs.usda.gov/wps/portal/nrcs/detailfull/national/technical/alphabetical/water/restoration/?&amp;cid=nrcs143_026903</a:t>
            </a:r>
            <a:endParaRPr lang="en-US" altLang="ja-JP" smtClean="0">
              <a:latin typeface="Times" pitchFamily="18" charset="0"/>
            </a:endParaRPr>
          </a:p>
          <a:p>
            <a:r>
              <a:rPr lang="fr-CH" altLang="ja-JP" smtClean="0">
                <a:latin typeface="Times" pitchFamily="18" charset="0"/>
              </a:rPr>
              <a:t>How urbanization leads to decreased rates of infiltration and increased surface runoff</a:t>
            </a:r>
            <a:endParaRPr lang="en-US" altLang="ja-JP" smtClean="0">
              <a:latin typeface="Times" pitchFamily="18" charset="0"/>
            </a:endParaRPr>
          </a:p>
          <a:p>
            <a:r>
              <a:rPr lang="en-US" altLang="ja-JP" smtClean="0">
                <a:latin typeface="Times" pitchFamily="18" charset="0"/>
              </a:rPr>
              <a:t>Relationship between impervious cover and surface runoff. Impervious cover in a watershed results in increased surface runoff. As little as 10 % impervious cover in a watershed can result in stream degradation </a:t>
            </a:r>
            <a:endParaRPr lang="en-US" smtClean="0">
              <a:latin typeface="Times"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143000" y="685800"/>
            <a:ext cx="4572000" cy="3429000"/>
          </a:xfrm>
          <a:ln/>
        </p:spPr>
      </p:sp>
      <p:sp>
        <p:nvSpPr>
          <p:cNvPr id="112643" name="Rectangle 3"/>
          <p:cNvSpPr>
            <a:spLocks noGrp="1" noChangeArrowheads="1"/>
          </p:cNvSpPr>
          <p:nvPr>
            <p:ph type="body" idx="1"/>
          </p:nvPr>
        </p:nvSpPr>
        <p:spPr>
          <a:noFill/>
          <a:ln/>
        </p:spPr>
        <p:txBody>
          <a:bodyPr/>
          <a:lstStyle/>
          <a:p>
            <a:r>
              <a:rPr lang="en-US" smtClean="0">
                <a:latin typeface="Times" pitchFamily="18" charset="0"/>
              </a:rPr>
              <a:t>Urban floods have large impacts particularly in terms of economic losses both direct and indirect. Flood risks are a function of exposure of the people and the economic activities along with the vulnerability of social and economic fabric. As such the impact of such floods on the lives and livelihoods of people, a function of their vulnerability, needs to be understood. A number of urban characteristics particularly in low and middle income countries that have relevance to the increased flood risks are:</a:t>
            </a:r>
            <a:endParaRPr lang="en-US" altLang="ja-JP" smtClean="0">
              <a:latin typeface="Times" pitchFamily="18" charset="0"/>
            </a:endParaRPr>
          </a:p>
          <a:p>
            <a:endParaRPr lang="en-US" altLang="ja-JP" smtClean="0">
              <a:latin typeface="Times" pitchFamily="18" charset="0"/>
            </a:endParaRPr>
          </a:p>
          <a:p>
            <a:r>
              <a:rPr lang="en-US" smtClean="0">
                <a:latin typeface="Times" pitchFamily="18" charset="0"/>
              </a:rPr>
              <a:t>The human settlements and infrastructure behind such embankments assume the area to be free from flood risks grossly ignoring the residual risks that are associated with any flood protection scheme. The infrastructure such as underground transportation systems, multi layered basements used for storage and the telecommunication networks that have indirect impacts on the economies have spiralled over the past few decades.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a:fld id="{C1439CCD-4C11-4D4A-8E92-732935502433}" type="slidenum">
              <a:rPr lang="ja-JP" altLang="en-US" sz="1200"/>
              <a:pPr algn="r"/>
              <a:t>20</a:t>
            </a:fld>
            <a:endParaRPr lang="en-US" altLang="ja-JP" sz="1200"/>
          </a:p>
        </p:txBody>
      </p:sp>
      <p:sp>
        <p:nvSpPr>
          <p:cNvPr id="168963" name="Slide Image Placeholder 1"/>
          <p:cNvSpPr>
            <a:spLocks noGrp="1" noRot="1" noChangeAspect="1" noTextEdit="1"/>
          </p:cNvSpPr>
          <p:nvPr>
            <p:ph type="sldImg"/>
          </p:nvPr>
        </p:nvSpPr>
        <p:spPr>
          <a:xfrm>
            <a:off x="1143000" y="685800"/>
            <a:ext cx="4572000" cy="3429000"/>
          </a:xfrm>
          <a:ln/>
        </p:spPr>
      </p:sp>
      <p:sp>
        <p:nvSpPr>
          <p:cNvPr id="168964" name="Notes Placeholder 2"/>
          <p:cNvSpPr>
            <a:spLocks noGrp="1"/>
          </p:cNvSpPr>
          <p:nvPr>
            <p:ph type="body" idx="1"/>
          </p:nvPr>
        </p:nvSpPr>
        <p:spPr>
          <a:noFill/>
          <a:ln/>
        </p:spPr>
        <p:txBody>
          <a:bodyPr/>
          <a:lstStyle/>
          <a:p>
            <a:pPr eaLnBrk="1" hangingPunct="1">
              <a:spcBef>
                <a:spcPct val="0"/>
              </a:spcBef>
            </a:pPr>
            <a:endParaRPr lang="it-IT" smtClean="0">
              <a:latin typeface="Times" pitchFamily="18" charset="0"/>
            </a:endParaRPr>
          </a:p>
        </p:txBody>
      </p:sp>
      <p:sp>
        <p:nvSpPr>
          <p:cNvPr id="168965" name="Slide Number Placeholder 3"/>
          <p:cNvSpPr txBox="1">
            <a:spLocks noGrp="1"/>
          </p:cNvSpPr>
          <p:nvPr/>
        </p:nvSpPr>
        <p:spPr bwMode="auto">
          <a:xfrm>
            <a:off x="3883852" y="8684826"/>
            <a:ext cx="2972547" cy="457711"/>
          </a:xfrm>
          <a:prstGeom prst="rect">
            <a:avLst/>
          </a:prstGeom>
          <a:noFill/>
          <a:ln w="9525">
            <a:noFill/>
            <a:miter lim="800000"/>
            <a:headEnd/>
            <a:tailEnd/>
          </a:ln>
        </p:spPr>
        <p:txBody>
          <a:bodyPr anchor="b"/>
          <a:lstStyle/>
          <a:p>
            <a:pPr algn="r"/>
            <a:fld id="{F88B3299-6D37-477F-AEDB-DA10641D9E38}" type="slidenum">
              <a:rPr lang="ja-JP" altLang="en-US" sz="1200">
                <a:latin typeface="Calibri" pitchFamily="34" charset="0"/>
              </a:rPr>
              <a:pPr algn="r"/>
              <a:t>20</a:t>
            </a:fld>
            <a:endParaRPr lang="en-US" altLang="ja-JP"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849E38C-E1B2-4641-9A85-B45328DF1386}" type="datetimeFigureOut">
              <a:rPr lang="en-US" smtClean="0"/>
              <a:pPr/>
              <a:t>6/12/2013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56B7930-8410-4DD1-A844-99AABD57EAD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49E38C-E1B2-4641-9A85-B45328DF1386}" type="datetimeFigureOut">
              <a:rPr lang="en-US" smtClean="0"/>
              <a:pPr/>
              <a:t>6/12/2013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B7930-8410-4DD1-A844-99AABD57EA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49E38C-E1B2-4641-9A85-B45328DF1386}" type="datetimeFigureOut">
              <a:rPr lang="en-US" smtClean="0"/>
              <a:pPr/>
              <a:t>6/12/2013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B7930-8410-4DD1-A844-99AABD57EAD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pt-BR" smtClean="0"/>
              <a:t>Clique para editar o estilo do título mestre</a:t>
            </a:r>
            <a:endParaRPr lang="pt-BR"/>
          </a:p>
        </p:txBody>
      </p:sp>
      <p:sp>
        <p:nvSpPr>
          <p:cNvPr id="3" name="Espaço Reservado para Conteúdo 2"/>
          <p:cNvSpPr>
            <a:spLocks noGrp="1"/>
          </p:cNvSpPr>
          <p:nvPr>
            <p:ph sz="quarter" idx="1"/>
          </p:nvPr>
        </p:nvSpPr>
        <p:spPr>
          <a:xfrm>
            <a:off x="457200" y="1600200"/>
            <a:ext cx="4038600" cy="218598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57200" y="3938588"/>
            <a:ext cx="4038600" cy="218757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Conteúdo 5"/>
          <p:cNvSpPr>
            <a:spLocks noGrp="1"/>
          </p:cNvSpPr>
          <p:nvPr>
            <p:ph sz="quarter" idx="4"/>
          </p:nvPr>
        </p:nvSpPr>
        <p:spPr>
          <a:xfrm>
            <a:off x="4648200" y="3938588"/>
            <a:ext cx="4038600" cy="218757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EEED5B90-FCD8-44DD-8A4F-255FCF965FBE}" type="slidenum">
              <a:rPr lang="pt-BR"/>
              <a:pPr>
                <a:defRPr/>
              </a:pPr>
              <a:t>‹#›</a:t>
            </a:fld>
            <a:endParaRPr lang="pt-B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49E38C-E1B2-4641-9A85-B45328DF1386}" type="datetimeFigureOut">
              <a:rPr lang="en-US" smtClean="0"/>
              <a:pPr/>
              <a:t>6/12/2013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B7930-8410-4DD1-A844-99AABD57EA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849E38C-E1B2-4641-9A85-B45328DF1386}" type="datetimeFigureOut">
              <a:rPr lang="en-US" smtClean="0"/>
              <a:pPr/>
              <a:t>6/12/2013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B7930-8410-4DD1-A844-99AABD57EAD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849E38C-E1B2-4641-9A85-B45328DF1386}" type="datetimeFigureOut">
              <a:rPr lang="en-US" smtClean="0"/>
              <a:pPr/>
              <a:t>6/12/2013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B7930-8410-4DD1-A844-99AABD57EA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849E38C-E1B2-4641-9A85-B45328DF1386}" type="datetimeFigureOut">
              <a:rPr lang="en-US" smtClean="0"/>
              <a:pPr/>
              <a:t>6/12/2013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B7930-8410-4DD1-A844-99AABD57EA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849E38C-E1B2-4641-9A85-B45328DF1386}" type="datetimeFigureOut">
              <a:rPr lang="en-US" smtClean="0"/>
              <a:pPr/>
              <a:t>6/12/2013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B7930-8410-4DD1-A844-99AABD57EA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9E38C-E1B2-4641-9A85-B45328DF1386}" type="datetimeFigureOut">
              <a:rPr lang="en-US" smtClean="0"/>
              <a:pPr/>
              <a:t>6/12/2013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B7930-8410-4DD1-A844-99AABD57EA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849E38C-E1B2-4641-9A85-B45328DF1386}" type="datetimeFigureOut">
              <a:rPr lang="en-US" smtClean="0"/>
              <a:pPr/>
              <a:t>6/12/2013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B7930-8410-4DD1-A844-99AABD57EA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849E38C-E1B2-4641-9A85-B45328DF1386}" type="datetimeFigureOut">
              <a:rPr lang="en-US" smtClean="0"/>
              <a:pPr/>
              <a:t>6/12/2013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56B7930-8410-4DD1-A844-99AABD57EAD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849E38C-E1B2-4641-9A85-B45328DF1386}" type="datetimeFigureOut">
              <a:rPr lang="en-US" smtClean="0"/>
              <a:pPr/>
              <a:t>6/12/2013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56B7930-8410-4DD1-A844-99AABD57EAD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jpeg"/><Relationship Id="rId4" Type="http://schemas.openxmlformats.org/officeDocument/2006/relationships/image" Target="../media/image23.png"/><Relationship Id="rId9"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8.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BEST MANAGEMENT </a:t>
            </a:r>
            <a:r>
              <a:rPr lang="en-US" dirty="0" smtClean="0"/>
              <a:t>PRACTICE</a:t>
            </a:r>
            <a:endParaRPr lang="en-US" dirty="0"/>
          </a:p>
        </p:txBody>
      </p:sp>
      <p:sp>
        <p:nvSpPr>
          <p:cNvPr id="3" name="Subtitle 2"/>
          <p:cNvSpPr>
            <a:spLocks noGrp="1"/>
          </p:cNvSpPr>
          <p:nvPr>
            <p:ph type="subTitle" idx="1"/>
          </p:nvPr>
        </p:nvSpPr>
        <p:spPr>
          <a:xfrm>
            <a:off x="533400" y="3352800"/>
            <a:ext cx="7924800" cy="1447800"/>
          </a:xfrm>
        </p:spPr>
        <p:txBody>
          <a:bodyPr>
            <a:normAutofit/>
          </a:bodyPr>
          <a:lstStyle/>
          <a:p>
            <a:r>
              <a:rPr lang="en-US" sz="3200" b="1" dirty="0" smtClean="0">
                <a:solidFill>
                  <a:srgbClr val="FF0000"/>
                </a:solidFill>
              </a:rPr>
              <a:t>Sustainable Storm Water Management</a:t>
            </a:r>
            <a:endParaRPr lang="en-US" sz="3200"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6768752" cy="936104"/>
          </a:xfrm>
        </p:spPr>
        <p:txBody>
          <a:bodyPr/>
          <a:lstStyle/>
          <a:p>
            <a:r>
              <a:rPr lang="id-ID" sz="3200" b="1" dirty="0" smtClean="0"/>
              <a:t>Flood</a:t>
            </a:r>
            <a:endParaRPr lang="id-ID" sz="3200" b="1" dirty="0"/>
          </a:p>
        </p:txBody>
      </p:sp>
      <p:sp>
        <p:nvSpPr>
          <p:cNvPr id="3" name="Content Placeholder 2"/>
          <p:cNvSpPr>
            <a:spLocks noGrp="1"/>
          </p:cNvSpPr>
          <p:nvPr>
            <p:ph idx="1"/>
          </p:nvPr>
        </p:nvSpPr>
        <p:spPr>
          <a:xfrm>
            <a:off x="323528" y="1988840"/>
            <a:ext cx="8136904" cy="4392488"/>
          </a:xfrm>
        </p:spPr>
        <p:txBody>
          <a:bodyPr/>
          <a:lstStyle/>
          <a:p>
            <a:pPr algn="just">
              <a:spcAft>
                <a:spcPts val="600"/>
              </a:spcAft>
            </a:pPr>
            <a:r>
              <a:rPr lang="en-GB" smtClean="0"/>
              <a:t>H</a:t>
            </a:r>
            <a:r>
              <a:rPr lang="id-ID" smtClean="0"/>
              <a:t>istorical demands of urbanisation and its consequences</a:t>
            </a:r>
            <a:r>
              <a:rPr lang="en-GB" smtClean="0"/>
              <a:t>;</a:t>
            </a:r>
          </a:p>
          <a:p>
            <a:pPr algn="just">
              <a:spcAft>
                <a:spcPts val="600"/>
              </a:spcAft>
            </a:pPr>
            <a:r>
              <a:rPr lang="id-ID" smtClean="0"/>
              <a:t>When a city starts to grow near a river, </a:t>
            </a:r>
            <a:r>
              <a:rPr lang="en-GB" smtClean="0"/>
              <a:t>initially</a:t>
            </a:r>
            <a:r>
              <a:rPr lang="id-ID" smtClean="0"/>
              <a:t>, inundat</a:t>
            </a:r>
            <a:r>
              <a:rPr lang="en-GB" smtClean="0"/>
              <a:t>ion occurs during</a:t>
            </a:r>
            <a:r>
              <a:rPr lang="id-ID" smtClean="0"/>
              <a:t> extreme events</a:t>
            </a:r>
            <a:r>
              <a:rPr lang="en-GB" smtClean="0"/>
              <a:t> only;</a:t>
            </a:r>
          </a:p>
          <a:p>
            <a:pPr algn="just">
              <a:spcAft>
                <a:spcPts val="600"/>
              </a:spcAft>
            </a:pPr>
            <a:r>
              <a:rPr lang="id-ID" smtClean="0"/>
              <a:t>Urbanisation</a:t>
            </a:r>
            <a:r>
              <a:rPr lang="en-GB" smtClean="0"/>
              <a:t> </a:t>
            </a:r>
            <a:r>
              <a:rPr lang="id-ID" smtClean="0"/>
              <a:t>changes landscape patterns, aggravating floods by increasing surface runoff</a:t>
            </a:r>
            <a:r>
              <a:rPr lang="en-GB" smtClean="0"/>
              <a:t>;</a:t>
            </a:r>
          </a:p>
          <a:p>
            <a:pPr algn="just">
              <a:spcAft>
                <a:spcPts val="600"/>
              </a:spcAft>
            </a:pPr>
            <a:r>
              <a:rPr lang="en-GB" smtClean="0"/>
              <a:t>F</a:t>
            </a:r>
            <a:r>
              <a:rPr lang="id-ID" smtClean="0"/>
              <a:t>loods become greater in magnitude and </a:t>
            </a:r>
            <a:r>
              <a:rPr lang="en-GB" smtClean="0"/>
              <a:t>frequency</a:t>
            </a:r>
            <a:r>
              <a:rPr lang="id-ID" smtClean="0"/>
              <a:t>.</a:t>
            </a:r>
            <a:endParaRPr lang="id-ID"/>
          </a:p>
        </p:txBody>
      </p:sp>
      <p:pic>
        <p:nvPicPr>
          <p:cNvPr id="4" name="Picture 3" descr="Hochwasser_017"/>
          <p:cNvPicPr>
            <a:picLocks noChangeAspect="1" noChangeArrowheads="1"/>
          </p:cNvPicPr>
          <p:nvPr/>
        </p:nvPicPr>
        <p:blipFill>
          <a:blip r:embed="rId3" cstate="print"/>
          <a:srcRect/>
          <a:stretch>
            <a:fillRect/>
          </a:stretch>
        </p:blipFill>
        <p:spPr bwMode="auto">
          <a:xfrm>
            <a:off x="6444208" y="1"/>
            <a:ext cx="2699792" cy="2025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2988" y="260350"/>
            <a:ext cx="8101012" cy="838200"/>
          </a:xfrm>
        </p:spPr>
        <p:txBody>
          <a:bodyPr>
            <a:normAutofit fontScale="90000"/>
          </a:bodyPr>
          <a:lstStyle/>
          <a:p>
            <a:r>
              <a:rPr lang="en-US" altLang="ja-JP" sz="3600" smtClean="0">
                <a:solidFill>
                  <a:srgbClr val="F86308"/>
                </a:solidFill>
                <a:cs typeface="Arial" charset="0"/>
              </a:rPr>
              <a:t>Urban and rural population</a:t>
            </a:r>
            <a:br>
              <a:rPr lang="en-US" altLang="ja-JP" sz="3600" smtClean="0">
                <a:solidFill>
                  <a:srgbClr val="F86308"/>
                </a:solidFill>
                <a:cs typeface="Arial" charset="0"/>
              </a:rPr>
            </a:br>
            <a:r>
              <a:rPr lang="en-US" altLang="ja-JP" sz="3600" smtClean="0">
                <a:solidFill>
                  <a:srgbClr val="F86308"/>
                </a:solidFill>
                <a:cs typeface="Arial" charset="0"/>
              </a:rPr>
              <a:t>of the world: 1950-2030</a:t>
            </a:r>
          </a:p>
        </p:txBody>
      </p:sp>
      <p:pic>
        <p:nvPicPr>
          <p:cNvPr id="73734" name="Picture 6" descr="Urban and rural populations of the world 1950-2030"/>
          <p:cNvPicPr>
            <a:picLocks noGrp="1" noChangeAspect="1" noChangeArrowheads="1"/>
          </p:cNvPicPr>
          <p:nvPr>
            <p:ph idx="4294967295"/>
          </p:nvPr>
        </p:nvPicPr>
        <p:blipFill>
          <a:blip r:embed="rId3"/>
          <a:srcRect/>
          <a:stretch>
            <a:fillRect/>
          </a:stretch>
        </p:blipFill>
        <p:spPr>
          <a:xfrm>
            <a:off x="0" y="1628775"/>
            <a:ext cx="7181850" cy="4451350"/>
          </a:xfrm>
        </p:spPr>
      </p:pic>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B938612-48F3-4F68-B5D2-60A3E0F2F9A6}" type="slidenum">
              <a:rPr lang="en-US" sz="1200">
                <a:solidFill>
                  <a:schemeClr val="tx1">
                    <a:tint val="75000"/>
                  </a:schemeClr>
                </a:solidFill>
                <a:latin typeface="+mn-lt"/>
              </a:rPr>
              <a:pPr algn="r" fontAlgn="auto">
                <a:spcBef>
                  <a:spcPts val="0"/>
                </a:spcBef>
                <a:spcAft>
                  <a:spcPts val="0"/>
                </a:spcAft>
                <a:defRPr/>
              </a:pPr>
              <a:t>11</a:t>
            </a:fld>
            <a:endParaRPr lang="en-US" sz="1200">
              <a:solidFill>
                <a:schemeClr val="tx1">
                  <a:tint val="75000"/>
                </a:schemeClr>
              </a:solidFill>
              <a:latin typeface="+mn-lt"/>
            </a:endParaRPr>
          </a:p>
        </p:txBody>
      </p:sp>
      <p:sp>
        <p:nvSpPr>
          <p:cNvPr id="73735" name="Text Box 7"/>
          <p:cNvSpPr txBox="1">
            <a:spLocks noChangeArrowheads="1"/>
          </p:cNvSpPr>
          <p:nvPr/>
        </p:nvSpPr>
        <p:spPr bwMode="auto">
          <a:xfrm>
            <a:off x="827088" y="6381750"/>
            <a:ext cx="6624637" cy="336550"/>
          </a:xfrm>
          <a:prstGeom prst="rect">
            <a:avLst/>
          </a:prstGeom>
          <a:solidFill>
            <a:schemeClr val="bg1"/>
          </a:solidFill>
          <a:ln w="9525">
            <a:noFill/>
            <a:miter lim="800000"/>
            <a:headEnd/>
            <a:tailEnd/>
          </a:ln>
          <a:effectLst/>
        </p:spPr>
        <p:txBody>
          <a:bodyPr>
            <a:spAutoFit/>
          </a:bodyPr>
          <a:lstStyle/>
          <a:p>
            <a:r>
              <a:rPr lang="en-US" altLang="ja-JP" sz="1600">
                <a:latin typeface="Arial" charset="0"/>
                <a:ea typeface="MS PGothic" pitchFamily="34" charset="-128"/>
              </a:rPr>
              <a:t>Source: </a:t>
            </a:r>
            <a:r>
              <a:rPr lang="en-US" sz="1600">
                <a:latin typeface="Arial" charset="0"/>
                <a:ea typeface="MS PGothic" pitchFamily="34" charset="-128"/>
              </a:rPr>
              <a:t>WORLD URBANIZATION PROSPECTS:</a:t>
            </a:r>
            <a:r>
              <a:rPr lang="en-US" altLang="ja-JP" sz="1600">
                <a:latin typeface="Arial" charset="0"/>
                <a:ea typeface="MS PGothic" pitchFamily="34" charset="-128"/>
              </a:rPr>
              <a:t> </a:t>
            </a:r>
            <a:r>
              <a:rPr lang="en-US" sz="1600">
                <a:latin typeface="Arial" charset="0"/>
                <a:ea typeface="MS PGothic" pitchFamily="34" charset="-128"/>
              </a:rPr>
              <a:t>THE 2003 REVISION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6013" y="333375"/>
            <a:ext cx="8027987" cy="838200"/>
          </a:xfrm>
        </p:spPr>
        <p:txBody>
          <a:bodyPr>
            <a:normAutofit fontScale="90000"/>
          </a:bodyPr>
          <a:lstStyle/>
          <a:p>
            <a:r>
              <a:rPr lang="en-US" altLang="ja-JP" sz="3600" smtClean="0">
                <a:solidFill>
                  <a:srgbClr val="F86308"/>
                </a:solidFill>
                <a:cs typeface="Arial" charset="0"/>
              </a:rPr>
              <a:t>Percentage of population residing in urban areas by region: 1950 - 2030</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3521F62-1FF5-43F5-B4C7-A5E96FB78230}" type="slidenum">
              <a:rPr lang="en-US" sz="1200">
                <a:solidFill>
                  <a:schemeClr val="tx1">
                    <a:tint val="75000"/>
                  </a:schemeClr>
                </a:solidFill>
                <a:latin typeface="+mn-lt"/>
              </a:rPr>
              <a:pPr algn="r" fontAlgn="auto">
                <a:spcBef>
                  <a:spcPts val="0"/>
                </a:spcBef>
                <a:spcAft>
                  <a:spcPts val="0"/>
                </a:spcAft>
                <a:defRPr/>
              </a:pPr>
              <a:t>12</a:t>
            </a:fld>
            <a:endParaRPr lang="en-US" sz="1200">
              <a:solidFill>
                <a:schemeClr val="tx1">
                  <a:tint val="75000"/>
                </a:schemeClr>
              </a:solidFill>
              <a:latin typeface="+mn-lt"/>
            </a:endParaRPr>
          </a:p>
        </p:txBody>
      </p:sp>
      <p:sp>
        <p:nvSpPr>
          <p:cNvPr id="88069" name="Text Box 5"/>
          <p:cNvSpPr txBox="1">
            <a:spLocks noChangeArrowheads="1"/>
          </p:cNvSpPr>
          <p:nvPr/>
        </p:nvSpPr>
        <p:spPr bwMode="auto">
          <a:xfrm>
            <a:off x="827088" y="6381750"/>
            <a:ext cx="6624637" cy="336550"/>
          </a:xfrm>
          <a:prstGeom prst="rect">
            <a:avLst/>
          </a:prstGeom>
          <a:solidFill>
            <a:schemeClr val="bg1"/>
          </a:solidFill>
          <a:ln w="9525">
            <a:noFill/>
            <a:miter lim="800000"/>
            <a:headEnd/>
            <a:tailEnd/>
          </a:ln>
          <a:effectLst/>
        </p:spPr>
        <p:txBody>
          <a:bodyPr>
            <a:spAutoFit/>
          </a:bodyPr>
          <a:lstStyle/>
          <a:p>
            <a:r>
              <a:rPr lang="en-US" altLang="ja-JP" sz="1600">
                <a:latin typeface="Arial" charset="0"/>
                <a:ea typeface="MS PGothic" pitchFamily="34" charset="-128"/>
              </a:rPr>
              <a:t>Source: </a:t>
            </a:r>
            <a:r>
              <a:rPr lang="en-US" sz="1600">
                <a:latin typeface="Arial" charset="0"/>
                <a:ea typeface="MS PGothic" pitchFamily="34" charset="-128"/>
              </a:rPr>
              <a:t>WORLD URBANIZATION PROSPECTS:</a:t>
            </a:r>
            <a:r>
              <a:rPr lang="en-US" altLang="ja-JP" sz="1600">
                <a:latin typeface="Arial" charset="0"/>
                <a:ea typeface="MS PGothic" pitchFamily="34" charset="-128"/>
              </a:rPr>
              <a:t> </a:t>
            </a:r>
            <a:r>
              <a:rPr lang="en-US" sz="1600">
                <a:latin typeface="Arial" charset="0"/>
                <a:ea typeface="MS PGothic" pitchFamily="34" charset="-128"/>
              </a:rPr>
              <a:t>THE 2003 REVISION</a:t>
            </a:r>
          </a:p>
        </p:txBody>
      </p:sp>
      <p:pic>
        <p:nvPicPr>
          <p:cNvPr id="88070" name="Picture 6" descr="Percentage of population residing in urban areas"/>
          <p:cNvPicPr>
            <a:picLocks noChangeAspect="1" noChangeArrowheads="1"/>
          </p:cNvPicPr>
          <p:nvPr/>
        </p:nvPicPr>
        <p:blipFill>
          <a:blip r:embed="rId3"/>
          <a:srcRect/>
          <a:stretch>
            <a:fillRect/>
          </a:stretch>
        </p:blipFill>
        <p:spPr bwMode="auto">
          <a:xfrm>
            <a:off x="1187450" y="1628775"/>
            <a:ext cx="6823075" cy="4430713"/>
          </a:xfrm>
          <a:prstGeom prst="rect">
            <a:avLst/>
          </a:prstGeom>
          <a:noFill/>
        </p:spPr>
      </p:pic>
      <p:sp>
        <p:nvSpPr>
          <p:cNvPr id="88071" name="Rectangle 7"/>
          <p:cNvSpPr>
            <a:spLocks noChangeArrowheads="1"/>
          </p:cNvSpPr>
          <p:nvPr/>
        </p:nvSpPr>
        <p:spPr bwMode="auto">
          <a:xfrm>
            <a:off x="5254625" y="1773238"/>
            <a:ext cx="935038" cy="3600450"/>
          </a:xfrm>
          <a:prstGeom prst="rect">
            <a:avLst/>
          </a:prstGeom>
          <a:noFill/>
          <a:ln w="28575">
            <a:solidFill>
              <a:srgbClr val="FF0000"/>
            </a:solidFill>
            <a:miter lim="800000"/>
            <a:headEnd/>
            <a:tailEnd/>
          </a:ln>
          <a:effectLst/>
        </p:spPr>
        <p:txBody>
          <a:bodyPr wrap="none" anchor="ctr"/>
          <a:lstStyle/>
          <a:p>
            <a:endParaRPr lang="en-US"/>
          </a:p>
        </p:txBody>
      </p:sp>
      <p:sp>
        <p:nvSpPr>
          <p:cNvPr id="88072" name="Rectangle 8"/>
          <p:cNvSpPr>
            <a:spLocks noChangeArrowheads="1"/>
          </p:cNvSpPr>
          <p:nvPr/>
        </p:nvSpPr>
        <p:spPr bwMode="auto">
          <a:xfrm>
            <a:off x="2627313" y="1773238"/>
            <a:ext cx="935037" cy="3600450"/>
          </a:xfrm>
          <a:prstGeom prst="rect">
            <a:avLst/>
          </a:prstGeom>
          <a:noFill/>
          <a:ln w="28575">
            <a:solidFill>
              <a:srgbClr val="FF00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026"/>
          <p:cNvSpPr>
            <a:spLocks noChangeArrowheads="1"/>
          </p:cNvSpPr>
          <p:nvPr/>
        </p:nvSpPr>
        <p:spPr bwMode="auto">
          <a:xfrm>
            <a:off x="107950" y="6092825"/>
            <a:ext cx="8928100" cy="504825"/>
          </a:xfrm>
          <a:prstGeom prst="rect">
            <a:avLst/>
          </a:prstGeom>
          <a:solidFill>
            <a:schemeClr val="bg1"/>
          </a:solidFill>
          <a:ln w="9525">
            <a:noFill/>
            <a:miter lim="800000"/>
            <a:headEnd/>
            <a:tailEnd/>
          </a:ln>
          <a:effectLst/>
        </p:spPr>
        <p:txBody>
          <a:bodyPr wrap="none" anchor="ctr"/>
          <a:lstStyle/>
          <a:p>
            <a:endParaRPr lang="en-US"/>
          </a:p>
        </p:txBody>
      </p:sp>
      <p:sp>
        <p:nvSpPr>
          <p:cNvPr id="141315" name="Rectangle 1027"/>
          <p:cNvSpPr>
            <a:spLocks noChangeArrowheads="1"/>
          </p:cNvSpPr>
          <p:nvPr/>
        </p:nvSpPr>
        <p:spPr bwMode="auto">
          <a:xfrm>
            <a:off x="0" y="0"/>
            <a:ext cx="1371600" cy="1296988"/>
          </a:xfrm>
          <a:prstGeom prst="rect">
            <a:avLst/>
          </a:prstGeom>
          <a:solidFill>
            <a:schemeClr val="bg1"/>
          </a:solidFill>
          <a:ln w="9525">
            <a:noFill/>
            <a:miter lim="800000"/>
            <a:headEnd/>
            <a:tailEnd/>
          </a:ln>
          <a:effectLst/>
        </p:spPr>
        <p:txBody>
          <a:bodyPr wrap="none" anchor="ctr"/>
          <a:lstStyle/>
          <a:p>
            <a:pPr algn="ctr"/>
            <a:endParaRPr lang="ja-JP" altLang="en-US">
              <a:ea typeface="MS PGothic" pitchFamily="34" charset="-128"/>
            </a:endParaRPr>
          </a:p>
        </p:txBody>
      </p:sp>
      <p:sp>
        <p:nvSpPr>
          <p:cNvPr id="141316" name="TextBox 10"/>
          <p:cNvSpPr txBox="1">
            <a:spLocks noChangeArrowheads="1"/>
          </p:cNvSpPr>
          <p:nvPr/>
        </p:nvSpPr>
        <p:spPr bwMode="auto">
          <a:xfrm>
            <a:off x="4857750" y="3071813"/>
            <a:ext cx="1643063" cy="338137"/>
          </a:xfrm>
          <a:prstGeom prst="rect">
            <a:avLst/>
          </a:prstGeom>
          <a:noFill/>
          <a:ln w="9525">
            <a:noFill/>
            <a:miter lim="800000"/>
            <a:headEnd/>
            <a:tailEnd/>
          </a:ln>
        </p:spPr>
        <p:txBody>
          <a:bodyPr>
            <a:spAutoFit/>
          </a:bodyPr>
          <a:lstStyle/>
          <a:p>
            <a:pPr eaLnBrk="1" hangingPunct="1"/>
            <a:r>
              <a:rPr lang="id-ID" sz="1600" b="1">
                <a:latin typeface="Calibri" pitchFamily="34" charset="0"/>
                <a:cs typeface="Arial" charset="0"/>
              </a:rPr>
              <a:t>RTH 13,954</a:t>
            </a:r>
          </a:p>
        </p:txBody>
      </p:sp>
      <p:grpSp>
        <p:nvGrpSpPr>
          <p:cNvPr id="3" name="Group 1029"/>
          <p:cNvGrpSpPr>
            <a:grpSpLocks/>
          </p:cNvGrpSpPr>
          <p:nvPr/>
        </p:nvGrpSpPr>
        <p:grpSpPr bwMode="auto">
          <a:xfrm>
            <a:off x="990600" y="1371600"/>
            <a:ext cx="8153400" cy="4953000"/>
            <a:chOff x="68" y="492"/>
            <a:chExt cx="5696" cy="3800"/>
          </a:xfrm>
        </p:grpSpPr>
        <p:pic>
          <p:nvPicPr>
            <p:cNvPr id="12" name="Picture 2"/>
            <p:cNvPicPr>
              <a:picLocks noChangeAspect="1" noChangeArrowheads="1"/>
            </p:cNvPicPr>
            <p:nvPr/>
          </p:nvPicPr>
          <p:blipFill>
            <a:blip r:embed="rId3" cstate="print">
              <a:extLst>
                <a:ext uri="{28A0092B-C50C-407E-A947-70E740481C1C}"/>
              </a:extLst>
            </a:blip>
            <a:srcRect/>
            <a:stretch>
              <a:fillRect/>
            </a:stretch>
          </p:blipFill>
          <p:spPr bwMode="auto">
            <a:xfrm>
              <a:off x="192" y="496"/>
              <a:ext cx="2693" cy="1794"/>
            </a:xfrm>
            <a:prstGeom prst="rect">
              <a:avLst/>
            </a:prstGeom>
            <a:ln>
              <a:noFill/>
            </a:ln>
            <a:effectLst>
              <a:softEdge rad="112500"/>
            </a:effectLst>
            <a:extLst>
              <a:ext uri="{909E8E84-426E-40DD-AFC4-6F175D3DCCD1}"/>
              <a:ext uri="{91240B29-F687-4F45-9708-019B960494DF}"/>
              <a:ext uri="{AF507438-7753-43E0-B8FC-AC1667EBCBE1}"/>
            </a:extLst>
          </p:spPr>
        </p:pic>
        <p:pic>
          <p:nvPicPr>
            <p:cNvPr id="2" name="Picture 2" descr="I:\hs\DATA_IMAGE\RTRW\rrtrwcv2.jpg"/>
            <p:cNvPicPr>
              <a:picLocks noChangeAspect="1" noChangeArrowheads="1"/>
            </p:cNvPicPr>
            <p:nvPr/>
          </p:nvPicPr>
          <p:blipFill>
            <a:blip r:embed="rId4" cstate="print"/>
            <a:srcRect/>
            <a:stretch>
              <a:fillRect/>
            </a:stretch>
          </p:blipFill>
          <p:spPr bwMode="auto">
            <a:xfrm>
              <a:off x="2789" y="495"/>
              <a:ext cx="2352" cy="1778"/>
            </a:xfrm>
            <a:prstGeom prst="rect">
              <a:avLst/>
            </a:prstGeom>
            <a:ln>
              <a:noFill/>
            </a:ln>
            <a:effectLst>
              <a:softEdge rad="112500"/>
            </a:effectLst>
          </p:spPr>
        </p:pic>
        <p:pic>
          <p:nvPicPr>
            <p:cNvPr id="10" name="Picture 10" descr="aerial 2"/>
            <p:cNvPicPr>
              <a:picLocks noChangeAspect="1" noChangeArrowheads="1"/>
            </p:cNvPicPr>
            <p:nvPr/>
          </p:nvPicPr>
          <p:blipFill>
            <a:blip r:embed="rId5" cstate="print"/>
            <a:srcRect l="10870" t="-6297"/>
            <a:stretch>
              <a:fillRect/>
            </a:stretch>
          </p:blipFill>
          <p:spPr bwMode="auto">
            <a:xfrm>
              <a:off x="4196" y="1207"/>
              <a:ext cx="1564" cy="1068"/>
            </a:xfrm>
            <a:prstGeom prst="rect">
              <a:avLst/>
            </a:prstGeom>
            <a:ln>
              <a:noFill/>
            </a:ln>
            <a:effectLst>
              <a:softEdge rad="112500"/>
            </a:effectLst>
          </p:spPr>
        </p:pic>
        <p:pic>
          <p:nvPicPr>
            <p:cNvPr id="141321" name="Picture 12" descr="C:\Users\DELL\AppData\Local\Microsoft\Windows\Temporary Internet Files\Low\Content.IE5\PNM5W6I6\peta penduduk DKI[1].jpg"/>
            <p:cNvPicPr>
              <a:picLocks noChangeAspect="1" noChangeArrowheads="1"/>
            </p:cNvPicPr>
            <p:nvPr/>
          </p:nvPicPr>
          <p:blipFill>
            <a:blip r:embed="rId6"/>
            <a:srcRect/>
            <a:stretch>
              <a:fillRect/>
            </a:stretch>
          </p:blipFill>
          <p:spPr bwMode="auto">
            <a:xfrm>
              <a:off x="68" y="2267"/>
              <a:ext cx="5372" cy="2025"/>
            </a:xfrm>
            <a:prstGeom prst="rect">
              <a:avLst/>
            </a:prstGeom>
            <a:noFill/>
            <a:ln w="9525">
              <a:noFill/>
              <a:miter lim="800000"/>
              <a:headEnd/>
              <a:tailEnd/>
            </a:ln>
          </p:spPr>
        </p:pic>
      </p:grpSp>
      <p:pic>
        <p:nvPicPr>
          <p:cNvPr id="141322" name="Picture 6" descr="PU Embosed copy"/>
          <p:cNvPicPr>
            <a:picLocks noChangeAspect="1" noChangeArrowheads="1"/>
          </p:cNvPicPr>
          <p:nvPr/>
        </p:nvPicPr>
        <p:blipFill>
          <a:blip r:embed="rId7"/>
          <a:srcRect/>
          <a:stretch>
            <a:fillRect/>
          </a:stretch>
        </p:blipFill>
        <p:spPr bwMode="auto">
          <a:xfrm>
            <a:off x="304800" y="304800"/>
            <a:ext cx="990600" cy="922338"/>
          </a:xfrm>
          <a:prstGeom prst="rect">
            <a:avLst/>
          </a:prstGeom>
          <a:noFill/>
          <a:ln w="9525">
            <a:noFill/>
            <a:miter lim="800000"/>
            <a:headEnd/>
            <a:tailEnd/>
          </a:ln>
        </p:spPr>
      </p:pic>
      <p:sp>
        <p:nvSpPr>
          <p:cNvPr id="20486" name="Rectangle 3"/>
          <p:cNvSpPr>
            <a:spLocks noChangeArrowheads="1"/>
          </p:cNvSpPr>
          <p:nvPr/>
        </p:nvSpPr>
        <p:spPr bwMode="auto">
          <a:xfrm>
            <a:off x="827088" y="6172200"/>
            <a:ext cx="7273925" cy="762000"/>
          </a:xfrm>
          <a:prstGeom prst="rect">
            <a:avLst/>
          </a:prstGeom>
          <a:noFill/>
          <a:ln w="9525">
            <a:noFill/>
            <a:miter lim="800000"/>
            <a:headEnd/>
            <a:tailEnd/>
          </a:ln>
        </p:spPr>
        <p:txBody>
          <a:bodyPr wrap="none" lIns="95780" tIns="47889" rIns="207397" bIns="47889" anchor="ctr"/>
          <a:lstStyle/>
          <a:p>
            <a:pPr eaLnBrk="1" hangingPunct="1"/>
            <a:r>
              <a:rPr lang="en-US" altLang="ja-JP" b="1">
                <a:solidFill>
                  <a:schemeClr val="accent2"/>
                </a:solidFill>
                <a:latin typeface="Arial" charset="0"/>
                <a:ea typeface="MS PGothic" pitchFamily="34" charset="-128"/>
                <a:cs typeface="Arial" charset="0"/>
              </a:rPr>
              <a:t>Source: Ministry of </a:t>
            </a:r>
            <a:r>
              <a:rPr lang="id-ID" b="1">
                <a:solidFill>
                  <a:schemeClr val="accent2"/>
                </a:solidFill>
                <a:latin typeface="Arial" charset="0"/>
                <a:ea typeface="MS PGothic" pitchFamily="34" charset="-128"/>
                <a:cs typeface="Arial" charset="0"/>
              </a:rPr>
              <a:t>Public Works</a:t>
            </a:r>
            <a:r>
              <a:rPr lang="en-US" altLang="ja-JP" b="1">
                <a:solidFill>
                  <a:schemeClr val="accent2"/>
                </a:solidFill>
                <a:latin typeface="Arial" charset="0"/>
                <a:ea typeface="MS PGothic" pitchFamily="34" charset="-128"/>
                <a:cs typeface="Arial" charset="0"/>
              </a:rPr>
              <a:t>, Indonesia</a:t>
            </a:r>
          </a:p>
        </p:txBody>
      </p:sp>
      <p:sp>
        <p:nvSpPr>
          <p:cNvPr id="141325" name="Text Box 5"/>
          <p:cNvSpPr txBox="1">
            <a:spLocks noChangeArrowheads="1"/>
          </p:cNvSpPr>
          <p:nvPr/>
        </p:nvSpPr>
        <p:spPr bwMode="auto">
          <a:xfrm>
            <a:off x="323850" y="1557338"/>
            <a:ext cx="935038" cy="274637"/>
          </a:xfrm>
          <a:prstGeom prst="rect">
            <a:avLst/>
          </a:prstGeom>
          <a:noFill/>
          <a:ln w="9525">
            <a:noFill/>
            <a:miter lim="800000"/>
            <a:headEnd/>
            <a:tailEnd/>
          </a:ln>
        </p:spPr>
        <p:txBody>
          <a:bodyPr>
            <a:spAutoFit/>
          </a:bodyPr>
          <a:lstStyle/>
          <a:p>
            <a:pPr algn="ctr" eaLnBrk="1" hangingPunct="1">
              <a:spcBef>
                <a:spcPct val="50000"/>
              </a:spcBef>
            </a:pPr>
            <a:r>
              <a:rPr lang="en-US" altLang="ja-JP" sz="1200" b="1">
                <a:latin typeface="Calibri" pitchFamily="34" charset="0"/>
                <a:ea typeface="MS PGothic" pitchFamily="34" charset="-128"/>
                <a:cs typeface="Arial" charset="0"/>
              </a:rPr>
              <a:t>JULI 2011</a:t>
            </a:r>
          </a:p>
        </p:txBody>
      </p:sp>
      <p:sp>
        <p:nvSpPr>
          <p:cNvPr id="141326" name="Rectangle 1038"/>
          <p:cNvSpPr>
            <a:spLocks noGrp="1" noChangeArrowheads="1"/>
          </p:cNvSpPr>
          <p:nvPr>
            <p:ph type="title"/>
          </p:nvPr>
        </p:nvSpPr>
        <p:spPr>
          <a:xfrm>
            <a:off x="1047750" y="115888"/>
            <a:ext cx="7772400" cy="1143000"/>
          </a:xfrm>
        </p:spPr>
        <p:txBody>
          <a:bodyPr/>
          <a:lstStyle/>
          <a:p>
            <a:r>
              <a:rPr lang="en-US" altLang="ja-JP" sz="4000" smtClean="0">
                <a:solidFill>
                  <a:srgbClr val="F86308"/>
                </a:solidFill>
                <a:cs typeface="Arial" charset="0"/>
              </a:rPr>
              <a:t>Urbanization</a:t>
            </a:r>
            <a:r>
              <a:rPr lang="en-US" altLang="ja-JP" sz="4000" smtClean="0"/>
              <a:t> </a:t>
            </a:r>
            <a:r>
              <a:rPr lang="en-US" altLang="ja-JP" sz="4000" smtClean="0">
                <a:solidFill>
                  <a:srgbClr val="F86308"/>
                </a:solidFill>
                <a:cs typeface="Arial" charset="0"/>
              </a:rPr>
              <a:t>in Jakarta</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24412BF-1F31-4FD1-AA92-7122B8BE9D71}" type="slidenum">
              <a:rPr lang="en-US" sz="1200">
                <a:solidFill>
                  <a:schemeClr val="tx1">
                    <a:tint val="75000"/>
                  </a:schemeClr>
                </a:solidFill>
                <a:latin typeface="+mn-lt"/>
              </a:rPr>
              <a:pPr algn="r" fontAlgn="auto">
                <a:spcBef>
                  <a:spcPts val="0"/>
                </a:spcBef>
                <a:spcAft>
                  <a:spcPts val="0"/>
                </a:spcAft>
                <a:defRPr/>
              </a:pPr>
              <a:t>13</a:t>
            </a:fld>
            <a:endParaRPr lang="en-US" sz="1200">
              <a:solidFill>
                <a:schemeClr val="tx1">
                  <a:tint val="75000"/>
                </a:schemeClr>
              </a:solidFill>
              <a:latin typeface="+mn-lt"/>
            </a:endParaRPr>
          </a:p>
        </p:txBody>
      </p:sp>
      <p:sp>
        <p:nvSpPr>
          <p:cNvPr id="141329" name="Text Box 5"/>
          <p:cNvSpPr txBox="1">
            <a:spLocks noChangeArrowheads="1"/>
          </p:cNvSpPr>
          <p:nvPr/>
        </p:nvSpPr>
        <p:spPr bwMode="auto">
          <a:xfrm>
            <a:off x="323850" y="1989138"/>
            <a:ext cx="935038" cy="274637"/>
          </a:xfrm>
          <a:prstGeom prst="rect">
            <a:avLst/>
          </a:prstGeom>
          <a:noFill/>
          <a:ln w="9525">
            <a:noFill/>
            <a:miter lim="800000"/>
            <a:headEnd/>
            <a:tailEnd/>
          </a:ln>
        </p:spPr>
        <p:txBody>
          <a:bodyPr>
            <a:spAutoFit/>
          </a:bodyPr>
          <a:lstStyle/>
          <a:p>
            <a:pPr algn="ctr" eaLnBrk="1" hangingPunct="1">
              <a:spcBef>
                <a:spcPct val="50000"/>
              </a:spcBef>
            </a:pPr>
            <a:r>
              <a:rPr lang="en-US" altLang="ja-JP" sz="1200" b="1">
                <a:latin typeface="Calibri" pitchFamily="34" charset="0"/>
                <a:ea typeface="MS PGothic" pitchFamily="34" charset="-128"/>
                <a:cs typeface="Arial" charset="0"/>
              </a:rPr>
              <a:t>JAN 1970</a:t>
            </a:r>
          </a:p>
        </p:txBody>
      </p:sp>
      <p:sp>
        <p:nvSpPr>
          <p:cNvPr id="141330" name="Text Box 1042"/>
          <p:cNvSpPr txBox="1">
            <a:spLocks noChangeArrowheads="1"/>
          </p:cNvSpPr>
          <p:nvPr/>
        </p:nvSpPr>
        <p:spPr bwMode="auto">
          <a:xfrm>
            <a:off x="1317625" y="2693988"/>
            <a:ext cx="1439863" cy="814387"/>
          </a:xfrm>
          <a:prstGeom prst="rect">
            <a:avLst/>
          </a:prstGeom>
          <a:solidFill>
            <a:srgbClr val="C0C0C0"/>
          </a:solidFill>
          <a:ln w="9525">
            <a:noFill/>
            <a:miter lim="800000"/>
            <a:headEnd/>
            <a:tailEnd/>
          </a:ln>
          <a:effectLst/>
        </p:spPr>
        <p:txBody>
          <a:bodyPr>
            <a:spAutoFit/>
          </a:bodyPr>
          <a:lstStyle/>
          <a:p>
            <a:pPr>
              <a:spcBef>
                <a:spcPct val="50000"/>
              </a:spcBef>
            </a:pPr>
            <a:r>
              <a:rPr lang="fr-CH" sz="1900" b="1">
                <a:latin typeface="Arial" charset="0"/>
                <a:cs typeface="Arial" charset="0"/>
              </a:rPr>
              <a:t>World</a:t>
            </a:r>
          </a:p>
          <a:p>
            <a:pPr>
              <a:spcBef>
                <a:spcPct val="50000"/>
              </a:spcBef>
            </a:pPr>
            <a:r>
              <a:rPr lang="fr-CH" sz="1900" b="1">
                <a:latin typeface="Arial" charset="0"/>
                <a:cs typeface="Arial" charset="0"/>
              </a:rPr>
              <a:t>Population</a:t>
            </a:r>
            <a:endParaRPr lang="en-US" sz="1900" b="1">
              <a:latin typeface="Arial" charset="0"/>
              <a:cs typeface="Arial" charset="0"/>
            </a:endParaRPr>
          </a:p>
        </p:txBody>
      </p:sp>
      <p:sp>
        <p:nvSpPr>
          <p:cNvPr id="141331" name="Text Box 1043"/>
          <p:cNvSpPr txBox="1">
            <a:spLocks noChangeArrowheads="1"/>
          </p:cNvSpPr>
          <p:nvPr/>
        </p:nvSpPr>
        <p:spPr bwMode="auto">
          <a:xfrm>
            <a:off x="1044575" y="5613400"/>
            <a:ext cx="647700" cy="336550"/>
          </a:xfrm>
          <a:prstGeom prst="rect">
            <a:avLst/>
          </a:prstGeom>
          <a:solidFill>
            <a:srgbClr val="EAEAEA"/>
          </a:solidFill>
          <a:ln w="9525">
            <a:noFill/>
            <a:miter lim="800000"/>
            <a:headEnd/>
            <a:tailEnd/>
          </a:ln>
          <a:effectLst/>
        </p:spPr>
        <p:txBody>
          <a:bodyPr>
            <a:spAutoFit/>
          </a:bodyPr>
          <a:lstStyle/>
          <a:p>
            <a:pPr>
              <a:spcBef>
                <a:spcPct val="50000"/>
              </a:spcBef>
            </a:pPr>
            <a:r>
              <a:rPr lang="fr-CH" sz="1600" b="1">
                <a:latin typeface="Arial" charset="0"/>
                <a:cs typeface="Arial" charset="0"/>
              </a:rPr>
              <a:t>1973</a:t>
            </a:r>
            <a:endParaRPr lang="en-US" sz="1600" b="1">
              <a:latin typeface="Arial" charset="0"/>
              <a:cs typeface="Arial" charset="0"/>
            </a:endParaRPr>
          </a:p>
        </p:txBody>
      </p:sp>
      <p:sp>
        <p:nvSpPr>
          <p:cNvPr id="141332" name="Text Box 1044"/>
          <p:cNvSpPr txBox="1">
            <a:spLocks noChangeArrowheads="1"/>
          </p:cNvSpPr>
          <p:nvPr/>
        </p:nvSpPr>
        <p:spPr bwMode="auto">
          <a:xfrm>
            <a:off x="2484438" y="5613400"/>
            <a:ext cx="647700" cy="336550"/>
          </a:xfrm>
          <a:prstGeom prst="rect">
            <a:avLst/>
          </a:prstGeom>
          <a:solidFill>
            <a:srgbClr val="EAEAEA"/>
          </a:solidFill>
          <a:ln w="9525">
            <a:noFill/>
            <a:miter lim="800000"/>
            <a:headEnd/>
            <a:tailEnd/>
          </a:ln>
          <a:effectLst/>
        </p:spPr>
        <p:txBody>
          <a:bodyPr>
            <a:spAutoFit/>
          </a:bodyPr>
          <a:lstStyle/>
          <a:p>
            <a:pPr>
              <a:spcBef>
                <a:spcPct val="50000"/>
              </a:spcBef>
            </a:pPr>
            <a:r>
              <a:rPr lang="fr-CH" sz="1600" b="1">
                <a:latin typeface="Arial" charset="0"/>
                <a:cs typeface="Arial" charset="0"/>
              </a:rPr>
              <a:t>1983</a:t>
            </a:r>
            <a:endParaRPr lang="en-US" sz="1600" b="1">
              <a:latin typeface="Arial" charset="0"/>
              <a:cs typeface="Arial" charset="0"/>
            </a:endParaRPr>
          </a:p>
        </p:txBody>
      </p:sp>
      <p:sp>
        <p:nvSpPr>
          <p:cNvPr id="141333" name="Text Box 1045"/>
          <p:cNvSpPr txBox="1">
            <a:spLocks noChangeArrowheads="1"/>
          </p:cNvSpPr>
          <p:nvPr/>
        </p:nvSpPr>
        <p:spPr bwMode="auto">
          <a:xfrm>
            <a:off x="3995738" y="5613400"/>
            <a:ext cx="647700" cy="336550"/>
          </a:xfrm>
          <a:prstGeom prst="rect">
            <a:avLst/>
          </a:prstGeom>
          <a:solidFill>
            <a:srgbClr val="EAEAEA"/>
          </a:solidFill>
          <a:ln w="9525">
            <a:noFill/>
            <a:miter lim="800000"/>
            <a:headEnd/>
            <a:tailEnd/>
          </a:ln>
          <a:effectLst/>
        </p:spPr>
        <p:txBody>
          <a:bodyPr>
            <a:spAutoFit/>
          </a:bodyPr>
          <a:lstStyle/>
          <a:p>
            <a:pPr>
              <a:spcBef>
                <a:spcPct val="50000"/>
              </a:spcBef>
            </a:pPr>
            <a:r>
              <a:rPr lang="fr-CH" sz="1600" b="1">
                <a:latin typeface="Arial" charset="0"/>
                <a:cs typeface="Arial" charset="0"/>
              </a:rPr>
              <a:t>1993</a:t>
            </a:r>
            <a:endParaRPr lang="en-US" sz="1600" b="1">
              <a:latin typeface="Arial" charset="0"/>
              <a:cs typeface="Arial" charset="0"/>
            </a:endParaRPr>
          </a:p>
        </p:txBody>
      </p:sp>
      <p:sp>
        <p:nvSpPr>
          <p:cNvPr id="141334" name="Text Box 1046"/>
          <p:cNvSpPr txBox="1">
            <a:spLocks noChangeArrowheads="1"/>
          </p:cNvSpPr>
          <p:nvPr/>
        </p:nvSpPr>
        <p:spPr bwMode="auto">
          <a:xfrm>
            <a:off x="5435600" y="5613400"/>
            <a:ext cx="647700" cy="336550"/>
          </a:xfrm>
          <a:prstGeom prst="rect">
            <a:avLst/>
          </a:prstGeom>
          <a:solidFill>
            <a:srgbClr val="EAEAEA"/>
          </a:solidFill>
          <a:ln w="9525">
            <a:noFill/>
            <a:miter lim="800000"/>
            <a:headEnd/>
            <a:tailEnd/>
          </a:ln>
          <a:effectLst/>
        </p:spPr>
        <p:txBody>
          <a:bodyPr>
            <a:spAutoFit/>
          </a:bodyPr>
          <a:lstStyle/>
          <a:p>
            <a:pPr>
              <a:spcBef>
                <a:spcPct val="50000"/>
              </a:spcBef>
            </a:pPr>
            <a:r>
              <a:rPr lang="fr-CH" sz="1600" b="1">
                <a:latin typeface="Arial" charset="0"/>
                <a:cs typeface="Arial" charset="0"/>
              </a:rPr>
              <a:t>1998</a:t>
            </a:r>
            <a:endParaRPr lang="en-US" sz="1600" b="1">
              <a:latin typeface="Arial" charset="0"/>
              <a:cs typeface="Arial" charset="0"/>
            </a:endParaRPr>
          </a:p>
        </p:txBody>
      </p:sp>
      <p:sp>
        <p:nvSpPr>
          <p:cNvPr id="141335" name="Text Box 1047"/>
          <p:cNvSpPr txBox="1">
            <a:spLocks noChangeArrowheads="1"/>
          </p:cNvSpPr>
          <p:nvPr/>
        </p:nvSpPr>
        <p:spPr bwMode="auto">
          <a:xfrm>
            <a:off x="6948488" y="5613400"/>
            <a:ext cx="647700" cy="336550"/>
          </a:xfrm>
          <a:prstGeom prst="rect">
            <a:avLst/>
          </a:prstGeom>
          <a:solidFill>
            <a:srgbClr val="EAEAEA"/>
          </a:solidFill>
          <a:ln w="9525">
            <a:noFill/>
            <a:miter lim="800000"/>
            <a:headEnd/>
            <a:tailEnd/>
          </a:ln>
          <a:effectLst/>
        </p:spPr>
        <p:txBody>
          <a:bodyPr>
            <a:spAutoFit/>
          </a:bodyPr>
          <a:lstStyle/>
          <a:p>
            <a:pPr>
              <a:spcBef>
                <a:spcPct val="50000"/>
              </a:spcBef>
            </a:pPr>
            <a:r>
              <a:rPr lang="fr-CH" sz="1600" b="1">
                <a:latin typeface="Arial" charset="0"/>
                <a:cs typeface="Arial" charset="0"/>
              </a:rPr>
              <a:t>2002</a:t>
            </a:r>
            <a:endParaRPr lang="en-US" sz="1600" b="1">
              <a:latin typeface="Arial" charset="0"/>
              <a:cs typeface="Arial" charset="0"/>
            </a:endParaRPr>
          </a:p>
        </p:txBody>
      </p:sp>
      <p:sp>
        <p:nvSpPr>
          <p:cNvPr id="141336" name="Text Box 5"/>
          <p:cNvSpPr txBox="1">
            <a:spLocks noChangeArrowheads="1"/>
          </p:cNvSpPr>
          <p:nvPr/>
        </p:nvSpPr>
        <p:spPr bwMode="auto">
          <a:xfrm>
            <a:off x="2051050" y="6107113"/>
            <a:ext cx="2016125" cy="274637"/>
          </a:xfrm>
          <a:prstGeom prst="rect">
            <a:avLst/>
          </a:prstGeom>
          <a:noFill/>
          <a:ln w="9525">
            <a:noFill/>
            <a:miter lim="800000"/>
            <a:headEnd/>
            <a:tailEnd/>
          </a:ln>
        </p:spPr>
        <p:txBody>
          <a:bodyPr>
            <a:spAutoFit/>
          </a:bodyPr>
          <a:lstStyle/>
          <a:p>
            <a:pPr algn="ctr" eaLnBrk="1" hangingPunct="1">
              <a:spcBef>
                <a:spcPct val="50000"/>
              </a:spcBef>
            </a:pPr>
            <a:r>
              <a:rPr lang="en-US" altLang="ja-JP" sz="1200" b="1">
                <a:latin typeface="Calibri" pitchFamily="34" charset="0"/>
                <a:ea typeface="MS PGothic" pitchFamily="34" charset="-128"/>
                <a:cs typeface="Arial" charset="0"/>
              </a:rPr>
              <a:t>Settlement, Building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107950" y="6092825"/>
            <a:ext cx="8928100" cy="504825"/>
          </a:xfrm>
          <a:prstGeom prst="rect">
            <a:avLst/>
          </a:prstGeom>
          <a:solidFill>
            <a:schemeClr val="bg1"/>
          </a:solidFill>
          <a:ln w="9525">
            <a:noFill/>
            <a:miter lim="800000"/>
            <a:headEnd/>
            <a:tailEnd/>
          </a:ln>
          <a:effectLst/>
        </p:spPr>
        <p:txBody>
          <a:bodyPr wrap="none" anchor="ctr"/>
          <a:lstStyle/>
          <a:p>
            <a:endParaRPr lang="en-US"/>
          </a:p>
        </p:txBody>
      </p:sp>
      <p:sp>
        <p:nvSpPr>
          <p:cNvPr id="143363" name="Rectangle 3"/>
          <p:cNvSpPr>
            <a:spLocks noChangeArrowheads="1"/>
          </p:cNvSpPr>
          <p:nvPr/>
        </p:nvSpPr>
        <p:spPr bwMode="auto">
          <a:xfrm>
            <a:off x="0" y="0"/>
            <a:ext cx="1371600" cy="1296988"/>
          </a:xfrm>
          <a:prstGeom prst="rect">
            <a:avLst/>
          </a:prstGeom>
          <a:solidFill>
            <a:schemeClr val="bg1"/>
          </a:solidFill>
          <a:ln w="9525">
            <a:noFill/>
            <a:miter lim="800000"/>
            <a:headEnd/>
            <a:tailEnd/>
          </a:ln>
          <a:effectLst/>
        </p:spPr>
        <p:txBody>
          <a:bodyPr wrap="none" anchor="ctr"/>
          <a:lstStyle/>
          <a:p>
            <a:pPr algn="ctr"/>
            <a:endParaRPr lang="ja-JP" altLang="en-US">
              <a:ea typeface="MS PGothic" pitchFamily="34" charset="-128"/>
            </a:endParaRPr>
          </a:p>
        </p:txBody>
      </p:sp>
      <p:sp>
        <p:nvSpPr>
          <p:cNvPr id="143364" name="AutoShape 4"/>
          <p:cNvSpPr>
            <a:spLocks noChangeArrowheads="1"/>
          </p:cNvSpPr>
          <p:nvPr/>
        </p:nvSpPr>
        <p:spPr bwMode="auto">
          <a:xfrm>
            <a:off x="546100" y="2146300"/>
            <a:ext cx="1146175" cy="344488"/>
          </a:xfrm>
          <a:prstGeom prst="roundRect">
            <a:avLst>
              <a:gd name="adj" fmla="val 33333"/>
            </a:avLst>
          </a:prstGeom>
          <a:noFill/>
          <a:ln w="9525">
            <a:solidFill>
              <a:srgbClr val="FF00FF"/>
            </a:solidFill>
            <a:round/>
            <a:headEnd/>
            <a:tailEnd/>
          </a:ln>
          <a:effectLst/>
        </p:spPr>
        <p:txBody>
          <a:bodyPr wrap="none" tIns="10800" anchor="ctr"/>
          <a:lstStyle/>
          <a:p>
            <a:pPr algn="ctr" eaLnBrk="1" hangingPunct="1"/>
            <a:r>
              <a:rPr kumimoji="1" lang="en-US" altLang="ja-JP" sz="1600" b="1">
                <a:latin typeface="MS PGothic" pitchFamily="34" charset="-128"/>
                <a:ea typeface="MS PGothic" pitchFamily="34" charset="-128"/>
              </a:rPr>
              <a:t>1958</a:t>
            </a:r>
          </a:p>
        </p:txBody>
      </p:sp>
      <p:pic>
        <p:nvPicPr>
          <p:cNvPr id="143365" name="Picture 5"/>
          <p:cNvPicPr>
            <a:picLocks noChangeAspect="1" noChangeArrowheads="1"/>
          </p:cNvPicPr>
          <p:nvPr/>
        </p:nvPicPr>
        <p:blipFill>
          <a:blip r:embed="rId4" cstate="print"/>
          <a:srcRect/>
          <a:stretch>
            <a:fillRect/>
          </a:stretch>
        </p:blipFill>
        <p:spPr bwMode="auto">
          <a:xfrm>
            <a:off x="5940425" y="1643063"/>
            <a:ext cx="685800" cy="414337"/>
          </a:xfrm>
          <a:prstGeom prst="rect">
            <a:avLst/>
          </a:prstGeom>
          <a:noFill/>
          <a:ln w="9525">
            <a:noFill/>
            <a:miter lim="800000"/>
            <a:headEnd/>
            <a:tailEnd/>
          </a:ln>
        </p:spPr>
      </p:pic>
      <p:grpSp>
        <p:nvGrpSpPr>
          <p:cNvPr id="2" name="Group 6"/>
          <p:cNvGrpSpPr>
            <a:grpSpLocks/>
          </p:cNvGrpSpPr>
          <p:nvPr/>
        </p:nvGrpSpPr>
        <p:grpSpPr bwMode="auto">
          <a:xfrm>
            <a:off x="2365375" y="2601913"/>
            <a:ext cx="2244725" cy="1381125"/>
            <a:chOff x="2162" y="1434"/>
            <a:chExt cx="1414" cy="870"/>
          </a:xfrm>
        </p:grpSpPr>
        <p:pic>
          <p:nvPicPr>
            <p:cNvPr id="143367" name="Picture 7"/>
            <p:cNvPicPr preferRelativeResize="0">
              <a:picLocks noChangeAspect="1" noChangeArrowheads="1"/>
            </p:cNvPicPr>
            <p:nvPr/>
          </p:nvPicPr>
          <p:blipFill>
            <a:blip r:embed="rId5"/>
            <a:srcRect/>
            <a:stretch>
              <a:fillRect/>
            </a:stretch>
          </p:blipFill>
          <p:spPr bwMode="auto">
            <a:xfrm>
              <a:off x="2162" y="1434"/>
              <a:ext cx="1414" cy="840"/>
            </a:xfrm>
            <a:prstGeom prst="rect">
              <a:avLst/>
            </a:prstGeom>
            <a:noFill/>
            <a:ln w="9525">
              <a:noFill/>
              <a:miter lim="800000"/>
              <a:headEnd/>
              <a:tailEnd/>
            </a:ln>
          </p:spPr>
        </p:pic>
        <p:sp>
          <p:nvSpPr>
            <p:cNvPr id="143368" name="Rectangle 8"/>
            <p:cNvSpPr>
              <a:spLocks noChangeArrowheads="1"/>
            </p:cNvSpPr>
            <p:nvPr/>
          </p:nvSpPr>
          <p:spPr bwMode="auto">
            <a:xfrm>
              <a:off x="2257" y="2058"/>
              <a:ext cx="303" cy="212"/>
            </a:xfrm>
            <a:prstGeom prst="rect">
              <a:avLst/>
            </a:prstGeom>
            <a:solidFill>
              <a:srgbClr val="FFFFFF"/>
            </a:solidFill>
            <a:ln w="9525">
              <a:noFill/>
              <a:miter lim="800000"/>
              <a:headEnd/>
              <a:tailEnd/>
            </a:ln>
          </p:spPr>
          <p:txBody>
            <a:bodyPr/>
            <a:lstStyle/>
            <a:p>
              <a:endParaRPr lang="en-US"/>
            </a:p>
          </p:txBody>
        </p:sp>
        <p:sp>
          <p:nvSpPr>
            <p:cNvPr id="143369" name="Rectangle 9"/>
            <p:cNvSpPr>
              <a:spLocks noChangeArrowheads="1"/>
            </p:cNvSpPr>
            <p:nvPr/>
          </p:nvSpPr>
          <p:spPr bwMode="auto">
            <a:xfrm>
              <a:off x="2300" y="2074"/>
              <a:ext cx="96"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国道</a:t>
              </a:r>
              <a:endParaRPr kumimoji="1" lang="ja-JP" altLang="en-US">
                <a:latin typeface="Times New Roman" pitchFamily="18" charset="0"/>
                <a:ea typeface="MS PGothic" pitchFamily="34" charset="-128"/>
              </a:endParaRPr>
            </a:p>
          </p:txBody>
        </p:sp>
        <p:sp>
          <p:nvSpPr>
            <p:cNvPr id="143370" name="Rectangle 10"/>
            <p:cNvSpPr>
              <a:spLocks noChangeArrowheads="1"/>
            </p:cNvSpPr>
            <p:nvPr/>
          </p:nvSpPr>
          <p:spPr bwMode="auto">
            <a:xfrm>
              <a:off x="2397" y="2068"/>
              <a:ext cx="81" cy="58"/>
            </a:xfrm>
            <a:prstGeom prst="rect">
              <a:avLst/>
            </a:prstGeom>
            <a:noFill/>
            <a:ln w="9525">
              <a:noFill/>
              <a:miter lim="800000"/>
              <a:headEnd/>
              <a:tailEnd/>
            </a:ln>
          </p:spPr>
          <p:txBody>
            <a:bodyPr wrap="none" lIns="0" tIns="0" rIns="0" bIns="0">
              <a:spAutoFit/>
            </a:bodyPr>
            <a:lstStyle/>
            <a:p>
              <a:pPr eaLnBrk="1" hangingPunct="1"/>
              <a:r>
                <a:rPr kumimoji="1" lang="en-US" altLang="ja-JP" sz="600" b="1">
                  <a:solidFill>
                    <a:srgbClr val="000000"/>
                  </a:solidFill>
                  <a:latin typeface="Century" pitchFamily="18" charset="0"/>
                  <a:ea typeface="MS PGothic" pitchFamily="34" charset="-128"/>
                </a:rPr>
                <a:t>246</a:t>
              </a:r>
              <a:endParaRPr kumimoji="1" lang="en-US" altLang="ja-JP">
                <a:latin typeface="Times New Roman" pitchFamily="18" charset="0"/>
                <a:ea typeface="MS PGothic" pitchFamily="34" charset="-128"/>
              </a:endParaRPr>
            </a:p>
          </p:txBody>
        </p:sp>
        <p:sp>
          <p:nvSpPr>
            <p:cNvPr id="143371" name="Rectangle 11"/>
            <p:cNvSpPr>
              <a:spLocks noChangeArrowheads="1"/>
            </p:cNvSpPr>
            <p:nvPr/>
          </p:nvSpPr>
          <p:spPr bwMode="auto">
            <a:xfrm>
              <a:off x="2479" y="2074"/>
              <a:ext cx="48"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号</a:t>
              </a:r>
              <a:endParaRPr kumimoji="1" lang="ja-JP" altLang="en-US">
                <a:latin typeface="Times New Roman" pitchFamily="18" charset="0"/>
                <a:ea typeface="MS PGothic" pitchFamily="34" charset="-128"/>
              </a:endParaRPr>
            </a:p>
          </p:txBody>
        </p:sp>
        <p:sp>
          <p:nvSpPr>
            <p:cNvPr id="143372" name="Rectangle 12"/>
            <p:cNvSpPr>
              <a:spLocks noChangeArrowheads="1"/>
            </p:cNvSpPr>
            <p:nvPr/>
          </p:nvSpPr>
          <p:spPr bwMode="auto">
            <a:xfrm>
              <a:off x="3406" y="1665"/>
              <a:ext cx="144"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新幹線</a:t>
              </a:r>
              <a:endParaRPr kumimoji="1" lang="ja-JP" altLang="en-US">
                <a:latin typeface="Times New Roman" pitchFamily="18" charset="0"/>
                <a:ea typeface="MS PGothic" pitchFamily="34" charset="-128"/>
              </a:endParaRPr>
            </a:p>
          </p:txBody>
        </p:sp>
        <p:sp>
          <p:nvSpPr>
            <p:cNvPr id="143373" name="Freeform 13"/>
            <p:cNvSpPr>
              <a:spLocks/>
            </p:cNvSpPr>
            <p:nvPr/>
          </p:nvSpPr>
          <p:spPr bwMode="auto">
            <a:xfrm>
              <a:off x="3053" y="1587"/>
              <a:ext cx="192" cy="668"/>
            </a:xfrm>
            <a:custGeom>
              <a:avLst/>
              <a:gdLst/>
              <a:ahLst/>
              <a:cxnLst>
                <a:cxn ang="0">
                  <a:pos x="77" y="1309"/>
                </a:cxn>
                <a:cxn ang="0">
                  <a:pos x="72" y="1255"/>
                </a:cxn>
                <a:cxn ang="0">
                  <a:pos x="34" y="1226"/>
                </a:cxn>
                <a:cxn ang="0">
                  <a:pos x="39" y="1203"/>
                </a:cxn>
                <a:cxn ang="0">
                  <a:pos x="38" y="1178"/>
                </a:cxn>
                <a:cxn ang="0">
                  <a:pos x="33" y="1141"/>
                </a:cxn>
                <a:cxn ang="0">
                  <a:pos x="27" y="1102"/>
                </a:cxn>
                <a:cxn ang="0">
                  <a:pos x="31" y="1070"/>
                </a:cxn>
                <a:cxn ang="0">
                  <a:pos x="36" y="1026"/>
                </a:cxn>
                <a:cxn ang="0">
                  <a:pos x="38" y="1019"/>
                </a:cxn>
                <a:cxn ang="0">
                  <a:pos x="66" y="935"/>
                </a:cxn>
                <a:cxn ang="0">
                  <a:pos x="74" y="870"/>
                </a:cxn>
                <a:cxn ang="0">
                  <a:pos x="92" y="835"/>
                </a:cxn>
                <a:cxn ang="0">
                  <a:pos x="110" y="816"/>
                </a:cxn>
                <a:cxn ang="0">
                  <a:pos x="124" y="788"/>
                </a:cxn>
                <a:cxn ang="0">
                  <a:pos x="122" y="740"/>
                </a:cxn>
                <a:cxn ang="0">
                  <a:pos x="139" y="685"/>
                </a:cxn>
                <a:cxn ang="0">
                  <a:pos x="133" y="636"/>
                </a:cxn>
                <a:cxn ang="0">
                  <a:pos x="139" y="592"/>
                </a:cxn>
                <a:cxn ang="0">
                  <a:pos x="153" y="545"/>
                </a:cxn>
                <a:cxn ang="0">
                  <a:pos x="168" y="481"/>
                </a:cxn>
                <a:cxn ang="0">
                  <a:pos x="162" y="410"/>
                </a:cxn>
                <a:cxn ang="0">
                  <a:pos x="183" y="383"/>
                </a:cxn>
                <a:cxn ang="0">
                  <a:pos x="193" y="361"/>
                </a:cxn>
                <a:cxn ang="0">
                  <a:pos x="237" y="284"/>
                </a:cxn>
                <a:cxn ang="0">
                  <a:pos x="240" y="221"/>
                </a:cxn>
                <a:cxn ang="0">
                  <a:pos x="254" y="168"/>
                </a:cxn>
                <a:cxn ang="0">
                  <a:pos x="283" y="116"/>
                </a:cxn>
                <a:cxn ang="0">
                  <a:pos x="358" y="37"/>
                </a:cxn>
                <a:cxn ang="0">
                  <a:pos x="383" y="21"/>
                </a:cxn>
                <a:cxn ang="0">
                  <a:pos x="343" y="15"/>
                </a:cxn>
                <a:cxn ang="0">
                  <a:pos x="278" y="77"/>
                </a:cxn>
                <a:cxn ang="0">
                  <a:pos x="228" y="157"/>
                </a:cxn>
                <a:cxn ang="0">
                  <a:pos x="213" y="221"/>
                </a:cxn>
                <a:cxn ang="0">
                  <a:pos x="212" y="277"/>
                </a:cxn>
                <a:cxn ang="0">
                  <a:pos x="190" y="313"/>
                </a:cxn>
                <a:cxn ang="0">
                  <a:pos x="162" y="361"/>
                </a:cxn>
                <a:cxn ang="0">
                  <a:pos x="148" y="405"/>
                </a:cxn>
                <a:cxn ang="0">
                  <a:pos x="142" y="470"/>
                </a:cxn>
                <a:cxn ang="0">
                  <a:pos x="136" y="504"/>
                </a:cxn>
                <a:cxn ang="0">
                  <a:pos x="118" y="564"/>
                </a:cxn>
                <a:cxn ang="0">
                  <a:pos x="106" y="619"/>
                </a:cxn>
                <a:cxn ang="0">
                  <a:pos x="112" y="687"/>
                </a:cxn>
                <a:cxn ang="0">
                  <a:pos x="110" y="737"/>
                </a:cxn>
                <a:cxn ang="0">
                  <a:pos x="107" y="749"/>
                </a:cxn>
                <a:cxn ang="0">
                  <a:pos x="87" y="801"/>
                </a:cxn>
                <a:cxn ang="0">
                  <a:pos x="74" y="814"/>
                </a:cxn>
                <a:cxn ang="0">
                  <a:pos x="47" y="867"/>
                </a:cxn>
                <a:cxn ang="0">
                  <a:pos x="56" y="914"/>
                </a:cxn>
                <a:cxn ang="0">
                  <a:pos x="18" y="991"/>
                </a:cxn>
                <a:cxn ang="0">
                  <a:pos x="9" y="1026"/>
                </a:cxn>
                <a:cxn ang="0">
                  <a:pos x="6" y="1064"/>
                </a:cxn>
                <a:cxn ang="0">
                  <a:pos x="3" y="1076"/>
                </a:cxn>
                <a:cxn ang="0">
                  <a:pos x="1" y="1120"/>
                </a:cxn>
                <a:cxn ang="0">
                  <a:pos x="12" y="1182"/>
                </a:cxn>
                <a:cxn ang="0">
                  <a:pos x="16" y="1222"/>
                </a:cxn>
                <a:cxn ang="0">
                  <a:pos x="42" y="1255"/>
                </a:cxn>
                <a:cxn ang="0">
                  <a:pos x="60" y="1267"/>
                </a:cxn>
                <a:cxn ang="0">
                  <a:pos x="50" y="1320"/>
                </a:cxn>
              </a:cxnLst>
              <a:rect l="0" t="0" r="r" b="b"/>
              <a:pathLst>
                <a:path w="383" h="1335">
                  <a:moveTo>
                    <a:pt x="50" y="1335"/>
                  </a:moveTo>
                  <a:lnTo>
                    <a:pt x="77" y="1332"/>
                  </a:lnTo>
                  <a:lnTo>
                    <a:pt x="77" y="1328"/>
                  </a:lnTo>
                  <a:lnTo>
                    <a:pt x="77" y="1320"/>
                  </a:lnTo>
                  <a:lnTo>
                    <a:pt x="77" y="1309"/>
                  </a:lnTo>
                  <a:lnTo>
                    <a:pt x="77" y="1299"/>
                  </a:lnTo>
                  <a:lnTo>
                    <a:pt x="75" y="1276"/>
                  </a:lnTo>
                  <a:lnTo>
                    <a:pt x="74" y="1267"/>
                  </a:lnTo>
                  <a:lnTo>
                    <a:pt x="74" y="1261"/>
                  </a:lnTo>
                  <a:lnTo>
                    <a:pt x="72" y="1255"/>
                  </a:lnTo>
                  <a:lnTo>
                    <a:pt x="65" y="1240"/>
                  </a:lnTo>
                  <a:lnTo>
                    <a:pt x="62" y="1235"/>
                  </a:lnTo>
                  <a:lnTo>
                    <a:pt x="54" y="1225"/>
                  </a:lnTo>
                  <a:lnTo>
                    <a:pt x="45" y="1215"/>
                  </a:lnTo>
                  <a:lnTo>
                    <a:pt x="34" y="1226"/>
                  </a:lnTo>
                  <a:lnTo>
                    <a:pt x="48" y="1220"/>
                  </a:lnTo>
                  <a:lnTo>
                    <a:pt x="41" y="1211"/>
                  </a:lnTo>
                  <a:lnTo>
                    <a:pt x="28" y="1217"/>
                  </a:lnTo>
                  <a:lnTo>
                    <a:pt x="42" y="1212"/>
                  </a:lnTo>
                  <a:lnTo>
                    <a:pt x="39" y="1203"/>
                  </a:lnTo>
                  <a:lnTo>
                    <a:pt x="27" y="1208"/>
                  </a:lnTo>
                  <a:lnTo>
                    <a:pt x="41" y="1208"/>
                  </a:lnTo>
                  <a:lnTo>
                    <a:pt x="39" y="1200"/>
                  </a:lnTo>
                  <a:lnTo>
                    <a:pt x="39" y="1191"/>
                  </a:lnTo>
                  <a:lnTo>
                    <a:pt x="38" y="1178"/>
                  </a:lnTo>
                  <a:lnTo>
                    <a:pt x="24" y="1179"/>
                  </a:lnTo>
                  <a:lnTo>
                    <a:pt x="38" y="1178"/>
                  </a:lnTo>
                  <a:lnTo>
                    <a:pt x="36" y="1172"/>
                  </a:lnTo>
                  <a:lnTo>
                    <a:pt x="36" y="1162"/>
                  </a:lnTo>
                  <a:lnTo>
                    <a:pt x="33" y="1141"/>
                  </a:lnTo>
                  <a:lnTo>
                    <a:pt x="28" y="1120"/>
                  </a:lnTo>
                  <a:lnTo>
                    <a:pt x="28" y="1111"/>
                  </a:lnTo>
                  <a:lnTo>
                    <a:pt x="27" y="1102"/>
                  </a:lnTo>
                  <a:lnTo>
                    <a:pt x="13" y="1102"/>
                  </a:lnTo>
                  <a:lnTo>
                    <a:pt x="27" y="1102"/>
                  </a:lnTo>
                  <a:lnTo>
                    <a:pt x="28" y="1088"/>
                  </a:lnTo>
                  <a:lnTo>
                    <a:pt x="30" y="1076"/>
                  </a:lnTo>
                  <a:lnTo>
                    <a:pt x="16" y="1076"/>
                  </a:lnTo>
                  <a:lnTo>
                    <a:pt x="30" y="1081"/>
                  </a:lnTo>
                  <a:lnTo>
                    <a:pt x="31" y="1070"/>
                  </a:lnTo>
                  <a:lnTo>
                    <a:pt x="33" y="1064"/>
                  </a:lnTo>
                  <a:lnTo>
                    <a:pt x="34" y="1055"/>
                  </a:lnTo>
                  <a:lnTo>
                    <a:pt x="34" y="1044"/>
                  </a:lnTo>
                  <a:lnTo>
                    <a:pt x="34" y="1035"/>
                  </a:lnTo>
                  <a:lnTo>
                    <a:pt x="36" y="1026"/>
                  </a:lnTo>
                  <a:lnTo>
                    <a:pt x="22" y="1026"/>
                  </a:lnTo>
                  <a:lnTo>
                    <a:pt x="34" y="1032"/>
                  </a:lnTo>
                  <a:lnTo>
                    <a:pt x="38" y="1017"/>
                  </a:lnTo>
                  <a:lnTo>
                    <a:pt x="24" y="1014"/>
                  </a:lnTo>
                  <a:lnTo>
                    <a:pt x="38" y="1019"/>
                  </a:lnTo>
                  <a:lnTo>
                    <a:pt x="39" y="1011"/>
                  </a:lnTo>
                  <a:lnTo>
                    <a:pt x="44" y="1002"/>
                  </a:lnTo>
                  <a:lnTo>
                    <a:pt x="51" y="981"/>
                  </a:lnTo>
                  <a:lnTo>
                    <a:pt x="59" y="958"/>
                  </a:lnTo>
                  <a:lnTo>
                    <a:pt x="66" y="935"/>
                  </a:lnTo>
                  <a:lnTo>
                    <a:pt x="69" y="920"/>
                  </a:lnTo>
                  <a:lnTo>
                    <a:pt x="69" y="914"/>
                  </a:lnTo>
                  <a:lnTo>
                    <a:pt x="71" y="897"/>
                  </a:lnTo>
                  <a:lnTo>
                    <a:pt x="72" y="882"/>
                  </a:lnTo>
                  <a:lnTo>
                    <a:pt x="74" y="870"/>
                  </a:lnTo>
                  <a:lnTo>
                    <a:pt x="60" y="867"/>
                  </a:lnTo>
                  <a:lnTo>
                    <a:pt x="74" y="872"/>
                  </a:lnTo>
                  <a:lnTo>
                    <a:pt x="77" y="861"/>
                  </a:lnTo>
                  <a:lnTo>
                    <a:pt x="81" y="851"/>
                  </a:lnTo>
                  <a:lnTo>
                    <a:pt x="92" y="835"/>
                  </a:lnTo>
                  <a:lnTo>
                    <a:pt x="100" y="825"/>
                  </a:lnTo>
                  <a:lnTo>
                    <a:pt x="86" y="820"/>
                  </a:lnTo>
                  <a:lnTo>
                    <a:pt x="97" y="829"/>
                  </a:lnTo>
                  <a:lnTo>
                    <a:pt x="103" y="823"/>
                  </a:lnTo>
                  <a:lnTo>
                    <a:pt x="110" y="816"/>
                  </a:lnTo>
                  <a:lnTo>
                    <a:pt x="113" y="811"/>
                  </a:lnTo>
                  <a:lnTo>
                    <a:pt x="119" y="802"/>
                  </a:lnTo>
                  <a:lnTo>
                    <a:pt x="106" y="796"/>
                  </a:lnTo>
                  <a:lnTo>
                    <a:pt x="118" y="802"/>
                  </a:lnTo>
                  <a:lnTo>
                    <a:pt x="124" y="788"/>
                  </a:lnTo>
                  <a:lnTo>
                    <a:pt x="128" y="775"/>
                  </a:lnTo>
                  <a:lnTo>
                    <a:pt x="133" y="760"/>
                  </a:lnTo>
                  <a:lnTo>
                    <a:pt x="133" y="754"/>
                  </a:lnTo>
                  <a:lnTo>
                    <a:pt x="136" y="743"/>
                  </a:lnTo>
                  <a:lnTo>
                    <a:pt x="122" y="740"/>
                  </a:lnTo>
                  <a:lnTo>
                    <a:pt x="136" y="743"/>
                  </a:lnTo>
                  <a:lnTo>
                    <a:pt x="137" y="732"/>
                  </a:lnTo>
                  <a:lnTo>
                    <a:pt x="139" y="726"/>
                  </a:lnTo>
                  <a:lnTo>
                    <a:pt x="140" y="713"/>
                  </a:lnTo>
                  <a:lnTo>
                    <a:pt x="139" y="685"/>
                  </a:lnTo>
                  <a:lnTo>
                    <a:pt x="125" y="685"/>
                  </a:lnTo>
                  <a:lnTo>
                    <a:pt x="139" y="685"/>
                  </a:lnTo>
                  <a:lnTo>
                    <a:pt x="137" y="669"/>
                  </a:lnTo>
                  <a:lnTo>
                    <a:pt x="136" y="652"/>
                  </a:lnTo>
                  <a:lnTo>
                    <a:pt x="133" y="636"/>
                  </a:lnTo>
                  <a:lnTo>
                    <a:pt x="133" y="620"/>
                  </a:lnTo>
                  <a:lnTo>
                    <a:pt x="136" y="602"/>
                  </a:lnTo>
                  <a:lnTo>
                    <a:pt x="122" y="602"/>
                  </a:lnTo>
                  <a:lnTo>
                    <a:pt x="134" y="608"/>
                  </a:lnTo>
                  <a:lnTo>
                    <a:pt x="139" y="592"/>
                  </a:lnTo>
                  <a:lnTo>
                    <a:pt x="143" y="575"/>
                  </a:lnTo>
                  <a:lnTo>
                    <a:pt x="148" y="557"/>
                  </a:lnTo>
                  <a:lnTo>
                    <a:pt x="134" y="554"/>
                  </a:lnTo>
                  <a:lnTo>
                    <a:pt x="148" y="558"/>
                  </a:lnTo>
                  <a:lnTo>
                    <a:pt x="153" y="545"/>
                  </a:lnTo>
                  <a:lnTo>
                    <a:pt x="157" y="530"/>
                  </a:lnTo>
                  <a:lnTo>
                    <a:pt x="162" y="514"/>
                  </a:lnTo>
                  <a:lnTo>
                    <a:pt x="162" y="510"/>
                  </a:lnTo>
                  <a:lnTo>
                    <a:pt x="166" y="495"/>
                  </a:lnTo>
                  <a:lnTo>
                    <a:pt x="168" y="481"/>
                  </a:lnTo>
                  <a:lnTo>
                    <a:pt x="169" y="470"/>
                  </a:lnTo>
                  <a:lnTo>
                    <a:pt x="172" y="445"/>
                  </a:lnTo>
                  <a:lnTo>
                    <a:pt x="174" y="421"/>
                  </a:lnTo>
                  <a:lnTo>
                    <a:pt x="175" y="410"/>
                  </a:lnTo>
                  <a:lnTo>
                    <a:pt x="162" y="410"/>
                  </a:lnTo>
                  <a:lnTo>
                    <a:pt x="174" y="416"/>
                  </a:lnTo>
                  <a:lnTo>
                    <a:pt x="177" y="404"/>
                  </a:lnTo>
                  <a:lnTo>
                    <a:pt x="178" y="398"/>
                  </a:lnTo>
                  <a:lnTo>
                    <a:pt x="180" y="392"/>
                  </a:lnTo>
                  <a:lnTo>
                    <a:pt x="183" y="383"/>
                  </a:lnTo>
                  <a:lnTo>
                    <a:pt x="187" y="372"/>
                  </a:lnTo>
                  <a:lnTo>
                    <a:pt x="190" y="366"/>
                  </a:lnTo>
                  <a:lnTo>
                    <a:pt x="193" y="360"/>
                  </a:lnTo>
                  <a:lnTo>
                    <a:pt x="181" y="354"/>
                  </a:lnTo>
                  <a:lnTo>
                    <a:pt x="193" y="361"/>
                  </a:lnTo>
                  <a:lnTo>
                    <a:pt x="204" y="343"/>
                  </a:lnTo>
                  <a:lnTo>
                    <a:pt x="216" y="324"/>
                  </a:lnTo>
                  <a:lnTo>
                    <a:pt x="228" y="304"/>
                  </a:lnTo>
                  <a:lnTo>
                    <a:pt x="233" y="295"/>
                  </a:lnTo>
                  <a:lnTo>
                    <a:pt x="237" y="284"/>
                  </a:lnTo>
                  <a:lnTo>
                    <a:pt x="237" y="284"/>
                  </a:lnTo>
                  <a:lnTo>
                    <a:pt x="240" y="266"/>
                  </a:lnTo>
                  <a:lnTo>
                    <a:pt x="240" y="260"/>
                  </a:lnTo>
                  <a:lnTo>
                    <a:pt x="240" y="240"/>
                  </a:lnTo>
                  <a:lnTo>
                    <a:pt x="240" y="221"/>
                  </a:lnTo>
                  <a:lnTo>
                    <a:pt x="242" y="204"/>
                  </a:lnTo>
                  <a:lnTo>
                    <a:pt x="228" y="201"/>
                  </a:lnTo>
                  <a:lnTo>
                    <a:pt x="242" y="204"/>
                  </a:lnTo>
                  <a:lnTo>
                    <a:pt x="246" y="187"/>
                  </a:lnTo>
                  <a:lnTo>
                    <a:pt x="254" y="168"/>
                  </a:lnTo>
                  <a:lnTo>
                    <a:pt x="263" y="149"/>
                  </a:lnTo>
                  <a:lnTo>
                    <a:pt x="272" y="133"/>
                  </a:lnTo>
                  <a:lnTo>
                    <a:pt x="286" y="112"/>
                  </a:lnTo>
                  <a:lnTo>
                    <a:pt x="274" y="107"/>
                  </a:lnTo>
                  <a:lnTo>
                    <a:pt x="283" y="116"/>
                  </a:lnTo>
                  <a:lnTo>
                    <a:pt x="298" y="96"/>
                  </a:lnTo>
                  <a:lnTo>
                    <a:pt x="313" y="78"/>
                  </a:lnTo>
                  <a:lnTo>
                    <a:pt x="328" y="62"/>
                  </a:lnTo>
                  <a:lnTo>
                    <a:pt x="342" y="50"/>
                  </a:lnTo>
                  <a:lnTo>
                    <a:pt x="358" y="37"/>
                  </a:lnTo>
                  <a:lnTo>
                    <a:pt x="348" y="27"/>
                  </a:lnTo>
                  <a:lnTo>
                    <a:pt x="354" y="40"/>
                  </a:lnTo>
                  <a:lnTo>
                    <a:pt x="368" y="31"/>
                  </a:lnTo>
                  <a:lnTo>
                    <a:pt x="372" y="28"/>
                  </a:lnTo>
                  <a:lnTo>
                    <a:pt x="383" y="21"/>
                  </a:lnTo>
                  <a:lnTo>
                    <a:pt x="366" y="0"/>
                  </a:lnTo>
                  <a:lnTo>
                    <a:pt x="352" y="9"/>
                  </a:lnTo>
                  <a:lnTo>
                    <a:pt x="363" y="18"/>
                  </a:lnTo>
                  <a:lnTo>
                    <a:pt x="357" y="6"/>
                  </a:lnTo>
                  <a:lnTo>
                    <a:pt x="343" y="15"/>
                  </a:lnTo>
                  <a:lnTo>
                    <a:pt x="339" y="18"/>
                  </a:lnTo>
                  <a:lnTo>
                    <a:pt x="322" y="30"/>
                  </a:lnTo>
                  <a:lnTo>
                    <a:pt x="308" y="43"/>
                  </a:lnTo>
                  <a:lnTo>
                    <a:pt x="293" y="59"/>
                  </a:lnTo>
                  <a:lnTo>
                    <a:pt x="278" y="77"/>
                  </a:lnTo>
                  <a:lnTo>
                    <a:pt x="263" y="96"/>
                  </a:lnTo>
                  <a:lnTo>
                    <a:pt x="260" y="101"/>
                  </a:lnTo>
                  <a:lnTo>
                    <a:pt x="249" y="119"/>
                  </a:lnTo>
                  <a:lnTo>
                    <a:pt x="237" y="139"/>
                  </a:lnTo>
                  <a:lnTo>
                    <a:pt x="228" y="157"/>
                  </a:lnTo>
                  <a:lnTo>
                    <a:pt x="221" y="177"/>
                  </a:lnTo>
                  <a:lnTo>
                    <a:pt x="216" y="198"/>
                  </a:lnTo>
                  <a:lnTo>
                    <a:pt x="215" y="201"/>
                  </a:lnTo>
                  <a:lnTo>
                    <a:pt x="216" y="199"/>
                  </a:lnTo>
                  <a:lnTo>
                    <a:pt x="213" y="221"/>
                  </a:lnTo>
                  <a:lnTo>
                    <a:pt x="213" y="240"/>
                  </a:lnTo>
                  <a:lnTo>
                    <a:pt x="213" y="260"/>
                  </a:lnTo>
                  <a:lnTo>
                    <a:pt x="227" y="260"/>
                  </a:lnTo>
                  <a:lnTo>
                    <a:pt x="215" y="255"/>
                  </a:lnTo>
                  <a:lnTo>
                    <a:pt x="212" y="277"/>
                  </a:lnTo>
                  <a:lnTo>
                    <a:pt x="224" y="280"/>
                  </a:lnTo>
                  <a:lnTo>
                    <a:pt x="212" y="275"/>
                  </a:lnTo>
                  <a:lnTo>
                    <a:pt x="207" y="284"/>
                  </a:lnTo>
                  <a:lnTo>
                    <a:pt x="203" y="293"/>
                  </a:lnTo>
                  <a:lnTo>
                    <a:pt x="190" y="313"/>
                  </a:lnTo>
                  <a:lnTo>
                    <a:pt x="178" y="333"/>
                  </a:lnTo>
                  <a:lnTo>
                    <a:pt x="169" y="348"/>
                  </a:lnTo>
                  <a:lnTo>
                    <a:pt x="169" y="348"/>
                  </a:lnTo>
                  <a:lnTo>
                    <a:pt x="165" y="355"/>
                  </a:lnTo>
                  <a:lnTo>
                    <a:pt x="162" y="361"/>
                  </a:lnTo>
                  <a:lnTo>
                    <a:pt x="157" y="372"/>
                  </a:lnTo>
                  <a:lnTo>
                    <a:pt x="154" y="381"/>
                  </a:lnTo>
                  <a:lnTo>
                    <a:pt x="153" y="387"/>
                  </a:lnTo>
                  <a:lnTo>
                    <a:pt x="151" y="398"/>
                  </a:lnTo>
                  <a:lnTo>
                    <a:pt x="148" y="405"/>
                  </a:lnTo>
                  <a:lnTo>
                    <a:pt x="148" y="410"/>
                  </a:lnTo>
                  <a:lnTo>
                    <a:pt x="148" y="410"/>
                  </a:lnTo>
                  <a:lnTo>
                    <a:pt x="147" y="421"/>
                  </a:lnTo>
                  <a:lnTo>
                    <a:pt x="145" y="445"/>
                  </a:lnTo>
                  <a:lnTo>
                    <a:pt x="142" y="470"/>
                  </a:lnTo>
                  <a:lnTo>
                    <a:pt x="140" y="481"/>
                  </a:lnTo>
                  <a:lnTo>
                    <a:pt x="140" y="490"/>
                  </a:lnTo>
                  <a:lnTo>
                    <a:pt x="134" y="510"/>
                  </a:lnTo>
                  <a:lnTo>
                    <a:pt x="148" y="510"/>
                  </a:lnTo>
                  <a:lnTo>
                    <a:pt x="136" y="504"/>
                  </a:lnTo>
                  <a:lnTo>
                    <a:pt x="131" y="519"/>
                  </a:lnTo>
                  <a:lnTo>
                    <a:pt x="127" y="534"/>
                  </a:lnTo>
                  <a:lnTo>
                    <a:pt x="122" y="551"/>
                  </a:lnTo>
                  <a:lnTo>
                    <a:pt x="122" y="551"/>
                  </a:lnTo>
                  <a:lnTo>
                    <a:pt x="118" y="564"/>
                  </a:lnTo>
                  <a:lnTo>
                    <a:pt x="113" y="581"/>
                  </a:lnTo>
                  <a:lnTo>
                    <a:pt x="109" y="598"/>
                  </a:lnTo>
                  <a:lnTo>
                    <a:pt x="109" y="602"/>
                  </a:lnTo>
                  <a:lnTo>
                    <a:pt x="109" y="602"/>
                  </a:lnTo>
                  <a:lnTo>
                    <a:pt x="106" y="619"/>
                  </a:lnTo>
                  <a:lnTo>
                    <a:pt x="106" y="636"/>
                  </a:lnTo>
                  <a:lnTo>
                    <a:pt x="109" y="652"/>
                  </a:lnTo>
                  <a:lnTo>
                    <a:pt x="110" y="669"/>
                  </a:lnTo>
                  <a:lnTo>
                    <a:pt x="112" y="685"/>
                  </a:lnTo>
                  <a:lnTo>
                    <a:pt x="112" y="687"/>
                  </a:lnTo>
                  <a:lnTo>
                    <a:pt x="113" y="713"/>
                  </a:lnTo>
                  <a:lnTo>
                    <a:pt x="112" y="726"/>
                  </a:lnTo>
                  <a:lnTo>
                    <a:pt x="125" y="726"/>
                  </a:lnTo>
                  <a:lnTo>
                    <a:pt x="112" y="722"/>
                  </a:lnTo>
                  <a:lnTo>
                    <a:pt x="110" y="737"/>
                  </a:lnTo>
                  <a:lnTo>
                    <a:pt x="109" y="740"/>
                  </a:lnTo>
                  <a:lnTo>
                    <a:pt x="110" y="738"/>
                  </a:lnTo>
                  <a:lnTo>
                    <a:pt x="106" y="754"/>
                  </a:lnTo>
                  <a:lnTo>
                    <a:pt x="119" y="754"/>
                  </a:lnTo>
                  <a:lnTo>
                    <a:pt x="107" y="749"/>
                  </a:lnTo>
                  <a:lnTo>
                    <a:pt x="103" y="764"/>
                  </a:lnTo>
                  <a:lnTo>
                    <a:pt x="98" y="778"/>
                  </a:lnTo>
                  <a:lnTo>
                    <a:pt x="94" y="790"/>
                  </a:lnTo>
                  <a:lnTo>
                    <a:pt x="94" y="791"/>
                  </a:lnTo>
                  <a:lnTo>
                    <a:pt x="87" y="801"/>
                  </a:lnTo>
                  <a:lnTo>
                    <a:pt x="100" y="805"/>
                  </a:lnTo>
                  <a:lnTo>
                    <a:pt x="91" y="796"/>
                  </a:lnTo>
                  <a:lnTo>
                    <a:pt x="83" y="804"/>
                  </a:lnTo>
                  <a:lnTo>
                    <a:pt x="77" y="810"/>
                  </a:lnTo>
                  <a:lnTo>
                    <a:pt x="74" y="814"/>
                  </a:lnTo>
                  <a:lnTo>
                    <a:pt x="69" y="822"/>
                  </a:lnTo>
                  <a:lnTo>
                    <a:pt x="56" y="840"/>
                  </a:lnTo>
                  <a:lnTo>
                    <a:pt x="51" y="851"/>
                  </a:lnTo>
                  <a:lnTo>
                    <a:pt x="48" y="864"/>
                  </a:lnTo>
                  <a:lnTo>
                    <a:pt x="47" y="867"/>
                  </a:lnTo>
                  <a:lnTo>
                    <a:pt x="48" y="866"/>
                  </a:lnTo>
                  <a:lnTo>
                    <a:pt x="45" y="882"/>
                  </a:lnTo>
                  <a:lnTo>
                    <a:pt x="44" y="897"/>
                  </a:lnTo>
                  <a:lnTo>
                    <a:pt x="42" y="914"/>
                  </a:lnTo>
                  <a:lnTo>
                    <a:pt x="56" y="914"/>
                  </a:lnTo>
                  <a:lnTo>
                    <a:pt x="44" y="910"/>
                  </a:lnTo>
                  <a:lnTo>
                    <a:pt x="41" y="929"/>
                  </a:lnTo>
                  <a:lnTo>
                    <a:pt x="33" y="947"/>
                  </a:lnTo>
                  <a:lnTo>
                    <a:pt x="25" y="970"/>
                  </a:lnTo>
                  <a:lnTo>
                    <a:pt x="18" y="991"/>
                  </a:lnTo>
                  <a:lnTo>
                    <a:pt x="13" y="1000"/>
                  </a:lnTo>
                  <a:lnTo>
                    <a:pt x="12" y="1011"/>
                  </a:lnTo>
                  <a:lnTo>
                    <a:pt x="12" y="1011"/>
                  </a:lnTo>
                  <a:lnTo>
                    <a:pt x="9" y="1022"/>
                  </a:lnTo>
                  <a:lnTo>
                    <a:pt x="9" y="1026"/>
                  </a:lnTo>
                  <a:lnTo>
                    <a:pt x="9" y="1026"/>
                  </a:lnTo>
                  <a:lnTo>
                    <a:pt x="7" y="1035"/>
                  </a:lnTo>
                  <a:lnTo>
                    <a:pt x="7" y="1044"/>
                  </a:lnTo>
                  <a:lnTo>
                    <a:pt x="7" y="1052"/>
                  </a:lnTo>
                  <a:lnTo>
                    <a:pt x="6" y="1064"/>
                  </a:lnTo>
                  <a:lnTo>
                    <a:pt x="19" y="1064"/>
                  </a:lnTo>
                  <a:lnTo>
                    <a:pt x="6" y="1060"/>
                  </a:lnTo>
                  <a:lnTo>
                    <a:pt x="4" y="1070"/>
                  </a:lnTo>
                  <a:lnTo>
                    <a:pt x="3" y="1076"/>
                  </a:lnTo>
                  <a:lnTo>
                    <a:pt x="3" y="1076"/>
                  </a:lnTo>
                  <a:lnTo>
                    <a:pt x="1" y="1088"/>
                  </a:lnTo>
                  <a:lnTo>
                    <a:pt x="0" y="1102"/>
                  </a:lnTo>
                  <a:lnTo>
                    <a:pt x="0" y="1103"/>
                  </a:lnTo>
                  <a:lnTo>
                    <a:pt x="1" y="1111"/>
                  </a:lnTo>
                  <a:lnTo>
                    <a:pt x="1" y="1120"/>
                  </a:lnTo>
                  <a:lnTo>
                    <a:pt x="6" y="1141"/>
                  </a:lnTo>
                  <a:lnTo>
                    <a:pt x="9" y="1162"/>
                  </a:lnTo>
                  <a:lnTo>
                    <a:pt x="9" y="1172"/>
                  </a:lnTo>
                  <a:lnTo>
                    <a:pt x="10" y="1181"/>
                  </a:lnTo>
                  <a:lnTo>
                    <a:pt x="12" y="1182"/>
                  </a:lnTo>
                  <a:lnTo>
                    <a:pt x="12" y="1191"/>
                  </a:lnTo>
                  <a:lnTo>
                    <a:pt x="12" y="1200"/>
                  </a:lnTo>
                  <a:lnTo>
                    <a:pt x="13" y="1208"/>
                  </a:lnTo>
                  <a:lnTo>
                    <a:pt x="13" y="1214"/>
                  </a:lnTo>
                  <a:lnTo>
                    <a:pt x="16" y="1222"/>
                  </a:lnTo>
                  <a:lnTo>
                    <a:pt x="16" y="1223"/>
                  </a:lnTo>
                  <a:lnTo>
                    <a:pt x="22" y="1231"/>
                  </a:lnTo>
                  <a:lnTo>
                    <a:pt x="25" y="1235"/>
                  </a:lnTo>
                  <a:lnTo>
                    <a:pt x="34" y="1244"/>
                  </a:lnTo>
                  <a:lnTo>
                    <a:pt x="42" y="1255"/>
                  </a:lnTo>
                  <a:lnTo>
                    <a:pt x="53" y="1244"/>
                  </a:lnTo>
                  <a:lnTo>
                    <a:pt x="39" y="1250"/>
                  </a:lnTo>
                  <a:lnTo>
                    <a:pt x="47" y="1262"/>
                  </a:lnTo>
                  <a:lnTo>
                    <a:pt x="48" y="1272"/>
                  </a:lnTo>
                  <a:lnTo>
                    <a:pt x="60" y="1267"/>
                  </a:lnTo>
                  <a:lnTo>
                    <a:pt x="47" y="1267"/>
                  </a:lnTo>
                  <a:lnTo>
                    <a:pt x="48" y="1276"/>
                  </a:lnTo>
                  <a:lnTo>
                    <a:pt x="50" y="1299"/>
                  </a:lnTo>
                  <a:lnTo>
                    <a:pt x="50" y="1309"/>
                  </a:lnTo>
                  <a:lnTo>
                    <a:pt x="50" y="1320"/>
                  </a:lnTo>
                  <a:lnTo>
                    <a:pt x="50" y="1328"/>
                  </a:lnTo>
                  <a:lnTo>
                    <a:pt x="50" y="1335"/>
                  </a:lnTo>
                  <a:close/>
                </a:path>
              </a:pathLst>
            </a:custGeom>
            <a:solidFill>
              <a:srgbClr val="FF0000"/>
            </a:solidFill>
            <a:ln w="9525">
              <a:noFill/>
              <a:round/>
              <a:headEnd/>
              <a:tailEnd/>
            </a:ln>
          </p:spPr>
          <p:txBody>
            <a:bodyPr/>
            <a:lstStyle/>
            <a:p>
              <a:endParaRPr lang="en-US"/>
            </a:p>
          </p:txBody>
        </p:sp>
        <p:sp>
          <p:nvSpPr>
            <p:cNvPr id="143374" name="Freeform 14"/>
            <p:cNvSpPr>
              <a:spLocks/>
            </p:cNvSpPr>
            <p:nvPr/>
          </p:nvSpPr>
          <p:spPr bwMode="auto">
            <a:xfrm>
              <a:off x="2578" y="1586"/>
              <a:ext cx="536" cy="509"/>
            </a:xfrm>
            <a:custGeom>
              <a:avLst/>
              <a:gdLst/>
              <a:ahLst/>
              <a:cxnLst>
                <a:cxn ang="0">
                  <a:pos x="45" y="983"/>
                </a:cxn>
                <a:cxn ang="0">
                  <a:pos x="104" y="904"/>
                </a:cxn>
                <a:cxn ang="0">
                  <a:pos x="170" y="843"/>
                </a:cxn>
                <a:cxn ang="0">
                  <a:pos x="195" y="834"/>
                </a:cxn>
                <a:cxn ang="0">
                  <a:pos x="215" y="831"/>
                </a:cxn>
                <a:cxn ang="0">
                  <a:pos x="247" y="830"/>
                </a:cxn>
                <a:cxn ang="0">
                  <a:pos x="274" y="806"/>
                </a:cxn>
                <a:cxn ang="0">
                  <a:pos x="313" y="745"/>
                </a:cxn>
                <a:cxn ang="0">
                  <a:pos x="338" y="710"/>
                </a:cxn>
                <a:cxn ang="0">
                  <a:pos x="348" y="697"/>
                </a:cxn>
                <a:cxn ang="0">
                  <a:pos x="380" y="684"/>
                </a:cxn>
                <a:cxn ang="0">
                  <a:pos x="400" y="671"/>
                </a:cxn>
                <a:cxn ang="0">
                  <a:pos x="484" y="594"/>
                </a:cxn>
                <a:cxn ang="0">
                  <a:pos x="545" y="539"/>
                </a:cxn>
                <a:cxn ang="0">
                  <a:pos x="631" y="469"/>
                </a:cxn>
                <a:cxn ang="0">
                  <a:pos x="663" y="453"/>
                </a:cxn>
                <a:cxn ang="0">
                  <a:pos x="710" y="418"/>
                </a:cxn>
                <a:cxn ang="0">
                  <a:pos x="725" y="395"/>
                </a:cxn>
                <a:cxn ang="0">
                  <a:pos x="746" y="330"/>
                </a:cxn>
                <a:cxn ang="0">
                  <a:pos x="798" y="294"/>
                </a:cxn>
                <a:cxn ang="0">
                  <a:pos x="805" y="288"/>
                </a:cxn>
                <a:cxn ang="0">
                  <a:pos x="887" y="259"/>
                </a:cxn>
                <a:cxn ang="0">
                  <a:pos x="979" y="235"/>
                </a:cxn>
                <a:cxn ang="0">
                  <a:pos x="1031" y="218"/>
                </a:cxn>
                <a:cxn ang="0">
                  <a:pos x="1034" y="195"/>
                </a:cxn>
                <a:cxn ang="0">
                  <a:pos x="1063" y="165"/>
                </a:cxn>
                <a:cxn ang="0">
                  <a:pos x="1072" y="83"/>
                </a:cxn>
                <a:cxn ang="0">
                  <a:pos x="1066" y="0"/>
                </a:cxn>
                <a:cxn ang="0">
                  <a:pos x="1043" y="52"/>
                </a:cxn>
                <a:cxn ang="0">
                  <a:pos x="1055" y="136"/>
                </a:cxn>
                <a:cxn ang="0">
                  <a:pos x="1038" y="188"/>
                </a:cxn>
                <a:cxn ang="0">
                  <a:pos x="1029" y="201"/>
                </a:cxn>
                <a:cxn ang="0">
                  <a:pos x="1011" y="197"/>
                </a:cxn>
                <a:cxn ang="0">
                  <a:pos x="955" y="214"/>
                </a:cxn>
                <a:cxn ang="0">
                  <a:pos x="866" y="238"/>
                </a:cxn>
                <a:cxn ang="0">
                  <a:pos x="793" y="265"/>
                </a:cxn>
                <a:cxn ang="0">
                  <a:pos x="763" y="312"/>
                </a:cxn>
                <a:cxn ang="0">
                  <a:pos x="711" y="363"/>
                </a:cxn>
                <a:cxn ang="0">
                  <a:pos x="687" y="403"/>
                </a:cxn>
                <a:cxn ang="0">
                  <a:pos x="662" y="426"/>
                </a:cxn>
                <a:cxn ang="0">
                  <a:pos x="628" y="439"/>
                </a:cxn>
                <a:cxn ang="0">
                  <a:pos x="601" y="457"/>
                </a:cxn>
                <a:cxn ang="0">
                  <a:pos x="495" y="547"/>
                </a:cxn>
                <a:cxn ang="0">
                  <a:pos x="407" y="630"/>
                </a:cxn>
                <a:cxn ang="0">
                  <a:pos x="383" y="668"/>
                </a:cxn>
                <a:cxn ang="0">
                  <a:pos x="351" y="665"/>
                </a:cxn>
                <a:cxn ang="0">
                  <a:pos x="336" y="691"/>
                </a:cxn>
                <a:cxn ang="0">
                  <a:pos x="297" y="719"/>
                </a:cxn>
                <a:cxn ang="0">
                  <a:pos x="269" y="789"/>
                </a:cxn>
                <a:cxn ang="0">
                  <a:pos x="238" y="804"/>
                </a:cxn>
                <a:cxn ang="0">
                  <a:pos x="236" y="806"/>
                </a:cxn>
                <a:cxn ang="0">
                  <a:pos x="215" y="804"/>
                </a:cxn>
                <a:cxn ang="0">
                  <a:pos x="195" y="807"/>
                </a:cxn>
                <a:cxn ang="0">
                  <a:pos x="136" y="833"/>
                </a:cxn>
                <a:cxn ang="0">
                  <a:pos x="85" y="886"/>
                </a:cxn>
                <a:cxn ang="0">
                  <a:pos x="26" y="963"/>
                </a:cxn>
              </a:cxnLst>
              <a:rect l="0" t="0" r="r" b="b"/>
              <a:pathLst>
                <a:path w="1072" h="1018">
                  <a:moveTo>
                    <a:pt x="0" y="1002"/>
                  </a:moveTo>
                  <a:lnTo>
                    <a:pt x="21" y="1018"/>
                  </a:lnTo>
                  <a:lnTo>
                    <a:pt x="27" y="1010"/>
                  </a:lnTo>
                  <a:lnTo>
                    <a:pt x="36" y="998"/>
                  </a:lnTo>
                  <a:lnTo>
                    <a:pt x="45" y="983"/>
                  </a:lnTo>
                  <a:lnTo>
                    <a:pt x="58" y="966"/>
                  </a:lnTo>
                  <a:lnTo>
                    <a:pt x="70" y="949"/>
                  </a:lnTo>
                  <a:lnTo>
                    <a:pt x="82" y="933"/>
                  </a:lnTo>
                  <a:lnTo>
                    <a:pt x="94" y="918"/>
                  </a:lnTo>
                  <a:lnTo>
                    <a:pt x="104" y="904"/>
                  </a:lnTo>
                  <a:lnTo>
                    <a:pt x="104" y="904"/>
                  </a:lnTo>
                  <a:lnTo>
                    <a:pt x="121" y="884"/>
                  </a:lnTo>
                  <a:lnTo>
                    <a:pt x="139" y="866"/>
                  </a:lnTo>
                  <a:lnTo>
                    <a:pt x="156" y="853"/>
                  </a:lnTo>
                  <a:lnTo>
                    <a:pt x="170" y="843"/>
                  </a:lnTo>
                  <a:lnTo>
                    <a:pt x="180" y="837"/>
                  </a:lnTo>
                  <a:lnTo>
                    <a:pt x="191" y="834"/>
                  </a:lnTo>
                  <a:lnTo>
                    <a:pt x="185" y="821"/>
                  </a:lnTo>
                  <a:lnTo>
                    <a:pt x="185" y="834"/>
                  </a:lnTo>
                  <a:lnTo>
                    <a:pt x="195" y="834"/>
                  </a:lnTo>
                  <a:lnTo>
                    <a:pt x="206" y="833"/>
                  </a:lnTo>
                  <a:lnTo>
                    <a:pt x="207" y="833"/>
                  </a:lnTo>
                  <a:lnTo>
                    <a:pt x="219" y="831"/>
                  </a:lnTo>
                  <a:lnTo>
                    <a:pt x="215" y="818"/>
                  </a:lnTo>
                  <a:lnTo>
                    <a:pt x="215" y="831"/>
                  </a:lnTo>
                  <a:lnTo>
                    <a:pt x="224" y="833"/>
                  </a:lnTo>
                  <a:lnTo>
                    <a:pt x="233" y="833"/>
                  </a:lnTo>
                  <a:lnTo>
                    <a:pt x="238" y="833"/>
                  </a:lnTo>
                  <a:lnTo>
                    <a:pt x="247" y="830"/>
                  </a:lnTo>
                  <a:lnTo>
                    <a:pt x="247" y="830"/>
                  </a:lnTo>
                  <a:lnTo>
                    <a:pt x="253" y="827"/>
                  </a:lnTo>
                  <a:lnTo>
                    <a:pt x="257" y="824"/>
                  </a:lnTo>
                  <a:lnTo>
                    <a:pt x="263" y="819"/>
                  </a:lnTo>
                  <a:lnTo>
                    <a:pt x="269" y="812"/>
                  </a:lnTo>
                  <a:lnTo>
                    <a:pt x="274" y="806"/>
                  </a:lnTo>
                  <a:lnTo>
                    <a:pt x="280" y="798"/>
                  </a:lnTo>
                  <a:lnTo>
                    <a:pt x="282" y="797"/>
                  </a:lnTo>
                  <a:lnTo>
                    <a:pt x="289" y="784"/>
                  </a:lnTo>
                  <a:lnTo>
                    <a:pt x="297" y="772"/>
                  </a:lnTo>
                  <a:lnTo>
                    <a:pt x="313" y="745"/>
                  </a:lnTo>
                  <a:lnTo>
                    <a:pt x="322" y="730"/>
                  </a:lnTo>
                  <a:lnTo>
                    <a:pt x="310" y="725"/>
                  </a:lnTo>
                  <a:lnTo>
                    <a:pt x="319" y="734"/>
                  </a:lnTo>
                  <a:lnTo>
                    <a:pt x="328" y="721"/>
                  </a:lnTo>
                  <a:lnTo>
                    <a:pt x="338" y="710"/>
                  </a:lnTo>
                  <a:lnTo>
                    <a:pt x="347" y="701"/>
                  </a:lnTo>
                  <a:lnTo>
                    <a:pt x="347" y="700"/>
                  </a:lnTo>
                  <a:lnTo>
                    <a:pt x="353" y="694"/>
                  </a:lnTo>
                  <a:lnTo>
                    <a:pt x="344" y="683"/>
                  </a:lnTo>
                  <a:lnTo>
                    <a:pt x="348" y="697"/>
                  </a:lnTo>
                  <a:lnTo>
                    <a:pt x="356" y="692"/>
                  </a:lnTo>
                  <a:lnTo>
                    <a:pt x="362" y="691"/>
                  </a:lnTo>
                  <a:lnTo>
                    <a:pt x="368" y="689"/>
                  </a:lnTo>
                  <a:lnTo>
                    <a:pt x="374" y="686"/>
                  </a:lnTo>
                  <a:lnTo>
                    <a:pt x="380" y="684"/>
                  </a:lnTo>
                  <a:lnTo>
                    <a:pt x="388" y="680"/>
                  </a:lnTo>
                  <a:lnTo>
                    <a:pt x="392" y="677"/>
                  </a:lnTo>
                  <a:lnTo>
                    <a:pt x="401" y="671"/>
                  </a:lnTo>
                  <a:lnTo>
                    <a:pt x="392" y="660"/>
                  </a:lnTo>
                  <a:lnTo>
                    <a:pt x="400" y="671"/>
                  </a:lnTo>
                  <a:lnTo>
                    <a:pt x="413" y="660"/>
                  </a:lnTo>
                  <a:lnTo>
                    <a:pt x="427" y="650"/>
                  </a:lnTo>
                  <a:lnTo>
                    <a:pt x="441" y="636"/>
                  </a:lnTo>
                  <a:lnTo>
                    <a:pt x="454" y="622"/>
                  </a:lnTo>
                  <a:lnTo>
                    <a:pt x="484" y="594"/>
                  </a:lnTo>
                  <a:lnTo>
                    <a:pt x="500" y="578"/>
                  </a:lnTo>
                  <a:lnTo>
                    <a:pt x="513" y="566"/>
                  </a:lnTo>
                  <a:lnTo>
                    <a:pt x="504" y="556"/>
                  </a:lnTo>
                  <a:lnTo>
                    <a:pt x="513" y="566"/>
                  </a:lnTo>
                  <a:lnTo>
                    <a:pt x="545" y="539"/>
                  </a:lnTo>
                  <a:lnTo>
                    <a:pt x="577" y="513"/>
                  </a:lnTo>
                  <a:lnTo>
                    <a:pt x="607" y="488"/>
                  </a:lnTo>
                  <a:lnTo>
                    <a:pt x="621" y="477"/>
                  </a:lnTo>
                  <a:lnTo>
                    <a:pt x="631" y="471"/>
                  </a:lnTo>
                  <a:lnTo>
                    <a:pt x="631" y="469"/>
                  </a:lnTo>
                  <a:lnTo>
                    <a:pt x="643" y="462"/>
                  </a:lnTo>
                  <a:lnTo>
                    <a:pt x="634" y="451"/>
                  </a:lnTo>
                  <a:lnTo>
                    <a:pt x="639" y="465"/>
                  </a:lnTo>
                  <a:lnTo>
                    <a:pt x="648" y="460"/>
                  </a:lnTo>
                  <a:lnTo>
                    <a:pt x="663" y="453"/>
                  </a:lnTo>
                  <a:lnTo>
                    <a:pt x="677" y="448"/>
                  </a:lnTo>
                  <a:lnTo>
                    <a:pt x="681" y="445"/>
                  </a:lnTo>
                  <a:lnTo>
                    <a:pt x="692" y="439"/>
                  </a:lnTo>
                  <a:lnTo>
                    <a:pt x="702" y="429"/>
                  </a:lnTo>
                  <a:lnTo>
                    <a:pt x="710" y="418"/>
                  </a:lnTo>
                  <a:lnTo>
                    <a:pt x="713" y="413"/>
                  </a:lnTo>
                  <a:lnTo>
                    <a:pt x="721" y="403"/>
                  </a:lnTo>
                  <a:lnTo>
                    <a:pt x="725" y="395"/>
                  </a:lnTo>
                  <a:lnTo>
                    <a:pt x="713" y="388"/>
                  </a:lnTo>
                  <a:lnTo>
                    <a:pt x="725" y="395"/>
                  </a:lnTo>
                  <a:lnTo>
                    <a:pt x="733" y="383"/>
                  </a:lnTo>
                  <a:lnTo>
                    <a:pt x="737" y="374"/>
                  </a:lnTo>
                  <a:lnTo>
                    <a:pt x="746" y="357"/>
                  </a:lnTo>
                  <a:lnTo>
                    <a:pt x="760" y="336"/>
                  </a:lnTo>
                  <a:lnTo>
                    <a:pt x="746" y="330"/>
                  </a:lnTo>
                  <a:lnTo>
                    <a:pt x="757" y="341"/>
                  </a:lnTo>
                  <a:lnTo>
                    <a:pt x="774" y="323"/>
                  </a:lnTo>
                  <a:lnTo>
                    <a:pt x="774" y="321"/>
                  </a:lnTo>
                  <a:lnTo>
                    <a:pt x="789" y="303"/>
                  </a:lnTo>
                  <a:lnTo>
                    <a:pt x="798" y="294"/>
                  </a:lnTo>
                  <a:lnTo>
                    <a:pt x="787" y="285"/>
                  </a:lnTo>
                  <a:lnTo>
                    <a:pt x="793" y="297"/>
                  </a:lnTo>
                  <a:lnTo>
                    <a:pt x="807" y="288"/>
                  </a:lnTo>
                  <a:lnTo>
                    <a:pt x="799" y="276"/>
                  </a:lnTo>
                  <a:lnTo>
                    <a:pt x="805" y="288"/>
                  </a:lnTo>
                  <a:lnTo>
                    <a:pt x="819" y="282"/>
                  </a:lnTo>
                  <a:lnTo>
                    <a:pt x="834" y="276"/>
                  </a:lnTo>
                  <a:lnTo>
                    <a:pt x="852" y="270"/>
                  </a:lnTo>
                  <a:lnTo>
                    <a:pt x="873" y="264"/>
                  </a:lnTo>
                  <a:lnTo>
                    <a:pt x="887" y="259"/>
                  </a:lnTo>
                  <a:lnTo>
                    <a:pt x="901" y="256"/>
                  </a:lnTo>
                  <a:lnTo>
                    <a:pt x="934" y="247"/>
                  </a:lnTo>
                  <a:lnTo>
                    <a:pt x="951" y="242"/>
                  </a:lnTo>
                  <a:lnTo>
                    <a:pt x="966" y="239"/>
                  </a:lnTo>
                  <a:lnTo>
                    <a:pt x="979" y="235"/>
                  </a:lnTo>
                  <a:lnTo>
                    <a:pt x="990" y="232"/>
                  </a:lnTo>
                  <a:lnTo>
                    <a:pt x="1001" y="229"/>
                  </a:lnTo>
                  <a:lnTo>
                    <a:pt x="1008" y="226"/>
                  </a:lnTo>
                  <a:lnTo>
                    <a:pt x="1022" y="223"/>
                  </a:lnTo>
                  <a:lnTo>
                    <a:pt x="1031" y="218"/>
                  </a:lnTo>
                  <a:lnTo>
                    <a:pt x="1035" y="215"/>
                  </a:lnTo>
                  <a:lnTo>
                    <a:pt x="1040" y="211"/>
                  </a:lnTo>
                  <a:lnTo>
                    <a:pt x="1043" y="206"/>
                  </a:lnTo>
                  <a:lnTo>
                    <a:pt x="1046" y="203"/>
                  </a:lnTo>
                  <a:lnTo>
                    <a:pt x="1034" y="195"/>
                  </a:lnTo>
                  <a:lnTo>
                    <a:pt x="1045" y="203"/>
                  </a:lnTo>
                  <a:lnTo>
                    <a:pt x="1048" y="198"/>
                  </a:lnTo>
                  <a:lnTo>
                    <a:pt x="1051" y="194"/>
                  </a:lnTo>
                  <a:lnTo>
                    <a:pt x="1055" y="185"/>
                  </a:lnTo>
                  <a:lnTo>
                    <a:pt x="1063" y="165"/>
                  </a:lnTo>
                  <a:lnTo>
                    <a:pt x="1067" y="141"/>
                  </a:lnTo>
                  <a:lnTo>
                    <a:pt x="1069" y="136"/>
                  </a:lnTo>
                  <a:lnTo>
                    <a:pt x="1072" y="112"/>
                  </a:lnTo>
                  <a:lnTo>
                    <a:pt x="1072" y="97"/>
                  </a:lnTo>
                  <a:lnTo>
                    <a:pt x="1072" y="83"/>
                  </a:lnTo>
                  <a:lnTo>
                    <a:pt x="1070" y="52"/>
                  </a:lnTo>
                  <a:lnTo>
                    <a:pt x="1069" y="36"/>
                  </a:lnTo>
                  <a:lnTo>
                    <a:pt x="1067" y="23"/>
                  </a:lnTo>
                  <a:lnTo>
                    <a:pt x="1067" y="11"/>
                  </a:lnTo>
                  <a:lnTo>
                    <a:pt x="1066" y="0"/>
                  </a:lnTo>
                  <a:lnTo>
                    <a:pt x="1038" y="2"/>
                  </a:lnTo>
                  <a:lnTo>
                    <a:pt x="1040" y="11"/>
                  </a:lnTo>
                  <a:lnTo>
                    <a:pt x="1040" y="23"/>
                  </a:lnTo>
                  <a:lnTo>
                    <a:pt x="1042" y="36"/>
                  </a:lnTo>
                  <a:lnTo>
                    <a:pt x="1043" y="52"/>
                  </a:lnTo>
                  <a:lnTo>
                    <a:pt x="1045" y="83"/>
                  </a:lnTo>
                  <a:lnTo>
                    <a:pt x="1045" y="97"/>
                  </a:lnTo>
                  <a:lnTo>
                    <a:pt x="1045" y="109"/>
                  </a:lnTo>
                  <a:lnTo>
                    <a:pt x="1042" y="136"/>
                  </a:lnTo>
                  <a:lnTo>
                    <a:pt x="1055" y="136"/>
                  </a:lnTo>
                  <a:lnTo>
                    <a:pt x="1042" y="130"/>
                  </a:lnTo>
                  <a:lnTo>
                    <a:pt x="1037" y="154"/>
                  </a:lnTo>
                  <a:lnTo>
                    <a:pt x="1029" y="174"/>
                  </a:lnTo>
                  <a:lnTo>
                    <a:pt x="1025" y="183"/>
                  </a:lnTo>
                  <a:lnTo>
                    <a:pt x="1038" y="188"/>
                  </a:lnTo>
                  <a:lnTo>
                    <a:pt x="1028" y="179"/>
                  </a:lnTo>
                  <a:lnTo>
                    <a:pt x="1023" y="188"/>
                  </a:lnTo>
                  <a:lnTo>
                    <a:pt x="1023" y="189"/>
                  </a:lnTo>
                  <a:lnTo>
                    <a:pt x="1017" y="195"/>
                  </a:lnTo>
                  <a:lnTo>
                    <a:pt x="1029" y="201"/>
                  </a:lnTo>
                  <a:lnTo>
                    <a:pt x="1020" y="191"/>
                  </a:lnTo>
                  <a:lnTo>
                    <a:pt x="1016" y="195"/>
                  </a:lnTo>
                  <a:lnTo>
                    <a:pt x="1026" y="206"/>
                  </a:lnTo>
                  <a:lnTo>
                    <a:pt x="1020" y="192"/>
                  </a:lnTo>
                  <a:lnTo>
                    <a:pt x="1011" y="197"/>
                  </a:lnTo>
                  <a:lnTo>
                    <a:pt x="998" y="200"/>
                  </a:lnTo>
                  <a:lnTo>
                    <a:pt x="990" y="203"/>
                  </a:lnTo>
                  <a:lnTo>
                    <a:pt x="981" y="206"/>
                  </a:lnTo>
                  <a:lnTo>
                    <a:pt x="969" y="209"/>
                  </a:lnTo>
                  <a:lnTo>
                    <a:pt x="955" y="214"/>
                  </a:lnTo>
                  <a:lnTo>
                    <a:pt x="940" y="217"/>
                  </a:lnTo>
                  <a:lnTo>
                    <a:pt x="923" y="221"/>
                  </a:lnTo>
                  <a:lnTo>
                    <a:pt x="890" y="230"/>
                  </a:lnTo>
                  <a:lnTo>
                    <a:pt x="876" y="233"/>
                  </a:lnTo>
                  <a:lnTo>
                    <a:pt x="866" y="238"/>
                  </a:lnTo>
                  <a:lnTo>
                    <a:pt x="842" y="244"/>
                  </a:lnTo>
                  <a:lnTo>
                    <a:pt x="824" y="250"/>
                  </a:lnTo>
                  <a:lnTo>
                    <a:pt x="808" y="256"/>
                  </a:lnTo>
                  <a:lnTo>
                    <a:pt x="793" y="264"/>
                  </a:lnTo>
                  <a:lnTo>
                    <a:pt x="793" y="265"/>
                  </a:lnTo>
                  <a:lnTo>
                    <a:pt x="783" y="271"/>
                  </a:lnTo>
                  <a:lnTo>
                    <a:pt x="778" y="274"/>
                  </a:lnTo>
                  <a:lnTo>
                    <a:pt x="769" y="283"/>
                  </a:lnTo>
                  <a:lnTo>
                    <a:pt x="754" y="303"/>
                  </a:lnTo>
                  <a:lnTo>
                    <a:pt x="763" y="312"/>
                  </a:lnTo>
                  <a:lnTo>
                    <a:pt x="754" y="303"/>
                  </a:lnTo>
                  <a:lnTo>
                    <a:pt x="737" y="321"/>
                  </a:lnTo>
                  <a:lnTo>
                    <a:pt x="734" y="326"/>
                  </a:lnTo>
                  <a:lnTo>
                    <a:pt x="724" y="344"/>
                  </a:lnTo>
                  <a:lnTo>
                    <a:pt x="711" y="363"/>
                  </a:lnTo>
                  <a:lnTo>
                    <a:pt x="707" y="373"/>
                  </a:lnTo>
                  <a:lnTo>
                    <a:pt x="702" y="380"/>
                  </a:lnTo>
                  <a:lnTo>
                    <a:pt x="702" y="382"/>
                  </a:lnTo>
                  <a:lnTo>
                    <a:pt x="695" y="392"/>
                  </a:lnTo>
                  <a:lnTo>
                    <a:pt x="687" y="403"/>
                  </a:lnTo>
                  <a:lnTo>
                    <a:pt x="701" y="409"/>
                  </a:lnTo>
                  <a:lnTo>
                    <a:pt x="690" y="398"/>
                  </a:lnTo>
                  <a:lnTo>
                    <a:pt x="683" y="409"/>
                  </a:lnTo>
                  <a:lnTo>
                    <a:pt x="675" y="418"/>
                  </a:lnTo>
                  <a:lnTo>
                    <a:pt x="662" y="426"/>
                  </a:lnTo>
                  <a:lnTo>
                    <a:pt x="671" y="436"/>
                  </a:lnTo>
                  <a:lnTo>
                    <a:pt x="666" y="423"/>
                  </a:lnTo>
                  <a:lnTo>
                    <a:pt x="652" y="427"/>
                  </a:lnTo>
                  <a:lnTo>
                    <a:pt x="637" y="435"/>
                  </a:lnTo>
                  <a:lnTo>
                    <a:pt x="628" y="439"/>
                  </a:lnTo>
                  <a:lnTo>
                    <a:pt x="624" y="442"/>
                  </a:lnTo>
                  <a:lnTo>
                    <a:pt x="616" y="448"/>
                  </a:lnTo>
                  <a:lnTo>
                    <a:pt x="624" y="459"/>
                  </a:lnTo>
                  <a:lnTo>
                    <a:pt x="616" y="448"/>
                  </a:lnTo>
                  <a:lnTo>
                    <a:pt x="601" y="457"/>
                  </a:lnTo>
                  <a:lnTo>
                    <a:pt x="587" y="468"/>
                  </a:lnTo>
                  <a:lnTo>
                    <a:pt x="557" y="494"/>
                  </a:lnTo>
                  <a:lnTo>
                    <a:pt x="525" y="519"/>
                  </a:lnTo>
                  <a:lnTo>
                    <a:pt x="497" y="545"/>
                  </a:lnTo>
                  <a:lnTo>
                    <a:pt x="495" y="547"/>
                  </a:lnTo>
                  <a:lnTo>
                    <a:pt x="480" y="559"/>
                  </a:lnTo>
                  <a:lnTo>
                    <a:pt x="465" y="574"/>
                  </a:lnTo>
                  <a:lnTo>
                    <a:pt x="434" y="603"/>
                  </a:lnTo>
                  <a:lnTo>
                    <a:pt x="421" y="616"/>
                  </a:lnTo>
                  <a:lnTo>
                    <a:pt x="407" y="630"/>
                  </a:lnTo>
                  <a:lnTo>
                    <a:pt x="394" y="641"/>
                  </a:lnTo>
                  <a:lnTo>
                    <a:pt x="384" y="650"/>
                  </a:lnTo>
                  <a:lnTo>
                    <a:pt x="384" y="650"/>
                  </a:lnTo>
                  <a:lnTo>
                    <a:pt x="372" y="657"/>
                  </a:lnTo>
                  <a:lnTo>
                    <a:pt x="383" y="668"/>
                  </a:lnTo>
                  <a:lnTo>
                    <a:pt x="377" y="654"/>
                  </a:lnTo>
                  <a:lnTo>
                    <a:pt x="369" y="659"/>
                  </a:lnTo>
                  <a:lnTo>
                    <a:pt x="363" y="660"/>
                  </a:lnTo>
                  <a:lnTo>
                    <a:pt x="357" y="663"/>
                  </a:lnTo>
                  <a:lnTo>
                    <a:pt x="351" y="665"/>
                  </a:lnTo>
                  <a:lnTo>
                    <a:pt x="345" y="666"/>
                  </a:lnTo>
                  <a:lnTo>
                    <a:pt x="338" y="671"/>
                  </a:lnTo>
                  <a:lnTo>
                    <a:pt x="333" y="674"/>
                  </a:lnTo>
                  <a:lnTo>
                    <a:pt x="327" y="681"/>
                  </a:lnTo>
                  <a:lnTo>
                    <a:pt x="336" y="691"/>
                  </a:lnTo>
                  <a:lnTo>
                    <a:pt x="327" y="681"/>
                  </a:lnTo>
                  <a:lnTo>
                    <a:pt x="318" y="691"/>
                  </a:lnTo>
                  <a:lnTo>
                    <a:pt x="309" y="701"/>
                  </a:lnTo>
                  <a:lnTo>
                    <a:pt x="300" y="715"/>
                  </a:lnTo>
                  <a:lnTo>
                    <a:pt x="297" y="719"/>
                  </a:lnTo>
                  <a:lnTo>
                    <a:pt x="288" y="734"/>
                  </a:lnTo>
                  <a:lnTo>
                    <a:pt x="271" y="762"/>
                  </a:lnTo>
                  <a:lnTo>
                    <a:pt x="263" y="774"/>
                  </a:lnTo>
                  <a:lnTo>
                    <a:pt x="259" y="781"/>
                  </a:lnTo>
                  <a:lnTo>
                    <a:pt x="269" y="789"/>
                  </a:lnTo>
                  <a:lnTo>
                    <a:pt x="259" y="781"/>
                  </a:lnTo>
                  <a:lnTo>
                    <a:pt x="254" y="786"/>
                  </a:lnTo>
                  <a:lnTo>
                    <a:pt x="250" y="792"/>
                  </a:lnTo>
                  <a:lnTo>
                    <a:pt x="244" y="800"/>
                  </a:lnTo>
                  <a:lnTo>
                    <a:pt x="238" y="804"/>
                  </a:lnTo>
                  <a:lnTo>
                    <a:pt x="248" y="813"/>
                  </a:lnTo>
                  <a:lnTo>
                    <a:pt x="242" y="801"/>
                  </a:lnTo>
                  <a:lnTo>
                    <a:pt x="235" y="806"/>
                  </a:lnTo>
                  <a:lnTo>
                    <a:pt x="241" y="818"/>
                  </a:lnTo>
                  <a:lnTo>
                    <a:pt x="236" y="806"/>
                  </a:lnTo>
                  <a:lnTo>
                    <a:pt x="227" y="807"/>
                  </a:lnTo>
                  <a:lnTo>
                    <a:pt x="233" y="819"/>
                  </a:lnTo>
                  <a:lnTo>
                    <a:pt x="233" y="806"/>
                  </a:lnTo>
                  <a:lnTo>
                    <a:pt x="224" y="806"/>
                  </a:lnTo>
                  <a:lnTo>
                    <a:pt x="215" y="804"/>
                  </a:lnTo>
                  <a:lnTo>
                    <a:pt x="209" y="806"/>
                  </a:lnTo>
                  <a:lnTo>
                    <a:pt x="201" y="807"/>
                  </a:lnTo>
                  <a:lnTo>
                    <a:pt x="204" y="819"/>
                  </a:lnTo>
                  <a:lnTo>
                    <a:pt x="203" y="806"/>
                  </a:lnTo>
                  <a:lnTo>
                    <a:pt x="195" y="807"/>
                  </a:lnTo>
                  <a:lnTo>
                    <a:pt x="185" y="807"/>
                  </a:lnTo>
                  <a:lnTo>
                    <a:pt x="180" y="809"/>
                  </a:lnTo>
                  <a:lnTo>
                    <a:pt x="170" y="812"/>
                  </a:lnTo>
                  <a:lnTo>
                    <a:pt x="154" y="821"/>
                  </a:lnTo>
                  <a:lnTo>
                    <a:pt x="136" y="833"/>
                  </a:lnTo>
                  <a:lnTo>
                    <a:pt x="120" y="846"/>
                  </a:lnTo>
                  <a:lnTo>
                    <a:pt x="101" y="865"/>
                  </a:lnTo>
                  <a:lnTo>
                    <a:pt x="83" y="887"/>
                  </a:lnTo>
                  <a:lnTo>
                    <a:pt x="94" y="895"/>
                  </a:lnTo>
                  <a:lnTo>
                    <a:pt x="85" y="886"/>
                  </a:lnTo>
                  <a:lnTo>
                    <a:pt x="74" y="898"/>
                  </a:lnTo>
                  <a:lnTo>
                    <a:pt x="62" y="913"/>
                  </a:lnTo>
                  <a:lnTo>
                    <a:pt x="50" y="930"/>
                  </a:lnTo>
                  <a:lnTo>
                    <a:pt x="38" y="946"/>
                  </a:lnTo>
                  <a:lnTo>
                    <a:pt x="26" y="963"/>
                  </a:lnTo>
                  <a:lnTo>
                    <a:pt x="17" y="978"/>
                  </a:lnTo>
                  <a:lnTo>
                    <a:pt x="8" y="990"/>
                  </a:lnTo>
                  <a:lnTo>
                    <a:pt x="0" y="1002"/>
                  </a:lnTo>
                  <a:close/>
                </a:path>
              </a:pathLst>
            </a:custGeom>
            <a:solidFill>
              <a:srgbClr val="FF0000"/>
            </a:solidFill>
            <a:ln w="9525">
              <a:noFill/>
              <a:round/>
              <a:headEnd/>
              <a:tailEnd/>
            </a:ln>
          </p:spPr>
          <p:txBody>
            <a:bodyPr/>
            <a:lstStyle/>
            <a:p>
              <a:endParaRPr lang="en-US"/>
            </a:p>
          </p:txBody>
        </p:sp>
        <p:sp>
          <p:nvSpPr>
            <p:cNvPr id="143375" name="Rectangle 15"/>
            <p:cNvSpPr>
              <a:spLocks noChangeArrowheads="1"/>
            </p:cNvSpPr>
            <p:nvPr/>
          </p:nvSpPr>
          <p:spPr bwMode="auto">
            <a:xfrm>
              <a:off x="2735" y="1559"/>
              <a:ext cx="336"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東急田園都市線</a:t>
              </a:r>
              <a:endParaRPr kumimoji="1" lang="ja-JP" altLang="en-US">
                <a:latin typeface="Times New Roman" pitchFamily="18" charset="0"/>
                <a:ea typeface="MS PGothic" pitchFamily="34" charset="-128"/>
              </a:endParaRPr>
            </a:p>
          </p:txBody>
        </p:sp>
        <p:sp>
          <p:nvSpPr>
            <p:cNvPr id="143376" name="Freeform 16"/>
            <p:cNvSpPr>
              <a:spLocks/>
            </p:cNvSpPr>
            <p:nvPr/>
          </p:nvSpPr>
          <p:spPr bwMode="auto">
            <a:xfrm>
              <a:off x="2617" y="1569"/>
              <a:ext cx="550" cy="411"/>
            </a:xfrm>
            <a:custGeom>
              <a:avLst/>
              <a:gdLst/>
              <a:ahLst/>
              <a:cxnLst>
                <a:cxn ang="0">
                  <a:pos x="30" y="811"/>
                </a:cxn>
                <a:cxn ang="0">
                  <a:pos x="64" y="804"/>
                </a:cxn>
                <a:cxn ang="0">
                  <a:pos x="88" y="810"/>
                </a:cxn>
                <a:cxn ang="0">
                  <a:pos x="149" y="807"/>
                </a:cxn>
                <a:cxn ang="0">
                  <a:pos x="165" y="796"/>
                </a:cxn>
                <a:cxn ang="0">
                  <a:pos x="223" y="733"/>
                </a:cxn>
                <a:cxn ang="0">
                  <a:pos x="256" y="684"/>
                </a:cxn>
                <a:cxn ang="0">
                  <a:pos x="292" y="672"/>
                </a:cxn>
                <a:cxn ang="0">
                  <a:pos x="341" y="689"/>
                </a:cxn>
                <a:cxn ang="0">
                  <a:pos x="401" y="672"/>
                </a:cxn>
                <a:cxn ang="0">
                  <a:pos x="445" y="637"/>
                </a:cxn>
                <a:cxn ang="0">
                  <a:pos x="479" y="598"/>
                </a:cxn>
                <a:cxn ang="0">
                  <a:pos x="536" y="524"/>
                </a:cxn>
                <a:cxn ang="0">
                  <a:pos x="575" y="487"/>
                </a:cxn>
                <a:cxn ang="0">
                  <a:pos x="594" y="466"/>
                </a:cxn>
                <a:cxn ang="0">
                  <a:pos x="603" y="421"/>
                </a:cxn>
                <a:cxn ang="0">
                  <a:pos x="598" y="371"/>
                </a:cxn>
                <a:cxn ang="0">
                  <a:pos x="610" y="328"/>
                </a:cxn>
                <a:cxn ang="0">
                  <a:pos x="624" y="306"/>
                </a:cxn>
                <a:cxn ang="0">
                  <a:pos x="628" y="286"/>
                </a:cxn>
                <a:cxn ang="0">
                  <a:pos x="659" y="292"/>
                </a:cxn>
                <a:cxn ang="0">
                  <a:pos x="722" y="286"/>
                </a:cxn>
                <a:cxn ang="0">
                  <a:pos x="748" y="272"/>
                </a:cxn>
                <a:cxn ang="0">
                  <a:pos x="780" y="216"/>
                </a:cxn>
                <a:cxn ang="0">
                  <a:pos x="803" y="201"/>
                </a:cxn>
                <a:cxn ang="0">
                  <a:pos x="883" y="189"/>
                </a:cxn>
                <a:cxn ang="0">
                  <a:pos x="996" y="142"/>
                </a:cxn>
                <a:cxn ang="0">
                  <a:pos x="1049" y="100"/>
                </a:cxn>
                <a:cxn ang="0">
                  <a:pos x="1060" y="56"/>
                </a:cxn>
                <a:cxn ang="0">
                  <a:pos x="1096" y="21"/>
                </a:cxn>
                <a:cxn ang="0">
                  <a:pos x="1055" y="38"/>
                </a:cxn>
                <a:cxn ang="0">
                  <a:pos x="1042" y="62"/>
                </a:cxn>
                <a:cxn ang="0">
                  <a:pos x="1025" y="85"/>
                </a:cxn>
                <a:cxn ang="0">
                  <a:pos x="986" y="116"/>
                </a:cxn>
                <a:cxn ang="0">
                  <a:pos x="872" y="163"/>
                </a:cxn>
                <a:cxn ang="0">
                  <a:pos x="793" y="191"/>
                </a:cxn>
                <a:cxn ang="0">
                  <a:pos x="769" y="206"/>
                </a:cxn>
                <a:cxn ang="0">
                  <a:pos x="725" y="257"/>
                </a:cxn>
                <a:cxn ang="0">
                  <a:pos x="722" y="272"/>
                </a:cxn>
                <a:cxn ang="0">
                  <a:pos x="675" y="263"/>
                </a:cxn>
                <a:cxn ang="0">
                  <a:pos x="624" y="274"/>
                </a:cxn>
                <a:cxn ang="0">
                  <a:pos x="595" y="298"/>
                </a:cxn>
                <a:cxn ang="0">
                  <a:pos x="574" y="353"/>
                </a:cxn>
                <a:cxn ang="0">
                  <a:pos x="574" y="403"/>
                </a:cxn>
                <a:cxn ang="0">
                  <a:pos x="575" y="442"/>
                </a:cxn>
                <a:cxn ang="0">
                  <a:pos x="565" y="460"/>
                </a:cxn>
                <a:cxn ang="0">
                  <a:pos x="524" y="495"/>
                </a:cxn>
                <a:cxn ang="0">
                  <a:pos x="495" y="530"/>
                </a:cxn>
                <a:cxn ang="0">
                  <a:pos x="435" y="607"/>
                </a:cxn>
                <a:cxn ang="0">
                  <a:pos x="397" y="643"/>
                </a:cxn>
                <a:cxn ang="0">
                  <a:pos x="364" y="657"/>
                </a:cxn>
                <a:cxn ang="0">
                  <a:pos x="326" y="663"/>
                </a:cxn>
                <a:cxn ang="0">
                  <a:pos x="277" y="661"/>
                </a:cxn>
                <a:cxn ang="0">
                  <a:pos x="221" y="695"/>
                </a:cxn>
                <a:cxn ang="0">
                  <a:pos x="165" y="760"/>
                </a:cxn>
                <a:cxn ang="0">
                  <a:pos x="150" y="792"/>
                </a:cxn>
                <a:cxn ang="0">
                  <a:pos x="129" y="784"/>
                </a:cxn>
                <a:cxn ang="0">
                  <a:pos x="94" y="784"/>
                </a:cxn>
                <a:cxn ang="0">
                  <a:pos x="40" y="780"/>
                </a:cxn>
                <a:cxn ang="0">
                  <a:pos x="0" y="795"/>
                </a:cxn>
              </a:cxnLst>
              <a:rect l="0" t="0" r="r" b="b"/>
              <a:pathLst>
                <a:path w="1101" h="820">
                  <a:moveTo>
                    <a:pt x="0" y="795"/>
                  </a:moveTo>
                  <a:lnTo>
                    <a:pt x="11" y="820"/>
                  </a:lnTo>
                  <a:lnTo>
                    <a:pt x="14" y="819"/>
                  </a:lnTo>
                  <a:lnTo>
                    <a:pt x="18" y="816"/>
                  </a:lnTo>
                  <a:lnTo>
                    <a:pt x="30" y="811"/>
                  </a:lnTo>
                  <a:lnTo>
                    <a:pt x="44" y="805"/>
                  </a:lnTo>
                  <a:lnTo>
                    <a:pt x="40" y="793"/>
                  </a:lnTo>
                  <a:lnTo>
                    <a:pt x="40" y="807"/>
                  </a:lnTo>
                  <a:lnTo>
                    <a:pt x="53" y="804"/>
                  </a:lnTo>
                  <a:lnTo>
                    <a:pt x="64" y="804"/>
                  </a:lnTo>
                  <a:lnTo>
                    <a:pt x="64" y="790"/>
                  </a:lnTo>
                  <a:lnTo>
                    <a:pt x="59" y="804"/>
                  </a:lnTo>
                  <a:lnTo>
                    <a:pt x="71" y="807"/>
                  </a:lnTo>
                  <a:lnTo>
                    <a:pt x="83" y="810"/>
                  </a:lnTo>
                  <a:lnTo>
                    <a:pt x="88" y="810"/>
                  </a:lnTo>
                  <a:lnTo>
                    <a:pt x="102" y="811"/>
                  </a:lnTo>
                  <a:lnTo>
                    <a:pt x="115" y="811"/>
                  </a:lnTo>
                  <a:lnTo>
                    <a:pt x="129" y="811"/>
                  </a:lnTo>
                  <a:lnTo>
                    <a:pt x="133" y="811"/>
                  </a:lnTo>
                  <a:lnTo>
                    <a:pt x="149" y="807"/>
                  </a:lnTo>
                  <a:lnTo>
                    <a:pt x="155" y="804"/>
                  </a:lnTo>
                  <a:lnTo>
                    <a:pt x="159" y="801"/>
                  </a:lnTo>
                  <a:lnTo>
                    <a:pt x="167" y="796"/>
                  </a:lnTo>
                  <a:lnTo>
                    <a:pt x="158" y="786"/>
                  </a:lnTo>
                  <a:lnTo>
                    <a:pt x="165" y="796"/>
                  </a:lnTo>
                  <a:lnTo>
                    <a:pt x="176" y="789"/>
                  </a:lnTo>
                  <a:lnTo>
                    <a:pt x="185" y="780"/>
                  </a:lnTo>
                  <a:lnTo>
                    <a:pt x="194" y="767"/>
                  </a:lnTo>
                  <a:lnTo>
                    <a:pt x="205" y="757"/>
                  </a:lnTo>
                  <a:lnTo>
                    <a:pt x="223" y="733"/>
                  </a:lnTo>
                  <a:lnTo>
                    <a:pt x="232" y="722"/>
                  </a:lnTo>
                  <a:lnTo>
                    <a:pt x="239" y="714"/>
                  </a:lnTo>
                  <a:lnTo>
                    <a:pt x="255" y="702"/>
                  </a:lnTo>
                  <a:lnTo>
                    <a:pt x="267" y="693"/>
                  </a:lnTo>
                  <a:lnTo>
                    <a:pt x="256" y="684"/>
                  </a:lnTo>
                  <a:lnTo>
                    <a:pt x="262" y="696"/>
                  </a:lnTo>
                  <a:lnTo>
                    <a:pt x="274" y="690"/>
                  </a:lnTo>
                  <a:lnTo>
                    <a:pt x="285" y="687"/>
                  </a:lnTo>
                  <a:lnTo>
                    <a:pt x="297" y="686"/>
                  </a:lnTo>
                  <a:lnTo>
                    <a:pt x="292" y="672"/>
                  </a:lnTo>
                  <a:lnTo>
                    <a:pt x="292" y="686"/>
                  </a:lnTo>
                  <a:lnTo>
                    <a:pt x="304" y="687"/>
                  </a:lnTo>
                  <a:lnTo>
                    <a:pt x="315" y="690"/>
                  </a:lnTo>
                  <a:lnTo>
                    <a:pt x="329" y="690"/>
                  </a:lnTo>
                  <a:lnTo>
                    <a:pt x="341" y="689"/>
                  </a:lnTo>
                  <a:lnTo>
                    <a:pt x="354" y="687"/>
                  </a:lnTo>
                  <a:lnTo>
                    <a:pt x="360" y="686"/>
                  </a:lnTo>
                  <a:lnTo>
                    <a:pt x="374" y="683"/>
                  </a:lnTo>
                  <a:lnTo>
                    <a:pt x="389" y="678"/>
                  </a:lnTo>
                  <a:lnTo>
                    <a:pt x="401" y="672"/>
                  </a:lnTo>
                  <a:lnTo>
                    <a:pt x="412" y="666"/>
                  </a:lnTo>
                  <a:lnTo>
                    <a:pt x="416" y="663"/>
                  </a:lnTo>
                  <a:lnTo>
                    <a:pt x="430" y="654"/>
                  </a:lnTo>
                  <a:lnTo>
                    <a:pt x="436" y="646"/>
                  </a:lnTo>
                  <a:lnTo>
                    <a:pt x="445" y="637"/>
                  </a:lnTo>
                  <a:lnTo>
                    <a:pt x="435" y="628"/>
                  </a:lnTo>
                  <a:lnTo>
                    <a:pt x="445" y="639"/>
                  </a:lnTo>
                  <a:lnTo>
                    <a:pt x="454" y="627"/>
                  </a:lnTo>
                  <a:lnTo>
                    <a:pt x="466" y="613"/>
                  </a:lnTo>
                  <a:lnTo>
                    <a:pt x="479" y="598"/>
                  </a:lnTo>
                  <a:lnTo>
                    <a:pt x="491" y="581"/>
                  </a:lnTo>
                  <a:lnTo>
                    <a:pt x="503" y="566"/>
                  </a:lnTo>
                  <a:lnTo>
                    <a:pt x="515" y="549"/>
                  </a:lnTo>
                  <a:lnTo>
                    <a:pt x="525" y="536"/>
                  </a:lnTo>
                  <a:lnTo>
                    <a:pt x="536" y="524"/>
                  </a:lnTo>
                  <a:lnTo>
                    <a:pt x="536" y="524"/>
                  </a:lnTo>
                  <a:lnTo>
                    <a:pt x="544" y="515"/>
                  </a:lnTo>
                  <a:lnTo>
                    <a:pt x="551" y="509"/>
                  </a:lnTo>
                  <a:lnTo>
                    <a:pt x="565" y="496"/>
                  </a:lnTo>
                  <a:lnTo>
                    <a:pt x="575" y="487"/>
                  </a:lnTo>
                  <a:lnTo>
                    <a:pt x="585" y="478"/>
                  </a:lnTo>
                  <a:lnTo>
                    <a:pt x="574" y="469"/>
                  </a:lnTo>
                  <a:lnTo>
                    <a:pt x="585" y="478"/>
                  </a:lnTo>
                  <a:lnTo>
                    <a:pt x="591" y="471"/>
                  </a:lnTo>
                  <a:lnTo>
                    <a:pt x="594" y="466"/>
                  </a:lnTo>
                  <a:lnTo>
                    <a:pt x="598" y="460"/>
                  </a:lnTo>
                  <a:lnTo>
                    <a:pt x="601" y="452"/>
                  </a:lnTo>
                  <a:lnTo>
                    <a:pt x="601" y="446"/>
                  </a:lnTo>
                  <a:lnTo>
                    <a:pt x="603" y="437"/>
                  </a:lnTo>
                  <a:lnTo>
                    <a:pt x="603" y="421"/>
                  </a:lnTo>
                  <a:lnTo>
                    <a:pt x="601" y="403"/>
                  </a:lnTo>
                  <a:lnTo>
                    <a:pt x="598" y="384"/>
                  </a:lnTo>
                  <a:lnTo>
                    <a:pt x="598" y="369"/>
                  </a:lnTo>
                  <a:lnTo>
                    <a:pt x="585" y="368"/>
                  </a:lnTo>
                  <a:lnTo>
                    <a:pt x="598" y="371"/>
                  </a:lnTo>
                  <a:lnTo>
                    <a:pt x="601" y="353"/>
                  </a:lnTo>
                  <a:lnTo>
                    <a:pt x="588" y="353"/>
                  </a:lnTo>
                  <a:lnTo>
                    <a:pt x="601" y="357"/>
                  </a:lnTo>
                  <a:lnTo>
                    <a:pt x="604" y="342"/>
                  </a:lnTo>
                  <a:lnTo>
                    <a:pt x="610" y="328"/>
                  </a:lnTo>
                  <a:lnTo>
                    <a:pt x="615" y="319"/>
                  </a:lnTo>
                  <a:lnTo>
                    <a:pt x="621" y="309"/>
                  </a:lnTo>
                  <a:lnTo>
                    <a:pt x="609" y="303"/>
                  </a:lnTo>
                  <a:lnTo>
                    <a:pt x="618" y="313"/>
                  </a:lnTo>
                  <a:lnTo>
                    <a:pt x="624" y="306"/>
                  </a:lnTo>
                  <a:lnTo>
                    <a:pt x="630" y="301"/>
                  </a:lnTo>
                  <a:lnTo>
                    <a:pt x="619" y="290"/>
                  </a:lnTo>
                  <a:lnTo>
                    <a:pt x="625" y="304"/>
                  </a:lnTo>
                  <a:lnTo>
                    <a:pt x="634" y="298"/>
                  </a:lnTo>
                  <a:lnTo>
                    <a:pt x="628" y="286"/>
                  </a:lnTo>
                  <a:lnTo>
                    <a:pt x="634" y="300"/>
                  </a:lnTo>
                  <a:lnTo>
                    <a:pt x="648" y="295"/>
                  </a:lnTo>
                  <a:lnTo>
                    <a:pt x="642" y="281"/>
                  </a:lnTo>
                  <a:lnTo>
                    <a:pt x="642" y="295"/>
                  </a:lnTo>
                  <a:lnTo>
                    <a:pt x="659" y="292"/>
                  </a:lnTo>
                  <a:lnTo>
                    <a:pt x="675" y="290"/>
                  </a:lnTo>
                  <a:lnTo>
                    <a:pt x="694" y="287"/>
                  </a:lnTo>
                  <a:lnTo>
                    <a:pt x="703" y="287"/>
                  </a:lnTo>
                  <a:lnTo>
                    <a:pt x="712" y="287"/>
                  </a:lnTo>
                  <a:lnTo>
                    <a:pt x="722" y="286"/>
                  </a:lnTo>
                  <a:lnTo>
                    <a:pt x="727" y="286"/>
                  </a:lnTo>
                  <a:lnTo>
                    <a:pt x="733" y="284"/>
                  </a:lnTo>
                  <a:lnTo>
                    <a:pt x="740" y="280"/>
                  </a:lnTo>
                  <a:lnTo>
                    <a:pt x="740" y="280"/>
                  </a:lnTo>
                  <a:lnTo>
                    <a:pt x="748" y="272"/>
                  </a:lnTo>
                  <a:lnTo>
                    <a:pt x="754" y="266"/>
                  </a:lnTo>
                  <a:lnTo>
                    <a:pt x="768" y="250"/>
                  </a:lnTo>
                  <a:lnTo>
                    <a:pt x="781" y="233"/>
                  </a:lnTo>
                  <a:lnTo>
                    <a:pt x="789" y="225"/>
                  </a:lnTo>
                  <a:lnTo>
                    <a:pt x="780" y="216"/>
                  </a:lnTo>
                  <a:lnTo>
                    <a:pt x="784" y="228"/>
                  </a:lnTo>
                  <a:lnTo>
                    <a:pt x="795" y="222"/>
                  </a:lnTo>
                  <a:lnTo>
                    <a:pt x="796" y="221"/>
                  </a:lnTo>
                  <a:lnTo>
                    <a:pt x="813" y="210"/>
                  </a:lnTo>
                  <a:lnTo>
                    <a:pt x="803" y="201"/>
                  </a:lnTo>
                  <a:lnTo>
                    <a:pt x="809" y="213"/>
                  </a:lnTo>
                  <a:lnTo>
                    <a:pt x="825" y="207"/>
                  </a:lnTo>
                  <a:lnTo>
                    <a:pt x="843" y="201"/>
                  </a:lnTo>
                  <a:lnTo>
                    <a:pt x="862" y="197"/>
                  </a:lnTo>
                  <a:lnTo>
                    <a:pt x="883" y="189"/>
                  </a:lnTo>
                  <a:lnTo>
                    <a:pt x="905" y="184"/>
                  </a:lnTo>
                  <a:lnTo>
                    <a:pt x="930" y="177"/>
                  </a:lnTo>
                  <a:lnTo>
                    <a:pt x="952" y="168"/>
                  </a:lnTo>
                  <a:lnTo>
                    <a:pt x="974" y="157"/>
                  </a:lnTo>
                  <a:lnTo>
                    <a:pt x="996" y="142"/>
                  </a:lnTo>
                  <a:lnTo>
                    <a:pt x="1001" y="139"/>
                  </a:lnTo>
                  <a:lnTo>
                    <a:pt x="1021" y="125"/>
                  </a:lnTo>
                  <a:lnTo>
                    <a:pt x="1037" y="112"/>
                  </a:lnTo>
                  <a:lnTo>
                    <a:pt x="1045" y="104"/>
                  </a:lnTo>
                  <a:lnTo>
                    <a:pt x="1049" y="100"/>
                  </a:lnTo>
                  <a:lnTo>
                    <a:pt x="1058" y="88"/>
                  </a:lnTo>
                  <a:lnTo>
                    <a:pt x="1061" y="83"/>
                  </a:lnTo>
                  <a:lnTo>
                    <a:pt x="1067" y="72"/>
                  </a:lnTo>
                  <a:lnTo>
                    <a:pt x="1072" y="63"/>
                  </a:lnTo>
                  <a:lnTo>
                    <a:pt x="1060" y="56"/>
                  </a:lnTo>
                  <a:lnTo>
                    <a:pt x="1070" y="63"/>
                  </a:lnTo>
                  <a:lnTo>
                    <a:pt x="1078" y="53"/>
                  </a:lnTo>
                  <a:lnTo>
                    <a:pt x="1081" y="48"/>
                  </a:lnTo>
                  <a:lnTo>
                    <a:pt x="1089" y="35"/>
                  </a:lnTo>
                  <a:lnTo>
                    <a:pt x="1096" y="21"/>
                  </a:lnTo>
                  <a:lnTo>
                    <a:pt x="1101" y="13"/>
                  </a:lnTo>
                  <a:lnTo>
                    <a:pt x="1078" y="0"/>
                  </a:lnTo>
                  <a:lnTo>
                    <a:pt x="1070" y="10"/>
                  </a:lnTo>
                  <a:lnTo>
                    <a:pt x="1063" y="24"/>
                  </a:lnTo>
                  <a:lnTo>
                    <a:pt x="1055" y="38"/>
                  </a:lnTo>
                  <a:lnTo>
                    <a:pt x="1067" y="44"/>
                  </a:lnTo>
                  <a:lnTo>
                    <a:pt x="1058" y="33"/>
                  </a:lnTo>
                  <a:lnTo>
                    <a:pt x="1049" y="48"/>
                  </a:lnTo>
                  <a:lnTo>
                    <a:pt x="1049" y="50"/>
                  </a:lnTo>
                  <a:lnTo>
                    <a:pt x="1042" y="62"/>
                  </a:lnTo>
                  <a:lnTo>
                    <a:pt x="1036" y="72"/>
                  </a:lnTo>
                  <a:lnTo>
                    <a:pt x="1048" y="78"/>
                  </a:lnTo>
                  <a:lnTo>
                    <a:pt x="1039" y="68"/>
                  </a:lnTo>
                  <a:lnTo>
                    <a:pt x="1030" y="80"/>
                  </a:lnTo>
                  <a:lnTo>
                    <a:pt x="1025" y="85"/>
                  </a:lnTo>
                  <a:lnTo>
                    <a:pt x="1021" y="91"/>
                  </a:lnTo>
                  <a:lnTo>
                    <a:pt x="1001" y="106"/>
                  </a:lnTo>
                  <a:lnTo>
                    <a:pt x="981" y="119"/>
                  </a:lnTo>
                  <a:lnTo>
                    <a:pt x="990" y="130"/>
                  </a:lnTo>
                  <a:lnTo>
                    <a:pt x="986" y="116"/>
                  </a:lnTo>
                  <a:lnTo>
                    <a:pt x="963" y="131"/>
                  </a:lnTo>
                  <a:lnTo>
                    <a:pt x="940" y="144"/>
                  </a:lnTo>
                  <a:lnTo>
                    <a:pt x="919" y="151"/>
                  </a:lnTo>
                  <a:lnTo>
                    <a:pt x="895" y="159"/>
                  </a:lnTo>
                  <a:lnTo>
                    <a:pt x="872" y="163"/>
                  </a:lnTo>
                  <a:lnTo>
                    <a:pt x="852" y="171"/>
                  </a:lnTo>
                  <a:lnTo>
                    <a:pt x="833" y="175"/>
                  </a:lnTo>
                  <a:lnTo>
                    <a:pt x="815" y="181"/>
                  </a:lnTo>
                  <a:lnTo>
                    <a:pt x="798" y="187"/>
                  </a:lnTo>
                  <a:lnTo>
                    <a:pt x="793" y="191"/>
                  </a:lnTo>
                  <a:lnTo>
                    <a:pt x="780" y="200"/>
                  </a:lnTo>
                  <a:lnTo>
                    <a:pt x="787" y="210"/>
                  </a:lnTo>
                  <a:lnTo>
                    <a:pt x="780" y="200"/>
                  </a:lnTo>
                  <a:lnTo>
                    <a:pt x="774" y="203"/>
                  </a:lnTo>
                  <a:lnTo>
                    <a:pt x="769" y="206"/>
                  </a:lnTo>
                  <a:lnTo>
                    <a:pt x="762" y="213"/>
                  </a:lnTo>
                  <a:lnTo>
                    <a:pt x="748" y="230"/>
                  </a:lnTo>
                  <a:lnTo>
                    <a:pt x="734" y="247"/>
                  </a:lnTo>
                  <a:lnTo>
                    <a:pt x="728" y="253"/>
                  </a:lnTo>
                  <a:lnTo>
                    <a:pt x="725" y="257"/>
                  </a:lnTo>
                  <a:lnTo>
                    <a:pt x="733" y="268"/>
                  </a:lnTo>
                  <a:lnTo>
                    <a:pt x="727" y="257"/>
                  </a:lnTo>
                  <a:lnTo>
                    <a:pt x="722" y="259"/>
                  </a:lnTo>
                  <a:lnTo>
                    <a:pt x="716" y="260"/>
                  </a:lnTo>
                  <a:lnTo>
                    <a:pt x="722" y="272"/>
                  </a:lnTo>
                  <a:lnTo>
                    <a:pt x="722" y="259"/>
                  </a:lnTo>
                  <a:lnTo>
                    <a:pt x="712" y="260"/>
                  </a:lnTo>
                  <a:lnTo>
                    <a:pt x="703" y="260"/>
                  </a:lnTo>
                  <a:lnTo>
                    <a:pt x="689" y="262"/>
                  </a:lnTo>
                  <a:lnTo>
                    <a:pt x="675" y="263"/>
                  </a:lnTo>
                  <a:lnTo>
                    <a:pt x="659" y="265"/>
                  </a:lnTo>
                  <a:lnTo>
                    <a:pt x="642" y="268"/>
                  </a:lnTo>
                  <a:lnTo>
                    <a:pt x="638" y="269"/>
                  </a:lnTo>
                  <a:lnTo>
                    <a:pt x="624" y="274"/>
                  </a:lnTo>
                  <a:lnTo>
                    <a:pt x="624" y="274"/>
                  </a:lnTo>
                  <a:lnTo>
                    <a:pt x="615" y="278"/>
                  </a:lnTo>
                  <a:lnTo>
                    <a:pt x="610" y="281"/>
                  </a:lnTo>
                  <a:lnTo>
                    <a:pt x="604" y="286"/>
                  </a:lnTo>
                  <a:lnTo>
                    <a:pt x="598" y="293"/>
                  </a:lnTo>
                  <a:lnTo>
                    <a:pt x="595" y="298"/>
                  </a:lnTo>
                  <a:lnTo>
                    <a:pt x="592" y="306"/>
                  </a:lnTo>
                  <a:lnTo>
                    <a:pt x="585" y="318"/>
                  </a:lnTo>
                  <a:lnTo>
                    <a:pt x="578" y="331"/>
                  </a:lnTo>
                  <a:lnTo>
                    <a:pt x="575" y="346"/>
                  </a:lnTo>
                  <a:lnTo>
                    <a:pt x="574" y="353"/>
                  </a:lnTo>
                  <a:lnTo>
                    <a:pt x="574" y="353"/>
                  </a:lnTo>
                  <a:lnTo>
                    <a:pt x="571" y="366"/>
                  </a:lnTo>
                  <a:lnTo>
                    <a:pt x="571" y="368"/>
                  </a:lnTo>
                  <a:lnTo>
                    <a:pt x="571" y="384"/>
                  </a:lnTo>
                  <a:lnTo>
                    <a:pt x="574" y="403"/>
                  </a:lnTo>
                  <a:lnTo>
                    <a:pt x="575" y="421"/>
                  </a:lnTo>
                  <a:lnTo>
                    <a:pt x="575" y="434"/>
                  </a:lnTo>
                  <a:lnTo>
                    <a:pt x="574" y="446"/>
                  </a:lnTo>
                  <a:lnTo>
                    <a:pt x="588" y="446"/>
                  </a:lnTo>
                  <a:lnTo>
                    <a:pt x="575" y="442"/>
                  </a:lnTo>
                  <a:lnTo>
                    <a:pt x="572" y="449"/>
                  </a:lnTo>
                  <a:lnTo>
                    <a:pt x="568" y="456"/>
                  </a:lnTo>
                  <a:lnTo>
                    <a:pt x="580" y="462"/>
                  </a:lnTo>
                  <a:lnTo>
                    <a:pt x="571" y="451"/>
                  </a:lnTo>
                  <a:lnTo>
                    <a:pt x="565" y="460"/>
                  </a:lnTo>
                  <a:lnTo>
                    <a:pt x="563" y="462"/>
                  </a:lnTo>
                  <a:lnTo>
                    <a:pt x="556" y="468"/>
                  </a:lnTo>
                  <a:lnTo>
                    <a:pt x="545" y="477"/>
                  </a:lnTo>
                  <a:lnTo>
                    <a:pt x="532" y="489"/>
                  </a:lnTo>
                  <a:lnTo>
                    <a:pt x="524" y="495"/>
                  </a:lnTo>
                  <a:lnTo>
                    <a:pt x="515" y="507"/>
                  </a:lnTo>
                  <a:lnTo>
                    <a:pt x="525" y="515"/>
                  </a:lnTo>
                  <a:lnTo>
                    <a:pt x="516" y="505"/>
                  </a:lnTo>
                  <a:lnTo>
                    <a:pt x="506" y="516"/>
                  </a:lnTo>
                  <a:lnTo>
                    <a:pt x="495" y="530"/>
                  </a:lnTo>
                  <a:lnTo>
                    <a:pt x="483" y="546"/>
                  </a:lnTo>
                  <a:lnTo>
                    <a:pt x="471" y="562"/>
                  </a:lnTo>
                  <a:lnTo>
                    <a:pt x="459" y="578"/>
                  </a:lnTo>
                  <a:lnTo>
                    <a:pt x="447" y="593"/>
                  </a:lnTo>
                  <a:lnTo>
                    <a:pt x="435" y="607"/>
                  </a:lnTo>
                  <a:lnTo>
                    <a:pt x="426" y="619"/>
                  </a:lnTo>
                  <a:lnTo>
                    <a:pt x="426" y="619"/>
                  </a:lnTo>
                  <a:lnTo>
                    <a:pt x="416" y="627"/>
                  </a:lnTo>
                  <a:lnTo>
                    <a:pt x="410" y="634"/>
                  </a:lnTo>
                  <a:lnTo>
                    <a:pt x="397" y="643"/>
                  </a:lnTo>
                  <a:lnTo>
                    <a:pt x="407" y="654"/>
                  </a:lnTo>
                  <a:lnTo>
                    <a:pt x="401" y="640"/>
                  </a:lnTo>
                  <a:lnTo>
                    <a:pt x="391" y="646"/>
                  </a:lnTo>
                  <a:lnTo>
                    <a:pt x="379" y="652"/>
                  </a:lnTo>
                  <a:lnTo>
                    <a:pt x="364" y="657"/>
                  </a:lnTo>
                  <a:lnTo>
                    <a:pt x="350" y="660"/>
                  </a:lnTo>
                  <a:lnTo>
                    <a:pt x="354" y="674"/>
                  </a:lnTo>
                  <a:lnTo>
                    <a:pt x="354" y="660"/>
                  </a:lnTo>
                  <a:lnTo>
                    <a:pt x="341" y="661"/>
                  </a:lnTo>
                  <a:lnTo>
                    <a:pt x="326" y="663"/>
                  </a:lnTo>
                  <a:lnTo>
                    <a:pt x="315" y="663"/>
                  </a:lnTo>
                  <a:lnTo>
                    <a:pt x="304" y="660"/>
                  </a:lnTo>
                  <a:lnTo>
                    <a:pt x="292" y="658"/>
                  </a:lnTo>
                  <a:lnTo>
                    <a:pt x="286" y="660"/>
                  </a:lnTo>
                  <a:lnTo>
                    <a:pt x="277" y="661"/>
                  </a:lnTo>
                  <a:lnTo>
                    <a:pt x="264" y="664"/>
                  </a:lnTo>
                  <a:lnTo>
                    <a:pt x="251" y="671"/>
                  </a:lnTo>
                  <a:lnTo>
                    <a:pt x="247" y="674"/>
                  </a:lnTo>
                  <a:lnTo>
                    <a:pt x="235" y="683"/>
                  </a:lnTo>
                  <a:lnTo>
                    <a:pt x="221" y="695"/>
                  </a:lnTo>
                  <a:lnTo>
                    <a:pt x="212" y="702"/>
                  </a:lnTo>
                  <a:lnTo>
                    <a:pt x="203" y="713"/>
                  </a:lnTo>
                  <a:lnTo>
                    <a:pt x="185" y="737"/>
                  </a:lnTo>
                  <a:lnTo>
                    <a:pt x="174" y="748"/>
                  </a:lnTo>
                  <a:lnTo>
                    <a:pt x="165" y="760"/>
                  </a:lnTo>
                  <a:lnTo>
                    <a:pt x="156" y="769"/>
                  </a:lnTo>
                  <a:lnTo>
                    <a:pt x="150" y="775"/>
                  </a:lnTo>
                  <a:lnTo>
                    <a:pt x="150" y="775"/>
                  </a:lnTo>
                  <a:lnTo>
                    <a:pt x="139" y="781"/>
                  </a:lnTo>
                  <a:lnTo>
                    <a:pt x="150" y="792"/>
                  </a:lnTo>
                  <a:lnTo>
                    <a:pt x="144" y="778"/>
                  </a:lnTo>
                  <a:lnTo>
                    <a:pt x="138" y="781"/>
                  </a:lnTo>
                  <a:lnTo>
                    <a:pt x="123" y="786"/>
                  </a:lnTo>
                  <a:lnTo>
                    <a:pt x="129" y="798"/>
                  </a:lnTo>
                  <a:lnTo>
                    <a:pt x="129" y="784"/>
                  </a:lnTo>
                  <a:lnTo>
                    <a:pt x="115" y="784"/>
                  </a:lnTo>
                  <a:lnTo>
                    <a:pt x="102" y="784"/>
                  </a:lnTo>
                  <a:lnTo>
                    <a:pt x="88" y="783"/>
                  </a:lnTo>
                  <a:lnTo>
                    <a:pt x="88" y="796"/>
                  </a:lnTo>
                  <a:lnTo>
                    <a:pt x="94" y="784"/>
                  </a:lnTo>
                  <a:lnTo>
                    <a:pt x="82" y="781"/>
                  </a:lnTo>
                  <a:lnTo>
                    <a:pt x="70" y="778"/>
                  </a:lnTo>
                  <a:lnTo>
                    <a:pt x="64" y="777"/>
                  </a:lnTo>
                  <a:lnTo>
                    <a:pt x="50" y="777"/>
                  </a:lnTo>
                  <a:lnTo>
                    <a:pt x="40" y="780"/>
                  </a:lnTo>
                  <a:lnTo>
                    <a:pt x="33" y="780"/>
                  </a:lnTo>
                  <a:lnTo>
                    <a:pt x="20" y="786"/>
                  </a:lnTo>
                  <a:lnTo>
                    <a:pt x="8" y="790"/>
                  </a:lnTo>
                  <a:lnTo>
                    <a:pt x="3" y="793"/>
                  </a:lnTo>
                  <a:lnTo>
                    <a:pt x="0" y="795"/>
                  </a:lnTo>
                  <a:close/>
                </a:path>
              </a:pathLst>
            </a:custGeom>
            <a:solidFill>
              <a:srgbClr val="FF0000"/>
            </a:solidFill>
            <a:ln w="9525">
              <a:noFill/>
              <a:round/>
              <a:headEnd/>
              <a:tailEnd/>
            </a:ln>
          </p:spPr>
          <p:txBody>
            <a:bodyPr/>
            <a:lstStyle/>
            <a:p>
              <a:endParaRPr lang="en-US"/>
            </a:p>
          </p:txBody>
        </p:sp>
        <p:sp>
          <p:nvSpPr>
            <p:cNvPr id="143377" name="Freeform 17"/>
            <p:cNvSpPr>
              <a:spLocks/>
            </p:cNvSpPr>
            <p:nvPr/>
          </p:nvSpPr>
          <p:spPr bwMode="auto">
            <a:xfrm>
              <a:off x="3015" y="1690"/>
              <a:ext cx="392" cy="550"/>
            </a:xfrm>
            <a:custGeom>
              <a:avLst/>
              <a:gdLst/>
              <a:ahLst/>
              <a:cxnLst>
                <a:cxn ang="0">
                  <a:pos x="17" y="1098"/>
                </a:cxn>
                <a:cxn ang="0">
                  <a:pos x="48" y="1087"/>
                </a:cxn>
                <a:cxn ang="0">
                  <a:pos x="97" y="1068"/>
                </a:cxn>
                <a:cxn ang="0">
                  <a:pos x="156" y="1036"/>
                </a:cxn>
                <a:cxn ang="0">
                  <a:pos x="167" y="1010"/>
                </a:cxn>
                <a:cxn ang="0">
                  <a:pos x="194" y="999"/>
                </a:cxn>
                <a:cxn ang="0">
                  <a:pos x="203" y="955"/>
                </a:cxn>
                <a:cxn ang="0">
                  <a:pos x="236" y="933"/>
                </a:cxn>
                <a:cxn ang="0">
                  <a:pos x="274" y="887"/>
                </a:cxn>
                <a:cxn ang="0">
                  <a:pos x="339" y="822"/>
                </a:cxn>
                <a:cxn ang="0">
                  <a:pos x="406" y="748"/>
                </a:cxn>
                <a:cxn ang="0">
                  <a:pos x="472" y="662"/>
                </a:cxn>
                <a:cxn ang="0">
                  <a:pos x="519" y="583"/>
                </a:cxn>
                <a:cxn ang="0">
                  <a:pos x="578" y="465"/>
                </a:cxn>
                <a:cxn ang="0">
                  <a:pos x="612" y="391"/>
                </a:cxn>
                <a:cxn ang="0">
                  <a:pos x="625" y="365"/>
                </a:cxn>
                <a:cxn ang="0">
                  <a:pos x="640" y="338"/>
                </a:cxn>
                <a:cxn ang="0">
                  <a:pos x="659" y="300"/>
                </a:cxn>
                <a:cxn ang="0">
                  <a:pos x="677" y="260"/>
                </a:cxn>
                <a:cxn ang="0">
                  <a:pos x="707" y="188"/>
                </a:cxn>
                <a:cxn ang="0">
                  <a:pos x="758" y="68"/>
                </a:cxn>
                <a:cxn ang="0">
                  <a:pos x="778" y="21"/>
                </a:cxn>
                <a:cxn ang="0">
                  <a:pos x="752" y="11"/>
                </a:cxn>
                <a:cxn ang="0">
                  <a:pos x="733" y="58"/>
                </a:cxn>
                <a:cxn ang="0">
                  <a:pos x="681" y="177"/>
                </a:cxn>
                <a:cxn ang="0">
                  <a:pos x="651" y="250"/>
                </a:cxn>
                <a:cxn ang="0">
                  <a:pos x="633" y="289"/>
                </a:cxn>
                <a:cxn ang="0">
                  <a:pos x="615" y="327"/>
                </a:cxn>
                <a:cxn ang="0">
                  <a:pos x="599" y="354"/>
                </a:cxn>
                <a:cxn ang="0">
                  <a:pos x="599" y="385"/>
                </a:cxn>
                <a:cxn ang="0">
                  <a:pos x="571" y="415"/>
                </a:cxn>
                <a:cxn ang="0">
                  <a:pos x="516" y="533"/>
                </a:cxn>
                <a:cxn ang="0">
                  <a:pos x="450" y="647"/>
                </a:cxn>
                <a:cxn ang="0">
                  <a:pos x="430" y="677"/>
                </a:cxn>
                <a:cxn ang="0">
                  <a:pos x="365" y="753"/>
                </a:cxn>
                <a:cxn ang="0">
                  <a:pos x="295" y="825"/>
                </a:cxn>
                <a:cxn ang="0">
                  <a:pos x="239" y="886"/>
                </a:cxn>
                <a:cxn ang="0">
                  <a:pos x="204" y="930"/>
                </a:cxn>
                <a:cxn ang="0">
                  <a:pos x="180" y="969"/>
                </a:cxn>
                <a:cxn ang="0">
                  <a:pos x="171" y="984"/>
                </a:cxn>
                <a:cxn ang="0">
                  <a:pos x="141" y="1013"/>
                </a:cxn>
                <a:cxn ang="0">
                  <a:pos x="126" y="1022"/>
                </a:cxn>
                <a:cxn ang="0">
                  <a:pos x="86" y="1043"/>
                </a:cxn>
                <a:cxn ang="0">
                  <a:pos x="38" y="1061"/>
                </a:cxn>
                <a:cxn ang="0">
                  <a:pos x="6" y="1072"/>
                </a:cxn>
              </a:cxnLst>
              <a:rect l="0" t="0" r="r" b="b"/>
              <a:pathLst>
                <a:path w="783" h="1099">
                  <a:moveTo>
                    <a:pt x="0" y="1075"/>
                  </a:moveTo>
                  <a:lnTo>
                    <a:pt x="11" y="1099"/>
                  </a:lnTo>
                  <a:lnTo>
                    <a:pt x="17" y="1098"/>
                  </a:lnTo>
                  <a:lnTo>
                    <a:pt x="26" y="1095"/>
                  </a:lnTo>
                  <a:lnTo>
                    <a:pt x="36" y="1090"/>
                  </a:lnTo>
                  <a:lnTo>
                    <a:pt x="48" y="1087"/>
                  </a:lnTo>
                  <a:lnTo>
                    <a:pt x="73" y="1078"/>
                  </a:lnTo>
                  <a:lnTo>
                    <a:pt x="85" y="1074"/>
                  </a:lnTo>
                  <a:lnTo>
                    <a:pt x="97" y="1068"/>
                  </a:lnTo>
                  <a:lnTo>
                    <a:pt x="97" y="1068"/>
                  </a:lnTo>
                  <a:lnTo>
                    <a:pt x="136" y="1048"/>
                  </a:lnTo>
                  <a:lnTo>
                    <a:pt x="156" y="1036"/>
                  </a:lnTo>
                  <a:lnTo>
                    <a:pt x="160" y="1033"/>
                  </a:lnTo>
                  <a:lnTo>
                    <a:pt x="177" y="1021"/>
                  </a:lnTo>
                  <a:lnTo>
                    <a:pt x="167" y="1010"/>
                  </a:lnTo>
                  <a:lnTo>
                    <a:pt x="176" y="1021"/>
                  </a:lnTo>
                  <a:lnTo>
                    <a:pt x="191" y="1004"/>
                  </a:lnTo>
                  <a:lnTo>
                    <a:pt x="194" y="999"/>
                  </a:lnTo>
                  <a:lnTo>
                    <a:pt x="206" y="980"/>
                  </a:lnTo>
                  <a:lnTo>
                    <a:pt x="216" y="960"/>
                  </a:lnTo>
                  <a:lnTo>
                    <a:pt x="203" y="955"/>
                  </a:lnTo>
                  <a:lnTo>
                    <a:pt x="213" y="965"/>
                  </a:lnTo>
                  <a:lnTo>
                    <a:pt x="226" y="946"/>
                  </a:lnTo>
                  <a:lnTo>
                    <a:pt x="236" y="933"/>
                  </a:lnTo>
                  <a:lnTo>
                    <a:pt x="247" y="919"/>
                  </a:lnTo>
                  <a:lnTo>
                    <a:pt x="259" y="906"/>
                  </a:lnTo>
                  <a:lnTo>
                    <a:pt x="274" y="887"/>
                  </a:lnTo>
                  <a:lnTo>
                    <a:pt x="292" y="868"/>
                  </a:lnTo>
                  <a:lnTo>
                    <a:pt x="315" y="845"/>
                  </a:lnTo>
                  <a:lnTo>
                    <a:pt x="339" y="822"/>
                  </a:lnTo>
                  <a:lnTo>
                    <a:pt x="362" y="796"/>
                  </a:lnTo>
                  <a:lnTo>
                    <a:pt x="384" y="772"/>
                  </a:lnTo>
                  <a:lnTo>
                    <a:pt x="406" y="748"/>
                  </a:lnTo>
                  <a:lnTo>
                    <a:pt x="428" y="722"/>
                  </a:lnTo>
                  <a:lnTo>
                    <a:pt x="451" y="692"/>
                  </a:lnTo>
                  <a:lnTo>
                    <a:pt x="472" y="662"/>
                  </a:lnTo>
                  <a:lnTo>
                    <a:pt x="475" y="657"/>
                  </a:lnTo>
                  <a:lnTo>
                    <a:pt x="497" y="621"/>
                  </a:lnTo>
                  <a:lnTo>
                    <a:pt x="519" y="583"/>
                  </a:lnTo>
                  <a:lnTo>
                    <a:pt x="539" y="547"/>
                  </a:lnTo>
                  <a:lnTo>
                    <a:pt x="560" y="506"/>
                  </a:lnTo>
                  <a:lnTo>
                    <a:pt x="578" y="465"/>
                  </a:lnTo>
                  <a:lnTo>
                    <a:pt x="596" y="425"/>
                  </a:lnTo>
                  <a:lnTo>
                    <a:pt x="604" y="407"/>
                  </a:lnTo>
                  <a:lnTo>
                    <a:pt x="612" y="391"/>
                  </a:lnTo>
                  <a:lnTo>
                    <a:pt x="612" y="391"/>
                  </a:lnTo>
                  <a:lnTo>
                    <a:pt x="619" y="376"/>
                  </a:lnTo>
                  <a:lnTo>
                    <a:pt x="625" y="365"/>
                  </a:lnTo>
                  <a:lnTo>
                    <a:pt x="630" y="356"/>
                  </a:lnTo>
                  <a:lnTo>
                    <a:pt x="634" y="347"/>
                  </a:lnTo>
                  <a:lnTo>
                    <a:pt x="640" y="338"/>
                  </a:lnTo>
                  <a:lnTo>
                    <a:pt x="646" y="326"/>
                  </a:lnTo>
                  <a:lnTo>
                    <a:pt x="654" y="309"/>
                  </a:lnTo>
                  <a:lnTo>
                    <a:pt x="659" y="300"/>
                  </a:lnTo>
                  <a:lnTo>
                    <a:pt x="663" y="289"/>
                  </a:lnTo>
                  <a:lnTo>
                    <a:pt x="669" y="276"/>
                  </a:lnTo>
                  <a:lnTo>
                    <a:pt x="677" y="260"/>
                  </a:lnTo>
                  <a:lnTo>
                    <a:pt x="683" y="244"/>
                  </a:lnTo>
                  <a:lnTo>
                    <a:pt x="692" y="226"/>
                  </a:lnTo>
                  <a:lnTo>
                    <a:pt x="707" y="188"/>
                  </a:lnTo>
                  <a:lnTo>
                    <a:pt x="725" y="147"/>
                  </a:lnTo>
                  <a:lnTo>
                    <a:pt x="742" y="106"/>
                  </a:lnTo>
                  <a:lnTo>
                    <a:pt x="758" y="68"/>
                  </a:lnTo>
                  <a:lnTo>
                    <a:pt x="766" y="51"/>
                  </a:lnTo>
                  <a:lnTo>
                    <a:pt x="772" y="36"/>
                  </a:lnTo>
                  <a:lnTo>
                    <a:pt x="778" y="21"/>
                  </a:lnTo>
                  <a:lnTo>
                    <a:pt x="783" y="11"/>
                  </a:lnTo>
                  <a:lnTo>
                    <a:pt x="758" y="0"/>
                  </a:lnTo>
                  <a:lnTo>
                    <a:pt x="752" y="11"/>
                  </a:lnTo>
                  <a:lnTo>
                    <a:pt x="746" y="26"/>
                  </a:lnTo>
                  <a:lnTo>
                    <a:pt x="740" y="41"/>
                  </a:lnTo>
                  <a:lnTo>
                    <a:pt x="733" y="58"/>
                  </a:lnTo>
                  <a:lnTo>
                    <a:pt x="716" y="95"/>
                  </a:lnTo>
                  <a:lnTo>
                    <a:pt x="699" y="136"/>
                  </a:lnTo>
                  <a:lnTo>
                    <a:pt x="681" y="177"/>
                  </a:lnTo>
                  <a:lnTo>
                    <a:pt x="666" y="215"/>
                  </a:lnTo>
                  <a:lnTo>
                    <a:pt x="657" y="233"/>
                  </a:lnTo>
                  <a:lnTo>
                    <a:pt x="651" y="250"/>
                  </a:lnTo>
                  <a:lnTo>
                    <a:pt x="643" y="265"/>
                  </a:lnTo>
                  <a:lnTo>
                    <a:pt x="639" y="277"/>
                  </a:lnTo>
                  <a:lnTo>
                    <a:pt x="633" y="289"/>
                  </a:lnTo>
                  <a:lnTo>
                    <a:pt x="628" y="298"/>
                  </a:lnTo>
                  <a:lnTo>
                    <a:pt x="621" y="315"/>
                  </a:lnTo>
                  <a:lnTo>
                    <a:pt x="615" y="327"/>
                  </a:lnTo>
                  <a:lnTo>
                    <a:pt x="609" y="336"/>
                  </a:lnTo>
                  <a:lnTo>
                    <a:pt x="604" y="345"/>
                  </a:lnTo>
                  <a:lnTo>
                    <a:pt x="599" y="354"/>
                  </a:lnTo>
                  <a:lnTo>
                    <a:pt x="593" y="365"/>
                  </a:lnTo>
                  <a:lnTo>
                    <a:pt x="587" y="380"/>
                  </a:lnTo>
                  <a:lnTo>
                    <a:pt x="599" y="385"/>
                  </a:lnTo>
                  <a:lnTo>
                    <a:pt x="587" y="379"/>
                  </a:lnTo>
                  <a:lnTo>
                    <a:pt x="578" y="397"/>
                  </a:lnTo>
                  <a:lnTo>
                    <a:pt x="571" y="415"/>
                  </a:lnTo>
                  <a:lnTo>
                    <a:pt x="553" y="454"/>
                  </a:lnTo>
                  <a:lnTo>
                    <a:pt x="534" y="495"/>
                  </a:lnTo>
                  <a:lnTo>
                    <a:pt x="516" y="533"/>
                  </a:lnTo>
                  <a:lnTo>
                    <a:pt x="493" y="572"/>
                  </a:lnTo>
                  <a:lnTo>
                    <a:pt x="471" y="610"/>
                  </a:lnTo>
                  <a:lnTo>
                    <a:pt x="450" y="647"/>
                  </a:lnTo>
                  <a:lnTo>
                    <a:pt x="462" y="651"/>
                  </a:lnTo>
                  <a:lnTo>
                    <a:pt x="453" y="642"/>
                  </a:lnTo>
                  <a:lnTo>
                    <a:pt x="430" y="677"/>
                  </a:lnTo>
                  <a:lnTo>
                    <a:pt x="409" y="703"/>
                  </a:lnTo>
                  <a:lnTo>
                    <a:pt x="386" y="728"/>
                  </a:lnTo>
                  <a:lnTo>
                    <a:pt x="365" y="753"/>
                  </a:lnTo>
                  <a:lnTo>
                    <a:pt x="342" y="778"/>
                  </a:lnTo>
                  <a:lnTo>
                    <a:pt x="319" y="803"/>
                  </a:lnTo>
                  <a:lnTo>
                    <a:pt x="295" y="825"/>
                  </a:lnTo>
                  <a:lnTo>
                    <a:pt x="272" y="848"/>
                  </a:lnTo>
                  <a:lnTo>
                    <a:pt x="254" y="869"/>
                  </a:lnTo>
                  <a:lnTo>
                    <a:pt x="239" y="886"/>
                  </a:lnTo>
                  <a:lnTo>
                    <a:pt x="227" y="899"/>
                  </a:lnTo>
                  <a:lnTo>
                    <a:pt x="216" y="913"/>
                  </a:lnTo>
                  <a:lnTo>
                    <a:pt x="204" y="930"/>
                  </a:lnTo>
                  <a:lnTo>
                    <a:pt x="194" y="945"/>
                  </a:lnTo>
                  <a:lnTo>
                    <a:pt x="191" y="949"/>
                  </a:lnTo>
                  <a:lnTo>
                    <a:pt x="180" y="969"/>
                  </a:lnTo>
                  <a:lnTo>
                    <a:pt x="168" y="989"/>
                  </a:lnTo>
                  <a:lnTo>
                    <a:pt x="180" y="993"/>
                  </a:lnTo>
                  <a:lnTo>
                    <a:pt x="171" y="984"/>
                  </a:lnTo>
                  <a:lnTo>
                    <a:pt x="157" y="999"/>
                  </a:lnTo>
                  <a:lnTo>
                    <a:pt x="157" y="1001"/>
                  </a:lnTo>
                  <a:lnTo>
                    <a:pt x="141" y="1013"/>
                  </a:lnTo>
                  <a:lnTo>
                    <a:pt x="150" y="1024"/>
                  </a:lnTo>
                  <a:lnTo>
                    <a:pt x="145" y="1010"/>
                  </a:lnTo>
                  <a:lnTo>
                    <a:pt x="126" y="1022"/>
                  </a:lnTo>
                  <a:lnTo>
                    <a:pt x="85" y="1043"/>
                  </a:lnTo>
                  <a:lnTo>
                    <a:pt x="91" y="1055"/>
                  </a:lnTo>
                  <a:lnTo>
                    <a:pt x="86" y="1043"/>
                  </a:lnTo>
                  <a:lnTo>
                    <a:pt x="74" y="1048"/>
                  </a:lnTo>
                  <a:lnTo>
                    <a:pt x="62" y="1052"/>
                  </a:lnTo>
                  <a:lnTo>
                    <a:pt x="38" y="1061"/>
                  </a:lnTo>
                  <a:lnTo>
                    <a:pt x="26" y="1065"/>
                  </a:lnTo>
                  <a:lnTo>
                    <a:pt x="15" y="1069"/>
                  </a:lnTo>
                  <a:lnTo>
                    <a:pt x="6" y="1072"/>
                  </a:lnTo>
                  <a:lnTo>
                    <a:pt x="0" y="1075"/>
                  </a:lnTo>
                  <a:close/>
                </a:path>
              </a:pathLst>
            </a:custGeom>
            <a:solidFill>
              <a:srgbClr val="FF0000"/>
            </a:solidFill>
            <a:ln w="9525">
              <a:noFill/>
              <a:round/>
              <a:headEnd/>
              <a:tailEnd/>
            </a:ln>
          </p:spPr>
          <p:txBody>
            <a:bodyPr/>
            <a:lstStyle/>
            <a:p>
              <a:endParaRPr lang="en-US"/>
            </a:p>
          </p:txBody>
        </p:sp>
        <p:sp>
          <p:nvSpPr>
            <p:cNvPr id="143378" name="Rectangle 18"/>
            <p:cNvSpPr>
              <a:spLocks noChangeArrowheads="1"/>
            </p:cNvSpPr>
            <p:nvPr/>
          </p:nvSpPr>
          <p:spPr bwMode="auto">
            <a:xfrm>
              <a:off x="3199" y="1552"/>
              <a:ext cx="192"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第三京浜</a:t>
              </a:r>
              <a:endParaRPr kumimoji="1" lang="ja-JP" altLang="en-US">
                <a:latin typeface="Times New Roman" pitchFamily="18" charset="0"/>
                <a:ea typeface="MS PGothic" pitchFamily="34" charset="-128"/>
              </a:endParaRPr>
            </a:p>
          </p:txBody>
        </p:sp>
        <p:sp>
          <p:nvSpPr>
            <p:cNvPr id="143379" name="Rectangle 19"/>
            <p:cNvSpPr>
              <a:spLocks noChangeArrowheads="1"/>
            </p:cNvSpPr>
            <p:nvPr/>
          </p:nvSpPr>
          <p:spPr bwMode="auto">
            <a:xfrm>
              <a:off x="2257" y="2058"/>
              <a:ext cx="303" cy="246"/>
            </a:xfrm>
            <a:prstGeom prst="rect">
              <a:avLst/>
            </a:prstGeom>
            <a:solidFill>
              <a:srgbClr val="FFFFFF"/>
            </a:solidFill>
            <a:ln w="9525">
              <a:noFill/>
              <a:miter lim="800000"/>
              <a:headEnd/>
              <a:tailEnd/>
            </a:ln>
          </p:spPr>
          <p:txBody>
            <a:bodyPr/>
            <a:lstStyle/>
            <a:p>
              <a:endParaRPr lang="en-US"/>
            </a:p>
          </p:txBody>
        </p:sp>
        <p:sp>
          <p:nvSpPr>
            <p:cNvPr id="143380" name="Rectangle 20"/>
            <p:cNvSpPr>
              <a:spLocks noChangeArrowheads="1"/>
            </p:cNvSpPr>
            <p:nvPr/>
          </p:nvSpPr>
          <p:spPr bwMode="auto">
            <a:xfrm>
              <a:off x="2304" y="2064"/>
              <a:ext cx="216"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国道</a:t>
              </a:r>
              <a:r>
                <a:rPr kumimoji="1" lang="en-US" altLang="ja-JP" sz="600" b="1">
                  <a:solidFill>
                    <a:srgbClr val="000000"/>
                  </a:solidFill>
                  <a:latin typeface="MS Mincho" pitchFamily="49" charset="-128"/>
                  <a:ea typeface="MS Mincho" pitchFamily="49" charset="-128"/>
                </a:rPr>
                <a:t>246</a:t>
              </a:r>
              <a:r>
                <a:rPr kumimoji="1" lang="ja-JP" altLang="en-US" sz="600" b="1">
                  <a:solidFill>
                    <a:srgbClr val="000000"/>
                  </a:solidFill>
                  <a:latin typeface="MS Mincho" pitchFamily="49" charset="-128"/>
                  <a:ea typeface="MS Mincho" pitchFamily="49" charset="-128"/>
                </a:rPr>
                <a:t>号</a:t>
              </a:r>
              <a:endParaRPr kumimoji="1" lang="ja-JP" altLang="en-US">
                <a:latin typeface="Times New Roman" pitchFamily="18" charset="0"/>
                <a:ea typeface="MS PGothic" pitchFamily="34" charset="-128"/>
              </a:endParaRPr>
            </a:p>
          </p:txBody>
        </p:sp>
      </p:grpSp>
      <p:grpSp>
        <p:nvGrpSpPr>
          <p:cNvPr id="3" name="Group 21"/>
          <p:cNvGrpSpPr>
            <a:grpSpLocks/>
          </p:cNvGrpSpPr>
          <p:nvPr/>
        </p:nvGrpSpPr>
        <p:grpSpPr bwMode="auto">
          <a:xfrm>
            <a:off x="14288" y="2636838"/>
            <a:ext cx="2255837" cy="1289050"/>
            <a:chOff x="2142" y="595"/>
            <a:chExt cx="1421" cy="812"/>
          </a:xfrm>
        </p:grpSpPr>
        <p:pic>
          <p:nvPicPr>
            <p:cNvPr id="143382" name="Picture 22"/>
            <p:cNvPicPr preferRelativeResize="0">
              <a:picLocks noChangeAspect="1" noChangeArrowheads="1"/>
            </p:cNvPicPr>
            <p:nvPr/>
          </p:nvPicPr>
          <p:blipFill>
            <a:blip r:embed="rId6"/>
            <a:srcRect/>
            <a:stretch>
              <a:fillRect/>
            </a:stretch>
          </p:blipFill>
          <p:spPr bwMode="auto">
            <a:xfrm>
              <a:off x="2142" y="595"/>
              <a:ext cx="1421" cy="807"/>
            </a:xfrm>
            <a:prstGeom prst="rect">
              <a:avLst/>
            </a:prstGeom>
            <a:noFill/>
            <a:ln w="3175">
              <a:noFill/>
              <a:miter lim="800000"/>
              <a:headEnd/>
              <a:tailEnd/>
            </a:ln>
          </p:spPr>
        </p:pic>
        <p:sp>
          <p:nvSpPr>
            <p:cNvPr id="143383" name="Rectangle 23"/>
            <p:cNvSpPr>
              <a:spLocks noChangeArrowheads="1"/>
            </p:cNvSpPr>
            <p:nvPr/>
          </p:nvSpPr>
          <p:spPr bwMode="auto">
            <a:xfrm>
              <a:off x="2234" y="1199"/>
              <a:ext cx="300" cy="208"/>
            </a:xfrm>
            <a:prstGeom prst="rect">
              <a:avLst/>
            </a:prstGeom>
            <a:solidFill>
              <a:srgbClr val="FFFFFF"/>
            </a:solidFill>
            <a:ln w="3175">
              <a:noFill/>
              <a:miter lim="800000"/>
              <a:headEnd/>
              <a:tailEnd/>
            </a:ln>
          </p:spPr>
          <p:txBody>
            <a:bodyPr/>
            <a:lstStyle/>
            <a:p>
              <a:endParaRPr lang="en-US"/>
            </a:p>
          </p:txBody>
        </p:sp>
        <p:sp>
          <p:nvSpPr>
            <p:cNvPr id="143384" name="Rectangle 24"/>
            <p:cNvSpPr>
              <a:spLocks noChangeArrowheads="1"/>
            </p:cNvSpPr>
            <p:nvPr/>
          </p:nvSpPr>
          <p:spPr bwMode="auto">
            <a:xfrm>
              <a:off x="2242" y="755"/>
              <a:ext cx="336" cy="58"/>
            </a:xfrm>
            <a:prstGeom prst="rect">
              <a:avLst/>
            </a:prstGeom>
            <a:noFill/>
            <a:ln w="317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小田急小田原線</a:t>
              </a:r>
              <a:endParaRPr kumimoji="1" lang="ja-JP" altLang="en-US">
                <a:latin typeface="Times New Roman" pitchFamily="18" charset="0"/>
                <a:ea typeface="MS PGothic" pitchFamily="34" charset="-128"/>
              </a:endParaRPr>
            </a:p>
          </p:txBody>
        </p:sp>
        <p:sp>
          <p:nvSpPr>
            <p:cNvPr id="143385" name="Rectangle 25"/>
            <p:cNvSpPr>
              <a:spLocks noChangeArrowheads="1"/>
            </p:cNvSpPr>
            <p:nvPr/>
          </p:nvSpPr>
          <p:spPr bwMode="auto">
            <a:xfrm>
              <a:off x="3265" y="741"/>
              <a:ext cx="240" cy="58"/>
            </a:xfrm>
            <a:prstGeom prst="rect">
              <a:avLst/>
            </a:prstGeom>
            <a:noFill/>
            <a:ln w="317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東急東横線</a:t>
              </a:r>
              <a:endParaRPr kumimoji="1" lang="ja-JP" altLang="en-US">
                <a:latin typeface="Times New Roman" pitchFamily="18" charset="0"/>
                <a:ea typeface="MS PGothic" pitchFamily="34" charset="-128"/>
              </a:endParaRPr>
            </a:p>
          </p:txBody>
        </p:sp>
        <p:sp>
          <p:nvSpPr>
            <p:cNvPr id="143386" name="Rectangle 26"/>
            <p:cNvSpPr>
              <a:spLocks noChangeArrowheads="1"/>
            </p:cNvSpPr>
            <p:nvPr/>
          </p:nvSpPr>
          <p:spPr bwMode="auto">
            <a:xfrm rot="5400000">
              <a:off x="3354" y="896"/>
              <a:ext cx="188" cy="58"/>
            </a:xfrm>
            <a:prstGeom prst="rect">
              <a:avLst/>
            </a:prstGeom>
            <a:noFill/>
            <a:ln w="317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東海道線</a:t>
              </a:r>
              <a:endParaRPr kumimoji="1" lang="ja-JP" altLang="en-US">
                <a:latin typeface="Times New Roman" pitchFamily="18" charset="0"/>
                <a:ea typeface="MS PGothic" pitchFamily="34" charset="-128"/>
              </a:endParaRPr>
            </a:p>
          </p:txBody>
        </p:sp>
        <p:sp>
          <p:nvSpPr>
            <p:cNvPr id="143387" name="Rectangle 27"/>
            <p:cNvSpPr>
              <a:spLocks noChangeArrowheads="1"/>
            </p:cNvSpPr>
            <p:nvPr/>
          </p:nvSpPr>
          <p:spPr bwMode="auto">
            <a:xfrm>
              <a:off x="3353" y="1321"/>
              <a:ext cx="192" cy="58"/>
            </a:xfrm>
            <a:prstGeom prst="rect">
              <a:avLst/>
            </a:prstGeom>
            <a:noFill/>
            <a:ln w="317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第一京浜</a:t>
              </a:r>
              <a:endParaRPr kumimoji="1" lang="ja-JP" altLang="en-US">
                <a:latin typeface="Times New Roman" pitchFamily="18" charset="0"/>
                <a:ea typeface="MS PGothic" pitchFamily="34" charset="-128"/>
              </a:endParaRPr>
            </a:p>
          </p:txBody>
        </p:sp>
        <p:sp>
          <p:nvSpPr>
            <p:cNvPr id="143388" name="Freeform 28"/>
            <p:cNvSpPr>
              <a:spLocks/>
            </p:cNvSpPr>
            <p:nvPr/>
          </p:nvSpPr>
          <p:spPr bwMode="auto">
            <a:xfrm>
              <a:off x="2396" y="651"/>
              <a:ext cx="355" cy="472"/>
            </a:xfrm>
            <a:custGeom>
              <a:avLst/>
              <a:gdLst/>
              <a:ahLst/>
              <a:cxnLst>
                <a:cxn ang="0">
                  <a:pos x="31" y="924"/>
                </a:cxn>
                <a:cxn ang="0">
                  <a:pos x="56" y="849"/>
                </a:cxn>
                <a:cxn ang="0">
                  <a:pos x="66" y="801"/>
                </a:cxn>
                <a:cxn ang="0">
                  <a:pos x="84" y="774"/>
                </a:cxn>
                <a:cxn ang="0">
                  <a:pos x="156" y="724"/>
                </a:cxn>
                <a:cxn ang="0">
                  <a:pos x="178" y="712"/>
                </a:cxn>
                <a:cxn ang="0">
                  <a:pos x="201" y="683"/>
                </a:cxn>
                <a:cxn ang="0">
                  <a:pos x="203" y="639"/>
                </a:cxn>
                <a:cxn ang="0">
                  <a:pos x="204" y="628"/>
                </a:cxn>
                <a:cxn ang="0">
                  <a:pos x="207" y="619"/>
                </a:cxn>
                <a:cxn ang="0">
                  <a:pos x="210" y="610"/>
                </a:cxn>
                <a:cxn ang="0">
                  <a:pos x="237" y="583"/>
                </a:cxn>
                <a:cxn ang="0">
                  <a:pos x="262" y="551"/>
                </a:cxn>
                <a:cxn ang="0">
                  <a:pos x="269" y="530"/>
                </a:cxn>
                <a:cxn ang="0">
                  <a:pos x="292" y="468"/>
                </a:cxn>
                <a:cxn ang="0">
                  <a:pos x="318" y="424"/>
                </a:cxn>
                <a:cxn ang="0">
                  <a:pos x="327" y="416"/>
                </a:cxn>
                <a:cxn ang="0">
                  <a:pos x="334" y="413"/>
                </a:cxn>
                <a:cxn ang="0">
                  <a:pos x="392" y="397"/>
                </a:cxn>
                <a:cxn ang="0">
                  <a:pos x="443" y="374"/>
                </a:cxn>
                <a:cxn ang="0">
                  <a:pos x="478" y="342"/>
                </a:cxn>
                <a:cxn ang="0">
                  <a:pos x="520" y="274"/>
                </a:cxn>
                <a:cxn ang="0">
                  <a:pos x="554" y="186"/>
                </a:cxn>
                <a:cxn ang="0">
                  <a:pos x="578" y="156"/>
                </a:cxn>
                <a:cxn ang="0">
                  <a:pos x="611" y="112"/>
                </a:cxn>
                <a:cxn ang="0">
                  <a:pos x="649" y="106"/>
                </a:cxn>
                <a:cxn ang="0">
                  <a:pos x="688" y="77"/>
                </a:cxn>
                <a:cxn ang="0">
                  <a:pos x="696" y="65"/>
                </a:cxn>
                <a:cxn ang="0">
                  <a:pos x="708" y="15"/>
                </a:cxn>
                <a:cxn ang="0">
                  <a:pos x="710" y="6"/>
                </a:cxn>
                <a:cxn ang="0">
                  <a:pos x="681" y="9"/>
                </a:cxn>
                <a:cxn ang="0">
                  <a:pos x="679" y="24"/>
                </a:cxn>
                <a:cxn ang="0">
                  <a:pos x="666" y="62"/>
                </a:cxn>
                <a:cxn ang="0">
                  <a:pos x="652" y="73"/>
                </a:cxn>
                <a:cxn ang="0">
                  <a:pos x="634" y="83"/>
                </a:cxn>
                <a:cxn ang="0">
                  <a:pos x="590" y="110"/>
                </a:cxn>
                <a:cxn ang="0">
                  <a:pos x="542" y="156"/>
                </a:cxn>
                <a:cxn ang="0">
                  <a:pos x="505" y="241"/>
                </a:cxn>
                <a:cxn ang="0">
                  <a:pos x="484" y="312"/>
                </a:cxn>
                <a:cxn ang="0">
                  <a:pos x="454" y="350"/>
                </a:cxn>
                <a:cxn ang="0">
                  <a:pos x="433" y="348"/>
                </a:cxn>
                <a:cxn ang="0">
                  <a:pos x="387" y="383"/>
                </a:cxn>
                <a:cxn ang="0">
                  <a:pos x="334" y="383"/>
                </a:cxn>
                <a:cxn ang="0">
                  <a:pos x="312" y="394"/>
                </a:cxn>
                <a:cxn ang="0">
                  <a:pos x="292" y="413"/>
                </a:cxn>
                <a:cxn ang="0">
                  <a:pos x="266" y="457"/>
                </a:cxn>
                <a:cxn ang="0">
                  <a:pos x="243" y="519"/>
                </a:cxn>
                <a:cxn ang="0">
                  <a:pos x="231" y="550"/>
                </a:cxn>
                <a:cxn ang="0">
                  <a:pos x="218" y="563"/>
                </a:cxn>
                <a:cxn ang="0">
                  <a:pos x="196" y="584"/>
                </a:cxn>
                <a:cxn ang="0">
                  <a:pos x="181" y="609"/>
                </a:cxn>
                <a:cxn ang="0">
                  <a:pos x="177" y="628"/>
                </a:cxn>
                <a:cxn ang="0">
                  <a:pos x="175" y="637"/>
                </a:cxn>
                <a:cxn ang="0">
                  <a:pos x="174" y="677"/>
                </a:cxn>
                <a:cxn ang="0">
                  <a:pos x="183" y="689"/>
                </a:cxn>
                <a:cxn ang="0">
                  <a:pos x="168" y="686"/>
                </a:cxn>
                <a:cxn ang="0">
                  <a:pos x="124" y="713"/>
                </a:cxn>
                <a:cxn ang="0">
                  <a:pos x="65" y="778"/>
                </a:cxn>
                <a:cxn ang="0">
                  <a:pos x="36" y="828"/>
                </a:cxn>
                <a:cxn ang="0">
                  <a:pos x="10" y="899"/>
                </a:cxn>
              </a:cxnLst>
              <a:rect l="0" t="0" r="r" b="b"/>
              <a:pathLst>
                <a:path w="710" h="943">
                  <a:moveTo>
                    <a:pt x="0" y="934"/>
                  </a:moveTo>
                  <a:lnTo>
                    <a:pt x="25" y="943"/>
                  </a:lnTo>
                  <a:lnTo>
                    <a:pt x="27" y="936"/>
                  </a:lnTo>
                  <a:lnTo>
                    <a:pt x="31" y="924"/>
                  </a:lnTo>
                  <a:lnTo>
                    <a:pt x="36" y="910"/>
                  </a:lnTo>
                  <a:lnTo>
                    <a:pt x="41" y="895"/>
                  </a:lnTo>
                  <a:lnTo>
                    <a:pt x="51" y="863"/>
                  </a:lnTo>
                  <a:lnTo>
                    <a:pt x="56" y="849"/>
                  </a:lnTo>
                  <a:lnTo>
                    <a:pt x="60" y="839"/>
                  </a:lnTo>
                  <a:lnTo>
                    <a:pt x="69" y="821"/>
                  </a:lnTo>
                  <a:lnTo>
                    <a:pt x="78" y="805"/>
                  </a:lnTo>
                  <a:lnTo>
                    <a:pt x="66" y="801"/>
                  </a:lnTo>
                  <a:lnTo>
                    <a:pt x="75" y="810"/>
                  </a:lnTo>
                  <a:lnTo>
                    <a:pt x="84" y="798"/>
                  </a:lnTo>
                  <a:lnTo>
                    <a:pt x="95" y="781"/>
                  </a:lnTo>
                  <a:lnTo>
                    <a:pt x="84" y="774"/>
                  </a:lnTo>
                  <a:lnTo>
                    <a:pt x="95" y="783"/>
                  </a:lnTo>
                  <a:lnTo>
                    <a:pt x="118" y="757"/>
                  </a:lnTo>
                  <a:lnTo>
                    <a:pt x="142" y="733"/>
                  </a:lnTo>
                  <a:lnTo>
                    <a:pt x="156" y="724"/>
                  </a:lnTo>
                  <a:lnTo>
                    <a:pt x="145" y="713"/>
                  </a:lnTo>
                  <a:lnTo>
                    <a:pt x="151" y="727"/>
                  </a:lnTo>
                  <a:lnTo>
                    <a:pt x="165" y="719"/>
                  </a:lnTo>
                  <a:lnTo>
                    <a:pt x="178" y="712"/>
                  </a:lnTo>
                  <a:lnTo>
                    <a:pt x="183" y="709"/>
                  </a:lnTo>
                  <a:lnTo>
                    <a:pt x="193" y="696"/>
                  </a:lnTo>
                  <a:lnTo>
                    <a:pt x="195" y="696"/>
                  </a:lnTo>
                  <a:lnTo>
                    <a:pt x="201" y="683"/>
                  </a:lnTo>
                  <a:lnTo>
                    <a:pt x="201" y="677"/>
                  </a:lnTo>
                  <a:lnTo>
                    <a:pt x="203" y="663"/>
                  </a:lnTo>
                  <a:lnTo>
                    <a:pt x="203" y="650"/>
                  </a:lnTo>
                  <a:lnTo>
                    <a:pt x="203" y="639"/>
                  </a:lnTo>
                  <a:lnTo>
                    <a:pt x="189" y="637"/>
                  </a:lnTo>
                  <a:lnTo>
                    <a:pt x="203" y="640"/>
                  </a:lnTo>
                  <a:lnTo>
                    <a:pt x="204" y="633"/>
                  </a:lnTo>
                  <a:lnTo>
                    <a:pt x="204" y="628"/>
                  </a:lnTo>
                  <a:lnTo>
                    <a:pt x="206" y="621"/>
                  </a:lnTo>
                  <a:lnTo>
                    <a:pt x="192" y="621"/>
                  </a:lnTo>
                  <a:lnTo>
                    <a:pt x="206" y="625"/>
                  </a:lnTo>
                  <a:lnTo>
                    <a:pt x="207" y="619"/>
                  </a:lnTo>
                  <a:lnTo>
                    <a:pt x="209" y="613"/>
                  </a:lnTo>
                  <a:lnTo>
                    <a:pt x="213" y="606"/>
                  </a:lnTo>
                  <a:lnTo>
                    <a:pt x="201" y="601"/>
                  </a:lnTo>
                  <a:lnTo>
                    <a:pt x="210" y="610"/>
                  </a:lnTo>
                  <a:lnTo>
                    <a:pt x="216" y="604"/>
                  </a:lnTo>
                  <a:lnTo>
                    <a:pt x="231" y="592"/>
                  </a:lnTo>
                  <a:lnTo>
                    <a:pt x="231" y="590"/>
                  </a:lnTo>
                  <a:lnTo>
                    <a:pt x="237" y="583"/>
                  </a:lnTo>
                  <a:lnTo>
                    <a:pt x="246" y="574"/>
                  </a:lnTo>
                  <a:lnTo>
                    <a:pt x="254" y="565"/>
                  </a:lnTo>
                  <a:lnTo>
                    <a:pt x="257" y="560"/>
                  </a:lnTo>
                  <a:lnTo>
                    <a:pt x="262" y="551"/>
                  </a:lnTo>
                  <a:lnTo>
                    <a:pt x="249" y="545"/>
                  </a:lnTo>
                  <a:lnTo>
                    <a:pt x="262" y="553"/>
                  </a:lnTo>
                  <a:lnTo>
                    <a:pt x="266" y="541"/>
                  </a:lnTo>
                  <a:lnTo>
                    <a:pt x="269" y="530"/>
                  </a:lnTo>
                  <a:lnTo>
                    <a:pt x="272" y="518"/>
                  </a:lnTo>
                  <a:lnTo>
                    <a:pt x="277" y="506"/>
                  </a:lnTo>
                  <a:lnTo>
                    <a:pt x="283" y="488"/>
                  </a:lnTo>
                  <a:lnTo>
                    <a:pt x="292" y="468"/>
                  </a:lnTo>
                  <a:lnTo>
                    <a:pt x="302" y="450"/>
                  </a:lnTo>
                  <a:lnTo>
                    <a:pt x="307" y="441"/>
                  </a:lnTo>
                  <a:lnTo>
                    <a:pt x="310" y="436"/>
                  </a:lnTo>
                  <a:lnTo>
                    <a:pt x="318" y="424"/>
                  </a:lnTo>
                  <a:lnTo>
                    <a:pt x="305" y="418"/>
                  </a:lnTo>
                  <a:lnTo>
                    <a:pt x="315" y="428"/>
                  </a:lnTo>
                  <a:lnTo>
                    <a:pt x="321" y="421"/>
                  </a:lnTo>
                  <a:lnTo>
                    <a:pt x="327" y="416"/>
                  </a:lnTo>
                  <a:lnTo>
                    <a:pt x="318" y="406"/>
                  </a:lnTo>
                  <a:lnTo>
                    <a:pt x="322" y="419"/>
                  </a:lnTo>
                  <a:lnTo>
                    <a:pt x="333" y="413"/>
                  </a:lnTo>
                  <a:lnTo>
                    <a:pt x="334" y="413"/>
                  </a:lnTo>
                  <a:lnTo>
                    <a:pt x="345" y="409"/>
                  </a:lnTo>
                  <a:lnTo>
                    <a:pt x="360" y="406"/>
                  </a:lnTo>
                  <a:lnTo>
                    <a:pt x="377" y="401"/>
                  </a:lnTo>
                  <a:lnTo>
                    <a:pt x="392" y="397"/>
                  </a:lnTo>
                  <a:lnTo>
                    <a:pt x="393" y="395"/>
                  </a:lnTo>
                  <a:lnTo>
                    <a:pt x="408" y="389"/>
                  </a:lnTo>
                  <a:lnTo>
                    <a:pt x="427" y="383"/>
                  </a:lnTo>
                  <a:lnTo>
                    <a:pt x="443" y="374"/>
                  </a:lnTo>
                  <a:lnTo>
                    <a:pt x="448" y="371"/>
                  </a:lnTo>
                  <a:lnTo>
                    <a:pt x="463" y="360"/>
                  </a:lnTo>
                  <a:lnTo>
                    <a:pt x="464" y="360"/>
                  </a:lnTo>
                  <a:lnTo>
                    <a:pt x="478" y="342"/>
                  </a:lnTo>
                  <a:lnTo>
                    <a:pt x="493" y="322"/>
                  </a:lnTo>
                  <a:lnTo>
                    <a:pt x="496" y="318"/>
                  </a:lnTo>
                  <a:lnTo>
                    <a:pt x="510" y="295"/>
                  </a:lnTo>
                  <a:lnTo>
                    <a:pt x="520" y="274"/>
                  </a:lnTo>
                  <a:lnTo>
                    <a:pt x="531" y="251"/>
                  </a:lnTo>
                  <a:lnTo>
                    <a:pt x="539" y="227"/>
                  </a:lnTo>
                  <a:lnTo>
                    <a:pt x="545" y="204"/>
                  </a:lnTo>
                  <a:lnTo>
                    <a:pt x="554" y="186"/>
                  </a:lnTo>
                  <a:lnTo>
                    <a:pt x="567" y="166"/>
                  </a:lnTo>
                  <a:lnTo>
                    <a:pt x="554" y="160"/>
                  </a:lnTo>
                  <a:lnTo>
                    <a:pt x="564" y="171"/>
                  </a:lnTo>
                  <a:lnTo>
                    <a:pt x="578" y="156"/>
                  </a:lnTo>
                  <a:lnTo>
                    <a:pt x="593" y="142"/>
                  </a:lnTo>
                  <a:lnTo>
                    <a:pt x="607" y="132"/>
                  </a:lnTo>
                  <a:lnTo>
                    <a:pt x="622" y="121"/>
                  </a:lnTo>
                  <a:lnTo>
                    <a:pt x="611" y="112"/>
                  </a:lnTo>
                  <a:lnTo>
                    <a:pt x="617" y="124"/>
                  </a:lnTo>
                  <a:lnTo>
                    <a:pt x="631" y="117"/>
                  </a:lnTo>
                  <a:lnTo>
                    <a:pt x="645" y="109"/>
                  </a:lnTo>
                  <a:lnTo>
                    <a:pt x="649" y="106"/>
                  </a:lnTo>
                  <a:lnTo>
                    <a:pt x="660" y="101"/>
                  </a:lnTo>
                  <a:lnTo>
                    <a:pt x="672" y="92"/>
                  </a:lnTo>
                  <a:lnTo>
                    <a:pt x="681" y="85"/>
                  </a:lnTo>
                  <a:lnTo>
                    <a:pt x="688" y="77"/>
                  </a:lnTo>
                  <a:lnTo>
                    <a:pt x="691" y="73"/>
                  </a:lnTo>
                  <a:lnTo>
                    <a:pt x="696" y="64"/>
                  </a:lnTo>
                  <a:lnTo>
                    <a:pt x="684" y="57"/>
                  </a:lnTo>
                  <a:lnTo>
                    <a:pt x="696" y="65"/>
                  </a:lnTo>
                  <a:lnTo>
                    <a:pt x="702" y="50"/>
                  </a:lnTo>
                  <a:lnTo>
                    <a:pt x="705" y="35"/>
                  </a:lnTo>
                  <a:lnTo>
                    <a:pt x="705" y="30"/>
                  </a:lnTo>
                  <a:lnTo>
                    <a:pt x="708" y="15"/>
                  </a:lnTo>
                  <a:lnTo>
                    <a:pt x="708" y="9"/>
                  </a:lnTo>
                  <a:lnTo>
                    <a:pt x="695" y="9"/>
                  </a:lnTo>
                  <a:lnTo>
                    <a:pt x="708" y="14"/>
                  </a:lnTo>
                  <a:lnTo>
                    <a:pt x="710" y="6"/>
                  </a:lnTo>
                  <a:lnTo>
                    <a:pt x="684" y="0"/>
                  </a:lnTo>
                  <a:lnTo>
                    <a:pt x="682" y="3"/>
                  </a:lnTo>
                  <a:lnTo>
                    <a:pt x="681" y="9"/>
                  </a:lnTo>
                  <a:lnTo>
                    <a:pt x="681" y="9"/>
                  </a:lnTo>
                  <a:lnTo>
                    <a:pt x="681" y="15"/>
                  </a:lnTo>
                  <a:lnTo>
                    <a:pt x="678" y="30"/>
                  </a:lnTo>
                  <a:lnTo>
                    <a:pt x="691" y="30"/>
                  </a:lnTo>
                  <a:lnTo>
                    <a:pt x="679" y="24"/>
                  </a:lnTo>
                  <a:lnTo>
                    <a:pt x="676" y="39"/>
                  </a:lnTo>
                  <a:lnTo>
                    <a:pt x="673" y="51"/>
                  </a:lnTo>
                  <a:lnTo>
                    <a:pt x="672" y="51"/>
                  </a:lnTo>
                  <a:lnTo>
                    <a:pt x="666" y="62"/>
                  </a:lnTo>
                  <a:lnTo>
                    <a:pt x="678" y="68"/>
                  </a:lnTo>
                  <a:lnTo>
                    <a:pt x="669" y="57"/>
                  </a:lnTo>
                  <a:lnTo>
                    <a:pt x="661" y="65"/>
                  </a:lnTo>
                  <a:lnTo>
                    <a:pt x="652" y="73"/>
                  </a:lnTo>
                  <a:lnTo>
                    <a:pt x="645" y="79"/>
                  </a:lnTo>
                  <a:lnTo>
                    <a:pt x="629" y="86"/>
                  </a:lnTo>
                  <a:lnTo>
                    <a:pt x="640" y="97"/>
                  </a:lnTo>
                  <a:lnTo>
                    <a:pt x="634" y="83"/>
                  </a:lnTo>
                  <a:lnTo>
                    <a:pt x="620" y="91"/>
                  </a:lnTo>
                  <a:lnTo>
                    <a:pt x="607" y="98"/>
                  </a:lnTo>
                  <a:lnTo>
                    <a:pt x="602" y="101"/>
                  </a:lnTo>
                  <a:lnTo>
                    <a:pt x="590" y="110"/>
                  </a:lnTo>
                  <a:lnTo>
                    <a:pt x="573" y="123"/>
                  </a:lnTo>
                  <a:lnTo>
                    <a:pt x="558" y="136"/>
                  </a:lnTo>
                  <a:lnTo>
                    <a:pt x="545" y="151"/>
                  </a:lnTo>
                  <a:lnTo>
                    <a:pt x="542" y="156"/>
                  </a:lnTo>
                  <a:lnTo>
                    <a:pt x="531" y="173"/>
                  </a:lnTo>
                  <a:lnTo>
                    <a:pt x="519" y="194"/>
                  </a:lnTo>
                  <a:lnTo>
                    <a:pt x="513" y="216"/>
                  </a:lnTo>
                  <a:lnTo>
                    <a:pt x="505" y="241"/>
                  </a:lnTo>
                  <a:lnTo>
                    <a:pt x="496" y="262"/>
                  </a:lnTo>
                  <a:lnTo>
                    <a:pt x="484" y="285"/>
                  </a:lnTo>
                  <a:lnTo>
                    <a:pt x="470" y="307"/>
                  </a:lnTo>
                  <a:lnTo>
                    <a:pt x="484" y="312"/>
                  </a:lnTo>
                  <a:lnTo>
                    <a:pt x="473" y="303"/>
                  </a:lnTo>
                  <a:lnTo>
                    <a:pt x="458" y="322"/>
                  </a:lnTo>
                  <a:lnTo>
                    <a:pt x="445" y="341"/>
                  </a:lnTo>
                  <a:lnTo>
                    <a:pt x="454" y="350"/>
                  </a:lnTo>
                  <a:lnTo>
                    <a:pt x="445" y="341"/>
                  </a:lnTo>
                  <a:lnTo>
                    <a:pt x="428" y="351"/>
                  </a:lnTo>
                  <a:lnTo>
                    <a:pt x="439" y="362"/>
                  </a:lnTo>
                  <a:lnTo>
                    <a:pt x="433" y="348"/>
                  </a:lnTo>
                  <a:lnTo>
                    <a:pt x="416" y="357"/>
                  </a:lnTo>
                  <a:lnTo>
                    <a:pt x="398" y="363"/>
                  </a:lnTo>
                  <a:lnTo>
                    <a:pt x="383" y="371"/>
                  </a:lnTo>
                  <a:lnTo>
                    <a:pt x="387" y="383"/>
                  </a:lnTo>
                  <a:lnTo>
                    <a:pt x="383" y="371"/>
                  </a:lnTo>
                  <a:lnTo>
                    <a:pt x="366" y="375"/>
                  </a:lnTo>
                  <a:lnTo>
                    <a:pt x="349" y="380"/>
                  </a:lnTo>
                  <a:lnTo>
                    <a:pt x="334" y="383"/>
                  </a:lnTo>
                  <a:lnTo>
                    <a:pt x="321" y="389"/>
                  </a:lnTo>
                  <a:lnTo>
                    <a:pt x="327" y="401"/>
                  </a:lnTo>
                  <a:lnTo>
                    <a:pt x="321" y="389"/>
                  </a:lnTo>
                  <a:lnTo>
                    <a:pt x="312" y="394"/>
                  </a:lnTo>
                  <a:lnTo>
                    <a:pt x="307" y="397"/>
                  </a:lnTo>
                  <a:lnTo>
                    <a:pt x="301" y="401"/>
                  </a:lnTo>
                  <a:lnTo>
                    <a:pt x="295" y="409"/>
                  </a:lnTo>
                  <a:lnTo>
                    <a:pt x="292" y="413"/>
                  </a:lnTo>
                  <a:lnTo>
                    <a:pt x="287" y="421"/>
                  </a:lnTo>
                  <a:lnTo>
                    <a:pt x="281" y="430"/>
                  </a:lnTo>
                  <a:lnTo>
                    <a:pt x="277" y="439"/>
                  </a:lnTo>
                  <a:lnTo>
                    <a:pt x="266" y="457"/>
                  </a:lnTo>
                  <a:lnTo>
                    <a:pt x="257" y="477"/>
                  </a:lnTo>
                  <a:lnTo>
                    <a:pt x="251" y="495"/>
                  </a:lnTo>
                  <a:lnTo>
                    <a:pt x="246" y="507"/>
                  </a:lnTo>
                  <a:lnTo>
                    <a:pt x="243" y="519"/>
                  </a:lnTo>
                  <a:lnTo>
                    <a:pt x="240" y="530"/>
                  </a:lnTo>
                  <a:lnTo>
                    <a:pt x="239" y="539"/>
                  </a:lnTo>
                  <a:lnTo>
                    <a:pt x="237" y="541"/>
                  </a:lnTo>
                  <a:lnTo>
                    <a:pt x="231" y="550"/>
                  </a:lnTo>
                  <a:lnTo>
                    <a:pt x="243" y="556"/>
                  </a:lnTo>
                  <a:lnTo>
                    <a:pt x="234" y="545"/>
                  </a:lnTo>
                  <a:lnTo>
                    <a:pt x="227" y="554"/>
                  </a:lnTo>
                  <a:lnTo>
                    <a:pt x="218" y="563"/>
                  </a:lnTo>
                  <a:lnTo>
                    <a:pt x="212" y="572"/>
                  </a:lnTo>
                  <a:lnTo>
                    <a:pt x="221" y="581"/>
                  </a:lnTo>
                  <a:lnTo>
                    <a:pt x="212" y="572"/>
                  </a:lnTo>
                  <a:lnTo>
                    <a:pt x="196" y="584"/>
                  </a:lnTo>
                  <a:lnTo>
                    <a:pt x="190" y="590"/>
                  </a:lnTo>
                  <a:lnTo>
                    <a:pt x="187" y="595"/>
                  </a:lnTo>
                  <a:lnTo>
                    <a:pt x="184" y="601"/>
                  </a:lnTo>
                  <a:lnTo>
                    <a:pt x="181" y="609"/>
                  </a:lnTo>
                  <a:lnTo>
                    <a:pt x="180" y="615"/>
                  </a:lnTo>
                  <a:lnTo>
                    <a:pt x="178" y="621"/>
                  </a:lnTo>
                  <a:lnTo>
                    <a:pt x="178" y="621"/>
                  </a:lnTo>
                  <a:lnTo>
                    <a:pt x="177" y="628"/>
                  </a:lnTo>
                  <a:lnTo>
                    <a:pt x="190" y="628"/>
                  </a:lnTo>
                  <a:lnTo>
                    <a:pt x="178" y="622"/>
                  </a:lnTo>
                  <a:lnTo>
                    <a:pt x="177" y="634"/>
                  </a:lnTo>
                  <a:lnTo>
                    <a:pt x="175" y="637"/>
                  </a:lnTo>
                  <a:lnTo>
                    <a:pt x="175" y="636"/>
                  </a:lnTo>
                  <a:lnTo>
                    <a:pt x="175" y="650"/>
                  </a:lnTo>
                  <a:lnTo>
                    <a:pt x="175" y="663"/>
                  </a:lnTo>
                  <a:lnTo>
                    <a:pt x="174" y="677"/>
                  </a:lnTo>
                  <a:lnTo>
                    <a:pt x="187" y="677"/>
                  </a:lnTo>
                  <a:lnTo>
                    <a:pt x="175" y="672"/>
                  </a:lnTo>
                  <a:lnTo>
                    <a:pt x="172" y="681"/>
                  </a:lnTo>
                  <a:lnTo>
                    <a:pt x="183" y="689"/>
                  </a:lnTo>
                  <a:lnTo>
                    <a:pt x="172" y="681"/>
                  </a:lnTo>
                  <a:lnTo>
                    <a:pt x="163" y="689"/>
                  </a:lnTo>
                  <a:lnTo>
                    <a:pt x="172" y="698"/>
                  </a:lnTo>
                  <a:lnTo>
                    <a:pt x="168" y="686"/>
                  </a:lnTo>
                  <a:lnTo>
                    <a:pt x="154" y="693"/>
                  </a:lnTo>
                  <a:lnTo>
                    <a:pt x="140" y="701"/>
                  </a:lnTo>
                  <a:lnTo>
                    <a:pt x="136" y="704"/>
                  </a:lnTo>
                  <a:lnTo>
                    <a:pt x="124" y="713"/>
                  </a:lnTo>
                  <a:lnTo>
                    <a:pt x="98" y="737"/>
                  </a:lnTo>
                  <a:lnTo>
                    <a:pt x="74" y="766"/>
                  </a:lnTo>
                  <a:lnTo>
                    <a:pt x="74" y="766"/>
                  </a:lnTo>
                  <a:lnTo>
                    <a:pt x="65" y="778"/>
                  </a:lnTo>
                  <a:lnTo>
                    <a:pt x="56" y="790"/>
                  </a:lnTo>
                  <a:lnTo>
                    <a:pt x="53" y="795"/>
                  </a:lnTo>
                  <a:lnTo>
                    <a:pt x="44" y="810"/>
                  </a:lnTo>
                  <a:lnTo>
                    <a:pt x="36" y="828"/>
                  </a:lnTo>
                  <a:lnTo>
                    <a:pt x="30" y="839"/>
                  </a:lnTo>
                  <a:lnTo>
                    <a:pt x="25" y="852"/>
                  </a:lnTo>
                  <a:lnTo>
                    <a:pt x="15" y="884"/>
                  </a:lnTo>
                  <a:lnTo>
                    <a:pt x="10" y="899"/>
                  </a:lnTo>
                  <a:lnTo>
                    <a:pt x="6" y="913"/>
                  </a:lnTo>
                  <a:lnTo>
                    <a:pt x="1" y="925"/>
                  </a:lnTo>
                  <a:lnTo>
                    <a:pt x="0" y="934"/>
                  </a:lnTo>
                  <a:close/>
                </a:path>
              </a:pathLst>
            </a:custGeom>
            <a:solidFill>
              <a:srgbClr val="FF0000"/>
            </a:solidFill>
            <a:ln w="3175">
              <a:noFill/>
              <a:round/>
              <a:headEnd/>
              <a:tailEnd/>
            </a:ln>
          </p:spPr>
          <p:txBody>
            <a:bodyPr/>
            <a:lstStyle/>
            <a:p>
              <a:endParaRPr lang="en-US"/>
            </a:p>
          </p:txBody>
        </p:sp>
        <p:sp>
          <p:nvSpPr>
            <p:cNvPr id="143389" name="Freeform 29"/>
            <p:cNvSpPr>
              <a:spLocks/>
            </p:cNvSpPr>
            <p:nvPr/>
          </p:nvSpPr>
          <p:spPr bwMode="auto">
            <a:xfrm>
              <a:off x="3207" y="798"/>
              <a:ext cx="163" cy="592"/>
            </a:xfrm>
            <a:custGeom>
              <a:avLst/>
              <a:gdLst/>
              <a:ahLst/>
              <a:cxnLst>
                <a:cxn ang="0">
                  <a:pos x="42" y="1184"/>
                </a:cxn>
                <a:cxn ang="0">
                  <a:pos x="68" y="1138"/>
                </a:cxn>
                <a:cxn ang="0">
                  <a:pos x="64" y="1108"/>
                </a:cxn>
                <a:cxn ang="0">
                  <a:pos x="30" y="1067"/>
                </a:cxn>
                <a:cxn ang="0">
                  <a:pos x="29" y="1069"/>
                </a:cxn>
                <a:cxn ang="0">
                  <a:pos x="15" y="1048"/>
                </a:cxn>
                <a:cxn ang="0">
                  <a:pos x="64" y="988"/>
                </a:cxn>
                <a:cxn ang="0">
                  <a:pos x="77" y="943"/>
                </a:cxn>
                <a:cxn ang="0">
                  <a:pos x="70" y="860"/>
                </a:cxn>
                <a:cxn ang="0">
                  <a:pos x="42" y="772"/>
                </a:cxn>
                <a:cxn ang="0">
                  <a:pos x="36" y="713"/>
                </a:cxn>
                <a:cxn ang="0">
                  <a:pos x="50" y="669"/>
                </a:cxn>
                <a:cxn ang="0">
                  <a:pos x="50" y="599"/>
                </a:cxn>
                <a:cxn ang="0">
                  <a:pos x="56" y="571"/>
                </a:cxn>
                <a:cxn ang="0">
                  <a:pos x="80" y="537"/>
                </a:cxn>
                <a:cxn ang="0">
                  <a:pos x="101" y="475"/>
                </a:cxn>
                <a:cxn ang="0">
                  <a:pos x="148" y="439"/>
                </a:cxn>
                <a:cxn ang="0">
                  <a:pos x="159" y="401"/>
                </a:cxn>
                <a:cxn ang="0">
                  <a:pos x="144" y="369"/>
                </a:cxn>
                <a:cxn ang="0">
                  <a:pos x="163" y="354"/>
                </a:cxn>
                <a:cxn ang="0">
                  <a:pos x="195" y="313"/>
                </a:cxn>
                <a:cxn ang="0">
                  <a:pos x="232" y="256"/>
                </a:cxn>
                <a:cxn ang="0">
                  <a:pos x="271" y="157"/>
                </a:cxn>
                <a:cxn ang="0">
                  <a:pos x="286" y="127"/>
                </a:cxn>
                <a:cxn ang="0">
                  <a:pos x="306" y="69"/>
                </a:cxn>
                <a:cxn ang="0">
                  <a:pos x="325" y="10"/>
                </a:cxn>
                <a:cxn ang="0">
                  <a:pos x="285" y="44"/>
                </a:cxn>
                <a:cxn ang="0">
                  <a:pos x="260" y="116"/>
                </a:cxn>
                <a:cxn ang="0">
                  <a:pos x="241" y="162"/>
                </a:cxn>
                <a:cxn ang="0">
                  <a:pos x="206" y="245"/>
                </a:cxn>
                <a:cxn ang="0">
                  <a:pos x="176" y="293"/>
                </a:cxn>
                <a:cxn ang="0">
                  <a:pos x="135" y="349"/>
                </a:cxn>
                <a:cxn ang="0">
                  <a:pos x="130" y="380"/>
                </a:cxn>
                <a:cxn ang="0">
                  <a:pos x="130" y="401"/>
                </a:cxn>
                <a:cxn ang="0">
                  <a:pos x="126" y="425"/>
                </a:cxn>
                <a:cxn ang="0">
                  <a:pos x="91" y="468"/>
                </a:cxn>
                <a:cxn ang="0">
                  <a:pos x="56" y="525"/>
                </a:cxn>
                <a:cxn ang="0">
                  <a:pos x="42" y="571"/>
                </a:cxn>
                <a:cxn ang="0">
                  <a:pos x="36" y="599"/>
                </a:cxn>
                <a:cxn ang="0">
                  <a:pos x="30" y="646"/>
                </a:cxn>
                <a:cxn ang="0">
                  <a:pos x="12" y="693"/>
                </a:cxn>
                <a:cxn ang="0">
                  <a:pos x="17" y="783"/>
                </a:cxn>
                <a:cxn ang="0">
                  <a:pos x="56" y="860"/>
                </a:cxn>
                <a:cxn ang="0">
                  <a:pos x="51" y="937"/>
                </a:cxn>
                <a:cxn ang="0">
                  <a:pos x="44" y="964"/>
                </a:cxn>
                <a:cxn ang="0">
                  <a:pos x="3" y="1041"/>
                </a:cxn>
                <a:cxn ang="0">
                  <a:pos x="1" y="1069"/>
                </a:cxn>
                <a:cxn ang="0">
                  <a:pos x="24" y="1104"/>
                </a:cxn>
                <a:cxn ang="0">
                  <a:pos x="53" y="1117"/>
                </a:cxn>
                <a:cxn ang="0">
                  <a:pos x="42" y="1128"/>
                </a:cxn>
                <a:cxn ang="0">
                  <a:pos x="27" y="1158"/>
                </a:cxn>
              </a:cxnLst>
              <a:rect l="0" t="0" r="r" b="b"/>
              <a:pathLst>
                <a:path w="325" h="1184">
                  <a:moveTo>
                    <a:pt x="18" y="1172"/>
                  </a:moveTo>
                  <a:lnTo>
                    <a:pt x="42" y="1184"/>
                  </a:lnTo>
                  <a:lnTo>
                    <a:pt x="45" y="1179"/>
                  </a:lnTo>
                  <a:lnTo>
                    <a:pt x="33" y="1173"/>
                  </a:lnTo>
                  <a:lnTo>
                    <a:pt x="42" y="1184"/>
                  </a:lnTo>
                  <a:lnTo>
                    <a:pt x="47" y="1178"/>
                  </a:lnTo>
                  <a:lnTo>
                    <a:pt x="56" y="1166"/>
                  </a:lnTo>
                  <a:lnTo>
                    <a:pt x="59" y="1161"/>
                  </a:lnTo>
                  <a:lnTo>
                    <a:pt x="67" y="1146"/>
                  </a:lnTo>
                  <a:lnTo>
                    <a:pt x="68" y="1138"/>
                  </a:lnTo>
                  <a:lnTo>
                    <a:pt x="70" y="1132"/>
                  </a:lnTo>
                  <a:lnTo>
                    <a:pt x="70" y="1123"/>
                  </a:lnTo>
                  <a:lnTo>
                    <a:pt x="67" y="1117"/>
                  </a:lnTo>
                  <a:lnTo>
                    <a:pt x="67" y="1113"/>
                  </a:lnTo>
                  <a:lnTo>
                    <a:pt x="64" y="1108"/>
                  </a:lnTo>
                  <a:lnTo>
                    <a:pt x="58" y="1101"/>
                  </a:lnTo>
                  <a:lnTo>
                    <a:pt x="51" y="1093"/>
                  </a:lnTo>
                  <a:lnTo>
                    <a:pt x="44" y="1084"/>
                  </a:lnTo>
                  <a:lnTo>
                    <a:pt x="36" y="1076"/>
                  </a:lnTo>
                  <a:lnTo>
                    <a:pt x="30" y="1067"/>
                  </a:lnTo>
                  <a:lnTo>
                    <a:pt x="20" y="1078"/>
                  </a:lnTo>
                  <a:lnTo>
                    <a:pt x="33" y="1072"/>
                  </a:lnTo>
                  <a:lnTo>
                    <a:pt x="29" y="1063"/>
                  </a:lnTo>
                  <a:lnTo>
                    <a:pt x="15" y="1069"/>
                  </a:lnTo>
                  <a:lnTo>
                    <a:pt x="29" y="1069"/>
                  </a:lnTo>
                  <a:lnTo>
                    <a:pt x="27" y="1058"/>
                  </a:lnTo>
                  <a:lnTo>
                    <a:pt x="14" y="1058"/>
                  </a:lnTo>
                  <a:lnTo>
                    <a:pt x="27" y="1060"/>
                  </a:lnTo>
                  <a:lnTo>
                    <a:pt x="29" y="1048"/>
                  </a:lnTo>
                  <a:lnTo>
                    <a:pt x="15" y="1048"/>
                  </a:lnTo>
                  <a:lnTo>
                    <a:pt x="29" y="1052"/>
                  </a:lnTo>
                  <a:lnTo>
                    <a:pt x="33" y="1040"/>
                  </a:lnTo>
                  <a:lnTo>
                    <a:pt x="39" y="1028"/>
                  </a:lnTo>
                  <a:lnTo>
                    <a:pt x="48" y="1014"/>
                  </a:lnTo>
                  <a:lnTo>
                    <a:pt x="64" y="988"/>
                  </a:lnTo>
                  <a:lnTo>
                    <a:pt x="70" y="975"/>
                  </a:lnTo>
                  <a:lnTo>
                    <a:pt x="74" y="961"/>
                  </a:lnTo>
                  <a:lnTo>
                    <a:pt x="61" y="958"/>
                  </a:lnTo>
                  <a:lnTo>
                    <a:pt x="74" y="963"/>
                  </a:lnTo>
                  <a:lnTo>
                    <a:pt x="77" y="943"/>
                  </a:lnTo>
                  <a:lnTo>
                    <a:pt x="79" y="937"/>
                  </a:lnTo>
                  <a:lnTo>
                    <a:pt x="79" y="919"/>
                  </a:lnTo>
                  <a:lnTo>
                    <a:pt x="77" y="899"/>
                  </a:lnTo>
                  <a:lnTo>
                    <a:pt x="74" y="878"/>
                  </a:lnTo>
                  <a:lnTo>
                    <a:pt x="70" y="860"/>
                  </a:lnTo>
                  <a:lnTo>
                    <a:pt x="68" y="855"/>
                  </a:lnTo>
                  <a:lnTo>
                    <a:pt x="61" y="834"/>
                  </a:lnTo>
                  <a:lnTo>
                    <a:pt x="53" y="814"/>
                  </a:lnTo>
                  <a:lnTo>
                    <a:pt x="47" y="796"/>
                  </a:lnTo>
                  <a:lnTo>
                    <a:pt x="42" y="772"/>
                  </a:lnTo>
                  <a:lnTo>
                    <a:pt x="29" y="776"/>
                  </a:lnTo>
                  <a:lnTo>
                    <a:pt x="42" y="776"/>
                  </a:lnTo>
                  <a:lnTo>
                    <a:pt x="39" y="754"/>
                  </a:lnTo>
                  <a:lnTo>
                    <a:pt x="36" y="731"/>
                  </a:lnTo>
                  <a:lnTo>
                    <a:pt x="36" y="713"/>
                  </a:lnTo>
                  <a:lnTo>
                    <a:pt x="39" y="693"/>
                  </a:lnTo>
                  <a:lnTo>
                    <a:pt x="26" y="693"/>
                  </a:lnTo>
                  <a:lnTo>
                    <a:pt x="39" y="699"/>
                  </a:lnTo>
                  <a:lnTo>
                    <a:pt x="44" y="684"/>
                  </a:lnTo>
                  <a:lnTo>
                    <a:pt x="50" y="669"/>
                  </a:lnTo>
                  <a:lnTo>
                    <a:pt x="56" y="652"/>
                  </a:lnTo>
                  <a:lnTo>
                    <a:pt x="61" y="622"/>
                  </a:lnTo>
                  <a:lnTo>
                    <a:pt x="62" y="616"/>
                  </a:lnTo>
                  <a:lnTo>
                    <a:pt x="64" y="599"/>
                  </a:lnTo>
                  <a:lnTo>
                    <a:pt x="50" y="599"/>
                  </a:lnTo>
                  <a:lnTo>
                    <a:pt x="64" y="605"/>
                  </a:lnTo>
                  <a:lnTo>
                    <a:pt x="67" y="587"/>
                  </a:lnTo>
                  <a:lnTo>
                    <a:pt x="67" y="587"/>
                  </a:lnTo>
                  <a:lnTo>
                    <a:pt x="70" y="571"/>
                  </a:lnTo>
                  <a:lnTo>
                    <a:pt x="56" y="571"/>
                  </a:lnTo>
                  <a:lnTo>
                    <a:pt x="68" y="575"/>
                  </a:lnTo>
                  <a:lnTo>
                    <a:pt x="71" y="563"/>
                  </a:lnTo>
                  <a:lnTo>
                    <a:pt x="80" y="537"/>
                  </a:lnTo>
                  <a:lnTo>
                    <a:pt x="68" y="531"/>
                  </a:lnTo>
                  <a:lnTo>
                    <a:pt x="80" y="537"/>
                  </a:lnTo>
                  <a:lnTo>
                    <a:pt x="89" y="522"/>
                  </a:lnTo>
                  <a:lnTo>
                    <a:pt x="97" y="508"/>
                  </a:lnTo>
                  <a:lnTo>
                    <a:pt x="106" y="493"/>
                  </a:lnTo>
                  <a:lnTo>
                    <a:pt x="114" y="483"/>
                  </a:lnTo>
                  <a:lnTo>
                    <a:pt x="101" y="475"/>
                  </a:lnTo>
                  <a:lnTo>
                    <a:pt x="112" y="483"/>
                  </a:lnTo>
                  <a:lnTo>
                    <a:pt x="130" y="462"/>
                  </a:lnTo>
                  <a:lnTo>
                    <a:pt x="139" y="451"/>
                  </a:lnTo>
                  <a:lnTo>
                    <a:pt x="142" y="446"/>
                  </a:lnTo>
                  <a:lnTo>
                    <a:pt x="148" y="439"/>
                  </a:lnTo>
                  <a:lnTo>
                    <a:pt x="148" y="437"/>
                  </a:lnTo>
                  <a:lnTo>
                    <a:pt x="153" y="427"/>
                  </a:lnTo>
                  <a:lnTo>
                    <a:pt x="154" y="419"/>
                  </a:lnTo>
                  <a:lnTo>
                    <a:pt x="156" y="412"/>
                  </a:lnTo>
                  <a:lnTo>
                    <a:pt x="159" y="401"/>
                  </a:lnTo>
                  <a:lnTo>
                    <a:pt x="159" y="399"/>
                  </a:lnTo>
                  <a:lnTo>
                    <a:pt x="159" y="389"/>
                  </a:lnTo>
                  <a:lnTo>
                    <a:pt x="157" y="380"/>
                  </a:lnTo>
                  <a:lnTo>
                    <a:pt x="157" y="369"/>
                  </a:lnTo>
                  <a:lnTo>
                    <a:pt x="144" y="369"/>
                  </a:lnTo>
                  <a:lnTo>
                    <a:pt x="156" y="374"/>
                  </a:lnTo>
                  <a:lnTo>
                    <a:pt x="160" y="362"/>
                  </a:lnTo>
                  <a:lnTo>
                    <a:pt x="147" y="356"/>
                  </a:lnTo>
                  <a:lnTo>
                    <a:pt x="159" y="362"/>
                  </a:lnTo>
                  <a:lnTo>
                    <a:pt x="163" y="354"/>
                  </a:lnTo>
                  <a:lnTo>
                    <a:pt x="151" y="348"/>
                  </a:lnTo>
                  <a:lnTo>
                    <a:pt x="160" y="359"/>
                  </a:lnTo>
                  <a:lnTo>
                    <a:pt x="167" y="349"/>
                  </a:lnTo>
                  <a:lnTo>
                    <a:pt x="180" y="333"/>
                  </a:lnTo>
                  <a:lnTo>
                    <a:pt x="195" y="313"/>
                  </a:lnTo>
                  <a:lnTo>
                    <a:pt x="198" y="309"/>
                  </a:lnTo>
                  <a:lnTo>
                    <a:pt x="210" y="292"/>
                  </a:lnTo>
                  <a:lnTo>
                    <a:pt x="198" y="284"/>
                  </a:lnTo>
                  <a:lnTo>
                    <a:pt x="210" y="292"/>
                  </a:lnTo>
                  <a:lnTo>
                    <a:pt x="232" y="256"/>
                  </a:lnTo>
                  <a:lnTo>
                    <a:pt x="248" y="224"/>
                  </a:lnTo>
                  <a:lnTo>
                    <a:pt x="250" y="224"/>
                  </a:lnTo>
                  <a:lnTo>
                    <a:pt x="260" y="189"/>
                  </a:lnTo>
                  <a:lnTo>
                    <a:pt x="266" y="172"/>
                  </a:lnTo>
                  <a:lnTo>
                    <a:pt x="271" y="157"/>
                  </a:lnTo>
                  <a:lnTo>
                    <a:pt x="257" y="153"/>
                  </a:lnTo>
                  <a:lnTo>
                    <a:pt x="269" y="159"/>
                  </a:lnTo>
                  <a:lnTo>
                    <a:pt x="276" y="147"/>
                  </a:lnTo>
                  <a:lnTo>
                    <a:pt x="280" y="136"/>
                  </a:lnTo>
                  <a:lnTo>
                    <a:pt x="286" y="127"/>
                  </a:lnTo>
                  <a:lnTo>
                    <a:pt x="291" y="118"/>
                  </a:lnTo>
                  <a:lnTo>
                    <a:pt x="298" y="94"/>
                  </a:lnTo>
                  <a:lnTo>
                    <a:pt x="306" y="69"/>
                  </a:lnTo>
                  <a:lnTo>
                    <a:pt x="292" y="65"/>
                  </a:lnTo>
                  <a:lnTo>
                    <a:pt x="306" y="69"/>
                  </a:lnTo>
                  <a:lnTo>
                    <a:pt x="310" y="54"/>
                  </a:lnTo>
                  <a:lnTo>
                    <a:pt x="315" y="38"/>
                  </a:lnTo>
                  <a:lnTo>
                    <a:pt x="321" y="21"/>
                  </a:lnTo>
                  <a:lnTo>
                    <a:pt x="322" y="15"/>
                  </a:lnTo>
                  <a:lnTo>
                    <a:pt x="325" y="10"/>
                  </a:lnTo>
                  <a:lnTo>
                    <a:pt x="300" y="0"/>
                  </a:lnTo>
                  <a:lnTo>
                    <a:pt x="297" y="4"/>
                  </a:lnTo>
                  <a:lnTo>
                    <a:pt x="295" y="10"/>
                  </a:lnTo>
                  <a:lnTo>
                    <a:pt x="289" y="27"/>
                  </a:lnTo>
                  <a:lnTo>
                    <a:pt x="285" y="44"/>
                  </a:lnTo>
                  <a:lnTo>
                    <a:pt x="280" y="60"/>
                  </a:lnTo>
                  <a:lnTo>
                    <a:pt x="280" y="62"/>
                  </a:lnTo>
                  <a:lnTo>
                    <a:pt x="272" y="83"/>
                  </a:lnTo>
                  <a:lnTo>
                    <a:pt x="265" y="107"/>
                  </a:lnTo>
                  <a:lnTo>
                    <a:pt x="260" y="116"/>
                  </a:lnTo>
                  <a:lnTo>
                    <a:pt x="254" y="125"/>
                  </a:lnTo>
                  <a:lnTo>
                    <a:pt x="250" y="136"/>
                  </a:lnTo>
                  <a:lnTo>
                    <a:pt x="245" y="148"/>
                  </a:lnTo>
                  <a:lnTo>
                    <a:pt x="245" y="148"/>
                  </a:lnTo>
                  <a:lnTo>
                    <a:pt x="241" y="162"/>
                  </a:lnTo>
                  <a:lnTo>
                    <a:pt x="235" y="178"/>
                  </a:lnTo>
                  <a:lnTo>
                    <a:pt x="224" y="213"/>
                  </a:lnTo>
                  <a:lnTo>
                    <a:pt x="236" y="218"/>
                  </a:lnTo>
                  <a:lnTo>
                    <a:pt x="224" y="212"/>
                  </a:lnTo>
                  <a:lnTo>
                    <a:pt x="206" y="245"/>
                  </a:lnTo>
                  <a:lnTo>
                    <a:pt x="188" y="277"/>
                  </a:lnTo>
                  <a:lnTo>
                    <a:pt x="188" y="278"/>
                  </a:lnTo>
                  <a:lnTo>
                    <a:pt x="173" y="298"/>
                  </a:lnTo>
                  <a:lnTo>
                    <a:pt x="186" y="303"/>
                  </a:lnTo>
                  <a:lnTo>
                    <a:pt x="176" y="293"/>
                  </a:lnTo>
                  <a:lnTo>
                    <a:pt x="160" y="313"/>
                  </a:lnTo>
                  <a:lnTo>
                    <a:pt x="147" y="330"/>
                  </a:lnTo>
                  <a:lnTo>
                    <a:pt x="141" y="339"/>
                  </a:lnTo>
                  <a:lnTo>
                    <a:pt x="138" y="343"/>
                  </a:lnTo>
                  <a:lnTo>
                    <a:pt x="135" y="349"/>
                  </a:lnTo>
                  <a:lnTo>
                    <a:pt x="135" y="351"/>
                  </a:lnTo>
                  <a:lnTo>
                    <a:pt x="130" y="363"/>
                  </a:lnTo>
                  <a:lnTo>
                    <a:pt x="130" y="369"/>
                  </a:lnTo>
                  <a:lnTo>
                    <a:pt x="130" y="369"/>
                  </a:lnTo>
                  <a:lnTo>
                    <a:pt x="130" y="380"/>
                  </a:lnTo>
                  <a:lnTo>
                    <a:pt x="132" y="389"/>
                  </a:lnTo>
                  <a:lnTo>
                    <a:pt x="132" y="396"/>
                  </a:lnTo>
                  <a:lnTo>
                    <a:pt x="145" y="398"/>
                  </a:lnTo>
                  <a:lnTo>
                    <a:pt x="133" y="395"/>
                  </a:lnTo>
                  <a:lnTo>
                    <a:pt x="130" y="401"/>
                  </a:lnTo>
                  <a:lnTo>
                    <a:pt x="129" y="409"/>
                  </a:lnTo>
                  <a:lnTo>
                    <a:pt x="127" y="416"/>
                  </a:lnTo>
                  <a:lnTo>
                    <a:pt x="124" y="427"/>
                  </a:lnTo>
                  <a:lnTo>
                    <a:pt x="136" y="431"/>
                  </a:lnTo>
                  <a:lnTo>
                    <a:pt x="126" y="425"/>
                  </a:lnTo>
                  <a:lnTo>
                    <a:pt x="117" y="436"/>
                  </a:lnTo>
                  <a:lnTo>
                    <a:pt x="129" y="440"/>
                  </a:lnTo>
                  <a:lnTo>
                    <a:pt x="120" y="431"/>
                  </a:lnTo>
                  <a:lnTo>
                    <a:pt x="110" y="442"/>
                  </a:lnTo>
                  <a:lnTo>
                    <a:pt x="91" y="468"/>
                  </a:lnTo>
                  <a:lnTo>
                    <a:pt x="91" y="468"/>
                  </a:lnTo>
                  <a:lnTo>
                    <a:pt x="80" y="483"/>
                  </a:lnTo>
                  <a:lnTo>
                    <a:pt x="71" y="498"/>
                  </a:lnTo>
                  <a:lnTo>
                    <a:pt x="64" y="511"/>
                  </a:lnTo>
                  <a:lnTo>
                    <a:pt x="56" y="525"/>
                  </a:lnTo>
                  <a:lnTo>
                    <a:pt x="56" y="527"/>
                  </a:lnTo>
                  <a:lnTo>
                    <a:pt x="45" y="552"/>
                  </a:lnTo>
                  <a:lnTo>
                    <a:pt x="42" y="564"/>
                  </a:lnTo>
                  <a:lnTo>
                    <a:pt x="42" y="571"/>
                  </a:lnTo>
                  <a:lnTo>
                    <a:pt x="42" y="571"/>
                  </a:lnTo>
                  <a:lnTo>
                    <a:pt x="41" y="583"/>
                  </a:lnTo>
                  <a:lnTo>
                    <a:pt x="53" y="584"/>
                  </a:lnTo>
                  <a:lnTo>
                    <a:pt x="41" y="581"/>
                  </a:lnTo>
                  <a:lnTo>
                    <a:pt x="38" y="595"/>
                  </a:lnTo>
                  <a:lnTo>
                    <a:pt x="36" y="599"/>
                  </a:lnTo>
                  <a:lnTo>
                    <a:pt x="36" y="599"/>
                  </a:lnTo>
                  <a:lnTo>
                    <a:pt x="35" y="616"/>
                  </a:lnTo>
                  <a:lnTo>
                    <a:pt x="48" y="616"/>
                  </a:lnTo>
                  <a:lnTo>
                    <a:pt x="35" y="611"/>
                  </a:lnTo>
                  <a:lnTo>
                    <a:pt x="30" y="646"/>
                  </a:lnTo>
                  <a:lnTo>
                    <a:pt x="24" y="658"/>
                  </a:lnTo>
                  <a:lnTo>
                    <a:pt x="18" y="674"/>
                  </a:lnTo>
                  <a:lnTo>
                    <a:pt x="14" y="689"/>
                  </a:lnTo>
                  <a:lnTo>
                    <a:pt x="12" y="693"/>
                  </a:lnTo>
                  <a:lnTo>
                    <a:pt x="12" y="693"/>
                  </a:lnTo>
                  <a:lnTo>
                    <a:pt x="9" y="711"/>
                  </a:lnTo>
                  <a:lnTo>
                    <a:pt x="9" y="731"/>
                  </a:lnTo>
                  <a:lnTo>
                    <a:pt x="12" y="754"/>
                  </a:lnTo>
                  <a:lnTo>
                    <a:pt x="15" y="776"/>
                  </a:lnTo>
                  <a:lnTo>
                    <a:pt x="17" y="783"/>
                  </a:lnTo>
                  <a:lnTo>
                    <a:pt x="21" y="802"/>
                  </a:lnTo>
                  <a:lnTo>
                    <a:pt x="27" y="825"/>
                  </a:lnTo>
                  <a:lnTo>
                    <a:pt x="35" y="845"/>
                  </a:lnTo>
                  <a:lnTo>
                    <a:pt x="42" y="866"/>
                  </a:lnTo>
                  <a:lnTo>
                    <a:pt x="56" y="860"/>
                  </a:lnTo>
                  <a:lnTo>
                    <a:pt x="42" y="860"/>
                  </a:lnTo>
                  <a:lnTo>
                    <a:pt x="48" y="882"/>
                  </a:lnTo>
                  <a:lnTo>
                    <a:pt x="50" y="899"/>
                  </a:lnTo>
                  <a:lnTo>
                    <a:pt x="51" y="919"/>
                  </a:lnTo>
                  <a:lnTo>
                    <a:pt x="51" y="937"/>
                  </a:lnTo>
                  <a:lnTo>
                    <a:pt x="65" y="937"/>
                  </a:lnTo>
                  <a:lnTo>
                    <a:pt x="51" y="932"/>
                  </a:lnTo>
                  <a:lnTo>
                    <a:pt x="48" y="955"/>
                  </a:lnTo>
                  <a:lnTo>
                    <a:pt x="48" y="955"/>
                  </a:lnTo>
                  <a:lnTo>
                    <a:pt x="44" y="964"/>
                  </a:lnTo>
                  <a:lnTo>
                    <a:pt x="38" y="978"/>
                  </a:lnTo>
                  <a:lnTo>
                    <a:pt x="23" y="1004"/>
                  </a:lnTo>
                  <a:lnTo>
                    <a:pt x="14" y="1017"/>
                  </a:lnTo>
                  <a:lnTo>
                    <a:pt x="8" y="1029"/>
                  </a:lnTo>
                  <a:lnTo>
                    <a:pt x="3" y="1041"/>
                  </a:lnTo>
                  <a:lnTo>
                    <a:pt x="1" y="1048"/>
                  </a:lnTo>
                  <a:lnTo>
                    <a:pt x="1" y="1048"/>
                  </a:lnTo>
                  <a:lnTo>
                    <a:pt x="0" y="1058"/>
                  </a:lnTo>
                  <a:lnTo>
                    <a:pt x="0" y="1058"/>
                  </a:lnTo>
                  <a:lnTo>
                    <a:pt x="1" y="1069"/>
                  </a:lnTo>
                  <a:lnTo>
                    <a:pt x="3" y="1073"/>
                  </a:lnTo>
                  <a:lnTo>
                    <a:pt x="8" y="1082"/>
                  </a:lnTo>
                  <a:lnTo>
                    <a:pt x="11" y="1087"/>
                  </a:lnTo>
                  <a:lnTo>
                    <a:pt x="17" y="1096"/>
                  </a:lnTo>
                  <a:lnTo>
                    <a:pt x="24" y="1104"/>
                  </a:lnTo>
                  <a:lnTo>
                    <a:pt x="32" y="1113"/>
                  </a:lnTo>
                  <a:lnTo>
                    <a:pt x="38" y="1120"/>
                  </a:lnTo>
                  <a:lnTo>
                    <a:pt x="44" y="1128"/>
                  </a:lnTo>
                  <a:lnTo>
                    <a:pt x="41" y="1123"/>
                  </a:lnTo>
                  <a:lnTo>
                    <a:pt x="53" y="1117"/>
                  </a:lnTo>
                  <a:lnTo>
                    <a:pt x="39" y="1117"/>
                  </a:lnTo>
                  <a:lnTo>
                    <a:pt x="44" y="1128"/>
                  </a:lnTo>
                  <a:lnTo>
                    <a:pt x="42" y="1132"/>
                  </a:lnTo>
                  <a:lnTo>
                    <a:pt x="56" y="1132"/>
                  </a:lnTo>
                  <a:lnTo>
                    <a:pt x="42" y="1128"/>
                  </a:lnTo>
                  <a:lnTo>
                    <a:pt x="41" y="1135"/>
                  </a:lnTo>
                  <a:lnTo>
                    <a:pt x="33" y="1151"/>
                  </a:lnTo>
                  <a:lnTo>
                    <a:pt x="45" y="1155"/>
                  </a:lnTo>
                  <a:lnTo>
                    <a:pt x="36" y="1146"/>
                  </a:lnTo>
                  <a:lnTo>
                    <a:pt x="27" y="1158"/>
                  </a:lnTo>
                  <a:lnTo>
                    <a:pt x="23" y="1164"/>
                  </a:lnTo>
                  <a:lnTo>
                    <a:pt x="20" y="1169"/>
                  </a:lnTo>
                  <a:lnTo>
                    <a:pt x="18" y="1172"/>
                  </a:lnTo>
                  <a:close/>
                </a:path>
              </a:pathLst>
            </a:custGeom>
            <a:solidFill>
              <a:srgbClr val="FF0000"/>
            </a:solidFill>
            <a:ln w="3175">
              <a:noFill/>
              <a:round/>
              <a:headEnd/>
              <a:tailEnd/>
            </a:ln>
          </p:spPr>
          <p:txBody>
            <a:bodyPr/>
            <a:lstStyle/>
            <a:p>
              <a:endParaRPr lang="en-US"/>
            </a:p>
          </p:txBody>
        </p:sp>
        <p:sp>
          <p:nvSpPr>
            <p:cNvPr id="143390" name="Freeform 30"/>
            <p:cNvSpPr>
              <a:spLocks/>
            </p:cNvSpPr>
            <p:nvPr/>
          </p:nvSpPr>
          <p:spPr bwMode="auto">
            <a:xfrm>
              <a:off x="3259" y="1027"/>
              <a:ext cx="261" cy="359"/>
            </a:xfrm>
            <a:custGeom>
              <a:avLst/>
              <a:gdLst/>
              <a:ahLst/>
              <a:cxnLst>
                <a:cxn ang="0">
                  <a:pos x="17" y="718"/>
                </a:cxn>
                <a:cxn ang="0">
                  <a:pos x="35" y="703"/>
                </a:cxn>
                <a:cxn ang="0">
                  <a:pos x="63" y="682"/>
                </a:cxn>
                <a:cxn ang="0">
                  <a:pos x="102" y="650"/>
                </a:cxn>
                <a:cxn ang="0">
                  <a:pos x="102" y="632"/>
                </a:cxn>
                <a:cxn ang="0">
                  <a:pos x="114" y="641"/>
                </a:cxn>
                <a:cxn ang="0">
                  <a:pos x="129" y="635"/>
                </a:cxn>
                <a:cxn ang="0">
                  <a:pos x="137" y="632"/>
                </a:cxn>
                <a:cxn ang="0">
                  <a:pos x="146" y="624"/>
                </a:cxn>
                <a:cxn ang="0">
                  <a:pos x="141" y="609"/>
                </a:cxn>
                <a:cxn ang="0">
                  <a:pos x="158" y="614"/>
                </a:cxn>
                <a:cxn ang="0">
                  <a:pos x="167" y="606"/>
                </a:cxn>
                <a:cxn ang="0">
                  <a:pos x="181" y="593"/>
                </a:cxn>
                <a:cxn ang="0">
                  <a:pos x="191" y="577"/>
                </a:cxn>
                <a:cxn ang="0">
                  <a:pos x="202" y="564"/>
                </a:cxn>
                <a:cxn ang="0">
                  <a:pos x="218" y="537"/>
                </a:cxn>
                <a:cxn ang="0">
                  <a:pos x="243" y="499"/>
                </a:cxn>
                <a:cxn ang="0">
                  <a:pos x="274" y="444"/>
                </a:cxn>
                <a:cxn ang="0">
                  <a:pos x="312" y="379"/>
                </a:cxn>
                <a:cxn ang="0">
                  <a:pos x="376" y="269"/>
                </a:cxn>
                <a:cxn ang="0">
                  <a:pos x="439" y="156"/>
                </a:cxn>
                <a:cxn ang="0">
                  <a:pos x="477" y="90"/>
                </a:cxn>
                <a:cxn ang="0">
                  <a:pos x="509" y="34"/>
                </a:cxn>
                <a:cxn ang="0">
                  <a:pos x="498" y="0"/>
                </a:cxn>
                <a:cxn ang="0">
                  <a:pos x="468" y="49"/>
                </a:cxn>
                <a:cxn ang="0">
                  <a:pos x="433" y="111"/>
                </a:cxn>
                <a:cxn ang="0">
                  <a:pos x="393" y="182"/>
                </a:cxn>
                <a:cxn ang="0">
                  <a:pos x="308" y="332"/>
                </a:cxn>
                <a:cxn ang="0">
                  <a:pos x="267" y="402"/>
                </a:cxn>
                <a:cxn ang="0">
                  <a:pos x="232" y="462"/>
                </a:cxn>
                <a:cxn ang="0">
                  <a:pos x="206" y="508"/>
                </a:cxn>
                <a:cxn ang="0">
                  <a:pos x="184" y="541"/>
                </a:cxn>
                <a:cxn ang="0">
                  <a:pos x="168" y="562"/>
                </a:cxn>
                <a:cxn ang="0">
                  <a:pos x="172" y="558"/>
                </a:cxn>
                <a:cxn ang="0">
                  <a:pos x="161" y="573"/>
                </a:cxn>
                <a:cxn ang="0">
                  <a:pos x="147" y="587"/>
                </a:cxn>
                <a:cxn ang="0">
                  <a:pos x="138" y="594"/>
                </a:cxn>
                <a:cxn ang="0">
                  <a:pos x="132" y="600"/>
                </a:cxn>
                <a:cxn ang="0">
                  <a:pos x="122" y="609"/>
                </a:cxn>
                <a:cxn ang="0">
                  <a:pos x="126" y="606"/>
                </a:cxn>
                <a:cxn ang="0">
                  <a:pos x="119" y="609"/>
                </a:cxn>
                <a:cxn ang="0">
                  <a:pos x="103" y="615"/>
                </a:cxn>
                <a:cxn ang="0">
                  <a:pos x="94" y="621"/>
                </a:cxn>
                <a:cxn ang="0">
                  <a:pos x="70" y="640"/>
                </a:cxn>
                <a:cxn ang="0">
                  <a:pos x="29" y="673"/>
                </a:cxn>
                <a:cxn ang="0">
                  <a:pos x="5" y="693"/>
                </a:cxn>
              </a:cxnLst>
              <a:rect l="0" t="0" r="r" b="b"/>
              <a:pathLst>
                <a:path w="521" h="718">
                  <a:moveTo>
                    <a:pt x="0" y="697"/>
                  </a:moveTo>
                  <a:lnTo>
                    <a:pt x="17" y="718"/>
                  </a:lnTo>
                  <a:lnTo>
                    <a:pt x="25" y="712"/>
                  </a:lnTo>
                  <a:lnTo>
                    <a:pt x="35" y="703"/>
                  </a:lnTo>
                  <a:lnTo>
                    <a:pt x="49" y="693"/>
                  </a:lnTo>
                  <a:lnTo>
                    <a:pt x="63" y="682"/>
                  </a:lnTo>
                  <a:lnTo>
                    <a:pt x="90" y="659"/>
                  </a:lnTo>
                  <a:lnTo>
                    <a:pt x="102" y="650"/>
                  </a:lnTo>
                  <a:lnTo>
                    <a:pt x="109" y="643"/>
                  </a:lnTo>
                  <a:lnTo>
                    <a:pt x="102" y="632"/>
                  </a:lnTo>
                  <a:lnTo>
                    <a:pt x="109" y="644"/>
                  </a:lnTo>
                  <a:lnTo>
                    <a:pt x="114" y="641"/>
                  </a:lnTo>
                  <a:lnTo>
                    <a:pt x="120" y="638"/>
                  </a:lnTo>
                  <a:lnTo>
                    <a:pt x="129" y="635"/>
                  </a:lnTo>
                  <a:lnTo>
                    <a:pt x="132" y="633"/>
                  </a:lnTo>
                  <a:lnTo>
                    <a:pt x="137" y="632"/>
                  </a:lnTo>
                  <a:lnTo>
                    <a:pt x="141" y="629"/>
                  </a:lnTo>
                  <a:lnTo>
                    <a:pt x="146" y="624"/>
                  </a:lnTo>
                  <a:lnTo>
                    <a:pt x="152" y="618"/>
                  </a:lnTo>
                  <a:lnTo>
                    <a:pt x="141" y="609"/>
                  </a:lnTo>
                  <a:lnTo>
                    <a:pt x="152" y="620"/>
                  </a:lnTo>
                  <a:lnTo>
                    <a:pt x="158" y="614"/>
                  </a:lnTo>
                  <a:lnTo>
                    <a:pt x="162" y="609"/>
                  </a:lnTo>
                  <a:lnTo>
                    <a:pt x="167" y="606"/>
                  </a:lnTo>
                  <a:lnTo>
                    <a:pt x="173" y="602"/>
                  </a:lnTo>
                  <a:lnTo>
                    <a:pt x="181" y="593"/>
                  </a:lnTo>
                  <a:lnTo>
                    <a:pt x="185" y="587"/>
                  </a:lnTo>
                  <a:lnTo>
                    <a:pt x="191" y="577"/>
                  </a:lnTo>
                  <a:lnTo>
                    <a:pt x="194" y="573"/>
                  </a:lnTo>
                  <a:lnTo>
                    <a:pt x="202" y="564"/>
                  </a:lnTo>
                  <a:lnTo>
                    <a:pt x="209" y="552"/>
                  </a:lnTo>
                  <a:lnTo>
                    <a:pt x="218" y="537"/>
                  </a:lnTo>
                  <a:lnTo>
                    <a:pt x="229" y="521"/>
                  </a:lnTo>
                  <a:lnTo>
                    <a:pt x="243" y="499"/>
                  </a:lnTo>
                  <a:lnTo>
                    <a:pt x="258" y="473"/>
                  </a:lnTo>
                  <a:lnTo>
                    <a:pt x="274" y="444"/>
                  </a:lnTo>
                  <a:lnTo>
                    <a:pt x="293" y="412"/>
                  </a:lnTo>
                  <a:lnTo>
                    <a:pt x="312" y="379"/>
                  </a:lnTo>
                  <a:lnTo>
                    <a:pt x="333" y="343"/>
                  </a:lnTo>
                  <a:lnTo>
                    <a:pt x="376" y="269"/>
                  </a:lnTo>
                  <a:lnTo>
                    <a:pt x="418" y="193"/>
                  </a:lnTo>
                  <a:lnTo>
                    <a:pt x="439" y="156"/>
                  </a:lnTo>
                  <a:lnTo>
                    <a:pt x="459" y="122"/>
                  </a:lnTo>
                  <a:lnTo>
                    <a:pt x="477" y="90"/>
                  </a:lnTo>
                  <a:lnTo>
                    <a:pt x="494" y="60"/>
                  </a:lnTo>
                  <a:lnTo>
                    <a:pt x="509" y="34"/>
                  </a:lnTo>
                  <a:lnTo>
                    <a:pt x="521" y="14"/>
                  </a:lnTo>
                  <a:lnTo>
                    <a:pt x="498" y="0"/>
                  </a:lnTo>
                  <a:lnTo>
                    <a:pt x="483" y="23"/>
                  </a:lnTo>
                  <a:lnTo>
                    <a:pt x="468" y="49"/>
                  </a:lnTo>
                  <a:lnTo>
                    <a:pt x="452" y="79"/>
                  </a:lnTo>
                  <a:lnTo>
                    <a:pt x="433" y="111"/>
                  </a:lnTo>
                  <a:lnTo>
                    <a:pt x="414" y="146"/>
                  </a:lnTo>
                  <a:lnTo>
                    <a:pt x="393" y="182"/>
                  </a:lnTo>
                  <a:lnTo>
                    <a:pt x="350" y="258"/>
                  </a:lnTo>
                  <a:lnTo>
                    <a:pt x="308" y="332"/>
                  </a:lnTo>
                  <a:lnTo>
                    <a:pt x="287" y="368"/>
                  </a:lnTo>
                  <a:lnTo>
                    <a:pt x="267" y="402"/>
                  </a:lnTo>
                  <a:lnTo>
                    <a:pt x="249" y="434"/>
                  </a:lnTo>
                  <a:lnTo>
                    <a:pt x="232" y="462"/>
                  </a:lnTo>
                  <a:lnTo>
                    <a:pt x="217" y="488"/>
                  </a:lnTo>
                  <a:lnTo>
                    <a:pt x="206" y="508"/>
                  </a:lnTo>
                  <a:lnTo>
                    <a:pt x="193" y="526"/>
                  </a:lnTo>
                  <a:lnTo>
                    <a:pt x="184" y="541"/>
                  </a:lnTo>
                  <a:lnTo>
                    <a:pt x="176" y="553"/>
                  </a:lnTo>
                  <a:lnTo>
                    <a:pt x="168" y="562"/>
                  </a:lnTo>
                  <a:lnTo>
                    <a:pt x="182" y="568"/>
                  </a:lnTo>
                  <a:lnTo>
                    <a:pt x="172" y="558"/>
                  </a:lnTo>
                  <a:lnTo>
                    <a:pt x="165" y="567"/>
                  </a:lnTo>
                  <a:lnTo>
                    <a:pt x="161" y="573"/>
                  </a:lnTo>
                  <a:lnTo>
                    <a:pt x="153" y="582"/>
                  </a:lnTo>
                  <a:lnTo>
                    <a:pt x="147" y="587"/>
                  </a:lnTo>
                  <a:lnTo>
                    <a:pt x="143" y="590"/>
                  </a:lnTo>
                  <a:lnTo>
                    <a:pt x="138" y="594"/>
                  </a:lnTo>
                  <a:lnTo>
                    <a:pt x="132" y="600"/>
                  </a:lnTo>
                  <a:lnTo>
                    <a:pt x="132" y="600"/>
                  </a:lnTo>
                  <a:lnTo>
                    <a:pt x="126" y="605"/>
                  </a:lnTo>
                  <a:lnTo>
                    <a:pt x="122" y="609"/>
                  </a:lnTo>
                  <a:lnTo>
                    <a:pt x="131" y="618"/>
                  </a:lnTo>
                  <a:lnTo>
                    <a:pt x="126" y="606"/>
                  </a:lnTo>
                  <a:lnTo>
                    <a:pt x="122" y="608"/>
                  </a:lnTo>
                  <a:lnTo>
                    <a:pt x="119" y="609"/>
                  </a:lnTo>
                  <a:lnTo>
                    <a:pt x="109" y="612"/>
                  </a:lnTo>
                  <a:lnTo>
                    <a:pt x="103" y="615"/>
                  </a:lnTo>
                  <a:lnTo>
                    <a:pt x="94" y="621"/>
                  </a:lnTo>
                  <a:lnTo>
                    <a:pt x="94" y="621"/>
                  </a:lnTo>
                  <a:lnTo>
                    <a:pt x="82" y="630"/>
                  </a:lnTo>
                  <a:lnTo>
                    <a:pt x="70" y="640"/>
                  </a:lnTo>
                  <a:lnTo>
                    <a:pt x="43" y="662"/>
                  </a:lnTo>
                  <a:lnTo>
                    <a:pt x="29" y="673"/>
                  </a:lnTo>
                  <a:lnTo>
                    <a:pt x="16" y="683"/>
                  </a:lnTo>
                  <a:lnTo>
                    <a:pt x="5" y="693"/>
                  </a:lnTo>
                  <a:lnTo>
                    <a:pt x="0" y="697"/>
                  </a:lnTo>
                  <a:close/>
                </a:path>
              </a:pathLst>
            </a:custGeom>
            <a:solidFill>
              <a:srgbClr val="FF0000"/>
            </a:solidFill>
            <a:ln w="3175">
              <a:noFill/>
              <a:round/>
              <a:headEnd/>
              <a:tailEnd/>
            </a:ln>
          </p:spPr>
          <p:txBody>
            <a:bodyPr/>
            <a:lstStyle/>
            <a:p>
              <a:endParaRPr lang="en-US"/>
            </a:p>
          </p:txBody>
        </p:sp>
        <p:sp>
          <p:nvSpPr>
            <p:cNvPr id="143391" name="Freeform 31"/>
            <p:cNvSpPr>
              <a:spLocks/>
            </p:cNvSpPr>
            <p:nvPr/>
          </p:nvSpPr>
          <p:spPr bwMode="auto">
            <a:xfrm>
              <a:off x="3344" y="1039"/>
              <a:ext cx="197" cy="298"/>
            </a:xfrm>
            <a:custGeom>
              <a:avLst/>
              <a:gdLst/>
              <a:ahLst/>
              <a:cxnLst>
                <a:cxn ang="0">
                  <a:pos x="0" y="583"/>
                </a:cxn>
                <a:cxn ang="0">
                  <a:pos x="23" y="597"/>
                </a:cxn>
                <a:cxn ang="0">
                  <a:pos x="33" y="579"/>
                </a:cxn>
                <a:cxn ang="0">
                  <a:pos x="47" y="559"/>
                </a:cxn>
                <a:cxn ang="0">
                  <a:pos x="62" y="535"/>
                </a:cxn>
                <a:cxn ang="0">
                  <a:pos x="80" y="507"/>
                </a:cxn>
                <a:cxn ang="0">
                  <a:pos x="100" y="477"/>
                </a:cxn>
                <a:cxn ang="0">
                  <a:pos x="121" y="444"/>
                </a:cxn>
                <a:cxn ang="0">
                  <a:pos x="142" y="409"/>
                </a:cxn>
                <a:cxn ang="0">
                  <a:pos x="165" y="376"/>
                </a:cxn>
                <a:cxn ang="0">
                  <a:pos x="179" y="355"/>
                </a:cxn>
                <a:cxn ang="0">
                  <a:pos x="192" y="333"/>
                </a:cxn>
                <a:cxn ang="0">
                  <a:pos x="206" y="311"/>
                </a:cxn>
                <a:cxn ang="0">
                  <a:pos x="221" y="286"/>
                </a:cxn>
                <a:cxn ang="0">
                  <a:pos x="253" y="236"/>
                </a:cxn>
                <a:cxn ang="0">
                  <a:pos x="286" y="185"/>
                </a:cxn>
                <a:cxn ang="0">
                  <a:pos x="318" y="133"/>
                </a:cxn>
                <a:cxn ang="0">
                  <a:pos x="348" y="87"/>
                </a:cxn>
                <a:cxn ang="0">
                  <a:pos x="362" y="65"/>
                </a:cxn>
                <a:cxn ang="0">
                  <a:pos x="374" y="46"/>
                </a:cxn>
                <a:cxn ang="0">
                  <a:pos x="385" y="27"/>
                </a:cxn>
                <a:cxn ang="0">
                  <a:pos x="394" y="14"/>
                </a:cxn>
                <a:cxn ang="0">
                  <a:pos x="371" y="0"/>
                </a:cxn>
                <a:cxn ang="0">
                  <a:pos x="359" y="17"/>
                </a:cxn>
                <a:cxn ang="0">
                  <a:pos x="348" y="35"/>
                </a:cxn>
                <a:cxn ang="0">
                  <a:pos x="336" y="55"/>
                </a:cxn>
                <a:cxn ang="0">
                  <a:pos x="322" y="76"/>
                </a:cxn>
                <a:cxn ang="0">
                  <a:pos x="292" y="123"/>
                </a:cxn>
                <a:cxn ang="0">
                  <a:pos x="260" y="174"/>
                </a:cxn>
                <a:cxn ang="0">
                  <a:pos x="227" y="226"/>
                </a:cxn>
                <a:cxn ang="0">
                  <a:pos x="195" y="276"/>
                </a:cxn>
                <a:cxn ang="0">
                  <a:pos x="180" y="300"/>
                </a:cxn>
                <a:cxn ang="0">
                  <a:pos x="167" y="323"/>
                </a:cxn>
                <a:cxn ang="0">
                  <a:pos x="153" y="344"/>
                </a:cxn>
                <a:cxn ang="0">
                  <a:pos x="142" y="361"/>
                </a:cxn>
                <a:cxn ang="0">
                  <a:pos x="117" y="398"/>
                </a:cxn>
                <a:cxn ang="0">
                  <a:pos x="95" y="433"/>
                </a:cxn>
                <a:cxn ang="0">
                  <a:pos x="74" y="467"/>
                </a:cxn>
                <a:cxn ang="0">
                  <a:pos x="54" y="497"/>
                </a:cxn>
                <a:cxn ang="0">
                  <a:pos x="36" y="524"/>
                </a:cxn>
                <a:cxn ang="0">
                  <a:pos x="21" y="548"/>
                </a:cxn>
                <a:cxn ang="0">
                  <a:pos x="8" y="568"/>
                </a:cxn>
                <a:cxn ang="0">
                  <a:pos x="0" y="583"/>
                </a:cxn>
              </a:cxnLst>
              <a:rect l="0" t="0" r="r" b="b"/>
              <a:pathLst>
                <a:path w="394" h="597">
                  <a:moveTo>
                    <a:pt x="0" y="583"/>
                  </a:moveTo>
                  <a:lnTo>
                    <a:pt x="23" y="597"/>
                  </a:lnTo>
                  <a:lnTo>
                    <a:pt x="33" y="579"/>
                  </a:lnTo>
                  <a:lnTo>
                    <a:pt x="47" y="559"/>
                  </a:lnTo>
                  <a:lnTo>
                    <a:pt x="62" y="535"/>
                  </a:lnTo>
                  <a:lnTo>
                    <a:pt x="80" y="507"/>
                  </a:lnTo>
                  <a:lnTo>
                    <a:pt x="100" y="477"/>
                  </a:lnTo>
                  <a:lnTo>
                    <a:pt x="121" y="444"/>
                  </a:lnTo>
                  <a:lnTo>
                    <a:pt x="142" y="409"/>
                  </a:lnTo>
                  <a:lnTo>
                    <a:pt x="165" y="376"/>
                  </a:lnTo>
                  <a:lnTo>
                    <a:pt x="179" y="355"/>
                  </a:lnTo>
                  <a:lnTo>
                    <a:pt x="192" y="333"/>
                  </a:lnTo>
                  <a:lnTo>
                    <a:pt x="206" y="311"/>
                  </a:lnTo>
                  <a:lnTo>
                    <a:pt x="221" y="286"/>
                  </a:lnTo>
                  <a:lnTo>
                    <a:pt x="253" y="236"/>
                  </a:lnTo>
                  <a:lnTo>
                    <a:pt x="286" y="185"/>
                  </a:lnTo>
                  <a:lnTo>
                    <a:pt x="318" y="133"/>
                  </a:lnTo>
                  <a:lnTo>
                    <a:pt x="348" y="87"/>
                  </a:lnTo>
                  <a:lnTo>
                    <a:pt x="362" y="65"/>
                  </a:lnTo>
                  <a:lnTo>
                    <a:pt x="374" y="46"/>
                  </a:lnTo>
                  <a:lnTo>
                    <a:pt x="385" y="27"/>
                  </a:lnTo>
                  <a:lnTo>
                    <a:pt x="394" y="14"/>
                  </a:lnTo>
                  <a:lnTo>
                    <a:pt x="371" y="0"/>
                  </a:lnTo>
                  <a:lnTo>
                    <a:pt x="359" y="17"/>
                  </a:lnTo>
                  <a:lnTo>
                    <a:pt x="348" y="35"/>
                  </a:lnTo>
                  <a:lnTo>
                    <a:pt x="336" y="55"/>
                  </a:lnTo>
                  <a:lnTo>
                    <a:pt x="322" y="76"/>
                  </a:lnTo>
                  <a:lnTo>
                    <a:pt x="292" y="123"/>
                  </a:lnTo>
                  <a:lnTo>
                    <a:pt x="260" y="174"/>
                  </a:lnTo>
                  <a:lnTo>
                    <a:pt x="227" y="226"/>
                  </a:lnTo>
                  <a:lnTo>
                    <a:pt x="195" y="276"/>
                  </a:lnTo>
                  <a:lnTo>
                    <a:pt x="180" y="300"/>
                  </a:lnTo>
                  <a:lnTo>
                    <a:pt x="167" y="323"/>
                  </a:lnTo>
                  <a:lnTo>
                    <a:pt x="153" y="344"/>
                  </a:lnTo>
                  <a:lnTo>
                    <a:pt x="142" y="361"/>
                  </a:lnTo>
                  <a:lnTo>
                    <a:pt x="117" y="398"/>
                  </a:lnTo>
                  <a:lnTo>
                    <a:pt x="95" y="433"/>
                  </a:lnTo>
                  <a:lnTo>
                    <a:pt x="74" y="467"/>
                  </a:lnTo>
                  <a:lnTo>
                    <a:pt x="54" y="497"/>
                  </a:lnTo>
                  <a:lnTo>
                    <a:pt x="36" y="524"/>
                  </a:lnTo>
                  <a:lnTo>
                    <a:pt x="21" y="548"/>
                  </a:lnTo>
                  <a:lnTo>
                    <a:pt x="8" y="568"/>
                  </a:lnTo>
                  <a:lnTo>
                    <a:pt x="0" y="583"/>
                  </a:lnTo>
                  <a:close/>
                </a:path>
              </a:pathLst>
            </a:custGeom>
            <a:solidFill>
              <a:srgbClr val="FF0000"/>
            </a:solidFill>
            <a:ln w="3175">
              <a:noFill/>
              <a:round/>
              <a:headEnd/>
              <a:tailEnd/>
            </a:ln>
          </p:spPr>
          <p:txBody>
            <a:bodyPr/>
            <a:lstStyle/>
            <a:p>
              <a:endParaRPr lang="en-US"/>
            </a:p>
          </p:txBody>
        </p:sp>
        <p:sp>
          <p:nvSpPr>
            <p:cNvPr id="143392" name="Rectangle 32"/>
            <p:cNvSpPr>
              <a:spLocks noChangeArrowheads="1"/>
            </p:cNvSpPr>
            <p:nvPr/>
          </p:nvSpPr>
          <p:spPr bwMode="auto">
            <a:xfrm rot="5400000">
              <a:off x="3415" y="871"/>
              <a:ext cx="235" cy="58"/>
            </a:xfrm>
            <a:prstGeom prst="rect">
              <a:avLst/>
            </a:prstGeom>
            <a:noFill/>
            <a:ln w="317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京浜急行線</a:t>
              </a:r>
              <a:endParaRPr kumimoji="1" lang="ja-JP" altLang="en-US">
                <a:latin typeface="Times New Roman" pitchFamily="18" charset="0"/>
                <a:ea typeface="MS PGothic" pitchFamily="34" charset="-128"/>
              </a:endParaRPr>
            </a:p>
          </p:txBody>
        </p:sp>
        <p:sp>
          <p:nvSpPr>
            <p:cNvPr id="143393" name="Freeform 33"/>
            <p:cNvSpPr>
              <a:spLocks/>
            </p:cNvSpPr>
            <p:nvPr/>
          </p:nvSpPr>
          <p:spPr bwMode="auto">
            <a:xfrm>
              <a:off x="3364" y="1091"/>
              <a:ext cx="152" cy="232"/>
            </a:xfrm>
            <a:custGeom>
              <a:avLst/>
              <a:gdLst/>
              <a:ahLst/>
              <a:cxnLst>
                <a:cxn ang="0">
                  <a:pos x="0" y="448"/>
                </a:cxn>
                <a:cxn ang="0">
                  <a:pos x="23" y="463"/>
                </a:cxn>
                <a:cxn ang="0">
                  <a:pos x="32" y="448"/>
                </a:cxn>
                <a:cxn ang="0">
                  <a:pos x="41" y="433"/>
                </a:cxn>
                <a:cxn ang="0">
                  <a:pos x="53" y="415"/>
                </a:cxn>
                <a:cxn ang="0">
                  <a:pos x="66" y="393"/>
                </a:cxn>
                <a:cxn ang="0">
                  <a:pos x="82" y="369"/>
                </a:cxn>
                <a:cxn ang="0">
                  <a:pos x="97" y="345"/>
                </a:cxn>
                <a:cxn ang="0">
                  <a:pos x="130" y="293"/>
                </a:cxn>
                <a:cxn ang="0">
                  <a:pos x="130" y="293"/>
                </a:cxn>
                <a:cxn ang="0">
                  <a:pos x="141" y="277"/>
                </a:cxn>
                <a:cxn ang="0">
                  <a:pos x="150" y="260"/>
                </a:cxn>
                <a:cxn ang="0">
                  <a:pos x="172" y="224"/>
                </a:cxn>
                <a:cxn ang="0">
                  <a:pos x="197" y="184"/>
                </a:cxn>
                <a:cxn ang="0">
                  <a:pos x="221" y="145"/>
                </a:cxn>
                <a:cxn ang="0">
                  <a:pos x="245" y="106"/>
                </a:cxn>
                <a:cxn ang="0">
                  <a:pos x="268" y="69"/>
                </a:cxn>
                <a:cxn ang="0">
                  <a:pos x="278" y="53"/>
                </a:cxn>
                <a:cxn ang="0">
                  <a:pos x="287" y="38"/>
                </a:cxn>
                <a:cxn ang="0">
                  <a:pos x="297" y="24"/>
                </a:cxn>
                <a:cxn ang="0">
                  <a:pos x="303" y="15"/>
                </a:cxn>
                <a:cxn ang="0">
                  <a:pos x="280" y="0"/>
                </a:cxn>
                <a:cxn ang="0">
                  <a:pos x="271" y="13"/>
                </a:cxn>
                <a:cxn ang="0">
                  <a:pos x="262" y="27"/>
                </a:cxn>
                <a:cxn ang="0">
                  <a:pos x="253" y="42"/>
                </a:cxn>
                <a:cxn ang="0">
                  <a:pos x="242" y="59"/>
                </a:cxn>
                <a:cxn ang="0">
                  <a:pos x="219" y="95"/>
                </a:cxn>
                <a:cxn ang="0">
                  <a:pos x="195" y="134"/>
                </a:cxn>
                <a:cxn ang="0">
                  <a:pos x="171" y="174"/>
                </a:cxn>
                <a:cxn ang="0">
                  <a:pos x="147" y="213"/>
                </a:cxn>
                <a:cxn ang="0">
                  <a:pos x="124" y="250"/>
                </a:cxn>
                <a:cxn ang="0">
                  <a:pos x="115" y="266"/>
                </a:cxn>
                <a:cxn ang="0">
                  <a:pos x="107" y="280"/>
                </a:cxn>
                <a:cxn ang="0">
                  <a:pos x="118" y="286"/>
                </a:cxn>
                <a:cxn ang="0">
                  <a:pos x="107" y="278"/>
                </a:cxn>
                <a:cxn ang="0">
                  <a:pos x="71" y="334"/>
                </a:cxn>
                <a:cxn ang="0">
                  <a:pos x="56" y="359"/>
                </a:cxn>
                <a:cxn ang="0">
                  <a:pos x="41" y="383"/>
                </a:cxn>
                <a:cxn ang="0">
                  <a:pos x="27" y="404"/>
                </a:cxn>
                <a:cxn ang="0">
                  <a:pos x="15" y="422"/>
                </a:cxn>
                <a:cxn ang="0">
                  <a:pos x="6" y="437"/>
                </a:cxn>
                <a:cxn ang="0">
                  <a:pos x="0" y="448"/>
                </a:cxn>
              </a:cxnLst>
              <a:rect l="0" t="0" r="r" b="b"/>
              <a:pathLst>
                <a:path w="303" h="463">
                  <a:moveTo>
                    <a:pt x="0" y="448"/>
                  </a:moveTo>
                  <a:lnTo>
                    <a:pt x="23" y="463"/>
                  </a:lnTo>
                  <a:lnTo>
                    <a:pt x="32" y="448"/>
                  </a:lnTo>
                  <a:lnTo>
                    <a:pt x="41" y="433"/>
                  </a:lnTo>
                  <a:lnTo>
                    <a:pt x="53" y="415"/>
                  </a:lnTo>
                  <a:lnTo>
                    <a:pt x="66" y="393"/>
                  </a:lnTo>
                  <a:lnTo>
                    <a:pt x="82" y="369"/>
                  </a:lnTo>
                  <a:lnTo>
                    <a:pt x="97" y="345"/>
                  </a:lnTo>
                  <a:lnTo>
                    <a:pt x="130" y="293"/>
                  </a:lnTo>
                  <a:lnTo>
                    <a:pt x="130" y="293"/>
                  </a:lnTo>
                  <a:lnTo>
                    <a:pt x="141" y="277"/>
                  </a:lnTo>
                  <a:lnTo>
                    <a:pt x="150" y="260"/>
                  </a:lnTo>
                  <a:lnTo>
                    <a:pt x="172" y="224"/>
                  </a:lnTo>
                  <a:lnTo>
                    <a:pt x="197" y="184"/>
                  </a:lnTo>
                  <a:lnTo>
                    <a:pt x="221" y="145"/>
                  </a:lnTo>
                  <a:lnTo>
                    <a:pt x="245" y="106"/>
                  </a:lnTo>
                  <a:lnTo>
                    <a:pt x="268" y="69"/>
                  </a:lnTo>
                  <a:lnTo>
                    <a:pt x="278" y="53"/>
                  </a:lnTo>
                  <a:lnTo>
                    <a:pt x="287" y="38"/>
                  </a:lnTo>
                  <a:lnTo>
                    <a:pt x="297" y="24"/>
                  </a:lnTo>
                  <a:lnTo>
                    <a:pt x="303" y="15"/>
                  </a:lnTo>
                  <a:lnTo>
                    <a:pt x="280" y="0"/>
                  </a:lnTo>
                  <a:lnTo>
                    <a:pt x="271" y="13"/>
                  </a:lnTo>
                  <a:lnTo>
                    <a:pt x="262" y="27"/>
                  </a:lnTo>
                  <a:lnTo>
                    <a:pt x="253" y="42"/>
                  </a:lnTo>
                  <a:lnTo>
                    <a:pt x="242" y="59"/>
                  </a:lnTo>
                  <a:lnTo>
                    <a:pt x="219" y="95"/>
                  </a:lnTo>
                  <a:lnTo>
                    <a:pt x="195" y="134"/>
                  </a:lnTo>
                  <a:lnTo>
                    <a:pt x="171" y="174"/>
                  </a:lnTo>
                  <a:lnTo>
                    <a:pt x="147" y="213"/>
                  </a:lnTo>
                  <a:lnTo>
                    <a:pt x="124" y="250"/>
                  </a:lnTo>
                  <a:lnTo>
                    <a:pt x="115" y="266"/>
                  </a:lnTo>
                  <a:lnTo>
                    <a:pt x="107" y="280"/>
                  </a:lnTo>
                  <a:lnTo>
                    <a:pt x="118" y="286"/>
                  </a:lnTo>
                  <a:lnTo>
                    <a:pt x="107" y="278"/>
                  </a:lnTo>
                  <a:lnTo>
                    <a:pt x="71" y="334"/>
                  </a:lnTo>
                  <a:lnTo>
                    <a:pt x="56" y="359"/>
                  </a:lnTo>
                  <a:lnTo>
                    <a:pt x="41" y="383"/>
                  </a:lnTo>
                  <a:lnTo>
                    <a:pt x="27" y="404"/>
                  </a:lnTo>
                  <a:lnTo>
                    <a:pt x="15" y="422"/>
                  </a:lnTo>
                  <a:lnTo>
                    <a:pt x="6" y="437"/>
                  </a:lnTo>
                  <a:lnTo>
                    <a:pt x="0" y="448"/>
                  </a:lnTo>
                  <a:close/>
                </a:path>
              </a:pathLst>
            </a:custGeom>
            <a:solidFill>
              <a:srgbClr val="FF0000"/>
            </a:solidFill>
            <a:ln w="3175">
              <a:noFill/>
              <a:round/>
              <a:headEnd/>
              <a:tailEnd/>
            </a:ln>
          </p:spPr>
          <p:txBody>
            <a:bodyPr/>
            <a:lstStyle/>
            <a:p>
              <a:endParaRPr lang="en-US"/>
            </a:p>
          </p:txBody>
        </p:sp>
        <p:sp>
          <p:nvSpPr>
            <p:cNvPr id="143394" name="Freeform 34"/>
            <p:cNvSpPr>
              <a:spLocks/>
            </p:cNvSpPr>
            <p:nvPr/>
          </p:nvSpPr>
          <p:spPr bwMode="auto">
            <a:xfrm>
              <a:off x="3335" y="1078"/>
              <a:ext cx="144" cy="196"/>
            </a:xfrm>
            <a:custGeom>
              <a:avLst/>
              <a:gdLst/>
              <a:ahLst/>
              <a:cxnLst>
                <a:cxn ang="0">
                  <a:pos x="26" y="392"/>
                </a:cxn>
                <a:cxn ang="0">
                  <a:pos x="35" y="372"/>
                </a:cxn>
                <a:cxn ang="0">
                  <a:pos x="41" y="353"/>
                </a:cxn>
                <a:cxn ang="0">
                  <a:pos x="30" y="336"/>
                </a:cxn>
                <a:cxn ang="0">
                  <a:pos x="44" y="326"/>
                </a:cxn>
                <a:cxn ang="0">
                  <a:pos x="38" y="285"/>
                </a:cxn>
                <a:cxn ang="0">
                  <a:pos x="33" y="259"/>
                </a:cxn>
                <a:cxn ang="0">
                  <a:pos x="32" y="238"/>
                </a:cxn>
                <a:cxn ang="0">
                  <a:pos x="32" y="224"/>
                </a:cxn>
                <a:cxn ang="0">
                  <a:pos x="32" y="230"/>
                </a:cxn>
                <a:cxn ang="0">
                  <a:pos x="38" y="213"/>
                </a:cxn>
                <a:cxn ang="0">
                  <a:pos x="30" y="200"/>
                </a:cxn>
                <a:cxn ang="0">
                  <a:pos x="50" y="198"/>
                </a:cxn>
                <a:cxn ang="0">
                  <a:pos x="72" y="176"/>
                </a:cxn>
                <a:cxn ang="0">
                  <a:pos x="94" y="154"/>
                </a:cxn>
                <a:cxn ang="0">
                  <a:pos x="112" y="136"/>
                </a:cxn>
                <a:cxn ang="0">
                  <a:pos x="107" y="139"/>
                </a:cxn>
                <a:cxn ang="0">
                  <a:pos x="128" y="129"/>
                </a:cxn>
                <a:cxn ang="0">
                  <a:pos x="156" y="123"/>
                </a:cxn>
                <a:cxn ang="0">
                  <a:pos x="171" y="117"/>
                </a:cxn>
                <a:cxn ang="0">
                  <a:pos x="189" y="110"/>
                </a:cxn>
                <a:cxn ang="0">
                  <a:pos x="231" y="92"/>
                </a:cxn>
                <a:cxn ang="0">
                  <a:pos x="245" y="83"/>
                </a:cxn>
                <a:cxn ang="0">
                  <a:pos x="260" y="71"/>
                </a:cxn>
                <a:cxn ang="0">
                  <a:pos x="268" y="59"/>
                </a:cxn>
                <a:cxn ang="0">
                  <a:pos x="283" y="23"/>
                </a:cxn>
                <a:cxn ang="0">
                  <a:pos x="287" y="11"/>
                </a:cxn>
                <a:cxn ang="0">
                  <a:pos x="260" y="4"/>
                </a:cxn>
                <a:cxn ang="0">
                  <a:pos x="251" y="30"/>
                </a:cxn>
                <a:cxn ang="0">
                  <a:pos x="256" y="53"/>
                </a:cxn>
                <a:cxn ang="0">
                  <a:pos x="241" y="51"/>
                </a:cxn>
                <a:cxn ang="0">
                  <a:pos x="225" y="64"/>
                </a:cxn>
                <a:cxn ang="0">
                  <a:pos x="230" y="61"/>
                </a:cxn>
                <a:cxn ang="0">
                  <a:pos x="200" y="76"/>
                </a:cxn>
                <a:cxn ang="0">
                  <a:pos x="168" y="88"/>
                </a:cxn>
                <a:cxn ang="0">
                  <a:pos x="165" y="104"/>
                </a:cxn>
                <a:cxn ang="0">
                  <a:pos x="145" y="97"/>
                </a:cxn>
                <a:cxn ang="0">
                  <a:pos x="118" y="103"/>
                </a:cxn>
                <a:cxn ang="0">
                  <a:pos x="97" y="114"/>
                </a:cxn>
                <a:cxn ang="0">
                  <a:pos x="83" y="126"/>
                </a:cxn>
                <a:cxn ang="0">
                  <a:pos x="65" y="145"/>
                </a:cxn>
                <a:cxn ang="0">
                  <a:pos x="41" y="168"/>
                </a:cxn>
                <a:cxn ang="0">
                  <a:pos x="20" y="192"/>
                </a:cxn>
                <a:cxn ang="0">
                  <a:pos x="12" y="203"/>
                </a:cxn>
                <a:cxn ang="0">
                  <a:pos x="6" y="220"/>
                </a:cxn>
                <a:cxn ang="0">
                  <a:pos x="4" y="224"/>
                </a:cxn>
                <a:cxn ang="0">
                  <a:pos x="4" y="238"/>
                </a:cxn>
                <a:cxn ang="0">
                  <a:pos x="6" y="259"/>
                </a:cxn>
                <a:cxn ang="0">
                  <a:pos x="10" y="285"/>
                </a:cxn>
                <a:cxn ang="0">
                  <a:pos x="16" y="326"/>
                </a:cxn>
                <a:cxn ang="0">
                  <a:pos x="16" y="336"/>
                </a:cxn>
                <a:cxn ang="0">
                  <a:pos x="27" y="353"/>
                </a:cxn>
                <a:cxn ang="0">
                  <a:pos x="9" y="362"/>
                </a:cxn>
                <a:cxn ang="0">
                  <a:pos x="0" y="382"/>
                </a:cxn>
              </a:cxnLst>
              <a:rect l="0" t="0" r="r" b="b"/>
              <a:pathLst>
                <a:path w="287" h="392">
                  <a:moveTo>
                    <a:pt x="0" y="382"/>
                  </a:moveTo>
                  <a:lnTo>
                    <a:pt x="26" y="392"/>
                  </a:lnTo>
                  <a:lnTo>
                    <a:pt x="29" y="385"/>
                  </a:lnTo>
                  <a:lnTo>
                    <a:pt x="35" y="372"/>
                  </a:lnTo>
                  <a:lnTo>
                    <a:pt x="41" y="359"/>
                  </a:lnTo>
                  <a:lnTo>
                    <a:pt x="41" y="353"/>
                  </a:lnTo>
                  <a:lnTo>
                    <a:pt x="44" y="336"/>
                  </a:lnTo>
                  <a:lnTo>
                    <a:pt x="30" y="336"/>
                  </a:lnTo>
                  <a:lnTo>
                    <a:pt x="44" y="338"/>
                  </a:lnTo>
                  <a:lnTo>
                    <a:pt x="44" y="326"/>
                  </a:lnTo>
                  <a:lnTo>
                    <a:pt x="42" y="313"/>
                  </a:lnTo>
                  <a:lnTo>
                    <a:pt x="38" y="285"/>
                  </a:lnTo>
                  <a:lnTo>
                    <a:pt x="36" y="271"/>
                  </a:lnTo>
                  <a:lnTo>
                    <a:pt x="33" y="259"/>
                  </a:lnTo>
                  <a:lnTo>
                    <a:pt x="32" y="247"/>
                  </a:lnTo>
                  <a:lnTo>
                    <a:pt x="32" y="238"/>
                  </a:lnTo>
                  <a:lnTo>
                    <a:pt x="32" y="230"/>
                  </a:lnTo>
                  <a:lnTo>
                    <a:pt x="32" y="224"/>
                  </a:lnTo>
                  <a:lnTo>
                    <a:pt x="18" y="224"/>
                  </a:lnTo>
                  <a:lnTo>
                    <a:pt x="32" y="230"/>
                  </a:lnTo>
                  <a:lnTo>
                    <a:pt x="33" y="221"/>
                  </a:lnTo>
                  <a:lnTo>
                    <a:pt x="38" y="213"/>
                  </a:lnTo>
                  <a:lnTo>
                    <a:pt x="42" y="207"/>
                  </a:lnTo>
                  <a:lnTo>
                    <a:pt x="30" y="200"/>
                  </a:lnTo>
                  <a:lnTo>
                    <a:pt x="41" y="209"/>
                  </a:lnTo>
                  <a:lnTo>
                    <a:pt x="50" y="198"/>
                  </a:lnTo>
                  <a:lnTo>
                    <a:pt x="60" y="188"/>
                  </a:lnTo>
                  <a:lnTo>
                    <a:pt x="72" y="176"/>
                  </a:lnTo>
                  <a:lnTo>
                    <a:pt x="85" y="165"/>
                  </a:lnTo>
                  <a:lnTo>
                    <a:pt x="94" y="154"/>
                  </a:lnTo>
                  <a:lnTo>
                    <a:pt x="103" y="145"/>
                  </a:lnTo>
                  <a:lnTo>
                    <a:pt x="112" y="136"/>
                  </a:lnTo>
                  <a:lnTo>
                    <a:pt x="101" y="126"/>
                  </a:lnTo>
                  <a:lnTo>
                    <a:pt x="107" y="139"/>
                  </a:lnTo>
                  <a:lnTo>
                    <a:pt x="118" y="132"/>
                  </a:lnTo>
                  <a:lnTo>
                    <a:pt x="128" y="129"/>
                  </a:lnTo>
                  <a:lnTo>
                    <a:pt x="142" y="126"/>
                  </a:lnTo>
                  <a:lnTo>
                    <a:pt x="156" y="123"/>
                  </a:lnTo>
                  <a:lnTo>
                    <a:pt x="169" y="118"/>
                  </a:lnTo>
                  <a:lnTo>
                    <a:pt x="171" y="117"/>
                  </a:lnTo>
                  <a:lnTo>
                    <a:pt x="178" y="114"/>
                  </a:lnTo>
                  <a:lnTo>
                    <a:pt x="189" y="110"/>
                  </a:lnTo>
                  <a:lnTo>
                    <a:pt x="210" y="101"/>
                  </a:lnTo>
                  <a:lnTo>
                    <a:pt x="231" y="92"/>
                  </a:lnTo>
                  <a:lnTo>
                    <a:pt x="241" y="86"/>
                  </a:lnTo>
                  <a:lnTo>
                    <a:pt x="245" y="83"/>
                  </a:lnTo>
                  <a:lnTo>
                    <a:pt x="253" y="79"/>
                  </a:lnTo>
                  <a:lnTo>
                    <a:pt x="260" y="71"/>
                  </a:lnTo>
                  <a:lnTo>
                    <a:pt x="265" y="64"/>
                  </a:lnTo>
                  <a:lnTo>
                    <a:pt x="268" y="59"/>
                  </a:lnTo>
                  <a:lnTo>
                    <a:pt x="277" y="41"/>
                  </a:lnTo>
                  <a:lnTo>
                    <a:pt x="283" y="23"/>
                  </a:lnTo>
                  <a:lnTo>
                    <a:pt x="286" y="15"/>
                  </a:lnTo>
                  <a:lnTo>
                    <a:pt x="287" y="11"/>
                  </a:lnTo>
                  <a:lnTo>
                    <a:pt x="263" y="0"/>
                  </a:lnTo>
                  <a:lnTo>
                    <a:pt x="260" y="4"/>
                  </a:lnTo>
                  <a:lnTo>
                    <a:pt x="257" y="12"/>
                  </a:lnTo>
                  <a:lnTo>
                    <a:pt x="251" y="30"/>
                  </a:lnTo>
                  <a:lnTo>
                    <a:pt x="242" y="48"/>
                  </a:lnTo>
                  <a:lnTo>
                    <a:pt x="256" y="53"/>
                  </a:lnTo>
                  <a:lnTo>
                    <a:pt x="245" y="44"/>
                  </a:lnTo>
                  <a:lnTo>
                    <a:pt x="241" y="51"/>
                  </a:lnTo>
                  <a:lnTo>
                    <a:pt x="234" y="59"/>
                  </a:lnTo>
                  <a:lnTo>
                    <a:pt x="225" y="64"/>
                  </a:lnTo>
                  <a:lnTo>
                    <a:pt x="236" y="74"/>
                  </a:lnTo>
                  <a:lnTo>
                    <a:pt x="230" y="61"/>
                  </a:lnTo>
                  <a:lnTo>
                    <a:pt x="221" y="67"/>
                  </a:lnTo>
                  <a:lnTo>
                    <a:pt x="200" y="76"/>
                  </a:lnTo>
                  <a:lnTo>
                    <a:pt x="178" y="85"/>
                  </a:lnTo>
                  <a:lnTo>
                    <a:pt x="168" y="88"/>
                  </a:lnTo>
                  <a:lnTo>
                    <a:pt x="160" y="92"/>
                  </a:lnTo>
                  <a:lnTo>
                    <a:pt x="165" y="104"/>
                  </a:lnTo>
                  <a:lnTo>
                    <a:pt x="160" y="92"/>
                  </a:lnTo>
                  <a:lnTo>
                    <a:pt x="145" y="97"/>
                  </a:lnTo>
                  <a:lnTo>
                    <a:pt x="132" y="100"/>
                  </a:lnTo>
                  <a:lnTo>
                    <a:pt x="118" y="103"/>
                  </a:lnTo>
                  <a:lnTo>
                    <a:pt x="106" y="107"/>
                  </a:lnTo>
                  <a:lnTo>
                    <a:pt x="97" y="114"/>
                  </a:lnTo>
                  <a:lnTo>
                    <a:pt x="92" y="117"/>
                  </a:lnTo>
                  <a:lnTo>
                    <a:pt x="83" y="126"/>
                  </a:lnTo>
                  <a:lnTo>
                    <a:pt x="74" y="135"/>
                  </a:lnTo>
                  <a:lnTo>
                    <a:pt x="65" y="145"/>
                  </a:lnTo>
                  <a:lnTo>
                    <a:pt x="53" y="156"/>
                  </a:lnTo>
                  <a:lnTo>
                    <a:pt x="41" y="168"/>
                  </a:lnTo>
                  <a:lnTo>
                    <a:pt x="30" y="179"/>
                  </a:lnTo>
                  <a:lnTo>
                    <a:pt x="20" y="192"/>
                  </a:lnTo>
                  <a:lnTo>
                    <a:pt x="20" y="192"/>
                  </a:lnTo>
                  <a:lnTo>
                    <a:pt x="12" y="203"/>
                  </a:lnTo>
                  <a:lnTo>
                    <a:pt x="7" y="210"/>
                  </a:lnTo>
                  <a:lnTo>
                    <a:pt x="6" y="220"/>
                  </a:lnTo>
                  <a:lnTo>
                    <a:pt x="4" y="224"/>
                  </a:lnTo>
                  <a:lnTo>
                    <a:pt x="4" y="224"/>
                  </a:lnTo>
                  <a:lnTo>
                    <a:pt x="4" y="230"/>
                  </a:lnTo>
                  <a:lnTo>
                    <a:pt x="4" y="238"/>
                  </a:lnTo>
                  <a:lnTo>
                    <a:pt x="4" y="247"/>
                  </a:lnTo>
                  <a:lnTo>
                    <a:pt x="6" y="259"/>
                  </a:lnTo>
                  <a:lnTo>
                    <a:pt x="9" y="271"/>
                  </a:lnTo>
                  <a:lnTo>
                    <a:pt x="10" y="285"/>
                  </a:lnTo>
                  <a:lnTo>
                    <a:pt x="15" y="313"/>
                  </a:lnTo>
                  <a:lnTo>
                    <a:pt x="16" y="326"/>
                  </a:lnTo>
                  <a:lnTo>
                    <a:pt x="16" y="336"/>
                  </a:lnTo>
                  <a:lnTo>
                    <a:pt x="16" y="336"/>
                  </a:lnTo>
                  <a:lnTo>
                    <a:pt x="13" y="353"/>
                  </a:lnTo>
                  <a:lnTo>
                    <a:pt x="27" y="353"/>
                  </a:lnTo>
                  <a:lnTo>
                    <a:pt x="15" y="348"/>
                  </a:lnTo>
                  <a:lnTo>
                    <a:pt x="9" y="362"/>
                  </a:lnTo>
                  <a:lnTo>
                    <a:pt x="3" y="374"/>
                  </a:lnTo>
                  <a:lnTo>
                    <a:pt x="0" y="382"/>
                  </a:lnTo>
                  <a:close/>
                </a:path>
              </a:pathLst>
            </a:custGeom>
            <a:solidFill>
              <a:srgbClr val="FF0000"/>
            </a:solidFill>
            <a:ln w="3175">
              <a:noFill/>
              <a:round/>
              <a:headEnd/>
              <a:tailEnd/>
            </a:ln>
          </p:spPr>
          <p:txBody>
            <a:bodyPr/>
            <a:lstStyle/>
            <a:p>
              <a:endParaRPr lang="en-US"/>
            </a:p>
          </p:txBody>
        </p:sp>
        <p:sp>
          <p:nvSpPr>
            <p:cNvPr id="143395" name="Freeform 35"/>
            <p:cNvSpPr>
              <a:spLocks/>
            </p:cNvSpPr>
            <p:nvPr/>
          </p:nvSpPr>
          <p:spPr bwMode="auto">
            <a:xfrm>
              <a:off x="3143" y="749"/>
              <a:ext cx="396" cy="418"/>
            </a:xfrm>
            <a:custGeom>
              <a:avLst/>
              <a:gdLst/>
              <a:ahLst/>
              <a:cxnLst>
                <a:cxn ang="0">
                  <a:pos x="9" y="30"/>
                </a:cxn>
                <a:cxn ang="0">
                  <a:pos x="71" y="77"/>
                </a:cxn>
                <a:cxn ang="0">
                  <a:pos x="82" y="85"/>
                </a:cxn>
                <a:cxn ang="0">
                  <a:pos x="167" y="142"/>
                </a:cxn>
                <a:cxn ang="0">
                  <a:pos x="233" y="186"/>
                </a:cxn>
                <a:cxn ang="0">
                  <a:pos x="306" y="222"/>
                </a:cxn>
                <a:cxn ang="0">
                  <a:pos x="318" y="227"/>
                </a:cxn>
                <a:cxn ang="0">
                  <a:pos x="344" y="231"/>
                </a:cxn>
                <a:cxn ang="0">
                  <a:pos x="391" y="228"/>
                </a:cxn>
                <a:cxn ang="0">
                  <a:pos x="406" y="230"/>
                </a:cxn>
                <a:cxn ang="0">
                  <a:pos x="417" y="230"/>
                </a:cxn>
                <a:cxn ang="0">
                  <a:pos x="426" y="230"/>
                </a:cxn>
                <a:cxn ang="0">
                  <a:pos x="457" y="236"/>
                </a:cxn>
                <a:cxn ang="0">
                  <a:pos x="454" y="259"/>
                </a:cxn>
                <a:cxn ang="0">
                  <a:pos x="467" y="287"/>
                </a:cxn>
                <a:cxn ang="0">
                  <a:pos x="476" y="318"/>
                </a:cxn>
                <a:cxn ang="0">
                  <a:pos x="498" y="392"/>
                </a:cxn>
                <a:cxn ang="0">
                  <a:pos x="539" y="506"/>
                </a:cxn>
                <a:cxn ang="0">
                  <a:pos x="565" y="575"/>
                </a:cxn>
                <a:cxn ang="0">
                  <a:pos x="574" y="596"/>
                </a:cxn>
                <a:cxn ang="0">
                  <a:pos x="601" y="643"/>
                </a:cxn>
                <a:cxn ang="0">
                  <a:pos x="607" y="655"/>
                </a:cxn>
                <a:cxn ang="0">
                  <a:pos x="636" y="699"/>
                </a:cxn>
                <a:cxn ang="0">
                  <a:pos x="666" y="742"/>
                </a:cxn>
                <a:cxn ang="0">
                  <a:pos x="709" y="772"/>
                </a:cxn>
                <a:cxn ang="0">
                  <a:pos x="722" y="801"/>
                </a:cxn>
                <a:cxn ang="0">
                  <a:pos x="772" y="833"/>
                </a:cxn>
                <a:cxn ang="0">
                  <a:pos x="777" y="836"/>
                </a:cxn>
                <a:cxn ang="0">
                  <a:pos x="783" y="807"/>
                </a:cxn>
                <a:cxn ang="0">
                  <a:pos x="733" y="775"/>
                </a:cxn>
                <a:cxn ang="0">
                  <a:pos x="719" y="763"/>
                </a:cxn>
                <a:cxn ang="0">
                  <a:pos x="686" y="722"/>
                </a:cxn>
                <a:cxn ang="0">
                  <a:pos x="647" y="692"/>
                </a:cxn>
                <a:cxn ang="0">
                  <a:pos x="641" y="658"/>
                </a:cxn>
                <a:cxn ang="0">
                  <a:pos x="624" y="630"/>
                </a:cxn>
                <a:cxn ang="0">
                  <a:pos x="600" y="586"/>
                </a:cxn>
                <a:cxn ang="0">
                  <a:pos x="577" y="569"/>
                </a:cxn>
                <a:cxn ang="0">
                  <a:pos x="579" y="533"/>
                </a:cxn>
                <a:cxn ang="0">
                  <a:pos x="538" y="419"/>
                </a:cxn>
                <a:cxn ang="0">
                  <a:pos x="507" y="324"/>
                </a:cxn>
                <a:cxn ang="0">
                  <a:pos x="492" y="278"/>
                </a:cxn>
                <a:cxn ang="0">
                  <a:pos x="488" y="266"/>
                </a:cxn>
                <a:cxn ang="0">
                  <a:pos x="477" y="241"/>
                </a:cxn>
                <a:cxn ang="0">
                  <a:pos x="457" y="216"/>
                </a:cxn>
                <a:cxn ang="0">
                  <a:pos x="427" y="204"/>
                </a:cxn>
                <a:cxn ang="0">
                  <a:pos x="394" y="203"/>
                </a:cxn>
                <a:cxn ang="0">
                  <a:pos x="361" y="204"/>
                </a:cxn>
                <a:cxn ang="0">
                  <a:pos x="333" y="216"/>
                </a:cxn>
                <a:cxn ang="0">
                  <a:pos x="327" y="201"/>
                </a:cxn>
                <a:cxn ang="0">
                  <a:pos x="274" y="177"/>
                </a:cxn>
                <a:cxn ang="0">
                  <a:pos x="182" y="119"/>
                </a:cxn>
                <a:cxn ang="0">
                  <a:pos x="152" y="100"/>
                </a:cxn>
                <a:cxn ang="0">
                  <a:pos x="87" y="54"/>
                </a:cxn>
                <a:cxn ang="0">
                  <a:pos x="46" y="22"/>
                </a:cxn>
              </a:cxnLst>
              <a:rect l="0" t="0" r="r" b="b"/>
              <a:pathLst>
                <a:path w="792" h="836">
                  <a:moveTo>
                    <a:pt x="17" y="0"/>
                  </a:moveTo>
                  <a:lnTo>
                    <a:pt x="0" y="21"/>
                  </a:lnTo>
                  <a:lnTo>
                    <a:pt x="9" y="30"/>
                  </a:lnTo>
                  <a:lnTo>
                    <a:pt x="26" y="42"/>
                  </a:lnTo>
                  <a:lnTo>
                    <a:pt x="46" y="57"/>
                  </a:lnTo>
                  <a:lnTo>
                    <a:pt x="71" y="77"/>
                  </a:lnTo>
                  <a:lnTo>
                    <a:pt x="79" y="65"/>
                  </a:lnTo>
                  <a:lnTo>
                    <a:pt x="71" y="75"/>
                  </a:lnTo>
                  <a:lnTo>
                    <a:pt x="82" y="85"/>
                  </a:lnTo>
                  <a:lnTo>
                    <a:pt x="97" y="95"/>
                  </a:lnTo>
                  <a:lnTo>
                    <a:pt x="132" y="119"/>
                  </a:lnTo>
                  <a:lnTo>
                    <a:pt x="167" y="142"/>
                  </a:lnTo>
                  <a:lnTo>
                    <a:pt x="171" y="145"/>
                  </a:lnTo>
                  <a:lnTo>
                    <a:pt x="203" y="166"/>
                  </a:lnTo>
                  <a:lnTo>
                    <a:pt x="233" y="186"/>
                  </a:lnTo>
                  <a:lnTo>
                    <a:pt x="264" y="203"/>
                  </a:lnTo>
                  <a:lnTo>
                    <a:pt x="292" y="216"/>
                  </a:lnTo>
                  <a:lnTo>
                    <a:pt x="306" y="222"/>
                  </a:lnTo>
                  <a:lnTo>
                    <a:pt x="320" y="227"/>
                  </a:lnTo>
                  <a:lnTo>
                    <a:pt x="323" y="213"/>
                  </a:lnTo>
                  <a:lnTo>
                    <a:pt x="318" y="227"/>
                  </a:lnTo>
                  <a:lnTo>
                    <a:pt x="329" y="230"/>
                  </a:lnTo>
                  <a:lnTo>
                    <a:pt x="333" y="230"/>
                  </a:lnTo>
                  <a:lnTo>
                    <a:pt x="344" y="231"/>
                  </a:lnTo>
                  <a:lnTo>
                    <a:pt x="361" y="231"/>
                  </a:lnTo>
                  <a:lnTo>
                    <a:pt x="376" y="228"/>
                  </a:lnTo>
                  <a:lnTo>
                    <a:pt x="391" y="228"/>
                  </a:lnTo>
                  <a:lnTo>
                    <a:pt x="391" y="215"/>
                  </a:lnTo>
                  <a:lnTo>
                    <a:pt x="389" y="228"/>
                  </a:lnTo>
                  <a:lnTo>
                    <a:pt x="406" y="230"/>
                  </a:lnTo>
                  <a:lnTo>
                    <a:pt x="421" y="231"/>
                  </a:lnTo>
                  <a:lnTo>
                    <a:pt x="421" y="218"/>
                  </a:lnTo>
                  <a:lnTo>
                    <a:pt x="417" y="230"/>
                  </a:lnTo>
                  <a:lnTo>
                    <a:pt x="430" y="233"/>
                  </a:lnTo>
                  <a:lnTo>
                    <a:pt x="436" y="221"/>
                  </a:lnTo>
                  <a:lnTo>
                    <a:pt x="426" y="230"/>
                  </a:lnTo>
                  <a:lnTo>
                    <a:pt x="441" y="238"/>
                  </a:lnTo>
                  <a:lnTo>
                    <a:pt x="447" y="245"/>
                  </a:lnTo>
                  <a:lnTo>
                    <a:pt x="457" y="236"/>
                  </a:lnTo>
                  <a:lnTo>
                    <a:pt x="444" y="241"/>
                  </a:lnTo>
                  <a:lnTo>
                    <a:pt x="451" y="251"/>
                  </a:lnTo>
                  <a:lnTo>
                    <a:pt x="454" y="259"/>
                  </a:lnTo>
                  <a:lnTo>
                    <a:pt x="457" y="266"/>
                  </a:lnTo>
                  <a:lnTo>
                    <a:pt x="462" y="277"/>
                  </a:lnTo>
                  <a:lnTo>
                    <a:pt x="467" y="287"/>
                  </a:lnTo>
                  <a:lnTo>
                    <a:pt x="467" y="289"/>
                  </a:lnTo>
                  <a:lnTo>
                    <a:pt x="471" y="303"/>
                  </a:lnTo>
                  <a:lnTo>
                    <a:pt x="476" y="318"/>
                  </a:lnTo>
                  <a:lnTo>
                    <a:pt x="482" y="334"/>
                  </a:lnTo>
                  <a:lnTo>
                    <a:pt x="488" y="354"/>
                  </a:lnTo>
                  <a:lnTo>
                    <a:pt x="498" y="392"/>
                  </a:lnTo>
                  <a:lnTo>
                    <a:pt x="512" y="428"/>
                  </a:lnTo>
                  <a:lnTo>
                    <a:pt x="524" y="466"/>
                  </a:lnTo>
                  <a:lnTo>
                    <a:pt x="539" y="506"/>
                  </a:lnTo>
                  <a:lnTo>
                    <a:pt x="553" y="543"/>
                  </a:lnTo>
                  <a:lnTo>
                    <a:pt x="559" y="560"/>
                  </a:lnTo>
                  <a:lnTo>
                    <a:pt x="565" y="575"/>
                  </a:lnTo>
                  <a:lnTo>
                    <a:pt x="565" y="575"/>
                  </a:lnTo>
                  <a:lnTo>
                    <a:pt x="570" y="586"/>
                  </a:lnTo>
                  <a:lnTo>
                    <a:pt x="574" y="596"/>
                  </a:lnTo>
                  <a:lnTo>
                    <a:pt x="583" y="613"/>
                  </a:lnTo>
                  <a:lnTo>
                    <a:pt x="591" y="627"/>
                  </a:lnTo>
                  <a:lnTo>
                    <a:pt x="601" y="643"/>
                  </a:lnTo>
                  <a:lnTo>
                    <a:pt x="612" y="636"/>
                  </a:lnTo>
                  <a:lnTo>
                    <a:pt x="600" y="642"/>
                  </a:lnTo>
                  <a:lnTo>
                    <a:pt x="607" y="655"/>
                  </a:lnTo>
                  <a:lnTo>
                    <a:pt x="615" y="669"/>
                  </a:lnTo>
                  <a:lnTo>
                    <a:pt x="624" y="681"/>
                  </a:lnTo>
                  <a:lnTo>
                    <a:pt x="636" y="699"/>
                  </a:lnTo>
                  <a:lnTo>
                    <a:pt x="636" y="701"/>
                  </a:lnTo>
                  <a:lnTo>
                    <a:pt x="650" y="721"/>
                  </a:lnTo>
                  <a:lnTo>
                    <a:pt x="666" y="742"/>
                  </a:lnTo>
                  <a:lnTo>
                    <a:pt x="682" y="763"/>
                  </a:lnTo>
                  <a:lnTo>
                    <a:pt x="700" y="783"/>
                  </a:lnTo>
                  <a:lnTo>
                    <a:pt x="709" y="772"/>
                  </a:lnTo>
                  <a:lnTo>
                    <a:pt x="700" y="783"/>
                  </a:lnTo>
                  <a:lnTo>
                    <a:pt x="718" y="798"/>
                  </a:lnTo>
                  <a:lnTo>
                    <a:pt x="722" y="801"/>
                  </a:lnTo>
                  <a:lnTo>
                    <a:pt x="744" y="816"/>
                  </a:lnTo>
                  <a:lnTo>
                    <a:pt x="765" y="827"/>
                  </a:lnTo>
                  <a:lnTo>
                    <a:pt x="772" y="833"/>
                  </a:lnTo>
                  <a:lnTo>
                    <a:pt x="778" y="819"/>
                  </a:lnTo>
                  <a:lnTo>
                    <a:pt x="768" y="830"/>
                  </a:lnTo>
                  <a:lnTo>
                    <a:pt x="777" y="836"/>
                  </a:lnTo>
                  <a:lnTo>
                    <a:pt x="792" y="813"/>
                  </a:lnTo>
                  <a:lnTo>
                    <a:pt x="788" y="810"/>
                  </a:lnTo>
                  <a:lnTo>
                    <a:pt x="783" y="807"/>
                  </a:lnTo>
                  <a:lnTo>
                    <a:pt x="775" y="801"/>
                  </a:lnTo>
                  <a:lnTo>
                    <a:pt x="754" y="790"/>
                  </a:lnTo>
                  <a:lnTo>
                    <a:pt x="733" y="775"/>
                  </a:lnTo>
                  <a:lnTo>
                    <a:pt x="728" y="789"/>
                  </a:lnTo>
                  <a:lnTo>
                    <a:pt x="738" y="778"/>
                  </a:lnTo>
                  <a:lnTo>
                    <a:pt x="719" y="763"/>
                  </a:lnTo>
                  <a:lnTo>
                    <a:pt x="718" y="763"/>
                  </a:lnTo>
                  <a:lnTo>
                    <a:pt x="701" y="743"/>
                  </a:lnTo>
                  <a:lnTo>
                    <a:pt x="686" y="722"/>
                  </a:lnTo>
                  <a:lnTo>
                    <a:pt x="669" y="701"/>
                  </a:lnTo>
                  <a:lnTo>
                    <a:pt x="657" y="684"/>
                  </a:lnTo>
                  <a:lnTo>
                    <a:pt x="647" y="692"/>
                  </a:lnTo>
                  <a:lnTo>
                    <a:pt x="659" y="684"/>
                  </a:lnTo>
                  <a:lnTo>
                    <a:pt x="650" y="671"/>
                  </a:lnTo>
                  <a:lnTo>
                    <a:pt x="641" y="658"/>
                  </a:lnTo>
                  <a:lnTo>
                    <a:pt x="633" y="645"/>
                  </a:lnTo>
                  <a:lnTo>
                    <a:pt x="624" y="630"/>
                  </a:lnTo>
                  <a:lnTo>
                    <a:pt x="624" y="630"/>
                  </a:lnTo>
                  <a:lnTo>
                    <a:pt x="616" y="616"/>
                  </a:lnTo>
                  <a:lnTo>
                    <a:pt x="609" y="602"/>
                  </a:lnTo>
                  <a:lnTo>
                    <a:pt x="600" y="586"/>
                  </a:lnTo>
                  <a:lnTo>
                    <a:pt x="595" y="575"/>
                  </a:lnTo>
                  <a:lnTo>
                    <a:pt x="589" y="565"/>
                  </a:lnTo>
                  <a:lnTo>
                    <a:pt x="577" y="569"/>
                  </a:lnTo>
                  <a:lnTo>
                    <a:pt x="591" y="565"/>
                  </a:lnTo>
                  <a:lnTo>
                    <a:pt x="585" y="549"/>
                  </a:lnTo>
                  <a:lnTo>
                    <a:pt x="579" y="533"/>
                  </a:lnTo>
                  <a:lnTo>
                    <a:pt x="565" y="495"/>
                  </a:lnTo>
                  <a:lnTo>
                    <a:pt x="550" y="456"/>
                  </a:lnTo>
                  <a:lnTo>
                    <a:pt x="538" y="419"/>
                  </a:lnTo>
                  <a:lnTo>
                    <a:pt x="524" y="381"/>
                  </a:lnTo>
                  <a:lnTo>
                    <a:pt x="513" y="344"/>
                  </a:lnTo>
                  <a:lnTo>
                    <a:pt x="507" y="324"/>
                  </a:lnTo>
                  <a:lnTo>
                    <a:pt x="501" y="307"/>
                  </a:lnTo>
                  <a:lnTo>
                    <a:pt x="497" y="292"/>
                  </a:lnTo>
                  <a:lnTo>
                    <a:pt x="492" y="278"/>
                  </a:lnTo>
                  <a:lnTo>
                    <a:pt x="479" y="283"/>
                  </a:lnTo>
                  <a:lnTo>
                    <a:pt x="492" y="278"/>
                  </a:lnTo>
                  <a:lnTo>
                    <a:pt x="488" y="266"/>
                  </a:lnTo>
                  <a:lnTo>
                    <a:pt x="483" y="256"/>
                  </a:lnTo>
                  <a:lnTo>
                    <a:pt x="480" y="248"/>
                  </a:lnTo>
                  <a:lnTo>
                    <a:pt x="477" y="241"/>
                  </a:lnTo>
                  <a:lnTo>
                    <a:pt x="470" y="230"/>
                  </a:lnTo>
                  <a:lnTo>
                    <a:pt x="467" y="225"/>
                  </a:lnTo>
                  <a:lnTo>
                    <a:pt x="457" y="216"/>
                  </a:lnTo>
                  <a:lnTo>
                    <a:pt x="445" y="210"/>
                  </a:lnTo>
                  <a:lnTo>
                    <a:pt x="441" y="207"/>
                  </a:lnTo>
                  <a:lnTo>
                    <a:pt x="427" y="204"/>
                  </a:lnTo>
                  <a:lnTo>
                    <a:pt x="421" y="204"/>
                  </a:lnTo>
                  <a:lnTo>
                    <a:pt x="406" y="203"/>
                  </a:lnTo>
                  <a:lnTo>
                    <a:pt x="394" y="203"/>
                  </a:lnTo>
                  <a:lnTo>
                    <a:pt x="392" y="201"/>
                  </a:lnTo>
                  <a:lnTo>
                    <a:pt x="376" y="201"/>
                  </a:lnTo>
                  <a:lnTo>
                    <a:pt x="361" y="204"/>
                  </a:lnTo>
                  <a:lnTo>
                    <a:pt x="344" y="204"/>
                  </a:lnTo>
                  <a:lnTo>
                    <a:pt x="333" y="203"/>
                  </a:lnTo>
                  <a:lnTo>
                    <a:pt x="333" y="216"/>
                  </a:lnTo>
                  <a:lnTo>
                    <a:pt x="339" y="204"/>
                  </a:lnTo>
                  <a:lnTo>
                    <a:pt x="327" y="201"/>
                  </a:lnTo>
                  <a:lnTo>
                    <a:pt x="327" y="201"/>
                  </a:lnTo>
                  <a:lnTo>
                    <a:pt x="317" y="197"/>
                  </a:lnTo>
                  <a:lnTo>
                    <a:pt x="303" y="191"/>
                  </a:lnTo>
                  <a:lnTo>
                    <a:pt x="274" y="177"/>
                  </a:lnTo>
                  <a:lnTo>
                    <a:pt x="244" y="160"/>
                  </a:lnTo>
                  <a:lnTo>
                    <a:pt x="217" y="144"/>
                  </a:lnTo>
                  <a:lnTo>
                    <a:pt x="182" y="119"/>
                  </a:lnTo>
                  <a:lnTo>
                    <a:pt x="176" y="133"/>
                  </a:lnTo>
                  <a:lnTo>
                    <a:pt x="187" y="122"/>
                  </a:lnTo>
                  <a:lnTo>
                    <a:pt x="152" y="100"/>
                  </a:lnTo>
                  <a:lnTo>
                    <a:pt x="117" y="75"/>
                  </a:lnTo>
                  <a:lnTo>
                    <a:pt x="102" y="65"/>
                  </a:lnTo>
                  <a:lnTo>
                    <a:pt x="87" y="54"/>
                  </a:lnTo>
                  <a:lnTo>
                    <a:pt x="87" y="54"/>
                  </a:lnTo>
                  <a:lnTo>
                    <a:pt x="65" y="38"/>
                  </a:lnTo>
                  <a:lnTo>
                    <a:pt x="46" y="22"/>
                  </a:lnTo>
                  <a:lnTo>
                    <a:pt x="29" y="10"/>
                  </a:lnTo>
                  <a:lnTo>
                    <a:pt x="17" y="0"/>
                  </a:lnTo>
                  <a:close/>
                </a:path>
              </a:pathLst>
            </a:custGeom>
            <a:solidFill>
              <a:srgbClr val="FF0000"/>
            </a:solidFill>
            <a:ln w="3175">
              <a:noFill/>
              <a:round/>
              <a:headEnd/>
              <a:tailEnd/>
            </a:ln>
          </p:spPr>
          <p:txBody>
            <a:bodyPr/>
            <a:lstStyle/>
            <a:p>
              <a:endParaRPr lang="en-US"/>
            </a:p>
          </p:txBody>
        </p:sp>
        <p:sp>
          <p:nvSpPr>
            <p:cNvPr id="143396" name="Rectangle 36"/>
            <p:cNvSpPr>
              <a:spLocks noChangeArrowheads="1"/>
            </p:cNvSpPr>
            <p:nvPr/>
          </p:nvSpPr>
          <p:spPr bwMode="auto">
            <a:xfrm>
              <a:off x="2954" y="745"/>
              <a:ext cx="144" cy="58"/>
            </a:xfrm>
            <a:prstGeom prst="rect">
              <a:avLst/>
            </a:prstGeom>
            <a:noFill/>
            <a:ln w="317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南武線</a:t>
              </a:r>
              <a:endParaRPr kumimoji="1" lang="ja-JP" altLang="en-US">
                <a:latin typeface="Times New Roman" pitchFamily="18" charset="0"/>
                <a:ea typeface="MS PGothic" pitchFamily="34" charset="-128"/>
              </a:endParaRPr>
            </a:p>
          </p:txBody>
        </p:sp>
        <p:sp>
          <p:nvSpPr>
            <p:cNvPr id="143397" name="Rectangle 37"/>
            <p:cNvSpPr>
              <a:spLocks noChangeArrowheads="1"/>
            </p:cNvSpPr>
            <p:nvPr/>
          </p:nvSpPr>
          <p:spPr bwMode="auto">
            <a:xfrm>
              <a:off x="2442" y="1161"/>
              <a:ext cx="144" cy="58"/>
            </a:xfrm>
            <a:prstGeom prst="rect">
              <a:avLst/>
            </a:prstGeom>
            <a:noFill/>
            <a:ln w="317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横浜線</a:t>
              </a:r>
              <a:endParaRPr kumimoji="1" lang="ja-JP" altLang="en-US">
                <a:latin typeface="Times New Roman" pitchFamily="18" charset="0"/>
                <a:ea typeface="MS PGothic" pitchFamily="34" charset="-128"/>
              </a:endParaRPr>
            </a:p>
          </p:txBody>
        </p:sp>
        <p:sp>
          <p:nvSpPr>
            <p:cNvPr id="143398" name="Freeform 38"/>
            <p:cNvSpPr>
              <a:spLocks/>
            </p:cNvSpPr>
            <p:nvPr/>
          </p:nvSpPr>
          <p:spPr bwMode="auto">
            <a:xfrm>
              <a:off x="2402" y="1061"/>
              <a:ext cx="923" cy="327"/>
            </a:xfrm>
            <a:custGeom>
              <a:avLst/>
              <a:gdLst/>
              <a:ahLst/>
              <a:cxnLst>
                <a:cxn ang="0">
                  <a:pos x="51" y="53"/>
                </a:cxn>
                <a:cxn ang="0">
                  <a:pos x="100" y="69"/>
                </a:cxn>
                <a:cxn ang="0">
                  <a:pos x="178" y="74"/>
                </a:cxn>
                <a:cxn ang="0">
                  <a:pos x="230" y="71"/>
                </a:cxn>
                <a:cxn ang="0">
                  <a:pos x="269" y="69"/>
                </a:cxn>
                <a:cxn ang="0">
                  <a:pos x="290" y="83"/>
                </a:cxn>
                <a:cxn ang="0">
                  <a:pos x="312" y="106"/>
                </a:cxn>
                <a:cxn ang="0">
                  <a:pos x="366" y="127"/>
                </a:cxn>
                <a:cxn ang="0">
                  <a:pos x="463" y="127"/>
                </a:cxn>
                <a:cxn ang="0">
                  <a:pos x="554" y="121"/>
                </a:cxn>
                <a:cxn ang="0">
                  <a:pos x="634" y="165"/>
                </a:cxn>
                <a:cxn ang="0">
                  <a:pos x="740" y="216"/>
                </a:cxn>
                <a:cxn ang="0">
                  <a:pos x="811" y="265"/>
                </a:cxn>
                <a:cxn ang="0">
                  <a:pos x="905" y="307"/>
                </a:cxn>
                <a:cxn ang="0">
                  <a:pos x="985" y="342"/>
                </a:cxn>
                <a:cxn ang="0">
                  <a:pos x="1094" y="336"/>
                </a:cxn>
                <a:cxn ang="0">
                  <a:pos x="1238" y="319"/>
                </a:cxn>
                <a:cxn ang="0">
                  <a:pos x="1358" y="336"/>
                </a:cxn>
                <a:cxn ang="0">
                  <a:pos x="1459" y="380"/>
                </a:cxn>
                <a:cxn ang="0">
                  <a:pos x="1520" y="375"/>
                </a:cxn>
                <a:cxn ang="0">
                  <a:pos x="1567" y="345"/>
                </a:cxn>
                <a:cxn ang="0">
                  <a:pos x="1580" y="337"/>
                </a:cxn>
                <a:cxn ang="0">
                  <a:pos x="1644" y="325"/>
                </a:cxn>
                <a:cxn ang="0">
                  <a:pos x="1694" y="339"/>
                </a:cxn>
                <a:cxn ang="0">
                  <a:pos x="1756" y="381"/>
                </a:cxn>
                <a:cxn ang="0">
                  <a:pos x="1794" y="443"/>
                </a:cxn>
                <a:cxn ang="0">
                  <a:pos x="1816" y="472"/>
                </a:cxn>
                <a:cxn ang="0">
                  <a:pos x="1822" y="498"/>
                </a:cxn>
                <a:cxn ang="0">
                  <a:pos x="1806" y="524"/>
                </a:cxn>
                <a:cxn ang="0">
                  <a:pos x="1771" y="577"/>
                </a:cxn>
                <a:cxn ang="0">
                  <a:pos x="1713" y="607"/>
                </a:cxn>
                <a:cxn ang="0">
                  <a:pos x="1718" y="634"/>
                </a:cxn>
                <a:cxn ang="0">
                  <a:pos x="1762" y="595"/>
                </a:cxn>
                <a:cxn ang="0">
                  <a:pos x="1824" y="534"/>
                </a:cxn>
                <a:cxn ang="0">
                  <a:pos x="1844" y="498"/>
                </a:cxn>
                <a:cxn ang="0">
                  <a:pos x="1842" y="474"/>
                </a:cxn>
                <a:cxn ang="0">
                  <a:pos x="1818" y="440"/>
                </a:cxn>
                <a:cxn ang="0">
                  <a:pos x="1771" y="366"/>
                </a:cxn>
                <a:cxn ang="0">
                  <a:pos x="1697" y="328"/>
                </a:cxn>
                <a:cxn ang="0">
                  <a:pos x="1627" y="304"/>
                </a:cxn>
                <a:cxn ang="0">
                  <a:pos x="1562" y="322"/>
                </a:cxn>
                <a:cxn ang="0">
                  <a:pos x="1538" y="342"/>
                </a:cxn>
                <a:cxn ang="0">
                  <a:pos x="1501" y="371"/>
                </a:cxn>
                <a:cxn ang="0">
                  <a:pos x="1468" y="360"/>
                </a:cxn>
                <a:cxn ang="0">
                  <a:pos x="1365" y="316"/>
                </a:cxn>
                <a:cxn ang="0">
                  <a:pos x="1218" y="301"/>
                </a:cxn>
                <a:cxn ang="0">
                  <a:pos x="1069" y="316"/>
                </a:cxn>
                <a:cxn ang="0">
                  <a:pos x="994" y="322"/>
                </a:cxn>
                <a:cxn ang="0">
                  <a:pos x="910" y="298"/>
                </a:cxn>
                <a:cxn ang="0">
                  <a:pos x="792" y="240"/>
                </a:cxn>
                <a:cxn ang="0">
                  <a:pos x="725" y="192"/>
                </a:cxn>
                <a:cxn ang="0">
                  <a:pos x="598" y="130"/>
                </a:cxn>
                <a:cxn ang="0">
                  <a:pos x="527" y="104"/>
                </a:cxn>
                <a:cxn ang="0">
                  <a:pos x="419" y="106"/>
                </a:cxn>
                <a:cxn ang="0">
                  <a:pos x="359" y="103"/>
                </a:cxn>
                <a:cxn ang="0">
                  <a:pos x="313" y="80"/>
                </a:cxn>
                <a:cxn ang="0">
                  <a:pos x="295" y="59"/>
                </a:cxn>
                <a:cxn ang="0">
                  <a:pos x="274" y="50"/>
                </a:cxn>
                <a:cxn ang="0">
                  <a:pos x="228" y="50"/>
                </a:cxn>
                <a:cxn ang="0">
                  <a:pos x="160" y="51"/>
                </a:cxn>
                <a:cxn ang="0">
                  <a:pos x="100" y="48"/>
                </a:cxn>
                <a:cxn ang="0">
                  <a:pos x="78" y="44"/>
                </a:cxn>
                <a:cxn ang="0">
                  <a:pos x="10" y="0"/>
                </a:cxn>
              </a:cxnLst>
              <a:rect l="0" t="0" r="r" b="b"/>
              <a:pathLst>
                <a:path w="1845" h="654">
                  <a:moveTo>
                    <a:pt x="10" y="0"/>
                  </a:moveTo>
                  <a:lnTo>
                    <a:pt x="0" y="18"/>
                  </a:lnTo>
                  <a:lnTo>
                    <a:pt x="6" y="22"/>
                  </a:lnTo>
                  <a:lnTo>
                    <a:pt x="13" y="27"/>
                  </a:lnTo>
                  <a:lnTo>
                    <a:pt x="32" y="41"/>
                  </a:lnTo>
                  <a:lnTo>
                    <a:pt x="51" y="53"/>
                  </a:lnTo>
                  <a:lnTo>
                    <a:pt x="62" y="59"/>
                  </a:lnTo>
                  <a:lnTo>
                    <a:pt x="69" y="63"/>
                  </a:lnTo>
                  <a:lnTo>
                    <a:pt x="71" y="63"/>
                  </a:lnTo>
                  <a:lnTo>
                    <a:pt x="83" y="66"/>
                  </a:lnTo>
                  <a:lnTo>
                    <a:pt x="88" y="68"/>
                  </a:lnTo>
                  <a:lnTo>
                    <a:pt x="100" y="69"/>
                  </a:lnTo>
                  <a:lnTo>
                    <a:pt x="110" y="69"/>
                  </a:lnTo>
                  <a:lnTo>
                    <a:pt x="122" y="71"/>
                  </a:lnTo>
                  <a:lnTo>
                    <a:pt x="124" y="71"/>
                  </a:lnTo>
                  <a:lnTo>
                    <a:pt x="141" y="72"/>
                  </a:lnTo>
                  <a:lnTo>
                    <a:pt x="160" y="72"/>
                  </a:lnTo>
                  <a:lnTo>
                    <a:pt x="178" y="74"/>
                  </a:lnTo>
                  <a:lnTo>
                    <a:pt x="195" y="74"/>
                  </a:lnTo>
                  <a:lnTo>
                    <a:pt x="206" y="74"/>
                  </a:lnTo>
                  <a:lnTo>
                    <a:pt x="215" y="72"/>
                  </a:lnTo>
                  <a:lnTo>
                    <a:pt x="221" y="71"/>
                  </a:lnTo>
                  <a:lnTo>
                    <a:pt x="228" y="71"/>
                  </a:lnTo>
                  <a:lnTo>
                    <a:pt x="230" y="71"/>
                  </a:lnTo>
                  <a:lnTo>
                    <a:pt x="243" y="68"/>
                  </a:lnTo>
                  <a:lnTo>
                    <a:pt x="251" y="66"/>
                  </a:lnTo>
                  <a:lnTo>
                    <a:pt x="257" y="66"/>
                  </a:lnTo>
                  <a:lnTo>
                    <a:pt x="274" y="71"/>
                  </a:lnTo>
                  <a:lnTo>
                    <a:pt x="274" y="60"/>
                  </a:lnTo>
                  <a:lnTo>
                    <a:pt x="269" y="69"/>
                  </a:lnTo>
                  <a:lnTo>
                    <a:pt x="277" y="72"/>
                  </a:lnTo>
                  <a:lnTo>
                    <a:pt x="281" y="63"/>
                  </a:lnTo>
                  <a:lnTo>
                    <a:pt x="274" y="71"/>
                  </a:lnTo>
                  <a:lnTo>
                    <a:pt x="283" y="77"/>
                  </a:lnTo>
                  <a:lnTo>
                    <a:pt x="283" y="77"/>
                  </a:lnTo>
                  <a:lnTo>
                    <a:pt x="290" y="83"/>
                  </a:lnTo>
                  <a:lnTo>
                    <a:pt x="295" y="74"/>
                  </a:lnTo>
                  <a:lnTo>
                    <a:pt x="287" y="81"/>
                  </a:lnTo>
                  <a:lnTo>
                    <a:pt x="293" y="89"/>
                  </a:lnTo>
                  <a:lnTo>
                    <a:pt x="301" y="97"/>
                  </a:lnTo>
                  <a:lnTo>
                    <a:pt x="304" y="100"/>
                  </a:lnTo>
                  <a:lnTo>
                    <a:pt x="312" y="106"/>
                  </a:lnTo>
                  <a:lnTo>
                    <a:pt x="313" y="106"/>
                  </a:lnTo>
                  <a:lnTo>
                    <a:pt x="324" y="112"/>
                  </a:lnTo>
                  <a:lnTo>
                    <a:pt x="336" y="118"/>
                  </a:lnTo>
                  <a:lnTo>
                    <a:pt x="349" y="122"/>
                  </a:lnTo>
                  <a:lnTo>
                    <a:pt x="354" y="124"/>
                  </a:lnTo>
                  <a:lnTo>
                    <a:pt x="366" y="127"/>
                  </a:lnTo>
                  <a:lnTo>
                    <a:pt x="384" y="128"/>
                  </a:lnTo>
                  <a:lnTo>
                    <a:pt x="401" y="128"/>
                  </a:lnTo>
                  <a:lnTo>
                    <a:pt x="419" y="127"/>
                  </a:lnTo>
                  <a:lnTo>
                    <a:pt x="440" y="127"/>
                  </a:lnTo>
                  <a:lnTo>
                    <a:pt x="451" y="127"/>
                  </a:lnTo>
                  <a:lnTo>
                    <a:pt x="463" y="127"/>
                  </a:lnTo>
                  <a:lnTo>
                    <a:pt x="489" y="125"/>
                  </a:lnTo>
                  <a:lnTo>
                    <a:pt x="514" y="125"/>
                  </a:lnTo>
                  <a:lnTo>
                    <a:pt x="527" y="125"/>
                  </a:lnTo>
                  <a:lnTo>
                    <a:pt x="536" y="127"/>
                  </a:lnTo>
                  <a:lnTo>
                    <a:pt x="554" y="131"/>
                  </a:lnTo>
                  <a:lnTo>
                    <a:pt x="554" y="121"/>
                  </a:lnTo>
                  <a:lnTo>
                    <a:pt x="549" y="130"/>
                  </a:lnTo>
                  <a:lnTo>
                    <a:pt x="563" y="136"/>
                  </a:lnTo>
                  <a:lnTo>
                    <a:pt x="575" y="142"/>
                  </a:lnTo>
                  <a:lnTo>
                    <a:pt x="590" y="150"/>
                  </a:lnTo>
                  <a:lnTo>
                    <a:pt x="619" y="159"/>
                  </a:lnTo>
                  <a:lnTo>
                    <a:pt x="634" y="165"/>
                  </a:lnTo>
                  <a:lnTo>
                    <a:pt x="649" y="171"/>
                  </a:lnTo>
                  <a:lnTo>
                    <a:pt x="679" y="189"/>
                  </a:lnTo>
                  <a:lnTo>
                    <a:pt x="696" y="200"/>
                  </a:lnTo>
                  <a:lnTo>
                    <a:pt x="714" y="210"/>
                  </a:lnTo>
                  <a:lnTo>
                    <a:pt x="735" y="225"/>
                  </a:lnTo>
                  <a:lnTo>
                    <a:pt x="740" y="216"/>
                  </a:lnTo>
                  <a:lnTo>
                    <a:pt x="732" y="224"/>
                  </a:lnTo>
                  <a:lnTo>
                    <a:pt x="755" y="240"/>
                  </a:lnTo>
                  <a:lnTo>
                    <a:pt x="779" y="257"/>
                  </a:lnTo>
                  <a:lnTo>
                    <a:pt x="782" y="260"/>
                  </a:lnTo>
                  <a:lnTo>
                    <a:pt x="807" y="274"/>
                  </a:lnTo>
                  <a:lnTo>
                    <a:pt x="811" y="265"/>
                  </a:lnTo>
                  <a:lnTo>
                    <a:pt x="807" y="274"/>
                  </a:lnTo>
                  <a:lnTo>
                    <a:pt x="831" y="287"/>
                  </a:lnTo>
                  <a:lnTo>
                    <a:pt x="857" y="299"/>
                  </a:lnTo>
                  <a:lnTo>
                    <a:pt x="879" y="309"/>
                  </a:lnTo>
                  <a:lnTo>
                    <a:pt x="902" y="318"/>
                  </a:lnTo>
                  <a:lnTo>
                    <a:pt x="905" y="307"/>
                  </a:lnTo>
                  <a:lnTo>
                    <a:pt x="901" y="318"/>
                  </a:lnTo>
                  <a:lnTo>
                    <a:pt x="917" y="324"/>
                  </a:lnTo>
                  <a:lnTo>
                    <a:pt x="929" y="330"/>
                  </a:lnTo>
                  <a:lnTo>
                    <a:pt x="941" y="333"/>
                  </a:lnTo>
                  <a:lnTo>
                    <a:pt x="958" y="337"/>
                  </a:lnTo>
                  <a:lnTo>
                    <a:pt x="985" y="342"/>
                  </a:lnTo>
                  <a:lnTo>
                    <a:pt x="990" y="342"/>
                  </a:lnTo>
                  <a:lnTo>
                    <a:pt x="1006" y="342"/>
                  </a:lnTo>
                  <a:lnTo>
                    <a:pt x="1026" y="342"/>
                  </a:lnTo>
                  <a:lnTo>
                    <a:pt x="1046" y="340"/>
                  </a:lnTo>
                  <a:lnTo>
                    <a:pt x="1069" y="337"/>
                  </a:lnTo>
                  <a:lnTo>
                    <a:pt x="1094" y="336"/>
                  </a:lnTo>
                  <a:lnTo>
                    <a:pt x="1118" y="333"/>
                  </a:lnTo>
                  <a:lnTo>
                    <a:pt x="1138" y="331"/>
                  </a:lnTo>
                  <a:lnTo>
                    <a:pt x="1158" y="328"/>
                  </a:lnTo>
                  <a:lnTo>
                    <a:pt x="1199" y="324"/>
                  </a:lnTo>
                  <a:lnTo>
                    <a:pt x="1218" y="322"/>
                  </a:lnTo>
                  <a:lnTo>
                    <a:pt x="1238" y="319"/>
                  </a:lnTo>
                  <a:lnTo>
                    <a:pt x="1259" y="318"/>
                  </a:lnTo>
                  <a:lnTo>
                    <a:pt x="1279" y="318"/>
                  </a:lnTo>
                  <a:lnTo>
                    <a:pt x="1320" y="325"/>
                  </a:lnTo>
                  <a:lnTo>
                    <a:pt x="1320" y="315"/>
                  </a:lnTo>
                  <a:lnTo>
                    <a:pt x="1315" y="324"/>
                  </a:lnTo>
                  <a:lnTo>
                    <a:pt x="1358" y="336"/>
                  </a:lnTo>
                  <a:lnTo>
                    <a:pt x="1376" y="343"/>
                  </a:lnTo>
                  <a:lnTo>
                    <a:pt x="1396" y="352"/>
                  </a:lnTo>
                  <a:lnTo>
                    <a:pt x="1415" y="363"/>
                  </a:lnTo>
                  <a:lnTo>
                    <a:pt x="1433" y="371"/>
                  </a:lnTo>
                  <a:lnTo>
                    <a:pt x="1447" y="375"/>
                  </a:lnTo>
                  <a:lnTo>
                    <a:pt x="1459" y="380"/>
                  </a:lnTo>
                  <a:lnTo>
                    <a:pt x="1471" y="383"/>
                  </a:lnTo>
                  <a:lnTo>
                    <a:pt x="1476" y="384"/>
                  </a:lnTo>
                  <a:lnTo>
                    <a:pt x="1489" y="384"/>
                  </a:lnTo>
                  <a:lnTo>
                    <a:pt x="1501" y="381"/>
                  </a:lnTo>
                  <a:lnTo>
                    <a:pt x="1506" y="380"/>
                  </a:lnTo>
                  <a:lnTo>
                    <a:pt x="1520" y="375"/>
                  </a:lnTo>
                  <a:lnTo>
                    <a:pt x="1535" y="368"/>
                  </a:lnTo>
                  <a:lnTo>
                    <a:pt x="1547" y="360"/>
                  </a:lnTo>
                  <a:lnTo>
                    <a:pt x="1548" y="360"/>
                  </a:lnTo>
                  <a:lnTo>
                    <a:pt x="1556" y="354"/>
                  </a:lnTo>
                  <a:lnTo>
                    <a:pt x="1559" y="352"/>
                  </a:lnTo>
                  <a:lnTo>
                    <a:pt x="1567" y="345"/>
                  </a:lnTo>
                  <a:lnTo>
                    <a:pt x="1574" y="339"/>
                  </a:lnTo>
                  <a:lnTo>
                    <a:pt x="1567" y="331"/>
                  </a:lnTo>
                  <a:lnTo>
                    <a:pt x="1571" y="342"/>
                  </a:lnTo>
                  <a:lnTo>
                    <a:pt x="1580" y="337"/>
                  </a:lnTo>
                  <a:lnTo>
                    <a:pt x="1576" y="327"/>
                  </a:lnTo>
                  <a:lnTo>
                    <a:pt x="1580" y="337"/>
                  </a:lnTo>
                  <a:lnTo>
                    <a:pt x="1604" y="328"/>
                  </a:lnTo>
                  <a:lnTo>
                    <a:pt x="1618" y="325"/>
                  </a:lnTo>
                  <a:lnTo>
                    <a:pt x="1614" y="316"/>
                  </a:lnTo>
                  <a:lnTo>
                    <a:pt x="1614" y="327"/>
                  </a:lnTo>
                  <a:lnTo>
                    <a:pt x="1627" y="325"/>
                  </a:lnTo>
                  <a:lnTo>
                    <a:pt x="1644" y="325"/>
                  </a:lnTo>
                  <a:lnTo>
                    <a:pt x="1660" y="328"/>
                  </a:lnTo>
                  <a:lnTo>
                    <a:pt x="1660" y="318"/>
                  </a:lnTo>
                  <a:lnTo>
                    <a:pt x="1656" y="327"/>
                  </a:lnTo>
                  <a:lnTo>
                    <a:pt x="1674" y="331"/>
                  </a:lnTo>
                  <a:lnTo>
                    <a:pt x="1692" y="339"/>
                  </a:lnTo>
                  <a:lnTo>
                    <a:pt x="1694" y="339"/>
                  </a:lnTo>
                  <a:lnTo>
                    <a:pt x="1710" y="346"/>
                  </a:lnTo>
                  <a:lnTo>
                    <a:pt x="1727" y="357"/>
                  </a:lnTo>
                  <a:lnTo>
                    <a:pt x="1732" y="346"/>
                  </a:lnTo>
                  <a:lnTo>
                    <a:pt x="1724" y="354"/>
                  </a:lnTo>
                  <a:lnTo>
                    <a:pt x="1741" y="368"/>
                  </a:lnTo>
                  <a:lnTo>
                    <a:pt x="1756" y="381"/>
                  </a:lnTo>
                  <a:lnTo>
                    <a:pt x="1769" y="398"/>
                  </a:lnTo>
                  <a:lnTo>
                    <a:pt x="1777" y="390"/>
                  </a:lnTo>
                  <a:lnTo>
                    <a:pt x="1768" y="395"/>
                  </a:lnTo>
                  <a:lnTo>
                    <a:pt x="1779" y="415"/>
                  </a:lnTo>
                  <a:lnTo>
                    <a:pt x="1789" y="434"/>
                  </a:lnTo>
                  <a:lnTo>
                    <a:pt x="1794" y="443"/>
                  </a:lnTo>
                  <a:lnTo>
                    <a:pt x="1801" y="452"/>
                  </a:lnTo>
                  <a:lnTo>
                    <a:pt x="1809" y="463"/>
                  </a:lnTo>
                  <a:lnTo>
                    <a:pt x="1810" y="466"/>
                  </a:lnTo>
                  <a:lnTo>
                    <a:pt x="1819" y="477"/>
                  </a:lnTo>
                  <a:lnTo>
                    <a:pt x="1827" y="469"/>
                  </a:lnTo>
                  <a:lnTo>
                    <a:pt x="1816" y="472"/>
                  </a:lnTo>
                  <a:lnTo>
                    <a:pt x="1822" y="481"/>
                  </a:lnTo>
                  <a:lnTo>
                    <a:pt x="1833" y="478"/>
                  </a:lnTo>
                  <a:lnTo>
                    <a:pt x="1822" y="478"/>
                  </a:lnTo>
                  <a:lnTo>
                    <a:pt x="1824" y="487"/>
                  </a:lnTo>
                  <a:lnTo>
                    <a:pt x="1824" y="489"/>
                  </a:lnTo>
                  <a:lnTo>
                    <a:pt x="1822" y="498"/>
                  </a:lnTo>
                  <a:lnTo>
                    <a:pt x="1833" y="498"/>
                  </a:lnTo>
                  <a:lnTo>
                    <a:pt x="1824" y="493"/>
                  </a:lnTo>
                  <a:lnTo>
                    <a:pt x="1819" y="504"/>
                  </a:lnTo>
                  <a:lnTo>
                    <a:pt x="1812" y="514"/>
                  </a:lnTo>
                  <a:lnTo>
                    <a:pt x="1807" y="522"/>
                  </a:lnTo>
                  <a:lnTo>
                    <a:pt x="1806" y="524"/>
                  </a:lnTo>
                  <a:lnTo>
                    <a:pt x="1792" y="545"/>
                  </a:lnTo>
                  <a:lnTo>
                    <a:pt x="1801" y="548"/>
                  </a:lnTo>
                  <a:lnTo>
                    <a:pt x="1794" y="540"/>
                  </a:lnTo>
                  <a:lnTo>
                    <a:pt x="1777" y="560"/>
                  </a:lnTo>
                  <a:lnTo>
                    <a:pt x="1763" y="569"/>
                  </a:lnTo>
                  <a:lnTo>
                    <a:pt x="1771" y="577"/>
                  </a:lnTo>
                  <a:lnTo>
                    <a:pt x="1766" y="566"/>
                  </a:lnTo>
                  <a:lnTo>
                    <a:pt x="1753" y="575"/>
                  </a:lnTo>
                  <a:lnTo>
                    <a:pt x="1739" y="584"/>
                  </a:lnTo>
                  <a:lnTo>
                    <a:pt x="1736" y="587"/>
                  </a:lnTo>
                  <a:lnTo>
                    <a:pt x="1726" y="596"/>
                  </a:lnTo>
                  <a:lnTo>
                    <a:pt x="1713" y="607"/>
                  </a:lnTo>
                  <a:lnTo>
                    <a:pt x="1703" y="619"/>
                  </a:lnTo>
                  <a:lnTo>
                    <a:pt x="1694" y="630"/>
                  </a:lnTo>
                  <a:lnTo>
                    <a:pt x="1688" y="640"/>
                  </a:lnTo>
                  <a:lnTo>
                    <a:pt x="1703" y="654"/>
                  </a:lnTo>
                  <a:lnTo>
                    <a:pt x="1709" y="645"/>
                  </a:lnTo>
                  <a:lnTo>
                    <a:pt x="1718" y="634"/>
                  </a:lnTo>
                  <a:lnTo>
                    <a:pt x="1729" y="622"/>
                  </a:lnTo>
                  <a:lnTo>
                    <a:pt x="1739" y="611"/>
                  </a:lnTo>
                  <a:lnTo>
                    <a:pt x="1751" y="602"/>
                  </a:lnTo>
                  <a:lnTo>
                    <a:pt x="1744" y="595"/>
                  </a:lnTo>
                  <a:lnTo>
                    <a:pt x="1748" y="604"/>
                  </a:lnTo>
                  <a:lnTo>
                    <a:pt x="1762" y="595"/>
                  </a:lnTo>
                  <a:lnTo>
                    <a:pt x="1776" y="586"/>
                  </a:lnTo>
                  <a:lnTo>
                    <a:pt x="1779" y="584"/>
                  </a:lnTo>
                  <a:lnTo>
                    <a:pt x="1791" y="575"/>
                  </a:lnTo>
                  <a:lnTo>
                    <a:pt x="1809" y="555"/>
                  </a:lnTo>
                  <a:lnTo>
                    <a:pt x="1812" y="552"/>
                  </a:lnTo>
                  <a:lnTo>
                    <a:pt x="1824" y="534"/>
                  </a:lnTo>
                  <a:lnTo>
                    <a:pt x="1815" y="528"/>
                  </a:lnTo>
                  <a:lnTo>
                    <a:pt x="1824" y="534"/>
                  </a:lnTo>
                  <a:lnTo>
                    <a:pt x="1832" y="522"/>
                  </a:lnTo>
                  <a:lnTo>
                    <a:pt x="1839" y="511"/>
                  </a:lnTo>
                  <a:lnTo>
                    <a:pt x="1844" y="501"/>
                  </a:lnTo>
                  <a:lnTo>
                    <a:pt x="1844" y="498"/>
                  </a:lnTo>
                  <a:lnTo>
                    <a:pt x="1844" y="498"/>
                  </a:lnTo>
                  <a:lnTo>
                    <a:pt x="1845" y="487"/>
                  </a:lnTo>
                  <a:lnTo>
                    <a:pt x="1835" y="487"/>
                  </a:lnTo>
                  <a:lnTo>
                    <a:pt x="1845" y="487"/>
                  </a:lnTo>
                  <a:lnTo>
                    <a:pt x="1844" y="478"/>
                  </a:lnTo>
                  <a:lnTo>
                    <a:pt x="1842" y="474"/>
                  </a:lnTo>
                  <a:lnTo>
                    <a:pt x="1836" y="465"/>
                  </a:lnTo>
                  <a:lnTo>
                    <a:pt x="1835" y="461"/>
                  </a:lnTo>
                  <a:lnTo>
                    <a:pt x="1825" y="451"/>
                  </a:lnTo>
                  <a:lnTo>
                    <a:pt x="1818" y="458"/>
                  </a:lnTo>
                  <a:lnTo>
                    <a:pt x="1828" y="455"/>
                  </a:lnTo>
                  <a:lnTo>
                    <a:pt x="1818" y="440"/>
                  </a:lnTo>
                  <a:lnTo>
                    <a:pt x="1813" y="436"/>
                  </a:lnTo>
                  <a:lnTo>
                    <a:pt x="1809" y="427"/>
                  </a:lnTo>
                  <a:lnTo>
                    <a:pt x="1798" y="407"/>
                  </a:lnTo>
                  <a:lnTo>
                    <a:pt x="1788" y="387"/>
                  </a:lnTo>
                  <a:lnTo>
                    <a:pt x="1785" y="383"/>
                  </a:lnTo>
                  <a:lnTo>
                    <a:pt x="1771" y="366"/>
                  </a:lnTo>
                  <a:lnTo>
                    <a:pt x="1756" y="352"/>
                  </a:lnTo>
                  <a:lnTo>
                    <a:pt x="1739" y="339"/>
                  </a:lnTo>
                  <a:lnTo>
                    <a:pt x="1736" y="337"/>
                  </a:lnTo>
                  <a:lnTo>
                    <a:pt x="1719" y="327"/>
                  </a:lnTo>
                  <a:lnTo>
                    <a:pt x="1701" y="319"/>
                  </a:lnTo>
                  <a:lnTo>
                    <a:pt x="1697" y="328"/>
                  </a:lnTo>
                  <a:lnTo>
                    <a:pt x="1701" y="319"/>
                  </a:lnTo>
                  <a:lnTo>
                    <a:pt x="1683" y="312"/>
                  </a:lnTo>
                  <a:lnTo>
                    <a:pt x="1665" y="307"/>
                  </a:lnTo>
                  <a:lnTo>
                    <a:pt x="1660" y="307"/>
                  </a:lnTo>
                  <a:lnTo>
                    <a:pt x="1644" y="304"/>
                  </a:lnTo>
                  <a:lnTo>
                    <a:pt x="1627" y="304"/>
                  </a:lnTo>
                  <a:lnTo>
                    <a:pt x="1614" y="306"/>
                  </a:lnTo>
                  <a:lnTo>
                    <a:pt x="1609" y="306"/>
                  </a:lnTo>
                  <a:lnTo>
                    <a:pt x="1595" y="309"/>
                  </a:lnTo>
                  <a:lnTo>
                    <a:pt x="1573" y="318"/>
                  </a:lnTo>
                  <a:lnTo>
                    <a:pt x="1571" y="318"/>
                  </a:lnTo>
                  <a:lnTo>
                    <a:pt x="1562" y="322"/>
                  </a:lnTo>
                  <a:lnTo>
                    <a:pt x="1559" y="324"/>
                  </a:lnTo>
                  <a:lnTo>
                    <a:pt x="1551" y="330"/>
                  </a:lnTo>
                  <a:lnTo>
                    <a:pt x="1544" y="337"/>
                  </a:lnTo>
                  <a:lnTo>
                    <a:pt x="1551" y="345"/>
                  </a:lnTo>
                  <a:lnTo>
                    <a:pt x="1547" y="334"/>
                  </a:lnTo>
                  <a:lnTo>
                    <a:pt x="1538" y="342"/>
                  </a:lnTo>
                  <a:lnTo>
                    <a:pt x="1542" y="351"/>
                  </a:lnTo>
                  <a:lnTo>
                    <a:pt x="1538" y="342"/>
                  </a:lnTo>
                  <a:lnTo>
                    <a:pt x="1526" y="348"/>
                  </a:lnTo>
                  <a:lnTo>
                    <a:pt x="1511" y="355"/>
                  </a:lnTo>
                  <a:lnTo>
                    <a:pt x="1497" y="360"/>
                  </a:lnTo>
                  <a:lnTo>
                    <a:pt x="1501" y="371"/>
                  </a:lnTo>
                  <a:lnTo>
                    <a:pt x="1501" y="360"/>
                  </a:lnTo>
                  <a:lnTo>
                    <a:pt x="1488" y="363"/>
                  </a:lnTo>
                  <a:lnTo>
                    <a:pt x="1476" y="363"/>
                  </a:lnTo>
                  <a:lnTo>
                    <a:pt x="1476" y="374"/>
                  </a:lnTo>
                  <a:lnTo>
                    <a:pt x="1480" y="363"/>
                  </a:lnTo>
                  <a:lnTo>
                    <a:pt x="1468" y="360"/>
                  </a:lnTo>
                  <a:lnTo>
                    <a:pt x="1456" y="355"/>
                  </a:lnTo>
                  <a:lnTo>
                    <a:pt x="1441" y="351"/>
                  </a:lnTo>
                  <a:lnTo>
                    <a:pt x="1424" y="343"/>
                  </a:lnTo>
                  <a:lnTo>
                    <a:pt x="1405" y="333"/>
                  </a:lnTo>
                  <a:lnTo>
                    <a:pt x="1385" y="324"/>
                  </a:lnTo>
                  <a:lnTo>
                    <a:pt x="1365" y="316"/>
                  </a:lnTo>
                  <a:lnTo>
                    <a:pt x="1324" y="304"/>
                  </a:lnTo>
                  <a:lnTo>
                    <a:pt x="1320" y="304"/>
                  </a:lnTo>
                  <a:lnTo>
                    <a:pt x="1280" y="296"/>
                  </a:lnTo>
                  <a:lnTo>
                    <a:pt x="1259" y="296"/>
                  </a:lnTo>
                  <a:lnTo>
                    <a:pt x="1238" y="298"/>
                  </a:lnTo>
                  <a:lnTo>
                    <a:pt x="1218" y="301"/>
                  </a:lnTo>
                  <a:lnTo>
                    <a:pt x="1197" y="302"/>
                  </a:lnTo>
                  <a:lnTo>
                    <a:pt x="1158" y="307"/>
                  </a:lnTo>
                  <a:lnTo>
                    <a:pt x="1138" y="310"/>
                  </a:lnTo>
                  <a:lnTo>
                    <a:pt x="1117" y="312"/>
                  </a:lnTo>
                  <a:lnTo>
                    <a:pt x="1094" y="315"/>
                  </a:lnTo>
                  <a:lnTo>
                    <a:pt x="1069" y="316"/>
                  </a:lnTo>
                  <a:lnTo>
                    <a:pt x="1046" y="319"/>
                  </a:lnTo>
                  <a:lnTo>
                    <a:pt x="1025" y="321"/>
                  </a:lnTo>
                  <a:lnTo>
                    <a:pt x="1006" y="321"/>
                  </a:lnTo>
                  <a:lnTo>
                    <a:pt x="990" y="321"/>
                  </a:lnTo>
                  <a:lnTo>
                    <a:pt x="990" y="331"/>
                  </a:lnTo>
                  <a:lnTo>
                    <a:pt x="994" y="322"/>
                  </a:lnTo>
                  <a:lnTo>
                    <a:pt x="963" y="318"/>
                  </a:lnTo>
                  <a:lnTo>
                    <a:pt x="950" y="313"/>
                  </a:lnTo>
                  <a:lnTo>
                    <a:pt x="938" y="310"/>
                  </a:lnTo>
                  <a:lnTo>
                    <a:pt x="926" y="304"/>
                  </a:lnTo>
                  <a:lnTo>
                    <a:pt x="910" y="298"/>
                  </a:lnTo>
                  <a:lnTo>
                    <a:pt x="910" y="298"/>
                  </a:lnTo>
                  <a:lnTo>
                    <a:pt x="888" y="289"/>
                  </a:lnTo>
                  <a:lnTo>
                    <a:pt x="866" y="280"/>
                  </a:lnTo>
                  <a:lnTo>
                    <a:pt x="840" y="268"/>
                  </a:lnTo>
                  <a:lnTo>
                    <a:pt x="817" y="256"/>
                  </a:lnTo>
                  <a:lnTo>
                    <a:pt x="816" y="256"/>
                  </a:lnTo>
                  <a:lnTo>
                    <a:pt x="792" y="240"/>
                  </a:lnTo>
                  <a:lnTo>
                    <a:pt x="787" y="249"/>
                  </a:lnTo>
                  <a:lnTo>
                    <a:pt x="795" y="242"/>
                  </a:lnTo>
                  <a:lnTo>
                    <a:pt x="770" y="225"/>
                  </a:lnTo>
                  <a:lnTo>
                    <a:pt x="748" y="209"/>
                  </a:lnTo>
                  <a:lnTo>
                    <a:pt x="745" y="206"/>
                  </a:lnTo>
                  <a:lnTo>
                    <a:pt x="725" y="192"/>
                  </a:lnTo>
                  <a:lnTo>
                    <a:pt x="705" y="180"/>
                  </a:lnTo>
                  <a:lnTo>
                    <a:pt x="689" y="169"/>
                  </a:lnTo>
                  <a:lnTo>
                    <a:pt x="658" y="153"/>
                  </a:lnTo>
                  <a:lnTo>
                    <a:pt x="643" y="145"/>
                  </a:lnTo>
                  <a:lnTo>
                    <a:pt x="628" y="139"/>
                  </a:lnTo>
                  <a:lnTo>
                    <a:pt x="598" y="130"/>
                  </a:lnTo>
                  <a:lnTo>
                    <a:pt x="584" y="122"/>
                  </a:lnTo>
                  <a:lnTo>
                    <a:pt x="572" y="116"/>
                  </a:lnTo>
                  <a:lnTo>
                    <a:pt x="558" y="110"/>
                  </a:lnTo>
                  <a:lnTo>
                    <a:pt x="554" y="110"/>
                  </a:lnTo>
                  <a:lnTo>
                    <a:pt x="539" y="106"/>
                  </a:lnTo>
                  <a:lnTo>
                    <a:pt x="527" y="104"/>
                  </a:lnTo>
                  <a:lnTo>
                    <a:pt x="514" y="104"/>
                  </a:lnTo>
                  <a:lnTo>
                    <a:pt x="489" y="104"/>
                  </a:lnTo>
                  <a:lnTo>
                    <a:pt x="463" y="106"/>
                  </a:lnTo>
                  <a:lnTo>
                    <a:pt x="451" y="106"/>
                  </a:lnTo>
                  <a:lnTo>
                    <a:pt x="440" y="106"/>
                  </a:lnTo>
                  <a:lnTo>
                    <a:pt x="419" y="106"/>
                  </a:lnTo>
                  <a:lnTo>
                    <a:pt x="401" y="107"/>
                  </a:lnTo>
                  <a:lnTo>
                    <a:pt x="384" y="107"/>
                  </a:lnTo>
                  <a:lnTo>
                    <a:pt x="369" y="106"/>
                  </a:lnTo>
                  <a:lnTo>
                    <a:pt x="354" y="103"/>
                  </a:lnTo>
                  <a:lnTo>
                    <a:pt x="354" y="113"/>
                  </a:lnTo>
                  <a:lnTo>
                    <a:pt x="359" y="103"/>
                  </a:lnTo>
                  <a:lnTo>
                    <a:pt x="345" y="98"/>
                  </a:lnTo>
                  <a:lnTo>
                    <a:pt x="333" y="92"/>
                  </a:lnTo>
                  <a:lnTo>
                    <a:pt x="324" y="87"/>
                  </a:lnTo>
                  <a:lnTo>
                    <a:pt x="318" y="97"/>
                  </a:lnTo>
                  <a:lnTo>
                    <a:pt x="324" y="87"/>
                  </a:lnTo>
                  <a:lnTo>
                    <a:pt x="313" y="80"/>
                  </a:lnTo>
                  <a:lnTo>
                    <a:pt x="309" y="89"/>
                  </a:lnTo>
                  <a:lnTo>
                    <a:pt x="316" y="81"/>
                  </a:lnTo>
                  <a:lnTo>
                    <a:pt x="309" y="74"/>
                  </a:lnTo>
                  <a:lnTo>
                    <a:pt x="303" y="66"/>
                  </a:lnTo>
                  <a:lnTo>
                    <a:pt x="300" y="63"/>
                  </a:lnTo>
                  <a:lnTo>
                    <a:pt x="295" y="59"/>
                  </a:lnTo>
                  <a:lnTo>
                    <a:pt x="289" y="68"/>
                  </a:lnTo>
                  <a:lnTo>
                    <a:pt x="296" y="60"/>
                  </a:lnTo>
                  <a:lnTo>
                    <a:pt x="289" y="56"/>
                  </a:lnTo>
                  <a:lnTo>
                    <a:pt x="286" y="53"/>
                  </a:lnTo>
                  <a:lnTo>
                    <a:pt x="278" y="50"/>
                  </a:lnTo>
                  <a:lnTo>
                    <a:pt x="274" y="50"/>
                  </a:lnTo>
                  <a:lnTo>
                    <a:pt x="260" y="45"/>
                  </a:lnTo>
                  <a:lnTo>
                    <a:pt x="251" y="45"/>
                  </a:lnTo>
                  <a:lnTo>
                    <a:pt x="243" y="47"/>
                  </a:lnTo>
                  <a:lnTo>
                    <a:pt x="227" y="50"/>
                  </a:lnTo>
                  <a:lnTo>
                    <a:pt x="228" y="60"/>
                  </a:lnTo>
                  <a:lnTo>
                    <a:pt x="228" y="50"/>
                  </a:lnTo>
                  <a:lnTo>
                    <a:pt x="221" y="50"/>
                  </a:lnTo>
                  <a:lnTo>
                    <a:pt x="215" y="51"/>
                  </a:lnTo>
                  <a:lnTo>
                    <a:pt x="206" y="53"/>
                  </a:lnTo>
                  <a:lnTo>
                    <a:pt x="195" y="53"/>
                  </a:lnTo>
                  <a:lnTo>
                    <a:pt x="178" y="53"/>
                  </a:lnTo>
                  <a:lnTo>
                    <a:pt x="160" y="51"/>
                  </a:lnTo>
                  <a:lnTo>
                    <a:pt x="141" y="51"/>
                  </a:lnTo>
                  <a:lnTo>
                    <a:pt x="125" y="50"/>
                  </a:lnTo>
                  <a:lnTo>
                    <a:pt x="124" y="60"/>
                  </a:lnTo>
                  <a:lnTo>
                    <a:pt x="125" y="50"/>
                  </a:lnTo>
                  <a:lnTo>
                    <a:pt x="110" y="48"/>
                  </a:lnTo>
                  <a:lnTo>
                    <a:pt x="100" y="48"/>
                  </a:lnTo>
                  <a:lnTo>
                    <a:pt x="88" y="47"/>
                  </a:lnTo>
                  <a:lnTo>
                    <a:pt x="88" y="57"/>
                  </a:lnTo>
                  <a:lnTo>
                    <a:pt x="92" y="47"/>
                  </a:lnTo>
                  <a:lnTo>
                    <a:pt x="78" y="44"/>
                  </a:lnTo>
                  <a:lnTo>
                    <a:pt x="74" y="53"/>
                  </a:lnTo>
                  <a:lnTo>
                    <a:pt x="78" y="44"/>
                  </a:lnTo>
                  <a:lnTo>
                    <a:pt x="71" y="39"/>
                  </a:lnTo>
                  <a:lnTo>
                    <a:pt x="60" y="33"/>
                  </a:lnTo>
                  <a:lnTo>
                    <a:pt x="41" y="21"/>
                  </a:lnTo>
                  <a:lnTo>
                    <a:pt x="22" y="7"/>
                  </a:lnTo>
                  <a:lnTo>
                    <a:pt x="15" y="3"/>
                  </a:lnTo>
                  <a:lnTo>
                    <a:pt x="10" y="0"/>
                  </a:lnTo>
                  <a:close/>
                </a:path>
              </a:pathLst>
            </a:custGeom>
            <a:solidFill>
              <a:srgbClr val="FF0000"/>
            </a:solidFill>
            <a:ln w="3175">
              <a:noFill/>
              <a:round/>
              <a:headEnd/>
              <a:tailEnd/>
            </a:ln>
          </p:spPr>
          <p:txBody>
            <a:bodyPr/>
            <a:lstStyle/>
            <a:p>
              <a:endParaRPr lang="en-US"/>
            </a:p>
          </p:txBody>
        </p:sp>
        <p:sp>
          <p:nvSpPr>
            <p:cNvPr id="143399" name="Rectangle 39"/>
            <p:cNvSpPr>
              <a:spLocks noChangeArrowheads="1"/>
            </p:cNvSpPr>
            <p:nvPr/>
          </p:nvSpPr>
          <p:spPr bwMode="auto">
            <a:xfrm>
              <a:off x="3121" y="1190"/>
              <a:ext cx="192" cy="58"/>
            </a:xfrm>
            <a:prstGeom prst="rect">
              <a:avLst/>
            </a:prstGeom>
            <a:noFill/>
            <a:ln w="317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第二京浜</a:t>
              </a:r>
              <a:endParaRPr kumimoji="1" lang="ja-JP" altLang="en-US">
                <a:latin typeface="Times New Roman" pitchFamily="18" charset="0"/>
                <a:ea typeface="MS PGothic" pitchFamily="34" charset="-128"/>
              </a:endParaRPr>
            </a:p>
          </p:txBody>
        </p:sp>
      </p:grpSp>
      <p:grpSp>
        <p:nvGrpSpPr>
          <p:cNvPr id="4" name="Group 40"/>
          <p:cNvGrpSpPr>
            <a:grpSpLocks/>
          </p:cNvGrpSpPr>
          <p:nvPr/>
        </p:nvGrpSpPr>
        <p:grpSpPr bwMode="auto">
          <a:xfrm>
            <a:off x="4579938" y="2603500"/>
            <a:ext cx="2262187" cy="1338263"/>
            <a:chOff x="2976" y="1872"/>
            <a:chExt cx="1425" cy="843"/>
          </a:xfrm>
        </p:grpSpPr>
        <p:pic>
          <p:nvPicPr>
            <p:cNvPr id="143401" name="Picture 41"/>
            <p:cNvPicPr preferRelativeResize="0">
              <a:picLocks noChangeAspect="1" noChangeArrowheads="1"/>
            </p:cNvPicPr>
            <p:nvPr/>
          </p:nvPicPr>
          <p:blipFill>
            <a:blip r:embed="rId7" cstate="print"/>
            <a:srcRect/>
            <a:stretch>
              <a:fillRect/>
            </a:stretch>
          </p:blipFill>
          <p:spPr bwMode="auto">
            <a:xfrm>
              <a:off x="2976" y="1872"/>
              <a:ext cx="1425" cy="841"/>
            </a:xfrm>
            <a:prstGeom prst="rect">
              <a:avLst/>
            </a:prstGeom>
            <a:noFill/>
            <a:ln w="9525">
              <a:noFill/>
              <a:miter lim="800000"/>
              <a:headEnd/>
              <a:tailEnd/>
            </a:ln>
          </p:spPr>
        </p:pic>
        <p:sp>
          <p:nvSpPr>
            <p:cNvPr id="143402" name="Rectangle 42"/>
            <p:cNvSpPr>
              <a:spLocks noChangeArrowheads="1"/>
            </p:cNvSpPr>
            <p:nvPr/>
          </p:nvSpPr>
          <p:spPr bwMode="auto">
            <a:xfrm>
              <a:off x="3237" y="2144"/>
              <a:ext cx="96"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東急</a:t>
              </a:r>
              <a:endParaRPr kumimoji="1" lang="ja-JP" altLang="en-US">
                <a:latin typeface="Times New Roman" pitchFamily="18" charset="0"/>
                <a:ea typeface="MS PGothic" pitchFamily="34" charset="-128"/>
              </a:endParaRPr>
            </a:p>
          </p:txBody>
        </p:sp>
        <p:sp>
          <p:nvSpPr>
            <p:cNvPr id="143403" name="Rectangle 43"/>
            <p:cNvSpPr>
              <a:spLocks noChangeArrowheads="1"/>
            </p:cNvSpPr>
            <p:nvPr/>
          </p:nvSpPr>
          <p:spPr bwMode="auto">
            <a:xfrm>
              <a:off x="3237" y="2181"/>
              <a:ext cx="336"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こどものくに線</a:t>
              </a:r>
              <a:endParaRPr kumimoji="1" lang="ja-JP" altLang="en-US">
                <a:latin typeface="Times New Roman" pitchFamily="18" charset="0"/>
                <a:ea typeface="MS PGothic" pitchFamily="34" charset="-128"/>
              </a:endParaRPr>
            </a:p>
          </p:txBody>
        </p:sp>
        <p:sp>
          <p:nvSpPr>
            <p:cNvPr id="143404" name="Rectangle 44"/>
            <p:cNvSpPr>
              <a:spLocks noChangeArrowheads="1"/>
            </p:cNvSpPr>
            <p:nvPr/>
          </p:nvSpPr>
          <p:spPr bwMode="auto">
            <a:xfrm>
              <a:off x="3058" y="2499"/>
              <a:ext cx="305" cy="216"/>
            </a:xfrm>
            <a:prstGeom prst="rect">
              <a:avLst/>
            </a:prstGeom>
            <a:solidFill>
              <a:srgbClr val="FFFFFF"/>
            </a:solidFill>
            <a:ln w="9525">
              <a:noFill/>
              <a:miter lim="800000"/>
              <a:headEnd/>
              <a:tailEnd/>
            </a:ln>
          </p:spPr>
          <p:txBody>
            <a:bodyPr/>
            <a:lstStyle/>
            <a:p>
              <a:endParaRPr lang="en-US"/>
            </a:p>
          </p:txBody>
        </p:sp>
        <p:sp>
          <p:nvSpPr>
            <p:cNvPr id="143405" name="Rectangle 45"/>
            <p:cNvSpPr>
              <a:spLocks noChangeArrowheads="1"/>
            </p:cNvSpPr>
            <p:nvPr/>
          </p:nvSpPr>
          <p:spPr bwMode="auto">
            <a:xfrm>
              <a:off x="3050" y="1909"/>
              <a:ext cx="288"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小田急多摩線</a:t>
              </a:r>
              <a:endParaRPr kumimoji="1" lang="ja-JP" altLang="en-US">
                <a:latin typeface="Times New Roman" pitchFamily="18" charset="0"/>
                <a:ea typeface="MS PGothic" pitchFamily="34" charset="-128"/>
              </a:endParaRPr>
            </a:p>
          </p:txBody>
        </p:sp>
        <p:sp>
          <p:nvSpPr>
            <p:cNvPr id="143406" name="Freeform 46"/>
            <p:cNvSpPr>
              <a:spLocks/>
            </p:cNvSpPr>
            <p:nvPr/>
          </p:nvSpPr>
          <p:spPr bwMode="auto">
            <a:xfrm>
              <a:off x="3348" y="1961"/>
              <a:ext cx="153" cy="85"/>
            </a:xfrm>
            <a:custGeom>
              <a:avLst/>
              <a:gdLst/>
              <a:ahLst/>
              <a:cxnLst>
                <a:cxn ang="0">
                  <a:pos x="0" y="15"/>
                </a:cxn>
                <a:cxn ang="0">
                  <a:pos x="9" y="23"/>
                </a:cxn>
                <a:cxn ang="0">
                  <a:pos x="29" y="35"/>
                </a:cxn>
                <a:cxn ang="0">
                  <a:pos x="64" y="56"/>
                </a:cxn>
                <a:cxn ang="0">
                  <a:pos x="124" y="95"/>
                </a:cxn>
                <a:cxn ang="0">
                  <a:pos x="162" y="119"/>
                </a:cxn>
                <a:cxn ang="0">
                  <a:pos x="194" y="139"/>
                </a:cxn>
                <a:cxn ang="0">
                  <a:pos x="194" y="139"/>
                </a:cxn>
                <a:cxn ang="0">
                  <a:pos x="208" y="148"/>
                </a:cxn>
                <a:cxn ang="0">
                  <a:pos x="235" y="162"/>
                </a:cxn>
                <a:cxn ang="0">
                  <a:pos x="235" y="162"/>
                </a:cxn>
                <a:cxn ang="0">
                  <a:pos x="256" y="169"/>
                </a:cxn>
                <a:cxn ang="0">
                  <a:pos x="270" y="169"/>
                </a:cxn>
                <a:cxn ang="0">
                  <a:pos x="270" y="169"/>
                </a:cxn>
                <a:cxn ang="0">
                  <a:pos x="282" y="166"/>
                </a:cxn>
                <a:cxn ang="0">
                  <a:pos x="300" y="156"/>
                </a:cxn>
                <a:cxn ang="0">
                  <a:pos x="298" y="136"/>
                </a:cxn>
                <a:cxn ang="0">
                  <a:pos x="283" y="145"/>
                </a:cxn>
                <a:cxn ang="0">
                  <a:pos x="277" y="157"/>
                </a:cxn>
                <a:cxn ang="0">
                  <a:pos x="268" y="151"/>
                </a:cxn>
                <a:cxn ang="0">
                  <a:pos x="261" y="151"/>
                </a:cxn>
                <a:cxn ang="0">
                  <a:pos x="264" y="153"/>
                </a:cxn>
                <a:cxn ang="0">
                  <a:pos x="242" y="145"/>
                </a:cxn>
                <a:cxn ang="0">
                  <a:pos x="224" y="136"/>
                </a:cxn>
                <a:cxn ang="0">
                  <a:pos x="211" y="139"/>
                </a:cxn>
                <a:cxn ang="0">
                  <a:pos x="205" y="124"/>
                </a:cxn>
                <a:cxn ang="0">
                  <a:pos x="186" y="113"/>
                </a:cxn>
                <a:cxn ang="0">
                  <a:pos x="150" y="91"/>
                </a:cxn>
                <a:cxn ang="0">
                  <a:pos x="103" y="60"/>
                </a:cxn>
                <a:cxn ang="0">
                  <a:pos x="55" y="30"/>
                </a:cxn>
                <a:cxn ang="0">
                  <a:pos x="20" y="7"/>
                </a:cxn>
                <a:cxn ang="0">
                  <a:pos x="23" y="9"/>
                </a:cxn>
                <a:cxn ang="0">
                  <a:pos x="11" y="0"/>
                </a:cxn>
              </a:cxnLst>
              <a:rect l="0" t="0" r="r" b="b"/>
              <a:pathLst>
                <a:path w="307" h="169">
                  <a:moveTo>
                    <a:pt x="11" y="0"/>
                  </a:moveTo>
                  <a:lnTo>
                    <a:pt x="0" y="15"/>
                  </a:lnTo>
                  <a:lnTo>
                    <a:pt x="3" y="18"/>
                  </a:lnTo>
                  <a:lnTo>
                    <a:pt x="9" y="23"/>
                  </a:lnTo>
                  <a:lnTo>
                    <a:pt x="12" y="24"/>
                  </a:lnTo>
                  <a:lnTo>
                    <a:pt x="29" y="35"/>
                  </a:lnTo>
                  <a:lnTo>
                    <a:pt x="47" y="47"/>
                  </a:lnTo>
                  <a:lnTo>
                    <a:pt x="64" y="56"/>
                  </a:lnTo>
                  <a:lnTo>
                    <a:pt x="96" y="77"/>
                  </a:lnTo>
                  <a:lnTo>
                    <a:pt x="124" y="95"/>
                  </a:lnTo>
                  <a:lnTo>
                    <a:pt x="142" y="107"/>
                  </a:lnTo>
                  <a:lnTo>
                    <a:pt x="162" y="119"/>
                  </a:lnTo>
                  <a:lnTo>
                    <a:pt x="179" y="130"/>
                  </a:lnTo>
                  <a:lnTo>
                    <a:pt x="194" y="139"/>
                  </a:lnTo>
                  <a:lnTo>
                    <a:pt x="198" y="132"/>
                  </a:lnTo>
                  <a:lnTo>
                    <a:pt x="194" y="139"/>
                  </a:lnTo>
                  <a:lnTo>
                    <a:pt x="205" y="147"/>
                  </a:lnTo>
                  <a:lnTo>
                    <a:pt x="208" y="148"/>
                  </a:lnTo>
                  <a:lnTo>
                    <a:pt x="217" y="153"/>
                  </a:lnTo>
                  <a:lnTo>
                    <a:pt x="235" y="162"/>
                  </a:lnTo>
                  <a:lnTo>
                    <a:pt x="238" y="153"/>
                  </a:lnTo>
                  <a:lnTo>
                    <a:pt x="235" y="162"/>
                  </a:lnTo>
                  <a:lnTo>
                    <a:pt x="250" y="168"/>
                  </a:lnTo>
                  <a:lnTo>
                    <a:pt x="256" y="169"/>
                  </a:lnTo>
                  <a:lnTo>
                    <a:pt x="261" y="169"/>
                  </a:lnTo>
                  <a:lnTo>
                    <a:pt x="270" y="169"/>
                  </a:lnTo>
                  <a:lnTo>
                    <a:pt x="268" y="160"/>
                  </a:lnTo>
                  <a:lnTo>
                    <a:pt x="270" y="169"/>
                  </a:lnTo>
                  <a:lnTo>
                    <a:pt x="277" y="166"/>
                  </a:lnTo>
                  <a:lnTo>
                    <a:pt x="282" y="166"/>
                  </a:lnTo>
                  <a:lnTo>
                    <a:pt x="291" y="162"/>
                  </a:lnTo>
                  <a:lnTo>
                    <a:pt x="300" y="156"/>
                  </a:lnTo>
                  <a:lnTo>
                    <a:pt x="307" y="151"/>
                  </a:lnTo>
                  <a:lnTo>
                    <a:pt x="298" y="136"/>
                  </a:lnTo>
                  <a:lnTo>
                    <a:pt x="292" y="139"/>
                  </a:lnTo>
                  <a:lnTo>
                    <a:pt x="283" y="145"/>
                  </a:lnTo>
                  <a:lnTo>
                    <a:pt x="274" y="150"/>
                  </a:lnTo>
                  <a:lnTo>
                    <a:pt x="277" y="157"/>
                  </a:lnTo>
                  <a:lnTo>
                    <a:pt x="277" y="148"/>
                  </a:lnTo>
                  <a:lnTo>
                    <a:pt x="268" y="151"/>
                  </a:lnTo>
                  <a:lnTo>
                    <a:pt x="267" y="151"/>
                  </a:lnTo>
                  <a:lnTo>
                    <a:pt x="261" y="151"/>
                  </a:lnTo>
                  <a:lnTo>
                    <a:pt x="261" y="160"/>
                  </a:lnTo>
                  <a:lnTo>
                    <a:pt x="264" y="153"/>
                  </a:lnTo>
                  <a:lnTo>
                    <a:pt x="257" y="151"/>
                  </a:lnTo>
                  <a:lnTo>
                    <a:pt x="242" y="145"/>
                  </a:lnTo>
                  <a:lnTo>
                    <a:pt x="241" y="145"/>
                  </a:lnTo>
                  <a:lnTo>
                    <a:pt x="224" y="136"/>
                  </a:lnTo>
                  <a:lnTo>
                    <a:pt x="215" y="132"/>
                  </a:lnTo>
                  <a:lnTo>
                    <a:pt x="211" y="139"/>
                  </a:lnTo>
                  <a:lnTo>
                    <a:pt x="218" y="133"/>
                  </a:lnTo>
                  <a:lnTo>
                    <a:pt x="205" y="124"/>
                  </a:lnTo>
                  <a:lnTo>
                    <a:pt x="203" y="124"/>
                  </a:lnTo>
                  <a:lnTo>
                    <a:pt x="186" y="113"/>
                  </a:lnTo>
                  <a:lnTo>
                    <a:pt x="170" y="103"/>
                  </a:lnTo>
                  <a:lnTo>
                    <a:pt x="150" y="91"/>
                  </a:lnTo>
                  <a:lnTo>
                    <a:pt x="133" y="80"/>
                  </a:lnTo>
                  <a:lnTo>
                    <a:pt x="103" y="60"/>
                  </a:lnTo>
                  <a:lnTo>
                    <a:pt x="73" y="41"/>
                  </a:lnTo>
                  <a:lnTo>
                    <a:pt x="55" y="30"/>
                  </a:lnTo>
                  <a:lnTo>
                    <a:pt x="36" y="18"/>
                  </a:lnTo>
                  <a:lnTo>
                    <a:pt x="20" y="7"/>
                  </a:lnTo>
                  <a:lnTo>
                    <a:pt x="17" y="15"/>
                  </a:lnTo>
                  <a:lnTo>
                    <a:pt x="23" y="9"/>
                  </a:lnTo>
                  <a:lnTo>
                    <a:pt x="17" y="4"/>
                  </a:lnTo>
                  <a:lnTo>
                    <a:pt x="11" y="0"/>
                  </a:lnTo>
                  <a:close/>
                </a:path>
              </a:pathLst>
            </a:custGeom>
            <a:solidFill>
              <a:srgbClr val="FF0000"/>
            </a:solidFill>
            <a:ln w="9525">
              <a:noFill/>
              <a:round/>
              <a:headEnd/>
              <a:tailEnd/>
            </a:ln>
          </p:spPr>
          <p:txBody>
            <a:bodyPr/>
            <a:lstStyle/>
            <a:p>
              <a:endParaRPr lang="en-US"/>
            </a:p>
          </p:txBody>
        </p:sp>
        <p:sp>
          <p:nvSpPr>
            <p:cNvPr id="143407" name="Freeform 47"/>
            <p:cNvSpPr>
              <a:spLocks/>
            </p:cNvSpPr>
            <p:nvPr/>
          </p:nvSpPr>
          <p:spPr bwMode="auto">
            <a:xfrm>
              <a:off x="3411" y="2257"/>
              <a:ext cx="57" cy="153"/>
            </a:xfrm>
            <a:custGeom>
              <a:avLst/>
              <a:gdLst/>
              <a:ahLst/>
              <a:cxnLst>
                <a:cxn ang="0">
                  <a:pos x="0" y="11"/>
                </a:cxn>
                <a:cxn ang="0">
                  <a:pos x="8" y="26"/>
                </a:cxn>
                <a:cxn ang="0">
                  <a:pos x="34" y="69"/>
                </a:cxn>
                <a:cxn ang="0">
                  <a:pos x="52" y="84"/>
                </a:cxn>
                <a:cxn ang="0">
                  <a:pos x="55" y="111"/>
                </a:cxn>
                <a:cxn ang="0">
                  <a:pos x="74" y="155"/>
                </a:cxn>
                <a:cxn ang="0">
                  <a:pos x="71" y="147"/>
                </a:cxn>
                <a:cxn ang="0">
                  <a:pos x="81" y="170"/>
                </a:cxn>
                <a:cxn ang="0">
                  <a:pos x="91" y="202"/>
                </a:cxn>
                <a:cxn ang="0">
                  <a:pos x="96" y="231"/>
                </a:cxn>
                <a:cxn ang="0">
                  <a:pos x="100" y="238"/>
                </a:cxn>
                <a:cxn ang="0">
                  <a:pos x="88" y="238"/>
                </a:cxn>
                <a:cxn ang="0">
                  <a:pos x="61" y="258"/>
                </a:cxn>
                <a:cxn ang="0">
                  <a:pos x="53" y="268"/>
                </a:cxn>
                <a:cxn ang="0">
                  <a:pos x="49" y="277"/>
                </a:cxn>
                <a:cxn ang="0">
                  <a:pos x="53" y="291"/>
                </a:cxn>
                <a:cxn ang="0">
                  <a:pos x="61" y="306"/>
                </a:cxn>
                <a:cxn ang="0">
                  <a:pos x="58" y="299"/>
                </a:cxn>
                <a:cxn ang="0">
                  <a:pos x="79" y="303"/>
                </a:cxn>
                <a:cxn ang="0">
                  <a:pos x="74" y="293"/>
                </a:cxn>
                <a:cxn ang="0">
                  <a:pos x="62" y="291"/>
                </a:cxn>
                <a:cxn ang="0">
                  <a:pos x="68" y="282"/>
                </a:cxn>
                <a:cxn ang="0">
                  <a:pos x="67" y="276"/>
                </a:cxn>
                <a:cxn ang="0">
                  <a:pos x="67" y="277"/>
                </a:cxn>
                <a:cxn ang="0">
                  <a:pos x="74" y="271"/>
                </a:cxn>
                <a:cxn ang="0">
                  <a:pos x="102" y="252"/>
                </a:cxn>
                <a:cxn ang="0">
                  <a:pos x="109" y="238"/>
                </a:cxn>
                <a:cxn ang="0">
                  <a:pos x="112" y="235"/>
                </a:cxn>
                <a:cxn ang="0">
                  <a:pos x="109" y="202"/>
                </a:cxn>
                <a:cxn ang="0">
                  <a:pos x="96" y="164"/>
                </a:cxn>
                <a:cxn ang="0">
                  <a:pos x="97" y="165"/>
                </a:cxn>
                <a:cxn ang="0">
                  <a:pos x="88" y="141"/>
                </a:cxn>
                <a:cxn ang="0">
                  <a:pos x="68" y="97"/>
                </a:cxn>
                <a:cxn ang="0">
                  <a:pos x="59" y="79"/>
                </a:cxn>
                <a:cxn ang="0">
                  <a:pos x="34" y="32"/>
                </a:cxn>
                <a:cxn ang="0">
                  <a:pos x="17" y="5"/>
                </a:cxn>
              </a:cxnLst>
              <a:rect l="0" t="0" r="r" b="b"/>
              <a:pathLst>
                <a:path w="114" h="308">
                  <a:moveTo>
                    <a:pt x="14" y="0"/>
                  </a:moveTo>
                  <a:lnTo>
                    <a:pt x="0" y="11"/>
                  </a:lnTo>
                  <a:lnTo>
                    <a:pt x="3" y="19"/>
                  </a:lnTo>
                  <a:lnTo>
                    <a:pt x="8" y="26"/>
                  </a:lnTo>
                  <a:lnTo>
                    <a:pt x="20" y="46"/>
                  </a:lnTo>
                  <a:lnTo>
                    <a:pt x="34" y="69"/>
                  </a:lnTo>
                  <a:lnTo>
                    <a:pt x="46" y="88"/>
                  </a:lnTo>
                  <a:lnTo>
                    <a:pt x="52" y="84"/>
                  </a:lnTo>
                  <a:lnTo>
                    <a:pt x="44" y="88"/>
                  </a:lnTo>
                  <a:lnTo>
                    <a:pt x="55" y="111"/>
                  </a:lnTo>
                  <a:lnTo>
                    <a:pt x="65" y="134"/>
                  </a:lnTo>
                  <a:lnTo>
                    <a:pt x="74" y="155"/>
                  </a:lnTo>
                  <a:lnTo>
                    <a:pt x="81" y="147"/>
                  </a:lnTo>
                  <a:lnTo>
                    <a:pt x="71" y="147"/>
                  </a:lnTo>
                  <a:lnTo>
                    <a:pt x="81" y="170"/>
                  </a:lnTo>
                  <a:lnTo>
                    <a:pt x="81" y="170"/>
                  </a:lnTo>
                  <a:lnTo>
                    <a:pt x="87" y="185"/>
                  </a:lnTo>
                  <a:lnTo>
                    <a:pt x="91" y="202"/>
                  </a:lnTo>
                  <a:lnTo>
                    <a:pt x="96" y="218"/>
                  </a:lnTo>
                  <a:lnTo>
                    <a:pt x="96" y="231"/>
                  </a:lnTo>
                  <a:lnTo>
                    <a:pt x="91" y="238"/>
                  </a:lnTo>
                  <a:lnTo>
                    <a:pt x="100" y="238"/>
                  </a:lnTo>
                  <a:lnTo>
                    <a:pt x="94" y="232"/>
                  </a:lnTo>
                  <a:lnTo>
                    <a:pt x="88" y="238"/>
                  </a:lnTo>
                  <a:lnTo>
                    <a:pt x="74" y="249"/>
                  </a:lnTo>
                  <a:lnTo>
                    <a:pt x="61" y="258"/>
                  </a:lnTo>
                  <a:lnTo>
                    <a:pt x="56" y="262"/>
                  </a:lnTo>
                  <a:lnTo>
                    <a:pt x="53" y="268"/>
                  </a:lnTo>
                  <a:lnTo>
                    <a:pt x="52" y="270"/>
                  </a:lnTo>
                  <a:lnTo>
                    <a:pt x="49" y="277"/>
                  </a:lnTo>
                  <a:lnTo>
                    <a:pt x="50" y="282"/>
                  </a:lnTo>
                  <a:lnTo>
                    <a:pt x="53" y="291"/>
                  </a:lnTo>
                  <a:lnTo>
                    <a:pt x="56" y="299"/>
                  </a:lnTo>
                  <a:lnTo>
                    <a:pt x="61" y="306"/>
                  </a:lnTo>
                  <a:lnTo>
                    <a:pt x="67" y="299"/>
                  </a:lnTo>
                  <a:lnTo>
                    <a:pt x="58" y="299"/>
                  </a:lnTo>
                  <a:lnTo>
                    <a:pt x="62" y="308"/>
                  </a:lnTo>
                  <a:lnTo>
                    <a:pt x="79" y="303"/>
                  </a:lnTo>
                  <a:lnTo>
                    <a:pt x="76" y="299"/>
                  </a:lnTo>
                  <a:lnTo>
                    <a:pt x="74" y="293"/>
                  </a:lnTo>
                  <a:lnTo>
                    <a:pt x="70" y="285"/>
                  </a:lnTo>
                  <a:lnTo>
                    <a:pt x="62" y="291"/>
                  </a:lnTo>
                  <a:lnTo>
                    <a:pt x="71" y="291"/>
                  </a:lnTo>
                  <a:lnTo>
                    <a:pt x="68" y="282"/>
                  </a:lnTo>
                  <a:lnTo>
                    <a:pt x="67" y="277"/>
                  </a:lnTo>
                  <a:lnTo>
                    <a:pt x="67" y="276"/>
                  </a:lnTo>
                  <a:lnTo>
                    <a:pt x="59" y="273"/>
                  </a:lnTo>
                  <a:lnTo>
                    <a:pt x="67" y="277"/>
                  </a:lnTo>
                  <a:lnTo>
                    <a:pt x="70" y="276"/>
                  </a:lnTo>
                  <a:lnTo>
                    <a:pt x="74" y="271"/>
                  </a:lnTo>
                  <a:lnTo>
                    <a:pt x="88" y="262"/>
                  </a:lnTo>
                  <a:lnTo>
                    <a:pt x="102" y="252"/>
                  </a:lnTo>
                  <a:lnTo>
                    <a:pt x="108" y="246"/>
                  </a:lnTo>
                  <a:lnTo>
                    <a:pt x="109" y="238"/>
                  </a:lnTo>
                  <a:lnTo>
                    <a:pt x="109" y="238"/>
                  </a:lnTo>
                  <a:lnTo>
                    <a:pt x="112" y="235"/>
                  </a:lnTo>
                  <a:lnTo>
                    <a:pt x="114" y="218"/>
                  </a:lnTo>
                  <a:lnTo>
                    <a:pt x="109" y="202"/>
                  </a:lnTo>
                  <a:lnTo>
                    <a:pt x="105" y="185"/>
                  </a:lnTo>
                  <a:lnTo>
                    <a:pt x="96" y="164"/>
                  </a:lnTo>
                  <a:lnTo>
                    <a:pt x="88" y="167"/>
                  </a:lnTo>
                  <a:lnTo>
                    <a:pt x="97" y="165"/>
                  </a:lnTo>
                  <a:lnTo>
                    <a:pt x="90" y="147"/>
                  </a:lnTo>
                  <a:lnTo>
                    <a:pt x="88" y="141"/>
                  </a:lnTo>
                  <a:lnTo>
                    <a:pt x="79" y="120"/>
                  </a:lnTo>
                  <a:lnTo>
                    <a:pt x="68" y="97"/>
                  </a:lnTo>
                  <a:lnTo>
                    <a:pt x="59" y="81"/>
                  </a:lnTo>
                  <a:lnTo>
                    <a:pt x="59" y="79"/>
                  </a:lnTo>
                  <a:lnTo>
                    <a:pt x="47" y="55"/>
                  </a:lnTo>
                  <a:lnTo>
                    <a:pt x="34" y="32"/>
                  </a:lnTo>
                  <a:lnTo>
                    <a:pt x="22" y="12"/>
                  </a:lnTo>
                  <a:lnTo>
                    <a:pt x="17" y="5"/>
                  </a:lnTo>
                  <a:lnTo>
                    <a:pt x="14" y="0"/>
                  </a:lnTo>
                  <a:close/>
                </a:path>
              </a:pathLst>
            </a:custGeom>
            <a:solidFill>
              <a:srgbClr val="FF0000"/>
            </a:solidFill>
            <a:ln w="9525">
              <a:noFill/>
              <a:round/>
              <a:headEnd/>
              <a:tailEnd/>
            </a:ln>
          </p:spPr>
          <p:txBody>
            <a:bodyPr/>
            <a:lstStyle/>
            <a:p>
              <a:endParaRPr lang="en-US"/>
            </a:p>
          </p:txBody>
        </p:sp>
        <p:sp>
          <p:nvSpPr>
            <p:cNvPr id="143408" name="Freeform 48"/>
            <p:cNvSpPr>
              <a:spLocks/>
            </p:cNvSpPr>
            <p:nvPr/>
          </p:nvSpPr>
          <p:spPr bwMode="auto">
            <a:xfrm>
              <a:off x="3872" y="2027"/>
              <a:ext cx="188" cy="679"/>
            </a:xfrm>
            <a:custGeom>
              <a:avLst/>
              <a:gdLst/>
              <a:ahLst/>
              <a:cxnLst>
                <a:cxn ang="0">
                  <a:pos x="73" y="1334"/>
                </a:cxn>
                <a:cxn ang="0">
                  <a:pos x="67" y="1280"/>
                </a:cxn>
                <a:cxn ang="0">
                  <a:pos x="59" y="1254"/>
                </a:cxn>
                <a:cxn ang="0">
                  <a:pos x="35" y="1213"/>
                </a:cxn>
                <a:cxn ang="0">
                  <a:pos x="35" y="1213"/>
                </a:cxn>
                <a:cxn ang="0">
                  <a:pos x="38" y="1149"/>
                </a:cxn>
                <a:cxn ang="0">
                  <a:pos x="34" y="1096"/>
                </a:cxn>
                <a:cxn ang="0">
                  <a:pos x="27" y="1065"/>
                </a:cxn>
                <a:cxn ang="0">
                  <a:pos x="29" y="1048"/>
                </a:cxn>
                <a:cxn ang="0">
                  <a:pos x="44" y="1002"/>
                </a:cxn>
                <a:cxn ang="0">
                  <a:pos x="64" y="919"/>
                </a:cxn>
                <a:cxn ang="0">
                  <a:pos x="68" y="893"/>
                </a:cxn>
                <a:cxn ang="0">
                  <a:pos x="80" y="842"/>
                </a:cxn>
                <a:cxn ang="0">
                  <a:pos x="114" y="824"/>
                </a:cxn>
                <a:cxn ang="0">
                  <a:pos x="127" y="781"/>
                </a:cxn>
                <a:cxn ang="0">
                  <a:pos x="132" y="691"/>
                </a:cxn>
                <a:cxn ang="0">
                  <a:pos x="115" y="624"/>
                </a:cxn>
                <a:cxn ang="0">
                  <a:pos x="152" y="551"/>
                </a:cxn>
                <a:cxn ang="0">
                  <a:pos x="164" y="492"/>
                </a:cxn>
                <a:cxn ang="0">
                  <a:pos x="168" y="438"/>
                </a:cxn>
                <a:cxn ang="0">
                  <a:pos x="177" y="403"/>
                </a:cxn>
                <a:cxn ang="0">
                  <a:pos x="211" y="345"/>
                </a:cxn>
                <a:cxn ang="0">
                  <a:pos x="232" y="304"/>
                </a:cxn>
                <a:cxn ang="0">
                  <a:pos x="236" y="241"/>
                </a:cxn>
                <a:cxn ang="0">
                  <a:pos x="241" y="209"/>
                </a:cxn>
                <a:cxn ang="0">
                  <a:pos x="261" y="148"/>
                </a:cxn>
                <a:cxn ang="0">
                  <a:pos x="286" y="106"/>
                </a:cxn>
                <a:cxn ang="0">
                  <a:pos x="350" y="44"/>
                </a:cxn>
                <a:cxn ang="0">
                  <a:pos x="351" y="5"/>
                </a:cxn>
                <a:cxn ang="0">
                  <a:pos x="311" y="62"/>
                </a:cxn>
                <a:cxn ang="0">
                  <a:pos x="258" y="100"/>
                </a:cxn>
                <a:cxn ang="0">
                  <a:pos x="230" y="153"/>
                </a:cxn>
                <a:cxn ang="0">
                  <a:pos x="214" y="204"/>
                </a:cxn>
                <a:cxn ang="0">
                  <a:pos x="209" y="260"/>
                </a:cxn>
                <a:cxn ang="0">
                  <a:pos x="206" y="295"/>
                </a:cxn>
                <a:cxn ang="0">
                  <a:pos x="173" y="353"/>
                </a:cxn>
                <a:cxn ang="0">
                  <a:pos x="152" y="392"/>
                </a:cxn>
                <a:cxn ang="0">
                  <a:pos x="146" y="419"/>
                </a:cxn>
                <a:cxn ang="0">
                  <a:pos x="138" y="466"/>
                </a:cxn>
                <a:cxn ang="0">
                  <a:pos x="143" y="532"/>
                </a:cxn>
                <a:cxn ang="0">
                  <a:pos x="106" y="603"/>
                </a:cxn>
                <a:cxn ang="0">
                  <a:pos x="100" y="657"/>
                </a:cxn>
                <a:cxn ang="0">
                  <a:pos x="105" y="760"/>
                </a:cxn>
                <a:cxn ang="0">
                  <a:pos x="93" y="800"/>
                </a:cxn>
                <a:cxn ang="0">
                  <a:pos x="85" y="818"/>
                </a:cxn>
                <a:cxn ang="0">
                  <a:pos x="50" y="863"/>
                </a:cxn>
                <a:cxn ang="0">
                  <a:pos x="40" y="898"/>
                </a:cxn>
                <a:cxn ang="0">
                  <a:pos x="49" y="936"/>
                </a:cxn>
                <a:cxn ang="0">
                  <a:pos x="11" y="1013"/>
                </a:cxn>
                <a:cxn ang="0">
                  <a:pos x="3" y="1037"/>
                </a:cxn>
                <a:cxn ang="0">
                  <a:pos x="0" y="1065"/>
                </a:cxn>
                <a:cxn ang="0">
                  <a:pos x="11" y="1122"/>
                </a:cxn>
                <a:cxn ang="0">
                  <a:pos x="12" y="1133"/>
                </a:cxn>
                <a:cxn ang="0">
                  <a:pos x="18" y="1201"/>
                </a:cxn>
                <a:cxn ang="0">
                  <a:pos x="15" y="1233"/>
                </a:cxn>
                <a:cxn ang="0">
                  <a:pos x="37" y="1239"/>
                </a:cxn>
                <a:cxn ang="0">
                  <a:pos x="37" y="1269"/>
                </a:cxn>
                <a:cxn ang="0">
                  <a:pos x="41" y="1292"/>
                </a:cxn>
                <a:cxn ang="0">
                  <a:pos x="49" y="1352"/>
                </a:cxn>
              </a:cxnLst>
              <a:rect l="0" t="0" r="r" b="b"/>
              <a:pathLst>
                <a:path w="376" h="1360">
                  <a:moveTo>
                    <a:pt x="49" y="1360"/>
                  </a:moveTo>
                  <a:lnTo>
                    <a:pt x="76" y="1357"/>
                  </a:lnTo>
                  <a:lnTo>
                    <a:pt x="76" y="1352"/>
                  </a:lnTo>
                  <a:lnTo>
                    <a:pt x="74" y="1345"/>
                  </a:lnTo>
                  <a:lnTo>
                    <a:pt x="73" y="1334"/>
                  </a:lnTo>
                  <a:lnTo>
                    <a:pt x="73" y="1323"/>
                  </a:lnTo>
                  <a:lnTo>
                    <a:pt x="70" y="1301"/>
                  </a:lnTo>
                  <a:lnTo>
                    <a:pt x="68" y="1292"/>
                  </a:lnTo>
                  <a:lnTo>
                    <a:pt x="68" y="1286"/>
                  </a:lnTo>
                  <a:lnTo>
                    <a:pt x="67" y="1280"/>
                  </a:lnTo>
                  <a:lnTo>
                    <a:pt x="53" y="1283"/>
                  </a:lnTo>
                  <a:lnTo>
                    <a:pt x="67" y="1281"/>
                  </a:lnTo>
                  <a:lnTo>
                    <a:pt x="64" y="1269"/>
                  </a:lnTo>
                  <a:lnTo>
                    <a:pt x="64" y="1264"/>
                  </a:lnTo>
                  <a:lnTo>
                    <a:pt x="59" y="1254"/>
                  </a:lnTo>
                  <a:lnTo>
                    <a:pt x="49" y="1234"/>
                  </a:lnTo>
                  <a:lnTo>
                    <a:pt x="49" y="1233"/>
                  </a:lnTo>
                  <a:lnTo>
                    <a:pt x="44" y="1225"/>
                  </a:lnTo>
                  <a:lnTo>
                    <a:pt x="41" y="1221"/>
                  </a:lnTo>
                  <a:lnTo>
                    <a:pt x="35" y="1213"/>
                  </a:lnTo>
                  <a:lnTo>
                    <a:pt x="26" y="1222"/>
                  </a:lnTo>
                  <a:lnTo>
                    <a:pt x="38" y="1217"/>
                  </a:lnTo>
                  <a:lnTo>
                    <a:pt x="34" y="1207"/>
                  </a:lnTo>
                  <a:lnTo>
                    <a:pt x="21" y="1213"/>
                  </a:lnTo>
                  <a:lnTo>
                    <a:pt x="35" y="1213"/>
                  </a:lnTo>
                  <a:lnTo>
                    <a:pt x="32" y="1199"/>
                  </a:lnTo>
                  <a:lnTo>
                    <a:pt x="32" y="1199"/>
                  </a:lnTo>
                  <a:lnTo>
                    <a:pt x="32" y="1186"/>
                  </a:lnTo>
                  <a:lnTo>
                    <a:pt x="35" y="1169"/>
                  </a:lnTo>
                  <a:lnTo>
                    <a:pt x="38" y="1149"/>
                  </a:lnTo>
                  <a:lnTo>
                    <a:pt x="40" y="1133"/>
                  </a:lnTo>
                  <a:lnTo>
                    <a:pt x="40" y="1133"/>
                  </a:lnTo>
                  <a:lnTo>
                    <a:pt x="38" y="1118"/>
                  </a:lnTo>
                  <a:lnTo>
                    <a:pt x="37" y="1111"/>
                  </a:lnTo>
                  <a:lnTo>
                    <a:pt x="34" y="1096"/>
                  </a:lnTo>
                  <a:lnTo>
                    <a:pt x="31" y="1083"/>
                  </a:lnTo>
                  <a:lnTo>
                    <a:pt x="17" y="1089"/>
                  </a:lnTo>
                  <a:lnTo>
                    <a:pt x="31" y="1089"/>
                  </a:lnTo>
                  <a:lnTo>
                    <a:pt x="29" y="1074"/>
                  </a:lnTo>
                  <a:lnTo>
                    <a:pt x="27" y="1065"/>
                  </a:lnTo>
                  <a:lnTo>
                    <a:pt x="27" y="1057"/>
                  </a:lnTo>
                  <a:lnTo>
                    <a:pt x="29" y="1048"/>
                  </a:lnTo>
                  <a:lnTo>
                    <a:pt x="15" y="1048"/>
                  </a:lnTo>
                  <a:lnTo>
                    <a:pt x="27" y="1054"/>
                  </a:lnTo>
                  <a:lnTo>
                    <a:pt x="29" y="1048"/>
                  </a:lnTo>
                  <a:lnTo>
                    <a:pt x="32" y="1040"/>
                  </a:lnTo>
                  <a:lnTo>
                    <a:pt x="32" y="1039"/>
                  </a:lnTo>
                  <a:lnTo>
                    <a:pt x="34" y="1033"/>
                  </a:lnTo>
                  <a:lnTo>
                    <a:pt x="37" y="1024"/>
                  </a:lnTo>
                  <a:lnTo>
                    <a:pt x="44" y="1002"/>
                  </a:lnTo>
                  <a:lnTo>
                    <a:pt x="52" y="980"/>
                  </a:lnTo>
                  <a:lnTo>
                    <a:pt x="59" y="957"/>
                  </a:lnTo>
                  <a:lnTo>
                    <a:pt x="62" y="942"/>
                  </a:lnTo>
                  <a:lnTo>
                    <a:pt x="62" y="936"/>
                  </a:lnTo>
                  <a:lnTo>
                    <a:pt x="64" y="919"/>
                  </a:lnTo>
                  <a:lnTo>
                    <a:pt x="65" y="904"/>
                  </a:lnTo>
                  <a:lnTo>
                    <a:pt x="52" y="904"/>
                  </a:lnTo>
                  <a:lnTo>
                    <a:pt x="65" y="909"/>
                  </a:lnTo>
                  <a:lnTo>
                    <a:pt x="68" y="895"/>
                  </a:lnTo>
                  <a:lnTo>
                    <a:pt x="68" y="893"/>
                  </a:lnTo>
                  <a:lnTo>
                    <a:pt x="71" y="883"/>
                  </a:lnTo>
                  <a:lnTo>
                    <a:pt x="76" y="874"/>
                  </a:lnTo>
                  <a:lnTo>
                    <a:pt x="87" y="857"/>
                  </a:lnTo>
                  <a:lnTo>
                    <a:pt x="94" y="846"/>
                  </a:lnTo>
                  <a:lnTo>
                    <a:pt x="80" y="842"/>
                  </a:lnTo>
                  <a:lnTo>
                    <a:pt x="91" y="851"/>
                  </a:lnTo>
                  <a:lnTo>
                    <a:pt x="97" y="845"/>
                  </a:lnTo>
                  <a:lnTo>
                    <a:pt x="105" y="837"/>
                  </a:lnTo>
                  <a:lnTo>
                    <a:pt x="108" y="833"/>
                  </a:lnTo>
                  <a:lnTo>
                    <a:pt x="114" y="824"/>
                  </a:lnTo>
                  <a:lnTo>
                    <a:pt x="100" y="818"/>
                  </a:lnTo>
                  <a:lnTo>
                    <a:pt x="112" y="824"/>
                  </a:lnTo>
                  <a:lnTo>
                    <a:pt x="118" y="810"/>
                  </a:lnTo>
                  <a:lnTo>
                    <a:pt x="123" y="797"/>
                  </a:lnTo>
                  <a:lnTo>
                    <a:pt x="127" y="781"/>
                  </a:lnTo>
                  <a:lnTo>
                    <a:pt x="127" y="775"/>
                  </a:lnTo>
                  <a:lnTo>
                    <a:pt x="130" y="765"/>
                  </a:lnTo>
                  <a:lnTo>
                    <a:pt x="133" y="734"/>
                  </a:lnTo>
                  <a:lnTo>
                    <a:pt x="133" y="707"/>
                  </a:lnTo>
                  <a:lnTo>
                    <a:pt x="132" y="691"/>
                  </a:lnTo>
                  <a:lnTo>
                    <a:pt x="130" y="674"/>
                  </a:lnTo>
                  <a:lnTo>
                    <a:pt x="127" y="657"/>
                  </a:lnTo>
                  <a:lnTo>
                    <a:pt x="127" y="642"/>
                  </a:lnTo>
                  <a:lnTo>
                    <a:pt x="129" y="624"/>
                  </a:lnTo>
                  <a:lnTo>
                    <a:pt x="115" y="624"/>
                  </a:lnTo>
                  <a:lnTo>
                    <a:pt x="129" y="630"/>
                  </a:lnTo>
                  <a:lnTo>
                    <a:pt x="132" y="613"/>
                  </a:lnTo>
                  <a:lnTo>
                    <a:pt x="143" y="580"/>
                  </a:lnTo>
                  <a:lnTo>
                    <a:pt x="147" y="566"/>
                  </a:lnTo>
                  <a:lnTo>
                    <a:pt x="152" y="551"/>
                  </a:lnTo>
                  <a:lnTo>
                    <a:pt x="156" y="536"/>
                  </a:lnTo>
                  <a:lnTo>
                    <a:pt x="156" y="532"/>
                  </a:lnTo>
                  <a:lnTo>
                    <a:pt x="161" y="516"/>
                  </a:lnTo>
                  <a:lnTo>
                    <a:pt x="162" y="503"/>
                  </a:lnTo>
                  <a:lnTo>
                    <a:pt x="164" y="492"/>
                  </a:lnTo>
                  <a:lnTo>
                    <a:pt x="165" y="466"/>
                  </a:lnTo>
                  <a:lnTo>
                    <a:pt x="168" y="442"/>
                  </a:lnTo>
                  <a:lnTo>
                    <a:pt x="170" y="432"/>
                  </a:lnTo>
                  <a:lnTo>
                    <a:pt x="156" y="432"/>
                  </a:lnTo>
                  <a:lnTo>
                    <a:pt x="168" y="438"/>
                  </a:lnTo>
                  <a:lnTo>
                    <a:pt x="171" y="427"/>
                  </a:lnTo>
                  <a:lnTo>
                    <a:pt x="171" y="426"/>
                  </a:lnTo>
                  <a:lnTo>
                    <a:pt x="173" y="419"/>
                  </a:lnTo>
                  <a:lnTo>
                    <a:pt x="174" y="413"/>
                  </a:lnTo>
                  <a:lnTo>
                    <a:pt x="177" y="403"/>
                  </a:lnTo>
                  <a:lnTo>
                    <a:pt x="182" y="394"/>
                  </a:lnTo>
                  <a:lnTo>
                    <a:pt x="188" y="383"/>
                  </a:lnTo>
                  <a:lnTo>
                    <a:pt x="188" y="382"/>
                  </a:lnTo>
                  <a:lnTo>
                    <a:pt x="199" y="363"/>
                  </a:lnTo>
                  <a:lnTo>
                    <a:pt x="211" y="345"/>
                  </a:lnTo>
                  <a:lnTo>
                    <a:pt x="223" y="326"/>
                  </a:lnTo>
                  <a:lnTo>
                    <a:pt x="227" y="315"/>
                  </a:lnTo>
                  <a:lnTo>
                    <a:pt x="232" y="304"/>
                  </a:lnTo>
                  <a:lnTo>
                    <a:pt x="218" y="300"/>
                  </a:lnTo>
                  <a:lnTo>
                    <a:pt x="232" y="304"/>
                  </a:lnTo>
                  <a:lnTo>
                    <a:pt x="233" y="295"/>
                  </a:lnTo>
                  <a:lnTo>
                    <a:pt x="235" y="291"/>
                  </a:lnTo>
                  <a:lnTo>
                    <a:pt x="236" y="280"/>
                  </a:lnTo>
                  <a:lnTo>
                    <a:pt x="236" y="260"/>
                  </a:lnTo>
                  <a:lnTo>
                    <a:pt x="236" y="241"/>
                  </a:lnTo>
                  <a:lnTo>
                    <a:pt x="238" y="224"/>
                  </a:lnTo>
                  <a:lnTo>
                    <a:pt x="238" y="223"/>
                  </a:lnTo>
                  <a:lnTo>
                    <a:pt x="241" y="204"/>
                  </a:lnTo>
                  <a:lnTo>
                    <a:pt x="227" y="204"/>
                  </a:lnTo>
                  <a:lnTo>
                    <a:pt x="241" y="209"/>
                  </a:lnTo>
                  <a:lnTo>
                    <a:pt x="244" y="192"/>
                  </a:lnTo>
                  <a:lnTo>
                    <a:pt x="250" y="177"/>
                  </a:lnTo>
                  <a:lnTo>
                    <a:pt x="255" y="164"/>
                  </a:lnTo>
                  <a:lnTo>
                    <a:pt x="256" y="164"/>
                  </a:lnTo>
                  <a:lnTo>
                    <a:pt x="261" y="148"/>
                  </a:lnTo>
                  <a:lnTo>
                    <a:pt x="267" y="136"/>
                  </a:lnTo>
                  <a:lnTo>
                    <a:pt x="280" y="115"/>
                  </a:lnTo>
                  <a:lnTo>
                    <a:pt x="268" y="108"/>
                  </a:lnTo>
                  <a:lnTo>
                    <a:pt x="279" y="115"/>
                  </a:lnTo>
                  <a:lnTo>
                    <a:pt x="286" y="106"/>
                  </a:lnTo>
                  <a:lnTo>
                    <a:pt x="297" y="95"/>
                  </a:lnTo>
                  <a:lnTo>
                    <a:pt x="321" y="73"/>
                  </a:lnTo>
                  <a:lnTo>
                    <a:pt x="321" y="71"/>
                  </a:lnTo>
                  <a:lnTo>
                    <a:pt x="333" y="58"/>
                  </a:lnTo>
                  <a:lnTo>
                    <a:pt x="350" y="44"/>
                  </a:lnTo>
                  <a:lnTo>
                    <a:pt x="365" y="29"/>
                  </a:lnTo>
                  <a:lnTo>
                    <a:pt x="371" y="24"/>
                  </a:lnTo>
                  <a:lnTo>
                    <a:pt x="376" y="20"/>
                  </a:lnTo>
                  <a:lnTo>
                    <a:pt x="358" y="0"/>
                  </a:lnTo>
                  <a:lnTo>
                    <a:pt x="351" y="5"/>
                  </a:lnTo>
                  <a:lnTo>
                    <a:pt x="345" y="9"/>
                  </a:lnTo>
                  <a:lnTo>
                    <a:pt x="330" y="24"/>
                  </a:lnTo>
                  <a:lnTo>
                    <a:pt x="314" y="38"/>
                  </a:lnTo>
                  <a:lnTo>
                    <a:pt x="301" y="53"/>
                  </a:lnTo>
                  <a:lnTo>
                    <a:pt x="311" y="62"/>
                  </a:lnTo>
                  <a:lnTo>
                    <a:pt x="301" y="53"/>
                  </a:lnTo>
                  <a:lnTo>
                    <a:pt x="277" y="76"/>
                  </a:lnTo>
                  <a:lnTo>
                    <a:pt x="267" y="86"/>
                  </a:lnTo>
                  <a:lnTo>
                    <a:pt x="258" y="100"/>
                  </a:lnTo>
                  <a:lnTo>
                    <a:pt x="258" y="100"/>
                  </a:lnTo>
                  <a:lnTo>
                    <a:pt x="241" y="126"/>
                  </a:lnTo>
                  <a:lnTo>
                    <a:pt x="235" y="138"/>
                  </a:lnTo>
                  <a:lnTo>
                    <a:pt x="230" y="153"/>
                  </a:lnTo>
                  <a:lnTo>
                    <a:pt x="242" y="158"/>
                  </a:lnTo>
                  <a:lnTo>
                    <a:pt x="230" y="153"/>
                  </a:lnTo>
                  <a:lnTo>
                    <a:pt x="224" y="167"/>
                  </a:lnTo>
                  <a:lnTo>
                    <a:pt x="218" y="182"/>
                  </a:lnTo>
                  <a:lnTo>
                    <a:pt x="215" y="198"/>
                  </a:lnTo>
                  <a:lnTo>
                    <a:pt x="214" y="204"/>
                  </a:lnTo>
                  <a:lnTo>
                    <a:pt x="214" y="204"/>
                  </a:lnTo>
                  <a:lnTo>
                    <a:pt x="211" y="220"/>
                  </a:lnTo>
                  <a:lnTo>
                    <a:pt x="224" y="221"/>
                  </a:lnTo>
                  <a:lnTo>
                    <a:pt x="212" y="220"/>
                  </a:lnTo>
                  <a:lnTo>
                    <a:pt x="209" y="241"/>
                  </a:lnTo>
                  <a:lnTo>
                    <a:pt x="209" y="260"/>
                  </a:lnTo>
                  <a:lnTo>
                    <a:pt x="209" y="280"/>
                  </a:lnTo>
                  <a:lnTo>
                    <a:pt x="208" y="291"/>
                  </a:lnTo>
                  <a:lnTo>
                    <a:pt x="221" y="291"/>
                  </a:lnTo>
                  <a:lnTo>
                    <a:pt x="208" y="285"/>
                  </a:lnTo>
                  <a:lnTo>
                    <a:pt x="206" y="295"/>
                  </a:lnTo>
                  <a:lnTo>
                    <a:pt x="206" y="297"/>
                  </a:lnTo>
                  <a:lnTo>
                    <a:pt x="202" y="304"/>
                  </a:lnTo>
                  <a:lnTo>
                    <a:pt x="197" y="315"/>
                  </a:lnTo>
                  <a:lnTo>
                    <a:pt x="185" y="335"/>
                  </a:lnTo>
                  <a:lnTo>
                    <a:pt x="173" y="353"/>
                  </a:lnTo>
                  <a:lnTo>
                    <a:pt x="164" y="370"/>
                  </a:lnTo>
                  <a:lnTo>
                    <a:pt x="176" y="376"/>
                  </a:lnTo>
                  <a:lnTo>
                    <a:pt x="164" y="370"/>
                  </a:lnTo>
                  <a:lnTo>
                    <a:pt x="156" y="383"/>
                  </a:lnTo>
                  <a:lnTo>
                    <a:pt x="152" y="392"/>
                  </a:lnTo>
                  <a:lnTo>
                    <a:pt x="149" y="403"/>
                  </a:lnTo>
                  <a:lnTo>
                    <a:pt x="147" y="409"/>
                  </a:lnTo>
                  <a:lnTo>
                    <a:pt x="146" y="419"/>
                  </a:lnTo>
                  <a:lnTo>
                    <a:pt x="158" y="423"/>
                  </a:lnTo>
                  <a:lnTo>
                    <a:pt x="146" y="419"/>
                  </a:lnTo>
                  <a:lnTo>
                    <a:pt x="143" y="427"/>
                  </a:lnTo>
                  <a:lnTo>
                    <a:pt x="143" y="432"/>
                  </a:lnTo>
                  <a:lnTo>
                    <a:pt x="143" y="432"/>
                  </a:lnTo>
                  <a:lnTo>
                    <a:pt x="141" y="442"/>
                  </a:lnTo>
                  <a:lnTo>
                    <a:pt x="138" y="466"/>
                  </a:lnTo>
                  <a:lnTo>
                    <a:pt x="136" y="492"/>
                  </a:lnTo>
                  <a:lnTo>
                    <a:pt x="135" y="503"/>
                  </a:lnTo>
                  <a:lnTo>
                    <a:pt x="135" y="512"/>
                  </a:lnTo>
                  <a:lnTo>
                    <a:pt x="129" y="532"/>
                  </a:lnTo>
                  <a:lnTo>
                    <a:pt x="143" y="532"/>
                  </a:lnTo>
                  <a:lnTo>
                    <a:pt x="130" y="525"/>
                  </a:lnTo>
                  <a:lnTo>
                    <a:pt x="126" y="541"/>
                  </a:lnTo>
                  <a:lnTo>
                    <a:pt x="121" y="556"/>
                  </a:lnTo>
                  <a:lnTo>
                    <a:pt x="117" y="572"/>
                  </a:lnTo>
                  <a:lnTo>
                    <a:pt x="106" y="603"/>
                  </a:lnTo>
                  <a:lnTo>
                    <a:pt x="103" y="619"/>
                  </a:lnTo>
                  <a:lnTo>
                    <a:pt x="102" y="624"/>
                  </a:lnTo>
                  <a:lnTo>
                    <a:pt x="102" y="624"/>
                  </a:lnTo>
                  <a:lnTo>
                    <a:pt x="100" y="641"/>
                  </a:lnTo>
                  <a:lnTo>
                    <a:pt x="100" y="657"/>
                  </a:lnTo>
                  <a:lnTo>
                    <a:pt x="103" y="674"/>
                  </a:lnTo>
                  <a:lnTo>
                    <a:pt x="105" y="691"/>
                  </a:lnTo>
                  <a:lnTo>
                    <a:pt x="106" y="707"/>
                  </a:lnTo>
                  <a:lnTo>
                    <a:pt x="106" y="734"/>
                  </a:lnTo>
                  <a:lnTo>
                    <a:pt x="105" y="760"/>
                  </a:lnTo>
                  <a:lnTo>
                    <a:pt x="100" y="775"/>
                  </a:lnTo>
                  <a:lnTo>
                    <a:pt x="114" y="775"/>
                  </a:lnTo>
                  <a:lnTo>
                    <a:pt x="102" y="771"/>
                  </a:lnTo>
                  <a:lnTo>
                    <a:pt x="97" y="786"/>
                  </a:lnTo>
                  <a:lnTo>
                    <a:pt x="93" y="800"/>
                  </a:lnTo>
                  <a:lnTo>
                    <a:pt x="88" y="812"/>
                  </a:lnTo>
                  <a:lnTo>
                    <a:pt x="88" y="813"/>
                  </a:lnTo>
                  <a:lnTo>
                    <a:pt x="82" y="822"/>
                  </a:lnTo>
                  <a:lnTo>
                    <a:pt x="94" y="827"/>
                  </a:lnTo>
                  <a:lnTo>
                    <a:pt x="85" y="818"/>
                  </a:lnTo>
                  <a:lnTo>
                    <a:pt x="77" y="825"/>
                  </a:lnTo>
                  <a:lnTo>
                    <a:pt x="71" y="831"/>
                  </a:lnTo>
                  <a:lnTo>
                    <a:pt x="68" y="836"/>
                  </a:lnTo>
                  <a:lnTo>
                    <a:pt x="64" y="843"/>
                  </a:lnTo>
                  <a:lnTo>
                    <a:pt x="50" y="863"/>
                  </a:lnTo>
                  <a:lnTo>
                    <a:pt x="46" y="872"/>
                  </a:lnTo>
                  <a:lnTo>
                    <a:pt x="43" y="887"/>
                  </a:lnTo>
                  <a:lnTo>
                    <a:pt x="55" y="890"/>
                  </a:lnTo>
                  <a:lnTo>
                    <a:pt x="43" y="887"/>
                  </a:lnTo>
                  <a:lnTo>
                    <a:pt x="40" y="898"/>
                  </a:lnTo>
                  <a:lnTo>
                    <a:pt x="38" y="904"/>
                  </a:lnTo>
                  <a:lnTo>
                    <a:pt x="38" y="904"/>
                  </a:lnTo>
                  <a:lnTo>
                    <a:pt x="37" y="919"/>
                  </a:lnTo>
                  <a:lnTo>
                    <a:pt x="35" y="936"/>
                  </a:lnTo>
                  <a:lnTo>
                    <a:pt x="49" y="936"/>
                  </a:lnTo>
                  <a:lnTo>
                    <a:pt x="37" y="931"/>
                  </a:lnTo>
                  <a:lnTo>
                    <a:pt x="34" y="951"/>
                  </a:lnTo>
                  <a:lnTo>
                    <a:pt x="26" y="969"/>
                  </a:lnTo>
                  <a:lnTo>
                    <a:pt x="18" y="992"/>
                  </a:lnTo>
                  <a:lnTo>
                    <a:pt x="11" y="1013"/>
                  </a:lnTo>
                  <a:lnTo>
                    <a:pt x="8" y="1022"/>
                  </a:lnTo>
                  <a:lnTo>
                    <a:pt x="6" y="1033"/>
                  </a:lnTo>
                  <a:lnTo>
                    <a:pt x="18" y="1036"/>
                  </a:lnTo>
                  <a:lnTo>
                    <a:pt x="6" y="1033"/>
                  </a:lnTo>
                  <a:lnTo>
                    <a:pt x="3" y="1037"/>
                  </a:lnTo>
                  <a:lnTo>
                    <a:pt x="2" y="1043"/>
                  </a:lnTo>
                  <a:lnTo>
                    <a:pt x="2" y="1048"/>
                  </a:lnTo>
                  <a:lnTo>
                    <a:pt x="2" y="1048"/>
                  </a:lnTo>
                  <a:lnTo>
                    <a:pt x="0" y="1057"/>
                  </a:lnTo>
                  <a:lnTo>
                    <a:pt x="0" y="1065"/>
                  </a:lnTo>
                  <a:lnTo>
                    <a:pt x="2" y="1077"/>
                  </a:lnTo>
                  <a:lnTo>
                    <a:pt x="3" y="1089"/>
                  </a:lnTo>
                  <a:lnTo>
                    <a:pt x="5" y="1093"/>
                  </a:lnTo>
                  <a:lnTo>
                    <a:pt x="8" y="1107"/>
                  </a:lnTo>
                  <a:lnTo>
                    <a:pt x="11" y="1122"/>
                  </a:lnTo>
                  <a:lnTo>
                    <a:pt x="24" y="1118"/>
                  </a:lnTo>
                  <a:lnTo>
                    <a:pt x="11" y="1118"/>
                  </a:lnTo>
                  <a:lnTo>
                    <a:pt x="12" y="1134"/>
                  </a:lnTo>
                  <a:lnTo>
                    <a:pt x="26" y="1133"/>
                  </a:lnTo>
                  <a:lnTo>
                    <a:pt x="12" y="1133"/>
                  </a:lnTo>
                  <a:lnTo>
                    <a:pt x="11" y="1149"/>
                  </a:lnTo>
                  <a:lnTo>
                    <a:pt x="8" y="1169"/>
                  </a:lnTo>
                  <a:lnTo>
                    <a:pt x="5" y="1186"/>
                  </a:lnTo>
                  <a:lnTo>
                    <a:pt x="6" y="1204"/>
                  </a:lnTo>
                  <a:lnTo>
                    <a:pt x="18" y="1201"/>
                  </a:lnTo>
                  <a:lnTo>
                    <a:pt x="5" y="1202"/>
                  </a:lnTo>
                  <a:lnTo>
                    <a:pt x="8" y="1213"/>
                  </a:lnTo>
                  <a:lnTo>
                    <a:pt x="8" y="1217"/>
                  </a:lnTo>
                  <a:lnTo>
                    <a:pt x="12" y="1228"/>
                  </a:lnTo>
                  <a:lnTo>
                    <a:pt x="15" y="1233"/>
                  </a:lnTo>
                  <a:lnTo>
                    <a:pt x="21" y="1240"/>
                  </a:lnTo>
                  <a:lnTo>
                    <a:pt x="32" y="1230"/>
                  </a:lnTo>
                  <a:lnTo>
                    <a:pt x="18" y="1236"/>
                  </a:lnTo>
                  <a:lnTo>
                    <a:pt x="24" y="1245"/>
                  </a:lnTo>
                  <a:lnTo>
                    <a:pt x="37" y="1239"/>
                  </a:lnTo>
                  <a:lnTo>
                    <a:pt x="24" y="1245"/>
                  </a:lnTo>
                  <a:lnTo>
                    <a:pt x="34" y="1264"/>
                  </a:lnTo>
                  <a:lnTo>
                    <a:pt x="38" y="1275"/>
                  </a:lnTo>
                  <a:lnTo>
                    <a:pt x="50" y="1269"/>
                  </a:lnTo>
                  <a:lnTo>
                    <a:pt x="37" y="1269"/>
                  </a:lnTo>
                  <a:lnTo>
                    <a:pt x="41" y="1286"/>
                  </a:lnTo>
                  <a:lnTo>
                    <a:pt x="41" y="1286"/>
                  </a:lnTo>
                  <a:lnTo>
                    <a:pt x="43" y="1296"/>
                  </a:lnTo>
                  <a:lnTo>
                    <a:pt x="55" y="1292"/>
                  </a:lnTo>
                  <a:lnTo>
                    <a:pt x="41" y="1292"/>
                  </a:lnTo>
                  <a:lnTo>
                    <a:pt x="43" y="1301"/>
                  </a:lnTo>
                  <a:lnTo>
                    <a:pt x="46" y="1323"/>
                  </a:lnTo>
                  <a:lnTo>
                    <a:pt x="46" y="1334"/>
                  </a:lnTo>
                  <a:lnTo>
                    <a:pt x="47" y="1345"/>
                  </a:lnTo>
                  <a:lnTo>
                    <a:pt x="49" y="1352"/>
                  </a:lnTo>
                  <a:lnTo>
                    <a:pt x="49" y="1360"/>
                  </a:lnTo>
                  <a:close/>
                </a:path>
              </a:pathLst>
            </a:custGeom>
            <a:solidFill>
              <a:srgbClr val="FF9900"/>
            </a:solidFill>
            <a:ln w="9525">
              <a:noFill/>
              <a:round/>
              <a:headEnd/>
              <a:tailEnd/>
            </a:ln>
          </p:spPr>
          <p:txBody>
            <a:bodyPr/>
            <a:lstStyle/>
            <a:p>
              <a:endParaRPr lang="en-US"/>
            </a:p>
          </p:txBody>
        </p:sp>
        <p:sp>
          <p:nvSpPr>
            <p:cNvPr id="143409" name="Freeform 49"/>
            <p:cNvSpPr>
              <a:spLocks/>
            </p:cNvSpPr>
            <p:nvPr/>
          </p:nvSpPr>
          <p:spPr bwMode="auto">
            <a:xfrm>
              <a:off x="3418" y="1987"/>
              <a:ext cx="418" cy="594"/>
            </a:xfrm>
            <a:custGeom>
              <a:avLst/>
              <a:gdLst/>
              <a:ahLst/>
              <a:cxnLst>
                <a:cxn ang="0">
                  <a:pos x="789" y="56"/>
                </a:cxn>
                <a:cxn ang="0">
                  <a:pos x="766" y="108"/>
                </a:cxn>
                <a:cxn ang="0">
                  <a:pos x="760" y="147"/>
                </a:cxn>
                <a:cxn ang="0">
                  <a:pos x="748" y="143"/>
                </a:cxn>
                <a:cxn ang="0">
                  <a:pos x="740" y="180"/>
                </a:cxn>
                <a:cxn ang="0">
                  <a:pos x="740" y="177"/>
                </a:cxn>
                <a:cxn ang="0">
                  <a:pos x="730" y="197"/>
                </a:cxn>
                <a:cxn ang="0">
                  <a:pos x="692" y="318"/>
                </a:cxn>
                <a:cxn ang="0">
                  <a:pos x="665" y="402"/>
                </a:cxn>
                <a:cxn ang="0">
                  <a:pos x="633" y="452"/>
                </a:cxn>
                <a:cxn ang="0">
                  <a:pos x="598" y="542"/>
                </a:cxn>
                <a:cxn ang="0">
                  <a:pos x="583" y="555"/>
                </a:cxn>
                <a:cxn ang="0">
                  <a:pos x="554" y="582"/>
                </a:cxn>
                <a:cxn ang="0">
                  <a:pos x="548" y="592"/>
                </a:cxn>
                <a:cxn ang="0">
                  <a:pos x="531" y="604"/>
                </a:cxn>
                <a:cxn ang="0">
                  <a:pos x="513" y="632"/>
                </a:cxn>
                <a:cxn ang="0">
                  <a:pos x="486" y="697"/>
                </a:cxn>
                <a:cxn ang="0">
                  <a:pos x="440" y="776"/>
                </a:cxn>
                <a:cxn ang="0">
                  <a:pos x="365" y="826"/>
                </a:cxn>
                <a:cxn ang="0">
                  <a:pos x="313" y="851"/>
                </a:cxn>
                <a:cxn ang="0">
                  <a:pos x="268" y="904"/>
                </a:cxn>
                <a:cxn ang="0">
                  <a:pos x="239" y="921"/>
                </a:cxn>
                <a:cxn ang="0">
                  <a:pos x="227" y="963"/>
                </a:cxn>
                <a:cxn ang="0">
                  <a:pos x="209" y="965"/>
                </a:cxn>
                <a:cxn ang="0">
                  <a:pos x="169" y="1010"/>
                </a:cxn>
                <a:cxn ang="0">
                  <a:pos x="133" y="1028"/>
                </a:cxn>
                <a:cxn ang="0">
                  <a:pos x="62" y="1060"/>
                </a:cxn>
                <a:cxn ang="0">
                  <a:pos x="11" y="1157"/>
                </a:cxn>
                <a:cxn ang="0">
                  <a:pos x="12" y="1177"/>
                </a:cxn>
                <a:cxn ang="0">
                  <a:pos x="24" y="1181"/>
                </a:cxn>
                <a:cxn ang="0">
                  <a:pos x="1" y="1181"/>
                </a:cxn>
                <a:cxn ang="0">
                  <a:pos x="24" y="1181"/>
                </a:cxn>
                <a:cxn ang="0">
                  <a:pos x="74" y="1086"/>
                </a:cxn>
                <a:cxn ang="0">
                  <a:pos x="88" y="1072"/>
                </a:cxn>
                <a:cxn ang="0">
                  <a:pos x="169" y="1039"/>
                </a:cxn>
                <a:cxn ang="0">
                  <a:pos x="222" y="986"/>
                </a:cxn>
                <a:cxn ang="0">
                  <a:pos x="235" y="971"/>
                </a:cxn>
                <a:cxn ang="0">
                  <a:pos x="242" y="951"/>
                </a:cxn>
                <a:cxn ang="0">
                  <a:pos x="275" y="915"/>
                </a:cxn>
                <a:cxn ang="0">
                  <a:pos x="322" y="876"/>
                </a:cxn>
                <a:cxn ang="0">
                  <a:pos x="350" y="859"/>
                </a:cxn>
                <a:cxn ang="0">
                  <a:pos x="443" y="806"/>
                </a:cxn>
                <a:cxn ang="0">
                  <a:pos x="495" y="703"/>
                </a:cxn>
                <a:cxn ang="0">
                  <a:pos x="522" y="664"/>
                </a:cxn>
                <a:cxn ang="0">
                  <a:pos x="548" y="624"/>
                </a:cxn>
                <a:cxn ang="0">
                  <a:pos x="557" y="618"/>
                </a:cxn>
                <a:cxn ang="0">
                  <a:pos x="569" y="600"/>
                </a:cxn>
                <a:cxn ang="0">
                  <a:pos x="592" y="562"/>
                </a:cxn>
                <a:cxn ang="0">
                  <a:pos x="627" y="529"/>
                </a:cxn>
                <a:cxn ang="0">
                  <a:pos x="640" y="459"/>
                </a:cxn>
                <a:cxn ang="0">
                  <a:pos x="695" y="396"/>
                </a:cxn>
                <a:cxn ang="0">
                  <a:pos x="733" y="268"/>
                </a:cxn>
                <a:cxn ang="0">
                  <a:pos x="761" y="179"/>
                </a:cxn>
                <a:cxn ang="0">
                  <a:pos x="749" y="162"/>
                </a:cxn>
                <a:cxn ang="0">
                  <a:pos x="761" y="176"/>
                </a:cxn>
                <a:cxn ang="0">
                  <a:pos x="777" y="137"/>
                </a:cxn>
                <a:cxn ang="0">
                  <a:pos x="774" y="129"/>
                </a:cxn>
                <a:cxn ang="0">
                  <a:pos x="802" y="84"/>
                </a:cxn>
                <a:cxn ang="0">
                  <a:pos x="823" y="29"/>
                </a:cxn>
              </a:cxnLst>
              <a:rect l="0" t="0" r="r" b="b"/>
              <a:pathLst>
                <a:path w="836" h="1189">
                  <a:moveTo>
                    <a:pt x="836" y="14"/>
                  </a:moveTo>
                  <a:lnTo>
                    <a:pt x="816" y="0"/>
                  </a:lnTo>
                  <a:lnTo>
                    <a:pt x="807" y="12"/>
                  </a:lnTo>
                  <a:lnTo>
                    <a:pt x="804" y="15"/>
                  </a:lnTo>
                  <a:lnTo>
                    <a:pt x="798" y="29"/>
                  </a:lnTo>
                  <a:lnTo>
                    <a:pt x="792" y="41"/>
                  </a:lnTo>
                  <a:lnTo>
                    <a:pt x="789" y="56"/>
                  </a:lnTo>
                  <a:lnTo>
                    <a:pt x="799" y="59"/>
                  </a:lnTo>
                  <a:lnTo>
                    <a:pt x="789" y="55"/>
                  </a:lnTo>
                  <a:lnTo>
                    <a:pt x="780" y="74"/>
                  </a:lnTo>
                  <a:lnTo>
                    <a:pt x="772" y="94"/>
                  </a:lnTo>
                  <a:lnTo>
                    <a:pt x="763" y="111"/>
                  </a:lnTo>
                  <a:lnTo>
                    <a:pt x="774" y="115"/>
                  </a:lnTo>
                  <a:lnTo>
                    <a:pt x="766" y="108"/>
                  </a:lnTo>
                  <a:lnTo>
                    <a:pt x="754" y="127"/>
                  </a:lnTo>
                  <a:lnTo>
                    <a:pt x="752" y="129"/>
                  </a:lnTo>
                  <a:lnTo>
                    <a:pt x="751" y="134"/>
                  </a:lnTo>
                  <a:lnTo>
                    <a:pt x="752" y="138"/>
                  </a:lnTo>
                  <a:lnTo>
                    <a:pt x="754" y="143"/>
                  </a:lnTo>
                  <a:lnTo>
                    <a:pt x="758" y="144"/>
                  </a:lnTo>
                  <a:lnTo>
                    <a:pt x="760" y="147"/>
                  </a:lnTo>
                  <a:lnTo>
                    <a:pt x="764" y="137"/>
                  </a:lnTo>
                  <a:lnTo>
                    <a:pt x="752" y="137"/>
                  </a:lnTo>
                  <a:lnTo>
                    <a:pt x="752" y="141"/>
                  </a:lnTo>
                  <a:lnTo>
                    <a:pt x="755" y="144"/>
                  </a:lnTo>
                  <a:lnTo>
                    <a:pt x="752" y="132"/>
                  </a:lnTo>
                  <a:lnTo>
                    <a:pt x="751" y="137"/>
                  </a:lnTo>
                  <a:lnTo>
                    <a:pt x="748" y="143"/>
                  </a:lnTo>
                  <a:lnTo>
                    <a:pt x="745" y="150"/>
                  </a:lnTo>
                  <a:lnTo>
                    <a:pt x="742" y="158"/>
                  </a:lnTo>
                  <a:lnTo>
                    <a:pt x="739" y="164"/>
                  </a:lnTo>
                  <a:lnTo>
                    <a:pt x="739" y="167"/>
                  </a:lnTo>
                  <a:lnTo>
                    <a:pt x="737" y="171"/>
                  </a:lnTo>
                  <a:lnTo>
                    <a:pt x="739" y="176"/>
                  </a:lnTo>
                  <a:lnTo>
                    <a:pt x="740" y="180"/>
                  </a:lnTo>
                  <a:lnTo>
                    <a:pt x="745" y="184"/>
                  </a:lnTo>
                  <a:lnTo>
                    <a:pt x="749" y="184"/>
                  </a:lnTo>
                  <a:lnTo>
                    <a:pt x="754" y="185"/>
                  </a:lnTo>
                  <a:lnTo>
                    <a:pt x="751" y="173"/>
                  </a:lnTo>
                  <a:lnTo>
                    <a:pt x="740" y="168"/>
                  </a:lnTo>
                  <a:lnTo>
                    <a:pt x="739" y="173"/>
                  </a:lnTo>
                  <a:lnTo>
                    <a:pt x="740" y="177"/>
                  </a:lnTo>
                  <a:lnTo>
                    <a:pt x="742" y="182"/>
                  </a:lnTo>
                  <a:lnTo>
                    <a:pt x="746" y="184"/>
                  </a:lnTo>
                  <a:lnTo>
                    <a:pt x="751" y="185"/>
                  </a:lnTo>
                  <a:lnTo>
                    <a:pt x="740" y="168"/>
                  </a:lnTo>
                  <a:lnTo>
                    <a:pt x="736" y="177"/>
                  </a:lnTo>
                  <a:lnTo>
                    <a:pt x="733" y="188"/>
                  </a:lnTo>
                  <a:lnTo>
                    <a:pt x="730" y="197"/>
                  </a:lnTo>
                  <a:lnTo>
                    <a:pt x="730" y="200"/>
                  </a:lnTo>
                  <a:lnTo>
                    <a:pt x="730" y="203"/>
                  </a:lnTo>
                  <a:lnTo>
                    <a:pt x="740" y="206"/>
                  </a:lnTo>
                  <a:lnTo>
                    <a:pt x="730" y="203"/>
                  </a:lnTo>
                  <a:lnTo>
                    <a:pt x="710" y="259"/>
                  </a:lnTo>
                  <a:lnTo>
                    <a:pt x="699" y="288"/>
                  </a:lnTo>
                  <a:lnTo>
                    <a:pt x="692" y="318"/>
                  </a:lnTo>
                  <a:lnTo>
                    <a:pt x="702" y="321"/>
                  </a:lnTo>
                  <a:lnTo>
                    <a:pt x="692" y="318"/>
                  </a:lnTo>
                  <a:lnTo>
                    <a:pt x="687" y="332"/>
                  </a:lnTo>
                  <a:lnTo>
                    <a:pt x="684" y="346"/>
                  </a:lnTo>
                  <a:lnTo>
                    <a:pt x="677" y="373"/>
                  </a:lnTo>
                  <a:lnTo>
                    <a:pt x="672" y="386"/>
                  </a:lnTo>
                  <a:lnTo>
                    <a:pt x="665" y="402"/>
                  </a:lnTo>
                  <a:lnTo>
                    <a:pt x="654" y="420"/>
                  </a:lnTo>
                  <a:lnTo>
                    <a:pt x="665" y="424"/>
                  </a:lnTo>
                  <a:lnTo>
                    <a:pt x="657" y="417"/>
                  </a:lnTo>
                  <a:lnTo>
                    <a:pt x="642" y="439"/>
                  </a:lnTo>
                  <a:lnTo>
                    <a:pt x="651" y="445"/>
                  </a:lnTo>
                  <a:lnTo>
                    <a:pt x="642" y="438"/>
                  </a:lnTo>
                  <a:lnTo>
                    <a:pt x="633" y="452"/>
                  </a:lnTo>
                  <a:lnTo>
                    <a:pt x="630" y="455"/>
                  </a:lnTo>
                  <a:lnTo>
                    <a:pt x="622" y="470"/>
                  </a:lnTo>
                  <a:lnTo>
                    <a:pt x="616" y="483"/>
                  </a:lnTo>
                  <a:lnTo>
                    <a:pt x="612" y="497"/>
                  </a:lnTo>
                  <a:lnTo>
                    <a:pt x="612" y="497"/>
                  </a:lnTo>
                  <a:lnTo>
                    <a:pt x="604" y="520"/>
                  </a:lnTo>
                  <a:lnTo>
                    <a:pt x="598" y="542"/>
                  </a:lnTo>
                  <a:lnTo>
                    <a:pt x="608" y="545"/>
                  </a:lnTo>
                  <a:lnTo>
                    <a:pt x="598" y="541"/>
                  </a:lnTo>
                  <a:lnTo>
                    <a:pt x="592" y="547"/>
                  </a:lnTo>
                  <a:lnTo>
                    <a:pt x="604" y="551"/>
                  </a:lnTo>
                  <a:lnTo>
                    <a:pt x="595" y="544"/>
                  </a:lnTo>
                  <a:lnTo>
                    <a:pt x="589" y="548"/>
                  </a:lnTo>
                  <a:lnTo>
                    <a:pt x="583" y="555"/>
                  </a:lnTo>
                  <a:lnTo>
                    <a:pt x="580" y="558"/>
                  </a:lnTo>
                  <a:lnTo>
                    <a:pt x="577" y="562"/>
                  </a:lnTo>
                  <a:lnTo>
                    <a:pt x="586" y="568"/>
                  </a:lnTo>
                  <a:lnTo>
                    <a:pt x="577" y="561"/>
                  </a:lnTo>
                  <a:lnTo>
                    <a:pt x="571" y="568"/>
                  </a:lnTo>
                  <a:lnTo>
                    <a:pt x="562" y="576"/>
                  </a:lnTo>
                  <a:lnTo>
                    <a:pt x="554" y="582"/>
                  </a:lnTo>
                  <a:lnTo>
                    <a:pt x="552" y="583"/>
                  </a:lnTo>
                  <a:lnTo>
                    <a:pt x="552" y="583"/>
                  </a:lnTo>
                  <a:lnTo>
                    <a:pt x="551" y="583"/>
                  </a:lnTo>
                  <a:lnTo>
                    <a:pt x="551" y="586"/>
                  </a:lnTo>
                  <a:lnTo>
                    <a:pt x="545" y="595"/>
                  </a:lnTo>
                  <a:lnTo>
                    <a:pt x="556" y="600"/>
                  </a:lnTo>
                  <a:lnTo>
                    <a:pt x="548" y="592"/>
                  </a:lnTo>
                  <a:lnTo>
                    <a:pt x="543" y="600"/>
                  </a:lnTo>
                  <a:lnTo>
                    <a:pt x="540" y="601"/>
                  </a:lnTo>
                  <a:lnTo>
                    <a:pt x="548" y="609"/>
                  </a:lnTo>
                  <a:lnTo>
                    <a:pt x="543" y="598"/>
                  </a:lnTo>
                  <a:lnTo>
                    <a:pt x="540" y="600"/>
                  </a:lnTo>
                  <a:lnTo>
                    <a:pt x="536" y="603"/>
                  </a:lnTo>
                  <a:lnTo>
                    <a:pt x="531" y="604"/>
                  </a:lnTo>
                  <a:lnTo>
                    <a:pt x="530" y="609"/>
                  </a:lnTo>
                  <a:lnTo>
                    <a:pt x="528" y="611"/>
                  </a:lnTo>
                  <a:lnTo>
                    <a:pt x="537" y="617"/>
                  </a:lnTo>
                  <a:lnTo>
                    <a:pt x="528" y="609"/>
                  </a:lnTo>
                  <a:lnTo>
                    <a:pt x="524" y="617"/>
                  </a:lnTo>
                  <a:lnTo>
                    <a:pt x="521" y="620"/>
                  </a:lnTo>
                  <a:lnTo>
                    <a:pt x="513" y="632"/>
                  </a:lnTo>
                  <a:lnTo>
                    <a:pt x="506" y="642"/>
                  </a:lnTo>
                  <a:lnTo>
                    <a:pt x="503" y="650"/>
                  </a:lnTo>
                  <a:lnTo>
                    <a:pt x="501" y="653"/>
                  </a:lnTo>
                  <a:lnTo>
                    <a:pt x="496" y="665"/>
                  </a:lnTo>
                  <a:lnTo>
                    <a:pt x="493" y="676"/>
                  </a:lnTo>
                  <a:lnTo>
                    <a:pt x="490" y="686"/>
                  </a:lnTo>
                  <a:lnTo>
                    <a:pt x="486" y="697"/>
                  </a:lnTo>
                  <a:lnTo>
                    <a:pt x="484" y="698"/>
                  </a:lnTo>
                  <a:lnTo>
                    <a:pt x="475" y="717"/>
                  </a:lnTo>
                  <a:lnTo>
                    <a:pt x="465" y="738"/>
                  </a:lnTo>
                  <a:lnTo>
                    <a:pt x="453" y="759"/>
                  </a:lnTo>
                  <a:lnTo>
                    <a:pt x="463" y="763"/>
                  </a:lnTo>
                  <a:lnTo>
                    <a:pt x="456" y="754"/>
                  </a:lnTo>
                  <a:lnTo>
                    <a:pt x="440" y="776"/>
                  </a:lnTo>
                  <a:lnTo>
                    <a:pt x="427" y="789"/>
                  </a:lnTo>
                  <a:lnTo>
                    <a:pt x="410" y="801"/>
                  </a:lnTo>
                  <a:lnTo>
                    <a:pt x="419" y="809"/>
                  </a:lnTo>
                  <a:lnTo>
                    <a:pt x="415" y="798"/>
                  </a:lnTo>
                  <a:lnTo>
                    <a:pt x="398" y="807"/>
                  </a:lnTo>
                  <a:lnTo>
                    <a:pt x="381" y="816"/>
                  </a:lnTo>
                  <a:lnTo>
                    <a:pt x="365" y="826"/>
                  </a:lnTo>
                  <a:lnTo>
                    <a:pt x="350" y="832"/>
                  </a:lnTo>
                  <a:lnTo>
                    <a:pt x="341" y="836"/>
                  </a:lnTo>
                  <a:lnTo>
                    <a:pt x="336" y="839"/>
                  </a:lnTo>
                  <a:lnTo>
                    <a:pt x="334" y="839"/>
                  </a:lnTo>
                  <a:lnTo>
                    <a:pt x="327" y="842"/>
                  </a:lnTo>
                  <a:lnTo>
                    <a:pt x="319" y="848"/>
                  </a:lnTo>
                  <a:lnTo>
                    <a:pt x="313" y="851"/>
                  </a:lnTo>
                  <a:lnTo>
                    <a:pt x="309" y="856"/>
                  </a:lnTo>
                  <a:lnTo>
                    <a:pt x="307" y="856"/>
                  </a:lnTo>
                  <a:lnTo>
                    <a:pt x="294" y="868"/>
                  </a:lnTo>
                  <a:lnTo>
                    <a:pt x="282" y="877"/>
                  </a:lnTo>
                  <a:lnTo>
                    <a:pt x="269" y="886"/>
                  </a:lnTo>
                  <a:lnTo>
                    <a:pt x="260" y="897"/>
                  </a:lnTo>
                  <a:lnTo>
                    <a:pt x="268" y="904"/>
                  </a:lnTo>
                  <a:lnTo>
                    <a:pt x="262" y="895"/>
                  </a:lnTo>
                  <a:lnTo>
                    <a:pt x="254" y="901"/>
                  </a:lnTo>
                  <a:lnTo>
                    <a:pt x="251" y="904"/>
                  </a:lnTo>
                  <a:lnTo>
                    <a:pt x="244" y="915"/>
                  </a:lnTo>
                  <a:lnTo>
                    <a:pt x="236" y="924"/>
                  </a:lnTo>
                  <a:lnTo>
                    <a:pt x="244" y="933"/>
                  </a:lnTo>
                  <a:lnTo>
                    <a:pt x="239" y="921"/>
                  </a:lnTo>
                  <a:lnTo>
                    <a:pt x="229" y="932"/>
                  </a:lnTo>
                  <a:lnTo>
                    <a:pt x="227" y="935"/>
                  </a:lnTo>
                  <a:lnTo>
                    <a:pt x="224" y="938"/>
                  </a:lnTo>
                  <a:lnTo>
                    <a:pt x="221" y="941"/>
                  </a:lnTo>
                  <a:lnTo>
                    <a:pt x="219" y="950"/>
                  </a:lnTo>
                  <a:lnTo>
                    <a:pt x="215" y="959"/>
                  </a:lnTo>
                  <a:lnTo>
                    <a:pt x="227" y="963"/>
                  </a:lnTo>
                  <a:lnTo>
                    <a:pt x="218" y="954"/>
                  </a:lnTo>
                  <a:lnTo>
                    <a:pt x="215" y="959"/>
                  </a:lnTo>
                  <a:lnTo>
                    <a:pt x="222" y="968"/>
                  </a:lnTo>
                  <a:lnTo>
                    <a:pt x="218" y="956"/>
                  </a:lnTo>
                  <a:lnTo>
                    <a:pt x="212" y="960"/>
                  </a:lnTo>
                  <a:lnTo>
                    <a:pt x="209" y="962"/>
                  </a:lnTo>
                  <a:lnTo>
                    <a:pt x="209" y="965"/>
                  </a:lnTo>
                  <a:lnTo>
                    <a:pt x="200" y="977"/>
                  </a:lnTo>
                  <a:lnTo>
                    <a:pt x="195" y="986"/>
                  </a:lnTo>
                  <a:lnTo>
                    <a:pt x="206" y="991"/>
                  </a:lnTo>
                  <a:lnTo>
                    <a:pt x="198" y="982"/>
                  </a:lnTo>
                  <a:lnTo>
                    <a:pt x="186" y="997"/>
                  </a:lnTo>
                  <a:lnTo>
                    <a:pt x="179" y="1004"/>
                  </a:lnTo>
                  <a:lnTo>
                    <a:pt x="169" y="1010"/>
                  </a:lnTo>
                  <a:lnTo>
                    <a:pt x="177" y="1019"/>
                  </a:lnTo>
                  <a:lnTo>
                    <a:pt x="173" y="1007"/>
                  </a:lnTo>
                  <a:lnTo>
                    <a:pt x="160" y="1016"/>
                  </a:lnTo>
                  <a:lnTo>
                    <a:pt x="145" y="1025"/>
                  </a:lnTo>
                  <a:lnTo>
                    <a:pt x="150" y="1036"/>
                  </a:lnTo>
                  <a:lnTo>
                    <a:pt x="147" y="1025"/>
                  </a:lnTo>
                  <a:lnTo>
                    <a:pt x="133" y="1028"/>
                  </a:lnTo>
                  <a:lnTo>
                    <a:pt x="124" y="1031"/>
                  </a:lnTo>
                  <a:lnTo>
                    <a:pt x="106" y="1036"/>
                  </a:lnTo>
                  <a:lnTo>
                    <a:pt x="89" y="1044"/>
                  </a:lnTo>
                  <a:lnTo>
                    <a:pt x="79" y="1050"/>
                  </a:lnTo>
                  <a:lnTo>
                    <a:pt x="65" y="1059"/>
                  </a:lnTo>
                  <a:lnTo>
                    <a:pt x="62" y="1059"/>
                  </a:lnTo>
                  <a:lnTo>
                    <a:pt x="62" y="1060"/>
                  </a:lnTo>
                  <a:lnTo>
                    <a:pt x="59" y="1066"/>
                  </a:lnTo>
                  <a:lnTo>
                    <a:pt x="56" y="1069"/>
                  </a:lnTo>
                  <a:lnTo>
                    <a:pt x="51" y="1077"/>
                  </a:lnTo>
                  <a:lnTo>
                    <a:pt x="41" y="1097"/>
                  </a:lnTo>
                  <a:lnTo>
                    <a:pt x="29" y="1118"/>
                  </a:lnTo>
                  <a:lnTo>
                    <a:pt x="18" y="1139"/>
                  </a:lnTo>
                  <a:lnTo>
                    <a:pt x="11" y="1157"/>
                  </a:lnTo>
                  <a:lnTo>
                    <a:pt x="6" y="1163"/>
                  </a:lnTo>
                  <a:lnTo>
                    <a:pt x="4" y="1169"/>
                  </a:lnTo>
                  <a:lnTo>
                    <a:pt x="1" y="1172"/>
                  </a:lnTo>
                  <a:lnTo>
                    <a:pt x="14" y="1177"/>
                  </a:lnTo>
                  <a:lnTo>
                    <a:pt x="4" y="1168"/>
                  </a:lnTo>
                  <a:lnTo>
                    <a:pt x="4" y="1169"/>
                  </a:lnTo>
                  <a:lnTo>
                    <a:pt x="12" y="1177"/>
                  </a:lnTo>
                  <a:lnTo>
                    <a:pt x="24" y="1177"/>
                  </a:lnTo>
                  <a:lnTo>
                    <a:pt x="24" y="1172"/>
                  </a:lnTo>
                  <a:lnTo>
                    <a:pt x="21" y="1168"/>
                  </a:lnTo>
                  <a:lnTo>
                    <a:pt x="18" y="1166"/>
                  </a:lnTo>
                  <a:lnTo>
                    <a:pt x="12" y="1165"/>
                  </a:lnTo>
                  <a:lnTo>
                    <a:pt x="8" y="1166"/>
                  </a:lnTo>
                  <a:lnTo>
                    <a:pt x="24" y="1181"/>
                  </a:lnTo>
                  <a:lnTo>
                    <a:pt x="24" y="1180"/>
                  </a:lnTo>
                  <a:lnTo>
                    <a:pt x="27" y="1174"/>
                  </a:lnTo>
                  <a:lnTo>
                    <a:pt x="4" y="1165"/>
                  </a:lnTo>
                  <a:lnTo>
                    <a:pt x="1" y="1171"/>
                  </a:lnTo>
                  <a:lnTo>
                    <a:pt x="1" y="1172"/>
                  </a:lnTo>
                  <a:lnTo>
                    <a:pt x="0" y="1177"/>
                  </a:lnTo>
                  <a:lnTo>
                    <a:pt x="1" y="1181"/>
                  </a:lnTo>
                  <a:lnTo>
                    <a:pt x="4" y="1186"/>
                  </a:lnTo>
                  <a:lnTo>
                    <a:pt x="8" y="1187"/>
                  </a:lnTo>
                  <a:lnTo>
                    <a:pt x="12" y="1189"/>
                  </a:lnTo>
                  <a:lnTo>
                    <a:pt x="18" y="1187"/>
                  </a:lnTo>
                  <a:lnTo>
                    <a:pt x="21" y="1186"/>
                  </a:lnTo>
                  <a:lnTo>
                    <a:pt x="21" y="1184"/>
                  </a:lnTo>
                  <a:lnTo>
                    <a:pt x="24" y="1181"/>
                  </a:lnTo>
                  <a:lnTo>
                    <a:pt x="27" y="1178"/>
                  </a:lnTo>
                  <a:lnTo>
                    <a:pt x="29" y="1172"/>
                  </a:lnTo>
                  <a:lnTo>
                    <a:pt x="33" y="1166"/>
                  </a:lnTo>
                  <a:lnTo>
                    <a:pt x="41" y="1148"/>
                  </a:lnTo>
                  <a:lnTo>
                    <a:pt x="51" y="1127"/>
                  </a:lnTo>
                  <a:lnTo>
                    <a:pt x="64" y="1106"/>
                  </a:lnTo>
                  <a:lnTo>
                    <a:pt x="74" y="1086"/>
                  </a:lnTo>
                  <a:lnTo>
                    <a:pt x="79" y="1078"/>
                  </a:lnTo>
                  <a:lnTo>
                    <a:pt x="67" y="1074"/>
                  </a:lnTo>
                  <a:lnTo>
                    <a:pt x="76" y="1083"/>
                  </a:lnTo>
                  <a:lnTo>
                    <a:pt x="80" y="1075"/>
                  </a:lnTo>
                  <a:lnTo>
                    <a:pt x="71" y="1068"/>
                  </a:lnTo>
                  <a:lnTo>
                    <a:pt x="77" y="1078"/>
                  </a:lnTo>
                  <a:lnTo>
                    <a:pt x="88" y="1072"/>
                  </a:lnTo>
                  <a:lnTo>
                    <a:pt x="98" y="1066"/>
                  </a:lnTo>
                  <a:lnTo>
                    <a:pt x="115" y="1059"/>
                  </a:lnTo>
                  <a:lnTo>
                    <a:pt x="133" y="1054"/>
                  </a:lnTo>
                  <a:lnTo>
                    <a:pt x="142" y="1051"/>
                  </a:lnTo>
                  <a:lnTo>
                    <a:pt x="154" y="1048"/>
                  </a:lnTo>
                  <a:lnTo>
                    <a:pt x="156" y="1047"/>
                  </a:lnTo>
                  <a:lnTo>
                    <a:pt x="169" y="1039"/>
                  </a:lnTo>
                  <a:lnTo>
                    <a:pt x="182" y="1030"/>
                  </a:lnTo>
                  <a:lnTo>
                    <a:pt x="186" y="1027"/>
                  </a:lnTo>
                  <a:lnTo>
                    <a:pt x="195" y="1021"/>
                  </a:lnTo>
                  <a:lnTo>
                    <a:pt x="203" y="1013"/>
                  </a:lnTo>
                  <a:lnTo>
                    <a:pt x="215" y="998"/>
                  </a:lnTo>
                  <a:lnTo>
                    <a:pt x="218" y="995"/>
                  </a:lnTo>
                  <a:lnTo>
                    <a:pt x="222" y="986"/>
                  </a:lnTo>
                  <a:lnTo>
                    <a:pt x="229" y="977"/>
                  </a:lnTo>
                  <a:lnTo>
                    <a:pt x="227" y="980"/>
                  </a:lnTo>
                  <a:lnTo>
                    <a:pt x="218" y="971"/>
                  </a:lnTo>
                  <a:lnTo>
                    <a:pt x="224" y="982"/>
                  </a:lnTo>
                  <a:lnTo>
                    <a:pt x="227" y="978"/>
                  </a:lnTo>
                  <a:lnTo>
                    <a:pt x="232" y="975"/>
                  </a:lnTo>
                  <a:lnTo>
                    <a:pt x="235" y="971"/>
                  </a:lnTo>
                  <a:lnTo>
                    <a:pt x="238" y="968"/>
                  </a:lnTo>
                  <a:lnTo>
                    <a:pt x="242" y="959"/>
                  </a:lnTo>
                  <a:lnTo>
                    <a:pt x="244" y="950"/>
                  </a:lnTo>
                  <a:lnTo>
                    <a:pt x="241" y="954"/>
                  </a:lnTo>
                  <a:lnTo>
                    <a:pt x="232" y="945"/>
                  </a:lnTo>
                  <a:lnTo>
                    <a:pt x="236" y="957"/>
                  </a:lnTo>
                  <a:lnTo>
                    <a:pt x="242" y="951"/>
                  </a:lnTo>
                  <a:lnTo>
                    <a:pt x="248" y="944"/>
                  </a:lnTo>
                  <a:lnTo>
                    <a:pt x="253" y="941"/>
                  </a:lnTo>
                  <a:lnTo>
                    <a:pt x="260" y="932"/>
                  </a:lnTo>
                  <a:lnTo>
                    <a:pt x="268" y="921"/>
                  </a:lnTo>
                  <a:lnTo>
                    <a:pt x="259" y="912"/>
                  </a:lnTo>
                  <a:lnTo>
                    <a:pt x="263" y="924"/>
                  </a:lnTo>
                  <a:lnTo>
                    <a:pt x="275" y="915"/>
                  </a:lnTo>
                  <a:lnTo>
                    <a:pt x="277" y="913"/>
                  </a:lnTo>
                  <a:lnTo>
                    <a:pt x="286" y="903"/>
                  </a:lnTo>
                  <a:lnTo>
                    <a:pt x="298" y="894"/>
                  </a:lnTo>
                  <a:lnTo>
                    <a:pt x="310" y="885"/>
                  </a:lnTo>
                  <a:lnTo>
                    <a:pt x="324" y="874"/>
                  </a:lnTo>
                  <a:lnTo>
                    <a:pt x="315" y="865"/>
                  </a:lnTo>
                  <a:lnTo>
                    <a:pt x="322" y="876"/>
                  </a:lnTo>
                  <a:lnTo>
                    <a:pt x="322" y="874"/>
                  </a:lnTo>
                  <a:lnTo>
                    <a:pt x="328" y="871"/>
                  </a:lnTo>
                  <a:lnTo>
                    <a:pt x="336" y="865"/>
                  </a:lnTo>
                  <a:lnTo>
                    <a:pt x="345" y="860"/>
                  </a:lnTo>
                  <a:lnTo>
                    <a:pt x="339" y="850"/>
                  </a:lnTo>
                  <a:lnTo>
                    <a:pt x="344" y="862"/>
                  </a:lnTo>
                  <a:lnTo>
                    <a:pt x="350" y="859"/>
                  </a:lnTo>
                  <a:lnTo>
                    <a:pt x="359" y="854"/>
                  </a:lnTo>
                  <a:lnTo>
                    <a:pt x="374" y="848"/>
                  </a:lnTo>
                  <a:lnTo>
                    <a:pt x="394" y="838"/>
                  </a:lnTo>
                  <a:lnTo>
                    <a:pt x="407" y="830"/>
                  </a:lnTo>
                  <a:lnTo>
                    <a:pt x="424" y="821"/>
                  </a:lnTo>
                  <a:lnTo>
                    <a:pt x="427" y="818"/>
                  </a:lnTo>
                  <a:lnTo>
                    <a:pt x="443" y="806"/>
                  </a:lnTo>
                  <a:lnTo>
                    <a:pt x="459" y="791"/>
                  </a:lnTo>
                  <a:lnTo>
                    <a:pt x="472" y="771"/>
                  </a:lnTo>
                  <a:lnTo>
                    <a:pt x="475" y="768"/>
                  </a:lnTo>
                  <a:lnTo>
                    <a:pt x="487" y="747"/>
                  </a:lnTo>
                  <a:lnTo>
                    <a:pt x="498" y="726"/>
                  </a:lnTo>
                  <a:lnTo>
                    <a:pt x="506" y="709"/>
                  </a:lnTo>
                  <a:lnTo>
                    <a:pt x="495" y="703"/>
                  </a:lnTo>
                  <a:lnTo>
                    <a:pt x="506" y="709"/>
                  </a:lnTo>
                  <a:lnTo>
                    <a:pt x="513" y="695"/>
                  </a:lnTo>
                  <a:lnTo>
                    <a:pt x="516" y="685"/>
                  </a:lnTo>
                  <a:lnTo>
                    <a:pt x="519" y="674"/>
                  </a:lnTo>
                  <a:lnTo>
                    <a:pt x="524" y="661"/>
                  </a:lnTo>
                  <a:lnTo>
                    <a:pt x="512" y="656"/>
                  </a:lnTo>
                  <a:lnTo>
                    <a:pt x="522" y="664"/>
                  </a:lnTo>
                  <a:lnTo>
                    <a:pt x="528" y="651"/>
                  </a:lnTo>
                  <a:lnTo>
                    <a:pt x="536" y="641"/>
                  </a:lnTo>
                  <a:lnTo>
                    <a:pt x="543" y="629"/>
                  </a:lnTo>
                  <a:lnTo>
                    <a:pt x="531" y="624"/>
                  </a:lnTo>
                  <a:lnTo>
                    <a:pt x="540" y="633"/>
                  </a:lnTo>
                  <a:lnTo>
                    <a:pt x="546" y="624"/>
                  </a:lnTo>
                  <a:lnTo>
                    <a:pt x="548" y="624"/>
                  </a:lnTo>
                  <a:lnTo>
                    <a:pt x="552" y="618"/>
                  </a:lnTo>
                  <a:lnTo>
                    <a:pt x="549" y="623"/>
                  </a:lnTo>
                  <a:lnTo>
                    <a:pt x="540" y="614"/>
                  </a:lnTo>
                  <a:lnTo>
                    <a:pt x="545" y="626"/>
                  </a:lnTo>
                  <a:lnTo>
                    <a:pt x="549" y="623"/>
                  </a:lnTo>
                  <a:lnTo>
                    <a:pt x="552" y="621"/>
                  </a:lnTo>
                  <a:lnTo>
                    <a:pt x="557" y="618"/>
                  </a:lnTo>
                  <a:lnTo>
                    <a:pt x="560" y="617"/>
                  </a:lnTo>
                  <a:lnTo>
                    <a:pt x="565" y="609"/>
                  </a:lnTo>
                  <a:lnTo>
                    <a:pt x="568" y="604"/>
                  </a:lnTo>
                  <a:lnTo>
                    <a:pt x="571" y="600"/>
                  </a:lnTo>
                  <a:lnTo>
                    <a:pt x="560" y="592"/>
                  </a:lnTo>
                  <a:lnTo>
                    <a:pt x="568" y="601"/>
                  </a:lnTo>
                  <a:lnTo>
                    <a:pt x="569" y="600"/>
                  </a:lnTo>
                  <a:lnTo>
                    <a:pt x="571" y="598"/>
                  </a:lnTo>
                  <a:lnTo>
                    <a:pt x="578" y="592"/>
                  </a:lnTo>
                  <a:lnTo>
                    <a:pt x="587" y="585"/>
                  </a:lnTo>
                  <a:lnTo>
                    <a:pt x="595" y="576"/>
                  </a:lnTo>
                  <a:lnTo>
                    <a:pt x="596" y="576"/>
                  </a:lnTo>
                  <a:lnTo>
                    <a:pt x="602" y="567"/>
                  </a:lnTo>
                  <a:lnTo>
                    <a:pt x="592" y="562"/>
                  </a:lnTo>
                  <a:lnTo>
                    <a:pt x="599" y="571"/>
                  </a:lnTo>
                  <a:lnTo>
                    <a:pt x="605" y="565"/>
                  </a:lnTo>
                  <a:lnTo>
                    <a:pt x="612" y="561"/>
                  </a:lnTo>
                  <a:lnTo>
                    <a:pt x="615" y="556"/>
                  </a:lnTo>
                  <a:lnTo>
                    <a:pt x="621" y="550"/>
                  </a:lnTo>
                  <a:lnTo>
                    <a:pt x="621" y="550"/>
                  </a:lnTo>
                  <a:lnTo>
                    <a:pt x="627" y="529"/>
                  </a:lnTo>
                  <a:lnTo>
                    <a:pt x="634" y="506"/>
                  </a:lnTo>
                  <a:lnTo>
                    <a:pt x="622" y="502"/>
                  </a:lnTo>
                  <a:lnTo>
                    <a:pt x="633" y="508"/>
                  </a:lnTo>
                  <a:lnTo>
                    <a:pt x="639" y="492"/>
                  </a:lnTo>
                  <a:lnTo>
                    <a:pt x="645" y="479"/>
                  </a:lnTo>
                  <a:lnTo>
                    <a:pt x="652" y="464"/>
                  </a:lnTo>
                  <a:lnTo>
                    <a:pt x="640" y="459"/>
                  </a:lnTo>
                  <a:lnTo>
                    <a:pt x="649" y="468"/>
                  </a:lnTo>
                  <a:lnTo>
                    <a:pt x="660" y="453"/>
                  </a:lnTo>
                  <a:lnTo>
                    <a:pt x="661" y="453"/>
                  </a:lnTo>
                  <a:lnTo>
                    <a:pt x="674" y="433"/>
                  </a:lnTo>
                  <a:lnTo>
                    <a:pt x="677" y="429"/>
                  </a:lnTo>
                  <a:lnTo>
                    <a:pt x="687" y="411"/>
                  </a:lnTo>
                  <a:lnTo>
                    <a:pt x="695" y="396"/>
                  </a:lnTo>
                  <a:lnTo>
                    <a:pt x="699" y="382"/>
                  </a:lnTo>
                  <a:lnTo>
                    <a:pt x="707" y="355"/>
                  </a:lnTo>
                  <a:lnTo>
                    <a:pt x="710" y="341"/>
                  </a:lnTo>
                  <a:lnTo>
                    <a:pt x="714" y="326"/>
                  </a:lnTo>
                  <a:lnTo>
                    <a:pt x="714" y="324"/>
                  </a:lnTo>
                  <a:lnTo>
                    <a:pt x="722" y="297"/>
                  </a:lnTo>
                  <a:lnTo>
                    <a:pt x="733" y="268"/>
                  </a:lnTo>
                  <a:lnTo>
                    <a:pt x="752" y="211"/>
                  </a:lnTo>
                  <a:lnTo>
                    <a:pt x="752" y="209"/>
                  </a:lnTo>
                  <a:lnTo>
                    <a:pt x="752" y="209"/>
                  </a:lnTo>
                  <a:lnTo>
                    <a:pt x="752" y="206"/>
                  </a:lnTo>
                  <a:lnTo>
                    <a:pt x="755" y="197"/>
                  </a:lnTo>
                  <a:lnTo>
                    <a:pt x="758" y="187"/>
                  </a:lnTo>
                  <a:lnTo>
                    <a:pt x="761" y="179"/>
                  </a:lnTo>
                  <a:lnTo>
                    <a:pt x="761" y="177"/>
                  </a:lnTo>
                  <a:lnTo>
                    <a:pt x="763" y="173"/>
                  </a:lnTo>
                  <a:lnTo>
                    <a:pt x="761" y="168"/>
                  </a:lnTo>
                  <a:lnTo>
                    <a:pt x="760" y="164"/>
                  </a:lnTo>
                  <a:lnTo>
                    <a:pt x="755" y="162"/>
                  </a:lnTo>
                  <a:lnTo>
                    <a:pt x="751" y="161"/>
                  </a:lnTo>
                  <a:lnTo>
                    <a:pt x="749" y="162"/>
                  </a:lnTo>
                  <a:lnTo>
                    <a:pt x="749" y="159"/>
                  </a:lnTo>
                  <a:lnTo>
                    <a:pt x="761" y="171"/>
                  </a:lnTo>
                  <a:lnTo>
                    <a:pt x="760" y="167"/>
                  </a:lnTo>
                  <a:lnTo>
                    <a:pt x="758" y="164"/>
                  </a:lnTo>
                  <a:lnTo>
                    <a:pt x="754" y="161"/>
                  </a:lnTo>
                  <a:lnTo>
                    <a:pt x="749" y="171"/>
                  </a:lnTo>
                  <a:lnTo>
                    <a:pt x="761" y="176"/>
                  </a:lnTo>
                  <a:lnTo>
                    <a:pt x="761" y="173"/>
                  </a:lnTo>
                  <a:lnTo>
                    <a:pt x="764" y="167"/>
                  </a:lnTo>
                  <a:lnTo>
                    <a:pt x="767" y="159"/>
                  </a:lnTo>
                  <a:lnTo>
                    <a:pt x="770" y="152"/>
                  </a:lnTo>
                  <a:lnTo>
                    <a:pt x="774" y="146"/>
                  </a:lnTo>
                  <a:lnTo>
                    <a:pt x="775" y="141"/>
                  </a:lnTo>
                  <a:lnTo>
                    <a:pt x="777" y="137"/>
                  </a:lnTo>
                  <a:lnTo>
                    <a:pt x="775" y="132"/>
                  </a:lnTo>
                  <a:lnTo>
                    <a:pt x="772" y="127"/>
                  </a:lnTo>
                  <a:lnTo>
                    <a:pt x="769" y="124"/>
                  </a:lnTo>
                  <a:lnTo>
                    <a:pt x="769" y="123"/>
                  </a:lnTo>
                  <a:lnTo>
                    <a:pt x="774" y="138"/>
                  </a:lnTo>
                  <a:lnTo>
                    <a:pt x="775" y="134"/>
                  </a:lnTo>
                  <a:lnTo>
                    <a:pt x="774" y="129"/>
                  </a:lnTo>
                  <a:lnTo>
                    <a:pt x="772" y="124"/>
                  </a:lnTo>
                  <a:lnTo>
                    <a:pt x="763" y="134"/>
                  </a:lnTo>
                  <a:lnTo>
                    <a:pt x="774" y="141"/>
                  </a:lnTo>
                  <a:lnTo>
                    <a:pt x="783" y="124"/>
                  </a:lnTo>
                  <a:lnTo>
                    <a:pt x="786" y="120"/>
                  </a:lnTo>
                  <a:lnTo>
                    <a:pt x="795" y="103"/>
                  </a:lnTo>
                  <a:lnTo>
                    <a:pt x="802" y="84"/>
                  </a:lnTo>
                  <a:lnTo>
                    <a:pt x="811" y="64"/>
                  </a:lnTo>
                  <a:lnTo>
                    <a:pt x="811" y="64"/>
                  </a:lnTo>
                  <a:lnTo>
                    <a:pt x="814" y="50"/>
                  </a:lnTo>
                  <a:lnTo>
                    <a:pt x="820" y="38"/>
                  </a:lnTo>
                  <a:lnTo>
                    <a:pt x="826" y="25"/>
                  </a:lnTo>
                  <a:lnTo>
                    <a:pt x="816" y="20"/>
                  </a:lnTo>
                  <a:lnTo>
                    <a:pt x="823" y="29"/>
                  </a:lnTo>
                  <a:lnTo>
                    <a:pt x="836" y="14"/>
                  </a:lnTo>
                  <a:close/>
                </a:path>
              </a:pathLst>
            </a:custGeom>
            <a:solidFill>
              <a:srgbClr val="FF0000"/>
            </a:solidFill>
            <a:ln w="9525">
              <a:noFill/>
              <a:round/>
              <a:headEnd/>
              <a:tailEnd/>
            </a:ln>
          </p:spPr>
          <p:txBody>
            <a:bodyPr/>
            <a:lstStyle/>
            <a:p>
              <a:endParaRPr lang="en-US"/>
            </a:p>
          </p:txBody>
        </p:sp>
        <p:sp>
          <p:nvSpPr>
            <p:cNvPr id="143410" name="Freeform 50"/>
            <p:cNvSpPr>
              <a:spLocks/>
            </p:cNvSpPr>
            <p:nvPr/>
          </p:nvSpPr>
          <p:spPr bwMode="auto">
            <a:xfrm>
              <a:off x="3872" y="2027"/>
              <a:ext cx="188" cy="679"/>
            </a:xfrm>
            <a:custGeom>
              <a:avLst/>
              <a:gdLst/>
              <a:ahLst/>
              <a:cxnLst>
                <a:cxn ang="0">
                  <a:pos x="73" y="1334"/>
                </a:cxn>
                <a:cxn ang="0">
                  <a:pos x="67" y="1280"/>
                </a:cxn>
                <a:cxn ang="0">
                  <a:pos x="59" y="1254"/>
                </a:cxn>
                <a:cxn ang="0">
                  <a:pos x="35" y="1213"/>
                </a:cxn>
                <a:cxn ang="0">
                  <a:pos x="35" y="1213"/>
                </a:cxn>
                <a:cxn ang="0">
                  <a:pos x="38" y="1149"/>
                </a:cxn>
                <a:cxn ang="0">
                  <a:pos x="34" y="1096"/>
                </a:cxn>
                <a:cxn ang="0">
                  <a:pos x="27" y="1065"/>
                </a:cxn>
                <a:cxn ang="0">
                  <a:pos x="29" y="1048"/>
                </a:cxn>
                <a:cxn ang="0">
                  <a:pos x="44" y="1002"/>
                </a:cxn>
                <a:cxn ang="0">
                  <a:pos x="64" y="919"/>
                </a:cxn>
                <a:cxn ang="0">
                  <a:pos x="68" y="893"/>
                </a:cxn>
                <a:cxn ang="0">
                  <a:pos x="80" y="842"/>
                </a:cxn>
                <a:cxn ang="0">
                  <a:pos x="114" y="824"/>
                </a:cxn>
                <a:cxn ang="0">
                  <a:pos x="127" y="781"/>
                </a:cxn>
                <a:cxn ang="0">
                  <a:pos x="132" y="691"/>
                </a:cxn>
                <a:cxn ang="0">
                  <a:pos x="115" y="624"/>
                </a:cxn>
                <a:cxn ang="0">
                  <a:pos x="152" y="551"/>
                </a:cxn>
                <a:cxn ang="0">
                  <a:pos x="164" y="492"/>
                </a:cxn>
                <a:cxn ang="0">
                  <a:pos x="168" y="438"/>
                </a:cxn>
                <a:cxn ang="0">
                  <a:pos x="177" y="403"/>
                </a:cxn>
                <a:cxn ang="0">
                  <a:pos x="211" y="345"/>
                </a:cxn>
                <a:cxn ang="0">
                  <a:pos x="232" y="304"/>
                </a:cxn>
                <a:cxn ang="0">
                  <a:pos x="236" y="241"/>
                </a:cxn>
                <a:cxn ang="0">
                  <a:pos x="241" y="209"/>
                </a:cxn>
                <a:cxn ang="0">
                  <a:pos x="261" y="148"/>
                </a:cxn>
                <a:cxn ang="0">
                  <a:pos x="286" y="106"/>
                </a:cxn>
                <a:cxn ang="0">
                  <a:pos x="350" y="44"/>
                </a:cxn>
                <a:cxn ang="0">
                  <a:pos x="351" y="5"/>
                </a:cxn>
                <a:cxn ang="0">
                  <a:pos x="311" y="62"/>
                </a:cxn>
                <a:cxn ang="0">
                  <a:pos x="258" y="100"/>
                </a:cxn>
                <a:cxn ang="0">
                  <a:pos x="230" y="153"/>
                </a:cxn>
                <a:cxn ang="0">
                  <a:pos x="214" y="204"/>
                </a:cxn>
                <a:cxn ang="0">
                  <a:pos x="209" y="260"/>
                </a:cxn>
                <a:cxn ang="0">
                  <a:pos x="206" y="295"/>
                </a:cxn>
                <a:cxn ang="0">
                  <a:pos x="173" y="353"/>
                </a:cxn>
                <a:cxn ang="0">
                  <a:pos x="152" y="392"/>
                </a:cxn>
                <a:cxn ang="0">
                  <a:pos x="146" y="419"/>
                </a:cxn>
                <a:cxn ang="0">
                  <a:pos x="138" y="466"/>
                </a:cxn>
                <a:cxn ang="0">
                  <a:pos x="143" y="532"/>
                </a:cxn>
                <a:cxn ang="0">
                  <a:pos x="106" y="603"/>
                </a:cxn>
                <a:cxn ang="0">
                  <a:pos x="100" y="657"/>
                </a:cxn>
                <a:cxn ang="0">
                  <a:pos x="105" y="760"/>
                </a:cxn>
                <a:cxn ang="0">
                  <a:pos x="93" y="800"/>
                </a:cxn>
                <a:cxn ang="0">
                  <a:pos x="85" y="818"/>
                </a:cxn>
                <a:cxn ang="0">
                  <a:pos x="50" y="863"/>
                </a:cxn>
                <a:cxn ang="0">
                  <a:pos x="40" y="898"/>
                </a:cxn>
                <a:cxn ang="0">
                  <a:pos x="49" y="936"/>
                </a:cxn>
                <a:cxn ang="0">
                  <a:pos x="11" y="1013"/>
                </a:cxn>
                <a:cxn ang="0">
                  <a:pos x="3" y="1037"/>
                </a:cxn>
                <a:cxn ang="0">
                  <a:pos x="0" y="1065"/>
                </a:cxn>
                <a:cxn ang="0">
                  <a:pos x="11" y="1122"/>
                </a:cxn>
                <a:cxn ang="0">
                  <a:pos x="12" y="1133"/>
                </a:cxn>
                <a:cxn ang="0">
                  <a:pos x="18" y="1201"/>
                </a:cxn>
                <a:cxn ang="0">
                  <a:pos x="15" y="1233"/>
                </a:cxn>
                <a:cxn ang="0">
                  <a:pos x="37" y="1239"/>
                </a:cxn>
                <a:cxn ang="0">
                  <a:pos x="37" y="1269"/>
                </a:cxn>
                <a:cxn ang="0">
                  <a:pos x="41" y="1292"/>
                </a:cxn>
                <a:cxn ang="0">
                  <a:pos x="49" y="1352"/>
                </a:cxn>
              </a:cxnLst>
              <a:rect l="0" t="0" r="r" b="b"/>
              <a:pathLst>
                <a:path w="376" h="1360">
                  <a:moveTo>
                    <a:pt x="49" y="1360"/>
                  </a:moveTo>
                  <a:lnTo>
                    <a:pt x="76" y="1357"/>
                  </a:lnTo>
                  <a:lnTo>
                    <a:pt x="76" y="1352"/>
                  </a:lnTo>
                  <a:lnTo>
                    <a:pt x="74" y="1345"/>
                  </a:lnTo>
                  <a:lnTo>
                    <a:pt x="73" y="1334"/>
                  </a:lnTo>
                  <a:lnTo>
                    <a:pt x="73" y="1323"/>
                  </a:lnTo>
                  <a:lnTo>
                    <a:pt x="70" y="1301"/>
                  </a:lnTo>
                  <a:lnTo>
                    <a:pt x="68" y="1292"/>
                  </a:lnTo>
                  <a:lnTo>
                    <a:pt x="68" y="1286"/>
                  </a:lnTo>
                  <a:lnTo>
                    <a:pt x="67" y="1280"/>
                  </a:lnTo>
                  <a:lnTo>
                    <a:pt x="53" y="1283"/>
                  </a:lnTo>
                  <a:lnTo>
                    <a:pt x="67" y="1281"/>
                  </a:lnTo>
                  <a:lnTo>
                    <a:pt x="64" y="1269"/>
                  </a:lnTo>
                  <a:lnTo>
                    <a:pt x="64" y="1264"/>
                  </a:lnTo>
                  <a:lnTo>
                    <a:pt x="59" y="1254"/>
                  </a:lnTo>
                  <a:lnTo>
                    <a:pt x="49" y="1234"/>
                  </a:lnTo>
                  <a:lnTo>
                    <a:pt x="49" y="1233"/>
                  </a:lnTo>
                  <a:lnTo>
                    <a:pt x="44" y="1225"/>
                  </a:lnTo>
                  <a:lnTo>
                    <a:pt x="41" y="1221"/>
                  </a:lnTo>
                  <a:lnTo>
                    <a:pt x="35" y="1213"/>
                  </a:lnTo>
                  <a:lnTo>
                    <a:pt x="26" y="1222"/>
                  </a:lnTo>
                  <a:lnTo>
                    <a:pt x="38" y="1217"/>
                  </a:lnTo>
                  <a:lnTo>
                    <a:pt x="34" y="1207"/>
                  </a:lnTo>
                  <a:lnTo>
                    <a:pt x="21" y="1213"/>
                  </a:lnTo>
                  <a:lnTo>
                    <a:pt x="35" y="1213"/>
                  </a:lnTo>
                  <a:lnTo>
                    <a:pt x="32" y="1199"/>
                  </a:lnTo>
                  <a:lnTo>
                    <a:pt x="32" y="1199"/>
                  </a:lnTo>
                  <a:lnTo>
                    <a:pt x="32" y="1186"/>
                  </a:lnTo>
                  <a:lnTo>
                    <a:pt x="35" y="1169"/>
                  </a:lnTo>
                  <a:lnTo>
                    <a:pt x="38" y="1149"/>
                  </a:lnTo>
                  <a:lnTo>
                    <a:pt x="40" y="1133"/>
                  </a:lnTo>
                  <a:lnTo>
                    <a:pt x="40" y="1133"/>
                  </a:lnTo>
                  <a:lnTo>
                    <a:pt x="38" y="1118"/>
                  </a:lnTo>
                  <a:lnTo>
                    <a:pt x="37" y="1111"/>
                  </a:lnTo>
                  <a:lnTo>
                    <a:pt x="34" y="1096"/>
                  </a:lnTo>
                  <a:lnTo>
                    <a:pt x="31" y="1083"/>
                  </a:lnTo>
                  <a:lnTo>
                    <a:pt x="17" y="1089"/>
                  </a:lnTo>
                  <a:lnTo>
                    <a:pt x="31" y="1089"/>
                  </a:lnTo>
                  <a:lnTo>
                    <a:pt x="29" y="1074"/>
                  </a:lnTo>
                  <a:lnTo>
                    <a:pt x="27" y="1065"/>
                  </a:lnTo>
                  <a:lnTo>
                    <a:pt x="27" y="1057"/>
                  </a:lnTo>
                  <a:lnTo>
                    <a:pt x="29" y="1048"/>
                  </a:lnTo>
                  <a:lnTo>
                    <a:pt x="15" y="1048"/>
                  </a:lnTo>
                  <a:lnTo>
                    <a:pt x="27" y="1054"/>
                  </a:lnTo>
                  <a:lnTo>
                    <a:pt x="29" y="1048"/>
                  </a:lnTo>
                  <a:lnTo>
                    <a:pt x="32" y="1040"/>
                  </a:lnTo>
                  <a:lnTo>
                    <a:pt x="32" y="1039"/>
                  </a:lnTo>
                  <a:lnTo>
                    <a:pt x="34" y="1033"/>
                  </a:lnTo>
                  <a:lnTo>
                    <a:pt x="37" y="1024"/>
                  </a:lnTo>
                  <a:lnTo>
                    <a:pt x="44" y="1002"/>
                  </a:lnTo>
                  <a:lnTo>
                    <a:pt x="52" y="980"/>
                  </a:lnTo>
                  <a:lnTo>
                    <a:pt x="59" y="957"/>
                  </a:lnTo>
                  <a:lnTo>
                    <a:pt x="62" y="942"/>
                  </a:lnTo>
                  <a:lnTo>
                    <a:pt x="62" y="936"/>
                  </a:lnTo>
                  <a:lnTo>
                    <a:pt x="64" y="919"/>
                  </a:lnTo>
                  <a:lnTo>
                    <a:pt x="65" y="904"/>
                  </a:lnTo>
                  <a:lnTo>
                    <a:pt x="52" y="904"/>
                  </a:lnTo>
                  <a:lnTo>
                    <a:pt x="65" y="909"/>
                  </a:lnTo>
                  <a:lnTo>
                    <a:pt x="68" y="895"/>
                  </a:lnTo>
                  <a:lnTo>
                    <a:pt x="68" y="893"/>
                  </a:lnTo>
                  <a:lnTo>
                    <a:pt x="71" y="883"/>
                  </a:lnTo>
                  <a:lnTo>
                    <a:pt x="76" y="874"/>
                  </a:lnTo>
                  <a:lnTo>
                    <a:pt x="87" y="857"/>
                  </a:lnTo>
                  <a:lnTo>
                    <a:pt x="94" y="846"/>
                  </a:lnTo>
                  <a:lnTo>
                    <a:pt x="80" y="842"/>
                  </a:lnTo>
                  <a:lnTo>
                    <a:pt x="91" y="851"/>
                  </a:lnTo>
                  <a:lnTo>
                    <a:pt x="97" y="845"/>
                  </a:lnTo>
                  <a:lnTo>
                    <a:pt x="105" y="837"/>
                  </a:lnTo>
                  <a:lnTo>
                    <a:pt x="108" y="833"/>
                  </a:lnTo>
                  <a:lnTo>
                    <a:pt x="114" y="824"/>
                  </a:lnTo>
                  <a:lnTo>
                    <a:pt x="100" y="818"/>
                  </a:lnTo>
                  <a:lnTo>
                    <a:pt x="112" y="824"/>
                  </a:lnTo>
                  <a:lnTo>
                    <a:pt x="118" y="810"/>
                  </a:lnTo>
                  <a:lnTo>
                    <a:pt x="123" y="797"/>
                  </a:lnTo>
                  <a:lnTo>
                    <a:pt x="127" y="781"/>
                  </a:lnTo>
                  <a:lnTo>
                    <a:pt x="127" y="775"/>
                  </a:lnTo>
                  <a:lnTo>
                    <a:pt x="130" y="765"/>
                  </a:lnTo>
                  <a:lnTo>
                    <a:pt x="133" y="734"/>
                  </a:lnTo>
                  <a:lnTo>
                    <a:pt x="133" y="707"/>
                  </a:lnTo>
                  <a:lnTo>
                    <a:pt x="132" y="691"/>
                  </a:lnTo>
                  <a:lnTo>
                    <a:pt x="130" y="674"/>
                  </a:lnTo>
                  <a:lnTo>
                    <a:pt x="127" y="657"/>
                  </a:lnTo>
                  <a:lnTo>
                    <a:pt x="127" y="642"/>
                  </a:lnTo>
                  <a:lnTo>
                    <a:pt x="129" y="624"/>
                  </a:lnTo>
                  <a:lnTo>
                    <a:pt x="115" y="624"/>
                  </a:lnTo>
                  <a:lnTo>
                    <a:pt x="129" y="630"/>
                  </a:lnTo>
                  <a:lnTo>
                    <a:pt x="132" y="613"/>
                  </a:lnTo>
                  <a:lnTo>
                    <a:pt x="143" y="580"/>
                  </a:lnTo>
                  <a:lnTo>
                    <a:pt x="147" y="566"/>
                  </a:lnTo>
                  <a:lnTo>
                    <a:pt x="152" y="551"/>
                  </a:lnTo>
                  <a:lnTo>
                    <a:pt x="156" y="536"/>
                  </a:lnTo>
                  <a:lnTo>
                    <a:pt x="156" y="532"/>
                  </a:lnTo>
                  <a:lnTo>
                    <a:pt x="161" y="516"/>
                  </a:lnTo>
                  <a:lnTo>
                    <a:pt x="162" y="503"/>
                  </a:lnTo>
                  <a:lnTo>
                    <a:pt x="164" y="492"/>
                  </a:lnTo>
                  <a:lnTo>
                    <a:pt x="165" y="466"/>
                  </a:lnTo>
                  <a:lnTo>
                    <a:pt x="168" y="442"/>
                  </a:lnTo>
                  <a:lnTo>
                    <a:pt x="170" y="432"/>
                  </a:lnTo>
                  <a:lnTo>
                    <a:pt x="156" y="432"/>
                  </a:lnTo>
                  <a:lnTo>
                    <a:pt x="168" y="438"/>
                  </a:lnTo>
                  <a:lnTo>
                    <a:pt x="171" y="427"/>
                  </a:lnTo>
                  <a:lnTo>
                    <a:pt x="171" y="426"/>
                  </a:lnTo>
                  <a:lnTo>
                    <a:pt x="173" y="419"/>
                  </a:lnTo>
                  <a:lnTo>
                    <a:pt x="174" y="413"/>
                  </a:lnTo>
                  <a:lnTo>
                    <a:pt x="177" y="403"/>
                  </a:lnTo>
                  <a:lnTo>
                    <a:pt x="182" y="394"/>
                  </a:lnTo>
                  <a:lnTo>
                    <a:pt x="188" y="383"/>
                  </a:lnTo>
                  <a:lnTo>
                    <a:pt x="188" y="382"/>
                  </a:lnTo>
                  <a:lnTo>
                    <a:pt x="199" y="363"/>
                  </a:lnTo>
                  <a:lnTo>
                    <a:pt x="211" y="345"/>
                  </a:lnTo>
                  <a:lnTo>
                    <a:pt x="223" y="326"/>
                  </a:lnTo>
                  <a:lnTo>
                    <a:pt x="227" y="315"/>
                  </a:lnTo>
                  <a:lnTo>
                    <a:pt x="232" y="304"/>
                  </a:lnTo>
                  <a:lnTo>
                    <a:pt x="218" y="300"/>
                  </a:lnTo>
                  <a:lnTo>
                    <a:pt x="232" y="304"/>
                  </a:lnTo>
                  <a:lnTo>
                    <a:pt x="233" y="295"/>
                  </a:lnTo>
                  <a:lnTo>
                    <a:pt x="235" y="291"/>
                  </a:lnTo>
                  <a:lnTo>
                    <a:pt x="236" y="280"/>
                  </a:lnTo>
                  <a:lnTo>
                    <a:pt x="236" y="260"/>
                  </a:lnTo>
                  <a:lnTo>
                    <a:pt x="236" y="241"/>
                  </a:lnTo>
                  <a:lnTo>
                    <a:pt x="238" y="224"/>
                  </a:lnTo>
                  <a:lnTo>
                    <a:pt x="238" y="223"/>
                  </a:lnTo>
                  <a:lnTo>
                    <a:pt x="241" y="204"/>
                  </a:lnTo>
                  <a:lnTo>
                    <a:pt x="227" y="204"/>
                  </a:lnTo>
                  <a:lnTo>
                    <a:pt x="241" y="209"/>
                  </a:lnTo>
                  <a:lnTo>
                    <a:pt x="244" y="192"/>
                  </a:lnTo>
                  <a:lnTo>
                    <a:pt x="250" y="177"/>
                  </a:lnTo>
                  <a:lnTo>
                    <a:pt x="255" y="164"/>
                  </a:lnTo>
                  <a:lnTo>
                    <a:pt x="256" y="164"/>
                  </a:lnTo>
                  <a:lnTo>
                    <a:pt x="261" y="148"/>
                  </a:lnTo>
                  <a:lnTo>
                    <a:pt x="267" y="136"/>
                  </a:lnTo>
                  <a:lnTo>
                    <a:pt x="280" y="115"/>
                  </a:lnTo>
                  <a:lnTo>
                    <a:pt x="268" y="108"/>
                  </a:lnTo>
                  <a:lnTo>
                    <a:pt x="279" y="115"/>
                  </a:lnTo>
                  <a:lnTo>
                    <a:pt x="286" y="106"/>
                  </a:lnTo>
                  <a:lnTo>
                    <a:pt x="297" y="95"/>
                  </a:lnTo>
                  <a:lnTo>
                    <a:pt x="321" y="73"/>
                  </a:lnTo>
                  <a:lnTo>
                    <a:pt x="321" y="71"/>
                  </a:lnTo>
                  <a:lnTo>
                    <a:pt x="333" y="58"/>
                  </a:lnTo>
                  <a:lnTo>
                    <a:pt x="350" y="44"/>
                  </a:lnTo>
                  <a:lnTo>
                    <a:pt x="365" y="29"/>
                  </a:lnTo>
                  <a:lnTo>
                    <a:pt x="371" y="24"/>
                  </a:lnTo>
                  <a:lnTo>
                    <a:pt x="376" y="20"/>
                  </a:lnTo>
                  <a:lnTo>
                    <a:pt x="358" y="0"/>
                  </a:lnTo>
                  <a:lnTo>
                    <a:pt x="351" y="5"/>
                  </a:lnTo>
                  <a:lnTo>
                    <a:pt x="345" y="9"/>
                  </a:lnTo>
                  <a:lnTo>
                    <a:pt x="330" y="24"/>
                  </a:lnTo>
                  <a:lnTo>
                    <a:pt x="314" y="38"/>
                  </a:lnTo>
                  <a:lnTo>
                    <a:pt x="301" y="53"/>
                  </a:lnTo>
                  <a:lnTo>
                    <a:pt x="311" y="62"/>
                  </a:lnTo>
                  <a:lnTo>
                    <a:pt x="301" y="53"/>
                  </a:lnTo>
                  <a:lnTo>
                    <a:pt x="277" y="76"/>
                  </a:lnTo>
                  <a:lnTo>
                    <a:pt x="267" y="86"/>
                  </a:lnTo>
                  <a:lnTo>
                    <a:pt x="258" y="100"/>
                  </a:lnTo>
                  <a:lnTo>
                    <a:pt x="258" y="100"/>
                  </a:lnTo>
                  <a:lnTo>
                    <a:pt x="241" y="126"/>
                  </a:lnTo>
                  <a:lnTo>
                    <a:pt x="235" y="138"/>
                  </a:lnTo>
                  <a:lnTo>
                    <a:pt x="230" y="153"/>
                  </a:lnTo>
                  <a:lnTo>
                    <a:pt x="242" y="158"/>
                  </a:lnTo>
                  <a:lnTo>
                    <a:pt x="230" y="153"/>
                  </a:lnTo>
                  <a:lnTo>
                    <a:pt x="224" y="167"/>
                  </a:lnTo>
                  <a:lnTo>
                    <a:pt x="218" y="182"/>
                  </a:lnTo>
                  <a:lnTo>
                    <a:pt x="215" y="198"/>
                  </a:lnTo>
                  <a:lnTo>
                    <a:pt x="214" y="204"/>
                  </a:lnTo>
                  <a:lnTo>
                    <a:pt x="214" y="204"/>
                  </a:lnTo>
                  <a:lnTo>
                    <a:pt x="211" y="220"/>
                  </a:lnTo>
                  <a:lnTo>
                    <a:pt x="224" y="221"/>
                  </a:lnTo>
                  <a:lnTo>
                    <a:pt x="212" y="220"/>
                  </a:lnTo>
                  <a:lnTo>
                    <a:pt x="209" y="241"/>
                  </a:lnTo>
                  <a:lnTo>
                    <a:pt x="209" y="260"/>
                  </a:lnTo>
                  <a:lnTo>
                    <a:pt x="209" y="280"/>
                  </a:lnTo>
                  <a:lnTo>
                    <a:pt x="208" y="291"/>
                  </a:lnTo>
                  <a:lnTo>
                    <a:pt x="221" y="291"/>
                  </a:lnTo>
                  <a:lnTo>
                    <a:pt x="208" y="285"/>
                  </a:lnTo>
                  <a:lnTo>
                    <a:pt x="206" y="295"/>
                  </a:lnTo>
                  <a:lnTo>
                    <a:pt x="206" y="297"/>
                  </a:lnTo>
                  <a:lnTo>
                    <a:pt x="202" y="304"/>
                  </a:lnTo>
                  <a:lnTo>
                    <a:pt x="197" y="315"/>
                  </a:lnTo>
                  <a:lnTo>
                    <a:pt x="185" y="335"/>
                  </a:lnTo>
                  <a:lnTo>
                    <a:pt x="173" y="353"/>
                  </a:lnTo>
                  <a:lnTo>
                    <a:pt x="164" y="370"/>
                  </a:lnTo>
                  <a:lnTo>
                    <a:pt x="176" y="376"/>
                  </a:lnTo>
                  <a:lnTo>
                    <a:pt x="164" y="370"/>
                  </a:lnTo>
                  <a:lnTo>
                    <a:pt x="156" y="383"/>
                  </a:lnTo>
                  <a:lnTo>
                    <a:pt x="152" y="392"/>
                  </a:lnTo>
                  <a:lnTo>
                    <a:pt x="149" y="403"/>
                  </a:lnTo>
                  <a:lnTo>
                    <a:pt x="147" y="409"/>
                  </a:lnTo>
                  <a:lnTo>
                    <a:pt x="146" y="419"/>
                  </a:lnTo>
                  <a:lnTo>
                    <a:pt x="158" y="423"/>
                  </a:lnTo>
                  <a:lnTo>
                    <a:pt x="146" y="419"/>
                  </a:lnTo>
                  <a:lnTo>
                    <a:pt x="143" y="427"/>
                  </a:lnTo>
                  <a:lnTo>
                    <a:pt x="143" y="432"/>
                  </a:lnTo>
                  <a:lnTo>
                    <a:pt x="143" y="432"/>
                  </a:lnTo>
                  <a:lnTo>
                    <a:pt x="141" y="442"/>
                  </a:lnTo>
                  <a:lnTo>
                    <a:pt x="138" y="466"/>
                  </a:lnTo>
                  <a:lnTo>
                    <a:pt x="136" y="492"/>
                  </a:lnTo>
                  <a:lnTo>
                    <a:pt x="135" y="503"/>
                  </a:lnTo>
                  <a:lnTo>
                    <a:pt x="135" y="512"/>
                  </a:lnTo>
                  <a:lnTo>
                    <a:pt x="129" y="532"/>
                  </a:lnTo>
                  <a:lnTo>
                    <a:pt x="143" y="532"/>
                  </a:lnTo>
                  <a:lnTo>
                    <a:pt x="130" y="525"/>
                  </a:lnTo>
                  <a:lnTo>
                    <a:pt x="126" y="541"/>
                  </a:lnTo>
                  <a:lnTo>
                    <a:pt x="121" y="556"/>
                  </a:lnTo>
                  <a:lnTo>
                    <a:pt x="117" y="572"/>
                  </a:lnTo>
                  <a:lnTo>
                    <a:pt x="106" y="603"/>
                  </a:lnTo>
                  <a:lnTo>
                    <a:pt x="103" y="619"/>
                  </a:lnTo>
                  <a:lnTo>
                    <a:pt x="102" y="624"/>
                  </a:lnTo>
                  <a:lnTo>
                    <a:pt x="102" y="624"/>
                  </a:lnTo>
                  <a:lnTo>
                    <a:pt x="100" y="641"/>
                  </a:lnTo>
                  <a:lnTo>
                    <a:pt x="100" y="657"/>
                  </a:lnTo>
                  <a:lnTo>
                    <a:pt x="103" y="674"/>
                  </a:lnTo>
                  <a:lnTo>
                    <a:pt x="105" y="691"/>
                  </a:lnTo>
                  <a:lnTo>
                    <a:pt x="106" y="707"/>
                  </a:lnTo>
                  <a:lnTo>
                    <a:pt x="106" y="734"/>
                  </a:lnTo>
                  <a:lnTo>
                    <a:pt x="105" y="760"/>
                  </a:lnTo>
                  <a:lnTo>
                    <a:pt x="100" y="775"/>
                  </a:lnTo>
                  <a:lnTo>
                    <a:pt x="114" y="775"/>
                  </a:lnTo>
                  <a:lnTo>
                    <a:pt x="102" y="771"/>
                  </a:lnTo>
                  <a:lnTo>
                    <a:pt x="97" y="786"/>
                  </a:lnTo>
                  <a:lnTo>
                    <a:pt x="93" y="800"/>
                  </a:lnTo>
                  <a:lnTo>
                    <a:pt x="88" y="812"/>
                  </a:lnTo>
                  <a:lnTo>
                    <a:pt x="88" y="813"/>
                  </a:lnTo>
                  <a:lnTo>
                    <a:pt x="82" y="822"/>
                  </a:lnTo>
                  <a:lnTo>
                    <a:pt x="94" y="827"/>
                  </a:lnTo>
                  <a:lnTo>
                    <a:pt x="85" y="818"/>
                  </a:lnTo>
                  <a:lnTo>
                    <a:pt x="77" y="825"/>
                  </a:lnTo>
                  <a:lnTo>
                    <a:pt x="71" y="831"/>
                  </a:lnTo>
                  <a:lnTo>
                    <a:pt x="68" y="836"/>
                  </a:lnTo>
                  <a:lnTo>
                    <a:pt x="64" y="843"/>
                  </a:lnTo>
                  <a:lnTo>
                    <a:pt x="50" y="863"/>
                  </a:lnTo>
                  <a:lnTo>
                    <a:pt x="46" y="872"/>
                  </a:lnTo>
                  <a:lnTo>
                    <a:pt x="43" y="887"/>
                  </a:lnTo>
                  <a:lnTo>
                    <a:pt x="55" y="890"/>
                  </a:lnTo>
                  <a:lnTo>
                    <a:pt x="43" y="887"/>
                  </a:lnTo>
                  <a:lnTo>
                    <a:pt x="40" y="898"/>
                  </a:lnTo>
                  <a:lnTo>
                    <a:pt x="38" y="904"/>
                  </a:lnTo>
                  <a:lnTo>
                    <a:pt x="38" y="904"/>
                  </a:lnTo>
                  <a:lnTo>
                    <a:pt x="37" y="919"/>
                  </a:lnTo>
                  <a:lnTo>
                    <a:pt x="35" y="936"/>
                  </a:lnTo>
                  <a:lnTo>
                    <a:pt x="49" y="936"/>
                  </a:lnTo>
                  <a:lnTo>
                    <a:pt x="37" y="931"/>
                  </a:lnTo>
                  <a:lnTo>
                    <a:pt x="34" y="951"/>
                  </a:lnTo>
                  <a:lnTo>
                    <a:pt x="26" y="969"/>
                  </a:lnTo>
                  <a:lnTo>
                    <a:pt x="18" y="992"/>
                  </a:lnTo>
                  <a:lnTo>
                    <a:pt x="11" y="1013"/>
                  </a:lnTo>
                  <a:lnTo>
                    <a:pt x="8" y="1022"/>
                  </a:lnTo>
                  <a:lnTo>
                    <a:pt x="6" y="1033"/>
                  </a:lnTo>
                  <a:lnTo>
                    <a:pt x="18" y="1036"/>
                  </a:lnTo>
                  <a:lnTo>
                    <a:pt x="6" y="1033"/>
                  </a:lnTo>
                  <a:lnTo>
                    <a:pt x="3" y="1037"/>
                  </a:lnTo>
                  <a:lnTo>
                    <a:pt x="2" y="1043"/>
                  </a:lnTo>
                  <a:lnTo>
                    <a:pt x="2" y="1048"/>
                  </a:lnTo>
                  <a:lnTo>
                    <a:pt x="2" y="1048"/>
                  </a:lnTo>
                  <a:lnTo>
                    <a:pt x="0" y="1057"/>
                  </a:lnTo>
                  <a:lnTo>
                    <a:pt x="0" y="1065"/>
                  </a:lnTo>
                  <a:lnTo>
                    <a:pt x="2" y="1077"/>
                  </a:lnTo>
                  <a:lnTo>
                    <a:pt x="3" y="1089"/>
                  </a:lnTo>
                  <a:lnTo>
                    <a:pt x="5" y="1093"/>
                  </a:lnTo>
                  <a:lnTo>
                    <a:pt x="8" y="1107"/>
                  </a:lnTo>
                  <a:lnTo>
                    <a:pt x="11" y="1122"/>
                  </a:lnTo>
                  <a:lnTo>
                    <a:pt x="24" y="1118"/>
                  </a:lnTo>
                  <a:lnTo>
                    <a:pt x="11" y="1118"/>
                  </a:lnTo>
                  <a:lnTo>
                    <a:pt x="12" y="1134"/>
                  </a:lnTo>
                  <a:lnTo>
                    <a:pt x="26" y="1133"/>
                  </a:lnTo>
                  <a:lnTo>
                    <a:pt x="12" y="1133"/>
                  </a:lnTo>
                  <a:lnTo>
                    <a:pt x="11" y="1149"/>
                  </a:lnTo>
                  <a:lnTo>
                    <a:pt x="8" y="1169"/>
                  </a:lnTo>
                  <a:lnTo>
                    <a:pt x="5" y="1186"/>
                  </a:lnTo>
                  <a:lnTo>
                    <a:pt x="6" y="1204"/>
                  </a:lnTo>
                  <a:lnTo>
                    <a:pt x="18" y="1201"/>
                  </a:lnTo>
                  <a:lnTo>
                    <a:pt x="5" y="1202"/>
                  </a:lnTo>
                  <a:lnTo>
                    <a:pt x="8" y="1213"/>
                  </a:lnTo>
                  <a:lnTo>
                    <a:pt x="8" y="1217"/>
                  </a:lnTo>
                  <a:lnTo>
                    <a:pt x="12" y="1228"/>
                  </a:lnTo>
                  <a:lnTo>
                    <a:pt x="15" y="1233"/>
                  </a:lnTo>
                  <a:lnTo>
                    <a:pt x="21" y="1240"/>
                  </a:lnTo>
                  <a:lnTo>
                    <a:pt x="32" y="1230"/>
                  </a:lnTo>
                  <a:lnTo>
                    <a:pt x="18" y="1236"/>
                  </a:lnTo>
                  <a:lnTo>
                    <a:pt x="24" y="1245"/>
                  </a:lnTo>
                  <a:lnTo>
                    <a:pt x="37" y="1239"/>
                  </a:lnTo>
                  <a:lnTo>
                    <a:pt x="24" y="1245"/>
                  </a:lnTo>
                  <a:lnTo>
                    <a:pt x="34" y="1264"/>
                  </a:lnTo>
                  <a:lnTo>
                    <a:pt x="38" y="1275"/>
                  </a:lnTo>
                  <a:lnTo>
                    <a:pt x="50" y="1269"/>
                  </a:lnTo>
                  <a:lnTo>
                    <a:pt x="37" y="1269"/>
                  </a:lnTo>
                  <a:lnTo>
                    <a:pt x="41" y="1286"/>
                  </a:lnTo>
                  <a:lnTo>
                    <a:pt x="41" y="1286"/>
                  </a:lnTo>
                  <a:lnTo>
                    <a:pt x="43" y="1296"/>
                  </a:lnTo>
                  <a:lnTo>
                    <a:pt x="55" y="1292"/>
                  </a:lnTo>
                  <a:lnTo>
                    <a:pt x="41" y="1292"/>
                  </a:lnTo>
                  <a:lnTo>
                    <a:pt x="43" y="1301"/>
                  </a:lnTo>
                  <a:lnTo>
                    <a:pt x="46" y="1323"/>
                  </a:lnTo>
                  <a:lnTo>
                    <a:pt x="46" y="1334"/>
                  </a:lnTo>
                  <a:lnTo>
                    <a:pt x="47" y="1345"/>
                  </a:lnTo>
                  <a:lnTo>
                    <a:pt x="49" y="1352"/>
                  </a:lnTo>
                  <a:lnTo>
                    <a:pt x="49" y="1360"/>
                  </a:lnTo>
                  <a:close/>
                </a:path>
              </a:pathLst>
            </a:custGeom>
            <a:solidFill>
              <a:srgbClr val="FF9900"/>
            </a:solidFill>
            <a:ln w="9525">
              <a:noFill/>
              <a:round/>
              <a:headEnd/>
              <a:tailEnd/>
            </a:ln>
          </p:spPr>
          <p:txBody>
            <a:bodyPr/>
            <a:lstStyle/>
            <a:p>
              <a:endParaRPr lang="en-US"/>
            </a:p>
          </p:txBody>
        </p:sp>
        <p:sp>
          <p:nvSpPr>
            <p:cNvPr id="143411" name="Rectangle 51"/>
            <p:cNvSpPr>
              <a:spLocks noChangeArrowheads="1"/>
            </p:cNvSpPr>
            <p:nvPr/>
          </p:nvSpPr>
          <p:spPr bwMode="auto">
            <a:xfrm>
              <a:off x="3226" y="2589"/>
              <a:ext cx="288"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東名高速道路</a:t>
              </a:r>
              <a:endParaRPr kumimoji="1" lang="ja-JP" altLang="en-US">
                <a:latin typeface="Times New Roman" pitchFamily="18" charset="0"/>
                <a:ea typeface="MS PGothic" pitchFamily="34" charset="-128"/>
              </a:endParaRPr>
            </a:p>
          </p:txBody>
        </p:sp>
      </p:grpSp>
      <p:grpSp>
        <p:nvGrpSpPr>
          <p:cNvPr id="5" name="Group 52"/>
          <p:cNvGrpSpPr>
            <a:grpSpLocks/>
          </p:cNvGrpSpPr>
          <p:nvPr/>
        </p:nvGrpSpPr>
        <p:grpSpPr bwMode="auto">
          <a:xfrm>
            <a:off x="6842125" y="2630488"/>
            <a:ext cx="2286000" cy="1301750"/>
            <a:chOff x="2172" y="3133"/>
            <a:chExt cx="1440" cy="820"/>
          </a:xfrm>
        </p:grpSpPr>
        <p:pic>
          <p:nvPicPr>
            <p:cNvPr id="143413" name="Picture 53"/>
            <p:cNvPicPr preferRelativeResize="0">
              <a:picLocks noChangeAspect="1" noChangeArrowheads="1"/>
            </p:cNvPicPr>
            <p:nvPr/>
          </p:nvPicPr>
          <p:blipFill>
            <a:blip r:embed="rId8" cstate="print"/>
            <a:srcRect/>
            <a:stretch>
              <a:fillRect/>
            </a:stretch>
          </p:blipFill>
          <p:spPr bwMode="auto">
            <a:xfrm>
              <a:off x="2172" y="3133"/>
              <a:ext cx="1440" cy="816"/>
            </a:xfrm>
            <a:prstGeom prst="rect">
              <a:avLst/>
            </a:prstGeom>
            <a:noFill/>
            <a:ln w="9525">
              <a:noFill/>
              <a:miter lim="800000"/>
              <a:headEnd/>
              <a:tailEnd/>
            </a:ln>
          </p:spPr>
        </p:pic>
        <p:sp>
          <p:nvSpPr>
            <p:cNvPr id="143414" name="Freeform 54"/>
            <p:cNvSpPr>
              <a:spLocks/>
            </p:cNvSpPr>
            <p:nvPr/>
          </p:nvSpPr>
          <p:spPr bwMode="auto">
            <a:xfrm>
              <a:off x="2623" y="3258"/>
              <a:ext cx="410" cy="564"/>
            </a:xfrm>
            <a:custGeom>
              <a:avLst/>
              <a:gdLst/>
              <a:ahLst/>
              <a:cxnLst>
                <a:cxn ang="0">
                  <a:pos x="791" y="28"/>
                </a:cxn>
                <a:cxn ang="0">
                  <a:pos x="784" y="51"/>
                </a:cxn>
                <a:cxn ang="0">
                  <a:pos x="753" y="125"/>
                </a:cxn>
                <a:cxn ang="0">
                  <a:pos x="703" y="245"/>
                </a:cxn>
                <a:cxn ang="0">
                  <a:pos x="663" y="367"/>
                </a:cxn>
                <a:cxn ang="0">
                  <a:pos x="641" y="424"/>
                </a:cxn>
                <a:cxn ang="0">
                  <a:pos x="603" y="486"/>
                </a:cxn>
                <a:cxn ang="0">
                  <a:pos x="591" y="505"/>
                </a:cxn>
                <a:cxn ang="0">
                  <a:pos x="585" y="516"/>
                </a:cxn>
                <a:cxn ang="0">
                  <a:pos x="566" y="533"/>
                </a:cxn>
                <a:cxn ang="0">
                  <a:pos x="542" y="554"/>
                </a:cxn>
                <a:cxn ang="0">
                  <a:pos x="527" y="572"/>
                </a:cxn>
                <a:cxn ang="0">
                  <a:pos x="512" y="589"/>
                </a:cxn>
                <a:cxn ang="0">
                  <a:pos x="489" y="642"/>
                </a:cxn>
                <a:cxn ang="0">
                  <a:pos x="467" y="679"/>
                </a:cxn>
                <a:cxn ang="0">
                  <a:pos x="420" y="749"/>
                </a:cxn>
                <a:cxn ang="0">
                  <a:pos x="380" y="785"/>
                </a:cxn>
                <a:cxn ang="0">
                  <a:pos x="333" y="807"/>
                </a:cxn>
                <a:cxn ang="0">
                  <a:pos x="305" y="811"/>
                </a:cxn>
                <a:cxn ang="0">
                  <a:pos x="250" y="854"/>
                </a:cxn>
                <a:cxn ang="0">
                  <a:pos x="229" y="882"/>
                </a:cxn>
                <a:cxn ang="0">
                  <a:pos x="224" y="913"/>
                </a:cxn>
                <a:cxn ang="0">
                  <a:pos x="206" y="911"/>
                </a:cxn>
                <a:cxn ang="0">
                  <a:pos x="183" y="944"/>
                </a:cxn>
                <a:cxn ang="0">
                  <a:pos x="144" y="972"/>
                </a:cxn>
                <a:cxn ang="0">
                  <a:pos x="87" y="988"/>
                </a:cxn>
                <a:cxn ang="0">
                  <a:pos x="55" y="1014"/>
                </a:cxn>
                <a:cxn ang="0">
                  <a:pos x="6" y="1102"/>
                </a:cxn>
                <a:cxn ang="0">
                  <a:pos x="12" y="1116"/>
                </a:cxn>
                <a:cxn ang="0">
                  <a:pos x="8" y="1105"/>
                </a:cxn>
                <a:cxn ang="0">
                  <a:pos x="2" y="1111"/>
                </a:cxn>
                <a:cxn ang="0">
                  <a:pos x="18" y="1126"/>
                </a:cxn>
                <a:cxn ang="0">
                  <a:pos x="34" y="1105"/>
                </a:cxn>
                <a:cxn ang="0">
                  <a:pos x="65" y="1019"/>
                </a:cxn>
                <a:cxn ang="0">
                  <a:pos x="96" y="1011"/>
                </a:cxn>
                <a:cxn ang="0">
                  <a:pos x="168" y="985"/>
                </a:cxn>
                <a:cxn ang="0">
                  <a:pos x="215" y="943"/>
                </a:cxn>
                <a:cxn ang="0">
                  <a:pos x="224" y="928"/>
                </a:cxn>
                <a:cxn ang="0">
                  <a:pos x="238" y="905"/>
                </a:cxn>
                <a:cxn ang="0">
                  <a:pos x="249" y="893"/>
                </a:cxn>
                <a:cxn ang="0">
                  <a:pos x="271" y="866"/>
                </a:cxn>
                <a:cxn ang="0">
                  <a:pos x="318" y="814"/>
                </a:cxn>
                <a:cxn ang="0">
                  <a:pos x="355" y="811"/>
                </a:cxn>
                <a:cxn ang="0">
                  <a:pos x="432" y="769"/>
                </a:cxn>
                <a:cxn ang="0">
                  <a:pos x="489" y="689"/>
                </a:cxn>
                <a:cxn ang="0">
                  <a:pos x="512" y="651"/>
                </a:cxn>
                <a:cxn ang="0">
                  <a:pos x="530" y="608"/>
                </a:cxn>
                <a:cxn ang="0">
                  <a:pos x="547" y="586"/>
                </a:cxn>
                <a:cxn ang="0">
                  <a:pos x="562" y="570"/>
                </a:cxn>
                <a:cxn ang="0">
                  <a:pos x="577" y="555"/>
                </a:cxn>
                <a:cxn ang="0">
                  <a:pos x="595" y="537"/>
                </a:cxn>
                <a:cxn ang="0">
                  <a:pos x="616" y="508"/>
                </a:cxn>
                <a:cxn ang="0">
                  <a:pos x="630" y="480"/>
                </a:cxn>
                <a:cxn ang="0">
                  <a:pos x="651" y="431"/>
                </a:cxn>
                <a:cxn ang="0">
                  <a:pos x="703" y="337"/>
                </a:cxn>
                <a:cxn ang="0">
                  <a:pos x="741" y="201"/>
                </a:cxn>
                <a:cxn ang="0">
                  <a:pos x="774" y="137"/>
                </a:cxn>
                <a:cxn ang="0">
                  <a:pos x="806" y="62"/>
                </a:cxn>
                <a:cxn ang="0">
                  <a:pos x="812" y="45"/>
                </a:cxn>
                <a:cxn ang="0">
                  <a:pos x="807" y="15"/>
                </a:cxn>
              </a:cxnLst>
              <a:rect l="0" t="0" r="r" b="b"/>
              <a:pathLst>
                <a:path w="821" h="1128">
                  <a:moveTo>
                    <a:pt x="821" y="15"/>
                  </a:moveTo>
                  <a:lnTo>
                    <a:pt x="803" y="0"/>
                  </a:lnTo>
                  <a:lnTo>
                    <a:pt x="798" y="6"/>
                  </a:lnTo>
                  <a:lnTo>
                    <a:pt x="795" y="10"/>
                  </a:lnTo>
                  <a:lnTo>
                    <a:pt x="794" y="16"/>
                  </a:lnTo>
                  <a:lnTo>
                    <a:pt x="791" y="28"/>
                  </a:lnTo>
                  <a:lnTo>
                    <a:pt x="789" y="33"/>
                  </a:lnTo>
                  <a:lnTo>
                    <a:pt x="787" y="45"/>
                  </a:lnTo>
                  <a:lnTo>
                    <a:pt x="800" y="45"/>
                  </a:lnTo>
                  <a:lnTo>
                    <a:pt x="787" y="40"/>
                  </a:lnTo>
                  <a:lnTo>
                    <a:pt x="786" y="46"/>
                  </a:lnTo>
                  <a:lnTo>
                    <a:pt x="784" y="51"/>
                  </a:lnTo>
                  <a:lnTo>
                    <a:pt x="783" y="53"/>
                  </a:lnTo>
                  <a:lnTo>
                    <a:pt x="775" y="72"/>
                  </a:lnTo>
                  <a:lnTo>
                    <a:pt x="769" y="90"/>
                  </a:lnTo>
                  <a:lnTo>
                    <a:pt x="762" y="109"/>
                  </a:lnTo>
                  <a:lnTo>
                    <a:pt x="754" y="125"/>
                  </a:lnTo>
                  <a:lnTo>
                    <a:pt x="753" y="125"/>
                  </a:lnTo>
                  <a:lnTo>
                    <a:pt x="744" y="142"/>
                  </a:lnTo>
                  <a:lnTo>
                    <a:pt x="735" y="157"/>
                  </a:lnTo>
                  <a:lnTo>
                    <a:pt x="725" y="172"/>
                  </a:lnTo>
                  <a:lnTo>
                    <a:pt x="718" y="192"/>
                  </a:lnTo>
                  <a:lnTo>
                    <a:pt x="718" y="193"/>
                  </a:lnTo>
                  <a:lnTo>
                    <a:pt x="703" y="245"/>
                  </a:lnTo>
                  <a:lnTo>
                    <a:pt x="688" y="299"/>
                  </a:lnTo>
                  <a:lnTo>
                    <a:pt x="688" y="299"/>
                  </a:lnTo>
                  <a:lnTo>
                    <a:pt x="683" y="314"/>
                  </a:lnTo>
                  <a:lnTo>
                    <a:pt x="680" y="328"/>
                  </a:lnTo>
                  <a:lnTo>
                    <a:pt x="669" y="354"/>
                  </a:lnTo>
                  <a:lnTo>
                    <a:pt x="663" y="367"/>
                  </a:lnTo>
                  <a:lnTo>
                    <a:pt x="654" y="383"/>
                  </a:lnTo>
                  <a:lnTo>
                    <a:pt x="644" y="399"/>
                  </a:lnTo>
                  <a:lnTo>
                    <a:pt x="654" y="404"/>
                  </a:lnTo>
                  <a:lnTo>
                    <a:pt x="647" y="395"/>
                  </a:lnTo>
                  <a:lnTo>
                    <a:pt x="632" y="417"/>
                  </a:lnTo>
                  <a:lnTo>
                    <a:pt x="641" y="424"/>
                  </a:lnTo>
                  <a:lnTo>
                    <a:pt x="632" y="416"/>
                  </a:lnTo>
                  <a:lnTo>
                    <a:pt x="622" y="431"/>
                  </a:lnTo>
                  <a:lnTo>
                    <a:pt x="619" y="434"/>
                  </a:lnTo>
                  <a:lnTo>
                    <a:pt x="613" y="452"/>
                  </a:lnTo>
                  <a:lnTo>
                    <a:pt x="607" y="470"/>
                  </a:lnTo>
                  <a:lnTo>
                    <a:pt x="603" y="486"/>
                  </a:lnTo>
                  <a:lnTo>
                    <a:pt x="598" y="493"/>
                  </a:lnTo>
                  <a:lnTo>
                    <a:pt x="609" y="498"/>
                  </a:lnTo>
                  <a:lnTo>
                    <a:pt x="601" y="490"/>
                  </a:lnTo>
                  <a:lnTo>
                    <a:pt x="597" y="496"/>
                  </a:lnTo>
                  <a:lnTo>
                    <a:pt x="594" y="499"/>
                  </a:lnTo>
                  <a:lnTo>
                    <a:pt x="591" y="505"/>
                  </a:lnTo>
                  <a:lnTo>
                    <a:pt x="588" y="514"/>
                  </a:lnTo>
                  <a:lnTo>
                    <a:pt x="598" y="517"/>
                  </a:lnTo>
                  <a:lnTo>
                    <a:pt x="588" y="513"/>
                  </a:lnTo>
                  <a:lnTo>
                    <a:pt x="582" y="519"/>
                  </a:lnTo>
                  <a:lnTo>
                    <a:pt x="594" y="523"/>
                  </a:lnTo>
                  <a:lnTo>
                    <a:pt x="585" y="516"/>
                  </a:lnTo>
                  <a:lnTo>
                    <a:pt x="579" y="520"/>
                  </a:lnTo>
                  <a:lnTo>
                    <a:pt x="573" y="525"/>
                  </a:lnTo>
                  <a:lnTo>
                    <a:pt x="569" y="530"/>
                  </a:lnTo>
                  <a:lnTo>
                    <a:pt x="565" y="534"/>
                  </a:lnTo>
                  <a:lnTo>
                    <a:pt x="576" y="540"/>
                  </a:lnTo>
                  <a:lnTo>
                    <a:pt x="566" y="533"/>
                  </a:lnTo>
                  <a:lnTo>
                    <a:pt x="560" y="539"/>
                  </a:lnTo>
                  <a:lnTo>
                    <a:pt x="553" y="546"/>
                  </a:lnTo>
                  <a:lnTo>
                    <a:pt x="545" y="552"/>
                  </a:lnTo>
                  <a:lnTo>
                    <a:pt x="544" y="554"/>
                  </a:lnTo>
                  <a:lnTo>
                    <a:pt x="544" y="554"/>
                  </a:lnTo>
                  <a:lnTo>
                    <a:pt x="542" y="554"/>
                  </a:lnTo>
                  <a:lnTo>
                    <a:pt x="542" y="557"/>
                  </a:lnTo>
                  <a:lnTo>
                    <a:pt x="536" y="564"/>
                  </a:lnTo>
                  <a:lnTo>
                    <a:pt x="547" y="569"/>
                  </a:lnTo>
                  <a:lnTo>
                    <a:pt x="539" y="561"/>
                  </a:lnTo>
                  <a:lnTo>
                    <a:pt x="535" y="567"/>
                  </a:lnTo>
                  <a:lnTo>
                    <a:pt x="527" y="572"/>
                  </a:lnTo>
                  <a:lnTo>
                    <a:pt x="524" y="576"/>
                  </a:lnTo>
                  <a:lnTo>
                    <a:pt x="520" y="579"/>
                  </a:lnTo>
                  <a:lnTo>
                    <a:pt x="529" y="586"/>
                  </a:lnTo>
                  <a:lnTo>
                    <a:pt x="520" y="578"/>
                  </a:lnTo>
                  <a:lnTo>
                    <a:pt x="515" y="586"/>
                  </a:lnTo>
                  <a:lnTo>
                    <a:pt x="512" y="589"/>
                  </a:lnTo>
                  <a:lnTo>
                    <a:pt x="507" y="599"/>
                  </a:lnTo>
                  <a:lnTo>
                    <a:pt x="503" y="610"/>
                  </a:lnTo>
                  <a:lnTo>
                    <a:pt x="500" y="617"/>
                  </a:lnTo>
                  <a:lnTo>
                    <a:pt x="498" y="620"/>
                  </a:lnTo>
                  <a:lnTo>
                    <a:pt x="494" y="631"/>
                  </a:lnTo>
                  <a:lnTo>
                    <a:pt x="489" y="642"/>
                  </a:lnTo>
                  <a:lnTo>
                    <a:pt x="483" y="651"/>
                  </a:lnTo>
                  <a:lnTo>
                    <a:pt x="494" y="655"/>
                  </a:lnTo>
                  <a:lnTo>
                    <a:pt x="486" y="648"/>
                  </a:lnTo>
                  <a:lnTo>
                    <a:pt x="477" y="658"/>
                  </a:lnTo>
                  <a:lnTo>
                    <a:pt x="476" y="661"/>
                  </a:lnTo>
                  <a:lnTo>
                    <a:pt x="467" y="679"/>
                  </a:lnTo>
                  <a:lnTo>
                    <a:pt x="456" y="699"/>
                  </a:lnTo>
                  <a:lnTo>
                    <a:pt x="445" y="719"/>
                  </a:lnTo>
                  <a:lnTo>
                    <a:pt x="456" y="723"/>
                  </a:lnTo>
                  <a:lnTo>
                    <a:pt x="448" y="716"/>
                  </a:lnTo>
                  <a:lnTo>
                    <a:pt x="433" y="735"/>
                  </a:lnTo>
                  <a:lnTo>
                    <a:pt x="420" y="749"/>
                  </a:lnTo>
                  <a:lnTo>
                    <a:pt x="427" y="757"/>
                  </a:lnTo>
                  <a:lnTo>
                    <a:pt x="423" y="746"/>
                  </a:lnTo>
                  <a:lnTo>
                    <a:pt x="408" y="757"/>
                  </a:lnTo>
                  <a:lnTo>
                    <a:pt x="391" y="766"/>
                  </a:lnTo>
                  <a:lnTo>
                    <a:pt x="374" y="775"/>
                  </a:lnTo>
                  <a:lnTo>
                    <a:pt x="380" y="785"/>
                  </a:lnTo>
                  <a:lnTo>
                    <a:pt x="376" y="775"/>
                  </a:lnTo>
                  <a:lnTo>
                    <a:pt x="359" y="782"/>
                  </a:lnTo>
                  <a:lnTo>
                    <a:pt x="345" y="788"/>
                  </a:lnTo>
                  <a:lnTo>
                    <a:pt x="335" y="793"/>
                  </a:lnTo>
                  <a:lnTo>
                    <a:pt x="329" y="796"/>
                  </a:lnTo>
                  <a:lnTo>
                    <a:pt x="333" y="807"/>
                  </a:lnTo>
                  <a:lnTo>
                    <a:pt x="330" y="796"/>
                  </a:lnTo>
                  <a:lnTo>
                    <a:pt x="321" y="799"/>
                  </a:lnTo>
                  <a:lnTo>
                    <a:pt x="314" y="804"/>
                  </a:lnTo>
                  <a:lnTo>
                    <a:pt x="311" y="807"/>
                  </a:lnTo>
                  <a:lnTo>
                    <a:pt x="305" y="810"/>
                  </a:lnTo>
                  <a:lnTo>
                    <a:pt x="305" y="811"/>
                  </a:lnTo>
                  <a:lnTo>
                    <a:pt x="288" y="823"/>
                  </a:lnTo>
                  <a:lnTo>
                    <a:pt x="277" y="832"/>
                  </a:lnTo>
                  <a:lnTo>
                    <a:pt x="256" y="847"/>
                  </a:lnTo>
                  <a:lnTo>
                    <a:pt x="264" y="857"/>
                  </a:lnTo>
                  <a:lnTo>
                    <a:pt x="258" y="847"/>
                  </a:lnTo>
                  <a:lnTo>
                    <a:pt x="250" y="854"/>
                  </a:lnTo>
                  <a:lnTo>
                    <a:pt x="247" y="857"/>
                  </a:lnTo>
                  <a:lnTo>
                    <a:pt x="239" y="866"/>
                  </a:lnTo>
                  <a:lnTo>
                    <a:pt x="232" y="876"/>
                  </a:lnTo>
                  <a:lnTo>
                    <a:pt x="224" y="884"/>
                  </a:lnTo>
                  <a:lnTo>
                    <a:pt x="232" y="893"/>
                  </a:lnTo>
                  <a:lnTo>
                    <a:pt x="229" y="882"/>
                  </a:lnTo>
                  <a:lnTo>
                    <a:pt x="224" y="885"/>
                  </a:lnTo>
                  <a:lnTo>
                    <a:pt x="221" y="888"/>
                  </a:lnTo>
                  <a:lnTo>
                    <a:pt x="218" y="891"/>
                  </a:lnTo>
                  <a:lnTo>
                    <a:pt x="217" y="899"/>
                  </a:lnTo>
                  <a:lnTo>
                    <a:pt x="212" y="908"/>
                  </a:lnTo>
                  <a:lnTo>
                    <a:pt x="224" y="913"/>
                  </a:lnTo>
                  <a:lnTo>
                    <a:pt x="215" y="904"/>
                  </a:lnTo>
                  <a:lnTo>
                    <a:pt x="212" y="908"/>
                  </a:lnTo>
                  <a:lnTo>
                    <a:pt x="220" y="917"/>
                  </a:lnTo>
                  <a:lnTo>
                    <a:pt x="215" y="905"/>
                  </a:lnTo>
                  <a:lnTo>
                    <a:pt x="209" y="910"/>
                  </a:lnTo>
                  <a:lnTo>
                    <a:pt x="206" y="911"/>
                  </a:lnTo>
                  <a:lnTo>
                    <a:pt x="206" y="914"/>
                  </a:lnTo>
                  <a:lnTo>
                    <a:pt x="197" y="926"/>
                  </a:lnTo>
                  <a:lnTo>
                    <a:pt x="193" y="934"/>
                  </a:lnTo>
                  <a:lnTo>
                    <a:pt x="203" y="938"/>
                  </a:lnTo>
                  <a:lnTo>
                    <a:pt x="196" y="931"/>
                  </a:lnTo>
                  <a:lnTo>
                    <a:pt x="183" y="944"/>
                  </a:lnTo>
                  <a:lnTo>
                    <a:pt x="176" y="952"/>
                  </a:lnTo>
                  <a:lnTo>
                    <a:pt x="167" y="958"/>
                  </a:lnTo>
                  <a:lnTo>
                    <a:pt x="174" y="967"/>
                  </a:lnTo>
                  <a:lnTo>
                    <a:pt x="170" y="955"/>
                  </a:lnTo>
                  <a:lnTo>
                    <a:pt x="159" y="963"/>
                  </a:lnTo>
                  <a:lnTo>
                    <a:pt x="144" y="972"/>
                  </a:lnTo>
                  <a:lnTo>
                    <a:pt x="149" y="982"/>
                  </a:lnTo>
                  <a:lnTo>
                    <a:pt x="146" y="972"/>
                  </a:lnTo>
                  <a:lnTo>
                    <a:pt x="132" y="975"/>
                  </a:lnTo>
                  <a:lnTo>
                    <a:pt x="123" y="978"/>
                  </a:lnTo>
                  <a:lnTo>
                    <a:pt x="105" y="982"/>
                  </a:lnTo>
                  <a:lnTo>
                    <a:pt x="87" y="988"/>
                  </a:lnTo>
                  <a:lnTo>
                    <a:pt x="77" y="994"/>
                  </a:lnTo>
                  <a:lnTo>
                    <a:pt x="64" y="1003"/>
                  </a:lnTo>
                  <a:lnTo>
                    <a:pt x="61" y="1003"/>
                  </a:lnTo>
                  <a:lnTo>
                    <a:pt x="61" y="1005"/>
                  </a:lnTo>
                  <a:lnTo>
                    <a:pt x="58" y="1010"/>
                  </a:lnTo>
                  <a:lnTo>
                    <a:pt x="55" y="1014"/>
                  </a:lnTo>
                  <a:lnTo>
                    <a:pt x="50" y="1022"/>
                  </a:lnTo>
                  <a:lnTo>
                    <a:pt x="40" y="1038"/>
                  </a:lnTo>
                  <a:lnTo>
                    <a:pt x="29" y="1059"/>
                  </a:lnTo>
                  <a:lnTo>
                    <a:pt x="18" y="1079"/>
                  </a:lnTo>
                  <a:lnTo>
                    <a:pt x="11" y="1096"/>
                  </a:lnTo>
                  <a:lnTo>
                    <a:pt x="6" y="1102"/>
                  </a:lnTo>
                  <a:lnTo>
                    <a:pt x="5" y="1108"/>
                  </a:lnTo>
                  <a:lnTo>
                    <a:pt x="2" y="1111"/>
                  </a:lnTo>
                  <a:lnTo>
                    <a:pt x="14" y="1116"/>
                  </a:lnTo>
                  <a:lnTo>
                    <a:pt x="5" y="1106"/>
                  </a:lnTo>
                  <a:lnTo>
                    <a:pt x="5" y="1106"/>
                  </a:lnTo>
                  <a:lnTo>
                    <a:pt x="12" y="1116"/>
                  </a:lnTo>
                  <a:lnTo>
                    <a:pt x="25" y="1116"/>
                  </a:lnTo>
                  <a:lnTo>
                    <a:pt x="25" y="1111"/>
                  </a:lnTo>
                  <a:lnTo>
                    <a:pt x="21" y="1106"/>
                  </a:lnTo>
                  <a:lnTo>
                    <a:pt x="18" y="1105"/>
                  </a:lnTo>
                  <a:lnTo>
                    <a:pt x="12" y="1103"/>
                  </a:lnTo>
                  <a:lnTo>
                    <a:pt x="8" y="1105"/>
                  </a:lnTo>
                  <a:lnTo>
                    <a:pt x="25" y="1120"/>
                  </a:lnTo>
                  <a:lnTo>
                    <a:pt x="25" y="1117"/>
                  </a:lnTo>
                  <a:lnTo>
                    <a:pt x="28" y="1112"/>
                  </a:lnTo>
                  <a:lnTo>
                    <a:pt x="5" y="1103"/>
                  </a:lnTo>
                  <a:lnTo>
                    <a:pt x="2" y="1108"/>
                  </a:lnTo>
                  <a:lnTo>
                    <a:pt x="2" y="1111"/>
                  </a:lnTo>
                  <a:lnTo>
                    <a:pt x="0" y="1116"/>
                  </a:lnTo>
                  <a:lnTo>
                    <a:pt x="2" y="1120"/>
                  </a:lnTo>
                  <a:lnTo>
                    <a:pt x="5" y="1125"/>
                  </a:lnTo>
                  <a:lnTo>
                    <a:pt x="8" y="1126"/>
                  </a:lnTo>
                  <a:lnTo>
                    <a:pt x="12" y="1128"/>
                  </a:lnTo>
                  <a:lnTo>
                    <a:pt x="18" y="1126"/>
                  </a:lnTo>
                  <a:lnTo>
                    <a:pt x="21" y="1123"/>
                  </a:lnTo>
                  <a:lnTo>
                    <a:pt x="21" y="1123"/>
                  </a:lnTo>
                  <a:lnTo>
                    <a:pt x="25" y="1120"/>
                  </a:lnTo>
                  <a:lnTo>
                    <a:pt x="28" y="1117"/>
                  </a:lnTo>
                  <a:lnTo>
                    <a:pt x="29" y="1111"/>
                  </a:lnTo>
                  <a:lnTo>
                    <a:pt x="34" y="1105"/>
                  </a:lnTo>
                  <a:lnTo>
                    <a:pt x="41" y="1088"/>
                  </a:lnTo>
                  <a:lnTo>
                    <a:pt x="52" y="1069"/>
                  </a:lnTo>
                  <a:lnTo>
                    <a:pt x="62" y="1047"/>
                  </a:lnTo>
                  <a:lnTo>
                    <a:pt x="73" y="1031"/>
                  </a:lnTo>
                  <a:lnTo>
                    <a:pt x="77" y="1023"/>
                  </a:lnTo>
                  <a:lnTo>
                    <a:pt x="65" y="1019"/>
                  </a:lnTo>
                  <a:lnTo>
                    <a:pt x="74" y="1026"/>
                  </a:lnTo>
                  <a:lnTo>
                    <a:pt x="79" y="1020"/>
                  </a:lnTo>
                  <a:lnTo>
                    <a:pt x="70" y="1013"/>
                  </a:lnTo>
                  <a:lnTo>
                    <a:pt x="77" y="1023"/>
                  </a:lnTo>
                  <a:lnTo>
                    <a:pt x="87" y="1017"/>
                  </a:lnTo>
                  <a:lnTo>
                    <a:pt x="96" y="1011"/>
                  </a:lnTo>
                  <a:lnTo>
                    <a:pt x="114" y="1005"/>
                  </a:lnTo>
                  <a:lnTo>
                    <a:pt x="132" y="1000"/>
                  </a:lnTo>
                  <a:lnTo>
                    <a:pt x="141" y="997"/>
                  </a:lnTo>
                  <a:lnTo>
                    <a:pt x="153" y="994"/>
                  </a:lnTo>
                  <a:lnTo>
                    <a:pt x="155" y="993"/>
                  </a:lnTo>
                  <a:lnTo>
                    <a:pt x="168" y="985"/>
                  </a:lnTo>
                  <a:lnTo>
                    <a:pt x="179" y="978"/>
                  </a:lnTo>
                  <a:lnTo>
                    <a:pt x="183" y="975"/>
                  </a:lnTo>
                  <a:lnTo>
                    <a:pt x="193" y="969"/>
                  </a:lnTo>
                  <a:lnTo>
                    <a:pt x="200" y="961"/>
                  </a:lnTo>
                  <a:lnTo>
                    <a:pt x="212" y="947"/>
                  </a:lnTo>
                  <a:lnTo>
                    <a:pt x="215" y="943"/>
                  </a:lnTo>
                  <a:lnTo>
                    <a:pt x="220" y="935"/>
                  </a:lnTo>
                  <a:lnTo>
                    <a:pt x="226" y="926"/>
                  </a:lnTo>
                  <a:lnTo>
                    <a:pt x="224" y="929"/>
                  </a:lnTo>
                  <a:lnTo>
                    <a:pt x="215" y="920"/>
                  </a:lnTo>
                  <a:lnTo>
                    <a:pt x="221" y="931"/>
                  </a:lnTo>
                  <a:lnTo>
                    <a:pt x="224" y="928"/>
                  </a:lnTo>
                  <a:lnTo>
                    <a:pt x="229" y="925"/>
                  </a:lnTo>
                  <a:lnTo>
                    <a:pt x="232" y="920"/>
                  </a:lnTo>
                  <a:lnTo>
                    <a:pt x="235" y="917"/>
                  </a:lnTo>
                  <a:lnTo>
                    <a:pt x="239" y="908"/>
                  </a:lnTo>
                  <a:lnTo>
                    <a:pt x="241" y="900"/>
                  </a:lnTo>
                  <a:lnTo>
                    <a:pt x="238" y="905"/>
                  </a:lnTo>
                  <a:lnTo>
                    <a:pt x="229" y="896"/>
                  </a:lnTo>
                  <a:lnTo>
                    <a:pt x="233" y="908"/>
                  </a:lnTo>
                  <a:lnTo>
                    <a:pt x="236" y="905"/>
                  </a:lnTo>
                  <a:lnTo>
                    <a:pt x="236" y="904"/>
                  </a:lnTo>
                  <a:lnTo>
                    <a:pt x="239" y="902"/>
                  </a:lnTo>
                  <a:lnTo>
                    <a:pt x="249" y="893"/>
                  </a:lnTo>
                  <a:lnTo>
                    <a:pt x="256" y="882"/>
                  </a:lnTo>
                  <a:lnTo>
                    <a:pt x="264" y="873"/>
                  </a:lnTo>
                  <a:lnTo>
                    <a:pt x="255" y="864"/>
                  </a:lnTo>
                  <a:lnTo>
                    <a:pt x="259" y="876"/>
                  </a:lnTo>
                  <a:lnTo>
                    <a:pt x="271" y="867"/>
                  </a:lnTo>
                  <a:lnTo>
                    <a:pt x="271" y="866"/>
                  </a:lnTo>
                  <a:lnTo>
                    <a:pt x="294" y="849"/>
                  </a:lnTo>
                  <a:lnTo>
                    <a:pt x="305" y="840"/>
                  </a:lnTo>
                  <a:lnTo>
                    <a:pt x="318" y="831"/>
                  </a:lnTo>
                  <a:lnTo>
                    <a:pt x="321" y="826"/>
                  </a:lnTo>
                  <a:lnTo>
                    <a:pt x="327" y="823"/>
                  </a:lnTo>
                  <a:lnTo>
                    <a:pt x="318" y="814"/>
                  </a:lnTo>
                  <a:lnTo>
                    <a:pt x="323" y="826"/>
                  </a:lnTo>
                  <a:lnTo>
                    <a:pt x="330" y="822"/>
                  </a:lnTo>
                  <a:lnTo>
                    <a:pt x="338" y="819"/>
                  </a:lnTo>
                  <a:lnTo>
                    <a:pt x="339" y="817"/>
                  </a:lnTo>
                  <a:lnTo>
                    <a:pt x="344" y="816"/>
                  </a:lnTo>
                  <a:lnTo>
                    <a:pt x="355" y="811"/>
                  </a:lnTo>
                  <a:lnTo>
                    <a:pt x="368" y="805"/>
                  </a:lnTo>
                  <a:lnTo>
                    <a:pt x="386" y="796"/>
                  </a:lnTo>
                  <a:lnTo>
                    <a:pt x="386" y="796"/>
                  </a:lnTo>
                  <a:lnTo>
                    <a:pt x="400" y="788"/>
                  </a:lnTo>
                  <a:lnTo>
                    <a:pt x="417" y="779"/>
                  </a:lnTo>
                  <a:lnTo>
                    <a:pt x="432" y="769"/>
                  </a:lnTo>
                  <a:lnTo>
                    <a:pt x="436" y="766"/>
                  </a:lnTo>
                  <a:lnTo>
                    <a:pt x="451" y="751"/>
                  </a:lnTo>
                  <a:lnTo>
                    <a:pt x="465" y="732"/>
                  </a:lnTo>
                  <a:lnTo>
                    <a:pt x="468" y="728"/>
                  </a:lnTo>
                  <a:lnTo>
                    <a:pt x="479" y="708"/>
                  </a:lnTo>
                  <a:lnTo>
                    <a:pt x="489" y="689"/>
                  </a:lnTo>
                  <a:lnTo>
                    <a:pt x="497" y="672"/>
                  </a:lnTo>
                  <a:lnTo>
                    <a:pt x="486" y="666"/>
                  </a:lnTo>
                  <a:lnTo>
                    <a:pt x="495" y="673"/>
                  </a:lnTo>
                  <a:lnTo>
                    <a:pt x="503" y="664"/>
                  </a:lnTo>
                  <a:lnTo>
                    <a:pt x="506" y="660"/>
                  </a:lnTo>
                  <a:lnTo>
                    <a:pt x="512" y="651"/>
                  </a:lnTo>
                  <a:lnTo>
                    <a:pt x="517" y="640"/>
                  </a:lnTo>
                  <a:lnTo>
                    <a:pt x="521" y="626"/>
                  </a:lnTo>
                  <a:lnTo>
                    <a:pt x="509" y="623"/>
                  </a:lnTo>
                  <a:lnTo>
                    <a:pt x="520" y="631"/>
                  </a:lnTo>
                  <a:lnTo>
                    <a:pt x="526" y="619"/>
                  </a:lnTo>
                  <a:lnTo>
                    <a:pt x="530" y="608"/>
                  </a:lnTo>
                  <a:lnTo>
                    <a:pt x="535" y="598"/>
                  </a:lnTo>
                  <a:lnTo>
                    <a:pt x="524" y="593"/>
                  </a:lnTo>
                  <a:lnTo>
                    <a:pt x="532" y="602"/>
                  </a:lnTo>
                  <a:lnTo>
                    <a:pt x="538" y="593"/>
                  </a:lnTo>
                  <a:lnTo>
                    <a:pt x="539" y="593"/>
                  </a:lnTo>
                  <a:lnTo>
                    <a:pt x="547" y="586"/>
                  </a:lnTo>
                  <a:lnTo>
                    <a:pt x="535" y="581"/>
                  </a:lnTo>
                  <a:lnTo>
                    <a:pt x="544" y="589"/>
                  </a:lnTo>
                  <a:lnTo>
                    <a:pt x="551" y="584"/>
                  </a:lnTo>
                  <a:lnTo>
                    <a:pt x="556" y="578"/>
                  </a:lnTo>
                  <a:lnTo>
                    <a:pt x="559" y="573"/>
                  </a:lnTo>
                  <a:lnTo>
                    <a:pt x="562" y="570"/>
                  </a:lnTo>
                  <a:lnTo>
                    <a:pt x="551" y="563"/>
                  </a:lnTo>
                  <a:lnTo>
                    <a:pt x="559" y="572"/>
                  </a:lnTo>
                  <a:lnTo>
                    <a:pt x="560" y="570"/>
                  </a:lnTo>
                  <a:lnTo>
                    <a:pt x="562" y="569"/>
                  </a:lnTo>
                  <a:lnTo>
                    <a:pt x="569" y="563"/>
                  </a:lnTo>
                  <a:lnTo>
                    <a:pt x="577" y="555"/>
                  </a:lnTo>
                  <a:lnTo>
                    <a:pt x="585" y="548"/>
                  </a:lnTo>
                  <a:lnTo>
                    <a:pt x="586" y="546"/>
                  </a:lnTo>
                  <a:lnTo>
                    <a:pt x="592" y="539"/>
                  </a:lnTo>
                  <a:lnTo>
                    <a:pt x="582" y="534"/>
                  </a:lnTo>
                  <a:lnTo>
                    <a:pt x="589" y="542"/>
                  </a:lnTo>
                  <a:lnTo>
                    <a:pt x="595" y="537"/>
                  </a:lnTo>
                  <a:lnTo>
                    <a:pt x="601" y="533"/>
                  </a:lnTo>
                  <a:lnTo>
                    <a:pt x="604" y="528"/>
                  </a:lnTo>
                  <a:lnTo>
                    <a:pt x="610" y="522"/>
                  </a:lnTo>
                  <a:lnTo>
                    <a:pt x="610" y="522"/>
                  </a:lnTo>
                  <a:lnTo>
                    <a:pt x="613" y="514"/>
                  </a:lnTo>
                  <a:lnTo>
                    <a:pt x="616" y="508"/>
                  </a:lnTo>
                  <a:lnTo>
                    <a:pt x="606" y="504"/>
                  </a:lnTo>
                  <a:lnTo>
                    <a:pt x="613" y="513"/>
                  </a:lnTo>
                  <a:lnTo>
                    <a:pt x="618" y="507"/>
                  </a:lnTo>
                  <a:lnTo>
                    <a:pt x="621" y="502"/>
                  </a:lnTo>
                  <a:lnTo>
                    <a:pt x="624" y="496"/>
                  </a:lnTo>
                  <a:lnTo>
                    <a:pt x="630" y="480"/>
                  </a:lnTo>
                  <a:lnTo>
                    <a:pt x="636" y="461"/>
                  </a:lnTo>
                  <a:lnTo>
                    <a:pt x="642" y="443"/>
                  </a:lnTo>
                  <a:lnTo>
                    <a:pt x="630" y="439"/>
                  </a:lnTo>
                  <a:lnTo>
                    <a:pt x="639" y="448"/>
                  </a:lnTo>
                  <a:lnTo>
                    <a:pt x="650" y="433"/>
                  </a:lnTo>
                  <a:lnTo>
                    <a:pt x="651" y="431"/>
                  </a:lnTo>
                  <a:lnTo>
                    <a:pt x="663" y="411"/>
                  </a:lnTo>
                  <a:lnTo>
                    <a:pt x="666" y="408"/>
                  </a:lnTo>
                  <a:lnTo>
                    <a:pt x="677" y="392"/>
                  </a:lnTo>
                  <a:lnTo>
                    <a:pt x="686" y="377"/>
                  </a:lnTo>
                  <a:lnTo>
                    <a:pt x="692" y="363"/>
                  </a:lnTo>
                  <a:lnTo>
                    <a:pt x="703" y="337"/>
                  </a:lnTo>
                  <a:lnTo>
                    <a:pt x="706" y="324"/>
                  </a:lnTo>
                  <a:lnTo>
                    <a:pt x="710" y="305"/>
                  </a:lnTo>
                  <a:lnTo>
                    <a:pt x="698" y="302"/>
                  </a:lnTo>
                  <a:lnTo>
                    <a:pt x="710" y="307"/>
                  </a:lnTo>
                  <a:lnTo>
                    <a:pt x="725" y="254"/>
                  </a:lnTo>
                  <a:lnTo>
                    <a:pt x="741" y="201"/>
                  </a:lnTo>
                  <a:lnTo>
                    <a:pt x="728" y="196"/>
                  </a:lnTo>
                  <a:lnTo>
                    <a:pt x="741" y="201"/>
                  </a:lnTo>
                  <a:lnTo>
                    <a:pt x="748" y="181"/>
                  </a:lnTo>
                  <a:lnTo>
                    <a:pt x="757" y="166"/>
                  </a:lnTo>
                  <a:lnTo>
                    <a:pt x="766" y="151"/>
                  </a:lnTo>
                  <a:lnTo>
                    <a:pt x="774" y="137"/>
                  </a:lnTo>
                  <a:lnTo>
                    <a:pt x="763" y="131"/>
                  </a:lnTo>
                  <a:lnTo>
                    <a:pt x="774" y="137"/>
                  </a:lnTo>
                  <a:lnTo>
                    <a:pt x="784" y="118"/>
                  </a:lnTo>
                  <a:lnTo>
                    <a:pt x="792" y="99"/>
                  </a:lnTo>
                  <a:lnTo>
                    <a:pt x="798" y="81"/>
                  </a:lnTo>
                  <a:lnTo>
                    <a:pt x="806" y="62"/>
                  </a:lnTo>
                  <a:lnTo>
                    <a:pt x="794" y="57"/>
                  </a:lnTo>
                  <a:lnTo>
                    <a:pt x="804" y="65"/>
                  </a:lnTo>
                  <a:lnTo>
                    <a:pt x="809" y="56"/>
                  </a:lnTo>
                  <a:lnTo>
                    <a:pt x="810" y="49"/>
                  </a:lnTo>
                  <a:lnTo>
                    <a:pt x="812" y="45"/>
                  </a:lnTo>
                  <a:lnTo>
                    <a:pt x="812" y="45"/>
                  </a:lnTo>
                  <a:lnTo>
                    <a:pt x="813" y="33"/>
                  </a:lnTo>
                  <a:lnTo>
                    <a:pt x="801" y="33"/>
                  </a:lnTo>
                  <a:lnTo>
                    <a:pt x="813" y="37"/>
                  </a:lnTo>
                  <a:lnTo>
                    <a:pt x="816" y="25"/>
                  </a:lnTo>
                  <a:lnTo>
                    <a:pt x="818" y="19"/>
                  </a:lnTo>
                  <a:lnTo>
                    <a:pt x="807" y="15"/>
                  </a:lnTo>
                  <a:lnTo>
                    <a:pt x="815" y="22"/>
                  </a:lnTo>
                  <a:lnTo>
                    <a:pt x="821" y="15"/>
                  </a:lnTo>
                  <a:close/>
                </a:path>
              </a:pathLst>
            </a:custGeom>
            <a:solidFill>
              <a:srgbClr val="FF9900"/>
            </a:solidFill>
            <a:ln w="9525">
              <a:noFill/>
              <a:round/>
              <a:headEnd/>
              <a:tailEnd/>
            </a:ln>
          </p:spPr>
          <p:txBody>
            <a:bodyPr/>
            <a:lstStyle/>
            <a:p>
              <a:endParaRPr lang="en-US"/>
            </a:p>
          </p:txBody>
        </p:sp>
        <p:sp>
          <p:nvSpPr>
            <p:cNvPr id="143415" name="Freeform 55"/>
            <p:cNvSpPr>
              <a:spLocks/>
            </p:cNvSpPr>
            <p:nvPr/>
          </p:nvSpPr>
          <p:spPr bwMode="auto">
            <a:xfrm>
              <a:off x="3078" y="3287"/>
              <a:ext cx="187" cy="666"/>
            </a:xfrm>
            <a:custGeom>
              <a:avLst/>
              <a:gdLst/>
              <a:ahLst/>
              <a:cxnLst>
                <a:cxn ang="0">
                  <a:pos x="73" y="1305"/>
                </a:cxn>
                <a:cxn ang="0">
                  <a:pos x="67" y="1252"/>
                </a:cxn>
                <a:cxn ang="0">
                  <a:pos x="59" y="1226"/>
                </a:cxn>
                <a:cxn ang="0">
                  <a:pos x="41" y="1194"/>
                </a:cxn>
                <a:cxn ang="0">
                  <a:pos x="21" y="1187"/>
                </a:cxn>
                <a:cxn ang="0">
                  <a:pos x="35" y="1143"/>
                </a:cxn>
                <a:cxn ang="0">
                  <a:pos x="36" y="1088"/>
                </a:cxn>
                <a:cxn ang="0">
                  <a:pos x="29" y="1050"/>
                </a:cxn>
                <a:cxn ang="0">
                  <a:pos x="27" y="1032"/>
                </a:cxn>
                <a:cxn ang="0">
                  <a:pos x="36" y="1002"/>
                </a:cxn>
                <a:cxn ang="0">
                  <a:pos x="62" y="916"/>
                </a:cxn>
                <a:cxn ang="0">
                  <a:pos x="68" y="875"/>
                </a:cxn>
                <a:cxn ang="0">
                  <a:pos x="85" y="838"/>
                </a:cxn>
                <a:cxn ang="0">
                  <a:pos x="112" y="807"/>
                </a:cxn>
                <a:cxn ang="0">
                  <a:pos x="127" y="764"/>
                </a:cxn>
                <a:cxn ang="0">
                  <a:pos x="132" y="676"/>
                </a:cxn>
                <a:cxn ang="0">
                  <a:pos x="115" y="611"/>
                </a:cxn>
                <a:cxn ang="0">
                  <a:pos x="156" y="525"/>
                </a:cxn>
                <a:cxn ang="0">
                  <a:pos x="168" y="433"/>
                </a:cxn>
                <a:cxn ang="0">
                  <a:pos x="171" y="416"/>
                </a:cxn>
                <a:cxn ang="0">
                  <a:pos x="185" y="378"/>
                </a:cxn>
                <a:cxn ang="0">
                  <a:pos x="211" y="337"/>
                </a:cxn>
                <a:cxn ang="0">
                  <a:pos x="232" y="299"/>
                </a:cxn>
                <a:cxn ang="0">
                  <a:pos x="236" y="236"/>
                </a:cxn>
                <a:cxn ang="0">
                  <a:pos x="241" y="204"/>
                </a:cxn>
                <a:cxn ang="0">
                  <a:pos x="267" y="133"/>
                </a:cxn>
                <a:cxn ang="0">
                  <a:pos x="297" y="93"/>
                </a:cxn>
                <a:cxn ang="0">
                  <a:pos x="371" y="24"/>
                </a:cxn>
                <a:cxn ang="0">
                  <a:pos x="330" y="22"/>
                </a:cxn>
                <a:cxn ang="0">
                  <a:pos x="257" y="98"/>
                </a:cxn>
                <a:cxn ang="0">
                  <a:pos x="242" y="154"/>
                </a:cxn>
                <a:cxn ang="0">
                  <a:pos x="214" y="199"/>
                </a:cxn>
                <a:cxn ang="0">
                  <a:pos x="209" y="255"/>
                </a:cxn>
                <a:cxn ang="0">
                  <a:pos x="206" y="289"/>
                </a:cxn>
                <a:cxn ang="0">
                  <a:pos x="173" y="345"/>
                </a:cxn>
                <a:cxn ang="0">
                  <a:pos x="151" y="384"/>
                </a:cxn>
                <a:cxn ang="0">
                  <a:pos x="145" y="410"/>
                </a:cxn>
                <a:cxn ang="0">
                  <a:pos x="138" y="457"/>
                </a:cxn>
                <a:cxn ang="0">
                  <a:pos x="130" y="514"/>
                </a:cxn>
                <a:cxn ang="0">
                  <a:pos x="102" y="611"/>
                </a:cxn>
                <a:cxn ang="0">
                  <a:pos x="105" y="676"/>
                </a:cxn>
                <a:cxn ang="0">
                  <a:pos x="114" y="760"/>
                </a:cxn>
                <a:cxn ang="0">
                  <a:pos x="88" y="796"/>
                </a:cxn>
                <a:cxn ang="0">
                  <a:pos x="71" y="814"/>
                </a:cxn>
                <a:cxn ang="0">
                  <a:pos x="43" y="867"/>
                </a:cxn>
                <a:cxn ang="0">
                  <a:pos x="35" y="916"/>
                </a:cxn>
                <a:cxn ang="0">
                  <a:pos x="18" y="970"/>
                </a:cxn>
                <a:cxn ang="0">
                  <a:pos x="6" y="1011"/>
                </a:cxn>
                <a:cxn ang="0">
                  <a:pos x="0" y="1035"/>
                </a:cxn>
                <a:cxn ang="0">
                  <a:pos x="8" y="1084"/>
                </a:cxn>
                <a:cxn ang="0">
                  <a:pos x="26" y="1108"/>
                </a:cxn>
                <a:cxn ang="0">
                  <a:pos x="6" y="1179"/>
                </a:cxn>
                <a:cxn ang="0">
                  <a:pos x="12" y="1202"/>
                </a:cxn>
                <a:cxn ang="0">
                  <a:pos x="24" y="1219"/>
                </a:cxn>
                <a:cxn ang="0">
                  <a:pos x="38" y="1247"/>
                </a:cxn>
                <a:cxn ang="0">
                  <a:pos x="43" y="1269"/>
                </a:cxn>
                <a:cxn ang="0">
                  <a:pos x="46" y="1305"/>
                </a:cxn>
              </a:cxnLst>
              <a:rect l="0" t="0" r="r" b="b"/>
              <a:pathLst>
                <a:path w="376" h="1331">
                  <a:moveTo>
                    <a:pt x="49" y="1331"/>
                  </a:moveTo>
                  <a:lnTo>
                    <a:pt x="76" y="1328"/>
                  </a:lnTo>
                  <a:lnTo>
                    <a:pt x="76" y="1323"/>
                  </a:lnTo>
                  <a:lnTo>
                    <a:pt x="74" y="1315"/>
                  </a:lnTo>
                  <a:lnTo>
                    <a:pt x="73" y="1305"/>
                  </a:lnTo>
                  <a:lnTo>
                    <a:pt x="73" y="1294"/>
                  </a:lnTo>
                  <a:lnTo>
                    <a:pt x="70" y="1273"/>
                  </a:lnTo>
                  <a:lnTo>
                    <a:pt x="68" y="1262"/>
                  </a:lnTo>
                  <a:lnTo>
                    <a:pt x="68" y="1258"/>
                  </a:lnTo>
                  <a:lnTo>
                    <a:pt x="67" y="1252"/>
                  </a:lnTo>
                  <a:lnTo>
                    <a:pt x="53" y="1255"/>
                  </a:lnTo>
                  <a:lnTo>
                    <a:pt x="67" y="1253"/>
                  </a:lnTo>
                  <a:lnTo>
                    <a:pt x="64" y="1241"/>
                  </a:lnTo>
                  <a:lnTo>
                    <a:pt x="64" y="1237"/>
                  </a:lnTo>
                  <a:lnTo>
                    <a:pt x="59" y="1226"/>
                  </a:lnTo>
                  <a:lnTo>
                    <a:pt x="55" y="1217"/>
                  </a:lnTo>
                  <a:lnTo>
                    <a:pt x="49" y="1208"/>
                  </a:lnTo>
                  <a:lnTo>
                    <a:pt x="49" y="1206"/>
                  </a:lnTo>
                  <a:lnTo>
                    <a:pt x="44" y="1199"/>
                  </a:lnTo>
                  <a:lnTo>
                    <a:pt x="41" y="1194"/>
                  </a:lnTo>
                  <a:lnTo>
                    <a:pt x="35" y="1187"/>
                  </a:lnTo>
                  <a:lnTo>
                    <a:pt x="26" y="1196"/>
                  </a:lnTo>
                  <a:lnTo>
                    <a:pt x="38" y="1191"/>
                  </a:lnTo>
                  <a:lnTo>
                    <a:pt x="33" y="1182"/>
                  </a:lnTo>
                  <a:lnTo>
                    <a:pt x="21" y="1187"/>
                  </a:lnTo>
                  <a:lnTo>
                    <a:pt x="35" y="1187"/>
                  </a:lnTo>
                  <a:lnTo>
                    <a:pt x="32" y="1175"/>
                  </a:lnTo>
                  <a:lnTo>
                    <a:pt x="32" y="1175"/>
                  </a:lnTo>
                  <a:lnTo>
                    <a:pt x="32" y="1161"/>
                  </a:lnTo>
                  <a:lnTo>
                    <a:pt x="35" y="1143"/>
                  </a:lnTo>
                  <a:lnTo>
                    <a:pt x="38" y="1125"/>
                  </a:lnTo>
                  <a:lnTo>
                    <a:pt x="39" y="1108"/>
                  </a:lnTo>
                  <a:lnTo>
                    <a:pt x="39" y="1108"/>
                  </a:lnTo>
                  <a:lnTo>
                    <a:pt x="38" y="1093"/>
                  </a:lnTo>
                  <a:lnTo>
                    <a:pt x="36" y="1088"/>
                  </a:lnTo>
                  <a:lnTo>
                    <a:pt x="33" y="1073"/>
                  </a:lnTo>
                  <a:lnTo>
                    <a:pt x="30" y="1060"/>
                  </a:lnTo>
                  <a:lnTo>
                    <a:pt x="17" y="1066"/>
                  </a:lnTo>
                  <a:lnTo>
                    <a:pt x="30" y="1066"/>
                  </a:lnTo>
                  <a:lnTo>
                    <a:pt x="29" y="1050"/>
                  </a:lnTo>
                  <a:lnTo>
                    <a:pt x="27" y="1043"/>
                  </a:lnTo>
                  <a:lnTo>
                    <a:pt x="27" y="1035"/>
                  </a:lnTo>
                  <a:lnTo>
                    <a:pt x="29" y="1026"/>
                  </a:lnTo>
                  <a:lnTo>
                    <a:pt x="15" y="1026"/>
                  </a:lnTo>
                  <a:lnTo>
                    <a:pt x="27" y="1032"/>
                  </a:lnTo>
                  <a:lnTo>
                    <a:pt x="29" y="1026"/>
                  </a:lnTo>
                  <a:lnTo>
                    <a:pt x="32" y="1019"/>
                  </a:lnTo>
                  <a:lnTo>
                    <a:pt x="32" y="1017"/>
                  </a:lnTo>
                  <a:lnTo>
                    <a:pt x="33" y="1011"/>
                  </a:lnTo>
                  <a:lnTo>
                    <a:pt x="36" y="1002"/>
                  </a:lnTo>
                  <a:lnTo>
                    <a:pt x="44" y="981"/>
                  </a:lnTo>
                  <a:lnTo>
                    <a:pt x="52" y="960"/>
                  </a:lnTo>
                  <a:lnTo>
                    <a:pt x="59" y="937"/>
                  </a:lnTo>
                  <a:lnTo>
                    <a:pt x="62" y="922"/>
                  </a:lnTo>
                  <a:lnTo>
                    <a:pt x="62" y="916"/>
                  </a:lnTo>
                  <a:lnTo>
                    <a:pt x="64" y="899"/>
                  </a:lnTo>
                  <a:lnTo>
                    <a:pt x="65" y="884"/>
                  </a:lnTo>
                  <a:lnTo>
                    <a:pt x="52" y="884"/>
                  </a:lnTo>
                  <a:lnTo>
                    <a:pt x="65" y="888"/>
                  </a:lnTo>
                  <a:lnTo>
                    <a:pt x="68" y="875"/>
                  </a:lnTo>
                  <a:lnTo>
                    <a:pt x="71" y="864"/>
                  </a:lnTo>
                  <a:lnTo>
                    <a:pt x="76" y="854"/>
                  </a:lnTo>
                  <a:lnTo>
                    <a:pt x="86" y="838"/>
                  </a:lnTo>
                  <a:lnTo>
                    <a:pt x="74" y="831"/>
                  </a:lnTo>
                  <a:lnTo>
                    <a:pt x="85" y="838"/>
                  </a:lnTo>
                  <a:lnTo>
                    <a:pt x="91" y="834"/>
                  </a:lnTo>
                  <a:lnTo>
                    <a:pt x="97" y="826"/>
                  </a:lnTo>
                  <a:lnTo>
                    <a:pt x="105" y="819"/>
                  </a:lnTo>
                  <a:lnTo>
                    <a:pt x="108" y="814"/>
                  </a:lnTo>
                  <a:lnTo>
                    <a:pt x="112" y="807"/>
                  </a:lnTo>
                  <a:lnTo>
                    <a:pt x="100" y="801"/>
                  </a:lnTo>
                  <a:lnTo>
                    <a:pt x="112" y="807"/>
                  </a:lnTo>
                  <a:lnTo>
                    <a:pt x="118" y="793"/>
                  </a:lnTo>
                  <a:lnTo>
                    <a:pt x="123" y="779"/>
                  </a:lnTo>
                  <a:lnTo>
                    <a:pt x="127" y="764"/>
                  </a:lnTo>
                  <a:lnTo>
                    <a:pt x="127" y="760"/>
                  </a:lnTo>
                  <a:lnTo>
                    <a:pt x="130" y="749"/>
                  </a:lnTo>
                  <a:lnTo>
                    <a:pt x="133" y="719"/>
                  </a:lnTo>
                  <a:lnTo>
                    <a:pt x="133" y="692"/>
                  </a:lnTo>
                  <a:lnTo>
                    <a:pt x="132" y="676"/>
                  </a:lnTo>
                  <a:lnTo>
                    <a:pt x="130" y="660"/>
                  </a:lnTo>
                  <a:lnTo>
                    <a:pt x="127" y="643"/>
                  </a:lnTo>
                  <a:lnTo>
                    <a:pt x="127" y="628"/>
                  </a:lnTo>
                  <a:lnTo>
                    <a:pt x="129" y="611"/>
                  </a:lnTo>
                  <a:lnTo>
                    <a:pt x="115" y="611"/>
                  </a:lnTo>
                  <a:lnTo>
                    <a:pt x="129" y="616"/>
                  </a:lnTo>
                  <a:lnTo>
                    <a:pt x="132" y="601"/>
                  </a:lnTo>
                  <a:lnTo>
                    <a:pt x="142" y="567"/>
                  </a:lnTo>
                  <a:lnTo>
                    <a:pt x="151" y="540"/>
                  </a:lnTo>
                  <a:lnTo>
                    <a:pt x="156" y="525"/>
                  </a:lnTo>
                  <a:lnTo>
                    <a:pt x="156" y="519"/>
                  </a:lnTo>
                  <a:lnTo>
                    <a:pt x="161" y="505"/>
                  </a:lnTo>
                  <a:lnTo>
                    <a:pt x="164" y="481"/>
                  </a:lnTo>
                  <a:lnTo>
                    <a:pt x="165" y="457"/>
                  </a:lnTo>
                  <a:lnTo>
                    <a:pt x="168" y="433"/>
                  </a:lnTo>
                  <a:lnTo>
                    <a:pt x="170" y="422"/>
                  </a:lnTo>
                  <a:lnTo>
                    <a:pt x="156" y="422"/>
                  </a:lnTo>
                  <a:lnTo>
                    <a:pt x="168" y="428"/>
                  </a:lnTo>
                  <a:lnTo>
                    <a:pt x="171" y="418"/>
                  </a:lnTo>
                  <a:lnTo>
                    <a:pt x="171" y="416"/>
                  </a:lnTo>
                  <a:lnTo>
                    <a:pt x="173" y="410"/>
                  </a:lnTo>
                  <a:lnTo>
                    <a:pt x="174" y="404"/>
                  </a:lnTo>
                  <a:lnTo>
                    <a:pt x="177" y="395"/>
                  </a:lnTo>
                  <a:lnTo>
                    <a:pt x="182" y="384"/>
                  </a:lnTo>
                  <a:lnTo>
                    <a:pt x="185" y="378"/>
                  </a:lnTo>
                  <a:lnTo>
                    <a:pt x="188" y="372"/>
                  </a:lnTo>
                  <a:lnTo>
                    <a:pt x="176" y="366"/>
                  </a:lnTo>
                  <a:lnTo>
                    <a:pt x="188" y="374"/>
                  </a:lnTo>
                  <a:lnTo>
                    <a:pt x="198" y="355"/>
                  </a:lnTo>
                  <a:lnTo>
                    <a:pt x="211" y="337"/>
                  </a:lnTo>
                  <a:lnTo>
                    <a:pt x="223" y="318"/>
                  </a:lnTo>
                  <a:lnTo>
                    <a:pt x="227" y="308"/>
                  </a:lnTo>
                  <a:lnTo>
                    <a:pt x="232" y="298"/>
                  </a:lnTo>
                  <a:lnTo>
                    <a:pt x="218" y="293"/>
                  </a:lnTo>
                  <a:lnTo>
                    <a:pt x="232" y="299"/>
                  </a:lnTo>
                  <a:lnTo>
                    <a:pt x="233" y="289"/>
                  </a:lnTo>
                  <a:lnTo>
                    <a:pt x="235" y="284"/>
                  </a:lnTo>
                  <a:lnTo>
                    <a:pt x="236" y="275"/>
                  </a:lnTo>
                  <a:lnTo>
                    <a:pt x="236" y="255"/>
                  </a:lnTo>
                  <a:lnTo>
                    <a:pt x="236" y="236"/>
                  </a:lnTo>
                  <a:lnTo>
                    <a:pt x="238" y="219"/>
                  </a:lnTo>
                  <a:lnTo>
                    <a:pt x="238" y="218"/>
                  </a:lnTo>
                  <a:lnTo>
                    <a:pt x="241" y="199"/>
                  </a:lnTo>
                  <a:lnTo>
                    <a:pt x="227" y="199"/>
                  </a:lnTo>
                  <a:lnTo>
                    <a:pt x="241" y="204"/>
                  </a:lnTo>
                  <a:lnTo>
                    <a:pt x="244" y="189"/>
                  </a:lnTo>
                  <a:lnTo>
                    <a:pt x="254" y="160"/>
                  </a:lnTo>
                  <a:lnTo>
                    <a:pt x="256" y="160"/>
                  </a:lnTo>
                  <a:lnTo>
                    <a:pt x="260" y="145"/>
                  </a:lnTo>
                  <a:lnTo>
                    <a:pt x="267" y="133"/>
                  </a:lnTo>
                  <a:lnTo>
                    <a:pt x="254" y="128"/>
                  </a:lnTo>
                  <a:lnTo>
                    <a:pt x="264" y="137"/>
                  </a:lnTo>
                  <a:lnTo>
                    <a:pt x="279" y="113"/>
                  </a:lnTo>
                  <a:lnTo>
                    <a:pt x="286" y="104"/>
                  </a:lnTo>
                  <a:lnTo>
                    <a:pt x="297" y="93"/>
                  </a:lnTo>
                  <a:lnTo>
                    <a:pt x="321" y="71"/>
                  </a:lnTo>
                  <a:lnTo>
                    <a:pt x="333" y="57"/>
                  </a:lnTo>
                  <a:lnTo>
                    <a:pt x="350" y="42"/>
                  </a:lnTo>
                  <a:lnTo>
                    <a:pt x="365" y="28"/>
                  </a:lnTo>
                  <a:lnTo>
                    <a:pt x="371" y="24"/>
                  </a:lnTo>
                  <a:lnTo>
                    <a:pt x="376" y="19"/>
                  </a:lnTo>
                  <a:lnTo>
                    <a:pt x="357" y="0"/>
                  </a:lnTo>
                  <a:lnTo>
                    <a:pt x="351" y="4"/>
                  </a:lnTo>
                  <a:lnTo>
                    <a:pt x="345" y="9"/>
                  </a:lnTo>
                  <a:lnTo>
                    <a:pt x="330" y="22"/>
                  </a:lnTo>
                  <a:lnTo>
                    <a:pt x="313" y="37"/>
                  </a:lnTo>
                  <a:lnTo>
                    <a:pt x="301" y="51"/>
                  </a:lnTo>
                  <a:lnTo>
                    <a:pt x="277" y="74"/>
                  </a:lnTo>
                  <a:lnTo>
                    <a:pt x="267" y="84"/>
                  </a:lnTo>
                  <a:lnTo>
                    <a:pt x="257" y="98"/>
                  </a:lnTo>
                  <a:lnTo>
                    <a:pt x="244" y="118"/>
                  </a:lnTo>
                  <a:lnTo>
                    <a:pt x="241" y="122"/>
                  </a:lnTo>
                  <a:lnTo>
                    <a:pt x="235" y="134"/>
                  </a:lnTo>
                  <a:lnTo>
                    <a:pt x="230" y="149"/>
                  </a:lnTo>
                  <a:lnTo>
                    <a:pt x="242" y="154"/>
                  </a:lnTo>
                  <a:lnTo>
                    <a:pt x="230" y="149"/>
                  </a:lnTo>
                  <a:lnTo>
                    <a:pt x="218" y="178"/>
                  </a:lnTo>
                  <a:lnTo>
                    <a:pt x="215" y="193"/>
                  </a:lnTo>
                  <a:lnTo>
                    <a:pt x="214" y="199"/>
                  </a:lnTo>
                  <a:lnTo>
                    <a:pt x="214" y="199"/>
                  </a:lnTo>
                  <a:lnTo>
                    <a:pt x="211" y="215"/>
                  </a:lnTo>
                  <a:lnTo>
                    <a:pt x="224" y="216"/>
                  </a:lnTo>
                  <a:lnTo>
                    <a:pt x="212" y="215"/>
                  </a:lnTo>
                  <a:lnTo>
                    <a:pt x="209" y="236"/>
                  </a:lnTo>
                  <a:lnTo>
                    <a:pt x="209" y="255"/>
                  </a:lnTo>
                  <a:lnTo>
                    <a:pt x="209" y="275"/>
                  </a:lnTo>
                  <a:lnTo>
                    <a:pt x="208" y="284"/>
                  </a:lnTo>
                  <a:lnTo>
                    <a:pt x="221" y="284"/>
                  </a:lnTo>
                  <a:lnTo>
                    <a:pt x="208" y="278"/>
                  </a:lnTo>
                  <a:lnTo>
                    <a:pt x="206" y="289"/>
                  </a:lnTo>
                  <a:lnTo>
                    <a:pt x="206" y="289"/>
                  </a:lnTo>
                  <a:lnTo>
                    <a:pt x="201" y="298"/>
                  </a:lnTo>
                  <a:lnTo>
                    <a:pt x="197" y="307"/>
                  </a:lnTo>
                  <a:lnTo>
                    <a:pt x="185" y="327"/>
                  </a:lnTo>
                  <a:lnTo>
                    <a:pt x="173" y="345"/>
                  </a:lnTo>
                  <a:lnTo>
                    <a:pt x="164" y="360"/>
                  </a:lnTo>
                  <a:lnTo>
                    <a:pt x="164" y="360"/>
                  </a:lnTo>
                  <a:lnTo>
                    <a:pt x="159" y="368"/>
                  </a:lnTo>
                  <a:lnTo>
                    <a:pt x="156" y="374"/>
                  </a:lnTo>
                  <a:lnTo>
                    <a:pt x="151" y="384"/>
                  </a:lnTo>
                  <a:lnTo>
                    <a:pt x="148" y="393"/>
                  </a:lnTo>
                  <a:lnTo>
                    <a:pt x="147" y="399"/>
                  </a:lnTo>
                  <a:lnTo>
                    <a:pt x="145" y="410"/>
                  </a:lnTo>
                  <a:lnTo>
                    <a:pt x="158" y="413"/>
                  </a:lnTo>
                  <a:lnTo>
                    <a:pt x="145" y="410"/>
                  </a:lnTo>
                  <a:lnTo>
                    <a:pt x="142" y="418"/>
                  </a:lnTo>
                  <a:lnTo>
                    <a:pt x="142" y="422"/>
                  </a:lnTo>
                  <a:lnTo>
                    <a:pt x="142" y="422"/>
                  </a:lnTo>
                  <a:lnTo>
                    <a:pt x="141" y="433"/>
                  </a:lnTo>
                  <a:lnTo>
                    <a:pt x="138" y="457"/>
                  </a:lnTo>
                  <a:lnTo>
                    <a:pt x="136" y="481"/>
                  </a:lnTo>
                  <a:lnTo>
                    <a:pt x="135" y="501"/>
                  </a:lnTo>
                  <a:lnTo>
                    <a:pt x="129" y="519"/>
                  </a:lnTo>
                  <a:lnTo>
                    <a:pt x="142" y="519"/>
                  </a:lnTo>
                  <a:lnTo>
                    <a:pt x="130" y="514"/>
                  </a:lnTo>
                  <a:lnTo>
                    <a:pt x="126" y="530"/>
                  </a:lnTo>
                  <a:lnTo>
                    <a:pt x="117" y="560"/>
                  </a:lnTo>
                  <a:lnTo>
                    <a:pt x="106" y="590"/>
                  </a:lnTo>
                  <a:lnTo>
                    <a:pt x="103" y="605"/>
                  </a:lnTo>
                  <a:lnTo>
                    <a:pt x="102" y="611"/>
                  </a:lnTo>
                  <a:lnTo>
                    <a:pt x="102" y="611"/>
                  </a:lnTo>
                  <a:lnTo>
                    <a:pt x="100" y="626"/>
                  </a:lnTo>
                  <a:lnTo>
                    <a:pt x="100" y="643"/>
                  </a:lnTo>
                  <a:lnTo>
                    <a:pt x="103" y="660"/>
                  </a:lnTo>
                  <a:lnTo>
                    <a:pt x="105" y="676"/>
                  </a:lnTo>
                  <a:lnTo>
                    <a:pt x="106" y="692"/>
                  </a:lnTo>
                  <a:lnTo>
                    <a:pt x="106" y="719"/>
                  </a:lnTo>
                  <a:lnTo>
                    <a:pt x="105" y="745"/>
                  </a:lnTo>
                  <a:lnTo>
                    <a:pt x="100" y="760"/>
                  </a:lnTo>
                  <a:lnTo>
                    <a:pt x="114" y="760"/>
                  </a:lnTo>
                  <a:lnTo>
                    <a:pt x="102" y="754"/>
                  </a:lnTo>
                  <a:lnTo>
                    <a:pt x="97" y="769"/>
                  </a:lnTo>
                  <a:lnTo>
                    <a:pt x="92" y="782"/>
                  </a:lnTo>
                  <a:lnTo>
                    <a:pt x="88" y="795"/>
                  </a:lnTo>
                  <a:lnTo>
                    <a:pt x="88" y="796"/>
                  </a:lnTo>
                  <a:lnTo>
                    <a:pt x="82" y="804"/>
                  </a:lnTo>
                  <a:lnTo>
                    <a:pt x="94" y="810"/>
                  </a:lnTo>
                  <a:lnTo>
                    <a:pt x="85" y="799"/>
                  </a:lnTo>
                  <a:lnTo>
                    <a:pt x="77" y="807"/>
                  </a:lnTo>
                  <a:lnTo>
                    <a:pt x="71" y="814"/>
                  </a:lnTo>
                  <a:lnTo>
                    <a:pt x="64" y="823"/>
                  </a:lnTo>
                  <a:lnTo>
                    <a:pt x="64" y="825"/>
                  </a:lnTo>
                  <a:lnTo>
                    <a:pt x="50" y="843"/>
                  </a:lnTo>
                  <a:lnTo>
                    <a:pt x="46" y="854"/>
                  </a:lnTo>
                  <a:lnTo>
                    <a:pt x="43" y="867"/>
                  </a:lnTo>
                  <a:lnTo>
                    <a:pt x="39" y="878"/>
                  </a:lnTo>
                  <a:lnTo>
                    <a:pt x="38" y="884"/>
                  </a:lnTo>
                  <a:lnTo>
                    <a:pt x="38" y="884"/>
                  </a:lnTo>
                  <a:lnTo>
                    <a:pt x="36" y="899"/>
                  </a:lnTo>
                  <a:lnTo>
                    <a:pt x="35" y="916"/>
                  </a:lnTo>
                  <a:lnTo>
                    <a:pt x="49" y="916"/>
                  </a:lnTo>
                  <a:lnTo>
                    <a:pt x="36" y="911"/>
                  </a:lnTo>
                  <a:lnTo>
                    <a:pt x="33" y="931"/>
                  </a:lnTo>
                  <a:lnTo>
                    <a:pt x="26" y="949"/>
                  </a:lnTo>
                  <a:lnTo>
                    <a:pt x="18" y="970"/>
                  </a:lnTo>
                  <a:lnTo>
                    <a:pt x="11" y="991"/>
                  </a:lnTo>
                  <a:lnTo>
                    <a:pt x="8" y="1000"/>
                  </a:lnTo>
                  <a:lnTo>
                    <a:pt x="6" y="1011"/>
                  </a:lnTo>
                  <a:lnTo>
                    <a:pt x="18" y="1014"/>
                  </a:lnTo>
                  <a:lnTo>
                    <a:pt x="6" y="1011"/>
                  </a:lnTo>
                  <a:lnTo>
                    <a:pt x="3" y="1016"/>
                  </a:lnTo>
                  <a:lnTo>
                    <a:pt x="2" y="1022"/>
                  </a:lnTo>
                  <a:lnTo>
                    <a:pt x="2" y="1026"/>
                  </a:lnTo>
                  <a:lnTo>
                    <a:pt x="2" y="1026"/>
                  </a:lnTo>
                  <a:lnTo>
                    <a:pt x="0" y="1035"/>
                  </a:lnTo>
                  <a:lnTo>
                    <a:pt x="0" y="1043"/>
                  </a:lnTo>
                  <a:lnTo>
                    <a:pt x="2" y="1053"/>
                  </a:lnTo>
                  <a:lnTo>
                    <a:pt x="3" y="1066"/>
                  </a:lnTo>
                  <a:lnTo>
                    <a:pt x="5" y="1070"/>
                  </a:lnTo>
                  <a:lnTo>
                    <a:pt x="8" y="1084"/>
                  </a:lnTo>
                  <a:lnTo>
                    <a:pt x="11" y="1099"/>
                  </a:lnTo>
                  <a:lnTo>
                    <a:pt x="24" y="1093"/>
                  </a:lnTo>
                  <a:lnTo>
                    <a:pt x="11" y="1093"/>
                  </a:lnTo>
                  <a:lnTo>
                    <a:pt x="12" y="1110"/>
                  </a:lnTo>
                  <a:lnTo>
                    <a:pt x="26" y="1108"/>
                  </a:lnTo>
                  <a:lnTo>
                    <a:pt x="12" y="1108"/>
                  </a:lnTo>
                  <a:lnTo>
                    <a:pt x="11" y="1125"/>
                  </a:lnTo>
                  <a:lnTo>
                    <a:pt x="8" y="1143"/>
                  </a:lnTo>
                  <a:lnTo>
                    <a:pt x="5" y="1161"/>
                  </a:lnTo>
                  <a:lnTo>
                    <a:pt x="6" y="1179"/>
                  </a:lnTo>
                  <a:lnTo>
                    <a:pt x="18" y="1176"/>
                  </a:lnTo>
                  <a:lnTo>
                    <a:pt x="5" y="1178"/>
                  </a:lnTo>
                  <a:lnTo>
                    <a:pt x="8" y="1187"/>
                  </a:lnTo>
                  <a:lnTo>
                    <a:pt x="8" y="1193"/>
                  </a:lnTo>
                  <a:lnTo>
                    <a:pt x="12" y="1202"/>
                  </a:lnTo>
                  <a:lnTo>
                    <a:pt x="15" y="1206"/>
                  </a:lnTo>
                  <a:lnTo>
                    <a:pt x="21" y="1214"/>
                  </a:lnTo>
                  <a:lnTo>
                    <a:pt x="32" y="1203"/>
                  </a:lnTo>
                  <a:lnTo>
                    <a:pt x="18" y="1209"/>
                  </a:lnTo>
                  <a:lnTo>
                    <a:pt x="24" y="1219"/>
                  </a:lnTo>
                  <a:lnTo>
                    <a:pt x="36" y="1212"/>
                  </a:lnTo>
                  <a:lnTo>
                    <a:pt x="24" y="1219"/>
                  </a:lnTo>
                  <a:lnTo>
                    <a:pt x="29" y="1228"/>
                  </a:lnTo>
                  <a:lnTo>
                    <a:pt x="33" y="1237"/>
                  </a:lnTo>
                  <a:lnTo>
                    <a:pt x="38" y="1247"/>
                  </a:lnTo>
                  <a:lnTo>
                    <a:pt x="50" y="1241"/>
                  </a:lnTo>
                  <a:lnTo>
                    <a:pt x="36" y="1241"/>
                  </a:lnTo>
                  <a:lnTo>
                    <a:pt x="41" y="1258"/>
                  </a:lnTo>
                  <a:lnTo>
                    <a:pt x="41" y="1258"/>
                  </a:lnTo>
                  <a:lnTo>
                    <a:pt x="43" y="1269"/>
                  </a:lnTo>
                  <a:lnTo>
                    <a:pt x="55" y="1262"/>
                  </a:lnTo>
                  <a:lnTo>
                    <a:pt x="41" y="1262"/>
                  </a:lnTo>
                  <a:lnTo>
                    <a:pt x="43" y="1273"/>
                  </a:lnTo>
                  <a:lnTo>
                    <a:pt x="46" y="1294"/>
                  </a:lnTo>
                  <a:lnTo>
                    <a:pt x="46" y="1305"/>
                  </a:lnTo>
                  <a:lnTo>
                    <a:pt x="47" y="1315"/>
                  </a:lnTo>
                  <a:lnTo>
                    <a:pt x="49" y="1323"/>
                  </a:lnTo>
                  <a:lnTo>
                    <a:pt x="49" y="1331"/>
                  </a:lnTo>
                  <a:close/>
                </a:path>
              </a:pathLst>
            </a:custGeom>
            <a:solidFill>
              <a:srgbClr val="FF9900"/>
            </a:solidFill>
            <a:ln w="9525">
              <a:noFill/>
              <a:round/>
              <a:headEnd/>
              <a:tailEnd/>
            </a:ln>
          </p:spPr>
          <p:txBody>
            <a:bodyPr/>
            <a:lstStyle/>
            <a:p>
              <a:endParaRPr lang="en-US"/>
            </a:p>
          </p:txBody>
        </p:sp>
        <p:sp>
          <p:nvSpPr>
            <p:cNvPr id="143416" name="Rectangle 56"/>
            <p:cNvSpPr>
              <a:spLocks noChangeArrowheads="1"/>
            </p:cNvSpPr>
            <p:nvPr/>
          </p:nvSpPr>
          <p:spPr bwMode="auto">
            <a:xfrm>
              <a:off x="2972" y="3407"/>
              <a:ext cx="240" cy="58"/>
            </a:xfrm>
            <a:prstGeom prst="rect">
              <a:avLst/>
            </a:prstGeom>
            <a:noFill/>
            <a:ln w="9525">
              <a:noFill/>
              <a:miter lim="800000"/>
              <a:headEnd/>
              <a:tailEnd/>
            </a:ln>
          </p:spPr>
          <p:txBody>
            <a:bodyPr wrap="none" lIns="0" tIns="0" rIns="0" bIns="0">
              <a:spAutoFit/>
            </a:bodyPr>
            <a:lstStyle/>
            <a:p>
              <a:pPr eaLnBrk="1" hangingPunct="1"/>
              <a:r>
                <a:rPr kumimoji="1" lang="ja-JP" altLang="en-US" sz="600" b="1">
                  <a:solidFill>
                    <a:srgbClr val="000000"/>
                  </a:solidFill>
                  <a:latin typeface="MS Mincho" pitchFamily="49" charset="-128"/>
                  <a:ea typeface="MS Mincho" pitchFamily="49" charset="-128"/>
                </a:rPr>
                <a:t>市営地下鉄</a:t>
              </a:r>
              <a:endParaRPr kumimoji="1" lang="ja-JP" altLang="en-US">
                <a:latin typeface="Times New Roman" pitchFamily="18" charset="0"/>
                <a:ea typeface="MS PGothic" pitchFamily="34" charset="-128"/>
              </a:endParaRPr>
            </a:p>
          </p:txBody>
        </p:sp>
        <p:sp>
          <p:nvSpPr>
            <p:cNvPr id="143417" name="Freeform 57"/>
            <p:cNvSpPr>
              <a:spLocks/>
            </p:cNvSpPr>
            <p:nvPr/>
          </p:nvSpPr>
          <p:spPr bwMode="auto">
            <a:xfrm>
              <a:off x="2926" y="3453"/>
              <a:ext cx="288" cy="497"/>
            </a:xfrm>
            <a:custGeom>
              <a:avLst/>
              <a:gdLst/>
              <a:ahLst/>
              <a:cxnLst>
                <a:cxn ang="0">
                  <a:pos x="20" y="29"/>
                </a:cxn>
                <a:cxn ang="0">
                  <a:pos x="44" y="34"/>
                </a:cxn>
                <a:cxn ang="0">
                  <a:pos x="84" y="26"/>
                </a:cxn>
                <a:cxn ang="0">
                  <a:pos x="190" y="62"/>
                </a:cxn>
                <a:cxn ang="0">
                  <a:pos x="270" y="79"/>
                </a:cxn>
                <a:cxn ang="0">
                  <a:pos x="283" y="82"/>
                </a:cxn>
                <a:cxn ang="0">
                  <a:pos x="285" y="82"/>
                </a:cxn>
                <a:cxn ang="0">
                  <a:pos x="297" y="76"/>
                </a:cxn>
                <a:cxn ang="0">
                  <a:pos x="286" y="87"/>
                </a:cxn>
                <a:cxn ang="0">
                  <a:pos x="296" y="120"/>
                </a:cxn>
                <a:cxn ang="0">
                  <a:pos x="267" y="179"/>
                </a:cxn>
                <a:cxn ang="0">
                  <a:pos x="241" y="285"/>
                </a:cxn>
                <a:cxn ang="0">
                  <a:pos x="235" y="321"/>
                </a:cxn>
                <a:cxn ang="0">
                  <a:pos x="243" y="342"/>
                </a:cxn>
                <a:cxn ang="0">
                  <a:pos x="273" y="356"/>
                </a:cxn>
                <a:cxn ang="0">
                  <a:pos x="368" y="377"/>
                </a:cxn>
                <a:cxn ang="0">
                  <a:pos x="467" y="401"/>
                </a:cxn>
                <a:cxn ang="0">
                  <a:pos x="501" y="400"/>
                </a:cxn>
                <a:cxn ang="0">
                  <a:pos x="506" y="411"/>
                </a:cxn>
                <a:cxn ang="0">
                  <a:pos x="498" y="439"/>
                </a:cxn>
                <a:cxn ang="0">
                  <a:pos x="503" y="474"/>
                </a:cxn>
                <a:cxn ang="0">
                  <a:pos x="517" y="636"/>
                </a:cxn>
                <a:cxn ang="0">
                  <a:pos x="526" y="732"/>
                </a:cxn>
                <a:cxn ang="0">
                  <a:pos x="530" y="813"/>
                </a:cxn>
                <a:cxn ang="0">
                  <a:pos x="524" y="845"/>
                </a:cxn>
                <a:cxn ang="0">
                  <a:pos x="517" y="927"/>
                </a:cxn>
                <a:cxn ang="0">
                  <a:pos x="542" y="957"/>
                </a:cxn>
                <a:cxn ang="0">
                  <a:pos x="576" y="972"/>
                </a:cxn>
                <a:cxn ang="0">
                  <a:pos x="554" y="950"/>
                </a:cxn>
                <a:cxn ang="0">
                  <a:pos x="544" y="924"/>
                </a:cxn>
                <a:cxn ang="0">
                  <a:pos x="551" y="845"/>
                </a:cxn>
                <a:cxn ang="0">
                  <a:pos x="554" y="830"/>
                </a:cxn>
                <a:cxn ang="0">
                  <a:pos x="554" y="745"/>
                </a:cxn>
                <a:cxn ang="0">
                  <a:pos x="545" y="669"/>
                </a:cxn>
                <a:cxn ang="0">
                  <a:pos x="532" y="489"/>
                </a:cxn>
                <a:cxn ang="0">
                  <a:pos x="524" y="433"/>
                </a:cxn>
                <a:cxn ang="0">
                  <a:pos x="520" y="411"/>
                </a:cxn>
                <a:cxn ang="0">
                  <a:pos x="507" y="386"/>
                </a:cxn>
                <a:cxn ang="0">
                  <a:pos x="468" y="373"/>
                </a:cxn>
                <a:cxn ang="0">
                  <a:pos x="350" y="345"/>
                </a:cxn>
                <a:cxn ang="0">
                  <a:pos x="277" y="342"/>
                </a:cxn>
                <a:cxn ang="0">
                  <a:pos x="253" y="333"/>
                </a:cxn>
                <a:cxn ang="0">
                  <a:pos x="262" y="321"/>
                </a:cxn>
                <a:cxn ang="0">
                  <a:pos x="265" y="303"/>
                </a:cxn>
                <a:cxn ang="0">
                  <a:pos x="255" y="285"/>
                </a:cxn>
                <a:cxn ang="0">
                  <a:pos x="293" y="189"/>
                </a:cxn>
                <a:cxn ang="0">
                  <a:pos x="309" y="120"/>
                </a:cxn>
                <a:cxn ang="0">
                  <a:pos x="314" y="87"/>
                </a:cxn>
                <a:cxn ang="0">
                  <a:pos x="308" y="68"/>
                </a:cxn>
                <a:cxn ang="0">
                  <a:pos x="297" y="58"/>
                </a:cxn>
                <a:cxn ang="0">
                  <a:pos x="289" y="55"/>
                </a:cxn>
                <a:cxn ang="0">
                  <a:pos x="227" y="43"/>
                </a:cxn>
                <a:cxn ang="0">
                  <a:pos x="88" y="14"/>
                </a:cxn>
                <a:cxn ang="0">
                  <a:pos x="67" y="11"/>
                </a:cxn>
                <a:cxn ang="0">
                  <a:pos x="20" y="2"/>
                </a:cxn>
              </a:cxnLst>
              <a:rect l="0" t="0" r="r" b="b"/>
              <a:pathLst>
                <a:path w="576" h="994">
                  <a:moveTo>
                    <a:pt x="3" y="0"/>
                  </a:moveTo>
                  <a:lnTo>
                    <a:pt x="0" y="27"/>
                  </a:lnTo>
                  <a:lnTo>
                    <a:pt x="9" y="29"/>
                  </a:lnTo>
                  <a:lnTo>
                    <a:pt x="14" y="29"/>
                  </a:lnTo>
                  <a:lnTo>
                    <a:pt x="20" y="29"/>
                  </a:lnTo>
                  <a:lnTo>
                    <a:pt x="28" y="30"/>
                  </a:lnTo>
                  <a:lnTo>
                    <a:pt x="37" y="32"/>
                  </a:lnTo>
                  <a:lnTo>
                    <a:pt x="49" y="34"/>
                  </a:lnTo>
                  <a:lnTo>
                    <a:pt x="49" y="20"/>
                  </a:lnTo>
                  <a:lnTo>
                    <a:pt x="44" y="34"/>
                  </a:lnTo>
                  <a:lnTo>
                    <a:pt x="61" y="37"/>
                  </a:lnTo>
                  <a:lnTo>
                    <a:pt x="62" y="37"/>
                  </a:lnTo>
                  <a:lnTo>
                    <a:pt x="73" y="38"/>
                  </a:lnTo>
                  <a:lnTo>
                    <a:pt x="84" y="40"/>
                  </a:lnTo>
                  <a:lnTo>
                    <a:pt x="84" y="26"/>
                  </a:lnTo>
                  <a:lnTo>
                    <a:pt x="78" y="40"/>
                  </a:lnTo>
                  <a:lnTo>
                    <a:pt x="103" y="44"/>
                  </a:lnTo>
                  <a:lnTo>
                    <a:pt x="131" y="50"/>
                  </a:lnTo>
                  <a:lnTo>
                    <a:pt x="161" y="56"/>
                  </a:lnTo>
                  <a:lnTo>
                    <a:pt x="190" y="62"/>
                  </a:lnTo>
                  <a:lnTo>
                    <a:pt x="217" y="68"/>
                  </a:lnTo>
                  <a:lnTo>
                    <a:pt x="240" y="73"/>
                  </a:lnTo>
                  <a:lnTo>
                    <a:pt x="249" y="74"/>
                  </a:lnTo>
                  <a:lnTo>
                    <a:pt x="259" y="77"/>
                  </a:lnTo>
                  <a:lnTo>
                    <a:pt x="270" y="79"/>
                  </a:lnTo>
                  <a:lnTo>
                    <a:pt x="279" y="80"/>
                  </a:lnTo>
                  <a:lnTo>
                    <a:pt x="283" y="82"/>
                  </a:lnTo>
                  <a:lnTo>
                    <a:pt x="289" y="83"/>
                  </a:lnTo>
                  <a:lnTo>
                    <a:pt x="289" y="70"/>
                  </a:lnTo>
                  <a:lnTo>
                    <a:pt x="283" y="82"/>
                  </a:lnTo>
                  <a:lnTo>
                    <a:pt x="286" y="83"/>
                  </a:lnTo>
                  <a:lnTo>
                    <a:pt x="288" y="83"/>
                  </a:lnTo>
                  <a:lnTo>
                    <a:pt x="294" y="70"/>
                  </a:lnTo>
                  <a:lnTo>
                    <a:pt x="283" y="80"/>
                  </a:lnTo>
                  <a:lnTo>
                    <a:pt x="285" y="82"/>
                  </a:lnTo>
                  <a:lnTo>
                    <a:pt x="294" y="71"/>
                  </a:lnTo>
                  <a:lnTo>
                    <a:pt x="282" y="77"/>
                  </a:lnTo>
                  <a:lnTo>
                    <a:pt x="282" y="79"/>
                  </a:lnTo>
                  <a:lnTo>
                    <a:pt x="286" y="83"/>
                  </a:lnTo>
                  <a:lnTo>
                    <a:pt x="297" y="76"/>
                  </a:lnTo>
                  <a:lnTo>
                    <a:pt x="285" y="82"/>
                  </a:lnTo>
                  <a:lnTo>
                    <a:pt x="286" y="87"/>
                  </a:lnTo>
                  <a:lnTo>
                    <a:pt x="300" y="82"/>
                  </a:lnTo>
                  <a:lnTo>
                    <a:pt x="286" y="82"/>
                  </a:lnTo>
                  <a:lnTo>
                    <a:pt x="286" y="87"/>
                  </a:lnTo>
                  <a:lnTo>
                    <a:pt x="286" y="91"/>
                  </a:lnTo>
                  <a:lnTo>
                    <a:pt x="285" y="99"/>
                  </a:lnTo>
                  <a:lnTo>
                    <a:pt x="283" y="108"/>
                  </a:lnTo>
                  <a:lnTo>
                    <a:pt x="283" y="118"/>
                  </a:lnTo>
                  <a:lnTo>
                    <a:pt x="296" y="120"/>
                  </a:lnTo>
                  <a:lnTo>
                    <a:pt x="283" y="117"/>
                  </a:lnTo>
                  <a:lnTo>
                    <a:pt x="280" y="123"/>
                  </a:lnTo>
                  <a:lnTo>
                    <a:pt x="279" y="132"/>
                  </a:lnTo>
                  <a:lnTo>
                    <a:pt x="273" y="153"/>
                  </a:lnTo>
                  <a:lnTo>
                    <a:pt x="267" y="179"/>
                  </a:lnTo>
                  <a:lnTo>
                    <a:pt x="259" y="206"/>
                  </a:lnTo>
                  <a:lnTo>
                    <a:pt x="252" y="233"/>
                  </a:lnTo>
                  <a:lnTo>
                    <a:pt x="246" y="258"/>
                  </a:lnTo>
                  <a:lnTo>
                    <a:pt x="241" y="280"/>
                  </a:lnTo>
                  <a:lnTo>
                    <a:pt x="241" y="285"/>
                  </a:lnTo>
                  <a:lnTo>
                    <a:pt x="240" y="294"/>
                  </a:lnTo>
                  <a:lnTo>
                    <a:pt x="238" y="300"/>
                  </a:lnTo>
                  <a:lnTo>
                    <a:pt x="238" y="302"/>
                  </a:lnTo>
                  <a:lnTo>
                    <a:pt x="237" y="314"/>
                  </a:lnTo>
                  <a:lnTo>
                    <a:pt x="235" y="321"/>
                  </a:lnTo>
                  <a:lnTo>
                    <a:pt x="235" y="327"/>
                  </a:lnTo>
                  <a:lnTo>
                    <a:pt x="237" y="332"/>
                  </a:lnTo>
                  <a:lnTo>
                    <a:pt x="237" y="336"/>
                  </a:lnTo>
                  <a:lnTo>
                    <a:pt x="240" y="341"/>
                  </a:lnTo>
                  <a:lnTo>
                    <a:pt x="243" y="342"/>
                  </a:lnTo>
                  <a:lnTo>
                    <a:pt x="247" y="345"/>
                  </a:lnTo>
                  <a:lnTo>
                    <a:pt x="252" y="348"/>
                  </a:lnTo>
                  <a:lnTo>
                    <a:pt x="261" y="352"/>
                  </a:lnTo>
                  <a:lnTo>
                    <a:pt x="273" y="356"/>
                  </a:lnTo>
                  <a:lnTo>
                    <a:pt x="273" y="356"/>
                  </a:lnTo>
                  <a:lnTo>
                    <a:pt x="280" y="358"/>
                  </a:lnTo>
                  <a:lnTo>
                    <a:pt x="289" y="361"/>
                  </a:lnTo>
                  <a:lnTo>
                    <a:pt x="312" y="367"/>
                  </a:lnTo>
                  <a:lnTo>
                    <a:pt x="339" y="371"/>
                  </a:lnTo>
                  <a:lnTo>
                    <a:pt x="368" y="377"/>
                  </a:lnTo>
                  <a:lnTo>
                    <a:pt x="397" y="383"/>
                  </a:lnTo>
                  <a:lnTo>
                    <a:pt x="424" y="389"/>
                  </a:lnTo>
                  <a:lnTo>
                    <a:pt x="448" y="395"/>
                  </a:lnTo>
                  <a:lnTo>
                    <a:pt x="458" y="398"/>
                  </a:lnTo>
                  <a:lnTo>
                    <a:pt x="467" y="401"/>
                  </a:lnTo>
                  <a:lnTo>
                    <a:pt x="479" y="406"/>
                  </a:lnTo>
                  <a:lnTo>
                    <a:pt x="488" y="409"/>
                  </a:lnTo>
                  <a:lnTo>
                    <a:pt x="492" y="411"/>
                  </a:lnTo>
                  <a:lnTo>
                    <a:pt x="497" y="412"/>
                  </a:lnTo>
                  <a:lnTo>
                    <a:pt x="501" y="400"/>
                  </a:lnTo>
                  <a:lnTo>
                    <a:pt x="492" y="409"/>
                  </a:lnTo>
                  <a:lnTo>
                    <a:pt x="489" y="404"/>
                  </a:lnTo>
                  <a:lnTo>
                    <a:pt x="491" y="409"/>
                  </a:lnTo>
                  <a:lnTo>
                    <a:pt x="492" y="415"/>
                  </a:lnTo>
                  <a:lnTo>
                    <a:pt x="506" y="411"/>
                  </a:lnTo>
                  <a:lnTo>
                    <a:pt x="492" y="411"/>
                  </a:lnTo>
                  <a:lnTo>
                    <a:pt x="494" y="421"/>
                  </a:lnTo>
                  <a:lnTo>
                    <a:pt x="495" y="427"/>
                  </a:lnTo>
                  <a:lnTo>
                    <a:pt x="495" y="433"/>
                  </a:lnTo>
                  <a:lnTo>
                    <a:pt x="498" y="439"/>
                  </a:lnTo>
                  <a:lnTo>
                    <a:pt x="500" y="453"/>
                  </a:lnTo>
                  <a:lnTo>
                    <a:pt x="512" y="447"/>
                  </a:lnTo>
                  <a:lnTo>
                    <a:pt x="498" y="447"/>
                  </a:lnTo>
                  <a:lnTo>
                    <a:pt x="501" y="461"/>
                  </a:lnTo>
                  <a:lnTo>
                    <a:pt x="503" y="474"/>
                  </a:lnTo>
                  <a:lnTo>
                    <a:pt x="504" y="489"/>
                  </a:lnTo>
                  <a:lnTo>
                    <a:pt x="507" y="526"/>
                  </a:lnTo>
                  <a:lnTo>
                    <a:pt x="511" y="562"/>
                  </a:lnTo>
                  <a:lnTo>
                    <a:pt x="514" y="600"/>
                  </a:lnTo>
                  <a:lnTo>
                    <a:pt x="517" y="636"/>
                  </a:lnTo>
                  <a:lnTo>
                    <a:pt x="518" y="669"/>
                  </a:lnTo>
                  <a:lnTo>
                    <a:pt x="520" y="683"/>
                  </a:lnTo>
                  <a:lnTo>
                    <a:pt x="521" y="697"/>
                  </a:lnTo>
                  <a:lnTo>
                    <a:pt x="523" y="715"/>
                  </a:lnTo>
                  <a:lnTo>
                    <a:pt x="526" y="732"/>
                  </a:lnTo>
                  <a:lnTo>
                    <a:pt x="527" y="745"/>
                  </a:lnTo>
                  <a:lnTo>
                    <a:pt x="529" y="757"/>
                  </a:lnTo>
                  <a:lnTo>
                    <a:pt x="532" y="777"/>
                  </a:lnTo>
                  <a:lnTo>
                    <a:pt x="532" y="795"/>
                  </a:lnTo>
                  <a:lnTo>
                    <a:pt x="530" y="813"/>
                  </a:lnTo>
                  <a:lnTo>
                    <a:pt x="527" y="830"/>
                  </a:lnTo>
                  <a:lnTo>
                    <a:pt x="541" y="830"/>
                  </a:lnTo>
                  <a:lnTo>
                    <a:pt x="529" y="825"/>
                  </a:lnTo>
                  <a:lnTo>
                    <a:pt x="524" y="839"/>
                  </a:lnTo>
                  <a:lnTo>
                    <a:pt x="524" y="845"/>
                  </a:lnTo>
                  <a:lnTo>
                    <a:pt x="521" y="859"/>
                  </a:lnTo>
                  <a:lnTo>
                    <a:pt x="520" y="877"/>
                  </a:lnTo>
                  <a:lnTo>
                    <a:pt x="517" y="895"/>
                  </a:lnTo>
                  <a:lnTo>
                    <a:pt x="517" y="912"/>
                  </a:lnTo>
                  <a:lnTo>
                    <a:pt x="517" y="927"/>
                  </a:lnTo>
                  <a:lnTo>
                    <a:pt x="518" y="936"/>
                  </a:lnTo>
                  <a:lnTo>
                    <a:pt x="520" y="942"/>
                  </a:lnTo>
                  <a:lnTo>
                    <a:pt x="521" y="950"/>
                  </a:lnTo>
                  <a:lnTo>
                    <a:pt x="532" y="965"/>
                  </a:lnTo>
                  <a:lnTo>
                    <a:pt x="542" y="957"/>
                  </a:lnTo>
                  <a:lnTo>
                    <a:pt x="532" y="965"/>
                  </a:lnTo>
                  <a:lnTo>
                    <a:pt x="541" y="977"/>
                  </a:lnTo>
                  <a:lnTo>
                    <a:pt x="544" y="981"/>
                  </a:lnTo>
                  <a:lnTo>
                    <a:pt x="560" y="994"/>
                  </a:lnTo>
                  <a:lnTo>
                    <a:pt x="576" y="972"/>
                  </a:lnTo>
                  <a:lnTo>
                    <a:pt x="563" y="962"/>
                  </a:lnTo>
                  <a:lnTo>
                    <a:pt x="553" y="971"/>
                  </a:lnTo>
                  <a:lnTo>
                    <a:pt x="567" y="966"/>
                  </a:lnTo>
                  <a:lnTo>
                    <a:pt x="554" y="951"/>
                  </a:lnTo>
                  <a:lnTo>
                    <a:pt x="554" y="950"/>
                  </a:lnTo>
                  <a:lnTo>
                    <a:pt x="547" y="939"/>
                  </a:lnTo>
                  <a:lnTo>
                    <a:pt x="545" y="931"/>
                  </a:lnTo>
                  <a:lnTo>
                    <a:pt x="532" y="936"/>
                  </a:lnTo>
                  <a:lnTo>
                    <a:pt x="545" y="936"/>
                  </a:lnTo>
                  <a:lnTo>
                    <a:pt x="544" y="924"/>
                  </a:lnTo>
                  <a:lnTo>
                    <a:pt x="544" y="912"/>
                  </a:lnTo>
                  <a:lnTo>
                    <a:pt x="544" y="895"/>
                  </a:lnTo>
                  <a:lnTo>
                    <a:pt x="547" y="877"/>
                  </a:lnTo>
                  <a:lnTo>
                    <a:pt x="548" y="863"/>
                  </a:lnTo>
                  <a:lnTo>
                    <a:pt x="551" y="845"/>
                  </a:lnTo>
                  <a:lnTo>
                    <a:pt x="538" y="845"/>
                  </a:lnTo>
                  <a:lnTo>
                    <a:pt x="550" y="850"/>
                  </a:lnTo>
                  <a:lnTo>
                    <a:pt x="554" y="836"/>
                  </a:lnTo>
                  <a:lnTo>
                    <a:pt x="554" y="830"/>
                  </a:lnTo>
                  <a:lnTo>
                    <a:pt x="554" y="830"/>
                  </a:lnTo>
                  <a:lnTo>
                    <a:pt x="557" y="813"/>
                  </a:lnTo>
                  <a:lnTo>
                    <a:pt x="559" y="795"/>
                  </a:lnTo>
                  <a:lnTo>
                    <a:pt x="559" y="777"/>
                  </a:lnTo>
                  <a:lnTo>
                    <a:pt x="556" y="757"/>
                  </a:lnTo>
                  <a:lnTo>
                    <a:pt x="554" y="745"/>
                  </a:lnTo>
                  <a:lnTo>
                    <a:pt x="553" y="732"/>
                  </a:lnTo>
                  <a:lnTo>
                    <a:pt x="550" y="715"/>
                  </a:lnTo>
                  <a:lnTo>
                    <a:pt x="548" y="694"/>
                  </a:lnTo>
                  <a:lnTo>
                    <a:pt x="547" y="683"/>
                  </a:lnTo>
                  <a:lnTo>
                    <a:pt x="545" y="669"/>
                  </a:lnTo>
                  <a:lnTo>
                    <a:pt x="544" y="636"/>
                  </a:lnTo>
                  <a:lnTo>
                    <a:pt x="541" y="600"/>
                  </a:lnTo>
                  <a:lnTo>
                    <a:pt x="538" y="562"/>
                  </a:lnTo>
                  <a:lnTo>
                    <a:pt x="535" y="526"/>
                  </a:lnTo>
                  <a:lnTo>
                    <a:pt x="532" y="489"/>
                  </a:lnTo>
                  <a:lnTo>
                    <a:pt x="530" y="474"/>
                  </a:lnTo>
                  <a:lnTo>
                    <a:pt x="529" y="461"/>
                  </a:lnTo>
                  <a:lnTo>
                    <a:pt x="526" y="447"/>
                  </a:lnTo>
                  <a:lnTo>
                    <a:pt x="526" y="442"/>
                  </a:lnTo>
                  <a:lnTo>
                    <a:pt x="524" y="433"/>
                  </a:lnTo>
                  <a:lnTo>
                    <a:pt x="521" y="423"/>
                  </a:lnTo>
                  <a:lnTo>
                    <a:pt x="509" y="427"/>
                  </a:lnTo>
                  <a:lnTo>
                    <a:pt x="523" y="427"/>
                  </a:lnTo>
                  <a:lnTo>
                    <a:pt x="521" y="421"/>
                  </a:lnTo>
                  <a:lnTo>
                    <a:pt x="520" y="411"/>
                  </a:lnTo>
                  <a:lnTo>
                    <a:pt x="518" y="404"/>
                  </a:lnTo>
                  <a:lnTo>
                    <a:pt x="517" y="398"/>
                  </a:lnTo>
                  <a:lnTo>
                    <a:pt x="515" y="394"/>
                  </a:lnTo>
                  <a:lnTo>
                    <a:pt x="512" y="389"/>
                  </a:lnTo>
                  <a:lnTo>
                    <a:pt x="507" y="386"/>
                  </a:lnTo>
                  <a:lnTo>
                    <a:pt x="503" y="385"/>
                  </a:lnTo>
                  <a:lnTo>
                    <a:pt x="498" y="383"/>
                  </a:lnTo>
                  <a:lnTo>
                    <a:pt x="489" y="380"/>
                  </a:lnTo>
                  <a:lnTo>
                    <a:pt x="477" y="376"/>
                  </a:lnTo>
                  <a:lnTo>
                    <a:pt x="468" y="373"/>
                  </a:lnTo>
                  <a:lnTo>
                    <a:pt x="459" y="370"/>
                  </a:lnTo>
                  <a:lnTo>
                    <a:pt x="435" y="364"/>
                  </a:lnTo>
                  <a:lnTo>
                    <a:pt x="408" y="358"/>
                  </a:lnTo>
                  <a:lnTo>
                    <a:pt x="379" y="352"/>
                  </a:lnTo>
                  <a:lnTo>
                    <a:pt x="350" y="345"/>
                  </a:lnTo>
                  <a:lnTo>
                    <a:pt x="323" y="341"/>
                  </a:lnTo>
                  <a:lnTo>
                    <a:pt x="300" y="335"/>
                  </a:lnTo>
                  <a:lnTo>
                    <a:pt x="291" y="332"/>
                  </a:lnTo>
                  <a:lnTo>
                    <a:pt x="282" y="330"/>
                  </a:lnTo>
                  <a:lnTo>
                    <a:pt x="277" y="342"/>
                  </a:lnTo>
                  <a:lnTo>
                    <a:pt x="283" y="330"/>
                  </a:lnTo>
                  <a:lnTo>
                    <a:pt x="271" y="326"/>
                  </a:lnTo>
                  <a:lnTo>
                    <a:pt x="262" y="323"/>
                  </a:lnTo>
                  <a:lnTo>
                    <a:pt x="258" y="320"/>
                  </a:lnTo>
                  <a:lnTo>
                    <a:pt x="253" y="333"/>
                  </a:lnTo>
                  <a:lnTo>
                    <a:pt x="262" y="323"/>
                  </a:lnTo>
                  <a:lnTo>
                    <a:pt x="259" y="321"/>
                  </a:lnTo>
                  <a:lnTo>
                    <a:pt x="250" y="330"/>
                  </a:lnTo>
                  <a:lnTo>
                    <a:pt x="262" y="326"/>
                  </a:lnTo>
                  <a:lnTo>
                    <a:pt x="262" y="321"/>
                  </a:lnTo>
                  <a:lnTo>
                    <a:pt x="249" y="327"/>
                  </a:lnTo>
                  <a:lnTo>
                    <a:pt x="262" y="327"/>
                  </a:lnTo>
                  <a:lnTo>
                    <a:pt x="262" y="321"/>
                  </a:lnTo>
                  <a:lnTo>
                    <a:pt x="264" y="314"/>
                  </a:lnTo>
                  <a:lnTo>
                    <a:pt x="265" y="303"/>
                  </a:lnTo>
                  <a:lnTo>
                    <a:pt x="252" y="302"/>
                  </a:lnTo>
                  <a:lnTo>
                    <a:pt x="265" y="303"/>
                  </a:lnTo>
                  <a:lnTo>
                    <a:pt x="267" y="294"/>
                  </a:lnTo>
                  <a:lnTo>
                    <a:pt x="268" y="285"/>
                  </a:lnTo>
                  <a:lnTo>
                    <a:pt x="255" y="285"/>
                  </a:lnTo>
                  <a:lnTo>
                    <a:pt x="267" y="291"/>
                  </a:lnTo>
                  <a:lnTo>
                    <a:pt x="271" y="268"/>
                  </a:lnTo>
                  <a:lnTo>
                    <a:pt x="277" y="244"/>
                  </a:lnTo>
                  <a:lnTo>
                    <a:pt x="285" y="217"/>
                  </a:lnTo>
                  <a:lnTo>
                    <a:pt x="293" y="189"/>
                  </a:lnTo>
                  <a:lnTo>
                    <a:pt x="299" y="164"/>
                  </a:lnTo>
                  <a:lnTo>
                    <a:pt x="305" y="143"/>
                  </a:lnTo>
                  <a:lnTo>
                    <a:pt x="306" y="133"/>
                  </a:lnTo>
                  <a:lnTo>
                    <a:pt x="309" y="123"/>
                  </a:lnTo>
                  <a:lnTo>
                    <a:pt x="309" y="120"/>
                  </a:lnTo>
                  <a:lnTo>
                    <a:pt x="309" y="123"/>
                  </a:lnTo>
                  <a:lnTo>
                    <a:pt x="311" y="108"/>
                  </a:lnTo>
                  <a:lnTo>
                    <a:pt x="312" y="99"/>
                  </a:lnTo>
                  <a:lnTo>
                    <a:pt x="314" y="91"/>
                  </a:lnTo>
                  <a:lnTo>
                    <a:pt x="314" y="87"/>
                  </a:lnTo>
                  <a:lnTo>
                    <a:pt x="314" y="82"/>
                  </a:lnTo>
                  <a:lnTo>
                    <a:pt x="312" y="76"/>
                  </a:lnTo>
                  <a:lnTo>
                    <a:pt x="309" y="70"/>
                  </a:lnTo>
                  <a:lnTo>
                    <a:pt x="309" y="68"/>
                  </a:lnTo>
                  <a:lnTo>
                    <a:pt x="308" y="68"/>
                  </a:lnTo>
                  <a:lnTo>
                    <a:pt x="308" y="67"/>
                  </a:lnTo>
                  <a:lnTo>
                    <a:pt x="305" y="62"/>
                  </a:lnTo>
                  <a:lnTo>
                    <a:pt x="303" y="61"/>
                  </a:lnTo>
                  <a:lnTo>
                    <a:pt x="299" y="58"/>
                  </a:lnTo>
                  <a:lnTo>
                    <a:pt x="297" y="58"/>
                  </a:lnTo>
                  <a:lnTo>
                    <a:pt x="294" y="56"/>
                  </a:lnTo>
                  <a:lnTo>
                    <a:pt x="289" y="56"/>
                  </a:lnTo>
                  <a:lnTo>
                    <a:pt x="283" y="55"/>
                  </a:lnTo>
                  <a:lnTo>
                    <a:pt x="283" y="68"/>
                  </a:lnTo>
                  <a:lnTo>
                    <a:pt x="289" y="55"/>
                  </a:lnTo>
                  <a:lnTo>
                    <a:pt x="280" y="53"/>
                  </a:lnTo>
                  <a:lnTo>
                    <a:pt x="265" y="52"/>
                  </a:lnTo>
                  <a:lnTo>
                    <a:pt x="259" y="49"/>
                  </a:lnTo>
                  <a:lnTo>
                    <a:pt x="250" y="47"/>
                  </a:lnTo>
                  <a:lnTo>
                    <a:pt x="227" y="43"/>
                  </a:lnTo>
                  <a:lnTo>
                    <a:pt x="200" y="37"/>
                  </a:lnTo>
                  <a:lnTo>
                    <a:pt x="171" y="30"/>
                  </a:lnTo>
                  <a:lnTo>
                    <a:pt x="141" y="24"/>
                  </a:lnTo>
                  <a:lnTo>
                    <a:pt x="114" y="18"/>
                  </a:lnTo>
                  <a:lnTo>
                    <a:pt x="88" y="14"/>
                  </a:lnTo>
                  <a:lnTo>
                    <a:pt x="84" y="12"/>
                  </a:lnTo>
                  <a:lnTo>
                    <a:pt x="73" y="11"/>
                  </a:lnTo>
                  <a:lnTo>
                    <a:pt x="67" y="11"/>
                  </a:lnTo>
                  <a:lnTo>
                    <a:pt x="64" y="23"/>
                  </a:lnTo>
                  <a:lnTo>
                    <a:pt x="67" y="11"/>
                  </a:lnTo>
                  <a:lnTo>
                    <a:pt x="55" y="8"/>
                  </a:lnTo>
                  <a:lnTo>
                    <a:pt x="49" y="6"/>
                  </a:lnTo>
                  <a:lnTo>
                    <a:pt x="37" y="5"/>
                  </a:lnTo>
                  <a:lnTo>
                    <a:pt x="28" y="3"/>
                  </a:lnTo>
                  <a:lnTo>
                    <a:pt x="20" y="2"/>
                  </a:lnTo>
                  <a:lnTo>
                    <a:pt x="14" y="2"/>
                  </a:lnTo>
                  <a:lnTo>
                    <a:pt x="9" y="2"/>
                  </a:lnTo>
                  <a:lnTo>
                    <a:pt x="3" y="0"/>
                  </a:lnTo>
                  <a:close/>
                </a:path>
              </a:pathLst>
            </a:custGeom>
            <a:solidFill>
              <a:srgbClr val="FF0000"/>
            </a:solidFill>
            <a:ln w="9525">
              <a:noFill/>
              <a:round/>
              <a:headEnd/>
              <a:tailEnd/>
            </a:ln>
          </p:spPr>
          <p:txBody>
            <a:bodyPr/>
            <a:lstStyle/>
            <a:p>
              <a:endParaRPr lang="en-US"/>
            </a:p>
          </p:txBody>
        </p:sp>
      </p:grpSp>
      <p:sp>
        <p:nvSpPr>
          <p:cNvPr id="143418" name="Line 58"/>
          <p:cNvSpPr>
            <a:spLocks noChangeShapeType="1"/>
          </p:cNvSpPr>
          <p:nvPr/>
        </p:nvSpPr>
        <p:spPr bwMode="auto">
          <a:xfrm>
            <a:off x="6781800" y="1944688"/>
            <a:ext cx="1219200" cy="0"/>
          </a:xfrm>
          <a:prstGeom prst="line">
            <a:avLst/>
          </a:prstGeom>
          <a:noFill/>
          <a:ln w="25400">
            <a:solidFill>
              <a:srgbClr val="FF0000"/>
            </a:solidFill>
            <a:round/>
            <a:headEnd/>
            <a:tailEnd/>
          </a:ln>
          <a:effectLst/>
        </p:spPr>
        <p:txBody>
          <a:bodyPr/>
          <a:lstStyle/>
          <a:p>
            <a:endParaRPr lang="en-US"/>
          </a:p>
        </p:txBody>
      </p:sp>
      <p:sp>
        <p:nvSpPr>
          <p:cNvPr id="143419" name="Text Box 59"/>
          <p:cNvSpPr txBox="1">
            <a:spLocks noChangeArrowheads="1"/>
          </p:cNvSpPr>
          <p:nvPr/>
        </p:nvSpPr>
        <p:spPr bwMode="auto">
          <a:xfrm>
            <a:off x="6732588" y="1487488"/>
            <a:ext cx="2182812" cy="457200"/>
          </a:xfrm>
          <a:prstGeom prst="rect">
            <a:avLst/>
          </a:prstGeom>
          <a:noFill/>
          <a:ln w="9525">
            <a:noFill/>
            <a:miter lim="800000"/>
            <a:headEnd/>
            <a:tailEnd/>
          </a:ln>
          <a:effectLst/>
        </p:spPr>
        <p:txBody>
          <a:bodyPr>
            <a:spAutoFit/>
          </a:bodyPr>
          <a:lstStyle/>
          <a:p>
            <a:pPr eaLnBrk="1" hangingPunct="1">
              <a:spcBef>
                <a:spcPct val="50000"/>
              </a:spcBef>
            </a:pPr>
            <a:r>
              <a:rPr kumimoji="1" lang="en-US" altLang="ja-JP" sz="1200">
                <a:latin typeface="Times New Roman" pitchFamily="18" charset="0"/>
                <a:ea typeface="MS Gothic" pitchFamily="49" charset="-128"/>
              </a:rPr>
              <a:t>Transport networks developed between the two period</a:t>
            </a:r>
          </a:p>
        </p:txBody>
      </p:sp>
      <p:sp>
        <p:nvSpPr>
          <p:cNvPr id="143420" name="AutoShape 60"/>
          <p:cNvSpPr>
            <a:spLocks noChangeArrowheads="1"/>
          </p:cNvSpPr>
          <p:nvPr/>
        </p:nvSpPr>
        <p:spPr bwMode="auto">
          <a:xfrm>
            <a:off x="2771775" y="2146300"/>
            <a:ext cx="1079500" cy="331788"/>
          </a:xfrm>
          <a:prstGeom prst="roundRect">
            <a:avLst>
              <a:gd name="adj" fmla="val 33333"/>
            </a:avLst>
          </a:prstGeom>
          <a:noFill/>
          <a:ln w="9525">
            <a:solidFill>
              <a:srgbClr val="FF00FF"/>
            </a:solidFill>
            <a:round/>
            <a:headEnd/>
            <a:tailEnd/>
          </a:ln>
          <a:effectLst/>
        </p:spPr>
        <p:txBody>
          <a:bodyPr wrap="none" tIns="10800" anchor="ctr"/>
          <a:lstStyle/>
          <a:p>
            <a:pPr algn="ctr" eaLnBrk="1" hangingPunct="1"/>
            <a:r>
              <a:rPr kumimoji="1" lang="en-US" altLang="ja-JP" sz="1600" b="1">
                <a:latin typeface="MS PGothic" pitchFamily="34" charset="-128"/>
                <a:ea typeface="MS PGothic" pitchFamily="34" charset="-128"/>
              </a:rPr>
              <a:t>1966</a:t>
            </a:r>
          </a:p>
        </p:txBody>
      </p:sp>
      <p:sp>
        <p:nvSpPr>
          <p:cNvPr id="143421" name="AutoShape 61"/>
          <p:cNvSpPr>
            <a:spLocks noChangeArrowheads="1"/>
          </p:cNvSpPr>
          <p:nvPr/>
        </p:nvSpPr>
        <p:spPr bwMode="auto">
          <a:xfrm>
            <a:off x="5003800" y="2173288"/>
            <a:ext cx="1152525" cy="304800"/>
          </a:xfrm>
          <a:prstGeom prst="roundRect">
            <a:avLst>
              <a:gd name="adj" fmla="val 33333"/>
            </a:avLst>
          </a:prstGeom>
          <a:noFill/>
          <a:ln w="9525">
            <a:solidFill>
              <a:srgbClr val="FF00FF"/>
            </a:solidFill>
            <a:round/>
            <a:headEnd/>
            <a:tailEnd/>
          </a:ln>
          <a:effectLst/>
        </p:spPr>
        <p:txBody>
          <a:bodyPr wrap="none" tIns="10800" anchor="ctr"/>
          <a:lstStyle/>
          <a:p>
            <a:pPr algn="ctr" eaLnBrk="1" hangingPunct="1"/>
            <a:r>
              <a:rPr kumimoji="1" lang="en-US" altLang="ja-JP" sz="1600" b="1">
                <a:latin typeface="MS PGothic" pitchFamily="34" charset="-128"/>
                <a:ea typeface="MS PGothic" pitchFamily="34" charset="-128"/>
              </a:rPr>
              <a:t>1975</a:t>
            </a:r>
          </a:p>
        </p:txBody>
      </p:sp>
      <p:sp>
        <p:nvSpPr>
          <p:cNvPr id="143422" name="AutoShape 62"/>
          <p:cNvSpPr>
            <a:spLocks noChangeArrowheads="1"/>
          </p:cNvSpPr>
          <p:nvPr/>
        </p:nvSpPr>
        <p:spPr bwMode="auto">
          <a:xfrm>
            <a:off x="7164388" y="2173288"/>
            <a:ext cx="1008062" cy="304800"/>
          </a:xfrm>
          <a:prstGeom prst="roundRect">
            <a:avLst>
              <a:gd name="adj" fmla="val 33333"/>
            </a:avLst>
          </a:prstGeom>
          <a:noFill/>
          <a:ln w="9525">
            <a:solidFill>
              <a:srgbClr val="FF00FF"/>
            </a:solidFill>
            <a:round/>
            <a:headEnd/>
            <a:tailEnd/>
          </a:ln>
          <a:effectLst/>
        </p:spPr>
        <p:txBody>
          <a:bodyPr wrap="none" tIns="10800" anchor="ctr"/>
          <a:lstStyle/>
          <a:p>
            <a:pPr algn="ctr" eaLnBrk="1" hangingPunct="1"/>
            <a:r>
              <a:rPr kumimoji="1" lang="en-US" altLang="ja-JP" sz="1600" b="1">
                <a:latin typeface="MS PGothic" pitchFamily="34" charset="-128"/>
                <a:ea typeface="MS PGothic" pitchFamily="34" charset="-128"/>
              </a:rPr>
              <a:t>2003</a:t>
            </a:r>
          </a:p>
        </p:txBody>
      </p:sp>
      <p:sp>
        <p:nvSpPr>
          <p:cNvPr id="143423" name="Text Box 63"/>
          <p:cNvSpPr txBox="1">
            <a:spLocks noChangeArrowheads="1"/>
          </p:cNvSpPr>
          <p:nvPr/>
        </p:nvSpPr>
        <p:spPr bwMode="auto">
          <a:xfrm>
            <a:off x="4343400" y="4724400"/>
            <a:ext cx="4572000" cy="1585913"/>
          </a:xfrm>
          <a:prstGeom prst="rect">
            <a:avLst/>
          </a:prstGeom>
          <a:noFill/>
          <a:ln w="9525">
            <a:noFill/>
            <a:miter lim="800000"/>
            <a:headEnd/>
            <a:tailEnd/>
          </a:ln>
          <a:effectLst/>
        </p:spPr>
        <p:txBody>
          <a:bodyPr lIns="18000" tIns="36000" rIns="18000" bIns="36000">
            <a:spAutoFit/>
          </a:bodyPr>
          <a:lstStyle/>
          <a:p>
            <a:pPr eaLnBrk="1" hangingPunct="1">
              <a:spcBef>
                <a:spcPct val="50000"/>
              </a:spcBef>
            </a:pPr>
            <a:r>
              <a:rPr kumimoji="1" lang="en-US" altLang="ja-JP" sz="1800" b="1">
                <a:latin typeface="MS PGothic" pitchFamily="34" charset="-128"/>
                <a:ea typeface="MS PGothic" pitchFamily="34" charset="-128"/>
              </a:rPr>
              <a:t>River basin area</a:t>
            </a:r>
            <a:r>
              <a:rPr kumimoji="1" lang="ja-JP" altLang="en-US" sz="1800" b="1">
                <a:latin typeface="MS PGothic" pitchFamily="34" charset="-128"/>
                <a:ea typeface="MS PGothic" pitchFamily="34" charset="-128"/>
              </a:rPr>
              <a:t>　		     ：</a:t>
            </a:r>
            <a:r>
              <a:rPr kumimoji="1" lang="en-US" altLang="ja-JP" sz="1800" b="1">
                <a:latin typeface="MS PGothic" pitchFamily="34" charset="-128"/>
                <a:ea typeface="MS PGothic" pitchFamily="34" charset="-128"/>
              </a:rPr>
              <a:t>235 km</a:t>
            </a:r>
            <a:r>
              <a:rPr kumimoji="1" lang="en-US" altLang="ja-JP" sz="1800" b="1" baseline="30000">
                <a:latin typeface="MS PGothic" pitchFamily="34" charset="-128"/>
                <a:ea typeface="MS PGothic" pitchFamily="34" charset="-128"/>
              </a:rPr>
              <a:t>2</a:t>
            </a:r>
          </a:p>
          <a:p>
            <a:pPr eaLnBrk="1" hangingPunct="1">
              <a:spcBef>
                <a:spcPct val="50000"/>
              </a:spcBef>
            </a:pPr>
            <a:r>
              <a:rPr kumimoji="1" lang="en-US" altLang="ja-JP" sz="1800" b="1">
                <a:latin typeface="MS PGothic" pitchFamily="34" charset="-128"/>
                <a:ea typeface="MS PGothic" pitchFamily="34" charset="-128"/>
              </a:rPr>
              <a:t>Length of main river                 </a:t>
            </a:r>
            <a:r>
              <a:rPr kumimoji="1" lang="ja-JP" altLang="en-US" sz="1800" b="1">
                <a:latin typeface="MS PGothic" pitchFamily="34" charset="-128"/>
                <a:ea typeface="MS PGothic" pitchFamily="34" charset="-128"/>
              </a:rPr>
              <a:t>：</a:t>
            </a:r>
            <a:r>
              <a:rPr kumimoji="1" lang="en-US" altLang="ja-JP" sz="1800" b="1">
                <a:latin typeface="MS PGothic" pitchFamily="34" charset="-128"/>
                <a:ea typeface="MS PGothic" pitchFamily="34" charset="-128"/>
              </a:rPr>
              <a:t>43 km</a:t>
            </a:r>
          </a:p>
          <a:p>
            <a:pPr eaLnBrk="1" hangingPunct="1">
              <a:spcBef>
                <a:spcPct val="50000"/>
              </a:spcBef>
            </a:pPr>
            <a:r>
              <a:rPr kumimoji="1" lang="en-US" altLang="ja-JP" sz="1800" b="1">
                <a:latin typeface="MS PGothic" pitchFamily="34" charset="-128"/>
                <a:ea typeface="MS PGothic" pitchFamily="34" charset="-128"/>
              </a:rPr>
              <a:t>Population in the river basin	      </a:t>
            </a:r>
            <a:r>
              <a:rPr kumimoji="1" lang="ja-JP" altLang="en-US" sz="1800" b="1">
                <a:latin typeface="MS PGothic" pitchFamily="34" charset="-128"/>
                <a:ea typeface="MS PGothic" pitchFamily="34" charset="-128"/>
              </a:rPr>
              <a:t>：</a:t>
            </a:r>
            <a:r>
              <a:rPr kumimoji="1" lang="en-US" altLang="ja-JP" sz="1800" b="1">
                <a:latin typeface="MS PGothic" pitchFamily="34" charset="-128"/>
                <a:ea typeface="MS PGothic" pitchFamily="34" charset="-128"/>
              </a:rPr>
              <a:t>1.88 million</a:t>
            </a:r>
          </a:p>
          <a:p>
            <a:pPr eaLnBrk="1" hangingPunct="1">
              <a:spcBef>
                <a:spcPct val="50000"/>
              </a:spcBef>
            </a:pPr>
            <a:r>
              <a:rPr kumimoji="1" lang="en-US" altLang="ja-JP" sz="1800" b="1">
                <a:latin typeface="MS PGothic" pitchFamily="34" charset="-128"/>
                <a:ea typeface="MS PGothic" pitchFamily="34" charset="-128"/>
              </a:rPr>
              <a:t>Population in the inundation area</a:t>
            </a:r>
            <a:r>
              <a:rPr kumimoji="1" lang="ja-JP" altLang="en-US" sz="1800" b="1">
                <a:latin typeface="MS PGothic" pitchFamily="34" charset="-128"/>
                <a:ea typeface="MS PGothic" pitchFamily="34" charset="-128"/>
              </a:rPr>
              <a:t>： </a:t>
            </a:r>
            <a:r>
              <a:rPr kumimoji="1" lang="en-US" altLang="ja-JP" sz="1800" b="1">
                <a:latin typeface="MS PGothic" pitchFamily="34" charset="-128"/>
                <a:ea typeface="MS PGothic" pitchFamily="34" charset="-128"/>
              </a:rPr>
              <a:t>0.3 million</a:t>
            </a:r>
          </a:p>
        </p:txBody>
      </p:sp>
      <p:grpSp>
        <p:nvGrpSpPr>
          <p:cNvPr id="6" name="Group 64"/>
          <p:cNvGrpSpPr>
            <a:grpSpLocks/>
          </p:cNvGrpSpPr>
          <p:nvPr/>
        </p:nvGrpSpPr>
        <p:grpSpPr bwMode="auto">
          <a:xfrm>
            <a:off x="1600200" y="4552950"/>
            <a:ext cx="1905000" cy="1771650"/>
            <a:chOff x="748" y="2387"/>
            <a:chExt cx="1582" cy="1813"/>
          </a:xfrm>
        </p:grpSpPr>
        <p:graphicFrame>
          <p:nvGraphicFramePr>
            <p:cNvPr id="203776" name="Object 0"/>
            <p:cNvGraphicFramePr>
              <a:graphicFrameLocks noChangeAspect="1"/>
            </p:cNvGraphicFramePr>
            <p:nvPr/>
          </p:nvGraphicFramePr>
          <p:xfrm>
            <a:off x="748" y="2387"/>
            <a:ext cx="1582" cy="1813"/>
          </p:xfrm>
          <a:graphic>
            <a:graphicData uri="http://schemas.openxmlformats.org/presentationml/2006/ole">
              <p:oleObj spid="_x0000_s1026" name="Visio" r:id="rId9" imgW="2917317" imgH="3338703" progId="">
                <p:embed/>
              </p:oleObj>
            </a:graphicData>
          </a:graphic>
        </p:graphicFrame>
        <p:sp>
          <p:nvSpPr>
            <p:cNvPr id="143426" name="Line 66"/>
            <p:cNvSpPr>
              <a:spLocks noChangeShapeType="1"/>
            </p:cNvSpPr>
            <p:nvPr/>
          </p:nvSpPr>
          <p:spPr bwMode="auto">
            <a:xfrm flipH="1" flipV="1">
              <a:off x="1565" y="3249"/>
              <a:ext cx="224" cy="348"/>
            </a:xfrm>
            <a:prstGeom prst="line">
              <a:avLst/>
            </a:prstGeom>
            <a:noFill/>
            <a:ln w="25400">
              <a:solidFill>
                <a:srgbClr val="0000FF"/>
              </a:solidFill>
              <a:round/>
              <a:headEnd type="triangle" w="med" len="med"/>
              <a:tailEnd/>
            </a:ln>
            <a:effectLst/>
          </p:spPr>
          <p:txBody>
            <a:bodyPr>
              <a:spAutoFit/>
            </a:bodyPr>
            <a:lstStyle/>
            <a:p>
              <a:endParaRPr lang="en-US"/>
            </a:p>
          </p:txBody>
        </p:sp>
        <p:sp>
          <p:nvSpPr>
            <p:cNvPr id="143427" name="Rectangle 67"/>
            <p:cNvSpPr>
              <a:spLocks noChangeArrowheads="1"/>
            </p:cNvSpPr>
            <p:nvPr/>
          </p:nvSpPr>
          <p:spPr bwMode="auto">
            <a:xfrm>
              <a:off x="1020" y="2731"/>
              <a:ext cx="590" cy="749"/>
            </a:xfrm>
            <a:prstGeom prst="rect">
              <a:avLst/>
            </a:prstGeom>
            <a:solidFill>
              <a:srgbClr val="0000FF"/>
            </a:solidFill>
            <a:ln w="9525" algn="ctr">
              <a:noFill/>
              <a:miter lim="800000"/>
              <a:headEnd/>
              <a:tailEnd/>
            </a:ln>
            <a:effectLst/>
          </p:spPr>
          <p:txBody>
            <a:bodyPr anchor="ctr">
              <a:spAutoFit/>
            </a:bodyPr>
            <a:lstStyle/>
            <a:p>
              <a:pPr algn="ctr" eaLnBrk="1" hangingPunct="1">
                <a:spcBef>
                  <a:spcPct val="50000"/>
                </a:spcBef>
              </a:pPr>
              <a:r>
                <a:rPr kumimoji="1" lang="en-US" altLang="ja-JP" sz="1200" b="1">
                  <a:solidFill>
                    <a:schemeClr val="accent1"/>
                  </a:solidFill>
                  <a:latin typeface="Times New Roman" pitchFamily="18" charset="0"/>
                  <a:ea typeface="MS PGothic" pitchFamily="34" charset="-128"/>
                </a:rPr>
                <a:t>Tokyo</a:t>
              </a:r>
            </a:p>
            <a:p>
              <a:pPr algn="ctr" eaLnBrk="1" hangingPunct="1">
                <a:spcBef>
                  <a:spcPct val="50000"/>
                </a:spcBef>
              </a:pPr>
              <a:r>
                <a:rPr kumimoji="1" lang="en-US" altLang="ja-JP" sz="1200" b="1">
                  <a:solidFill>
                    <a:schemeClr val="accent1"/>
                  </a:solidFill>
                  <a:latin typeface="Times New Roman" pitchFamily="18" charset="0"/>
                  <a:ea typeface="MS PGothic" pitchFamily="34" charset="-128"/>
                </a:rPr>
                <a:t>Kanagawa Pref.</a:t>
              </a:r>
            </a:p>
          </p:txBody>
        </p:sp>
      </p:grpSp>
      <p:sp>
        <p:nvSpPr>
          <p:cNvPr id="143428" name="Text Box 68"/>
          <p:cNvSpPr txBox="1">
            <a:spLocks noChangeArrowheads="1"/>
          </p:cNvSpPr>
          <p:nvPr/>
        </p:nvSpPr>
        <p:spPr bwMode="auto">
          <a:xfrm>
            <a:off x="2743200" y="3979863"/>
            <a:ext cx="1828800" cy="457200"/>
          </a:xfrm>
          <a:prstGeom prst="rect">
            <a:avLst/>
          </a:prstGeom>
          <a:solidFill>
            <a:srgbClr val="FFFF99"/>
          </a:solidFill>
          <a:ln w="9525">
            <a:noFill/>
            <a:miter lim="800000"/>
            <a:headEnd/>
            <a:tailEnd/>
          </a:ln>
          <a:effectLst/>
        </p:spPr>
        <p:txBody>
          <a:bodyPr tIns="0" bIns="0" anchor="ctr">
            <a:spAutoFit/>
          </a:bodyPr>
          <a:lstStyle/>
          <a:p>
            <a:pPr eaLnBrk="1" hangingPunct="1">
              <a:spcBef>
                <a:spcPct val="50000"/>
              </a:spcBef>
            </a:pPr>
            <a:r>
              <a:rPr kumimoji="1" lang="en-US" altLang="ja-JP" sz="1200">
                <a:latin typeface="Arial" charset="0"/>
                <a:ea typeface="MS PGothic" pitchFamily="34" charset="-128"/>
              </a:rPr>
              <a:t>Urbanization rate:</a:t>
            </a:r>
            <a:r>
              <a:rPr kumimoji="1" lang="en-US" altLang="ja-JP" sz="1200">
                <a:latin typeface="MS PGothic" pitchFamily="34" charset="-128"/>
                <a:ea typeface="MS PGothic" pitchFamily="34" charset="-128"/>
              </a:rPr>
              <a:t> </a:t>
            </a:r>
            <a:r>
              <a:rPr kumimoji="1" lang="en-US" altLang="ja-JP" sz="1200">
                <a:latin typeface="Arial" charset="0"/>
                <a:ea typeface="MS PGothic" pitchFamily="34" charset="-128"/>
              </a:rPr>
              <a:t>20 %</a:t>
            </a:r>
          </a:p>
          <a:p>
            <a:pPr eaLnBrk="1" hangingPunct="1">
              <a:spcBef>
                <a:spcPct val="50000"/>
              </a:spcBef>
            </a:pPr>
            <a:r>
              <a:rPr kumimoji="1" lang="en-US" altLang="ja-JP" sz="1200">
                <a:latin typeface="Arial" charset="0"/>
                <a:ea typeface="MS PGothic" pitchFamily="34" charset="-128"/>
              </a:rPr>
              <a:t>Population: 700,000</a:t>
            </a:r>
          </a:p>
        </p:txBody>
      </p:sp>
      <p:sp>
        <p:nvSpPr>
          <p:cNvPr id="143429" name="Text Box 69"/>
          <p:cNvSpPr txBox="1">
            <a:spLocks noChangeArrowheads="1"/>
          </p:cNvSpPr>
          <p:nvPr/>
        </p:nvSpPr>
        <p:spPr bwMode="auto">
          <a:xfrm>
            <a:off x="5299075" y="1538288"/>
            <a:ext cx="1019175" cy="274637"/>
          </a:xfrm>
          <a:prstGeom prst="rect">
            <a:avLst/>
          </a:prstGeom>
          <a:solidFill>
            <a:schemeClr val="bg1"/>
          </a:solidFill>
          <a:ln w="9525">
            <a:noFill/>
            <a:miter lim="800000"/>
            <a:headEnd/>
            <a:tailEnd/>
          </a:ln>
          <a:effectLst/>
        </p:spPr>
        <p:txBody>
          <a:bodyPr wrap="none">
            <a:spAutoFit/>
          </a:bodyPr>
          <a:lstStyle/>
          <a:p>
            <a:pPr algn="ctr" eaLnBrk="1" hangingPunct="1"/>
            <a:r>
              <a:rPr kumimoji="1" lang="en-US" altLang="ja-JP" sz="1200">
                <a:latin typeface="Arial" charset="0"/>
                <a:ea typeface="MS PGothic" pitchFamily="34" charset="-128"/>
              </a:rPr>
              <a:t>Natural area</a:t>
            </a:r>
          </a:p>
        </p:txBody>
      </p:sp>
      <p:sp>
        <p:nvSpPr>
          <p:cNvPr id="143430" name="Text Box 70"/>
          <p:cNvSpPr txBox="1">
            <a:spLocks noChangeArrowheads="1"/>
          </p:cNvSpPr>
          <p:nvPr/>
        </p:nvSpPr>
        <p:spPr bwMode="auto">
          <a:xfrm>
            <a:off x="5368925" y="1827213"/>
            <a:ext cx="942975" cy="274637"/>
          </a:xfrm>
          <a:prstGeom prst="rect">
            <a:avLst/>
          </a:prstGeom>
          <a:solidFill>
            <a:schemeClr val="bg1"/>
          </a:solidFill>
          <a:ln w="9525">
            <a:noFill/>
            <a:miter lim="800000"/>
            <a:headEnd/>
            <a:tailEnd/>
          </a:ln>
          <a:effectLst/>
        </p:spPr>
        <p:txBody>
          <a:bodyPr wrap="none">
            <a:spAutoFit/>
          </a:bodyPr>
          <a:lstStyle/>
          <a:p>
            <a:pPr algn="ctr" eaLnBrk="1" hangingPunct="1"/>
            <a:r>
              <a:rPr kumimoji="1" lang="en-US" altLang="ja-JP" sz="1200">
                <a:latin typeface="Arial" charset="0"/>
                <a:ea typeface="MS PGothic" pitchFamily="34" charset="-128"/>
              </a:rPr>
              <a:t>Urban area</a:t>
            </a:r>
          </a:p>
        </p:txBody>
      </p:sp>
      <p:sp>
        <p:nvSpPr>
          <p:cNvPr id="143431" name="Text Box 71"/>
          <p:cNvSpPr txBox="1">
            <a:spLocks noChangeArrowheads="1"/>
          </p:cNvSpPr>
          <p:nvPr/>
        </p:nvSpPr>
        <p:spPr bwMode="auto">
          <a:xfrm>
            <a:off x="381000" y="3979863"/>
            <a:ext cx="1828800" cy="457200"/>
          </a:xfrm>
          <a:prstGeom prst="rect">
            <a:avLst/>
          </a:prstGeom>
          <a:solidFill>
            <a:srgbClr val="FFFF99"/>
          </a:solidFill>
          <a:ln w="9525">
            <a:noFill/>
            <a:miter lim="800000"/>
            <a:headEnd/>
            <a:tailEnd/>
          </a:ln>
          <a:effectLst/>
        </p:spPr>
        <p:txBody>
          <a:bodyPr tIns="0" bIns="0" anchor="ctr">
            <a:spAutoFit/>
          </a:bodyPr>
          <a:lstStyle/>
          <a:p>
            <a:pPr eaLnBrk="1" hangingPunct="1">
              <a:spcBef>
                <a:spcPct val="50000"/>
              </a:spcBef>
            </a:pPr>
            <a:r>
              <a:rPr kumimoji="1" lang="en-US" altLang="ja-JP" sz="1200">
                <a:latin typeface="Arial" charset="0"/>
                <a:ea typeface="MS PGothic" pitchFamily="34" charset="-128"/>
              </a:rPr>
              <a:t>Urbanization rate:</a:t>
            </a:r>
            <a:r>
              <a:rPr kumimoji="1" lang="en-US" altLang="ja-JP" sz="1200">
                <a:latin typeface="MS PGothic" pitchFamily="34" charset="-128"/>
                <a:ea typeface="MS PGothic" pitchFamily="34" charset="-128"/>
              </a:rPr>
              <a:t> </a:t>
            </a:r>
            <a:r>
              <a:rPr kumimoji="1" lang="en-US" altLang="ja-JP" sz="1200">
                <a:latin typeface="Arial" charset="0"/>
                <a:ea typeface="MS PGothic" pitchFamily="34" charset="-128"/>
              </a:rPr>
              <a:t>10 %</a:t>
            </a:r>
          </a:p>
          <a:p>
            <a:pPr eaLnBrk="1" hangingPunct="1">
              <a:spcBef>
                <a:spcPct val="50000"/>
              </a:spcBef>
            </a:pPr>
            <a:r>
              <a:rPr kumimoji="1" lang="en-US" altLang="ja-JP" sz="1200">
                <a:latin typeface="Arial" charset="0"/>
                <a:ea typeface="MS PGothic" pitchFamily="34" charset="-128"/>
              </a:rPr>
              <a:t>Population: 450,000</a:t>
            </a:r>
          </a:p>
        </p:txBody>
      </p:sp>
      <p:sp>
        <p:nvSpPr>
          <p:cNvPr id="143432" name="Text Box 72"/>
          <p:cNvSpPr txBox="1">
            <a:spLocks noChangeArrowheads="1"/>
          </p:cNvSpPr>
          <p:nvPr/>
        </p:nvSpPr>
        <p:spPr bwMode="auto">
          <a:xfrm>
            <a:off x="4953000" y="3979863"/>
            <a:ext cx="1851025" cy="457200"/>
          </a:xfrm>
          <a:prstGeom prst="rect">
            <a:avLst/>
          </a:prstGeom>
          <a:solidFill>
            <a:srgbClr val="FFFF99"/>
          </a:solidFill>
          <a:ln w="9525">
            <a:noFill/>
            <a:miter lim="800000"/>
            <a:headEnd/>
            <a:tailEnd/>
          </a:ln>
          <a:effectLst/>
        </p:spPr>
        <p:txBody>
          <a:bodyPr tIns="0" bIns="0" anchor="ctr">
            <a:spAutoFit/>
          </a:bodyPr>
          <a:lstStyle/>
          <a:p>
            <a:pPr eaLnBrk="1" hangingPunct="1">
              <a:spcBef>
                <a:spcPct val="50000"/>
              </a:spcBef>
            </a:pPr>
            <a:r>
              <a:rPr kumimoji="1" lang="en-US" altLang="ja-JP" sz="1200">
                <a:latin typeface="Arial" charset="0"/>
                <a:ea typeface="MS PGothic" pitchFamily="34" charset="-128"/>
              </a:rPr>
              <a:t>Urbanization rate:</a:t>
            </a:r>
            <a:r>
              <a:rPr kumimoji="1" lang="en-US" altLang="ja-JP" sz="1200">
                <a:latin typeface="MS PGothic" pitchFamily="34" charset="-128"/>
                <a:ea typeface="MS PGothic" pitchFamily="34" charset="-128"/>
              </a:rPr>
              <a:t> </a:t>
            </a:r>
            <a:r>
              <a:rPr kumimoji="1" lang="en-US" altLang="ja-JP" sz="1200">
                <a:latin typeface="Arial" charset="0"/>
                <a:ea typeface="MS PGothic" pitchFamily="34" charset="-128"/>
              </a:rPr>
              <a:t>60 %</a:t>
            </a:r>
          </a:p>
          <a:p>
            <a:pPr eaLnBrk="1" hangingPunct="1">
              <a:spcBef>
                <a:spcPct val="50000"/>
              </a:spcBef>
            </a:pPr>
            <a:r>
              <a:rPr kumimoji="1" lang="en-US" altLang="ja-JP" sz="1200">
                <a:latin typeface="Arial" charset="0"/>
                <a:ea typeface="MS PGothic" pitchFamily="34" charset="-128"/>
              </a:rPr>
              <a:t>Population: 1.2 million</a:t>
            </a:r>
          </a:p>
        </p:txBody>
      </p:sp>
      <p:sp>
        <p:nvSpPr>
          <p:cNvPr id="143433" name="Text Box 73"/>
          <p:cNvSpPr txBox="1">
            <a:spLocks noChangeArrowheads="1"/>
          </p:cNvSpPr>
          <p:nvPr/>
        </p:nvSpPr>
        <p:spPr bwMode="auto">
          <a:xfrm>
            <a:off x="7162800" y="3979863"/>
            <a:ext cx="1873250" cy="457200"/>
          </a:xfrm>
          <a:prstGeom prst="rect">
            <a:avLst/>
          </a:prstGeom>
          <a:solidFill>
            <a:srgbClr val="FFFF99"/>
          </a:solidFill>
          <a:ln w="9525">
            <a:noFill/>
            <a:miter lim="800000"/>
            <a:headEnd/>
            <a:tailEnd/>
          </a:ln>
          <a:effectLst/>
        </p:spPr>
        <p:txBody>
          <a:bodyPr tIns="0" bIns="0" anchor="ctr">
            <a:spAutoFit/>
          </a:bodyPr>
          <a:lstStyle/>
          <a:p>
            <a:pPr eaLnBrk="1" hangingPunct="1">
              <a:spcBef>
                <a:spcPct val="50000"/>
              </a:spcBef>
            </a:pPr>
            <a:r>
              <a:rPr kumimoji="1" lang="en-US" altLang="ja-JP" sz="1200">
                <a:latin typeface="Arial" charset="0"/>
                <a:ea typeface="MS PGothic" pitchFamily="34" charset="-128"/>
              </a:rPr>
              <a:t>Urbanization rate:</a:t>
            </a:r>
            <a:r>
              <a:rPr kumimoji="1" lang="en-US" altLang="ja-JP" sz="1200">
                <a:latin typeface="MS PGothic" pitchFamily="34" charset="-128"/>
                <a:ea typeface="MS PGothic" pitchFamily="34" charset="-128"/>
              </a:rPr>
              <a:t> </a:t>
            </a:r>
            <a:r>
              <a:rPr kumimoji="1" lang="en-US" altLang="ja-JP" sz="1200">
                <a:latin typeface="Arial" charset="0"/>
                <a:ea typeface="MS PGothic" pitchFamily="34" charset="-128"/>
              </a:rPr>
              <a:t>85 %</a:t>
            </a:r>
          </a:p>
          <a:p>
            <a:pPr eaLnBrk="1" hangingPunct="1">
              <a:spcBef>
                <a:spcPct val="50000"/>
              </a:spcBef>
            </a:pPr>
            <a:r>
              <a:rPr kumimoji="1" lang="en-US" altLang="ja-JP" sz="1200">
                <a:latin typeface="Arial" charset="0"/>
                <a:ea typeface="MS PGothic" pitchFamily="34" charset="-128"/>
              </a:rPr>
              <a:t>Population: 1.88 million</a:t>
            </a:r>
          </a:p>
        </p:txBody>
      </p:sp>
      <p:sp>
        <p:nvSpPr>
          <p:cNvPr id="20486" name="Rectangle 3"/>
          <p:cNvSpPr>
            <a:spLocks noChangeArrowheads="1"/>
          </p:cNvSpPr>
          <p:nvPr/>
        </p:nvSpPr>
        <p:spPr bwMode="auto">
          <a:xfrm>
            <a:off x="0" y="6324600"/>
            <a:ext cx="9144000" cy="533400"/>
          </a:xfrm>
          <a:prstGeom prst="rect">
            <a:avLst/>
          </a:prstGeom>
          <a:noFill/>
          <a:ln w="9525">
            <a:noFill/>
            <a:miter lim="800000"/>
            <a:headEnd/>
            <a:tailEnd/>
          </a:ln>
        </p:spPr>
        <p:txBody>
          <a:bodyPr wrap="none" lIns="95780" tIns="47889" rIns="207397" bIns="47889" anchor="ctr"/>
          <a:lstStyle/>
          <a:p>
            <a:pPr algn="ctr" eaLnBrk="1" hangingPunct="1"/>
            <a:r>
              <a:rPr lang="en-US" altLang="ja-JP" sz="2000" b="1">
                <a:solidFill>
                  <a:schemeClr val="accent2"/>
                </a:solidFill>
                <a:latin typeface="Arial" charset="0"/>
                <a:ea typeface="MS PGothic" pitchFamily="34" charset="-128"/>
                <a:cs typeface="Arial" charset="0"/>
              </a:rPr>
              <a:t>Source: Ministry of</a:t>
            </a:r>
            <a:r>
              <a:rPr lang="id-ID" sz="2000" b="1">
                <a:solidFill>
                  <a:schemeClr val="accent2"/>
                </a:solidFill>
                <a:latin typeface="Arial" charset="0"/>
                <a:ea typeface="MS PGothic" pitchFamily="34" charset="-128"/>
                <a:cs typeface="Arial" charset="0"/>
              </a:rPr>
              <a:t> </a:t>
            </a:r>
            <a:r>
              <a:rPr lang="en-US" altLang="ja-JP" sz="2000" b="1">
                <a:solidFill>
                  <a:schemeClr val="accent2"/>
                </a:solidFill>
                <a:latin typeface="Arial" charset="0"/>
                <a:ea typeface="MS PGothic" pitchFamily="34" charset="-128"/>
                <a:cs typeface="Arial" charset="0"/>
              </a:rPr>
              <a:t>Land, Infrastructure, Transport and Tourism, Japan</a:t>
            </a:r>
          </a:p>
        </p:txBody>
      </p:sp>
      <p:pic>
        <p:nvPicPr>
          <p:cNvPr id="143436" name="Picture 76" descr="MLIT"/>
          <p:cNvPicPr>
            <a:picLocks noChangeAspect="1" noChangeArrowheads="1"/>
          </p:cNvPicPr>
          <p:nvPr/>
        </p:nvPicPr>
        <p:blipFill>
          <a:blip r:embed="rId10"/>
          <a:srcRect/>
          <a:stretch>
            <a:fillRect/>
          </a:stretch>
        </p:blipFill>
        <p:spPr bwMode="auto">
          <a:xfrm>
            <a:off x="180975" y="206375"/>
            <a:ext cx="809625" cy="936625"/>
          </a:xfrm>
          <a:prstGeom prst="rect">
            <a:avLst/>
          </a:prstGeom>
          <a:noFill/>
        </p:spPr>
      </p:pic>
      <p:sp>
        <p:nvSpPr>
          <p:cNvPr id="143439" name="Rectangle 79"/>
          <p:cNvSpPr>
            <a:spLocks noGrp="1" noChangeArrowheads="1"/>
          </p:cNvSpPr>
          <p:nvPr>
            <p:ph type="title"/>
          </p:nvPr>
        </p:nvSpPr>
        <p:spPr>
          <a:xfrm>
            <a:off x="1042988" y="115888"/>
            <a:ext cx="7772400" cy="1143000"/>
          </a:xfrm>
          <a:noFill/>
          <a:ln/>
        </p:spPr>
        <p:txBody>
          <a:bodyPr>
            <a:normAutofit/>
          </a:bodyPr>
          <a:lstStyle/>
          <a:p>
            <a:r>
              <a:rPr lang="en-US" altLang="ja-JP" sz="3600" smtClean="0">
                <a:solidFill>
                  <a:srgbClr val="F86308"/>
                </a:solidFill>
                <a:cs typeface="Arial" charset="0"/>
              </a:rPr>
              <a:t>Transition of urban areas</a:t>
            </a:r>
            <a:br>
              <a:rPr lang="en-US" altLang="ja-JP" sz="3600" smtClean="0">
                <a:solidFill>
                  <a:srgbClr val="F86308"/>
                </a:solidFill>
                <a:cs typeface="Arial" charset="0"/>
              </a:rPr>
            </a:br>
            <a:r>
              <a:rPr lang="en-US" altLang="ja-JP" sz="3600" smtClean="0">
                <a:solidFill>
                  <a:srgbClr val="F86308"/>
                </a:solidFill>
                <a:cs typeface="Arial" charset="0"/>
              </a:rPr>
              <a:t>in Tsurumi River Basin, Japan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63500" y="6048375"/>
            <a:ext cx="8928100" cy="504825"/>
          </a:xfrm>
          <a:prstGeom prst="rect">
            <a:avLst/>
          </a:prstGeom>
          <a:solidFill>
            <a:schemeClr val="bg1"/>
          </a:solidFill>
          <a:ln w="9525">
            <a:noFill/>
            <a:miter lim="800000"/>
            <a:headEnd/>
            <a:tailEnd/>
          </a:ln>
          <a:effectLst/>
        </p:spPr>
        <p:txBody>
          <a:bodyPr wrap="none" anchor="ctr"/>
          <a:lstStyle/>
          <a:p>
            <a:endParaRPr lang="en-US"/>
          </a:p>
        </p:txBody>
      </p:sp>
      <p:pic>
        <p:nvPicPr>
          <p:cNvPr id="145411" name="Picture 3"/>
          <p:cNvPicPr>
            <a:picLocks noChangeAspect="1" noChangeArrowheads="1"/>
          </p:cNvPicPr>
          <p:nvPr/>
        </p:nvPicPr>
        <p:blipFill>
          <a:blip r:embed="rId3"/>
          <a:srcRect/>
          <a:stretch>
            <a:fillRect/>
          </a:stretch>
        </p:blipFill>
        <p:spPr bwMode="auto">
          <a:xfrm>
            <a:off x="5826125" y="1820863"/>
            <a:ext cx="3013075" cy="2206625"/>
          </a:xfrm>
          <a:prstGeom prst="rect">
            <a:avLst/>
          </a:prstGeom>
          <a:noFill/>
          <a:ln w="9525">
            <a:noFill/>
            <a:miter lim="800000"/>
            <a:headEnd/>
            <a:tailEnd/>
          </a:ln>
          <a:effectLst/>
        </p:spPr>
      </p:pic>
      <p:pic>
        <p:nvPicPr>
          <p:cNvPr id="145412" name="Picture 4"/>
          <p:cNvPicPr>
            <a:picLocks noChangeAspect="1" noChangeArrowheads="1"/>
          </p:cNvPicPr>
          <p:nvPr/>
        </p:nvPicPr>
        <p:blipFill>
          <a:blip r:embed="rId4"/>
          <a:srcRect/>
          <a:stretch>
            <a:fillRect/>
          </a:stretch>
        </p:blipFill>
        <p:spPr bwMode="auto">
          <a:xfrm>
            <a:off x="1243013" y="1897063"/>
            <a:ext cx="3024187" cy="2351087"/>
          </a:xfrm>
          <a:prstGeom prst="rect">
            <a:avLst/>
          </a:prstGeom>
          <a:noFill/>
          <a:ln w="9525">
            <a:noFill/>
            <a:miter lim="800000"/>
            <a:headEnd/>
            <a:tailEnd/>
          </a:ln>
          <a:effectLst/>
        </p:spPr>
      </p:pic>
      <p:sp>
        <p:nvSpPr>
          <p:cNvPr id="145413" name="Text Box 5"/>
          <p:cNvSpPr txBox="1">
            <a:spLocks noChangeArrowheads="1"/>
          </p:cNvSpPr>
          <p:nvPr/>
        </p:nvSpPr>
        <p:spPr bwMode="auto">
          <a:xfrm>
            <a:off x="4932363" y="5376863"/>
            <a:ext cx="4103687" cy="698500"/>
          </a:xfrm>
          <a:prstGeom prst="rect">
            <a:avLst/>
          </a:prstGeom>
          <a:noFill/>
          <a:ln w="25400">
            <a:noFill/>
            <a:miter lim="800000"/>
            <a:headEnd/>
            <a:tailEnd/>
          </a:ln>
          <a:effectLst/>
        </p:spPr>
        <p:txBody>
          <a:bodyPr lIns="54000" tIns="36000" rIns="54000" bIns="36000">
            <a:spAutoFit/>
          </a:bodyPr>
          <a:lstStyle/>
          <a:p>
            <a:pPr eaLnBrk="1" hangingPunct="1">
              <a:spcBef>
                <a:spcPct val="50000"/>
              </a:spcBef>
            </a:pPr>
            <a:r>
              <a:rPr kumimoji="1" lang="en-US" altLang="ja-JP" sz="1400" b="1">
                <a:solidFill>
                  <a:srgbClr val="FF0000"/>
                </a:solidFill>
                <a:latin typeface="Arial" charset="0"/>
                <a:ea typeface="MS PGothic" pitchFamily="34" charset="-128"/>
              </a:rPr>
              <a:t>Rapid urbanization in river basins</a:t>
            </a:r>
          </a:p>
          <a:p>
            <a:pPr eaLnBrk="1" hangingPunct="1">
              <a:spcBef>
                <a:spcPct val="50000"/>
              </a:spcBef>
            </a:pPr>
            <a:r>
              <a:rPr kumimoji="1" lang="en-US" altLang="ja-JP" sz="1400" b="1">
                <a:solidFill>
                  <a:srgbClr val="FF0000"/>
                </a:solidFill>
                <a:latin typeface="Arial" charset="0"/>
                <a:ea typeface="MS PGothic" pitchFamily="34" charset="-128"/>
              </a:rPr>
              <a:t> →Flood damages have become more frequent</a:t>
            </a:r>
            <a:r>
              <a:rPr kumimoji="1" lang="en-US" altLang="ja-JP" sz="1800" b="1">
                <a:solidFill>
                  <a:srgbClr val="FF0000"/>
                </a:solidFill>
                <a:latin typeface="Times New Roman" pitchFamily="18" charset="0"/>
                <a:ea typeface="MS PGothic" pitchFamily="34" charset="-128"/>
              </a:rPr>
              <a:t>.</a:t>
            </a:r>
          </a:p>
        </p:txBody>
      </p:sp>
      <p:sp>
        <p:nvSpPr>
          <p:cNvPr id="145414" name="Text Box 6"/>
          <p:cNvSpPr txBox="1">
            <a:spLocks noChangeArrowheads="1"/>
          </p:cNvSpPr>
          <p:nvPr/>
        </p:nvSpPr>
        <p:spPr bwMode="auto">
          <a:xfrm>
            <a:off x="76200" y="2278063"/>
            <a:ext cx="990600" cy="457200"/>
          </a:xfrm>
          <a:prstGeom prst="rect">
            <a:avLst/>
          </a:prstGeom>
          <a:solidFill>
            <a:srgbClr val="FFFFFF"/>
          </a:solidFill>
          <a:ln w="19050">
            <a:solidFill>
              <a:srgbClr val="000000"/>
            </a:solidFill>
            <a:miter lim="800000"/>
            <a:headEnd/>
            <a:tailEnd/>
          </a:ln>
          <a:effectLst/>
        </p:spPr>
        <p:txBody>
          <a:bodyPr lIns="36000" tIns="18000" rIns="18000" bIns="18000"/>
          <a:lstStyle/>
          <a:p>
            <a:pPr algn="ctr"/>
            <a:r>
              <a:rPr lang="en-US" altLang="ja-JP" sz="1200" b="1" dirty="0">
                <a:solidFill>
                  <a:srgbClr val="FF0000"/>
                </a:solidFill>
                <a:latin typeface="Century" pitchFamily="18" charset="0"/>
                <a:ea typeface="MS PGothic" pitchFamily="34" charset="-128"/>
              </a:rPr>
              <a:t>Before </a:t>
            </a:r>
          </a:p>
          <a:p>
            <a:pPr algn="ctr"/>
            <a:r>
              <a:rPr lang="en-US" altLang="ja-JP" sz="1200" b="1" dirty="0">
                <a:solidFill>
                  <a:srgbClr val="FF0000"/>
                </a:solidFill>
                <a:latin typeface="Century" pitchFamily="18" charset="0"/>
                <a:ea typeface="MS PGothic" pitchFamily="34" charset="-128"/>
              </a:rPr>
              <a:t>development</a:t>
            </a:r>
          </a:p>
        </p:txBody>
      </p:sp>
      <p:sp>
        <p:nvSpPr>
          <p:cNvPr id="145415" name="Text Box 7"/>
          <p:cNvSpPr txBox="1">
            <a:spLocks noChangeArrowheads="1"/>
          </p:cNvSpPr>
          <p:nvPr/>
        </p:nvSpPr>
        <p:spPr bwMode="auto">
          <a:xfrm>
            <a:off x="4572000" y="2430463"/>
            <a:ext cx="1295400" cy="457200"/>
          </a:xfrm>
          <a:prstGeom prst="rect">
            <a:avLst/>
          </a:prstGeom>
          <a:solidFill>
            <a:srgbClr val="FFFFFF"/>
          </a:solidFill>
          <a:ln w="19050">
            <a:solidFill>
              <a:srgbClr val="000000"/>
            </a:solidFill>
            <a:miter lim="800000"/>
            <a:headEnd/>
            <a:tailEnd/>
          </a:ln>
          <a:effectLst/>
        </p:spPr>
        <p:txBody>
          <a:bodyPr lIns="36000" tIns="18000" rIns="18000" bIns="18000"/>
          <a:lstStyle/>
          <a:p>
            <a:pPr algn="ctr"/>
            <a:r>
              <a:rPr lang="en-US" altLang="ja-JP" sz="1200" b="1" dirty="0">
                <a:solidFill>
                  <a:srgbClr val="FF0000"/>
                </a:solidFill>
                <a:latin typeface="Century" pitchFamily="18" charset="0"/>
                <a:ea typeface="MS PGothic" pitchFamily="34" charset="-128"/>
              </a:rPr>
              <a:t>After </a:t>
            </a:r>
          </a:p>
          <a:p>
            <a:pPr algn="ctr"/>
            <a:r>
              <a:rPr lang="en-US" altLang="ja-JP" sz="1200" b="1" dirty="0">
                <a:solidFill>
                  <a:srgbClr val="FF0000"/>
                </a:solidFill>
                <a:latin typeface="Century" pitchFamily="18" charset="0"/>
                <a:ea typeface="MS PGothic" pitchFamily="34" charset="-128"/>
              </a:rPr>
              <a:t>developmen</a:t>
            </a:r>
            <a:r>
              <a:rPr lang="en-US" altLang="ja-JP" sz="1200" b="1" dirty="0">
                <a:latin typeface="Century" pitchFamily="18" charset="0"/>
                <a:ea typeface="MS PGothic" pitchFamily="34" charset="-128"/>
              </a:rPr>
              <a:t>t</a:t>
            </a:r>
          </a:p>
        </p:txBody>
      </p:sp>
      <p:sp>
        <p:nvSpPr>
          <p:cNvPr id="145416" name="AutoShape 8"/>
          <p:cNvSpPr>
            <a:spLocks noChangeArrowheads="1"/>
          </p:cNvSpPr>
          <p:nvPr/>
        </p:nvSpPr>
        <p:spPr bwMode="auto">
          <a:xfrm>
            <a:off x="4151313" y="1897063"/>
            <a:ext cx="649287" cy="427037"/>
          </a:xfrm>
          <a:prstGeom prst="rightArrow">
            <a:avLst>
              <a:gd name="adj1" fmla="val 50000"/>
              <a:gd name="adj2" fmla="val 38011"/>
            </a:avLst>
          </a:prstGeom>
          <a:gradFill rotWithShape="0">
            <a:gsLst>
              <a:gs pos="0">
                <a:schemeClr val="bg1"/>
              </a:gs>
              <a:gs pos="100000">
                <a:srgbClr val="FF0000"/>
              </a:gs>
            </a:gsLst>
            <a:lin ang="0" scaled="1"/>
          </a:gradFill>
          <a:ln w="9525">
            <a:solidFill>
              <a:srgbClr val="FF0000"/>
            </a:solidFill>
            <a:miter lim="800000"/>
            <a:headEnd/>
            <a:tailEnd/>
          </a:ln>
          <a:effectLst/>
        </p:spPr>
        <p:txBody>
          <a:bodyPr wrap="none" anchor="ctr"/>
          <a:lstStyle/>
          <a:p>
            <a:endParaRPr lang="en-US"/>
          </a:p>
        </p:txBody>
      </p:sp>
      <p:sp>
        <p:nvSpPr>
          <p:cNvPr id="145417" name="Text Box 9"/>
          <p:cNvSpPr txBox="1">
            <a:spLocks noChangeArrowheads="1"/>
          </p:cNvSpPr>
          <p:nvPr/>
        </p:nvSpPr>
        <p:spPr bwMode="auto">
          <a:xfrm>
            <a:off x="5127625" y="4335463"/>
            <a:ext cx="3548063" cy="655637"/>
          </a:xfrm>
          <a:prstGeom prst="rect">
            <a:avLst/>
          </a:prstGeom>
          <a:solidFill>
            <a:srgbClr val="CCFFFF"/>
          </a:solidFill>
          <a:ln w="31750">
            <a:solidFill>
              <a:srgbClr val="3366FF"/>
            </a:solidFill>
            <a:miter lim="800000"/>
            <a:headEnd/>
            <a:tailEnd/>
          </a:ln>
          <a:effectLst/>
        </p:spPr>
        <p:txBody>
          <a:bodyPr>
            <a:spAutoFit/>
          </a:bodyPr>
          <a:lstStyle/>
          <a:p>
            <a:pPr eaLnBrk="1" hangingPunct="1">
              <a:spcBef>
                <a:spcPct val="50000"/>
              </a:spcBef>
            </a:pPr>
            <a:r>
              <a:rPr kumimoji="1" lang="ja-JP" altLang="en-US" sz="1400" b="1">
                <a:latin typeface="Times New Roman" pitchFamily="18" charset="0"/>
                <a:ea typeface="MS Gothic" pitchFamily="49" charset="-128"/>
              </a:rPr>
              <a:t>・</a:t>
            </a:r>
            <a:r>
              <a:rPr kumimoji="1" lang="en-US" altLang="ja-JP" sz="1400" b="1">
                <a:latin typeface="Times New Roman" pitchFamily="18" charset="0"/>
                <a:ea typeface="MS Gothic" pitchFamily="49" charset="-128"/>
              </a:rPr>
              <a:t>Runoff reaches its peak in shorter time</a:t>
            </a:r>
          </a:p>
          <a:p>
            <a:pPr eaLnBrk="1" hangingPunct="1">
              <a:spcBef>
                <a:spcPct val="50000"/>
              </a:spcBef>
            </a:pPr>
            <a:r>
              <a:rPr kumimoji="1" lang="ja-JP" altLang="en-US" sz="1400" b="1">
                <a:latin typeface="Times New Roman" pitchFamily="18" charset="0"/>
                <a:ea typeface="MS Gothic" pitchFamily="49" charset="-128"/>
              </a:rPr>
              <a:t>・</a:t>
            </a:r>
            <a:r>
              <a:rPr kumimoji="1" lang="en-US" altLang="ja-JP" sz="1400" b="1">
                <a:latin typeface="Times New Roman" pitchFamily="18" charset="0"/>
                <a:ea typeface="MS Gothic" pitchFamily="49" charset="-128"/>
              </a:rPr>
              <a:t>Peak runoff increases</a:t>
            </a:r>
          </a:p>
        </p:txBody>
      </p:sp>
      <p:sp>
        <p:nvSpPr>
          <p:cNvPr id="145426" name="Rectangle 18"/>
          <p:cNvSpPr>
            <a:spLocks noChangeArrowheads="1"/>
          </p:cNvSpPr>
          <p:nvPr/>
        </p:nvSpPr>
        <p:spPr bwMode="auto">
          <a:xfrm>
            <a:off x="107950" y="115888"/>
            <a:ext cx="8928100" cy="1296987"/>
          </a:xfrm>
          <a:prstGeom prst="rect">
            <a:avLst/>
          </a:prstGeom>
          <a:solidFill>
            <a:schemeClr val="bg1"/>
          </a:solidFill>
          <a:ln w="9525">
            <a:noFill/>
            <a:miter lim="800000"/>
            <a:headEnd/>
            <a:tailEnd/>
          </a:ln>
          <a:effectLst/>
        </p:spPr>
        <p:txBody>
          <a:bodyPr wrap="none" anchor="ctr"/>
          <a:lstStyle/>
          <a:p>
            <a:pPr algn="ctr"/>
            <a:endParaRPr lang="ja-JP" altLang="en-US">
              <a:ea typeface="MS PGothic" pitchFamily="34" charset="-128"/>
            </a:endParaRPr>
          </a:p>
        </p:txBody>
      </p:sp>
      <p:sp>
        <p:nvSpPr>
          <p:cNvPr id="145428" name="Text Box 20"/>
          <p:cNvSpPr txBox="1">
            <a:spLocks noChangeArrowheads="1"/>
          </p:cNvSpPr>
          <p:nvPr/>
        </p:nvSpPr>
        <p:spPr bwMode="auto">
          <a:xfrm>
            <a:off x="323850" y="1052513"/>
            <a:ext cx="8223250" cy="822325"/>
          </a:xfrm>
          <a:prstGeom prst="rect">
            <a:avLst/>
          </a:prstGeom>
          <a:noFill/>
          <a:ln w="9525">
            <a:noFill/>
            <a:miter lim="800000"/>
            <a:headEnd/>
            <a:tailEnd/>
          </a:ln>
          <a:effectLst/>
        </p:spPr>
        <p:txBody>
          <a:bodyPr wrap="none">
            <a:spAutoFit/>
          </a:bodyPr>
          <a:lstStyle/>
          <a:p>
            <a:r>
              <a:rPr lang="en-US" altLang="ja-JP">
                <a:latin typeface="Arial" charset="0"/>
                <a:ea typeface="MS PGothic" pitchFamily="34" charset="-128"/>
              </a:rPr>
              <a:t>Urbanization weakens the function of keeping and deterring</a:t>
            </a:r>
          </a:p>
          <a:p>
            <a:r>
              <a:rPr lang="en-US" altLang="ja-JP">
                <a:latin typeface="Arial" charset="0"/>
                <a:ea typeface="MS PGothic" pitchFamily="34" charset="-128"/>
              </a:rPr>
              <a:t> water in river basin.</a:t>
            </a:r>
          </a:p>
        </p:txBody>
      </p:sp>
      <p:pic>
        <p:nvPicPr>
          <p:cNvPr id="145429" name="Picture 21" descr="MLIT"/>
          <p:cNvPicPr>
            <a:picLocks noChangeAspect="1" noChangeArrowheads="1"/>
          </p:cNvPicPr>
          <p:nvPr/>
        </p:nvPicPr>
        <p:blipFill>
          <a:blip r:embed="rId5"/>
          <a:srcRect/>
          <a:stretch>
            <a:fillRect/>
          </a:stretch>
        </p:blipFill>
        <p:spPr bwMode="auto">
          <a:xfrm>
            <a:off x="163513" y="44450"/>
            <a:ext cx="809625" cy="936625"/>
          </a:xfrm>
          <a:prstGeom prst="rect">
            <a:avLst/>
          </a:prstGeom>
          <a:noFill/>
        </p:spPr>
      </p:pic>
      <p:sp>
        <p:nvSpPr>
          <p:cNvPr id="2" name="Title 1"/>
          <p:cNvSpPr>
            <a:spLocks/>
          </p:cNvSpPr>
          <p:nvPr/>
        </p:nvSpPr>
        <p:spPr bwMode="auto">
          <a:xfrm>
            <a:off x="1116013" y="152400"/>
            <a:ext cx="8027987" cy="838200"/>
          </a:xfrm>
          <a:prstGeom prst="rect">
            <a:avLst/>
          </a:prstGeom>
          <a:noFill/>
          <a:ln w="9525">
            <a:noFill/>
            <a:miter lim="800000"/>
            <a:headEnd/>
            <a:tailEnd/>
          </a:ln>
        </p:spPr>
        <p:txBody>
          <a:bodyPr anchor="ctr"/>
          <a:lstStyle/>
          <a:p>
            <a:pPr algn="ctr"/>
            <a:r>
              <a:rPr lang="en-US" altLang="ja-JP" sz="3600" b="1">
                <a:solidFill>
                  <a:srgbClr val="F86308"/>
                </a:solidFill>
                <a:ea typeface="MS PGothic" pitchFamily="34" charset="-128"/>
                <a:cs typeface="Arial" charset="0"/>
              </a:rPr>
              <a:t>Runoff increase by urbanization</a:t>
            </a:r>
          </a:p>
        </p:txBody>
      </p:sp>
      <p:sp>
        <p:nvSpPr>
          <p:cNvPr id="20486" name="Rectangle 3"/>
          <p:cNvSpPr>
            <a:spLocks noChangeArrowheads="1"/>
          </p:cNvSpPr>
          <p:nvPr/>
        </p:nvSpPr>
        <p:spPr bwMode="auto">
          <a:xfrm>
            <a:off x="0" y="6324600"/>
            <a:ext cx="9144000" cy="533400"/>
          </a:xfrm>
          <a:prstGeom prst="rect">
            <a:avLst/>
          </a:prstGeom>
          <a:noFill/>
          <a:ln w="9525">
            <a:noFill/>
            <a:miter lim="800000"/>
            <a:headEnd/>
            <a:tailEnd/>
          </a:ln>
        </p:spPr>
        <p:txBody>
          <a:bodyPr wrap="none" lIns="95780" tIns="47889" rIns="207397" bIns="47889" anchor="ctr"/>
          <a:lstStyle/>
          <a:p>
            <a:pPr algn="ctr" eaLnBrk="1" hangingPunct="1"/>
            <a:r>
              <a:rPr lang="en-US" altLang="ja-JP" sz="2000" b="1">
                <a:solidFill>
                  <a:schemeClr val="accent2"/>
                </a:solidFill>
                <a:latin typeface="Arial" charset="0"/>
                <a:ea typeface="MS PGothic" pitchFamily="34" charset="-128"/>
                <a:cs typeface="Arial" charset="0"/>
              </a:rPr>
              <a:t>Source: Ministry of</a:t>
            </a:r>
            <a:r>
              <a:rPr lang="id-ID" sz="2000" b="1">
                <a:solidFill>
                  <a:schemeClr val="accent2"/>
                </a:solidFill>
                <a:latin typeface="Arial" charset="0"/>
                <a:ea typeface="MS PGothic" pitchFamily="34" charset="-128"/>
                <a:cs typeface="Arial" charset="0"/>
              </a:rPr>
              <a:t> </a:t>
            </a:r>
            <a:r>
              <a:rPr lang="en-US" altLang="ja-JP" sz="2000" b="1">
                <a:solidFill>
                  <a:schemeClr val="accent2"/>
                </a:solidFill>
                <a:latin typeface="Arial" charset="0"/>
                <a:ea typeface="MS PGothic" pitchFamily="34" charset="-128"/>
                <a:cs typeface="Arial" charset="0"/>
              </a:rPr>
              <a:t>Land, Infrastructure, Transport and Tourism, Japan</a:t>
            </a:r>
          </a:p>
        </p:txBody>
      </p:sp>
      <p:grpSp>
        <p:nvGrpSpPr>
          <p:cNvPr id="3" name="Group 33"/>
          <p:cNvGrpSpPr>
            <a:grpSpLocks/>
          </p:cNvGrpSpPr>
          <p:nvPr/>
        </p:nvGrpSpPr>
        <p:grpSpPr bwMode="auto">
          <a:xfrm>
            <a:off x="774700" y="4208463"/>
            <a:ext cx="3581400" cy="2173287"/>
            <a:chOff x="288" y="2855"/>
            <a:chExt cx="2256" cy="1369"/>
          </a:xfrm>
        </p:grpSpPr>
        <p:pic>
          <p:nvPicPr>
            <p:cNvPr id="145433" name="Picture 25"/>
            <p:cNvPicPr>
              <a:picLocks noChangeAspect="1" noChangeArrowheads="1"/>
            </p:cNvPicPr>
            <p:nvPr/>
          </p:nvPicPr>
          <p:blipFill>
            <a:blip r:embed="rId6" cstate="print"/>
            <a:srcRect l="929" t="1378" r="929"/>
            <a:stretch>
              <a:fillRect/>
            </a:stretch>
          </p:blipFill>
          <p:spPr bwMode="auto">
            <a:xfrm>
              <a:off x="288" y="2855"/>
              <a:ext cx="2232" cy="1369"/>
            </a:xfrm>
            <a:prstGeom prst="rect">
              <a:avLst/>
            </a:prstGeom>
            <a:noFill/>
            <a:ln w="6350">
              <a:solidFill>
                <a:srgbClr val="33CCCC"/>
              </a:solidFill>
              <a:miter lim="800000"/>
              <a:headEnd/>
              <a:tailEnd/>
            </a:ln>
            <a:effectLst/>
          </p:spPr>
        </p:pic>
        <p:sp>
          <p:nvSpPr>
            <p:cNvPr id="145434" name="Text Box 26"/>
            <p:cNvSpPr txBox="1">
              <a:spLocks noChangeArrowheads="1"/>
            </p:cNvSpPr>
            <p:nvPr/>
          </p:nvSpPr>
          <p:spPr bwMode="auto">
            <a:xfrm>
              <a:off x="461" y="2881"/>
              <a:ext cx="516" cy="143"/>
            </a:xfrm>
            <a:prstGeom prst="rect">
              <a:avLst/>
            </a:prstGeom>
            <a:solidFill>
              <a:schemeClr val="bg1"/>
            </a:solidFill>
            <a:ln w="9525">
              <a:noFill/>
              <a:miter lim="800000"/>
              <a:headEnd/>
              <a:tailEnd/>
            </a:ln>
            <a:effectLst/>
          </p:spPr>
          <p:txBody>
            <a:bodyPr>
              <a:spAutoFit/>
            </a:bodyPr>
            <a:lstStyle/>
            <a:p>
              <a:pPr algn="ctr" eaLnBrk="1" hangingPunct="1"/>
              <a:r>
                <a:rPr kumimoji="1" lang="en-US" altLang="ja-JP" sz="900">
                  <a:latin typeface="Arial" charset="0"/>
                  <a:ea typeface="MS PGothic" pitchFamily="34" charset="-128"/>
                </a:rPr>
                <a:t>Peak runoff</a:t>
              </a:r>
            </a:p>
          </p:txBody>
        </p:sp>
        <p:sp>
          <p:nvSpPr>
            <p:cNvPr id="145435" name="Text Box 27"/>
            <p:cNvSpPr txBox="1">
              <a:spLocks noChangeArrowheads="1"/>
            </p:cNvSpPr>
            <p:nvPr/>
          </p:nvSpPr>
          <p:spPr bwMode="auto">
            <a:xfrm>
              <a:off x="1287" y="3009"/>
              <a:ext cx="622" cy="230"/>
            </a:xfrm>
            <a:prstGeom prst="rect">
              <a:avLst/>
            </a:prstGeom>
            <a:solidFill>
              <a:schemeClr val="bg1"/>
            </a:solidFill>
            <a:ln w="9525">
              <a:noFill/>
              <a:miter lim="800000"/>
              <a:headEnd/>
              <a:tailEnd/>
            </a:ln>
            <a:effectLst/>
          </p:spPr>
          <p:txBody>
            <a:bodyPr>
              <a:spAutoFit/>
            </a:bodyPr>
            <a:lstStyle/>
            <a:p>
              <a:pPr algn="ctr" eaLnBrk="1" hangingPunct="1"/>
              <a:r>
                <a:rPr kumimoji="1" lang="en-US" altLang="ja-JP" sz="900">
                  <a:latin typeface="Arial" charset="0"/>
                  <a:ea typeface="MS PGothic" pitchFamily="34" charset="-128"/>
                </a:rPr>
                <a:t>Runoff volume doubles</a:t>
              </a:r>
            </a:p>
          </p:txBody>
        </p:sp>
        <p:sp>
          <p:nvSpPr>
            <p:cNvPr id="145436" name="Text Box 28"/>
            <p:cNvSpPr txBox="1">
              <a:spLocks noChangeArrowheads="1"/>
            </p:cNvSpPr>
            <p:nvPr/>
          </p:nvSpPr>
          <p:spPr bwMode="auto">
            <a:xfrm>
              <a:off x="542" y="3448"/>
              <a:ext cx="372" cy="143"/>
            </a:xfrm>
            <a:prstGeom prst="rect">
              <a:avLst/>
            </a:prstGeom>
            <a:solidFill>
              <a:schemeClr val="bg1"/>
            </a:solidFill>
            <a:ln w="9525">
              <a:noFill/>
              <a:miter lim="800000"/>
              <a:headEnd/>
              <a:tailEnd/>
            </a:ln>
            <a:effectLst/>
          </p:spPr>
          <p:txBody>
            <a:bodyPr>
              <a:spAutoFit/>
            </a:bodyPr>
            <a:lstStyle/>
            <a:p>
              <a:pPr algn="ctr" eaLnBrk="1" hangingPunct="1"/>
              <a:r>
                <a:rPr kumimoji="1" lang="en-US" altLang="ja-JP" sz="900">
                  <a:latin typeface="Arial" charset="0"/>
                  <a:ea typeface="MS PGothic" pitchFamily="34" charset="-128"/>
                </a:rPr>
                <a:t>Present</a:t>
              </a:r>
            </a:p>
          </p:txBody>
        </p:sp>
        <p:sp>
          <p:nvSpPr>
            <p:cNvPr id="145437" name="Text Box 29"/>
            <p:cNvSpPr txBox="1">
              <a:spLocks noChangeArrowheads="1"/>
            </p:cNvSpPr>
            <p:nvPr/>
          </p:nvSpPr>
          <p:spPr bwMode="auto">
            <a:xfrm>
              <a:off x="1909" y="3668"/>
              <a:ext cx="635" cy="316"/>
            </a:xfrm>
            <a:prstGeom prst="rect">
              <a:avLst/>
            </a:prstGeom>
            <a:solidFill>
              <a:schemeClr val="bg1"/>
            </a:solidFill>
            <a:ln w="9525">
              <a:noFill/>
              <a:miter lim="800000"/>
              <a:headEnd/>
              <a:tailEnd/>
            </a:ln>
            <a:effectLst/>
          </p:spPr>
          <p:txBody>
            <a:bodyPr>
              <a:spAutoFit/>
            </a:bodyPr>
            <a:lstStyle/>
            <a:p>
              <a:pPr algn="ctr" eaLnBrk="1" hangingPunct="1"/>
              <a:r>
                <a:rPr kumimoji="1" lang="en-US" altLang="ja-JP" sz="900">
                  <a:latin typeface="Arial" charset="0"/>
                  <a:ea typeface="MS PGothic" pitchFamily="34" charset="-128"/>
                </a:rPr>
                <a:t>Runoff reaches its peak in 1/3 of time</a:t>
              </a:r>
            </a:p>
          </p:txBody>
        </p:sp>
        <p:sp>
          <p:nvSpPr>
            <p:cNvPr id="145438" name="Text Box 30"/>
            <p:cNvSpPr txBox="1">
              <a:spLocks noChangeArrowheads="1"/>
            </p:cNvSpPr>
            <p:nvPr/>
          </p:nvSpPr>
          <p:spPr bwMode="auto">
            <a:xfrm>
              <a:off x="1225" y="3407"/>
              <a:ext cx="497" cy="145"/>
            </a:xfrm>
            <a:prstGeom prst="rect">
              <a:avLst/>
            </a:prstGeom>
            <a:solidFill>
              <a:schemeClr val="bg1"/>
            </a:solidFill>
            <a:ln w="9525">
              <a:noFill/>
              <a:miter lim="800000"/>
              <a:headEnd/>
              <a:tailEnd/>
            </a:ln>
            <a:effectLst/>
          </p:spPr>
          <p:txBody>
            <a:bodyPr>
              <a:spAutoFit/>
            </a:bodyPr>
            <a:lstStyle/>
            <a:p>
              <a:pPr algn="ctr" eaLnBrk="1" hangingPunct="1"/>
              <a:r>
                <a:rPr kumimoji="1" lang="en-US" altLang="ja-JP" sz="900">
                  <a:latin typeface="Arial" charset="0"/>
                  <a:ea typeface="MS PGothic" pitchFamily="34" charset="-128"/>
                </a:rPr>
                <a:t>Peak runoff</a:t>
              </a:r>
            </a:p>
          </p:txBody>
        </p:sp>
        <p:sp>
          <p:nvSpPr>
            <p:cNvPr id="145439" name="Text Box 31"/>
            <p:cNvSpPr txBox="1">
              <a:spLocks noChangeArrowheads="1"/>
            </p:cNvSpPr>
            <p:nvPr/>
          </p:nvSpPr>
          <p:spPr bwMode="auto">
            <a:xfrm>
              <a:off x="1101" y="3741"/>
              <a:ext cx="764" cy="145"/>
            </a:xfrm>
            <a:prstGeom prst="rect">
              <a:avLst/>
            </a:prstGeom>
            <a:solidFill>
              <a:schemeClr val="bg1"/>
            </a:solidFill>
            <a:ln w="9525">
              <a:noFill/>
              <a:miter lim="800000"/>
              <a:headEnd/>
              <a:tailEnd/>
            </a:ln>
            <a:effectLst/>
          </p:spPr>
          <p:txBody>
            <a:bodyPr>
              <a:spAutoFit/>
            </a:bodyPr>
            <a:lstStyle/>
            <a:p>
              <a:pPr algn="ctr" eaLnBrk="1" hangingPunct="1"/>
              <a:r>
                <a:rPr kumimoji="1" lang="en-US" altLang="ja-JP" sz="900">
                  <a:latin typeface="Arial" charset="0"/>
                  <a:ea typeface="MS PGothic" pitchFamily="34" charset="-128"/>
                </a:rPr>
                <a:t>Before development</a:t>
              </a:r>
            </a:p>
          </p:txBody>
        </p:sp>
        <p:sp>
          <p:nvSpPr>
            <p:cNvPr id="145440" name="Line 32"/>
            <p:cNvSpPr>
              <a:spLocks noChangeShapeType="1"/>
            </p:cNvSpPr>
            <p:nvPr/>
          </p:nvSpPr>
          <p:spPr bwMode="auto">
            <a:xfrm flipH="1" flipV="1">
              <a:off x="877" y="3326"/>
              <a:ext cx="474" cy="460"/>
            </a:xfrm>
            <a:prstGeom prst="line">
              <a:avLst/>
            </a:prstGeom>
            <a:noFill/>
            <a:ln w="28575">
              <a:solidFill>
                <a:srgbClr val="FF0000"/>
              </a:solidFill>
              <a:round/>
              <a:headEnd/>
              <a:tailEnd type="triangle" w="med" len="med"/>
            </a:ln>
            <a:effectLst/>
          </p:spPr>
          <p:txBody>
            <a:bodyPr/>
            <a:lstStyle/>
            <a:p>
              <a:endParaRPr lang="en-US"/>
            </a:p>
          </p:txBody>
        </p:sp>
      </p:grpSp>
      <p:sp>
        <p:nvSpPr>
          <p:cNvPr id="145442" name="Text Box 5"/>
          <p:cNvSpPr txBox="1">
            <a:spLocks noChangeArrowheads="1"/>
          </p:cNvSpPr>
          <p:nvPr/>
        </p:nvSpPr>
        <p:spPr bwMode="auto">
          <a:xfrm>
            <a:off x="323850" y="1989138"/>
            <a:ext cx="935038" cy="274637"/>
          </a:xfrm>
          <a:prstGeom prst="rect">
            <a:avLst/>
          </a:prstGeom>
          <a:noFill/>
          <a:ln w="9525">
            <a:noFill/>
            <a:miter lim="800000"/>
            <a:headEnd/>
            <a:tailEnd/>
          </a:ln>
        </p:spPr>
        <p:txBody>
          <a:bodyPr>
            <a:spAutoFit/>
          </a:bodyPr>
          <a:lstStyle/>
          <a:p>
            <a:pPr algn="ctr" eaLnBrk="1" hangingPunct="1">
              <a:spcBef>
                <a:spcPct val="50000"/>
              </a:spcBef>
            </a:pPr>
            <a:r>
              <a:rPr lang="en-US" altLang="ja-JP" sz="1200" b="1" dirty="0">
                <a:latin typeface="Calibri" pitchFamily="34" charset="0"/>
                <a:ea typeface="MS PGothic" pitchFamily="34" charset="-128"/>
                <a:cs typeface="Arial" charset="0"/>
              </a:rPr>
              <a:t>JAN 1970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1550" y="260350"/>
            <a:ext cx="8172450" cy="838200"/>
          </a:xfrm>
        </p:spPr>
        <p:txBody>
          <a:bodyPr>
            <a:normAutofit fontScale="90000"/>
          </a:bodyPr>
          <a:lstStyle/>
          <a:p>
            <a:r>
              <a:rPr lang="en-US" altLang="ja-JP" sz="3600" smtClean="0">
                <a:solidFill>
                  <a:srgbClr val="F86308"/>
                </a:solidFill>
                <a:cs typeface="Arial" charset="0"/>
              </a:rPr>
              <a:t>Influence of urbanization</a:t>
            </a:r>
            <a:br>
              <a:rPr lang="en-US" altLang="ja-JP" sz="3600" smtClean="0">
                <a:solidFill>
                  <a:srgbClr val="F86308"/>
                </a:solidFill>
                <a:cs typeface="Arial" charset="0"/>
              </a:rPr>
            </a:br>
            <a:r>
              <a:rPr lang="en-US" altLang="ja-JP" sz="3600" smtClean="0">
                <a:solidFill>
                  <a:srgbClr val="F86308"/>
                </a:solidFill>
                <a:cs typeface="Arial" charset="0"/>
              </a:rPr>
              <a:t>on water cycle</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8000E04-DE7B-41D3-84F5-F3103759038D}" type="slidenum">
              <a:rPr lang="en-US" sz="1200">
                <a:solidFill>
                  <a:schemeClr val="tx1">
                    <a:tint val="75000"/>
                  </a:schemeClr>
                </a:solidFill>
                <a:latin typeface="+mn-lt"/>
              </a:rPr>
              <a:pPr algn="r" fontAlgn="auto">
                <a:spcBef>
                  <a:spcPts val="0"/>
                </a:spcBef>
                <a:spcAft>
                  <a:spcPts val="0"/>
                </a:spcAft>
                <a:defRPr/>
              </a:pPr>
              <a:t>16</a:t>
            </a:fld>
            <a:endParaRPr lang="en-US" sz="1200">
              <a:solidFill>
                <a:schemeClr val="tx1">
                  <a:tint val="75000"/>
                </a:schemeClr>
              </a:solidFill>
              <a:latin typeface="+mn-lt"/>
            </a:endParaRPr>
          </a:p>
        </p:txBody>
      </p:sp>
      <p:sp>
        <p:nvSpPr>
          <p:cNvPr id="110623" name="Text Box 1055"/>
          <p:cNvSpPr txBox="1">
            <a:spLocks noChangeArrowheads="1"/>
          </p:cNvSpPr>
          <p:nvPr/>
        </p:nvSpPr>
        <p:spPr bwMode="auto">
          <a:xfrm>
            <a:off x="827088" y="6381750"/>
            <a:ext cx="7058025" cy="336550"/>
          </a:xfrm>
          <a:prstGeom prst="rect">
            <a:avLst/>
          </a:prstGeom>
          <a:solidFill>
            <a:schemeClr val="bg1"/>
          </a:solidFill>
          <a:ln w="9525">
            <a:noFill/>
            <a:miter lim="800000"/>
            <a:headEnd/>
            <a:tailEnd/>
          </a:ln>
          <a:effectLst/>
        </p:spPr>
        <p:txBody>
          <a:bodyPr>
            <a:spAutoFit/>
          </a:bodyPr>
          <a:lstStyle/>
          <a:p>
            <a:r>
              <a:rPr lang="en-US" altLang="ja-JP" sz="1600">
                <a:latin typeface="Arial" charset="0"/>
                <a:ea typeface="MS PGothic" pitchFamily="34" charset="-128"/>
              </a:rPr>
              <a:t>Source: Federal Stream Corridor Restoration Handbook (US Government)</a:t>
            </a:r>
          </a:p>
        </p:txBody>
      </p:sp>
      <p:pic>
        <p:nvPicPr>
          <p:cNvPr id="110624" name="Picture 1056" descr="Water Cycle Federal Stream Corridor Restoration Handbook"/>
          <p:cNvPicPr>
            <a:picLocks noChangeAspect="1" noChangeArrowheads="1"/>
          </p:cNvPicPr>
          <p:nvPr/>
        </p:nvPicPr>
        <p:blipFill>
          <a:blip r:embed="rId3"/>
          <a:srcRect/>
          <a:stretch>
            <a:fillRect/>
          </a:stretch>
        </p:blipFill>
        <p:spPr bwMode="auto">
          <a:xfrm>
            <a:off x="1600201" y="1295401"/>
            <a:ext cx="5486399" cy="5018845"/>
          </a:xfrm>
          <a:prstGeom prst="rect">
            <a:avLst/>
          </a:prstGeom>
          <a:noFill/>
        </p:spPr>
      </p:pic>
      <p:sp>
        <p:nvSpPr>
          <p:cNvPr id="110625" name="Oval 1057"/>
          <p:cNvSpPr>
            <a:spLocks noChangeArrowheads="1"/>
          </p:cNvSpPr>
          <p:nvPr/>
        </p:nvSpPr>
        <p:spPr bwMode="auto">
          <a:xfrm>
            <a:off x="2987675" y="2062163"/>
            <a:ext cx="576263" cy="503237"/>
          </a:xfrm>
          <a:prstGeom prst="ellipse">
            <a:avLst/>
          </a:prstGeom>
          <a:noFill/>
          <a:ln w="28575">
            <a:solidFill>
              <a:srgbClr val="FF0000"/>
            </a:solidFill>
            <a:round/>
            <a:headEnd/>
            <a:tailEnd/>
          </a:ln>
          <a:effectLst/>
        </p:spPr>
        <p:txBody>
          <a:bodyPr wrap="none" anchor="ctr"/>
          <a:lstStyle/>
          <a:p>
            <a:endParaRPr lang="en-US"/>
          </a:p>
        </p:txBody>
      </p:sp>
      <p:sp>
        <p:nvSpPr>
          <p:cNvPr id="110626" name="Oval 1058"/>
          <p:cNvSpPr>
            <a:spLocks noChangeArrowheads="1"/>
          </p:cNvSpPr>
          <p:nvPr/>
        </p:nvSpPr>
        <p:spPr bwMode="auto">
          <a:xfrm>
            <a:off x="5724525" y="2060575"/>
            <a:ext cx="576263" cy="503238"/>
          </a:xfrm>
          <a:prstGeom prst="ellipse">
            <a:avLst/>
          </a:prstGeom>
          <a:noFill/>
          <a:ln w="28575">
            <a:solidFill>
              <a:srgbClr val="FF0000"/>
            </a:solidFill>
            <a:round/>
            <a:headEnd/>
            <a:tailEnd/>
          </a:ln>
          <a:effectLst/>
        </p:spPr>
        <p:txBody>
          <a:bodyPr wrap="none" anchor="ctr"/>
          <a:lstStyle/>
          <a:p>
            <a:endParaRPr lang="en-US"/>
          </a:p>
        </p:txBody>
      </p:sp>
      <p:sp>
        <p:nvSpPr>
          <p:cNvPr id="110627" name="Oval 1059"/>
          <p:cNvSpPr>
            <a:spLocks noChangeArrowheads="1"/>
          </p:cNvSpPr>
          <p:nvPr/>
        </p:nvSpPr>
        <p:spPr bwMode="auto">
          <a:xfrm>
            <a:off x="2987675" y="4519613"/>
            <a:ext cx="576263" cy="503237"/>
          </a:xfrm>
          <a:prstGeom prst="ellipse">
            <a:avLst/>
          </a:prstGeom>
          <a:noFill/>
          <a:ln w="28575">
            <a:solidFill>
              <a:srgbClr val="FF0000"/>
            </a:solidFill>
            <a:round/>
            <a:headEnd/>
            <a:tailEnd/>
          </a:ln>
          <a:effectLst/>
        </p:spPr>
        <p:txBody>
          <a:bodyPr wrap="none" anchor="ctr"/>
          <a:lstStyle/>
          <a:p>
            <a:endParaRPr lang="en-US"/>
          </a:p>
        </p:txBody>
      </p:sp>
      <p:sp>
        <p:nvSpPr>
          <p:cNvPr id="110628" name="Oval 1060"/>
          <p:cNvSpPr>
            <a:spLocks noChangeArrowheads="1"/>
          </p:cNvSpPr>
          <p:nvPr/>
        </p:nvSpPr>
        <p:spPr bwMode="auto">
          <a:xfrm>
            <a:off x="5724525" y="4508500"/>
            <a:ext cx="576263" cy="503238"/>
          </a:xfrm>
          <a:prstGeom prst="ellipse">
            <a:avLst/>
          </a:prstGeom>
          <a:noFill/>
          <a:ln w="28575">
            <a:solidFill>
              <a:srgbClr val="FF0000"/>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ço Reservado para Número de Slide 3"/>
          <p:cNvSpPr>
            <a:spLocks noGrp="1"/>
          </p:cNvSpPr>
          <p:nvPr>
            <p:ph type="sldNum" sz="quarter" idx="12"/>
          </p:nvPr>
        </p:nvSpPr>
        <p:spPr>
          <a:noFill/>
        </p:spPr>
        <p:txBody>
          <a:bodyPr/>
          <a:lstStyle/>
          <a:p>
            <a:fld id="{144FEAE1-C919-4808-9086-381C5D0FD37C}" type="slidenum">
              <a:rPr lang="pt-BR" smtClean="0">
                <a:latin typeface="Arial" pitchFamily="34" charset="0"/>
                <a:cs typeface="Arial" pitchFamily="34" charset="0"/>
              </a:rPr>
              <a:pPr/>
              <a:t>17</a:t>
            </a:fld>
            <a:endParaRPr lang="pt-BR" smtClean="0">
              <a:latin typeface="Arial" pitchFamily="34" charset="0"/>
              <a:cs typeface="Arial" pitchFamily="34" charset="0"/>
            </a:endParaRPr>
          </a:p>
        </p:txBody>
      </p:sp>
      <p:pic>
        <p:nvPicPr>
          <p:cNvPr id="20483" name="Picture 4" descr="imper"/>
          <p:cNvPicPr>
            <a:picLocks noChangeAspect="1" noChangeArrowheads="1"/>
          </p:cNvPicPr>
          <p:nvPr/>
        </p:nvPicPr>
        <p:blipFill>
          <a:blip r:embed="rId2"/>
          <a:srcRect/>
          <a:stretch>
            <a:fillRect/>
          </a:stretch>
        </p:blipFill>
        <p:spPr bwMode="auto">
          <a:xfrm>
            <a:off x="4572000" y="476250"/>
            <a:ext cx="3816350" cy="3230563"/>
          </a:xfrm>
          <a:prstGeom prst="rect">
            <a:avLst/>
          </a:prstGeom>
          <a:noFill/>
          <a:ln w="38100">
            <a:solidFill>
              <a:schemeClr val="bg1"/>
            </a:solidFill>
            <a:miter lim="800000"/>
            <a:headEnd/>
            <a:tailEnd/>
          </a:ln>
        </p:spPr>
      </p:pic>
      <p:pic>
        <p:nvPicPr>
          <p:cNvPr id="246789" name="Picture 5" descr="100_2082"/>
          <p:cNvPicPr>
            <a:picLocks noChangeAspect="1" noChangeArrowheads="1"/>
          </p:cNvPicPr>
          <p:nvPr/>
        </p:nvPicPr>
        <p:blipFill>
          <a:blip r:embed="rId3"/>
          <a:srcRect/>
          <a:stretch>
            <a:fillRect/>
          </a:stretch>
        </p:blipFill>
        <p:spPr bwMode="auto">
          <a:xfrm>
            <a:off x="1187450" y="333375"/>
            <a:ext cx="2663825" cy="3527425"/>
          </a:xfrm>
          <a:prstGeom prst="rect">
            <a:avLst/>
          </a:prstGeom>
          <a:noFill/>
          <a:ln w="38100">
            <a:solidFill>
              <a:schemeClr val="bg1"/>
            </a:solidFill>
            <a:miter lim="800000"/>
            <a:headEnd/>
            <a:tailEnd/>
          </a:ln>
        </p:spPr>
      </p:pic>
      <p:pic>
        <p:nvPicPr>
          <p:cNvPr id="246790" name="Picture 6"/>
          <p:cNvPicPr>
            <a:picLocks noChangeAspect="1" noChangeArrowheads="1"/>
          </p:cNvPicPr>
          <p:nvPr/>
        </p:nvPicPr>
        <p:blipFill>
          <a:blip r:embed="rId4"/>
          <a:srcRect/>
          <a:stretch>
            <a:fillRect/>
          </a:stretch>
        </p:blipFill>
        <p:spPr bwMode="auto">
          <a:xfrm>
            <a:off x="3851275" y="4149725"/>
            <a:ext cx="3600450" cy="2493963"/>
          </a:xfrm>
          <a:prstGeom prst="rect">
            <a:avLst/>
          </a:prstGeom>
          <a:noFill/>
          <a:ln w="38100">
            <a:solidFill>
              <a:schemeClr val="bg1"/>
            </a:solidFill>
            <a:miter lim="800000"/>
            <a:headEnd/>
            <a:tailEnd/>
          </a:ln>
        </p:spPr>
      </p:pic>
      <p:sp>
        <p:nvSpPr>
          <p:cNvPr id="246791" name="Oval 7"/>
          <p:cNvSpPr>
            <a:spLocks noChangeArrowheads="1"/>
          </p:cNvSpPr>
          <p:nvPr/>
        </p:nvSpPr>
        <p:spPr bwMode="auto">
          <a:xfrm>
            <a:off x="6084888" y="2636838"/>
            <a:ext cx="431800" cy="431800"/>
          </a:xfrm>
          <a:prstGeom prst="ellipse">
            <a:avLst/>
          </a:prstGeom>
          <a:solidFill>
            <a:schemeClr val="bg1">
              <a:alpha val="23921"/>
            </a:schemeClr>
          </a:solidFill>
          <a:ln w="38100">
            <a:solidFill>
              <a:srgbClr val="FFFF00"/>
            </a:solidFill>
            <a:round/>
            <a:headEnd/>
            <a:tailEnd/>
          </a:ln>
        </p:spPr>
        <p:txBody>
          <a:bodyPr wrap="none" anchor="ctr"/>
          <a:lstStyle/>
          <a:p>
            <a:endParaRPr lang="pt-BR"/>
          </a:p>
        </p:txBody>
      </p:sp>
      <p:sp>
        <p:nvSpPr>
          <p:cNvPr id="246792" name="Oval 8"/>
          <p:cNvSpPr>
            <a:spLocks noChangeArrowheads="1"/>
          </p:cNvSpPr>
          <p:nvPr/>
        </p:nvSpPr>
        <p:spPr bwMode="auto">
          <a:xfrm>
            <a:off x="6156325" y="1844675"/>
            <a:ext cx="431800" cy="431800"/>
          </a:xfrm>
          <a:prstGeom prst="ellipse">
            <a:avLst/>
          </a:prstGeom>
          <a:solidFill>
            <a:schemeClr val="bg1">
              <a:alpha val="23921"/>
            </a:schemeClr>
          </a:solidFill>
          <a:ln w="38100">
            <a:solidFill>
              <a:srgbClr val="FFFF00"/>
            </a:solidFill>
            <a:round/>
            <a:headEnd/>
            <a:tailEnd/>
          </a:ln>
        </p:spPr>
        <p:txBody>
          <a:bodyPr wrap="none" anchor="ctr"/>
          <a:lstStyle/>
          <a:p>
            <a:endParaRPr lang="pt-BR"/>
          </a:p>
        </p:txBody>
      </p:sp>
      <p:sp>
        <p:nvSpPr>
          <p:cNvPr id="20488" name="Line 9"/>
          <p:cNvSpPr>
            <a:spLocks noChangeShapeType="1"/>
          </p:cNvSpPr>
          <p:nvPr/>
        </p:nvSpPr>
        <p:spPr bwMode="auto">
          <a:xfrm flipH="1">
            <a:off x="6227763" y="3068638"/>
            <a:ext cx="73025" cy="1152525"/>
          </a:xfrm>
          <a:prstGeom prst="line">
            <a:avLst/>
          </a:prstGeom>
          <a:noFill/>
          <a:ln w="38100">
            <a:solidFill>
              <a:srgbClr val="FFCC00"/>
            </a:solidFill>
            <a:round/>
            <a:headEnd/>
            <a:tailEnd type="triangle" w="med" len="med"/>
          </a:ln>
        </p:spPr>
        <p:txBody>
          <a:bodyPr/>
          <a:lstStyle/>
          <a:p>
            <a:endParaRPr lang="en-US"/>
          </a:p>
        </p:txBody>
      </p:sp>
      <p:sp>
        <p:nvSpPr>
          <p:cNvPr id="20489" name="Line 10"/>
          <p:cNvSpPr>
            <a:spLocks noChangeShapeType="1"/>
          </p:cNvSpPr>
          <p:nvPr/>
        </p:nvSpPr>
        <p:spPr bwMode="auto">
          <a:xfrm flipH="1">
            <a:off x="3779838" y="2133600"/>
            <a:ext cx="2376487" cy="503238"/>
          </a:xfrm>
          <a:prstGeom prst="line">
            <a:avLst/>
          </a:prstGeom>
          <a:noFill/>
          <a:ln w="38100">
            <a:solidFill>
              <a:srgbClr val="FFCC00"/>
            </a:solidFill>
            <a:round/>
            <a:headEnd/>
            <a:tailEnd type="triangle" w="med" len="med"/>
          </a:ln>
        </p:spPr>
        <p:txBody>
          <a:bodyPr/>
          <a:lstStyle/>
          <a:p>
            <a:endParaRPr lang="en-US"/>
          </a:p>
        </p:txBody>
      </p:sp>
      <p:sp>
        <p:nvSpPr>
          <p:cNvPr id="20490" name="CaixaDeTexto 9"/>
          <p:cNvSpPr txBox="1">
            <a:spLocks noChangeArrowheads="1"/>
          </p:cNvSpPr>
          <p:nvPr/>
        </p:nvSpPr>
        <p:spPr bwMode="auto">
          <a:xfrm>
            <a:off x="642938" y="4500563"/>
            <a:ext cx="2143125" cy="646112"/>
          </a:xfrm>
          <a:prstGeom prst="rect">
            <a:avLst/>
          </a:prstGeom>
          <a:noFill/>
          <a:ln w="9525">
            <a:noFill/>
            <a:miter lim="800000"/>
            <a:headEnd/>
            <a:tailEnd/>
          </a:ln>
        </p:spPr>
        <p:txBody>
          <a:bodyPr>
            <a:spAutoFit/>
          </a:bodyPr>
          <a:lstStyle/>
          <a:p>
            <a:r>
              <a:rPr lang="pt-BR" b="1"/>
              <a:t>IMPERVIOUS AREAS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6789"/>
                                        </p:tgtEl>
                                        <p:attrNameLst>
                                          <p:attrName>style.visibility</p:attrName>
                                        </p:attrNameLst>
                                      </p:cBhvr>
                                      <p:to>
                                        <p:strVal val="visible"/>
                                      </p:to>
                                    </p:set>
                                    <p:anim calcmode="lin" valueType="num">
                                      <p:cBhvr additive="base">
                                        <p:cTn id="7" dur="500" fill="hold"/>
                                        <p:tgtEl>
                                          <p:spTgt spid="246789"/>
                                        </p:tgtEl>
                                        <p:attrNameLst>
                                          <p:attrName>ppt_x</p:attrName>
                                        </p:attrNameLst>
                                      </p:cBhvr>
                                      <p:tavLst>
                                        <p:tav tm="0">
                                          <p:val>
                                            <p:strVal val="#ppt_x"/>
                                          </p:val>
                                        </p:tav>
                                        <p:tav tm="100000">
                                          <p:val>
                                            <p:strVal val="#ppt_x"/>
                                          </p:val>
                                        </p:tav>
                                      </p:tavLst>
                                    </p:anim>
                                    <p:anim calcmode="lin" valueType="num">
                                      <p:cBhvr additive="base">
                                        <p:cTn id="8" dur="500" fill="hold"/>
                                        <p:tgtEl>
                                          <p:spTgt spid="24678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6790"/>
                                        </p:tgtEl>
                                        <p:attrNameLst>
                                          <p:attrName>style.visibility</p:attrName>
                                        </p:attrNameLst>
                                      </p:cBhvr>
                                      <p:to>
                                        <p:strVal val="visible"/>
                                      </p:to>
                                    </p:set>
                                    <p:anim calcmode="lin" valueType="num">
                                      <p:cBhvr additive="base">
                                        <p:cTn id="12" dur="500" fill="hold"/>
                                        <p:tgtEl>
                                          <p:spTgt spid="246790"/>
                                        </p:tgtEl>
                                        <p:attrNameLst>
                                          <p:attrName>ppt_x</p:attrName>
                                        </p:attrNameLst>
                                      </p:cBhvr>
                                      <p:tavLst>
                                        <p:tav tm="0">
                                          <p:val>
                                            <p:strVal val="#ppt_x"/>
                                          </p:val>
                                        </p:tav>
                                        <p:tav tm="100000">
                                          <p:val>
                                            <p:strVal val="#ppt_x"/>
                                          </p:val>
                                        </p:tav>
                                      </p:tavLst>
                                    </p:anim>
                                    <p:anim calcmode="lin" valueType="num">
                                      <p:cBhvr additive="base">
                                        <p:cTn id="13" dur="500" fill="hold"/>
                                        <p:tgtEl>
                                          <p:spTgt spid="2467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6791"/>
                                        </p:tgtEl>
                                        <p:attrNameLst>
                                          <p:attrName>style.visibility</p:attrName>
                                        </p:attrNameLst>
                                      </p:cBhvr>
                                      <p:to>
                                        <p:strVal val="visible"/>
                                      </p:to>
                                    </p:set>
                                    <p:anim calcmode="lin" valueType="num">
                                      <p:cBhvr additive="base">
                                        <p:cTn id="18" dur="500" fill="hold"/>
                                        <p:tgtEl>
                                          <p:spTgt spid="246791"/>
                                        </p:tgtEl>
                                        <p:attrNameLst>
                                          <p:attrName>ppt_x</p:attrName>
                                        </p:attrNameLst>
                                      </p:cBhvr>
                                      <p:tavLst>
                                        <p:tav tm="0">
                                          <p:val>
                                            <p:strVal val="#ppt_x"/>
                                          </p:val>
                                        </p:tav>
                                        <p:tav tm="100000">
                                          <p:val>
                                            <p:strVal val="#ppt_x"/>
                                          </p:val>
                                        </p:tav>
                                      </p:tavLst>
                                    </p:anim>
                                    <p:anim calcmode="lin" valueType="num">
                                      <p:cBhvr additive="base">
                                        <p:cTn id="19" dur="500" fill="hold"/>
                                        <p:tgtEl>
                                          <p:spTgt spid="24679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46792"/>
                                        </p:tgtEl>
                                        <p:attrNameLst>
                                          <p:attrName>style.visibility</p:attrName>
                                        </p:attrNameLst>
                                      </p:cBhvr>
                                      <p:to>
                                        <p:strVal val="visible"/>
                                      </p:to>
                                    </p:set>
                                    <p:anim calcmode="lin" valueType="num">
                                      <p:cBhvr additive="base">
                                        <p:cTn id="24" dur="500" fill="hold"/>
                                        <p:tgtEl>
                                          <p:spTgt spid="246792"/>
                                        </p:tgtEl>
                                        <p:attrNameLst>
                                          <p:attrName>ppt_x</p:attrName>
                                        </p:attrNameLst>
                                      </p:cBhvr>
                                      <p:tavLst>
                                        <p:tav tm="0">
                                          <p:val>
                                            <p:strVal val="#ppt_x"/>
                                          </p:val>
                                        </p:tav>
                                        <p:tav tm="100000">
                                          <p:val>
                                            <p:strVal val="#ppt_x"/>
                                          </p:val>
                                        </p:tav>
                                      </p:tavLst>
                                    </p:anim>
                                    <p:anim calcmode="lin" valueType="num">
                                      <p:cBhvr additive="base">
                                        <p:cTn id="25" dur="500" fill="hold"/>
                                        <p:tgtEl>
                                          <p:spTgt spid="2467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1" grpId="0" animBg="1"/>
      <p:bldP spid="2467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599" y="0"/>
            <a:ext cx="8915401" cy="838200"/>
          </a:xfrm>
        </p:spPr>
        <p:txBody>
          <a:bodyPr>
            <a:normAutofit/>
          </a:bodyPr>
          <a:lstStyle/>
          <a:p>
            <a:r>
              <a:rPr lang="en-US" altLang="ja-JP" sz="3600" b="1" dirty="0" smtClean="0">
                <a:solidFill>
                  <a:srgbClr val="F86308"/>
                </a:solidFill>
                <a:cs typeface="Arial" charset="0"/>
              </a:rPr>
              <a:t>Urban characteristics related to flood risks</a:t>
            </a:r>
          </a:p>
        </p:txBody>
      </p:sp>
      <p:sp>
        <p:nvSpPr>
          <p:cNvPr id="35843" name="Content Placeholder 2"/>
          <p:cNvSpPr>
            <a:spLocks noGrp="1"/>
          </p:cNvSpPr>
          <p:nvPr>
            <p:ph idx="4294967295"/>
          </p:nvPr>
        </p:nvSpPr>
        <p:spPr>
          <a:xfrm>
            <a:off x="501650" y="1268413"/>
            <a:ext cx="8489950" cy="4446587"/>
          </a:xfrm>
        </p:spPr>
        <p:txBody>
          <a:bodyPr>
            <a:normAutofit fontScale="92500" lnSpcReduction="10000"/>
          </a:bodyPr>
          <a:lstStyle/>
          <a:p>
            <a:r>
              <a:rPr lang="en-US" altLang="ja-JP" sz="2400" b="1" dirty="0" smtClean="0">
                <a:solidFill>
                  <a:srgbClr val="FF0000"/>
                </a:solidFill>
                <a:latin typeface="Arial" charset="0"/>
                <a:ea typeface="MS PGothic" pitchFamily="34" charset="-128"/>
              </a:rPr>
              <a:t>Concentrated population </a:t>
            </a:r>
            <a:r>
              <a:rPr lang="en-US" altLang="ja-JP" sz="2400" b="1" dirty="0" smtClean="0">
                <a:latin typeface="Arial" charset="0"/>
                <a:ea typeface="MS PGothic" pitchFamily="34" charset="-128"/>
              </a:rPr>
              <a:t>due to income earning opportunities</a:t>
            </a:r>
          </a:p>
          <a:p>
            <a:r>
              <a:rPr lang="en-US" altLang="ja-JP" sz="2400" b="1" dirty="0" smtClean="0">
                <a:solidFill>
                  <a:srgbClr val="FF0000"/>
                </a:solidFill>
                <a:latin typeface="Arial" charset="0"/>
                <a:ea typeface="MS PGothic" pitchFamily="34" charset="-128"/>
              </a:rPr>
              <a:t>Large impermeable </a:t>
            </a:r>
            <a:r>
              <a:rPr lang="en-US" altLang="ja-JP" sz="2400" b="1" dirty="0" smtClean="0">
                <a:latin typeface="Arial" charset="0"/>
                <a:ea typeface="MS PGothic" pitchFamily="34" charset="-128"/>
              </a:rPr>
              <a:t>surfaces and construction of buildings</a:t>
            </a:r>
          </a:p>
          <a:p>
            <a:r>
              <a:rPr lang="en-US" altLang="ja-JP" sz="2400" b="1" dirty="0" smtClean="0">
                <a:solidFill>
                  <a:srgbClr val="FF0000"/>
                </a:solidFill>
                <a:latin typeface="Arial" charset="0"/>
                <a:ea typeface="MS PGothic" pitchFamily="34" charset="-128"/>
              </a:rPr>
              <a:t>Concentration of solid and liquid waste </a:t>
            </a:r>
            <a:r>
              <a:rPr lang="en-US" altLang="ja-JP" sz="2400" b="1" dirty="0" smtClean="0">
                <a:latin typeface="Arial" charset="0"/>
                <a:ea typeface="MS PGothic" pitchFamily="34" charset="-128"/>
              </a:rPr>
              <a:t>without formal disposal systems</a:t>
            </a:r>
          </a:p>
          <a:p>
            <a:r>
              <a:rPr lang="en-US" altLang="ja-JP" sz="2400" b="1" dirty="0" smtClean="0">
                <a:solidFill>
                  <a:srgbClr val="FF0000"/>
                </a:solidFill>
                <a:latin typeface="Arial" charset="0"/>
                <a:ea typeface="MS PGothic" pitchFamily="34" charset="-128"/>
              </a:rPr>
              <a:t>Obstructed </a:t>
            </a:r>
            <a:r>
              <a:rPr lang="en-US" altLang="ja-JP" sz="2400" b="1" dirty="0" smtClean="0">
                <a:latin typeface="Arial" charset="0"/>
                <a:ea typeface="MS PGothic" pitchFamily="34" charset="-128"/>
              </a:rPr>
              <a:t>drainage systems</a:t>
            </a:r>
          </a:p>
          <a:p>
            <a:r>
              <a:rPr lang="en-US" altLang="ja-JP" sz="2400" b="1" dirty="0" smtClean="0">
                <a:latin typeface="Arial" charset="0"/>
                <a:ea typeface="MS PGothic" pitchFamily="34" charset="-128"/>
              </a:rPr>
              <a:t>Intensive </a:t>
            </a:r>
            <a:r>
              <a:rPr lang="en-US" altLang="ja-JP" sz="2400" b="1" dirty="0" smtClean="0">
                <a:solidFill>
                  <a:srgbClr val="FF0000"/>
                </a:solidFill>
                <a:latin typeface="Arial" charset="0"/>
                <a:ea typeface="MS PGothic" pitchFamily="34" charset="-128"/>
              </a:rPr>
              <a:t>economic </a:t>
            </a:r>
            <a:r>
              <a:rPr lang="en-US" altLang="ja-JP" sz="2400" b="1" dirty="0" smtClean="0">
                <a:latin typeface="Arial" charset="0"/>
                <a:ea typeface="MS PGothic" pitchFamily="34" charset="-128"/>
              </a:rPr>
              <a:t>activities </a:t>
            </a:r>
          </a:p>
          <a:p>
            <a:r>
              <a:rPr lang="en-US" altLang="ja-JP" sz="2400" b="1" dirty="0" smtClean="0">
                <a:solidFill>
                  <a:srgbClr val="FF0000"/>
                </a:solidFill>
                <a:latin typeface="Arial" charset="0"/>
                <a:ea typeface="MS PGothic" pitchFamily="34" charset="-128"/>
              </a:rPr>
              <a:t>High value </a:t>
            </a:r>
            <a:r>
              <a:rPr lang="en-US" altLang="ja-JP" sz="2400" b="1" dirty="0" smtClean="0">
                <a:latin typeface="Arial" charset="0"/>
                <a:ea typeface="MS PGothic" pitchFamily="34" charset="-128"/>
              </a:rPr>
              <a:t>of </a:t>
            </a:r>
            <a:r>
              <a:rPr lang="en-US" altLang="ja-JP" sz="2400" b="1" dirty="0" smtClean="0">
                <a:solidFill>
                  <a:srgbClr val="FF0000"/>
                </a:solidFill>
                <a:latin typeface="Arial" charset="0"/>
                <a:ea typeface="MS PGothic" pitchFamily="34" charset="-128"/>
              </a:rPr>
              <a:t>infrastructure </a:t>
            </a:r>
            <a:r>
              <a:rPr lang="en-US" altLang="ja-JP" sz="2400" b="1" dirty="0" smtClean="0">
                <a:latin typeface="Arial" charset="0"/>
                <a:ea typeface="MS PGothic" pitchFamily="34" charset="-128"/>
              </a:rPr>
              <a:t>and properties</a:t>
            </a:r>
          </a:p>
          <a:p>
            <a:r>
              <a:rPr lang="en-US" altLang="ja-JP" sz="2400" b="1" dirty="0" smtClean="0">
                <a:latin typeface="Arial" charset="0"/>
                <a:ea typeface="MS PGothic" pitchFamily="34" charset="-128"/>
              </a:rPr>
              <a:t>Forcing out the poor from official land markets and resulting in </a:t>
            </a:r>
            <a:r>
              <a:rPr lang="en-US" altLang="ja-JP" sz="2400" b="1" dirty="0" smtClean="0">
                <a:solidFill>
                  <a:srgbClr val="FF0000"/>
                </a:solidFill>
                <a:latin typeface="Arial" charset="0"/>
                <a:ea typeface="MS PGothic" pitchFamily="34" charset="-128"/>
              </a:rPr>
              <a:t>informal settlements</a:t>
            </a:r>
          </a:p>
          <a:p>
            <a:r>
              <a:rPr lang="en-US" altLang="ja-JP" sz="2400" b="1" dirty="0" smtClean="0">
                <a:latin typeface="Arial" charset="0"/>
                <a:ea typeface="MS PGothic" pitchFamily="34" charset="-128"/>
              </a:rPr>
              <a:t>Housing </a:t>
            </a:r>
            <a:r>
              <a:rPr lang="en-US" altLang="ja-JP" sz="2400" b="1" dirty="0" smtClean="0">
                <a:solidFill>
                  <a:srgbClr val="FF0000"/>
                </a:solidFill>
                <a:latin typeface="Arial" charset="0"/>
                <a:ea typeface="MS PGothic" pitchFamily="34" charset="-128"/>
              </a:rPr>
              <a:t>without meeting health and hygiene standards</a:t>
            </a:r>
            <a:endParaRPr lang="en-US" altLang="zh-CN" sz="2400" b="1" dirty="0" smtClean="0">
              <a:solidFill>
                <a:srgbClr val="FF0000"/>
              </a:solidFill>
              <a:latin typeface="Arial" charset="0"/>
              <a:ea typeface="SimSun" pitchFamily="2" charset="-122"/>
            </a:endParaRPr>
          </a:p>
          <a:p>
            <a:r>
              <a:rPr lang="en-US" altLang="zh-CN" sz="2400" b="1" dirty="0" smtClean="0">
                <a:solidFill>
                  <a:srgbClr val="FF0000"/>
                </a:solidFill>
                <a:latin typeface="Arial" charset="0"/>
                <a:ea typeface="SimSun" pitchFamily="2" charset="-122"/>
              </a:rPr>
              <a:t>Changes </a:t>
            </a:r>
            <a:r>
              <a:rPr lang="en-US" altLang="zh-CN" sz="2400" b="1" dirty="0" smtClean="0">
                <a:latin typeface="Arial" charset="0"/>
                <a:ea typeface="SimSun" pitchFamily="2" charset="-122"/>
              </a:rPr>
              <a:t>in </a:t>
            </a:r>
            <a:r>
              <a:rPr lang="en-US" altLang="zh-CN" sz="2400" b="1" dirty="0" smtClean="0">
                <a:solidFill>
                  <a:srgbClr val="FF0000"/>
                </a:solidFill>
                <a:latin typeface="Arial" charset="0"/>
                <a:ea typeface="SimSun" pitchFamily="2" charset="-122"/>
              </a:rPr>
              <a:t>suburbs </a:t>
            </a:r>
            <a:r>
              <a:rPr lang="en-US" altLang="zh-CN" sz="2400" b="1" dirty="0" smtClean="0">
                <a:latin typeface="Arial" charset="0"/>
                <a:ea typeface="SimSun" pitchFamily="2" charset="-122"/>
              </a:rPr>
              <a:t>around cities </a:t>
            </a:r>
            <a:endParaRPr lang="en-US" altLang="ja-JP" sz="2400" b="1" dirty="0" smtClean="0">
              <a:latin typeface="Arial" charset="0"/>
              <a:ea typeface="MS PGothic" pitchFamily="34" charset="-128"/>
            </a:endParaRP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D03E8E4-0F38-4BD9-9F11-8D5F0E63EBA1}" type="slidenum">
              <a:rPr lang="en-US" sz="1200">
                <a:solidFill>
                  <a:schemeClr val="tx1">
                    <a:tint val="75000"/>
                  </a:schemeClr>
                </a:solidFill>
                <a:latin typeface="+mn-lt"/>
              </a:rPr>
              <a:pPr algn="r" fontAlgn="auto">
                <a:spcBef>
                  <a:spcPts val="0"/>
                </a:spcBef>
                <a:spcAft>
                  <a:spcPts val="0"/>
                </a:spcAft>
                <a:defRPr/>
              </a:pPr>
              <a:t>18</a:t>
            </a:fld>
            <a:endParaRPr lang="en-US" sz="120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solidFill>
            <a:srgbClr val="A3F1FB"/>
          </a:solidFill>
        </p:spPr>
        <p:txBody>
          <a:bodyPr/>
          <a:lstStyle/>
          <a:p>
            <a:pPr eaLnBrk="1" hangingPunct="1"/>
            <a:r>
              <a:rPr lang="pt-BR" smtClean="0">
                <a:latin typeface="Impact" pitchFamily="34" charset="0"/>
              </a:rPr>
              <a:t>Solid Waste</a:t>
            </a:r>
            <a:endParaRPr lang="en-US" smtClean="0">
              <a:latin typeface="Impact" pitchFamily="34" charset="0"/>
            </a:endParaRPr>
          </a:p>
        </p:txBody>
      </p:sp>
      <p:pic>
        <p:nvPicPr>
          <p:cNvPr id="24580" name="Picture 6" descr="MVC-020F"/>
          <p:cNvPicPr>
            <a:picLocks noGrp="1" noChangeAspect="1" noChangeArrowheads="1"/>
          </p:cNvPicPr>
          <p:nvPr>
            <p:ph sz="half" idx="1"/>
          </p:nvPr>
        </p:nvPicPr>
        <p:blipFill>
          <a:blip r:embed="rId2"/>
          <a:stretch>
            <a:fillRect/>
          </a:stretch>
        </p:blipFill>
        <p:spPr>
          <a:xfrm>
            <a:off x="4419600" y="2514600"/>
            <a:ext cx="4038600" cy="3028950"/>
          </a:xfrm>
          <a:noFill/>
        </p:spPr>
      </p:pic>
      <p:sp>
        <p:nvSpPr>
          <p:cNvPr id="24578" name="Espaço Reservado para Número de Slide 6"/>
          <p:cNvSpPr>
            <a:spLocks noGrp="1"/>
          </p:cNvSpPr>
          <p:nvPr>
            <p:ph type="sldNum" sz="quarter" idx="12"/>
          </p:nvPr>
        </p:nvSpPr>
        <p:spPr>
          <a:noFill/>
        </p:spPr>
        <p:txBody>
          <a:bodyPr/>
          <a:lstStyle/>
          <a:p>
            <a:fld id="{41BB017B-E471-44FA-8154-C51F7E85875D}" type="slidenum">
              <a:rPr lang="pt-BR" smtClean="0">
                <a:latin typeface="Arial" pitchFamily="34" charset="0"/>
                <a:cs typeface="Arial" pitchFamily="34" charset="0"/>
              </a:rPr>
              <a:pPr/>
              <a:t>19</a:t>
            </a:fld>
            <a:endParaRPr lang="pt-BR" smtClean="0">
              <a:latin typeface="Arial" pitchFamily="34" charset="0"/>
              <a:cs typeface="Arial" pitchFamily="34" charset="0"/>
            </a:endParaRPr>
          </a:p>
        </p:txBody>
      </p:sp>
      <p:sp>
        <p:nvSpPr>
          <p:cNvPr id="24581" name="Text Box 8"/>
          <p:cNvSpPr txBox="1">
            <a:spLocks noChangeArrowheads="1"/>
          </p:cNvSpPr>
          <p:nvPr/>
        </p:nvSpPr>
        <p:spPr bwMode="auto">
          <a:xfrm>
            <a:off x="250825" y="2057400"/>
            <a:ext cx="3889375" cy="4708981"/>
          </a:xfrm>
          <a:prstGeom prst="rect">
            <a:avLst/>
          </a:prstGeom>
          <a:solidFill>
            <a:srgbClr val="FFFF99"/>
          </a:solidFill>
          <a:ln w="9525">
            <a:noFill/>
            <a:miter lim="800000"/>
            <a:headEnd/>
            <a:tailEnd/>
          </a:ln>
        </p:spPr>
        <p:txBody>
          <a:bodyPr wrap="square">
            <a:spAutoFit/>
          </a:bodyPr>
          <a:lstStyle/>
          <a:p>
            <a:pPr>
              <a:spcBef>
                <a:spcPct val="50000"/>
              </a:spcBef>
            </a:pPr>
            <a:r>
              <a:rPr lang="en-US" sz="2400" dirty="0">
                <a:latin typeface="Garamond" pitchFamily="18" charset="0"/>
              </a:rPr>
              <a:t>Solid waste</a:t>
            </a:r>
          </a:p>
          <a:p>
            <a:pPr>
              <a:spcBef>
                <a:spcPct val="50000"/>
              </a:spcBef>
            </a:pPr>
            <a:r>
              <a:rPr lang="en-US" sz="2400" b="1" dirty="0">
                <a:solidFill>
                  <a:srgbClr val="FF0000"/>
                </a:solidFill>
                <a:latin typeface="Garamond" pitchFamily="18" charset="0"/>
              </a:rPr>
              <a:t>SW = </a:t>
            </a:r>
            <a:r>
              <a:rPr lang="en-US" sz="2400" b="1" dirty="0" err="1">
                <a:solidFill>
                  <a:srgbClr val="FF0000"/>
                </a:solidFill>
                <a:latin typeface="Garamond" pitchFamily="18" charset="0"/>
              </a:rPr>
              <a:t>Tc</a:t>
            </a:r>
            <a:r>
              <a:rPr lang="en-US" sz="2400" b="1" dirty="0">
                <a:solidFill>
                  <a:srgbClr val="FF0000"/>
                </a:solidFill>
                <a:latin typeface="Garamond" pitchFamily="18" charset="0"/>
              </a:rPr>
              <a:t> + </a:t>
            </a:r>
            <a:r>
              <a:rPr lang="en-US" sz="2400" b="1" dirty="0" err="1">
                <a:solidFill>
                  <a:srgbClr val="FF0000"/>
                </a:solidFill>
                <a:latin typeface="Garamond" pitchFamily="18" charset="0"/>
              </a:rPr>
              <a:t>Tli</a:t>
            </a:r>
            <a:r>
              <a:rPr lang="en-US" sz="2400" b="1" dirty="0">
                <a:solidFill>
                  <a:srgbClr val="FF0000"/>
                </a:solidFill>
                <a:latin typeface="Garamond" pitchFamily="18" charset="0"/>
              </a:rPr>
              <a:t> + Td</a:t>
            </a:r>
          </a:p>
          <a:p>
            <a:pPr>
              <a:spcBef>
                <a:spcPct val="50000"/>
              </a:spcBef>
            </a:pPr>
            <a:r>
              <a:rPr lang="en-US" sz="2400" b="1" dirty="0" smtClean="0">
                <a:solidFill>
                  <a:srgbClr val="FF0000"/>
                </a:solidFill>
                <a:latin typeface="Garamond" pitchFamily="18" charset="0"/>
              </a:rPr>
              <a:t>	</a:t>
            </a:r>
            <a:r>
              <a:rPr lang="en-US" sz="2400" b="1" dirty="0" err="1" smtClean="0">
                <a:solidFill>
                  <a:schemeClr val="tx2"/>
                </a:solidFill>
                <a:latin typeface="Garamond" pitchFamily="18" charset="0"/>
              </a:rPr>
              <a:t>Tc</a:t>
            </a:r>
            <a:r>
              <a:rPr lang="en-US" sz="2400" b="1" dirty="0" smtClean="0">
                <a:solidFill>
                  <a:schemeClr val="tx2"/>
                </a:solidFill>
                <a:latin typeface="Garamond" pitchFamily="18" charset="0"/>
              </a:rPr>
              <a:t>  </a:t>
            </a:r>
            <a:r>
              <a:rPr lang="en-US" sz="2400" b="1" dirty="0">
                <a:solidFill>
                  <a:schemeClr val="tx2"/>
                </a:solidFill>
                <a:latin typeface="Garamond" pitchFamily="18" charset="0"/>
              </a:rPr>
              <a:t>= </a:t>
            </a:r>
            <a:r>
              <a:rPr lang="en-US" sz="2400" b="1" dirty="0" smtClean="0">
                <a:solidFill>
                  <a:schemeClr val="tx2"/>
                </a:solidFill>
                <a:latin typeface="Garamond" pitchFamily="18" charset="0"/>
              </a:rPr>
              <a:t>collected</a:t>
            </a:r>
            <a:endParaRPr lang="en-US" sz="2400" b="1" dirty="0">
              <a:solidFill>
                <a:schemeClr val="tx2"/>
              </a:solidFill>
              <a:latin typeface="Garamond" pitchFamily="18" charset="0"/>
            </a:endParaRPr>
          </a:p>
          <a:p>
            <a:pPr>
              <a:spcBef>
                <a:spcPct val="50000"/>
              </a:spcBef>
            </a:pPr>
            <a:r>
              <a:rPr lang="en-US" sz="2400" b="1" dirty="0" smtClean="0">
                <a:solidFill>
                  <a:schemeClr val="tx2"/>
                </a:solidFill>
                <a:latin typeface="Garamond" pitchFamily="18" charset="0"/>
              </a:rPr>
              <a:t>	</a:t>
            </a:r>
            <a:r>
              <a:rPr lang="en-US" sz="2400" b="1" dirty="0" err="1" smtClean="0">
                <a:solidFill>
                  <a:schemeClr val="tx2"/>
                </a:solidFill>
                <a:latin typeface="Garamond" pitchFamily="18" charset="0"/>
              </a:rPr>
              <a:t>Tli</a:t>
            </a:r>
            <a:r>
              <a:rPr lang="en-US" sz="2400" b="1" dirty="0" smtClean="0">
                <a:solidFill>
                  <a:schemeClr val="tx2"/>
                </a:solidFill>
                <a:latin typeface="Garamond" pitchFamily="18" charset="0"/>
              </a:rPr>
              <a:t>  </a:t>
            </a:r>
            <a:r>
              <a:rPr lang="en-US" sz="2400" b="1" dirty="0">
                <a:solidFill>
                  <a:schemeClr val="tx2"/>
                </a:solidFill>
                <a:latin typeface="Garamond" pitchFamily="18" charset="0"/>
              </a:rPr>
              <a:t>= from </a:t>
            </a:r>
            <a:r>
              <a:rPr lang="en-US" sz="2400" b="1" dirty="0" smtClean="0">
                <a:solidFill>
                  <a:schemeClr val="tx2"/>
                </a:solidFill>
                <a:latin typeface="Garamond" pitchFamily="18" charset="0"/>
              </a:rPr>
              <a:t>cleaning</a:t>
            </a:r>
            <a:endParaRPr lang="en-US" sz="2400" b="1" dirty="0">
              <a:solidFill>
                <a:schemeClr val="tx2"/>
              </a:solidFill>
              <a:latin typeface="Garamond" pitchFamily="18" charset="0"/>
            </a:endParaRPr>
          </a:p>
          <a:p>
            <a:pPr>
              <a:spcBef>
                <a:spcPct val="50000"/>
              </a:spcBef>
            </a:pPr>
            <a:r>
              <a:rPr lang="en-US" sz="2400" b="1" dirty="0" smtClean="0">
                <a:solidFill>
                  <a:schemeClr val="tx2"/>
                </a:solidFill>
                <a:latin typeface="Garamond" pitchFamily="18" charset="0"/>
              </a:rPr>
              <a:t>	Td </a:t>
            </a:r>
            <a:r>
              <a:rPr lang="en-US" sz="2400" b="1" dirty="0">
                <a:solidFill>
                  <a:schemeClr val="tx2"/>
                </a:solidFill>
                <a:latin typeface="Garamond" pitchFamily="18" charset="0"/>
              </a:rPr>
              <a:t>= </a:t>
            </a:r>
            <a:r>
              <a:rPr lang="en-US" sz="2400" b="1" dirty="0" smtClean="0">
                <a:solidFill>
                  <a:schemeClr val="tx2"/>
                </a:solidFill>
                <a:latin typeface="Garamond" pitchFamily="18" charset="0"/>
              </a:rPr>
              <a:t>storm water </a:t>
            </a:r>
            <a:endParaRPr lang="en-US" sz="2400" b="1" dirty="0">
              <a:solidFill>
                <a:schemeClr val="tx2"/>
              </a:solidFill>
              <a:latin typeface="Garamond" pitchFamily="18" charset="0"/>
            </a:endParaRPr>
          </a:p>
          <a:p>
            <a:pPr>
              <a:spcBef>
                <a:spcPct val="50000"/>
              </a:spcBef>
            </a:pPr>
            <a:r>
              <a:rPr lang="en-US" sz="2400" dirty="0">
                <a:latin typeface="Garamond" pitchFamily="18" charset="0"/>
              </a:rPr>
              <a:t>When </a:t>
            </a:r>
            <a:r>
              <a:rPr lang="en-US" sz="2400" b="1" dirty="0">
                <a:solidFill>
                  <a:srgbClr val="FF0000"/>
                </a:solidFill>
                <a:latin typeface="Garamond" pitchFamily="18" charset="0"/>
              </a:rPr>
              <a:t>the first two terms are not developed</a:t>
            </a:r>
            <a:r>
              <a:rPr lang="en-US" sz="2400" dirty="0">
                <a:latin typeface="Garamond" pitchFamily="18" charset="0"/>
              </a:rPr>
              <a:t> or </a:t>
            </a:r>
            <a:r>
              <a:rPr lang="en-US" sz="2400" b="1" dirty="0">
                <a:solidFill>
                  <a:srgbClr val="FF0000"/>
                </a:solidFill>
                <a:latin typeface="Garamond" pitchFamily="18" charset="0"/>
              </a:rPr>
              <a:t>are not efficient the last term increases,</a:t>
            </a:r>
            <a:r>
              <a:rPr lang="en-US" sz="2400" dirty="0">
                <a:latin typeface="Garamond" pitchFamily="18" charset="0"/>
              </a:rPr>
              <a:t> leaving for the environment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srcRect/>
          <a:stretch>
            <a:fillRect/>
          </a:stretch>
        </p:blipFill>
        <p:spPr bwMode="auto">
          <a:xfrm>
            <a:off x="828735" y="609600"/>
            <a:ext cx="7590512" cy="5562599"/>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7D24327-A8BB-455F-A6D0-79D207A51462}" type="slidenum">
              <a:rPr lang="en-US" sz="1200">
                <a:solidFill>
                  <a:schemeClr val="tx1">
                    <a:tint val="75000"/>
                  </a:schemeClr>
                </a:solidFill>
                <a:latin typeface="+mn-lt"/>
              </a:rPr>
              <a:pPr algn="r" fontAlgn="auto">
                <a:spcBef>
                  <a:spcPts val="0"/>
                </a:spcBef>
                <a:spcAft>
                  <a:spcPts val="0"/>
                </a:spcAft>
                <a:defRPr/>
              </a:pPr>
              <a:t>20</a:t>
            </a:fld>
            <a:endParaRPr lang="en-US" sz="1200">
              <a:solidFill>
                <a:schemeClr val="tx1">
                  <a:tint val="75000"/>
                </a:schemeClr>
              </a:solidFill>
              <a:latin typeface="+mn-lt"/>
            </a:endParaRPr>
          </a:p>
        </p:txBody>
      </p:sp>
      <p:sp>
        <p:nvSpPr>
          <p:cNvPr id="7" name="Rectangle 2"/>
          <p:cNvSpPr txBox="1">
            <a:spLocks noChangeArrowheads="1"/>
          </p:cNvSpPr>
          <p:nvPr/>
        </p:nvSpPr>
        <p:spPr>
          <a:xfrm>
            <a:off x="685800" y="762000"/>
            <a:ext cx="7804150" cy="719138"/>
          </a:xfrm>
          <a:prstGeom prst="rect">
            <a:avLst/>
          </a:prstGeom>
          <a:noFill/>
          <a:ln/>
        </p:spPr>
        <p:txBody>
          <a:bodyPr/>
          <a:lstStyle/>
          <a:p>
            <a:pPr algn="ctr" eaLnBrk="1" hangingPunct="1"/>
            <a:r>
              <a:rPr lang="en-GB" altLang="ja-JP" sz="3600" b="1" dirty="0">
                <a:solidFill>
                  <a:srgbClr val="FF0000"/>
                </a:solidFill>
                <a:ea typeface="MS PGothic" pitchFamily="34" charset="-128"/>
                <a:cs typeface="Times New Roman" pitchFamily="18" charset="0"/>
              </a:rPr>
              <a:t>Categories of urban flood by causes</a:t>
            </a:r>
          </a:p>
        </p:txBody>
      </p:sp>
      <p:sp>
        <p:nvSpPr>
          <p:cNvPr id="167942" name="Rectangle 6"/>
          <p:cNvSpPr>
            <a:spLocks noGrp="1" noChangeArrowheads="1"/>
          </p:cNvSpPr>
          <p:nvPr>
            <p:ph idx="1"/>
          </p:nvPr>
        </p:nvSpPr>
        <p:spPr>
          <a:xfrm>
            <a:off x="466725" y="1773238"/>
            <a:ext cx="8569325" cy="4114800"/>
          </a:xfrm>
        </p:spPr>
        <p:txBody>
          <a:bodyPr/>
          <a:lstStyle/>
          <a:p>
            <a:r>
              <a:rPr lang="en-US" altLang="ja-JP" sz="2800" b="1" smtClean="0">
                <a:solidFill>
                  <a:srgbClr val="F86308"/>
                </a:solidFill>
                <a:latin typeface="Arial" charset="0"/>
                <a:ea typeface="MS PGothic" pitchFamily="34" charset="-128"/>
                <a:cs typeface="Arial" charset="0"/>
              </a:rPr>
              <a:t>Local flood</a:t>
            </a:r>
          </a:p>
          <a:p>
            <a:pPr lvl="2">
              <a:buFontTx/>
              <a:buNone/>
            </a:pPr>
            <a:r>
              <a:rPr lang="fr-CH" altLang="ja-JP" smtClean="0">
                <a:latin typeface="Arial" charset="0"/>
                <a:ea typeface="MS PGothic" pitchFamily="34" charset="-128"/>
                <a:cs typeface="Arial" charset="0"/>
              </a:rPr>
              <a:t>by intense rainfall, excess of drainage capacity</a:t>
            </a:r>
            <a:endParaRPr lang="en-US" altLang="ja-JP" smtClean="0">
              <a:latin typeface="Arial" charset="0"/>
              <a:ea typeface="MS PGothic" pitchFamily="34" charset="-128"/>
              <a:cs typeface="Arial" charset="0"/>
            </a:endParaRPr>
          </a:p>
          <a:p>
            <a:r>
              <a:rPr lang="en-US" altLang="ja-JP" sz="2800" b="1" smtClean="0">
                <a:solidFill>
                  <a:srgbClr val="F86308"/>
                </a:solidFill>
                <a:latin typeface="Arial" charset="0"/>
                <a:ea typeface="MS PGothic" pitchFamily="34" charset="-128"/>
                <a:cs typeface="Arial" charset="0"/>
              </a:rPr>
              <a:t>Riverine flood</a:t>
            </a:r>
          </a:p>
          <a:p>
            <a:pPr lvl="2">
              <a:buFontTx/>
              <a:buNone/>
            </a:pPr>
            <a:r>
              <a:rPr lang="fr-CH" altLang="ja-JP" smtClean="0">
                <a:latin typeface="Arial" charset="0"/>
                <a:ea typeface="MS PGothic" pitchFamily="34" charset="-128"/>
                <a:cs typeface="Arial" charset="0"/>
              </a:rPr>
              <a:t>by excess of river runoff volume</a:t>
            </a:r>
            <a:endParaRPr lang="en-US" altLang="ja-JP" smtClean="0">
              <a:latin typeface="Arial" charset="0"/>
              <a:ea typeface="MS PGothic" pitchFamily="34" charset="-128"/>
              <a:cs typeface="Arial" charset="0"/>
            </a:endParaRPr>
          </a:p>
          <a:p>
            <a:r>
              <a:rPr lang="en-US" altLang="ja-JP" sz="2800" b="1" smtClean="0">
                <a:solidFill>
                  <a:srgbClr val="F86308"/>
                </a:solidFill>
                <a:latin typeface="Arial" charset="0"/>
                <a:ea typeface="MS PGothic" pitchFamily="34" charset="-128"/>
                <a:cs typeface="Arial" charset="0"/>
              </a:rPr>
              <a:t>Coastal flood</a:t>
            </a:r>
          </a:p>
          <a:p>
            <a:pPr lvl="2">
              <a:buFontTx/>
              <a:buNone/>
            </a:pPr>
            <a:r>
              <a:rPr lang="fr-CH" altLang="ja-JP" smtClean="0">
                <a:latin typeface="Arial" charset="0"/>
                <a:ea typeface="MS PGothic" pitchFamily="34" charset="-128"/>
                <a:cs typeface="Arial" charset="0"/>
              </a:rPr>
              <a:t>by high tides, storm surges</a:t>
            </a:r>
            <a:endParaRPr lang="en-US" altLang="ja-JP" smtClean="0">
              <a:latin typeface="Arial" charset="0"/>
              <a:ea typeface="MS PGothic" pitchFamily="34" charset="-128"/>
              <a:cs typeface="Arial" charset="0"/>
            </a:endParaRPr>
          </a:p>
          <a:p>
            <a:r>
              <a:rPr lang="en-US" altLang="ja-JP" sz="2800" b="1" smtClean="0">
                <a:solidFill>
                  <a:srgbClr val="F86308"/>
                </a:solidFill>
                <a:latin typeface="Arial" charset="0"/>
                <a:ea typeface="MS PGothic" pitchFamily="34" charset="-128"/>
                <a:cs typeface="Arial" charset="0"/>
              </a:rPr>
              <a:t>Flash flood</a:t>
            </a:r>
          </a:p>
          <a:p>
            <a:pPr lvl="2">
              <a:buFontTx/>
              <a:buNone/>
            </a:pPr>
            <a:r>
              <a:rPr lang="fr-CH" altLang="ja-JP" smtClean="0">
                <a:latin typeface="Arial" charset="0"/>
                <a:ea typeface="MS PGothic" pitchFamily="34" charset="-128"/>
                <a:cs typeface="Arial" charset="0"/>
              </a:rPr>
              <a:t>by rapid accumulation and release of runoff waters</a:t>
            </a:r>
            <a:endParaRPr lang="en-US" altLang="ja-JP" smtClean="0">
              <a:latin typeface="Arial" charset="0"/>
              <a:ea typeface="MS PGothic" pitchFamily="34" charset="-128"/>
              <a:cs typeface="Arial"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0113" y="333375"/>
            <a:ext cx="8243887" cy="838200"/>
          </a:xfrm>
        </p:spPr>
        <p:txBody>
          <a:bodyPr>
            <a:normAutofit/>
          </a:bodyPr>
          <a:lstStyle/>
          <a:p>
            <a:r>
              <a:rPr lang="en-US" altLang="ja-JP" sz="4000" b="1" dirty="0" smtClean="0">
                <a:solidFill>
                  <a:srgbClr val="FF0000"/>
                </a:solidFill>
                <a:cs typeface="Arial" charset="0"/>
              </a:rPr>
              <a:t>Factors affecting flood</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2E83464-B32F-4241-B53F-C108F45E88B5}" type="slidenum">
              <a:rPr lang="en-US" sz="1200">
                <a:solidFill>
                  <a:schemeClr val="tx1">
                    <a:tint val="75000"/>
                  </a:schemeClr>
                </a:solidFill>
                <a:latin typeface="+mn-lt"/>
              </a:rPr>
              <a:pPr algn="r" fontAlgn="auto">
                <a:spcBef>
                  <a:spcPts val="0"/>
                </a:spcBef>
                <a:spcAft>
                  <a:spcPts val="0"/>
                </a:spcAft>
                <a:defRPr/>
              </a:pPr>
              <a:t>21</a:t>
            </a:fld>
            <a:endParaRPr lang="en-US" sz="1200">
              <a:solidFill>
                <a:schemeClr val="tx1">
                  <a:tint val="75000"/>
                </a:schemeClr>
              </a:solidFill>
              <a:latin typeface="+mn-lt"/>
            </a:endParaRPr>
          </a:p>
        </p:txBody>
      </p:sp>
      <p:graphicFrame>
        <p:nvGraphicFramePr>
          <p:cNvPr id="93385" name="Group 201"/>
          <p:cNvGraphicFramePr>
            <a:graphicFrameLocks noGrp="1"/>
          </p:cNvGraphicFramePr>
          <p:nvPr/>
        </p:nvGraphicFramePr>
        <p:xfrm>
          <a:off x="179388" y="1582738"/>
          <a:ext cx="8785225" cy="4434459"/>
        </p:xfrm>
        <a:graphic>
          <a:graphicData uri="http://schemas.openxmlformats.org/drawingml/2006/table">
            <a:tbl>
              <a:tblPr/>
              <a:tblGrid>
                <a:gridCol w="2089150"/>
                <a:gridCol w="3384550"/>
                <a:gridCol w="3311525"/>
              </a:tblGrid>
              <a:tr h="4476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MS PGothic" pitchFamily="34" charset="-128"/>
                        </a:rPr>
                        <a:t>Meteorological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MS PGothic" pitchFamily="34" charset="-128"/>
                        </a:rPr>
                        <a:t>Hydrological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chemeClr val="tx1"/>
                          </a:solidFill>
                          <a:effectLst/>
                          <a:latin typeface="Arial" charset="0"/>
                          <a:ea typeface="MS PGothic" pitchFamily="34" charset="-128"/>
                        </a:rPr>
                        <a:t>Human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25850">
                <a:tc>
                  <a:txBody>
                    <a:bodyPr/>
                    <a:lstStyle/>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Rainfall</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Cyclonic storms</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Small-scale storms</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Temperature</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Snowfall and snowmelt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Soil moisture level</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Groundwater level prior to storm</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Natural surface infiltration rate</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Presence of impervious cover</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Channel cross-sectional shape and roughness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Presence or absence of over bank flow, channel network</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Synchronization of run-offs from various parts of watershed</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High tide impeding drainage</a:t>
                      </a:r>
                      <a:endParaRPr kumimoji="0" lang="en-US" altLang="ja-JP" sz="2800" b="0" i="0" u="none" strike="noStrike" cap="none" normalizeH="0" baseline="0" smtClean="0">
                        <a:ln>
                          <a:noFill/>
                        </a:ln>
                        <a:solidFill>
                          <a:schemeClr val="tx1"/>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Land-use changes increase run-off and sedimentation</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Occupation of the flood plain obstructing flows</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Inefficiency or non-maintenance of infrastructure</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Too efficient drainage of upstream areas increases flood peaks</a:t>
                      </a:r>
                    </a:p>
                    <a:p>
                      <a:pPr marL="0" marR="0" lvl="0" indent="0" algn="l" defTabSz="914400" rtl="0" eaLnBrk="0" fontAlgn="b" latinLnBrk="0" hangingPunct="0">
                        <a:lnSpc>
                          <a:spcPct val="100000"/>
                        </a:lnSpc>
                        <a:spcBef>
                          <a:spcPct val="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Climate change affects magnitude and frequency of precipitations and floods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altLang="ja-JP" sz="1800" b="0" i="0" u="none" strike="noStrike" cap="none" normalizeH="0" baseline="0" smtClean="0">
                          <a:ln>
                            <a:noFill/>
                          </a:ln>
                          <a:solidFill>
                            <a:schemeClr val="tx1"/>
                          </a:solidFill>
                          <a:effectLst/>
                          <a:latin typeface="Arial" charset="0"/>
                          <a:ea typeface="MS PGothic" pitchFamily="34" charset="-128"/>
                        </a:rPr>
                        <a:t> Urban microclimate may enforce precipitation events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2988" y="333375"/>
            <a:ext cx="8101012" cy="838200"/>
          </a:xfrm>
        </p:spPr>
        <p:txBody>
          <a:bodyPr>
            <a:normAutofit fontScale="90000"/>
          </a:bodyPr>
          <a:lstStyle/>
          <a:p>
            <a:r>
              <a:rPr lang="en-US" altLang="ja-JP" sz="3600" smtClean="0">
                <a:solidFill>
                  <a:srgbClr val="F86308"/>
                </a:solidFill>
                <a:cs typeface="Arial" charset="0"/>
              </a:rPr>
              <a:t>Global distribution of flood risk</a:t>
            </a:r>
            <a:br>
              <a:rPr lang="en-US" altLang="ja-JP" sz="3600" smtClean="0">
                <a:solidFill>
                  <a:srgbClr val="F86308"/>
                </a:solidFill>
                <a:cs typeface="Arial" charset="0"/>
              </a:rPr>
            </a:br>
            <a:r>
              <a:rPr lang="en-US" altLang="ja-JP" sz="3600" smtClean="0">
                <a:solidFill>
                  <a:srgbClr val="F86308"/>
                </a:solidFill>
                <a:cs typeface="Arial" charset="0"/>
              </a:rPr>
              <a:t> - Mortality</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9DE107A-AE7F-4F51-891F-2FAA25F7D9E3}" type="slidenum">
              <a:rPr lang="en-US" sz="1200">
                <a:solidFill>
                  <a:schemeClr val="tx1">
                    <a:tint val="75000"/>
                  </a:schemeClr>
                </a:solidFill>
                <a:latin typeface="+mn-lt"/>
              </a:rPr>
              <a:pPr algn="r" fontAlgn="auto">
                <a:spcBef>
                  <a:spcPts val="0"/>
                </a:spcBef>
                <a:spcAft>
                  <a:spcPts val="0"/>
                </a:spcAft>
                <a:defRPr/>
              </a:pPr>
              <a:t>22</a:t>
            </a:fld>
            <a:endParaRPr lang="en-US" sz="1200">
              <a:solidFill>
                <a:schemeClr val="tx1">
                  <a:tint val="75000"/>
                </a:schemeClr>
              </a:solidFill>
              <a:latin typeface="+mn-lt"/>
            </a:endParaRPr>
          </a:p>
        </p:txBody>
      </p:sp>
      <p:sp>
        <p:nvSpPr>
          <p:cNvPr id="128005" name="Text Box 1029"/>
          <p:cNvSpPr txBox="1">
            <a:spLocks noChangeArrowheads="1"/>
          </p:cNvSpPr>
          <p:nvPr/>
        </p:nvSpPr>
        <p:spPr bwMode="auto">
          <a:xfrm>
            <a:off x="827088" y="6381750"/>
            <a:ext cx="6624637" cy="336550"/>
          </a:xfrm>
          <a:prstGeom prst="rect">
            <a:avLst/>
          </a:prstGeom>
          <a:solidFill>
            <a:schemeClr val="bg1"/>
          </a:solidFill>
          <a:ln w="9525">
            <a:noFill/>
            <a:miter lim="800000"/>
            <a:headEnd/>
            <a:tailEnd/>
          </a:ln>
          <a:effectLst/>
        </p:spPr>
        <p:txBody>
          <a:bodyPr>
            <a:spAutoFit/>
          </a:bodyPr>
          <a:lstStyle/>
          <a:p>
            <a:r>
              <a:rPr lang="en-US" altLang="ja-JP" sz="1600">
                <a:latin typeface="Arial" charset="0"/>
                <a:ea typeface="MS PGothic" pitchFamily="34" charset="-128"/>
              </a:rPr>
              <a:t>Source: Natural Disaster Hotspots: A Global Risk Analysis</a:t>
            </a:r>
          </a:p>
        </p:txBody>
      </p:sp>
      <p:pic>
        <p:nvPicPr>
          <p:cNvPr id="128006" name="Picture 1030" descr="Global distribution of flood risk-Mortality"/>
          <p:cNvPicPr>
            <a:picLocks noChangeAspect="1" noChangeArrowheads="1"/>
          </p:cNvPicPr>
          <p:nvPr/>
        </p:nvPicPr>
        <p:blipFill>
          <a:blip r:embed="rId3"/>
          <a:srcRect/>
          <a:stretch>
            <a:fillRect/>
          </a:stretch>
        </p:blipFill>
        <p:spPr bwMode="auto">
          <a:xfrm>
            <a:off x="192755" y="1752600"/>
            <a:ext cx="8482934" cy="3981450"/>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9" name="Rectangle 7"/>
          <p:cNvSpPr>
            <a:spLocks noChangeArrowheads="1"/>
          </p:cNvSpPr>
          <p:nvPr/>
        </p:nvSpPr>
        <p:spPr bwMode="auto">
          <a:xfrm>
            <a:off x="63500" y="6048375"/>
            <a:ext cx="8928100" cy="504825"/>
          </a:xfrm>
          <a:prstGeom prst="rect">
            <a:avLst/>
          </a:prstGeom>
          <a:solidFill>
            <a:schemeClr val="bg1"/>
          </a:solidFill>
          <a:ln w="9525">
            <a:noFill/>
            <a:miter lim="800000"/>
            <a:headEnd/>
            <a:tailEnd/>
          </a:ln>
          <a:effectLst/>
        </p:spPr>
        <p:txBody>
          <a:bodyPr wrap="none" anchor="ctr"/>
          <a:lstStyle/>
          <a:p>
            <a:endParaRPr lang="en-US"/>
          </a:p>
        </p:txBody>
      </p:sp>
      <p:sp>
        <p:nvSpPr>
          <p:cNvPr id="2" name="Title 1"/>
          <p:cNvSpPr>
            <a:spLocks noGrp="1"/>
          </p:cNvSpPr>
          <p:nvPr>
            <p:ph type="title" idx="4294967295"/>
          </p:nvPr>
        </p:nvSpPr>
        <p:spPr>
          <a:xfrm>
            <a:off x="971550" y="333375"/>
            <a:ext cx="8172450" cy="838200"/>
          </a:xfrm>
        </p:spPr>
        <p:txBody>
          <a:bodyPr>
            <a:normAutofit/>
          </a:bodyPr>
          <a:lstStyle/>
          <a:p>
            <a:r>
              <a:rPr lang="en-US" altLang="ja-JP" sz="4000" b="1" dirty="0" smtClean="0">
                <a:solidFill>
                  <a:srgbClr val="FF0000"/>
                </a:solidFill>
                <a:cs typeface="Arial" charset="0"/>
              </a:rPr>
              <a:t>Losses/Damages due to floods</a:t>
            </a:r>
          </a:p>
        </p:txBody>
      </p:sp>
      <p:sp>
        <p:nvSpPr>
          <p:cNvPr id="35843" name="Content Placeholder 2"/>
          <p:cNvSpPr>
            <a:spLocks noGrp="1"/>
          </p:cNvSpPr>
          <p:nvPr>
            <p:ph idx="4294967295"/>
          </p:nvPr>
        </p:nvSpPr>
        <p:spPr>
          <a:xfrm>
            <a:off x="358775" y="1425575"/>
            <a:ext cx="8785225" cy="4451350"/>
          </a:xfrm>
        </p:spPr>
        <p:txBody>
          <a:bodyPr>
            <a:normAutofit fontScale="92500"/>
          </a:bodyPr>
          <a:lstStyle/>
          <a:p>
            <a:pPr>
              <a:buFontTx/>
              <a:buNone/>
            </a:pPr>
            <a:r>
              <a:rPr lang="en-US" altLang="ja-JP" sz="2800" b="1" dirty="0" smtClean="0">
                <a:solidFill>
                  <a:srgbClr val="F86308"/>
                </a:solidFill>
                <a:latin typeface="Arial" charset="0"/>
                <a:ea typeface="MS PGothic" pitchFamily="34" charset="-128"/>
                <a:cs typeface="Arial" charset="0"/>
              </a:rPr>
              <a:t>Direct loss</a:t>
            </a:r>
            <a:r>
              <a:rPr lang="en-US" altLang="ja-JP" sz="2400" b="1" dirty="0" smtClean="0">
                <a:latin typeface="Arial" charset="0"/>
                <a:ea typeface="MS PGothic" pitchFamily="34" charset="-128"/>
                <a:cs typeface="Arial" charset="0"/>
              </a:rPr>
              <a:t>: </a:t>
            </a:r>
            <a:r>
              <a:rPr lang="en-US" altLang="ja-JP" sz="2400" dirty="0" smtClean="0">
                <a:latin typeface="Arial" charset="0"/>
                <a:ea typeface="MS PGothic" pitchFamily="34" charset="-128"/>
                <a:cs typeface="Arial" charset="0"/>
              </a:rPr>
              <a:t>Loss resulting from direct contact with flood water</a:t>
            </a:r>
          </a:p>
          <a:p>
            <a:pPr lvl="1">
              <a:buFontTx/>
              <a:buNone/>
            </a:pPr>
            <a:r>
              <a:rPr lang="en-US" altLang="ja-JP" sz="2000" dirty="0" smtClean="0">
                <a:latin typeface="Arial" charset="0"/>
                <a:ea typeface="MS PGothic" pitchFamily="34" charset="-128"/>
                <a:cs typeface="Arial" charset="0"/>
              </a:rPr>
              <a:t>damages to buildings and infrastructure </a:t>
            </a:r>
            <a:endParaRPr lang="en-US" altLang="ja-JP" sz="2000" b="1" dirty="0" smtClean="0">
              <a:latin typeface="Arial" charset="0"/>
              <a:ea typeface="MS PGothic" pitchFamily="34" charset="-128"/>
              <a:cs typeface="Arial" charset="0"/>
            </a:endParaRPr>
          </a:p>
          <a:p>
            <a:pPr>
              <a:buFontTx/>
              <a:buNone/>
            </a:pPr>
            <a:r>
              <a:rPr lang="en-US" altLang="ja-JP" sz="2800" b="1" dirty="0" smtClean="0">
                <a:solidFill>
                  <a:srgbClr val="F86308"/>
                </a:solidFill>
                <a:latin typeface="Arial" charset="0"/>
                <a:ea typeface="MS PGothic" pitchFamily="34" charset="-128"/>
                <a:cs typeface="Arial" charset="0"/>
              </a:rPr>
              <a:t>Indirect loss</a:t>
            </a:r>
            <a:r>
              <a:rPr lang="en-US" altLang="ja-JP" sz="2400" b="1" dirty="0" smtClean="0">
                <a:latin typeface="Arial" charset="0"/>
                <a:ea typeface="MS PGothic" pitchFamily="34" charset="-128"/>
                <a:cs typeface="Arial" charset="0"/>
              </a:rPr>
              <a:t>: </a:t>
            </a:r>
            <a:r>
              <a:rPr lang="en-US" altLang="ja-JP" sz="2400" dirty="0" smtClean="0">
                <a:latin typeface="Arial" charset="0"/>
                <a:ea typeface="MS PGothic" pitchFamily="34" charset="-128"/>
                <a:cs typeface="Arial" charset="0"/>
              </a:rPr>
              <a:t>Loss resulting from the event but not from its direct impact</a:t>
            </a:r>
          </a:p>
          <a:p>
            <a:pPr lvl="1">
              <a:buFontTx/>
              <a:buNone/>
            </a:pPr>
            <a:r>
              <a:rPr lang="en-US" altLang="ja-JP" sz="2000" dirty="0" smtClean="0">
                <a:latin typeface="Arial" charset="0"/>
                <a:ea typeface="MS PGothic" pitchFamily="34" charset="-128"/>
                <a:cs typeface="Arial" charset="0"/>
              </a:rPr>
              <a:t>transport disruption, business interruption, temporary houses</a:t>
            </a:r>
            <a:endParaRPr lang="en-US" altLang="ja-JP" sz="2000" b="1" dirty="0" smtClean="0">
              <a:latin typeface="Arial" charset="0"/>
              <a:ea typeface="MS PGothic" pitchFamily="34" charset="-128"/>
              <a:cs typeface="Arial" charset="0"/>
            </a:endParaRPr>
          </a:p>
          <a:p>
            <a:pPr>
              <a:buFontTx/>
              <a:buNone/>
            </a:pPr>
            <a:r>
              <a:rPr lang="en-US" altLang="ja-JP" sz="2800" b="1" dirty="0" smtClean="0">
                <a:solidFill>
                  <a:srgbClr val="F86308"/>
                </a:solidFill>
                <a:latin typeface="Arial" charset="0"/>
                <a:ea typeface="MS PGothic" pitchFamily="34" charset="-128"/>
                <a:cs typeface="Arial" charset="0"/>
              </a:rPr>
              <a:t>Tangible losses</a:t>
            </a:r>
            <a:r>
              <a:rPr lang="en-US" altLang="ja-JP" sz="2400" b="1" dirty="0" smtClean="0">
                <a:latin typeface="Arial" charset="0"/>
                <a:ea typeface="MS PGothic" pitchFamily="34" charset="-128"/>
                <a:cs typeface="Arial" charset="0"/>
              </a:rPr>
              <a:t>: </a:t>
            </a:r>
            <a:r>
              <a:rPr lang="en-US" altLang="ja-JP" sz="2400" dirty="0" smtClean="0">
                <a:latin typeface="Arial" charset="0"/>
                <a:ea typeface="MS PGothic" pitchFamily="34" charset="-128"/>
                <a:cs typeface="Arial" charset="0"/>
              </a:rPr>
              <a:t>Loss of things that have a monetary (replacement) value</a:t>
            </a:r>
          </a:p>
          <a:p>
            <a:pPr lvl="1">
              <a:buFontTx/>
              <a:buNone/>
            </a:pPr>
            <a:r>
              <a:rPr lang="en-US" altLang="ja-JP" sz="2000" dirty="0" smtClean="0">
                <a:latin typeface="Arial" charset="0"/>
                <a:ea typeface="MS PGothic" pitchFamily="34" charset="-128"/>
                <a:cs typeface="Arial" charset="0"/>
              </a:rPr>
              <a:t>buildings, livestock, infrastructure</a:t>
            </a:r>
          </a:p>
          <a:p>
            <a:pPr>
              <a:buFontTx/>
              <a:buNone/>
            </a:pPr>
            <a:r>
              <a:rPr lang="en-US" altLang="ja-JP" sz="2800" b="1" dirty="0" smtClean="0">
                <a:solidFill>
                  <a:srgbClr val="F86308"/>
                </a:solidFill>
                <a:latin typeface="Arial" charset="0"/>
                <a:ea typeface="MS PGothic" pitchFamily="34" charset="-128"/>
                <a:cs typeface="Arial" charset="0"/>
              </a:rPr>
              <a:t>Intangible losses</a:t>
            </a:r>
            <a:r>
              <a:rPr lang="en-US" altLang="ja-JP" sz="2400" b="1" dirty="0" smtClean="0">
                <a:latin typeface="Arial" charset="0"/>
                <a:ea typeface="MS PGothic" pitchFamily="34" charset="-128"/>
                <a:cs typeface="Arial" charset="0"/>
              </a:rPr>
              <a:t>: </a:t>
            </a:r>
            <a:r>
              <a:rPr lang="en-US" altLang="ja-JP" sz="2400" dirty="0" smtClean="0">
                <a:latin typeface="Arial" charset="0"/>
                <a:ea typeface="MS PGothic" pitchFamily="34" charset="-128"/>
                <a:cs typeface="Arial" charset="0"/>
              </a:rPr>
              <a:t>Loss of things that cannot be bought and sold</a:t>
            </a:r>
            <a:endParaRPr lang="en-US" altLang="zh-CN" sz="2400" dirty="0" smtClean="0">
              <a:latin typeface="Arial" charset="0"/>
              <a:ea typeface="SimSun" pitchFamily="2" charset="-122"/>
              <a:cs typeface="Arial" charset="0"/>
            </a:endParaRPr>
          </a:p>
          <a:p>
            <a:pPr lvl="1">
              <a:buFontTx/>
              <a:buNone/>
            </a:pPr>
            <a:r>
              <a:rPr lang="en-US" altLang="zh-CN" sz="2000" dirty="0" smtClean="0">
                <a:latin typeface="Arial" charset="0"/>
                <a:ea typeface="SimSun" pitchFamily="2" charset="-122"/>
                <a:cs typeface="Arial" charset="0"/>
              </a:rPr>
              <a:t>lives and injuries, cultural heritage, memorabilia, ecosystem </a:t>
            </a:r>
            <a:endParaRPr lang="en-US" altLang="ja-JP" sz="2000" dirty="0" smtClean="0">
              <a:latin typeface="Arial" charset="0"/>
              <a:ea typeface="MS PGothic" pitchFamily="34" charset="-128"/>
              <a:cs typeface="Arial" charset="0"/>
            </a:endParaRP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B2FBD7A-0791-4887-8BB4-05FFA90D35EE}" type="slidenum">
              <a:rPr lang="en-US" sz="1200">
                <a:solidFill>
                  <a:schemeClr val="tx1">
                    <a:tint val="75000"/>
                  </a:schemeClr>
                </a:solidFill>
                <a:latin typeface="+mn-lt"/>
              </a:rPr>
              <a:pPr algn="r" fontAlgn="auto">
                <a:spcBef>
                  <a:spcPts val="0"/>
                </a:spcBef>
                <a:spcAft>
                  <a:spcPts val="0"/>
                </a:spcAft>
                <a:defRPr/>
              </a:pPr>
              <a:t>23</a:t>
            </a:fld>
            <a:endParaRPr lang="en-US" sz="1200">
              <a:solidFill>
                <a:schemeClr val="tx1">
                  <a:tint val="75000"/>
                </a:schemeClr>
              </a:solidFill>
              <a:latin typeface="+mn-lt"/>
            </a:endParaRPr>
          </a:p>
        </p:txBody>
      </p:sp>
      <p:sp>
        <p:nvSpPr>
          <p:cNvPr id="115717" name="AutoShape 5"/>
          <p:cNvSpPr>
            <a:spLocks/>
          </p:cNvSpPr>
          <p:nvPr/>
        </p:nvSpPr>
        <p:spPr bwMode="auto">
          <a:xfrm>
            <a:off x="107950" y="1484313"/>
            <a:ext cx="288925" cy="2376487"/>
          </a:xfrm>
          <a:prstGeom prst="leftBrace">
            <a:avLst>
              <a:gd name="adj1" fmla="val 68544"/>
              <a:gd name="adj2" fmla="val 50000"/>
            </a:avLst>
          </a:prstGeom>
          <a:noFill/>
          <a:ln w="19050">
            <a:solidFill>
              <a:schemeClr val="tx1"/>
            </a:solidFill>
            <a:round/>
            <a:headEnd/>
            <a:tailEnd/>
          </a:ln>
          <a:effectLst/>
        </p:spPr>
        <p:txBody>
          <a:bodyPr wrap="none" anchor="ctr"/>
          <a:lstStyle/>
          <a:p>
            <a:endParaRPr lang="en-US"/>
          </a:p>
        </p:txBody>
      </p:sp>
      <p:sp>
        <p:nvSpPr>
          <p:cNvPr id="115718" name="AutoShape 6"/>
          <p:cNvSpPr>
            <a:spLocks/>
          </p:cNvSpPr>
          <p:nvPr/>
        </p:nvSpPr>
        <p:spPr bwMode="auto">
          <a:xfrm>
            <a:off x="107950" y="3932238"/>
            <a:ext cx="288925" cy="2305050"/>
          </a:xfrm>
          <a:prstGeom prst="leftBrace">
            <a:avLst>
              <a:gd name="adj1" fmla="val 66484"/>
              <a:gd name="adj2" fmla="val 50000"/>
            </a:avLst>
          </a:prstGeom>
          <a:noFill/>
          <a:ln w="19050">
            <a:solidFill>
              <a:schemeClr val="tx1"/>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2988" y="333375"/>
            <a:ext cx="8101012" cy="838200"/>
          </a:xfrm>
        </p:spPr>
        <p:txBody>
          <a:bodyPr>
            <a:normAutofit/>
          </a:bodyPr>
          <a:lstStyle/>
          <a:p>
            <a:r>
              <a:rPr lang="en-US" altLang="ja-JP" sz="4000" b="1" dirty="0" smtClean="0">
                <a:solidFill>
                  <a:srgbClr val="FF0000"/>
                </a:solidFill>
                <a:cs typeface="Arial" charset="0"/>
              </a:rPr>
              <a:t>Categorization of flood losses</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C1651DB-C216-4422-A426-D3F12E096E4C}" type="slidenum">
              <a:rPr lang="en-US" sz="1200">
                <a:solidFill>
                  <a:schemeClr val="tx1">
                    <a:tint val="75000"/>
                  </a:schemeClr>
                </a:solidFill>
                <a:latin typeface="+mn-lt"/>
              </a:rPr>
              <a:pPr algn="r" fontAlgn="auto">
                <a:spcBef>
                  <a:spcPts val="0"/>
                </a:spcBef>
                <a:spcAft>
                  <a:spcPts val="0"/>
                </a:spcAft>
                <a:defRPr/>
              </a:pPr>
              <a:t>24</a:t>
            </a:fld>
            <a:endParaRPr lang="en-US" sz="1200">
              <a:solidFill>
                <a:schemeClr val="tx1">
                  <a:tint val="75000"/>
                </a:schemeClr>
              </a:solidFill>
              <a:latin typeface="+mn-lt"/>
            </a:endParaRPr>
          </a:p>
        </p:txBody>
      </p:sp>
      <p:sp>
        <p:nvSpPr>
          <p:cNvPr id="117770" name="Text Box 10"/>
          <p:cNvSpPr txBox="1">
            <a:spLocks noChangeArrowheads="1"/>
          </p:cNvSpPr>
          <p:nvPr/>
        </p:nvSpPr>
        <p:spPr bwMode="auto">
          <a:xfrm>
            <a:off x="3708400" y="1412875"/>
            <a:ext cx="2008188" cy="466725"/>
          </a:xfrm>
          <a:prstGeom prst="rect">
            <a:avLst/>
          </a:prstGeom>
          <a:noFill/>
          <a:ln w="9525">
            <a:solidFill>
              <a:schemeClr val="tx1"/>
            </a:solidFill>
            <a:miter lim="800000"/>
            <a:headEnd/>
            <a:tailEnd/>
          </a:ln>
          <a:effectLst/>
        </p:spPr>
        <p:txBody>
          <a:bodyPr wrap="none">
            <a:spAutoFit/>
          </a:bodyPr>
          <a:lstStyle/>
          <a:p>
            <a:r>
              <a:rPr lang="en-US" altLang="ja-JP">
                <a:latin typeface="Arial" charset="0"/>
                <a:ea typeface="MS PGothic" pitchFamily="34" charset="-128"/>
              </a:rPr>
              <a:t>Flood Losses</a:t>
            </a:r>
          </a:p>
        </p:txBody>
      </p:sp>
      <p:sp>
        <p:nvSpPr>
          <p:cNvPr id="117771" name="Text Box 11"/>
          <p:cNvSpPr txBox="1">
            <a:spLocks noChangeArrowheads="1"/>
          </p:cNvSpPr>
          <p:nvPr/>
        </p:nvSpPr>
        <p:spPr bwMode="auto">
          <a:xfrm>
            <a:off x="3563938" y="2492375"/>
            <a:ext cx="2244725" cy="831850"/>
          </a:xfrm>
          <a:prstGeom prst="rect">
            <a:avLst/>
          </a:prstGeom>
          <a:noFill/>
          <a:ln w="9525">
            <a:solidFill>
              <a:schemeClr val="tx1"/>
            </a:solidFill>
            <a:miter lim="800000"/>
            <a:headEnd/>
            <a:tailEnd/>
          </a:ln>
          <a:effectLst/>
        </p:spPr>
        <p:txBody>
          <a:bodyPr wrap="none">
            <a:spAutoFit/>
          </a:bodyPr>
          <a:lstStyle/>
          <a:p>
            <a:r>
              <a:rPr lang="en-US" altLang="ja-JP">
                <a:latin typeface="Arial" charset="0"/>
                <a:ea typeface="MS PGothic" pitchFamily="34" charset="-128"/>
              </a:rPr>
              <a:t>Tangible</a:t>
            </a:r>
          </a:p>
          <a:p>
            <a:r>
              <a:rPr lang="en-US" altLang="ja-JP">
                <a:latin typeface="Arial" charset="0"/>
                <a:ea typeface="MS PGothic" pitchFamily="34" charset="-128"/>
              </a:rPr>
              <a:t>Indirect Losses</a:t>
            </a:r>
          </a:p>
        </p:txBody>
      </p:sp>
      <p:sp>
        <p:nvSpPr>
          <p:cNvPr id="117772" name="Text Box 12"/>
          <p:cNvSpPr txBox="1">
            <a:spLocks noChangeArrowheads="1"/>
          </p:cNvSpPr>
          <p:nvPr/>
        </p:nvSpPr>
        <p:spPr bwMode="auto">
          <a:xfrm>
            <a:off x="1377950" y="2492375"/>
            <a:ext cx="2041525" cy="831850"/>
          </a:xfrm>
          <a:prstGeom prst="rect">
            <a:avLst/>
          </a:prstGeom>
          <a:noFill/>
          <a:ln w="9525">
            <a:solidFill>
              <a:schemeClr val="tx1"/>
            </a:solidFill>
            <a:miter lim="800000"/>
            <a:headEnd/>
            <a:tailEnd/>
          </a:ln>
          <a:effectLst/>
        </p:spPr>
        <p:txBody>
          <a:bodyPr wrap="none">
            <a:spAutoFit/>
          </a:bodyPr>
          <a:lstStyle/>
          <a:p>
            <a:r>
              <a:rPr lang="en-US" altLang="ja-JP">
                <a:latin typeface="Arial" charset="0"/>
                <a:ea typeface="MS PGothic" pitchFamily="34" charset="-128"/>
              </a:rPr>
              <a:t>Tangible</a:t>
            </a:r>
          </a:p>
          <a:p>
            <a:r>
              <a:rPr lang="en-US" altLang="ja-JP">
                <a:latin typeface="Arial" charset="0"/>
                <a:ea typeface="MS PGothic" pitchFamily="34" charset="-128"/>
              </a:rPr>
              <a:t>Direct Losses</a:t>
            </a:r>
          </a:p>
        </p:txBody>
      </p:sp>
      <p:sp>
        <p:nvSpPr>
          <p:cNvPr id="117773" name="Text Box 13"/>
          <p:cNvSpPr txBox="1">
            <a:spLocks noChangeArrowheads="1"/>
          </p:cNvSpPr>
          <p:nvPr/>
        </p:nvSpPr>
        <p:spPr bwMode="auto">
          <a:xfrm>
            <a:off x="6011863" y="2492375"/>
            <a:ext cx="3074987" cy="831850"/>
          </a:xfrm>
          <a:prstGeom prst="rect">
            <a:avLst/>
          </a:prstGeom>
          <a:noFill/>
          <a:ln w="9525">
            <a:solidFill>
              <a:schemeClr val="tx1"/>
            </a:solidFill>
            <a:miter lim="800000"/>
            <a:headEnd/>
            <a:tailEnd/>
          </a:ln>
          <a:effectLst/>
        </p:spPr>
        <p:txBody>
          <a:bodyPr wrap="none">
            <a:spAutoFit/>
          </a:bodyPr>
          <a:lstStyle/>
          <a:p>
            <a:r>
              <a:rPr lang="en-US" altLang="ja-JP">
                <a:latin typeface="Arial" charset="0"/>
                <a:ea typeface="MS PGothic" pitchFamily="34" charset="-128"/>
              </a:rPr>
              <a:t>Intangible</a:t>
            </a:r>
          </a:p>
          <a:p>
            <a:r>
              <a:rPr lang="en-US" altLang="ja-JP">
                <a:latin typeface="Arial" charset="0"/>
                <a:ea typeface="MS PGothic" pitchFamily="34" charset="-128"/>
              </a:rPr>
              <a:t>Human/Other Losses</a:t>
            </a:r>
          </a:p>
        </p:txBody>
      </p:sp>
      <p:sp>
        <p:nvSpPr>
          <p:cNvPr id="117774" name="Text Box 14"/>
          <p:cNvSpPr txBox="1">
            <a:spLocks noChangeArrowheads="1"/>
          </p:cNvSpPr>
          <p:nvPr/>
        </p:nvSpPr>
        <p:spPr bwMode="auto">
          <a:xfrm>
            <a:off x="34925" y="3789363"/>
            <a:ext cx="1655763" cy="466725"/>
          </a:xfrm>
          <a:prstGeom prst="rect">
            <a:avLst/>
          </a:prstGeom>
          <a:noFill/>
          <a:ln w="9525">
            <a:solidFill>
              <a:schemeClr val="tx1"/>
            </a:solidFill>
            <a:miter lim="800000"/>
            <a:headEnd/>
            <a:tailEnd/>
          </a:ln>
          <a:effectLst/>
        </p:spPr>
        <p:txBody>
          <a:bodyPr>
            <a:spAutoFit/>
          </a:bodyPr>
          <a:lstStyle/>
          <a:p>
            <a:r>
              <a:rPr lang="en-US" altLang="ja-JP">
                <a:latin typeface="Arial" charset="0"/>
                <a:ea typeface="MS PGothic" pitchFamily="34" charset="-128"/>
              </a:rPr>
              <a:t>Primary</a:t>
            </a:r>
          </a:p>
        </p:txBody>
      </p:sp>
      <p:sp>
        <p:nvSpPr>
          <p:cNvPr id="117775" name="Text Box 15"/>
          <p:cNvSpPr txBox="1">
            <a:spLocks noChangeArrowheads="1"/>
          </p:cNvSpPr>
          <p:nvPr/>
        </p:nvSpPr>
        <p:spPr bwMode="auto">
          <a:xfrm>
            <a:off x="34925" y="4652963"/>
            <a:ext cx="1652588" cy="466725"/>
          </a:xfrm>
          <a:prstGeom prst="rect">
            <a:avLst/>
          </a:prstGeom>
          <a:noFill/>
          <a:ln w="9525">
            <a:solidFill>
              <a:schemeClr val="tx1"/>
            </a:solidFill>
            <a:miter lim="800000"/>
            <a:headEnd/>
            <a:tailEnd/>
          </a:ln>
          <a:effectLst/>
        </p:spPr>
        <p:txBody>
          <a:bodyPr wrap="none">
            <a:spAutoFit/>
          </a:bodyPr>
          <a:lstStyle/>
          <a:p>
            <a:r>
              <a:rPr lang="en-US" altLang="ja-JP">
                <a:latin typeface="Arial" charset="0"/>
                <a:ea typeface="MS PGothic" pitchFamily="34" charset="-128"/>
              </a:rPr>
              <a:t>Secondary</a:t>
            </a:r>
          </a:p>
        </p:txBody>
      </p:sp>
      <p:sp>
        <p:nvSpPr>
          <p:cNvPr id="117776" name="Text Box 16"/>
          <p:cNvSpPr txBox="1">
            <a:spLocks noChangeArrowheads="1"/>
          </p:cNvSpPr>
          <p:nvPr/>
        </p:nvSpPr>
        <p:spPr bwMode="auto">
          <a:xfrm>
            <a:off x="34925" y="5554663"/>
            <a:ext cx="1655763" cy="466725"/>
          </a:xfrm>
          <a:prstGeom prst="rect">
            <a:avLst/>
          </a:prstGeom>
          <a:noFill/>
          <a:ln w="9525">
            <a:solidFill>
              <a:schemeClr val="tx1"/>
            </a:solidFill>
            <a:miter lim="800000"/>
            <a:headEnd/>
            <a:tailEnd/>
          </a:ln>
          <a:effectLst/>
        </p:spPr>
        <p:txBody>
          <a:bodyPr>
            <a:spAutoFit/>
          </a:bodyPr>
          <a:lstStyle/>
          <a:p>
            <a:r>
              <a:rPr lang="en-US" altLang="ja-JP">
                <a:latin typeface="Arial" charset="0"/>
                <a:ea typeface="MS PGothic" pitchFamily="34" charset="-128"/>
              </a:rPr>
              <a:t>Tertiary</a:t>
            </a:r>
          </a:p>
        </p:txBody>
      </p:sp>
      <p:sp>
        <p:nvSpPr>
          <p:cNvPr id="117777" name="Line 17"/>
          <p:cNvSpPr>
            <a:spLocks noChangeShapeType="1"/>
          </p:cNvSpPr>
          <p:nvPr/>
        </p:nvSpPr>
        <p:spPr bwMode="auto">
          <a:xfrm>
            <a:off x="4716463" y="1989138"/>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78" name="Line 18"/>
          <p:cNvSpPr>
            <a:spLocks noChangeShapeType="1"/>
          </p:cNvSpPr>
          <p:nvPr/>
        </p:nvSpPr>
        <p:spPr bwMode="auto">
          <a:xfrm>
            <a:off x="7524750" y="2133600"/>
            <a:ext cx="0" cy="287338"/>
          </a:xfrm>
          <a:prstGeom prst="line">
            <a:avLst/>
          </a:prstGeom>
          <a:noFill/>
          <a:ln w="28575">
            <a:solidFill>
              <a:schemeClr val="tx1"/>
            </a:solidFill>
            <a:round/>
            <a:headEnd/>
            <a:tailEnd type="triangle" w="med" len="med"/>
          </a:ln>
          <a:effectLst/>
        </p:spPr>
        <p:txBody>
          <a:bodyPr/>
          <a:lstStyle/>
          <a:p>
            <a:endParaRPr lang="en-US"/>
          </a:p>
        </p:txBody>
      </p:sp>
      <p:sp>
        <p:nvSpPr>
          <p:cNvPr id="117779" name="Line 19"/>
          <p:cNvSpPr>
            <a:spLocks noChangeShapeType="1"/>
          </p:cNvSpPr>
          <p:nvPr/>
        </p:nvSpPr>
        <p:spPr bwMode="auto">
          <a:xfrm>
            <a:off x="2411413" y="2133600"/>
            <a:ext cx="0" cy="287338"/>
          </a:xfrm>
          <a:prstGeom prst="line">
            <a:avLst/>
          </a:prstGeom>
          <a:noFill/>
          <a:ln w="28575">
            <a:solidFill>
              <a:schemeClr val="tx1"/>
            </a:solidFill>
            <a:round/>
            <a:headEnd/>
            <a:tailEnd type="triangle" w="med" len="med"/>
          </a:ln>
          <a:effectLst/>
        </p:spPr>
        <p:txBody>
          <a:bodyPr/>
          <a:lstStyle/>
          <a:p>
            <a:endParaRPr lang="en-US"/>
          </a:p>
        </p:txBody>
      </p:sp>
      <p:sp>
        <p:nvSpPr>
          <p:cNvPr id="117780" name="Line 20"/>
          <p:cNvSpPr>
            <a:spLocks noChangeShapeType="1"/>
          </p:cNvSpPr>
          <p:nvPr/>
        </p:nvSpPr>
        <p:spPr bwMode="auto">
          <a:xfrm>
            <a:off x="2411413" y="2133600"/>
            <a:ext cx="5113337" cy="0"/>
          </a:xfrm>
          <a:prstGeom prst="line">
            <a:avLst/>
          </a:prstGeom>
          <a:noFill/>
          <a:ln w="28575">
            <a:solidFill>
              <a:schemeClr val="tx1"/>
            </a:solidFill>
            <a:round/>
            <a:headEnd/>
            <a:tailEnd/>
          </a:ln>
          <a:effectLst/>
        </p:spPr>
        <p:txBody>
          <a:bodyPr/>
          <a:lstStyle/>
          <a:p>
            <a:endParaRPr lang="en-US"/>
          </a:p>
        </p:txBody>
      </p:sp>
      <p:sp>
        <p:nvSpPr>
          <p:cNvPr id="117781" name="Line 21"/>
          <p:cNvSpPr>
            <a:spLocks noChangeShapeType="1"/>
          </p:cNvSpPr>
          <p:nvPr/>
        </p:nvSpPr>
        <p:spPr bwMode="auto">
          <a:xfrm>
            <a:off x="2411413" y="3429000"/>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82" name="Line 22"/>
          <p:cNvSpPr>
            <a:spLocks noChangeShapeType="1"/>
          </p:cNvSpPr>
          <p:nvPr/>
        </p:nvSpPr>
        <p:spPr bwMode="auto">
          <a:xfrm>
            <a:off x="2411413" y="4292600"/>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83" name="Line 23"/>
          <p:cNvSpPr>
            <a:spLocks noChangeShapeType="1"/>
          </p:cNvSpPr>
          <p:nvPr/>
        </p:nvSpPr>
        <p:spPr bwMode="auto">
          <a:xfrm>
            <a:off x="2411413" y="5229225"/>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84" name="Line 24"/>
          <p:cNvSpPr>
            <a:spLocks noChangeShapeType="1"/>
          </p:cNvSpPr>
          <p:nvPr/>
        </p:nvSpPr>
        <p:spPr bwMode="auto">
          <a:xfrm>
            <a:off x="4787900" y="3429000"/>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85" name="Line 25"/>
          <p:cNvSpPr>
            <a:spLocks noChangeShapeType="1"/>
          </p:cNvSpPr>
          <p:nvPr/>
        </p:nvSpPr>
        <p:spPr bwMode="auto">
          <a:xfrm>
            <a:off x="4787900" y="4292600"/>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86" name="Line 26"/>
          <p:cNvSpPr>
            <a:spLocks noChangeShapeType="1"/>
          </p:cNvSpPr>
          <p:nvPr/>
        </p:nvSpPr>
        <p:spPr bwMode="auto">
          <a:xfrm>
            <a:off x="4787900" y="5229225"/>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87" name="Line 27"/>
          <p:cNvSpPr>
            <a:spLocks noChangeShapeType="1"/>
          </p:cNvSpPr>
          <p:nvPr/>
        </p:nvSpPr>
        <p:spPr bwMode="auto">
          <a:xfrm>
            <a:off x="7524750" y="3429000"/>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88" name="Line 28"/>
          <p:cNvSpPr>
            <a:spLocks noChangeShapeType="1"/>
          </p:cNvSpPr>
          <p:nvPr/>
        </p:nvSpPr>
        <p:spPr bwMode="auto">
          <a:xfrm>
            <a:off x="7524750" y="4292600"/>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89" name="Line 29"/>
          <p:cNvSpPr>
            <a:spLocks noChangeShapeType="1"/>
          </p:cNvSpPr>
          <p:nvPr/>
        </p:nvSpPr>
        <p:spPr bwMode="auto">
          <a:xfrm>
            <a:off x="7524750" y="5229225"/>
            <a:ext cx="0" cy="431800"/>
          </a:xfrm>
          <a:prstGeom prst="line">
            <a:avLst/>
          </a:prstGeom>
          <a:noFill/>
          <a:ln w="28575">
            <a:solidFill>
              <a:schemeClr val="tx1"/>
            </a:solidFill>
            <a:round/>
            <a:headEnd/>
            <a:tailEnd type="triangle" w="med" len="med"/>
          </a:ln>
          <a:effectLst/>
        </p:spPr>
        <p:txBody>
          <a:bodyPr/>
          <a:lstStyle/>
          <a:p>
            <a:endParaRPr lang="en-US"/>
          </a:p>
        </p:txBody>
      </p:sp>
      <p:sp>
        <p:nvSpPr>
          <p:cNvPr id="117790" name="AutoShape 30"/>
          <p:cNvSpPr>
            <a:spLocks noChangeArrowheads="1"/>
          </p:cNvSpPr>
          <p:nvPr/>
        </p:nvSpPr>
        <p:spPr bwMode="auto">
          <a:xfrm>
            <a:off x="1979613" y="3789363"/>
            <a:ext cx="936625" cy="503237"/>
          </a:xfrm>
          <a:prstGeom prst="irregularSeal1">
            <a:avLst/>
          </a:prstGeom>
          <a:solidFill>
            <a:srgbClr val="3366FF"/>
          </a:solidFill>
          <a:ln w="9525">
            <a:solidFill>
              <a:schemeClr val="tx1"/>
            </a:solidFill>
            <a:miter lim="800000"/>
            <a:headEnd/>
            <a:tailEnd/>
          </a:ln>
          <a:effectLst/>
        </p:spPr>
        <p:txBody>
          <a:bodyPr wrap="none" anchor="ctr"/>
          <a:lstStyle/>
          <a:p>
            <a:endParaRPr lang="en-US"/>
          </a:p>
        </p:txBody>
      </p:sp>
      <p:sp>
        <p:nvSpPr>
          <p:cNvPr id="117791" name="AutoShape 31"/>
          <p:cNvSpPr>
            <a:spLocks noChangeArrowheads="1"/>
          </p:cNvSpPr>
          <p:nvPr/>
        </p:nvSpPr>
        <p:spPr bwMode="auto">
          <a:xfrm>
            <a:off x="1979613" y="4654550"/>
            <a:ext cx="936625" cy="503238"/>
          </a:xfrm>
          <a:prstGeom prst="irregularSeal1">
            <a:avLst/>
          </a:prstGeom>
          <a:solidFill>
            <a:srgbClr val="99CCFF"/>
          </a:solidFill>
          <a:ln w="9525">
            <a:solidFill>
              <a:schemeClr val="tx1"/>
            </a:solidFill>
            <a:miter lim="800000"/>
            <a:headEnd/>
            <a:tailEnd/>
          </a:ln>
          <a:effectLst/>
        </p:spPr>
        <p:txBody>
          <a:bodyPr wrap="none" anchor="ctr"/>
          <a:lstStyle/>
          <a:p>
            <a:endParaRPr lang="en-US"/>
          </a:p>
        </p:txBody>
      </p:sp>
      <p:sp>
        <p:nvSpPr>
          <p:cNvPr id="117792" name="AutoShape 32"/>
          <p:cNvSpPr>
            <a:spLocks noChangeArrowheads="1"/>
          </p:cNvSpPr>
          <p:nvPr/>
        </p:nvSpPr>
        <p:spPr bwMode="auto">
          <a:xfrm>
            <a:off x="1979613" y="5661025"/>
            <a:ext cx="936625" cy="503238"/>
          </a:xfrm>
          <a:prstGeom prst="irregularSeal1">
            <a:avLst/>
          </a:prstGeom>
          <a:solidFill>
            <a:srgbClr val="CCFFFF"/>
          </a:solidFill>
          <a:ln w="9525">
            <a:solidFill>
              <a:schemeClr val="tx1"/>
            </a:solidFill>
            <a:miter lim="800000"/>
            <a:headEnd/>
            <a:tailEnd/>
          </a:ln>
          <a:effectLst/>
        </p:spPr>
        <p:txBody>
          <a:bodyPr wrap="none" anchor="ctr"/>
          <a:lstStyle/>
          <a:p>
            <a:endParaRPr lang="en-US"/>
          </a:p>
        </p:txBody>
      </p:sp>
      <p:sp>
        <p:nvSpPr>
          <p:cNvPr id="117793" name="AutoShape 33"/>
          <p:cNvSpPr>
            <a:spLocks noChangeArrowheads="1"/>
          </p:cNvSpPr>
          <p:nvPr/>
        </p:nvSpPr>
        <p:spPr bwMode="auto">
          <a:xfrm>
            <a:off x="4356100" y="3789363"/>
            <a:ext cx="936625" cy="503237"/>
          </a:xfrm>
          <a:prstGeom prst="irregularSeal1">
            <a:avLst/>
          </a:prstGeom>
          <a:solidFill>
            <a:srgbClr val="3366FF"/>
          </a:solidFill>
          <a:ln w="9525">
            <a:solidFill>
              <a:schemeClr val="tx1"/>
            </a:solidFill>
            <a:miter lim="800000"/>
            <a:headEnd/>
            <a:tailEnd/>
          </a:ln>
          <a:effectLst/>
        </p:spPr>
        <p:txBody>
          <a:bodyPr wrap="none" anchor="ctr"/>
          <a:lstStyle/>
          <a:p>
            <a:endParaRPr lang="en-US"/>
          </a:p>
        </p:txBody>
      </p:sp>
      <p:sp>
        <p:nvSpPr>
          <p:cNvPr id="117794" name="AutoShape 34"/>
          <p:cNvSpPr>
            <a:spLocks noChangeArrowheads="1"/>
          </p:cNvSpPr>
          <p:nvPr/>
        </p:nvSpPr>
        <p:spPr bwMode="auto">
          <a:xfrm>
            <a:off x="4356100" y="4654550"/>
            <a:ext cx="936625" cy="503238"/>
          </a:xfrm>
          <a:prstGeom prst="irregularSeal1">
            <a:avLst/>
          </a:prstGeom>
          <a:solidFill>
            <a:srgbClr val="99CCFF"/>
          </a:solidFill>
          <a:ln w="9525">
            <a:solidFill>
              <a:schemeClr val="tx1"/>
            </a:solidFill>
            <a:miter lim="800000"/>
            <a:headEnd/>
            <a:tailEnd/>
          </a:ln>
          <a:effectLst/>
        </p:spPr>
        <p:txBody>
          <a:bodyPr wrap="none" anchor="ctr"/>
          <a:lstStyle/>
          <a:p>
            <a:endParaRPr lang="en-US"/>
          </a:p>
        </p:txBody>
      </p:sp>
      <p:sp>
        <p:nvSpPr>
          <p:cNvPr id="117795" name="AutoShape 35"/>
          <p:cNvSpPr>
            <a:spLocks noChangeArrowheads="1"/>
          </p:cNvSpPr>
          <p:nvPr/>
        </p:nvSpPr>
        <p:spPr bwMode="auto">
          <a:xfrm>
            <a:off x="4356100" y="5661025"/>
            <a:ext cx="936625" cy="503238"/>
          </a:xfrm>
          <a:prstGeom prst="irregularSeal1">
            <a:avLst/>
          </a:prstGeom>
          <a:solidFill>
            <a:srgbClr val="CCFFFF"/>
          </a:solidFill>
          <a:ln w="9525">
            <a:solidFill>
              <a:schemeClr val="tx1"/>
            </a:solidFill>
            <a:miter lim="800000"/>
            <a:headEnd/>
            <a:tailEnd/>
          </a:ln>
          <a:effectLst/>
        </p:spPr>
        <p:txBody>
          <a:bodyPr wrap="none" anchor="ctr"/>
          <a:lstStyle/>
          <a:p>
            <a:endParaRPr lang="en-US"/>
          </a:p>
        </p:txBody>
      </p:sp>
      <p:sp>
        <p:nvSpPr>
          <p:cNvPr id="117796" name="AutoShape 36"/>
          <p:cNvSpPr>
            <a:spLocks noChangeArrowheads="1"/>
          </p:cNvSpPr>
          <p:nvPr/>
        </p:nvSpPr>
        <p:spPr bwMode="auto">
          <a:xfrm>
            <a:off x="7091363" y="3789363"/>
            <a:ext cx="936625" cy="503237"/>
          </a:xfrm>
          <a:prstGeom prst="irregularSeal1">
            <a:avLst/>
          </a:prstGeom>
          <a:solidFill>
            <a:srgbClr val="3366FF"/>
          </a:solidFill>
          <a:ln w="9525">
            <a:solidFill>
              <a:schemeClr val="tx1"/>
            </a:solidFill>
            <a:miter lim="800000"/>
            <a:headEnd/>
            <a:tailEnd/>
          </a:ln>
          <a:effectLst/>
        </p:spPr>
        <p:txBody>
          <a:bodyPr wrap="none" anchor="ctr"/>
          <a:lstStyle/>
          <a:p>
            <a:endParaRPr lang="en-US"/>
          </a:p>
        </p:txBody>
      </p:sp>
      <p:sp>
        <p:nvSpPr>
          <p:cNvPr id="117797" name="AutoShape 37"/>
          <p:cNvSpPr>
            <a:spLocks noChangeArrowheads="1"/>
          </p:cNvSpPr>
          <p:nvPr/>
        </p:nvSpPr>
        <p:spPr bwMode="auto">
          <a:xfrm>
            <a:off x="7091363" y="4654550"/>
            <a:ext cx="936625" cy="503238"/>
          </a:xfrm>
          <a:prstGeom prst="irregularSeal1">
            <a:avLst/>
          </a:prstGeom>
          <a:solidFill>
            <a:srgbClr val="99CCFF"/>
          </a:solidFill>
          <a:ln w="9525">
            <a:solidFill>
              <a:schemeClr val="tx1"/>
            </a:solidFill>
            <a:miter lim="800000"/>
            <a:headEnd/>
            <a:tailEnd/>
          </a:ln>
          <a:effectLst/>
        </p:spPr>
        <p:txBody>
          <a:bodyPr wrap="none" anchor="ctr"/>
          <a:lstStyle/>
          <a:p>
            <a:endParaRPr lang="en-US"/>
          </a:p>
        </p:txBody>
      </p:sp>
      <p:sp>
        <p:nvSpPr>
          <p:cNvPr id="117798" name="AutoShape 38"/>
          <p:cNvSpPr>
            <a:spLocks noChangeArrowheads="1"/>
          </p:cNvSpPr>
          <p:nvPr/>
        </p:nvSpPr>
        <p:spPr bwMode="auto">
          <a:xfrm>
            <a:off x="7091363" y="5661025"/>
            <a:ext cx="936625" cy="503238"/>
          </a:xfrm>
          <a:prstGeom prst="irregularSeal1">
            <a:avLst/>
          </a:prstGeom>
          <a:solidFill>
            <a:srgbClr val="CCFFFF"/>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0113" y="333375"/>
            <a:ext cx="8243887" cy="838200"/>
          </a:xfrm>
        </p:spPr>
        <p:txBody>
          <a:bodyPr>
            <a:normAutofit/>
          </a:bodyPr>
          <a:lstStyle/>
          <a:p>
            <a:r>
              <a:rPr lang="en-US" altLang="ja-JP" sz="4000" b="1" dirty="0" smtClean="0">
                <a:solidFill>
                  <a:srgbClr val="FF0000"/>
                </a:solidFill>
                <a:cs typeface="Arial" charset="0"/>
              </a:rPr>
              <a:t>Tangible direct losses</a:t>
            </a:r>
          </a:p>
        </p:txBody>
      </p:sp>
      <p:sp>
        <p:nvSpPr>
          <p:cNvPr id="119816" name="Text Box 8"/>
          <p:cNvSpPr txBox="1">
            <a:spLocks noChangeArrowheads="1"/>
          </p:cNvSpPr>
          <p:nvPr/>
        </p:nvSpPr>
        <p:spPr bwMode="auto">
          <a:xfrm>
            <a:off x="323850" y="1989138"/>
            <a:ext cx="1657350" cy="369332"/>
          </a:xfrm>
          <a:prstGeom prst="rect">
            <a:avLst/>
          </a:prstGeom>
          <a:noFill/>
          <a:ln w="9525">
            <a:solidFill>
              <a:schemeClr val="tx1"/>
            </a:solidFill>
            <a:miter lim="800000"/>
            <a:headEnd/>
            <a:tailEnd/>
          </a:ln>
          <a:effectLst/>
        </p:spPr>
        <p:txBody>
          <a:bodyPr>
            <a:spAutoFit/>
          </a:bodyPr>
          <a:lstStyle/>
          <a:p>
            <a:r>
              <a:rPr lang="en-US" altLang="ja-JP" b="1" dirty="0">
                <a:solidFill>
                  <a:srgbClr val="FF0000"/>
                </a:solidFill>
                <a:latin typeface="Arial" charset="0"/>
                <a:ea typeface="MS PGothic" pitchFamily="34" charset="-128"/>
              </a:rPr>
              <a:t>Primary</a:t>
            </a:r>
          </a:p>
        </p:txBody>
      </p:sp>
      <p:sp>
        <p:nvSpPr>
          <p:cNvPr id="119817" name="Text Box 9"/>
          <p:cNvSpPr txBox="1">
            <a:spLocks noChangeArrowheads="1"/>
          </p:cNvSpPr>
          <p:nvPr/>
        </p:nvSpPr>
        <p:spPr bwMode="auto">
          <a:xfrm>
            <a:off x="250825" y="3573463"/>
            <a:ext cx="1364476" cy="369332"/>
          </a:xfrm>
          <a:prstGeom prst="rect">
            <a:avLst/>
          </a:prstGeom>
          <a:noFill/>
          <a:ln w="9525">
            <a:solidFill>
              <a:schemeClr val="tx1"/>
            </a:solidFill>
            <a:miter lim="800000"/>
            <a:headEnd/>
            <a:tailEnd/>
          </a:ln>
          <a:effectLst/>
        </p:spPr>
        <p:txBody>
          <a:bodyPr wrap="none">
            <a:spAutoFit/>
          </a:bodyPr>
          <a:lstStyle/>
          <a:p>
            <a:r>
              <a:rPr lang="en-US" altLang="ja-JP" b="1" dirty="0">
                <a:solidFill>
                  <a:srgbClr val="FF0000"/>
                </a:solidFill>
                <a:latin typeface="Arial" charset="0"/>
                <a:ea typeface="MS PGothic" pitchFamily="34" charset="-128"/>
              </a:rPr>
              <a:t>Secondary</a:t>
            </a:r>
          </a:p>
        </p:txBody>
      </p:sp>
      <p:sp>
        <p:nvSpPr>
          <p:cNvPr id="119818" name="Text Box 10"/>
          <p:cNvSpPr txBox="1">
            <a:spLocks noChangeArrowheads="1"/>
          </p:cNvSpPr>
          <p:nvPr/>
        </p:nvSpPr>
        <p:spPr bwMode="auto">
          <a:xfrm>
            <a:off x="250825" y="5194300"/>
            <a:ext cx="1622425" cy="369332"/>
          </a:xfrm>
          <a:prstGeom prst="rect">
            <a:avLst/>
          </a:prstGeom>
          <a:noFill/>
          <a:ln w="9525">
            <a:solidFill>
              <a:schemeClr val="tx1"/>
            </a:solidFill>
            <a:miter lim="800000"/>
            <a:headEnd/>
            <a:tailEnd/>
          </a:ln>
          <a:effectLst/>
        </p:spPr>
        <p:txBody>
          <a:bodyPr>
            <a:spAutoFit/>
          </a:bodyPr>
          <a:lstStyle/>
          <a:p>
            <a:r>
              <a:rPr lang="en-US" altLang="ja-JP" b="1" dirty="0">
                <a:solidFill>
                  <a:srgbClr val="FF0000"/>
                </a:solidFill>
                <a:latin typeface="Arial" charset="0"/>
                <a:ea typeface="MS PGothic" pitchFamily="34" charset="-128"/>
              </a:rPr>
              <a:t>Tertiary</a:t>
            </a:r>
          </a:p>
        </p:txBody>
      </p:sp>
      <p:sp>
        <p:nvSpPr>
          <p:cNvPr id="119824" name="Line 16"/>
          <p:cNvSpPr>
            <a:spLocks noChangeShapeType="1"/>
          </p:cNvSpPr>
          <p:nvPr/>
        </p:nvSpPr>
        <p:spPr bwMode="auto">
          <a:xfrm>
            <a:off x="3852863" y="2852738"/>
            <a:ext cx="0" cy="431800"/>
          </a:xfrm>
          <a:prstGeom prst="line">
            <a:avLst/>
          </a:prstGeom>
          <a:noFill/>
          <a:ln w="28575">
            <a:solidFill>
              <a:schemeClr val="tx1"/>
            </a:solidFill>
            <a:round/>
            <a:headEnd/>
            <a:tailEnd type="triangle" w="med" len="med"/>
          </a:ln>
          <a:effectLst/>
        </p:spPr>
        <p:txBody>
          <a:bodyPr/>
          <a:lstStyle/>
          <a:p>
            <a:endParaRPr lang="en-US"/>
          </a:p>
        </p:txBody>
      </p:sp>
      <p:sp>
        <p:nvSpPr>
          <p:cNvPr id="119825" name="Line 17"/>
          <p:cNvSpPr>
            <a:spLocks noChangeShapeType="1"/>
          </p:cNvSpPr>
          <p:nvPr/>
        </p:nvSpPr>
        <p:spPr bwMode="auto">
          <a:xfrm>
            <a:off x="3852863" y="4365625"/>
            <a:ext cx="0" cy="431800"/>
          </a:xfrm>
          <a:prstGeom prst="line">
            <a:avLst/>
          </a:prstGeom>
          <a:noFill/>
          <a:ln w="28575">
            <a:solidFill>
              <a:schemeClr val="tx1"/>
            </a:solidFill>
            <a:round/>
            <a:headEnd/>
            <a:tailEnd type="triangle" w="med" len="med"/>
          </a:ln>
          <a:effectLst/>
        </p:spPr>
        <p:txBody>
          <a:bodyPr/>
          <a:lstStyle/>
          <a:p>
            <a:endParaRPr lang="en-US"/>
          </a:p>
        </p:txBody>
      </p:sp>
      <p:sp>
        <p:nvSpPr>
          <p:cNvPr id="119832" name="Text Box 24"/>
          <p:cNvSpPr txBox="1">
            <a:spLocks noChangeArrowheads="1"/>
          </p:cNvSpPr>
          <p:nvPr/>
        </p:nvSpPr>
        <p:spPr bwMode="auto">
          <a:xfrm>
            <a:off x="2125663" y="1557338"/>
            <a:ext cx="6838950" cy="1200150"/>
          </a:xfrm>
          <a:prstGeom prst="rect">
            <a:avLst/>
          </a:prstGeom>
          <a:noFill/>
          <a:ln w="9525">
            <a:solidFill>
              <a:schemeClr val="tx1"/>
            </a:solidFill>
            <a:prstDash val="lgDash"/>
            <a:miter lim="800000"/>
            <a:headEnd/>
            <a:tailEnd/>
          </a:ln>
          <a:effectLst/>
        </p:spPr>
        <p:txBody>
          <a:bodyPr>
            <a:spAutoFit/>
          </a:bodyPr>
          <a:lstStyle/>
          <a:p>
            <a:r>
              <a:rPr lang="en-US" altLang="ja-JP" sz="1800" b="1" dirty="0">
                <a:latin typeface="Arial" charset="0"/>
                <a:ea typeface="MS PGothic" pitchFamily="34" charset="-128"/>
              </a:rPr>
              <a:t>Damage to:</a:t>
            </a:r>
          </a:p>
          <a:p>
            <a:pPr>
              <a:buFontTx/>
              <a:buChar char="•"/>
            </a:pPr>
            <a:r>
              <a:rPr lang="en-US" altLang="ja-JP" sz="1800" b="1" dirty="0">
                <a:latin typeface="Arial" charset="0"/>
                <a:ea typeface="MS PGothic" pitchFamily="34" charset="-128"/>
              </a:rPr>
              <a:t> Buildings, houses, contents of buildings</a:t>
            </a:r>
          </a:p>
          <a:p>
            <a:pPr>
              <a:buFontTx/>
              <a:buChar char="•"/>
            </a:pPr>
            <a:r>
              <a:rPr lang="en-US" altLang="ja-JP" sz="1800" b="1" dirty="0">
                <a:latin typeface="Arial" charset="0"/>
                <a:ea typeface="MS PGothic" pitchFamily="34" charset="-128"/>
              </a:rPr>
              <a:t> Infrastructure (roads, bridges)</a:t>
            </a:r>
          </a:p>
          <a:p>
            <a:pPr>
              <a:buFontTx/>
              <a:buChar char="•"/>
            </a:pPr>
            <a:r>
              <a:rPr lang="en-US" altLang="ja-JP" sz="1800" b="1" dirty="0">
                <a:latin typeface="Arial" charset="0"/>
                <a:ea typeface="MS PGothic" pitchFamily="34" charset="-128"/>
              </a:rPr>
              <a:t> Crops, animals</a:t>
            </a:r>
          </a:p>
        </p:txBody>
      </p:sp>
      <p:sp>
        <p:nvSpPr>
          <p:cNvPr id="119833" name="Text Box 25"/>
          <p:cNvSpPr txBox="1">
            <a:spLocks noChangeArrowheads="1"/>
          </p:cNvSpPr>
          <p:nvPr/>
        </p:nvSpPr>
        <p:spPr bwMode="auto">
          <a:xfrm>
            <a:off x="2124075" y="3357563"/>
            <a:ext cx="7493270" cy="923330"/>
          </a:xfrm>
          <a:prstGeom prst="rect">
            <a:avLst/>
          </a:prstGeom>
          <a:noFill/>
          <a:ln w="9525">
            <a:solidFill>
              <a:schemeClr val="tx1"/>
            </a:solidFill>
            <a:prstDash val="lgDash"/>
            <a:miter lim="800000"/>
            <a:headEnd/>
            <a:tailEnd/>
          </a:ln>
          <a:effectLst/>
        </p:spPr>
        <p:txBody>
          <a:bodyPr wrap="none">
            <a:spAutoFit/>
          </a:bodyPr>
          <a:lstStyle/>
          <a:p>
            <a:pPr>
              <a:buFontTx/>
              <a:buChar char="•"/>
            </a:pPr>
            <a:r>
              <a:rPr lang="en-US" altLang="ja-JP" sz="1800" b="1" dirty="0">
                <a:latin typeface="Arial" charset="0"/>
                <a:ea typeface="MS PGothic" pitchFamily="34" charset="-128"/>
              </a:rPr>
              <a:t> Flood causes fire and fire damage</a:t>
            </a:r>
          </a:p>
          <a:p>
            <a:pPr>
              <a:buFontTx/>
              <a:buChar char="•"/>
            </a:pPr>
            <a:r>
              <a:rPr lang="en-US" altLang="ja-JP" sz="1800" b="1" dirty="0">
                <a:latin typeface="Arial" charset="0"/>
                <a:ea typeface="MS PGothic" pitchFamily="34" charset="-128"/>
              </a:rPr>
              <a:t> Salt in seawater contaminates land and reduces crop yields</a:t>
            </a:r>
          </a:p>
          <a:p>
            <a:pPr>
              <a:buFontTx/>
              <a:buChar char="•"/>
            </a:pPr>
            <a:r>
              <a:rPr lang="en-US" altLang="ja-JP" sz="1800" b="1" dirty="0">
                <a:latin typeface="Arial" charset="0"/>
                <a:ea typeface="MS PGothic" pitchFamily="34" charset="-128"/>
              </a:rPr>
              <a:t> Flood cuts electricity supply, damaging machines and computers</a:t>
            </a:r>
          </a:p>
        </p:txBody>
      </p:sp>
      <p:sp>
        <p:nvSpPr>
          <p:cNvPr id="119834" name="Text Box 26"/>
          <p:cNvSpPr txBox="1">
            <a:spLocks noChangeArrowheads="1"/>
          </p:cNvSpPr>
          <p:nvPr/>
        </p:nvSpPr>
        <p:spPr bwMode="auto">
          <a:xfrm>
            <a:off x="2125663" y="4892675"/>
            <a:ext cx="7018337" cy="1200329"/>
          </a:xfrm>
          <a:prstGeom prst="rect">
            <a:avLst/>
          </a:prstGeom>
          <a:noFill/>
          <a:ln w="9525">
            <a:solidFill>
              <a:schemeClr val="tx1"/>
            </a:solidFill>
            <a:prstDash val="lgDash"/>
            <a:miter lim="800000"/>
            <a:headEnd/>
            <a:tailEnd/>
          </a:ln>
          <a:effectLst/>
        </p:spPr>
        <p:txBody>
          <a:bodyPr wrap="square">
            <a:spAutoFit/>
          </a:bodyPr>
          <a:lstStyle/>
          <a:p>
            <a:pPr>
              <a:buFontTx/>
              <a:buChar char="•"/>
            </a:pPr>
            <a:r>
              <a:rPr lang="en-US" altLang="ja-JP" sz="1800" b="1">
                <a:latin typeface="Arial" charset="0"/>
                <a:ea typeface="MS PGothic" pitchFamily="34" charset="-128"/>
              </a:rPr>
              <a:t> Enhanced rate of property deterioration and decay</a:t>
            </a:r>
          </a:p>
          <a:p>
            <a:pPr>
              <a:buFontTx/>
              <a:buChar char="•"/>
            </a:pPr>
            <a:r>
              <a:rPr lang="en-US" altLang="ja-JP" sz="1800" b="1">
                <a:latin typeface="Arial" charset="0"/>
                <a:ea typeface="MS PGothic" pitchFamily="34" charset="-128"/>
              </a:rPr>
              <a:t> Long-term rot and damp</a:t>
            </a:r>
          </a:p>
          <a:p>
            <a:pPr>
              <a:buFontTx/>
              <a:buChar char="•"/>
            </a:pPr>
            <a:r>
              <a:rPr lang="en-US" altLang="ja-JP" sz="1800" b="1">
                <a:latin typeface="Arial" charset="0"/>
                <a:ea typeface="MS PGothic" pitchFamily="34" charset="-128"/>
              </a:rPr>
              <a:t> Structures are weakened, making them more damage prone</a:t>
            </a:r>
          </a:p>
          <a:p>
            <a:r>
              <a:rPr lang="en-US" altLang="ja-JP" sz="1800" b="1">
                <a:latin typeface="Arial" charset="0"/>
                <a:ea typeface="MS PGothic" pitchFamily="34" charset="-128"/>
              </a:rPr>
              <a:t>   in next floods</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54BC97E-A871-4823-AA9E-FDB8105BC9B3}" type="slidenum">
              <a:rPr lang="en-US" sz="1200">
                <a:solidFill>
                  <a:schemeClr val="tx1">
                    <a:tint val="75000"/>
                  </a:schemeClr>
                </a:solidFill>
                <a:latin typeface="+mn-lt"/>
              </a:rPr>
              <a:pPr algn="r" fontAlgn="auto">
                <a:spcBef>
                  <a:spcPts val="0"/>
                </a:spcBef>
                <a:spcAft>
                  <a:spcPts val="0"/>
                </a:spcAft>
                <a:defRPr/>
              </a:pPr>
              <a:t>25</a:t>
            </a:fld>
            <a:endParaRPr lang="en-US" sz="120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362200"/>
            <a:ext cx="7848600" cy="584775"/>
          </a:xfrm>
          <a:prstGeom prst="rect">
            <a:avLst/>
          </a:prstGeom>
          <a:noFill/>
        </p:spPr>
        <p:txBody>
          <a:bodyPr wrap="square" rtlCol="0">
            <a:spAutoFit/>
          </a:bodyPr>
          <a:lstStyle/>
          <a:p>
            <a:r>
              <a:rPr lang="en-US" sz="3200" b="1" dirty="0" smtClean="0">
                <a:solidFill>
                  <a:srgbClr val="FF0000"/>
                </a:solidFill>
              </a:rPr>
              <a:t>Traditional Approach of Flood Control</a:t>
            </a:r>
            <a:endParaRPr lang="en-US" sz="3200" b="1" dirty="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7992888" cy="1296144"/>
          </a:xfrm>
        </p:spPr>
        <p:txBody>
          <a:bodyPr/>
          <a:lstStyle/>
          <a:p>
            <a:r>
              <a:rPr lang="id-ID" sz="3000" b="1" smtClean="0"/>
              <a:t>The traditional approach</a:t>
            </a:r>
            <a:r>
              <a:rPr lang="en-GB" sz="3000" b="1" smtClean="0"/>
              <a:t> focused on the drainage net itself: Conveyance Approach.</a:t>
            </a:r>
            <a:endParaRPr lang="id-ID" sz="3000" b="1"/>
          </a:p>
        </p:txBody>
      </p:sp>
      <p:sp>
        <p:nvSpPr>
          <p:cNvPr id="3" name="Content Placeholder 2"/>
          <p:cNvSpPr>
            <a:spLocks noGrp="1"/>
          </p:cNvSpPr>
          <p:nvPr>
            <p:ph idx="1"/>
          </p:nvPr>
        </p:nvSpPr>
        <p:spPr>
          <a:xfrm>
            <a:off x="323528" y="2060848"/>
            <a:ext cx="7992888" cy="4536504"/>
          </a:xfrm>
        </p:spPr>
        <p:txBody>
          <a:bodyPr/>
          <a:lstStyle/>
          <a:p>
            <a:pPr algn="just">
              <a:spcAft>
                <a:spcPts val="600"/>
              </a:spcAft>
            </a:pPr>
            <a:r>
              <a:rPr lang="en-GB" sz="2600" smtClean="0"/>
              <a:t>A</a:t>
            </a:r>
            <a:r>
              <a:rPr lang="id-ID" sz="2600" smtClean="0"/>
              <a:t>rranging channels </a:t>
            </a:r>
            <a:r>
              <a:rPr lang="en-GB" sz="2600" smtClean="0"/>
              <a:t>&amp;</a:t>
            </a:r>
            <a:r>
              <a:rPr lang="id-ID" sz="2600" smtClean="0"/>
              <a:t> pipes in an artificial flow net</a:t>
            </a:r>
            <a:r>
              <a:rPr lang="en-GB" sz="2600" smtClean="0"/>
              <a:t>work system</a:t>
            </a:r>
            <a:r>
              <a:rPr lang="id-ID" sz="2600" smtClean="0"/>
              <a:t>, to convey exceeding water away</a:t>
            </a:r>
            <a:r>
              <a:rPr lang="en-GB" sz="2600" smtClean="0"/>
              <a:t>;</a:t>
            </a:r>
          </a:p>
          <a:p>
            <a:pPr algn="just">
              <a:spcAft>
                <a:spcPts val="600"/>
              </a:spcAft>
            </a:pPr>
            <a:r>
              <a:rPr lang="en-GB" sz="2600" smtClean="0"/>
              <a:t>I</a:t>
            </a:r>
            <a:r>
              <a:rPr lang="id-ID" sz="2600" smtClean="0"/>
              <a:t>nitial</a:t>
            </a:r>
            <a:r>
              <a:rPr lang="en-GB" sz="2600" smtClean="0"/>
              <a:t>ly</a:t>
            </a:r>
            <a:r>
              <a:rPr lang="id-ID" sz="2600" smtClean="0"/>
              <a:t>, th</a:t>
            </a:r>
            <a:r>
              <a:rPr lang="en-GB" sz="2600" smtClean="0"/>
              <a:t>is</a:t>
            </a:r>
            <a:r>
              <a:rPr lang="id-ID" sz="2600" smtClean="0"/>
              <a:t> solution </a:t>
            </a:r>
            <a:r>
              <a:rPr lang="en-GB" sz="2600" smtClean="0"/>
              <a:t>wa</a:t>
            </a:r>
            <a:r>
              <a:rPr lang="id-ID" sz="2600" smtClean="0"/>
              <a:t>s able to deal with floods in a certain area, transferring water downstream with no major consequences</a:t>
            </a:r>
            <a:r>
              <a:rPr lang="en-GB" sz="2600" smtClean="0"/>
              <a:t>;</a:t>
            </a:r>
          </a:p>
          <a:p>
            <a:pPr algn="just">
              <a:spcAft>
                <a:spcPts val="600"/>
              </a:spcAft>
            </a:pPr>
            <a:r>
              <a:rPr lang="id-ID" sz="2600" smtClean="0"/>
              <a:t>As urbanisation grows and more areas of the watershed turn impervious</a:t>
            </a:r>
            <a:r>
              <a:rPr lang="en-GB" sz="2600" smtClean="0"/>
              <a:t>,</a:t>
            </a:r>
            <a:r>
              <a:rPr lang="id-ID" sz="2600" smtClean="0"/>
              <a:t> </a:t>
            </a:r>
            <a:r>
              <a:rPr lang="en-GB" sz="2600" smtClean="0"/>
              <a:t>u</a:t>
            </a:r>
            <a:r>
              <a:rPr lang="id-ID" sz="2600" smtClean="0"/>
              <a:t>pstream development stresses the system as a whole and the </a:t>
            </a:r>
            <a:r>
              <a:rPr lang="en-GB" sz="2600" smtClean="0"/>
              <a:t>conveyance approach</a:t>
            </a:r>
            <a:r>
              <a:rPr lang="id-ID" sz="2600" smtClean="0"/>
              <a:t> fails</a:t>
            </a:r>
            <a:r>
              <a:rPr lang="en-GB" sz="2600" smtClean="0"/>
              <a:t>.</a:t>
            </a:r>
            <a:endParaRPr lang="id-ID" sz="26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5976664" cy="1152128"/>
          </a:xfrm>
        </p:spPr>
        <p:txBody>
          <a:bodyPr/>
          <a:lstStyle/>
          <a:p>
            <a:r>
              <a:rPr lang="id-ID" sz="3200" b="1" smtClean="0"/>
              <a:t>Urbanisation itself limits river canalisation enlargement</a:t>
            </a:r>
            <a:endParaRPr lang="id-ID" sz="3200" b="1"/>
          </a:p>
        </p:txBody>
      </p:sp>
      <p:sp>
        <p:nvSpPr>
          <p:cNvPr id="3" name="Content Placeholder 2"/>
          <p:cNvSpPr>
            <a:spLocks noGrp="1"/>
          </p:cNvSpPr>
          <p:nvPr>
            <p:ph idx="1"/>
          </p:nvPr>
        </p:nvSpPr>
        <p:spPr>
          <a:xfrm>
            <a:off x="323528" y="2492896"/>
            <a:ext cx="7543800" cy="4032448"/>
          </a:xfrm>
        </p:spPr>
        <p:txBody>
          <a:bodyPr/>
          <a:lstStyle/>
          <a:p>
            <a:pPr algn="just">
              <a:spcBef>
                <a:spcPts val="600"/>
              </a:spcBef>
              <a:spcAft>
                <a:spcPts val="600"/>
              </a:spcAft>
            </a:pPr>
            <a:r>
              <a:rPr lang="en-GB" smtClean="0"/>
              <a:t>I</a:t>
            </a:r>
            <a:r>
              <a:rPr lang="id-ID" smtClean="0"/>
              <a:t>t becomes difficult to depend exclusively on improving channels conveyance capacity to try to adjust the system behaviour</a:t>
            </a:r>
            <a:r>
              <a:rPr lang="en-GB" smtClean="0"/>
              <a:t>;</a:t>
            </a:r>
          </a:p>
          <a:p>
            <a:pPr algn="just">
              <a:spcBef>
                <a:spcPts val="600"/>
              </a:spcBef>
              <a:spcAft>
                <a:spcPts val="600"/>
              </a:spcAft>
            </a:pPr>
            <a:r>
              <a:rPr lang="id-ID" smtClean="0"/>
              <a:t>Streets, buildings and urban facilities now occupy banks and the original flood plain</a:t>
            </a:r>
            <a:r>
              <a:rPr lang="en-GB" smtClean="0"/>
              <a:t>;</a:t>
            </a:r>
          </a:p>
          <a:p>
            <a:pPr algn="just">
              <a:spcBef>
                <a:spcPts val="600"/>
              </a:spcBef>
              <a:spcAft>
                <a:spcPts val="600"/>
              </a:spcAft>
            </a:pPr>
            <a:r>
              <a:rPr lang="id-ID" smtClean="0"/>
              <a:t>Upstream reaches of the main river cannot be canalised without aggravating downstream problems</a:t>
            </a:r>
            <a:r>
              <a:rPr lang="en-GB" smtClean="0"/>
              <a:t>.</a:t>
            </a:r>
            <a:endParaRPr lang="id-ID"/>
          </a:p>
        </p:txBody>
      </p:sp>
      <p:pic>
        <p:nvPicPr>
          <p:cNvPr id="4" name="Picture 5"/>
          <p:cNvPicPr>
            <a:picLocks noChangeAspect="1" noChangeArrowheads="1"/>
          </p:cNvPicPr>
          <p:nvPr/>
        </p:nvPicPr>
        <p:blipFill>
          <a:blip r:embed="rId3" cstate="print"/>
          <a:srcRect/>
          <a:stretch>
            <a:fillRect/>
          </a:stretch>
        </p:blipFill>
        <p:spPr bwMode="auto">
          <a:xfrm>
            <a:off x="6444208" y="0"/>
            <a:ext cx="2699791" cy="25195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0688"/>
            <a:ext cx="5184576" cy="1008112"/>
          </a:xfrm>
        </p:spPr>
        <p:txBody>
          <a:bodyPr>
            <a:normAutofit fontScale="90000"/>
          </a:bodyPr>
          <a:lstStyle/>
          <a:p>
            <a:r>
              <a:rPr lang="en-GB" sz="3200" b="1" smtClean="0"/>
              <a:t>Shift from Conveyance to Storage Approach</a:t>
            </a:r>
            <a:endParaRPr lang="id-ID" sz="3200" b="1"/>
          </a:p>
        </p:txBody>
      </p:sp>
      <p:sp>
        <p:nvSpPr>
          <p:cNvPr id="3" name="Content Placeholder 2"/>
          <p:cNvSpPr>
            <a:spLocks noGrp="1"/>
          </p:cNvSpPr>
          <p:nvPr>
            <p:ph idx="1"/>
          </p:nvPr>
        </p:nvSpPr>
        <p:spPr>
          <a:xfrm>
            <a:off x="323528" y="2204864"/>
            <a:ext cx="8064896" cy="4392488"/>
          </a:xfrm>
        </p:spPr>
        <p:txBody>
          <a:bodyPr/>
          <a:lstStyle/>
          <a:p>
            <a:pPr algn="just">
              <a:spcAft>
                <a:spcPts val="600"/>
              </a:spcAft>
            </a:pPr>
            <a:r>
              <a:rPr lang="en-GB" sz="2400" smtClean="0"/>
              <a:t>A </a:t>
            </a:r>
            <a:r>
              <a:rPr lang="id-ID" sz="2400" smtClean="0"/>
              <a:t>city can influence runoff pattern changes and the state of ecological systems not only within itself but also in the whole river system downstream, including its surroundings</a:t>
            </a:r>
            <a:r>
              <a:rPr lang="en-GB" sz="2400" smtClean="0"/>
              <a:t>;</a:t>
            </a:r>
          </a:p>
          <a:p>
            <a:pPr algn="just">
              <a:spcAft>
                <a:spcPts val="600"/>
              </a:spcAft>
            </a:pPr>
            <a:r>
              <a:rPr lang="id-ID" sz="2400" smtClean="0"/>
              <a:t>This fact resulted in shifting the traditional conveyance approach to the storage approach with a focus on detention, retention and recharge</a:t>
            </a:r>
            <a:r>
              <a:rPr lang="en-GB" sz="2400" smtClean="0"/>
              <a:t> (1970);</a:t>
            </a:r>
          </a:p>
          <a:p>
            <a:pPr algn="just">
              <a:spcAft>
                <a:spcPts val="600"/>
              </a:spcAft>
            </a:pPr>
            <a:r>
              <a:rPr lang="en-GB" sz="2400" smtClean="0"/>
              <a:t>D</a:t>
            </a:r>
            <a:r>
              <a:rPr lang="id-ID" sz="2400" smtClean="0"/>
              <a:t>uring 1980s and 1990s, </a:t>
            </a:r>
            <a:r>
              <a:rPr lang="en-GB" sz="2400" smtClean="0"/>
              <a:t>the storage approach was </a:t>
            </a:r>
            <a:r>
              <a:rPr lang="id-ID" sz="2400" smtClean="0"/>
              <a:t>considered a significant source of pollution</a:t>
            </a:r>
            <a:r>
              <a:rPr lang="en-GB" sz="2400" smtClean="0"/>
              <a:t> since water quality aspects were not considered.</a:t>
            </a:r>
            <a:endParaRPr lang="id-ID" sz="2400"/>
          </a:p>
        </p:txBody>
      </p:sp>
      <p:pic>
        <p:nvPicPr>
          <p:cNvPr id="4" name="Picture 3" descr="dam"/>
          <p:cNvPicPr>
            <a:picLocks noChangeAspect="1" noChangeArrowheads="1"/>
          </p:cNvPicPr>
          <p:nvPr/>
        </p:nvPicPr>
        <p:blipFill>
          <a:blip r:embed="rId3" cstate="print"/>
          <a:srcRect/>
          <a:stretch>
            <a:fillRect/>
          </a:stretch>
        </p:blipFill>
        <p:spPr bwMode="auto">
          <a:xfrm>
            <a:off x="6299802" y="0"/>
            <a:ext cx="2844198" cy="21328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668216" y="1138238"/>
            <a:ext cx="7485184" cy="5405966"/>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Line 9"/>
          <p:cNvSpPr>
            <a:spLocks noChangeShapeType="1"/>
          </p:cNvSpPr>
          <p:nvPr/>
        </p:nvSpPr>
        <p:spPr bwMode="auto">
          <a:xfrm>
            <a:off x="8748713" y="0"/>
            <a:ext cx="0" cy="6858000"/>
          </a:xfrm>
          <a:prstGeom prst="line">
            <a:avLst/>
          </a:prstGeom>
          <a:noFill/>
          <a:ln w="9525">
            <a:solidFill>
              <a:schemeClr val="bg2"/>
            </a:solidFill>
            <a:round/>
            <a:headEnd/>
            <a:tailEnd/>
          </a:ln>
          <a:effectLst/>
        </p:spPr>
        <p:txBody>
          <a:bodyPr/>
          <a:lstStyle/>
          <a:p>
            <a:endParaRPr lang="id-ID"/>
          </a:p>
        </p:txBody>
      </p:sp>
      <p:sp>
        <p:nvSpPr>
          <p:cNvPr id="7170" name="Rectangle 2"/>
          <p:cNvSpPr>
            <a:spLocks noGrp="1" noChangeArrowheads="1"/>
          </p:cNvSpPr>
          <p:nvPr>
            <p:ph type="title"/>
          </p:nvPr>
        </p:nvSpPr>
        <p:spPr>
          <a:xfrm>
            <a:off x="395537" y="333375"/>
            <a:ext cx="5544616" cy="1079401"/>
          </a:xfrm>
        </p:spPr>
        <p:txBody>
          <a:bodyPr/>
          <a:lstStyle/>
          <a:p>
            <a:pPr algn="l"/>
            <a:r>
              <a:rPr lang="en-US" sz="3200" b="1">
                <a:solidFill>
                  <a:srgbClr val="002060"/>
                </a:solidFill>
              </a:rPr>
              <a:t>Flood control &amp; protection practices</a:t>
            </a:r>
          </a:p>
        </p:txBody>
      </p:sp>
      <p:sp>
        <p:nvSpPr>
          <p:cNvPr id="7171" name="Rectangle 3"/>
          <p:cNvSpPr>
            <a:spLocks noGrp="1" noChangeArrowheads="1"/>
          </p:cNvSpPr>
          <p:nvPr>
            <p:ph type="body" idx="1"/>
          </p:nvPr>
        </p:nvSpPr>
        <p:spPr>
          <a:xfrm>
            <a:off x="251521" y="2060848"/>
            <a:ext cx="6336704" cy="4464496"/>
          </a:xfrm>
        </p:spPr>
        <p:txBody>
          <a:bodyPr>
            <a:normAutofit lnSpcReduction="10000"/>
          </a:bodyPr>
          <a:lstStyle/>
          <a:p>
            <a:pPr>
              <a:spcAft>
                <a:spcPts val="1200"/>
              </a:spcAft>
            </a:pPr>
            <a:r>
              <a:rPr lang="en-US" sz="2400">
                <a:solidFill>
                  <a:srgbClr val="002060"/>
                </a:solidFill>
              </a:rPr>
              <a:t>Reactive </a:t>
            </a:r>
            <a:r>
              <a:rPr lang="en-US" sz="2400" smtClean="0">
                <a:solidFill>
                  <a:srgbClr val="002060"/>
                </a:solidFill>
              </a:rPr>
              <a:t>practices to reduce flooding;</a:t>
            </a:r>
            <a:endParaRPr lang="en-US" sz="2400">
              <a:solidFill>
                <a:srgbClr val="002060"/>
              </a:solidFill>
            </a:endParaRPr>
          </a:p>
          <a:p>
            <a:pPr>
              <a:spcAft>
                <a:spcPts val="1200"/>
              </a:spcAft>
            </a:pPr>
            <a:r>
              <a:rPr lang="en-US" sz="2400">
                <a:solidFill>
                  <a:srgbClr val="002060"/>
                </a:solidFill>
              </a:rPr>
              <a:t>Problem </a:t>
            </a:r>
            <a:r>
              <a:rPr lang="en-US" sz="2400" smtClean="0">
                <a:solidFill>
                  <a:srgbClr val="002060"/>
                </a:solidFill>
              </a:rPr>
              <a:t>Driven </a:t>
            </a:r>
            <a:r>
              <a:rPr lang="en-US" sz="2400">
                <a:solidFill>
                  <a:srgbClr val="002060"/>
                </a:solidFill>
              </a:rPr>
              <a:t>&amp; Symptom </a:t>
            </a:r>
            <a:r>
              <a:rPr lang="en-US" sz="2400" smtClean="0">
                <a:solidFill>
                  <a:srgbClr val="002060"/>
                </a:solidFill>
              </a:rPr>
              <a:t>Combatment;</a:t>
            </a:r>
            <a:endParaRPr lang="en-US" sz="2400">
              <a:solidFill>
                <a:srgbClr val="002060"/>
              </a:solidFill>
            </a:endParaRPr>
          </a:p>
          <a:p>
            <a:pPr>
              <a:spcAft>
                <a:spcPts val="1200"/>
              </a:spcAft>
            </a:pPr>
            <a:r>
              <a:rPr lang="en-US" sz="2400" smtClean="0">
                <a:solidFill>
                  <a:srgbClr val="002060"/>
                </a:solidFill>
              </a:rPr>
              <a:t>Project approach: </a:t>
            </a:r>
            <a:r>
              <a:rPr lang="en-US" sz="2400">
                <a:solidFill>
                  <a:srgbClr val="002060"/>
                </a:solidFill>
              </a:rPr>
              <a:t>solution seems self-evident without giving any thought to the impacts</a:t>
            </a:r>
            <a:r>
              <a:rPr lang="en-US" sz="2400" smtClean="0">
                <a:solidFill>
                  <a:srgbClr val="002060"/>
                </a:solidFill>
              </a:rPr>
              <a:t>;</a:t>
            </a:r>
            <a:endParaRPr lang="en-US" sz="2400">
              <a:solidFill>
                <a:srgbClr val="002060"/>
              </a:solidFill>
            </a:endParaRPr>
          </a:p>
          <a:p>
            <a:pPr>
              <a:spcAft>
                <a:spcPts val="1200"/>
              </a:spcAft>
            </a:pPr>
            <a:r>
              <a:rPr lang="en-US" sz="2400">
                <a:solidFill>
                  <a:srgbClr val="002060"/>
                </a:solidFill>
              </a:rPr>
              <a:t>Largely relied on Structural Measures</a:t>
            </a:r>
            <a:r>
              <a:rPr lang="en-US" sz="2400" smtClean="0">
                <a:solidFill>
                  <a:srgbClr val="002060"/>
                </a:solidFill>
              </a:rPr>
              <a:t>;</a:t>
            </a:r>
            <a:endParaRPr lang="en-US" sz="2400">
              <a:solidFill>
                <a:srgbClr val="002060"/>
              </a:solidFill>
            </a:endParaRPr>
          </a:p>
          <a:p>
            <a:pPr>
              <a:spcAft>
                <a:spcPts val="1200"/>
              </a:spcAft>
            </a:pPr>
            <a:r>
              <a:rPr lang="en-US" sz="2400">
                <a:solidFill>
                  <a:srgbClr val="002060"/>
                </a:solidFill>
              </a:rPr>
              <a:t>Ad-hoc &amp; essentially mono-disciplinary</a:t>
            </a:r>
            <a:r>
              <a:rPr lang="en-US" sz="2400" smtClean="0">
                <a:solidFill>
                  <a:srgbClr val="002060"/>
                </a:solidFill>
              </a:rPr>
              <a:t>;</a:t>
            </a:r>
            <a:endParaRPr lang="en-US" sz="2400">
              <a:solidFill>
                <a:srgbClr val="002060"/>
              </a:solidFill>
            </a:endParaRPr>
          </a:p>
          <a:p>
            <a:pPr>
              <a:spcAft>
                <a:spcPts val="1200"/>
              </a:spcAft>
            </a:pPr>
            <a:r>
              <a:rPr lang="en-US" sz="2400" smtClean="0">
                <a:solidFill>
                  <a:srgbClr val="002060"/>
                </a:solidFill>
              </a:rPr>
              <a:t>Thinking </a:t>
            </a:r>
            <a:r>
              <a:rPr lang="en-US" sz="2400">
                <a:solidFill>
                  <a:srgbClr val="002060"/>
                </a:solidFill>
              </a:rPr>
              <a:t>in engineering solutions, and not in options or concepts.</a:t>
            </a:r>
          </a:p>
        </p:txBody>
      </p:sp>
      <p:pic>
        <p:nvPicPr>
          <p:cNvPr id="7172" name="Picture 4" descr="Nov86-snoq-flood-lg"/>
          <p:cNvPicPr>
            <a:picLocks noChangeAspect="1" noChangeArrowheads="1"/>
          </p:cNvPicPr>
          <p:nvPr/>
        </p:nvPicPr>
        <p:blipFill>
          <a:blip r:embed="rId3" cstate="print"/>
          <a:srcRect/>
          <a:stretch>
            <a:fillRect/>
          </a:stretch>
        </p:blipFill>
        <p:spPr bwMode="auto">
          <a:xfrm>
            <a:off x="6588224" y="188639"/>
            <a:ext cx="2376264" cy="2389040"/>
          </a:xfrm>
          <a:prstGeom prst="rect">
            <a:avLst/>
          </a:prstGeom>
          <a:noFill/>
          <a:ln w="9525">
            <a:solidFill>
              <a:schemeClr val="bg2"/>
            </a:solidFill>
            <a:miter lim="800000"/>
            <a:headEnd/>
            <a:tailEnd/>
          </a:ln>
        </p:spPr>
      </p:pic>
      <p:pic>
        <p:nvPicPr>
          <p:cNvPr id="8" name="Picture 7" descr="waikatoFLOOD-Oto-school"/>
          <p:cNvPicPr>
            <a:picLocks noChangeAspect="1" noChangeArrowheads="1"/>
          </p:cNvPicPr>
          <p:nvPr/>
        </p:nvPicPr>
        <p:blipFill>
          <a:blip r:embed="rId4" cstate="print"/>
          <a:srcRect/>
          <a:stretch>
            <a:fillRect/>
          </a:stretch>
        </p:blipFill>
        <p:spPr bwMode="auto">
          <a:xfrm>
            <a:off x="6660232" y="4005064"/>
            <a:ext cx="2304256" cy="1785264"/>
          </a:xfrm>
          <a:prstGeom prst="rect">
            <a:avLst/>
          </a:prstGeom>
          <a:noFill/>
          <a:ln w="9525">
            <a:solidFill>
              <a:schemeClr val="bg2"/>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23528" y="548680"/>
            <a:ext cx="5122912" cy="706437"/>
          </a:xfrm>
        </p:spPr>
        <p:txBody>
          <a:bodyPr/>
          <a:lstStyle/>
          <a:p>
            <a:pPr algn="l"/>
            <a:r>
              <a:rPr lang="en-US" sz="3200" b="1">
                <a:solidFill>
                  <a:srgbClr val="002060"/>
                </a:solidFill>
              </a:rPr>
              <a:t>Traditional Interventions</a:t>
            </a:r>
          </a:p>
        </p:txBody>
      </p:sp>
      <p:sp>
        <p:nvSpPr>
          <p:cNvPr id="11267" name="Rectangle 3"/>
          <p:cNvSpPr>
            <a:spLocks noGrp="1" noChangeArrowheads="1"/>
          </p:cNvSpPr>
          <p:nvPr>
            <p:ph type="body" idx="1"/>
          </p:nvPr>
        </p:nvSpPr>
        <p:spPr>
          <a:xfrm>
            <a:off x="539552" y="2681536"/>
            <a:ext cx="7560840" cy="4176464"/>
          </a:xfrm>
        </p:spPr>
        <p:txBody>
          <a:bodyPr/>
          <a:lstStyle/>
          <a:p>
            <a:pPr marL="265113" indent="-265113">
              <a:lnSpc>
                <a:spcPct val="80000"/>
              </a:lnSpc>
              <a:spcAft>
                <a:spcPts val="600"/>
              </a:spcAft>
            </a:pPr>
            <a:r>
              <a:rPr lang="en-US" sz="2400">
                <a:solidFill>
                  <a:srgbClr val="002060"/>
                </a:solidFill>
              </a:rPr>
              <a:t>Source control: runoff control, infiltration, afforestation</a:t>
            </a:r>
            <a:r>
              <a:rPr lang="en-US" sz="2400" smtClean="0">
                <a:solidFill>
                  <a:srgbClr val="002060"/>
                </a:solidFill>
              </a:rPr>
              <a:t>;</a:t>
            </a:r>
            <a:endParaRPr lang="en-US" sz="2400">
              <a:solidFill>
                <a:srgbClr val="002060"/>
              </a:solidFill>
            </a:endParaRPr>
          </a:p>
          <a:p>
            <a:pPr marL="265113" indent="-265113">
              <a:lnSpc>
                <a:spcPct val="80000"/>
              </a:lnSpc>
              <a:spcAft>
                <a:spcPts val="600"/>
              </a:spcAft>
            </a:pPr>
            <a:r>
              <a:rPr lang="en-US" sz="2400">
                <a:solidFill>
                  <a:srgbClr val="002060"/>
                </a:solidFill>
              </a:rPr>
              <a:t>Storing runoff: reservoirs, detention basins</a:t>
            </a:r>
            <a:r>
              <a:rPr lang="en-US" sz="2400" smtClean="0">
                <a:solidFill>
                  <a:srgbClr val="002060"/>
                </a:solidFill>
              </a:rPr>
              <a:t>;</a:t>
            </a:r>
            <a:endParaRPr lang="en-US" sz="2400">
              <a:solidFill>
                <a:srgbClr val="002060"/>
              </a:solidFill>
            </a:endParaRPr>
          </a:p>
          <a:p>
            <a:pPr marL="265113" indent="-265113">
              <a:lnSpc>
                <a:spcPct val="80000"/>
              </a:lnSpc>
              <a:spcAft>
                <a:spcPts val="600"/>
              </a:spcAft>
            </a:pPr>
            <a:r>
              <a:rPr lang="en-US" sz="2400">
                <a:solidFill>
                  <a:srgbClr val="002060"/>
                </a:solidFill>
              </a:rPr>
              <a:t>Increasing river capacity: deepening, widening</a:t>
            </a:r>
            <a:r>
              <a:rPr lang="en-US" sz="2400" smtClean="0">
                <a:solidFill>
                  <a:srgbClr val="002060"/>
                </a:solidFill>
              </a:rPr>
              <a:t>;</a:t>
            </a:r>
            <a:endParaRPr lang="en-US" sz="2400">
              <a:solidFill>
                <a:srgbClr val="002060"/>
              </a:solidFill>
            </a:endParaRPr>
          </a:p>
          <a:p>
            <a:pPr marL="265113" indent="-265113">
              <a:lnSpc>
                <a:spcPct val="80000"/>
              </a:lnSpc>
              <a:spcAft>
                <a:spcPts val="600"/>
              </a:spcAft>
            </a:pPr>
            <a:r>
              <a:rPr lang="en-US" sz="2400">
                <a:solidFill>
                  <a:srgbClr val="002060"/>
                </a:solidFill>
              </a:rPr>
              <a:t>Separate river and population: embankment, flood proofing, land use control</a:t>
            </a:r>
            <a:r>
              <a:rPr lang="en-US" sz="2400" smtClean="0">
                <a:solidFill>
                  <a:srgbClr val="002060"/>
                </a:solidFill>
              </a:rPr>
              <a:t>;</a:t>
            </a:r>
            <a:endParaRPr lang="en-US" sz="2400">
              <a:solidFill>
                <a:srgbClr val="002060"/>
              </a:solidFill>
            </a:endParaRPr>
          </a:p>
          <a:p>
            <a:pPr marL="265113" indent="-265113">
              <a:lnSpc>
                <a:spcPct val="80000"/>
              </a:lnSpc>
              <a:spcAft>
                <a:spcPts val="600"/>
              </a:spcAft>
            </a:pPr>
            <a:r>
              <a:rPr lang="en-US" sz="2400">
                <a:solidFill>
                  <a:srgbClr val="002060"/>
                </a:solidFill>
              </a:rPr>
              <a:t>Emergency: flood warning, fighting, evacuation</a:t>
            </a:r>
            <a:r>
              <a:rPr lang="en-US" sz="2400" smtClean="0">
                <a:solidFill>
                  <a:srgbClr val="002060"/>
                </a:solidFill>
              </a:rPr>
              <a:t>;</a:t>
            </a:r>
            <a:endParaRPr lang="en-US" sz="2400">
              <a:solidFill>
                <a:srgbClr val="002060"/>
              </a:solidFill>
            </a:endParaRPr>
          </a:p>
          <a:p>
            <a:pPr marL="265113" indent="-265113">
              <a:lnSpc>
                <a:spcPct val="80000"/>
              </a:lnSpc>
              <a:spcAft>
                <a:spcPts val="600"/>
              </a:spcAft>
            </a:pPr>
            <a:r>
              <a:rPr lang="en-US" sz="2400">
                <a:solidFill>
                  <a:srgbClr val="002060"/>
                </a:solidFill>
              </a:rPr>
              <a:t>Recovery: counseling, compensation, insurance.</a:t>
            </a:r>
          </a:p>
        </p:txBody>
      </p:sp>
      <p:pic>
        <p:nvPicPr>
          <p:cNvPr id="6" name="Picture 2"/>
          <p:cNvPicPr>
            <a:picLocks noChangeAspect="1" noChangeArrowheads="1"/>
          </p:cNvPicPr>
          <p:nvPr/>
        </p:nvPicPr>
        <p:blipFill>
          <a:blip r:embed="rId3"/>
          <a:srcRect/>
          <a:stretch>
            <a:fillRect/>
          </a:stretch>
        </p:blipFill>
        <p:spPr bwMode="auto">
          <a:xfrm>
            <a:off x="5891051" y="0"/>
            <a:ext cx="3252949" cy="24928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11560" y="476672"/>
            <a:ext cx="5616624" cy="936625"/>
          </a:xfrm>
        </p:spPr>
        <p:txBody>
          <a:bodyPr>
            <a:normAutofit fontScale="90000"/>
          </a:bodyPr>
          <a:lstStyle/>
          <a:p>
            <a:r>
              <a:rPr lang="en-US" sz="3200" b="1">
                <a:solidFill>
                  <a:srgbClr val="002060"/>
                </a:solidFill>
              </a:rPr>
              <a:t>Traditional interventions </a:t>
            </a:r>
            <a:br>
              <a:rPr lang="en-US" sz="3200" b="1">
                <a:solidFill>
                  <a:srgbClr val="002060"/>
                </a:solidFill>
              </a:rPr>
            </a:br>
            <a:r>
              <a:rPr lang="en-US" sz="3200" b="1" u="sng">
                <a:solidFill>
                  <a:srgbClr val="002060"/>
                </a:solidFill>
              </a:rPr>
              <a:t>Fallen short!</a:t>
            </a:r>
          </a:p>
        </p:txBody>
      </p:sp>
      <p:sp>
        <p:nvSpPr>
          <p:cNvPr id="13315" name="Rectangle 3"/>
          <p:cNvSpPr>
            <a:spLocks noGrp="1" noChangeArrowheads="1"/>
          </p:cNvSpPr>
          <p:nvPr>
            <p:ph type="body" idx="1"/>
          </p:nvPr>
        </p:nvSpPr>
        <p:spPr>
          <a:xfrm>
            <a:off x="251520" y="2636912"/>
            <a:ext cx="8136904" cy="3960440"/>
          </a:xfrm>
        </p:spPr>
        <p:txBody>
          <a:bodyPr/>
          <a:lstStyle/>
          <a:p>
            <a:pPr algn="just">
              <a:lnSpc>
                <a:spcPct val="80000"/>
              </a:lnSpc>
              <a:buClr>
                <a:schemeClr val="bg1">
                  <a:lumMod val="10000"/>
                </a:schemeClr>
              </a:buClr>
              <a:buSzPct val="60000"/>
              <a:buFont typeface="Wingdings" pitchFamily="2" charset="2"/>
              <a:buChar char="q"/>
            </a:pPr>
            <a:r>
              <a:rPr lang="en-US" sz="2400">
                <a:solidFill>
                  <a:srgbClr val="002060"/>
                </a:solidFill>
              </a:rPr>
              <a:t>Structural measures generally disturbed eco-system balance</a:t>
            </a:r>
            <a:r>
              <a:rPr lang="en-US" sz="2400" smtClean="0">
                <a:solidFill>
                  <a:srgbClr val="002060"/>
                </a:solidFill>
              </a:rPr>
              <a:t>;</a:t>
            </a:r>
            <a:endParaRPr lang="en-US" sz="1400">
              <a:solidFill>
                <a:srgbClr val="002060"/>
              </a:solidFill>
            </a:endParaRPr>
          </a:p>
          <a:p>
            <a:pPr marL="542925" indent="-542925">
              <a:lnSpc>
                <a:spcPct val="80000"/>
              </a:lnSpc>
              <a:buClr>
                <a:schemeClr val="bg1">
                  <a:lumMod val="10000"/>
                </a:schemeClr>
              </a:buClr>
              <a:buSzPct val="60000"/>
              <a:buFont typeface="Wingdings" pitchFamily="2" charset="2"/>
              <a:buChar char="q"/>
            </a:pPr>
            <a:r>
              <a:rPr lang="en-US" sz="2400">
                <a:solidFill>
                  <a:srgbClr val="002060"/>
                </a:solidFill>
              </a:rPr>
              <a:t>Rather than mitigating flood risk we largely succeeded in only shifting </a:t>
            </a:r>
            <a:r>
              <a:rPr lang="en-US" sz="2400" smtClean="0">
                <a:solidFill>
                  <a:srgbClr val="002060"/>
                </a:solidFill>
              </a:rPr>
              <a:t>them (reactive response):</a:t>
            </a:r>
            <a:endParaRPr lang="en-US" sz="2400">
              <a:solidFill>
                <a:srgbClr val="002060"/>
              </a:solidFill>
            </a:endParaRPr>
          </a:p>
          <a:p>
            <a:pPr marL="628650" lvl="1" indent="-271463" algn="just">
              <a:lnSpc>
                <a:spcPct val="80000"/>
              </a:lnSpc>
              <a:buClr>
                <a:schemeClr val="bg1">
                  <a:lumMod val="10000"/>
                </a:schemeClr>
              </a:buClr>
              <a:buSzPct val="60000"/>
              <a:buFont typeface="Wingdings" pitchFamily="2" charset="2"/>
              <a:buChar char="§"/>
            </a:pPr>
            <a:r>
              <a:rPr lang="en-US" sz="2400">
                <a:solidFill>
                  <a:srgbClr val="002060"/>
                </a:solidFill>
              </a:rPr>
              <a:t>Impact on the river &amp; users elsewhere,</a:t>
            </a:r>
          </a:p>
          <a:p>
            <a:pPr marL="628650" lvl="1" indent="-271463" algn="just">
              <a:lnSpc>
                <a:spcPct val="80000"/>
              </a:lnSpc>
              <a:buClr>
                <a:schemeClr val="bg1">
                  <a:lumMod val="10000"/>
                </a:schemeClr>
              </a:buClr>
              <a:buSzPct val="60000"/>
              <a:buFont typeface="Wingdings" pitchFamily="2" charset="2"/>
              <a:buChar char="§"/>
            </a:pPr>
            <a:r>
              <a:rPr lang="en-US" sz="2400">
                <a:solidFill>
                  <a:srgbClr val="002060"/>
                </a:solidFill>
              </a:rPr>
              <a:t>Tendency to shift the problem spatially &amp; </a:t>
            </a:r>
            <a:r>
              <a:rPr lang="en-US" sz="2400" smtClean="0">
                <a:solidFill>
                  <a:srgbClr val="002060"/>
                </a:solidFill>
              </a:rPr>
              <a:t>temporarily</a:t>
            </a:r>
            <a:r>
              <a:rPr lang="en-US" smtClean="0">
                <a:solidFill>
                  <a:srgbClr val="002060"/>
                </a:solidFill>
              </a:rPr>
              <a:t>.</a:t>
            </a:r>
            <a:endParaRPr lang="en-US" sz="1400">
              <a:solidFill>
                <a:srgbClr val="002060"/>
              </a:solidFill>
            </a:endParaRPr>
          </a:p>
          <a:p>
            <a:pPr marL="357188" indent="-357188" algn="just">
              <a:lnSpc>
                <a:spcPct val="80000"/>
              </a:lnSpc>
              <a:buClr>
                <a:schemeClr val="bg1">
                  <a:lumMod val="10000"/>
                </a:schemeClr>
              </a:buClr>
              <a:buSzPct val="60000"/>
              <a:buFont typeface="Wingdings" pitchFamily="2" charset="2"/>
              <a:buChar char="q"/>
            </a:pPr>
            <a:r>
              <a:rPr lang="en-US" sz="2400">
                <a:solidFill>
                  <a:srgbClr val="002060"/>
                </a:solidFill>
              </a:rPr>
              <a:t>Non-structural measures: </a:t>
            </a:r>
          </a:p>
          <a:p>
            <a:pPr marL="628650" lvl="1" indent="-271463" algn="just">
              <a:lnSpc>
                <a:spcPct val="80000"/>
              </a:lnSpc>
              <a:buClr>
                <a:schemeClr val="bg1">
                  <a:lumMod val="10000"/>
                </a:schemeClr>
              </a:buClr>
              <a:buSzPct val="60000"/>
              <a:buFont typeface="Wingdings" pitchFamily="2" charset="2"/>
              <a:buChar char="§"/>
            </a:pPr>
            <a:r>
              <a:rPr lang="en-US" sz="2400">
                <a:solidFill>
                  <a:srgbClr val="002060"/>
                </a:solidFill>
              </a:rPr>
              <a:t>weak coordination,</a:t>
            </a:r>
          </a:p>
          <a:p>
            <a:pPr marL="628650" lvl="1" indent="-271463" algn="just">
              <a:lnSpc>
                <a:spcPct val="80000"/>
              </a:lnSpc>
              <a:buClr>
                <a:schemeClr val="bg1">
                  <a:lumMod val="10000"/>
                </a:schemeClr>
              </a:buClr>
              <a:buSzPct val="60000"/>
              <a:buFont typeface="Wingdings" pitchFamily="2" charset="2"/>
              <a:buChar char="§"/>
            </a:pPr>
            <a:r>
              <a:rPr lang="en-US" sz="2400">
                <a:solidFill>
                  <a:srgbClr val="002060"/>
                </a:solidFill>
              </a:rPr>
              <a:t>poor communication strategies, </a:t>
            </a:r>
          </a:p>
          <a:p>
            <a:pPr marL="628650" lvl="1" indent="-271463" algn="just">
              <a:lnSpc>
                <a:spcPct val="80000"/>
              </a:lnSpc>
              <a:buClr>
                <a:schemeClr val="bg1">
                  <a:lumMod val="10000"/>
                </a:schemeClr>
              </a:buClr>
              <a:buSzPct val="60000"/>
              <a:buFont typeface="Wingdings" pitchFamily="2" charset="2"/>
              <a:buChar char="§"/>
            </a:pPr>
            <a:r>
              <a:rPr lang="en-US" sz="2400">
                <a:solidFill>
                  <a:srgbClr val="002060"/>
                </a:solidFill>
              </a:rPr>
              <a:t>limited or passive participation civil society.</a:t>
            </a:r>
          </a:p>
        </p:txBody>
      </p:sp>
      <p:pic>
        <p:nvPicPr>
          <p:cNvPr id="5" name="Picture 4" descr="H:\09 IFM\flood's pictures\Floods\Floods in Indonesia\banjir3.jpg"/>
          <p:cNvPicPr/>
          <p:nvPr/>
        </p:nvPicPr>
        <p:blipFill>
          <a:blip r:embed="rId3" cstate="print"/>
          <a:srcRect/>
          <a:stretch>
            <a:fillRect/>
          </a:stretch>
        </p:blipFill>
        <p:spPr bwMode="auto">
          <a:xfrm>
            <a:off x="6300192" y="0"/>
            <a:ext cx="2843808"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362200"/>
            <a:ext cx="6781800" cy="584775"/>
          </a:xfrm>
          <a:prstGeom prst="rect">
            <a:avLst/>
          </a:prstGeom>
          <a:noFill/>
        </p:spPr>
        <p:txBody>
          <a:bodyPr wrap="square" rtlCol="0">
            <a:spAutoFit/>
          </a:bodyPr>
          <a:lstStyle/>
          <a:p>
            <a:r>
              <a:rPr lang="en-US" sz="3200" b="1" dirty="0" smtClean="0">
                <a:solidFill>
                  <a:srgbClr val="FF0000"/>
                </a:solidFill>
              </a:rPr>
              <a:t>Integrated Flood Management</a:t>
            </a:r>
            <a:endParaRPr lang="en-US" sz="3200" b="1"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981075"/>
            <a:ext cx="6496050" cy="685800"/>
          </a:xfrm>
        </p:spPr>
        <p:txBody>
          <a:bodyPr>
            <a:normAutofit fontScale="90000"/>
          </a:bodyPr>
          <a:lstStyle/>
          <a:p>
            <a:r>
              <a:rPr lang="en-US" smtClean="0"/>
              <a:t>Key WRM functions</a:t>
            </a:r>
            <a:endParaRPr lang="en-GB" smtClean="0"/>
          </a:p>
        </p:txBody>
      </p:sp>
      <p:pic>
        <p:nvPicPr>
          <p:cNvPr id="35843" name="Picture 27" descr="Pungwe - Zimbabwe"/>
          <p:cNvPicPr>
            <a:picLocks noChangeAspect="1" noChangeArrowheads="1"/>
          </p:cNvPicPr>
          <p:nvPr/>
        </p:nvPicPr>
        <p:blipFill>
          <a:blip r:embed="rId2"/>
          <a:srcRect/>
          <a:stretch>
            <a:fillRect/>
          </a:stretch>
        </p:blipFill>
        <p:spPr bwMode="auto">
          <a:xfrm>
            <a:off x="1908175" y="2276475"/>
            <a:ext cx="4608513" cy="3457575"/>
          </a:xfrm>
          <a:prstGeom prst="rect">
            <a:avLst/>
          </a:prstGeom>
          <a:noFill/>
          <a:ln w="9525">
            <a:noFill/>
            <a:miter lim="800000"/>
            <a:headEnd/>
            <a:tailEnd/>
          </a:ln>
        </p:spPr>
      </p:pic>
      <p:sp>
        <p:nvSpPr>
          <p:cNvPr id="35844" name="AutoShape 28"/>
          <p:cNvSpPr>
            <a:spLocks noChangeArrowheads="1"/>
          </p:cNvSpPr>
          <p:nvPr/>
        </p:nvSpPr>
        <p:spPr bwMode="auto">
          <a:xfrm>
            <a:off x="1116013" y="1844675"/>
            <a:ext cx="1441450" cy="720725"/>
          </a:xfrm>
          <a:prstGeom prst="plaque">
            <a:avLst>
              <a:gd name="adj" fmla="val 16667"/>
            </a:avLst>
          </a:prstGeom>
          <a:solidFill>
            <a:schemeClr val="accent1"/>
          </a:solidFill>
          <a:ln w="9525">
            <a:solidFill>
              <a:schemeClr val="tx1"/>
            </a:solidFill>
            <a:miter lim="800000"/>
            <a:headEnd/>
            <a:tailEnd/>
          </a:ln>
        </p:spPr>
        <p:txBody>
          <a:bodyPr wrap="none" anchor="ctr"/>
          <a:lstStyle/>
          <a:p>
            <a:endParaRPr lang="en-GB"/>
          </a:p>
        </p:txBody>
      </p:sp>
      <p:sp>
        <p:nvSpPr>
          <p:cNvPr id="35845" name="Text Box 29"/>
          <p:cNvSpPr txBox="1">
            <a:spLocks noChangeArrowheads="1"/>
          </p:cNvSpPr>
          <p:nvPr/>
        </p:nvSpPr>
        <p:spPr bwMode="auto">
          <a:xfrm>
            <a:off x="1116013" y="1916113"/>
            <a:ext cx="1441450" cy="517525"/>
          </a:xfrm>
          <a:prstGeom prst="rect">
            <a:avLst/>
          </a:prstGeom>
          <a:noFill/>
          <a:ln w="9525">
            <a:noFill/>
            <a:miter lim="800000"/>
            <a:headEnd/>
            <a:tailEnd/>
          </a:ln>
        </p:spPr>
        <p:txBody>
          <a:bodyPr>
            <a:spAutoFit/>
          </a:bodyPr>
          <a:lstStyle/>
          <a:p>
            <a:pPr algn="ctr">
              <a:spcBef>
                <a:spcPct val="50000"/>
              </a:spcBef>
            </a:pPr>
            <a:r>
              <a:rPr lang="en-GB" sz="1400" b="1">
                <a:solidFill>
                  <a:schemeClr val="folHlink"/>
                </a:solidFill>
                <a:latin typeface="Arial" pitchFamily="34" charset="0"/>
              </a:rPr>
              <a:t>Stakeholder participation</a:t>
            </a:r>
          </a:p>
        </p:txBody>
      </p:sp>
      <p:sp>
        <p:nvSpPr>
          <p:cNvPr id="35846" name="AutoShape 30"/>
          <p:cNvSpPr>
            <a:spLocks noChangeArrowheads="1"/>
          </p:cNvSpPr>
          <p:nvPr/>
        </p:nvSpPr>
        <p:spPr bwMode="auto">
          <a:xfrm>
            <a:off x="3490913" y="1844675"/>
            <a:ext cx="1441450" cy="720725"/>
          </a:xfrm>
          <a:prstGeom prst="plaque">
            <a:avLst>
              <a:gd name="adj" fmla="val 16667"/>
            </a:avLst>
          </a:prstGeom>
          <a:solidFill>
            <a:schemeClr val="accent1"/>
          </a:solidFill>
          <a:ln w="9525">
            <a:solidFill>
              <a:schemeClr val="tx1"/>
            </a:solidFill>
            <a:miter lim="800000"/>
            <a:headEnd/>
            <a:tailEnd/>
          </a:ln>
        </p:spPr>
        <p:txBody>
          <a:bodyPr wrap="none" anchor="ctr"/>
          <a:lstStyle/>
          <a:p>
            <a:endParaRPr lang="en-GB"/>
          </a:p>
        </p:txBody>
      </p:sp>
      <p:sp>
        <p:nvSpPr>
          <p:cNvPr id="35847" name="Text Box 31"/>
          <p:cNvSpPr txBox="1">
            <a:spLocks noChangeArrowheads="1"/>
          </p:cNvSpPr>
          <p:nvPr/>
        </p:nvSpPr>
        <p:spPr bwMode="auto">
          <a:xfrm>
            <a:off x="3490913" y="1916113"/>
            <a:ext cx="1441450" cy="517525"/>
          </a:xfrm>
          <a:prstGeom prst="rect">
            <a:avLst/>
          </a:prstGeom>
          <a:noFill/>
          <a:ln w="9525">
            <a:noFill/>
            <a:miter lim="800000"/>
            <a:headEnd/>
            <a:tailEnd/>
          </a:ln>
        </p:spPr>
        <p:txBody>
          <a:bodyPr>
            <a:spAutoFit/>
          </a:bodyPr>
          <a:lstStyle/>
          <a:p>
            <a:pPr algn="ctr">
              <a:spcBef>
                <a:spcPct val="50000"/>
              </a:spcBef>
            </a:pPr>
            <a:r>
              <a:rPr lang="en-GB" sz="1400" b="1">
                <a:solidFill>
                  <a:schemeClr val="folHlink"/>
                </a:solidFill>
                <a:latin typeface="Arial" pitchFamily="34" charset="0"/>
              </a:rPr>
              <a:t>Water Allocation</a:t>
            </a:r>
          </a:p>
        </p:txBody>
      </p:sp>
      <p:sp>
        <p:nvSpPr>
          <p:cNvPr id="35848" name="AutoShape 32"/>
          <p:cNvSpPr>
            <a:spLocks noChangeArrowheads="1"/>
          </p:cNvSpPr>
          <p:nvPr/>
        </p:nvSpPr>
        <p:spPr bwMode="auto">
          <a:xfrm>
            <a:off x="5868988" y="1844675"/>
            <a:ext cx="1441450" cy="720725"/>
          </a:xfrm>
          <a:prstGeom prst="plaque">
            <a:avLst>
              <a:gd name="adj" fmla="val 16667"/>
            </a:avLst>
          </a:prstGeom>
          <a:solidFill>
            <a:schemeClr val="accent1"/>
          </a:solidFill>
          <a:ln w="9525">
            <a:solidFill>
              <a:schemeClr val="tx1"/>
            </a:solidFill>
            <a:miter lim="800000"/>
            <a:headEnd/>
            <a:tailEnd/>
          </a:ln>
        </p:spPr>
        <p:txBody>
          <a:bodyPr wrap="none" anchor="ctr"/>
          <a:lstStyle/>
          <a:p>
            <a:endParaRPr lang="en-GB"/>
          </a:p>
        </p:txBody>
      </p:sp>
      <p:sp>
        <p:nvSpPr>
          <p:cNvPr id="35849" name="Text Box 33"/>
          <p:cNvSpPr txBox="1">
            <a:spLocks noChangeArrowheads="1"/>
          </p:cNvSpPr>
          <p:nvPr/>
        </p:nvSpPr>
        <p:spPr bwMode="auto">
          <a:xfrm>
            <a:off x="5868988" y="1916113"/>
            <a:ext cx="1441450" cy="517525"/>
          </a:xfrm>
          <a:prstGeom prst="rect">
            <a:avLst/>
          </a:prstGeom>
          <a:noFill/>
          <a:ln w="9525">
            <a:noFill/>
            <a:miter lim="800000"/>
            <a:headEnd/>
            <a:tailEnd/>
          </a:ln>
        </p:spPr>
        <p:txBody>
          <a:bodyPr>
            <a:spAutoFit/>
          </a:bodyPr>
          <a:lstStyle/>
          <a:p>
            <a:pPr algn="ctr">
              <a:spcBef>
                <a:spcPct val="50000"/>
              </a:spcBef>
            </a:pPr>
            <a:r>
              <a:rPr lang="en-GB" sz="1400" b="1">
                <a:solidFill>
                  <a:schemeClr val="folHlink"/>
                </a:solidFill>
                <a:latin typeface="Arial" pitchFamily="34" charset="0"/>
              </a:rPr>
              <a:t>Pollution Control</a:t>
            </a:r>
          </a:p>
        </p:txBody>
      </p:sp>
      <p:sp>
        <p:nvSpPr>
          <p:cNvPr id="35850" name="AutoShape 34"/>
          <p:cNvSpPr>
            <a:spLocks noChangeArrowheads="1"/>
          </p:cNvSpPr>
          <p:nvPr/>
        </p:nvSpPr>
        <p:spPr bwMode="auto">
          <a:xfrm>
            <a:off x="1116013" y="5445125"/>
            <a:ext cx="1441450" cy="720725"/>
          </a:xfrm>
          <a:prstGeom prst="plaque">
            <a:avLst>
              <a:gd name="adj" fmla="val 16667"/>
            </a:avLst>
          </a:prstGeom>
          <a:solidFill>
            <a:schemeClr val="accent1"/>
          </a:solidFill>
          <a:ln w="9525">
            <a:solidFill>
              <a:schemeClr val="tx1"/>
            </a:solidFill>
            <a:miter lim="800000"/>
            <a:headEnd/>
            <a:tailEnd/>
          </a:ln>
        </p:spPr>
        <p:txBody>
          <a:bodyPr wrap="none" anchor="ctr"/>
          <a:lstStyle/>
          <a:p>
            <a:pPr algn="ctr"/>
            <a:endParaRPr lang="en-GB">
              <a:solidFill>
                <a:schemeClr val="folHlink"/>
              </a:solidFill>
            </a:endParaRPr>
          </a:p>
        </p:txBody>
      </p:sp>
      <p:sp>
        <p:nvSpPr>
          <p:cNvPr id="35851" name="Text Box 35"/>
          <p:cNvSpPr txBox="1">
            <a:spLocks noChangeArrowheads="1"/>
          </p:cNvSpPr>
          <p:nvPr/>
        </p:nvSpPr>
        <p:spPr bwMode="auto">
          <a:xfrm>
            <a:off x="1116013" y="5516563"/>
            <a:ext cx="1441450" cy="517525"/>
          </a:xfrm>
          <a:prstGeom prst="rect">
            <a:avLst/>
          </a:prstGeom>
          <a:noFill/>
          <a:ln w="9525">
            <a:noFill/>
            <a:miter lim="800000"/>
            <a:headEnd/>
            <a:tailEnd/>
          </a:ln>
        </p:spPr>
        <p:txBody>
          <a:bodyPr>
            <a:spAutoFit/>
          </a:bodyPr>
          <a:lstStyle/>
          <a:p>
            <a:pPr algn="ctr">
              <a:spcBef>
                <a:spcPct val="50000"/>
              </a:spcBef>
            </a:pPr>
            <a:r>
              <a:rPr lang="en-GB" sz="1400" b="1">
                <a:solidFill>
                  <a:schemeClr val="folHlink"/>
                </a:solidFill>
                <a:latin typeface="Arial" pitchFamily="34" charset="0"/>
              </a:rPr>
              <a:t>Information Management</a:t>
            </a:r>
          </a:p>
        </p:txBody>
      </p:sp>
      <p:sp>
        <p:nvSpPr>
          <p:cNvPr id="35852" name="AutoShape 36"/>
          <p:cNvSpPr>
            <a:spLocks noChangeArrowheads="1"/>
          </p:cNvSpPr>
          <p:nvPr/>
        </p:nvSpPr>
        <p:spPr bwMode="auto">
          <a:xfrm>
            <a:off x="3492500" y="5445125"/>
            <a:ext cx="1441450" cy="720725"/>
          </a:xfrm>
          <a:prstGeom prst="plaque">
            <a:avLst>
              <a:gd name="adj" fmla="val 16667"/>
            </a:avLst>
          </a:prstGeom>
          <a:solidFill>
            <a:schemeClr val="accent1"/>
          </a:solidFill>
          <a:ln w="9525">
            <a:solidFill>
              <a:schemeClr val="tx1"/>
            </a:solidFill>
            <a:miter lim="800000"/>
            <a:headEnd/>
            <a:tailEnd/>
          </a:ln>
        </p:spPr>
        <p:txBody>
          <a:bodyPr wrap="none" anchor="ctr"/>
          <a:lstStyle/>
          <a:p>
            <a:endParaRPr lang="en-GB"/>
          </a:p>
        </p:txBody>
      </p:sp>
      <p:sp>
        <p:nvSpPr>
          <p:cNvPr id="35853" name="AutoShape 37"/>
          <p:cNvSpPr>
            <a:spLocks noChangeArrowheads="1"/>
          </p:cNvSpPr>
          <p:nvPr/>
        </p:nvSpPr>
        <p:spPr bwMode="auto">
          <a:xfrm>
            <a:off x="5868988" y="5445125"/>
            <a:ext cx="1441450" cy="720725"/>
          </a:xfrm>
          <a:prstGeom prst="plaque">
            <a:avLst>
              <a:gd name="adj" fmla="val 16667"/>
            </a:avLst>
          </a:prstGeom>
          <a:solidFill>
            <a:schemeClr val="accent1"/>
          </a:solidFill>
          <a:ln w="9525">
            <a:solidFill>
              <a:schemeClr val="tx1"/>
            </a:solidFill>
            <a:miter lim="800000"/>
            <a:headEnd/>
            <a:tailEnd/>
          </a:ln>
        </p:spPr>
        <p:txBody>
          <a:bodyPr wrap="none" anchor="ctr"/>
          <a:lstStyle/>
          <a:p>
            <a:endParaRPr lang="en-GB"/>
          </a:p>
        </p:txBody>
      </p:sp>
      <p:sp>
        <p:nvSpPr>
          <p:cNvPr id="35854" name="Text Box 38"/>
          <p:cNvSpPr txBox="1">
            <a:spLocks noChangeArrowheads="1"/>
          </p:cNvSpPr>
          <p:nvPr/>
        </p:nvSpPr>
        <p:spPr bwMode="auto">
          <a:xfrm>
            <a:off x="5868988" y="5516563"/>
            <a:ext cx="1441450" cy="517525"/>
          </a:xfrm>
          <a:prstGeom prst="rect">
            <a:avLst/>
          </a:prstGeom>
          <a:noFill/>
          <a:ln w="9525">
            <a:noFill/>
            <a:miter lim="800000"/>
            <a:headEnd/>
            <a:tailEnd/>
          </a:ln>
        </p:spPr>
        <p:txBody>
          <a:bodyPr>
            <a:spAutoFit/>
          </a:bodyPr>
          <a:lstStyle/>
          <a:p>
            <a:pPr algn="ctr">
              <a:spcBef>
                <a:spcPct val="50000"/>
              </a:spcBef>
            </a:pPr>
            <a:r>
              <a:rPr lang="en-GB" sz="1400" b="1">
                <a:solidFill>
                  <a:schemeClr val="folHlink"/>
                </a:solidFill>
                <a:latin typeface="Arial" pitchFamily="34" charset="0"/>
              </a:rPr>
              <a:t>Financial Management</a:t>
            </a:r>
          </a:p>
        </p:txBody>
      </p:sp>
      <p:sp>
        <p:nvSpPr>
          <p:cNvPr id="35855" name="Text Box 39"/>
          <p:cNvSpPr txBox="1">
            <a:spLocks noChangeArrowheads="1"/>
          </p:cNvSpPr>
          <p:nvPr/>
        </p:nvSpPr>
        <p:spPr bwMode="auto">
          <a:xfrm>
            <a:off x="3492500" y="5516563"/>
            <a:ext cx="1439863" cy="517525"/>
          </a:xfrm>
          <a:prstGeom prst="rect">
            <a:avLst/>
          </a:prstGeom>
          <a:noFill/>
          <a:ln w="9525">
            <a:noFill/>
            <a:miter lim="800000"/>
            <a:headEnd/>
            <a:tailEnd/>
          </a:ln>
        </p:spPr>
        <p:txBody>
          <a:bodyPr lIns="0" rIns="0">
            <a:spAutoFit/>
          </a:bodyPr>
          <a:lstStyle/>
          <a:p>
            <a:pPr algn="ctr">
              <a:spcBef>
                <a:spcPct val="50000"/>
              </a:spcBef>
            </a:pPr>
            <a:r>
              <a:rPr lang="en-GB" sz="1400" b="1">
                <a:solidFill>
                  <a:schemeClr val="folHlink"/>
                </a:solidFill>
                <a:latin typeface="Arial" pitchFamily="34" charset="0"/>
              </a:rPr>
              <a:t>Flood &amp; Drought Management</a:t>
            </a:r>
          </a:p>
        </p:txBody>
      </p:sp>
      <p:sp>
        <p:nvSpPr>
          <p:cNvPr id="35856" name="AutoShape 40"/>
          <p:cNvSpPr>
            <a:spLocks noChangeArrowheads="1"/>
          </p:cNvSpPr>
          <p:nvPr/>
        </p:nvSpPr>
        <p:spPr bwMode="auto">
          <a:xfrm>
            <a:off x="1214414" y="3857628"/>
            <a:ext cx="1441450" cy="720725"/>
          </a:xfrm>
          <a:prstGeom prst="plaque">
            <a:avLst>
              <a:gd name="adj" fmla="val 16667"/>
            </a:avLst>
          </a:prstGeom>
          <a:solidFill>
            <a:schemeClr val="accent1"/>
          </a:solidFill>
          <a:ln w="9525">
            <a:solidFill>
              <a:schemeClr val="tx1"/>
            </a:solidFill>
            <a:miter lim="800000"/>
            <a:headEnd/>
            <a:tailEnd/>
          </a:ln>
        </p:spPr>
        <p:txBody>
          <a:bodyPr wrap="none" anchor="ctr"/>
          <a:lstStyle/>
          <a:p>
            <a:endParaRPr lang="en-GB"/>
          </a:p>
        </p:txBody>
      </p:sp>
      <p:sp>
        <p:nvSpPr>
          <p:cNvPr id="35857" name="Text Box 41"/>
          <p:cNvSpPr txBox="1">
            <a:spLocks noChangeArrowheads="1"/>
          </p:cNvSpPr>
          <p:nvPr/>
        </p:nvSpPr>
        <p:spPr bwMode="auto">
          <a:xfrm>
            <a:off x="1214414" y="3929066"/>
            <a:ext cx="1441450" cy="517525"/>
          </a:xfrm>
          <a:prstGeom prst="rect">
            <a:avLst/>
          </a:prstGeom>
          <a:noFill/>
          <a:ln w="9525">
            <a:noFill/>
            <a:miter lim="800000"/>
            <a:headEnd/>
            <a:tailEnd/>
          </a:ln>
        </p:spPr>
        <p:txBody>
          <a:bodyPr>
            <a:spAutoFit/>
          </a:bodyPr>
          <a:lstStyle/>
          <a:p>
            <a:pPr algn="ctr">
              <a:spcBef>
                <a:spcPct val="50000"/>
              </a:spcBef>
            </a:pPr>
            <a:r>
              <a:rPr lang="en-GB" sz="1400" b="1" dirty="0">
                <a:solidFill>
                  <a:schemeClr val="folHlink"/>
                </a:solidFill>
                <a:latin typeface="Arial" pitchFamily="34" charset="0"/>
              </a:rPr>
              <a:t>Basin Planning</a:t>
            </a:r>
          </a:p>
        </p:txBody>
      </p:sp>
      <p:sp>
        <p:nvSpPr>
          <p:cNvPr id="35858" name="AutoShape 42"/>
          <p:cNvSpPr>
            <a:spLocks noChangeArrowheads="1"/>
          </p:cNvSpPr>
          <p:nvPr/>
        </p:nvSpPr>
        <p:spPr bwMode="auto">
          <a:xfrm>
            <a:off x="5857884" y="3857628"/>
            <a:ext cx="1441450" cy="720725"/>
          </a:xfrm>
          <a:prstGeom prst="plaque">
            <a:avLst>
              <a:gd name="adj" fmla="val 16667"/>
            </a:avLst>
          </a:prstGeom>
          <a:solidFill>
            <a:schemeClr val="accent1"/>
          </a:solidFill>
          <a:ln w="9525">
            <a:solidFill>
              <a:schemeClr val="tx1"/>
            </a:solidFill>
            <a:miter lim="800000"/>
            <a:headEnd/>
            <a:tailEnd/>
          </a:ln>
        </p:spPr>
        <p:txBody>
          <a:bodyPr wrap="none" anchor="ctr"/>
          <a:lstStyle/>
          <a:p>
            <a:endParaRPr lang="en-GB"/>
          </a:p>
        </p:txBody>
      </p:sp>
      <p:sp>
        <p:nvSpPr>
          <p:cNvPr id="35859" name="Text Box 43"/>
          <p:cNvSpPr txBox="1">
            <a:spLocks noChangeArrowheads="1"/>
          </p:cNvSpPr>
          <p:nvPr/>
        </p:nvSpPr>
        <p:spPr bwMode="auto">
          <a:xfrm>
            <a:off x="5857884" y="4000504"/>
            <a:ext cx="1441450" cy="304800"/>
          </a:xfrm>
          <a:prstGeom prst="rect">
            <a:avLst/>
          </a:prstGeom>
          <a:noFill/>
          <a:ln w="9525">
            <a:noFill/>
            <a:miter lim="800000"/>
            <a:headEnd/>
            <a:tailEnd/>
          </a:ln>
        </p:spPr>
        <p:txBody>
          <a:bodyPr>
            <a:spAutoFit/>
          </a:bodyPr>
          <a:lstStyle/>
          <a:p>
            <a:pPr algn="ctr">
              <a:spcBef>
                <a:spcPct val="50000"/>
              </a:spcBef>
            </a:pPr>
            <a:r>
              <a:rPr lang="en-GB" sz="1400" b="1">
                <a:solidFill>
                  <a:schemeClr val="folHlink"/>
                </a:solidFill>
                <a:latin typeface="Arial" pitchFamily="34" charset="0"/>
              </a:rPr>
              <a:t>Monitoring</a:t>
            </a:r>
          </a:p>
        </p:txBody>
      </p:sp>
      <p:sp>
        <p:nvSpPr>
          <p:cNvPr id="95276" name="Text Box 44"/>
          <p:cNvSpPr txBox="1">
            <a:spLocks noChangeArrowheads="1"/>
          </p:cNvSpPr>
          <p:nvPr/>
        </p:nvSpPr>
        <p:spPr bwMode="auto">
          <a:xfrm>
            <a:off x="3132138" y="3500438"/>
            <a:ext cx="2232025" cy="915987"/>
          </a:xfrm>
          <a:prstGeom prst="rect">
            <a:avLst/>
          </a:prstGeom>
          <a:noFill/>
          <a:ln w="9525">
            <a:noFill/>
            <a:miter lim="800000"/>
            <a:headEnd/>
            <a:tailEnd/>
          </a:ln>
          <a:effectLst/>
        </p:spPr>
        <p:txBody>
          <a:bodyPr>
            <a:spAutoFit/>
          </a:bodyPr>
          <a:lstStyle/>
          <a:p>
            <a:pPr algn="ctr">
              <a:spcBef>
                <a:spcPct val="50000"/>
              </a:spcBef>
              <a:defRPr/>
            </a:pPr>
            <a:r>
              <a:rPr lang="sv-SE" sz="1800" b="1">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ＭＳ Ｐゴシック" pitchFamily="-109" charset="-128"/>
              </a:rPr>
              <a:t>WATER RESOURCES MANAGEMENT</a:t>
            </a:r>
            <a:endParaRPr lang="en-US" sz="1800" b="1">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ＭＳ Ｐゴシック" pitchFamily="-109" charset="-128"/>
            </a:endParaRPr>
          </a:p>
        </p:txBody>
      </p:sp>
      <p:sp>
        <p:nvSpPr>
          <p:cNvPr id="21" name="TextBox 20"/>
          <p:cNvSpPr txBox="1"/>
          <p:nvPr/>
        </p:nvSpPr>
        <p:spPr>
          <a:xfrm>
            <a:off x="1071538" y="2928934"/>
            <a:ext cx="6408737" cy="646331"/>
          </a:xfrm>
          <a:prstGeom prst="rect">
            <a:avLst/>
          </a:prstGeom>
          <a:solidFill>
            <a:schemeClr val="accent1">
              <a:lumMod val="75000"/>
            </a:schemeClr>
          </a:solidFill>
          <a:ln>
            <a:solidFill>
              <a:schemeClr val="tx1"/>
            </a:solidFill>
          </a:ln>
        </p:spPr>
        <p:txBody>
          <a:bodyPr>
            <a:spAutoFit/>
          </a:bodyPr>
          <a:lstStyle/>
          <a:p>
            <a:pPr algn="ctr">
              <a:defRPr/>
            </a:pPr>
            <a:r>
              <a:rPr lang="en-ZA" b="1" dirty="0">
                <a:solidFill>
                  <a:srgbClr val="FF0000"/>
                </a:solidFill>
                <a:latin typeface="+mn-lt"/>
                <a:ea typeface="ＭＳ Ｐゴシック" pitchFamily="-109" charset="-128"/>
              </a:rPr>
              <a:t>HOW WILL THEIR APPLICATION IMPROVE MANAGEMENT OF URBAN FLOODS?</a:t>
            </a:r>
          </a:p>
        </p:txBody>
      </p:sp>
      <p:sp>
        <p:nvSpPr>
          <p:cNvPr id="22" name="Rectangle 21"/>
          <p:cNvSpPr>
            <a:spLocks noChangeArrowheads="1"/>
          </p:cNvSpPr>
          <p:nvPr/>
        </p:nvSpPr>
        <p:spPr bwMode="auto">
          <a:xfrm>
            <a:off x="8686800" y="0"/>
            <a:ext cx="457200" cy="6858000"/>
          </a:xfrm>
          <a:prstGeom prst="rect">
            <a:avLst/>
          </a:prstGeom>
          <a:solidFill>
            <a:schemeClr val="accent6">
              <a:lumMod val="50000"/>
            </a:schemeClr>
          </a:solidFill>
          <a:ln w="9525">
            <a:noFill/>
            <a:miter lim="800000"/>
            <a:headEnd/>
            <a:tailEnd/>
          </a:ln>
          <a:effectLst/>
        </p:spPr>
        <p:txBody>
          <a:bodyPr wrap="none" anchor="ctr"/>
          <a:lstStyle>
            <a:defPPr>
              <a:defRPr lang="en-US"/>
            </a:defPPr>
            <a:lvl1pPr algn="l" rtl="0" fontAlgn="base">
              <a:spcBef>
                <a:spcPct val="0"/>
              </a:spcBef>
              <a:spcAft>
                <a:spcPct val="0"/>
              </a:spcAft>
              <a:defRPr sz="2400" kern="1200">
                <a:solidFill>
                  <a:schemeClr val="tx1"/>
                </a:solidFill>
                <a:latin typeface="Book Antiqua"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Book Antiqua"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Book Antiqua"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Book Antiqua"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Book Antiqua" pitchFamily="18" charset="0"/>
                <a:ea typeface="ＭＳ Ｐゴシック" pitchFamily="34" charset="-128"/>
                <a:cs typeface="+mn-cs"/>
              </a:defRPr>
            </a:lvl5pPr>
            <a:lvl6pPr marL="2286000" algn="l" defTabSz="914400" rtl="0" eaLnBrk="1" latinLnBrk="0" hangingPunct="1">
              <a:defRPr sz="2400" kern="1200">
                <a:solidFill>
                  <a:schemeClr val="tx1"/>
                </a:solidFill>
                <a:latin typeface="Book Antiqua" pitchFamily="18" charset="0"/>
                <a:ea typeface="ＭＳ Ｐゴシック" pitchFamily="34" charset="-128"/>
                <a:cs typeface="+mn-cs"/>
              </a:defRPr>
            </a:lvl6pPr>
            <a:lvl7pPr marL="2743200" algn="l" defTabSz="914400" rtl="0" eaLnBrk="1" latinLnBrk="0" hangingPunct="1">
              <a:defRPr sz="2400" kern="1200">
                <a:solidFill>
                  <a:schemeClr val="tx1"/>
                </a:solidFill>
                <a:latin typeface="Book Antiqua" pitchFamily="18" charset="0"/>
                <a:ea typeface="ＭＳ Ｐゴシック" pitchFamily="34" charset="-128"/>
                <a:cs typeface="+mn-cs"/>
              </a:defRPr>
            </a:lvl7pPr>
            <a:lvl8pPr marL="3200400" algn="l" defTabSz="914400" rtl="0" eaLnBrk="1" latinLnBrk="0" hangingPunct="1">
              <a:defRPr sz="2400" kern="1200">
                <a:solidFill>
                  <a:schemeClr val="tx1"/>
                </a:solidFill>
                <a:latin typeface="Book Antiqua" pitchFamily="18" charset="0"/>
                <a:ea typeface="ＭＳ Ｐゴシック" pitchFamily="34" charset="-128"/>
                <a:cs typeface="+mn-cs"/>
              </a:defRPr>
            </a:lvl8pPr>
            <a:lvl9pPr marL="3657600" algn="l" defTabSz="914400" rtl="0" eaLnBrk="1" latinLnBrk="0" hangingPunct="1">
              <a:defRPr sz="2400" kern="1200">
                <a:solidFill>
                  <a:schemeClr val="tx1"/>
                </a:solidFill>
                <a:latin typeface="Book Antiqua" pitchFamily="18" charset="0"/>
                <a:ea typeface="ＭＳ Ｐゴシック" pitchFamily="34" charset="-128"/>
                <a:cs typeface="+mn-cs"/>
              </a:defRPr>
            </a:lvl9pPr>
          </a:lstStyle>
          <a:p>
            <a:pPr>
              <a:defRPr/>
            </a:pPr>
            <a:endParaRPr lang="en-GB">
              <a:latin typeface="Trebuchet MS" pitchFamily="34" charset="0"/>
              <a:ea typeface="ＭＳ Ｐゴシック" pitchFamily="-109" charset="-128"/>
            </a:endParaRPr>
          </a:p>
        </p:txBody>
      </p:sp>
      <p:cxnSp>
        <p:nvCxnSpPr>
          <p:cNvPr id="23" name="Straight Connector 22"/>
          <p:cNvCxnSpPr/>
          <p:nvPr/>
        </p:nvCxnSpPr>
        <p:spPr bwMode="auto">
          <a:xfrm>
            <a:off x="395288" y="1628775"/>
            <a:ext cx="8280400" cy="0"/>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 calcmode="lin" valueType="num">
                                      <p:cBhvr additive="base">
                                        <p:cTn id="7" dur="500" fill="hold"/>
                                        <p:tgtEl>
                                          <p:spTgt spid="2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 calcmode="lin" valueType="num">
                                      <p:cBhvr additive="base">
                                        <p:cTn id="1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ChangeArrowheads="1"/>
          </p:cNvSpPr>
          <p:nvPr>
            <p:ph type="body" idx="4294967295"/>
          </p:nvPr>
        </p:nvSpPr>
        <p:spPr>
          <a:xfrm>
            <a:off x="790575" y="1268413"/>
            <a:ext cx="8353425" cy="4752975"/>
          </a:xfrm>
          <a:noFill/>
        </p:spPr>
        <p:txBody>
          <a:bodyPr>
            <a:normAutofit lnSpcReduction="10000"/>
          </a:bodyPr>
          <a:lstStyle/>
          <a:p>
            <a:pPr>
              <a:spcBef>
                <a:spcPct val="45000"/>
              </a:spcBef>
              <a:buFont typeface="Wingdings" pitchFamily="2" charset="2"/>
              <a:buNone/>
            </a:pPr>
            <a:r>
              <a:rPr lang="en-US" altLang="ja-JP" sz="2400" b="1" dirty="0" smtClean="0">
                <a:solidFill>
                  <a:srgbClr val="003366"/>
                </a:solidFill>
                <a:latin typeface="Arial" charset="0"/>
                <a:ea typeface="MS PGothic" pitchFamily="34" charset="-128"/>
              </a:rPr>
              <a:t>Flood Management in the context of Integrated Water Resources Management, aiming at:</a:t>
            </a:r>
          </a:p>
          <a:p>
            <a:pPr lvl="1">
              <a:spcBef>
                <a:spcPct val="45000"/>
              </a:spcBef>
            </a:pPr>
            <a:r>
              <a:rPr lang="en-US" altLang="ja-JP" sz="2000" b="1" dirty="0" smtClean="0">
                <a:solidFill>
                  <a:srgbClr val="FF0000"/>
                </a:solidFill>
                <a:latin typeface="Arial" charset="0"/>
                <a:ea typeface="MS PGothic" pitchFamily="34" charset="-128"/>
              </a:rPr>
              <a:t>Sustainable development:</a:t>
            </a:r>
            <a:r>
              <a:rPr lang="en-US" altLang="ja-JP" sz="2000" dirty="0" smtClean="0">
                <a:solidFill>
                  <a:srgbClr val="FF0000"/>
                </a:solidFill>
                <a:latin typeface="Arial" charset="0"/>
                <a:ea typeface="MS PGothic" pitchFamily="34" charset="-128"/>
              </a:rPr>
              <a:t> </a:t>
            </a:r>
          </a:p>
          <a:p>
            <a:pPr lvl="2">
              <a:spcBef>
                <a:spcPct val="45000"/>
              </a:spcBef>
              <a:buFontTx/>
              <a:buNone/>
            </a:pPr>
            <a:r>
              <a:rPr lang="en-US" altLang="ja-JP" sz="2000" dirty="0" smtClean="0">
                <a:solidFill>
                  <a:srgbClr val="003366"/>
                </a:solidFill>
                <a:latin typeface="Arial" charset="0"/>
                <a:ea typeface="MS PGothic" pitchFamily="34" charset="-128"/>
              </a:rPr>
              <a:t>Balancing development needs and flood risks</a:t>
            </a:r>
          </a:p>
          <a:p>
            <a:pPr lvl="1">
              <a:spcBef>
                <a:spcPct val="45000"/>
              </a:spcBef>
            </a:pPr>
            <a:r>
              <a:rPr lang="en-US" altLang="ja-JP" sz="2000" b="1" dirty="0" smtClean="0">
                <a:solidFill>
                  <a:srgbClr val="FF0000"/>
                </a:solidFill>
                <a:latin typeface="Arial" charset="0"/>
                <a:ea typeface="MS PGothic" pitchFamily="34" charset="-128"/>
              </a:rPr>
              <a:t>Maximizing net benefits from floodplains:</a:t>
            </a:r>
            <a:r>
              <a:rPr lang="en-US" altLang="ja-JP" sz="2000" dirty="0" smtClean="0">
                <a:solidFill>
                  <a:srgbClr val="FF0000"/>
                </a:solidFill>
                <a:latin typeface="Arial" charset="0"/>
                <a:ea typeface="MS PGothic" pitchFamily="34" charset="-128"/>
              </a:rPr>
              <a:t> </a:t>
            </a:r>
          </a:p>
          <a:p>
            <a:pPr lvl="2">
              <a:spcBef>
                <a:spcPct val="45000"/>
              </a:spcBef>
              <a:buFontTx/>
              <a:buNone/>
            </a:pPr>
            <a:r>
              <a:rPr lang="en-US" altLang="ja-JP" sz="2000" dirty="0" smtClean="0">
                <a:solidFill>
                  <a:srgbClr val="003366"/>
                </a:solidFill>
                <a:latin typeface="Arial" charset="0"/>
                <a:ea typeface="MS PGothic" pitchFamily="34" charset="-128"/>
              </a:rPr>
              <a:t>Livelihood security and poverty alleviation by addressing vulnerability</a:t>
            </a:r>
          </a:p>
          <a:p>
            <a:pPr lvl="1">
              <a:spcBef>
                <a:spcPct val="45000"/>
              </a:spcBef>
            </a:pPr>
            <a:r>
              <a:rPr lang="en-US" altLang="ja-JP" sz="2000" b="1" dirty="0" smtClean="0">
                <a:solidFill>
                  <a:srgbClr val="FF0000"/>
                </a:solidFill>
                <a:latin typeface="Arial" charset="0"/>
                <a:ea typeface="MS PGothic" pitchFamily="34" charset="-128"/>
              </a:rPr>
              <a:t>Minimizing loss of life:</a:t>
            </a:r>
            <a:r>
              <a:rPr lang="en-US" altLang="ja-JP" sz="2000" dirty="0" smtClean="0">
                <a:solidFill>
                  <a:srgbClr val="FF0000"/>
                </a:solidFill>
                <a:latin typeface="Arial" charset="0"/>
                <a:ea typeface="MS PGothic" pitchFamily="34" charset="-128"/>
              </a:rPr>
              <a:t> </a:t>
            </a:r>
          </a:p>
          <a:p>
            <a:pPr lvl="2">
              <a:spcBef>
                <a:spcPct val="45000"/>
              </a:spcBef>
              <a:buFontTx/>
              <a:buNone/>
            </a:pPr>
            <a:r>
              <a:rPr lang="en-US" altLang="ja-JP" sz="2000" dirty="0" smtClean="0">
                <a:solidFill>
                  <a:srgbClr val="003366"/>
                </a:solidFill>
                <a:latin typeface="Arial" charset="0"/>
                <a:ea typeface="MS PGothic" pitchFamily="34" charset="-128"/>
              </a:rPr>
              <a:t>Flood forecast and warning systems</a:t>
            </a:r>
          </a:p>
          <a:p>
            <a:pPr lvl="2">
              <a:spcBef>
                <a:spcPct val="45000"/>
              </a:spcBef>
              <a:buFontTx/>
              <a:buNone/>
            </a:pPr>
            <a:r>
              <a:rPr lang="en-US" altLang="ja-JP" sz="2000" dirty="0" smtClean="0">
                <a:solidFill>
                  <a:srgbClr val="003366"/>
                </a:solidFill>
                <a:latin typeface="Arial" charset="0"/>
                <a:ea typeface="MS PGothic" pitchFamily="34" charset="-128"/>
              </a:rPr>
              <a:t>Preparedness planning for extreme events</a:t>
            </a:r>
          </a:p>
          <a:p>
            <a:pPr lvl="1">
              <a:spcBef>
                <a:spcPct val="45000"/>
              </a:spcBef>
            </a:pPr>
            <a:r>
              <a:rPr lang="en-US" altLang="ja-JP" sz="2000" b="1" dirty="0" smtClean="0">
                <a:solidFill>
                  <a:srgbClr val="FF0000"/>
                </a:solidFill>
                <a:latin typeface="Arial" charset="0"/>
                <a:ea typeface="MS PGothic" pitchFamily="34" charset="-128"/>
              </a:rPr>
              <a:t>Environmental preservation:</a:t>
            </a:r>
            <a:r>
              <a:rPr lang="en-US" altLang="ja-JP" sz="2000" dirty="0" smtClean="0">
                <a:solidFill>
                  <a:srgbClr val="FF0000"/>
                </a:solidFill>
                <a:latin typeface="Arial" charset="0"/>
                <a:ea typeface="MS PGothic" pitchFamily="34" charset="-128"/>
              </a:rPr>
              <a:t> </a:t>
            </a:r>
          </a:p>
          <a:p>
            <a:pPr lvl="2">
              <a:spcBef>
                <a:spcPct val="45000"/>
              </a:spcBef>
              <a:buFontTx/>
              <a:buNone/>
            </a:pPr>
            <a:r>
              <a:rPr lang="en-US" altLang="ja-JP" sz="2000" dirty="0" smtClean="0">
                <a:solidFill>
                  <a:srgbClr val="003366"/>
                </a:solidFill>
                <a:latin typeface="Arial" charset="0"/>
                <a:ea typeface="MS PGothic" pitchFamily="34" charset="-128"/>
              </a:rPr>
              <a:t>Ecosystem services</a:t>
            </a:r>
            <a:endParaRPr lang="en-US" altLang="zh-CN" sz="2000" dirty="0" smtClean="0">
              <a:solidFill>
                <a:srgbClr val="003366"/>
              </a:solidFill>
              <a:latin typeface="Arial" charset="0"/>
              <a:ea typeface="SimSun" pitchFamily="2" charset="-122"/>
            </a:endParaRPr>
          </a:p>
        </p:txBody>
      </p:sp>
      <p:sp>
        <p:nvSpPr>
          <p:cNvPr id="224259" name="Text Box 3"/>
          <p:cNvSpPr txBox="1">
            <a:spLocks noChangeArrowheads="1"/>
          </p:cNvSpPr>
          <p:nvPr/>
        </p:nvSpPr>
        <p:spPr bwMode="auto">
          <a:xfrm>
            <a:off x="457200" y="304800"/>
            <a:ext cx="8405813" cy="646331"/>
          </a:xfrm>
          <a:prstGeom prst="rect">
            <a:avLst/>
          </a:prstGeom>
          <a:noFill/>
          <a:ln w="9525">
            <a:noFill/>
            <a:miter lim="800000"/>
            <a:headEnd/>
            <a:tailEnd/>
          </a:ln>
          <a:effectLst/>
        </p:spPr>
        <p:txBody>
          <a:bodyPr wrap="square">
            <a:spAutoFit/>
          </a:bodyPr>
          <a:lstStyle/>
          <a:p>
            <a:pPr algn="ctr" eaLnBrk="1" hangingPunct="1"/>
            <a:r>
              <a:rPr lang="fr-CH" sz="3600" b="1" dirty="0" err="1" smtClean="0">
                <a:solidFill>
                  <a:srgbClr val="F86308"/>
                </a:solidFill>
                <a:ea typeface="MS PGothic" pitchFamily="34" charset="-128"/>
                <a:cs typeface="Arial" charset="0"/>
              </a:rPr>
              <a:t>Integrated</a:t>
            </a:r>
            <a:r>
              <a:rPr lang="fr-CH" sz="3600" b="1" dirty="0" smtClean="0">
                <a:solidFill>
                  <a:srgbClr val="F86308"/>
                </a:solidFill>
                <a:ea typeface="MS PGothic" pitchFamily="34" charset="-128"/>
                <a:cs typeface="Arial" charset="0"/>
              </a:rPr>
              <a:t> Flood </a:t>
            </a:r>
            <a:r>
              <a:rPr lang="fr-CH" sz="3600" b="1" dirty="0">
                <a:solidFill>
                  <a:srgbClr val="F86308"/>
                </a:solidFill>
                <a:ea typeface="MS PGothic" pitchFamily="34" charset="-128"/>
                <a:cs typeface="Arial" charset="0"/>
              </a:rPr>
              <a:t>Management (IFM)</a:t>
            </a:r>
            <a:endParaRPr lang="fr-FR" altLang="zh-CN" sz="3200" b="1" dirty="0">
              <a:solidFill>
                <a:srgbClr val="003366"/>
              </a:solidFill>
              <a:effectLst>
                <a:outerShdw blurRad="38100" dist="38100" dir="2700000" algn="tl">
                  <a:srgbClr val="C0C0C0"/>
                </a:outerShdw>
              </a:effectLst>
              <a:latin typeface="Arial" charset="0"/>
              <a:ea typeface="SimSun" pitchFamily="2" charset="-122"/>
              <a:cs typeface="Arial" charset="0"/>
            </a:endParaRP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8397D78-24E7-4055-BF0C-0E2A10144BE7}" type="slidenum">
              <a:rPr lang="en-US" sz="1200">
                <a:solidFill>
                  <a:schemeClr val="tx1">
                    <a:tint val="75000"/>
                  </a:schemeClr>
                </a:solidFill>
                <a:latin typeface="+mn-lt"/>
              </a:rPr>
              <a:pPr algn="r" fontAlgn="auto">
                <a:spcBef>
                  <a:spcPts val="0"/>
                </a:spcBef>
                <a:spcAft>
                  <a:spcPts val="0"/>
                </a:spcAft>
                <a:defRPr/>
              </a:pPr>
              <a:t>35</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9" name="Text Box 3"/>
          <p:cNvSpPr txBox="1">
            <a:spLocks noChangeArrowheads="1"/>
          </p:cNvSpPr>
          <p:nvPr/>
        </p:nvSpPr>
        <p:spPr bwMode="auto">
          <a:xfrm>
            <a:off x="2268538" y="115888"/>
            <a:ext cx="6419850" cy="1190625"/>
          </a:xfrm>
          <a:prstGeom prst="rect">
            <a:avLst/>
          </a:prstGeom>
          <a:noFill/>
          <a:ln w="9525">
            <a:noFill/>
            <a:miter lim="800000"/>
            <a:headEnd/>
            <a:tailEnd/>
          </a:ln>
          <a:effectLst/>
        </p:spPr>
        <p:txBody>
          <a:bodyPr>
            <a:spAutoFit/>
          </a:bodyPr>
          <a:lstStyle/>
          <a:p>
            <a:pPr eaLnBrk="1" hangingPunct="1"/>
            <a:r>
              <a:rPr lang="fr-CH" sz="3600" b="1">
                <a:solidFill>
                  <a:srgbClr val="F86308"/>
                </a:solidFill>
                <a:ea typeface="MS PGothic" pitchFamily="34" charset="-128"/>
                <a:cs typeface="Arial" charset="0"/>
              </a:rPr>
              <a:t>IFM: </a:t>
            </a:r>
          </a:p>
          <a:p>
            <a:pPr eaLnBrk="1" hangingPunct="1"/>
            <a:r>
              <a:rPr lang="fr-CH" sz="3600" b="1">
                <a:solidFill>
                  <a:srgbClr val="F86308"/>
                </a:solidFill>
                <a:ea typeface="MS PGothic" pitchFamily="34" charset="-128"/>
                <a:cs typeface="Arial" charset="0"/>
              </a:rPr>
              <a:t>        Integrates……?</a:t>
            </a:r>
            <a:endParaRPr lang="fr-FR" altLang="zh-CN" sz="3600" b="1">
              <a:solidFill>
                <a:srgbClr val="F86308"/>
              </a:solidFill>
              <a:ea typeface="MS PGothic" pitchFamily="34" charset="-128"/>
              <a:cs typeface="Arial" charset="0"/>
            </a:endParaRPr>
          </a:p>
        </p:txBody>
      </p:sp>
      <p:sp>
        <p:nvSpPr>
          <p:cNvPr id="180230" name="Rectangle 1030"/>
          <p:cNvSpPr>
            <a:spLocks noGrp="1" noChangeArrowheads="1"/>
          </p:cNvSpPr>
          <p:nvPr>
            <p:ph idx="1"/>
          </p:nvPr>
        </p:nvSpPr>
        <p:spPr>
          <a:xfrm>
            <a:off x="-180975" y="1700213"/>
            <a:ext cx="8497888" cy="4114800"/>
          </a:xfrm>
        </p:spPr>
        <p:txBody>
          <a:bodyPr/>
          <a:lstStyle/>
          <a:p>
            <a:pPr lvl="1">
              <a:spcBef>
                <a:spcPct val="40000"/>
              </a:spcBef>
            </a:pPr>
            <a:r>
              <a:rPr lang="fr-CH" dirty="0" smtClean="0">
                <a:latin typeface="Arial" charset="0"/>
                <a:cs typeface="Times New Roman" pitchFamily="18" charset="0"/>
              </a:rPr>
              <a:t>Land and water management</a:t>
            </a:r>
          </a:p>
          <a:p>
            <a:pPr lvl="1">
              <a:spcBef>
                <a:spcPct val="40000"/>
              </a:spcBef>
            </a:pPr>
            <a:r>
              <a:rPr lang="fr-CH" dirty="0" err="1" smtClean="0">
                <a:latin typeface="Arial" charset="0"/>
                <a:cs typeface="Times New Roman" pitchFamily="18" charset="0"/>
              </a:rPr>
              <a:t>Upstream</a:t>
            </a:r>
            <a:r>
              <a:rPr lang="fr-CH" dirty="0" smtClean="0">
                <a:latin typeface="Arial" charset="0"/>
                <a:cs typeface="Times New Roman" pitchFamily="18" charset="0"/>
              </a:rPr>
              <a:t> and </a:t>
            </a:r>
            <a:r>
              <a:rPr lang="fr-CH" dirty="0" err="1" smtClean="0">
                <a:latin typeface="Arial" charset="0"/>
                <a:cs typeface="Times New Roman" pitchFamily="18" charset="0"/>
              </a:rPr>
              <a:t>downstream</a:t>
            </a:r>
            <a:endParaRPr lang="fr-CH" dirty="0" smtClean="0">
              <a:latin typeface="Arial" charset="0"/>
              <a:cs typeface="Times New Roman" pitchFamily="18" charset="0"/>
            </a:endParaRPr>
          </a:p>
          <a:p>
            <a:pPr lvl="1">
              <a:spcBef>
                <a:spcPct val="40000"/>
              </a:spcBef>
            </a:pPr>
            <a:r>
              <a:rPr lang="fr-CH" dirty="0" smtClean="0">
                <a:latin typeface="Arial" charset="0"/>
                <a:cs typeface="Times New Roman" pitchFamily="18" charset="0"/>
              </a:rPr>
              <a:t>Short </a:t>
            </a:r>
            <a:r>
              <a:rPr lang="fr-CH" dirty="0" err="1" smtClean="0">
                <a:latin typeface="Arial" charset="0"/>
                <a:cs typeface="Times New Roman" pitchFamily="18" charset="0"/>
              </a:rPr>
              <a:t>term</a:t>
            </a:r>
            <a:r>
              <a:rPr lang="fr-CH" dirty="0" smtClean="0">
                <a:latin typeface="Arial" charset="0"/>
                <a:cs typeface="Times New Roman" pitchFamily="18" charset="0"/>
              </a:rPr>
              <a:t> and long-</a:t>
            </a:r>
            <a:r>
              <a:rPr lang="fr-CH" dirty="0" err="1" smtClean="0">
                <a:latin typeface="Arial" charset="0"/>
                <a:cs typeface="Times New Roman" pitchFamily="18" charset="0"/>
              </a:rPr>
              <a:t>term</a:t>
            </a:r>
            <a:r>
              <a:rPr lang="fr-CH" dirty="0" smtClean="0">
                <a:latin typeface="Arial" charset="0"/>
                <a:cs typeface="Times New Roman" pitchFamily="18" charset="0"/>
              </a:rPr>
              <a:t> plans</a:t>
            </a:r>
          </a:p>
          <a:p>
            <a:pPr lvl="1">
              <a:spcBef>
                <a:spcPct val="40000"/>
              </a:spcBef>
            </a:pPr>
            <a:r>
              <a:rPr lang="fr-CH" dirty="0" smtClean="0">
                <a:latin typeface="Arial" charset="0"/>
                <a:cs typeface="Times New Roman" pitchFamily="18" charset="0"/>
              </a:rPr>
              <a:t>Local and basin </a:t>
            </a:r>
            <a:r>
              <a:rPr lang="fr-CH" dirty="0" err="1" smtClean="0">
                <a:latin typeface="Arial" charset="0"/>
                <a:cs typeface="Times New Roman" pitchFamily="18" charset="0"/>
              </a:rPr>
              <a:t>level</a:t>
            </a:r>
            <a:r>
              <a:rPr lang="fr-CH" dirty="0" smtClean="0">
                <a:latin typeface="Arial" charset="0"/>
                <a:cs typeface="Times New Roman" pitchFamily="18" charset="0"/>
              </a:rPr>
              <a:t> </a:t>
            </a:r>
            <a:r>
              <a:rPr lang="fr-CH" dirty="0" err="1" smtClean="0">
                <a:latin typeface="Arial" charset="0"/>
                <a:cs typeface="Times New Roman" pitchFamily="18" charset="0"/>
              </a:rPr>
              <a:t>measures</a:t>
            </a:r>
            <a:endParaRPr lang="fr-CH" dirty="0" smtClean="0">
              <a:latin typeface="Arial" charset="0"/>
              <a:cs typeface="Times New Roman" pitchFamily="18" charset="0"/>
            </a:endParaRPr>
          </a:p>
          <a:p>
            <a:pPr lvl="1">
              <a:spcBef>
                <a:spcPct val="40000"/>
              </a:spcBef>
            </a:pPr>
            <a:r>
              <a:rPr lang="fr-CH" dirty="0" smtClean="0">
                <a:latin typeface="Arial" charset="0"/>
                <a:cs typeface="Times New Roman" pitchFamily="18" charset="0"/>
              </a:rPr>
              <a:t>Structural and non-structural </a:t>
            </a:r>
            <a:r>
              <a:rPr lang="fr-CH" dirty="0" err="1" smtClean="0">
                <a:latin typeface="Arial" charset="0"/>
                <a:cs typeface="Times New Roman" pitchFamily="18" charset="0"/>
              </a:rPr>
              <a:t>measures</a:t>
            </a:r>
            <a:endParaRPr lang="fr-CH" dirty="0" smtClean="0">
              <a:latin typeface="Arial" charset="0"/>
              <a:cs typeface="Times New Roman" pitchFamily="18" charset="0"/>
            </a:endParaRPr>
          </a:p>
          <a:p>
            <a:pPr lvl="1">
              <a:spcBef>
                <a:spcPct val="40000"/>
              </a:spcBef>
            </a:pPr>
            <a:r>
              <a:rPr lang="fr-CH" dirty="0" smtClean="0">
                <a:latin typeface="Arial" charset="0"/>
                <a:cs typeface="Times New Roman" pitchFamily="18" charset="0"/>
              </a:rPr>
              <a:t>Top down and </a:t>
            </a:r>
            <a:r>
              <a:rPr lang="fr-CH" dirty="0" err="1" smtClean="0">
                <a:latin typeface="Arial" charset="0"/>
                <a:cs typeface="Times New Roman" pitchFamily="18" charset="0"/>
              </a:rPr>
              <a:t>bottom</a:t>
            </a:r>
            <a:r>
              <a:rPr lang="fr-CH" dirty="0" smtClean="0">
                <a:latin typeface="Arial" charset="0"/>
                <a:cs typeface="Times New Roman" pitchFamily="18" charset="0"/>
              </a:rPr>
              <a:t> up </a:t>
            </a:r>
            <a:r>
              <a:rPr lang="fr-CH" dirty="0" err="1" smtClean="0">
                <a:latin typeface="Arial" charset="0"/>
                <a:cs typeface="Times New Roman" pitchFamily="18" charset="0"/>
              </a:rPr>
              <a:t>decision</a:t>
            </a:r>
            <a:r>
              <a:rPr lang="fr-CH" dirty="0" smtClean="0">
                <a:latin typeface="Arial" charset="0"/>
                <a:cs typeface="Times New Roman" pitchFamily="18" charset="0"/>
              </a:rPr>
              <a:t> </a:t>
            </a:r>
            <a:r>
              <a:rPr lang="fr-CH" dirty="0" err="1" smtClean="0">
                <a:latin typeface="Arial" charset="0"/>
                <a:cs typeface="Times New Roman" pitchFamily="18" charset="0"/>
              </a:rPr>
              <a:t>making</a:t>
            </a:r>
            <a:r>
              <a:rPr lang="fr-CH" dirty="0" smtClean="0">
                <a:latin typeface="Arial" charset="0"/>
                <a:cs typeface="Times New Roman" pitchFamily="18" charset="0"/>
              </a:rPr>
              <a:t>                             </a:t>
            </a:r>
          </a:p>
          <a:p>
            <a:pPr lvl="1">
              <a:spcBef>
                <a:spcPct val="40000"/>
              </a:spcBef>
            </a:pPr>
            <a:r>
              <a:rPr lang="fr-CH" dirty="0" err="1" smtClean="0">
                <a:latin typeface="Arial" charset="0"/>
                <a:cs typeface="Times New Roman" pitchFamily="18" charset="0"/>
              </a:rPr>
              <a:t>Ecology</a:t>
            </a:r>
            <a:r>
              <a:rPr lang="fr-CH" dirty="0" smtClean="0">
                <a:latin typeface="Arial" charset="0"/>
                <a:cs typeface="Times New Roman" pitchFamily="18" charset="0"/>
              </a:rPr>
              <a:t> and </a:t>
            </a:r>
            <a:r>
              <a:rPr lang="fr-CH" dirty="0" err="1" smtClean="0">
                <a:latin typeface="Arial" charset="0"/>
                <a:cs typeface="Times New Roman" pitchFamily="18" charset="0"/>
              </a:rPr>
              <a:t>economic</a:t>
            </a:r>
            <a:r>
              <a:rPr lang="fr-CH" dirty="0" smtClean="0">
                <a:latin typeface="Arial" charset="0"/>
                <a:cs typeface="Times New Roman" pitchFamily="18" charset="0"/>
              </a:rPr>
              <a:t> </a:t>
            </a:r>
            <a:r>
              <a:rPr lang="fr-CH" dirty="0" err="1" smtClean="0">
                <a:latin typeface="Arial" charset="0"/>
                <a:cs typeface="Times New Roman" pitchFamily="18" charset="0"/>
              </a:rPr>
              <a:t>concerns</a:t>
            </a:r>
            <a:endParaRPr lang="en-US" dirty="0" smtClean="0">
              <a:latin typeface="Arial" charset="0"/>
              <a:cs typeface="Times New Roman" pitchFamily="18" charset="0"/>
            </a:endParaRP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CDFCA79-91F2-4FB2-ABF9-5598C0A90379}" type="slidenum">
              <a:rPr lang="en-US" sz="1200">
                <a:solidFill>
                  <a:schemeClr val="tx1">
                    <a:tint val="75000"/>
                  </a:schemeClr>
                </a:solidFill>
                <a:latin typeface="+mn-lt"/>
              </a:rPr>
              <a:pPr algn="r" fontAlgn="auto">
                <a:spcBef>
                  <a:spcPts val="0"/>
                </a:spcBef>
                <a:spcAft>
                  <a:spcPts val="0"/>
                </a:spcAft>
                <a:defRPr/>
              </a:pPr>
              <a:t>36</a:t>
            </a:fld>
            <a:endParaRPr lang="en-US" sz="1200">
              <a:solidFill>
                <a:schemeClr val="tx1">
                  <a:tint val="75000"/>
                </a:schemeClr>
              </a:solidFill>
              <a:latin typeface="+mn-lt"/>
            </a:endParaRPr>
          </a:p>
        </p:txBody>
      </p:sp>
      <p:pic>
        <p:nvPicPr>
          <p:cNvPr id="180232" name="Picture 1032" descr="Concept Paper_fig2"/>
          <p:cNvPicPr>
            <a:picLocks noChangeAspect="1" noChangeArrowheads="1"/>
          </p:cNvPicPr>
          <p:nvPr/>
        </p:nvPicPr>
        <p:blipFill>
          <a:blip r:embed="rId3"/>
          <a:srcRect/>
          <a:stretch>
            <a:fillRect/>
          </a:stretch>
        </p:blipFill>
        <p:spPr bwMode="auto">
          <a:xfrm>
            <a:off x="6248400" y="1676401"/>
            <a:ext cx="2977261" cy="32766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20725" y="0"/>
            <a:ext cx="8423275" cy="1219200"/>
          </a:xfrm>
          <a:prstGeom prst="rect">
            <a:avLst/>
          </a:prstGeom>
          <a:noFill/>
          <a:ln/>
        </p:spPr>
        <p:txBody>
          <a:bodyPr/>
          <a:lstStyle/>
          <a:p>
            <a:pPr algn="ctr" eaLnBrk="1" hangingPunct="1"/>
            <a:r>
              <a:rPr lang="en-GB" altLang="ja-JP" sz="4000" b="1" dirty="0">
                <a:solidFill>
                  <a:srgbClr val="FF0000"/>
                </a:solidFill>
                <a:ea typeface="MS PGothic" pitchFamily="34" charset="-128"/>
                <a:cs typeface="Times New Roman" pitchFamily="18" charset="0"/>
              </a:rPr>
              <a:t>Two types of</a:t>
            </a:r>
          </a:p>
          <a:p>
            <a:pPr algn="ctr" eaLnBrk="1" hangingPunct="1"/>
            <a:r>
              <a:rPr lang="en-GB" altLang="ja-JP" sz="4000" b="1" dirty="0">
                <a:solidFill>
                  <a:srgbClr val="FF0000"/>
                </a:solidFill>
                <a:ea typeface="MS PGothic" pitchFamily="34" charset="-128"/>
                <a:cs typeface="Times New Roman" pitchFamily="18" charset="0"/>
              </a:rPr>
              <a:t>urban drainage control</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64B7A93-6D8B-4F02-972C-6AF09CED3960}" type="slidenum">
              <a:rPr lang="en-US" sz="1200">
                <a:solidFill>
                  <a:schemeClr val="tx1">
                    <a:tint val="75000"/>
                  </a:schemeClr>
                </a:solidFill>
                <a:latin typeface="+mn-lt"/>
              </a:rPr>
              <a:pPr algn="r" fontAlgn="auto">
                <a:spcBef>
                  <a:spcPts val="0"/>
                </a:spcBef>
                <a:spcAft>
                  <a:spcPts val="0"/>
                </a:spcAft>
                <a:defRPr/>
              </a:pPr>
              <a:t>37</a:t>
            </a:fld>
            <a:endParaRPr lang="en-US" sz="1200">
              <a:solidFill>
                <a:schemeClr val="tx1">
                  <a:tint val="75000"/>
                </a:schemeClr>
              </a:solidFill>
              <a:latin typeface="+mn-lt"/>
            </a:endParaRPr>
          </a:p>
        </p:txBody>
      </p:sp>
      <p:sp>
        <p:nvSpPr>
          <p:cNvPr id="177156" name="Text Box 1028"/>
          <p:cNvSpPr txBox="1">
            <a:spLocks noChangeArrowheads="1"/>
          </p:cNvSpPr>
          <p:nvPr/>
        </p:nvSpPr>
        <p:spPr bwMode="auto">
          <a:xfrm>
            <a:off x="827088" y="6381750"/>
            <a:ext cx="6624637" cy="336550"/>
          </a:xfrm>
          <a:prstGeom prst="rect">
            <a:avLst/>
          </a:prstGeom>
          <a:solidFill>
            <a:schemeClr val="bg1"/>
          </a:solidFill>
          <a:ln w="9525">
            <a:noFill/>
            <a:miter lim="800000"/>
            <a:headEnd/>
            <a:tailEnd/>
          </a:ln>
          <a:effectLst/>
        </p:spPr>
        <p:txBody>
          <a:bodyPr>
            <a:spAutoFit/>
          </a:bodyPr>
          <a:lstStyle/>
          <a:p>
            <a:r>
              <a:rPr lang="en-US" altLang="ja-JP" sz="1600">
                <a:latin typeface="Arial" charset="0"/>
                <a:ea typeface="MS PGothic" pitchFamily="34" charset="-128"/>
              </a:rPr>
              <a:t>Source: Measurements of Water Quantity in Urban Areas</a:t>
            </a:r>
          </a:p>
        </p:txBody>
      </p:sp>
      <p:pic>
        <p:nvPicPr>
          <p:cNvPr id="177157" name="Picture 1029" descr="Urban Storm Drainage"/>
          <p:cNvPicPr>
            <a:picLocks noChangeAspect="1" noChangeArrowheads="1"/>
          </p:cNvPicPr>
          <p:nvPr/>
        </p:nvPicPr>
        <p:blipFill>
          <a:blip r:embed="rId3"/>
          <a:srcRect/>
          <a:stretch>
            <a:fillRect/>
          </a:stretch>
        </p:blipFill>
        <p:spPr bwMode="auto">
          <a:xfrm>
            <a:off x="1752601" y="1197680"/>
            <a:ext cx="6059488" cy="5023734"/>
          </a:xfrm>
          <a:prstGeom prst="rect">
            <a:avLst/>
          </a:prstGeom>
          <a:noFill/>
        </p:spPr>
      </p:pic>
      <p:sp>
        <p:nvSpPr>
          <p:cNvPr id="177158" name="Oval 1030"/>
          <p:cNvSpPr>
            <a:spLocks noChangeArrowheads="1"/>
          </p:cNvSpPr>
          <p:nvPr/>
        </p:nvSpPr>
        <p:spPr bwMode="auto">
          <a:xfrm>
            <a:off x="468313" y="5589588"/>
            <a:ext cx="2303462" cy="503237"/>
          </a:xfrm>
          <a:prstGeom prst="ellipse">
            <a:avLst/>
          </a:prstGeom>
          <a:solidFill>
            <a:srgbClr val="CCFFFF"/>
          </a:solidFill>
          <a:ln w="9525">
            <a:solidFill>
              <a:schemeClr val="tx1"/>
            </a:solidFill>
            <a:round/>
            <a:headEnd/>
            <a:tailEnd/>
          </a:ln>
          <a:effectLst/>
        </p:spPr>
        <p:txBody>
          <a:bodyPr wrap="none" anchor="ctr"/>
          <a:lstStyle/>
          <a:p>
            <a:pPr algn="ctr"/>
            <a:r>
              <a:rPr lang="en-US" altLang="ja-JP" b="1" dirty="0">
                <a:solidFill>
                  <a:srgbClr val="FF0000"/>
                </a:solidFill>
                <a:latin typeface="Arial" charset="0"/>
                <a:ea typeface="MS PGothic" pitchFamily="34" charset="-128"/>
              </a:rPr>
              <a:t>Direct runoff</a:t>
            </a:r>
          </a:p>
        </p:txBody>
      </p:sp>
      <p:sp>
        <p:nvSpPr>
          <p:cNvPr id="177159" name="Oval 1031"/>
          <p:cNvSpPr>
            <a:spLocks noChangeArrowheads="1"/>
          </p:cNvSpPr>
          <p:nvPr/>
        </p:nvSpPr>
        <p:spPr bwMode="auto">
          <a:xfrm>
            <a:off x="6227763" y="5589588"/>
            <a:ext cx="2303462" cy="503237"/>
          </a:xfrm>
          <a:prstGeom prst="ellipse">
            <a:avLst/>
          </a:prstGeom>
          <a:solidFill>
            <a:srgbClr val="CCFFFF"/>
          </a:solidFill>
          <a:ln w="9525">
            <a:solidFill>
              <a:schemeClr val="tx1"/>
            </a:solidFill>
            <a:round/>
            <a:headEnd/>
            <a:tailEnd/>
          </a:ln>
          <a:effectLst/>
        </p:spPr>
        <p:txBody>
          <a:bodyPr wrap="none" anchor="ctr"/>
          <a:lstStyle/>
          <a:p>
            <a:pPr algn="ctr"/>
            <a:r>
              <a:rPr lang="en-US" altLang="ja-JP" b="1" dirty="0">
                <a:solidFill>
                  <a:srgbClr val="FF0000"/>
                </a:solidFill>
                <a:latin typeface="Arial" charset="0"/>
                <a:ea typeface="MS PGothic" pitchFamily="34" charset="-128"/>
              </a:rPr>
              <a:t>Source control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body" idx="4294967295"/>
          </p:nvPr>
        </p:nvSpPr>
        <p:spPr>
          <a:xfrm>
            <a:off x="719138" y="1268413"/>
            <a:ext cx="8424862" cy="5300662"/>
          </a:xfrm>
          <a:noFill/>
        </p:spPr>
        <p:txBody>
          <a:bodyPr/>
          <a:lstStyle/>
          <a:p>
            <a:pPr lvl="1">
              <a:lnSpc>
                <a:spcPct val="95000"/>
              </a:lnSpc>
              <a:spcBef>
                <a:spcPct val="25000"/>
              </a:spcBef>
            </a:pPr>
            <a:r>
              <a:rPr lang="fr-CH" b="1" dirty="0" err="1" smtClean="0">
                <a:solidFill>
                  <a:schemeClr val="accent2"/>
                </a:solidFill>
                <a:latin typeface="Arial" charset="0"/>
                <a:cs typeface="Times New Roman" pitchFamily="18" charset="0"/>
              </a:rPr>
              <a:t>Integrate</a:t>
            </a:r>
            <a:r>
              <a:rPr lang="fr-CH" b="1" dirty="0" smtClean="0">
                <a:solidFill>
                  <a:schemeClr val="accent2"/>
                </a:solidFill>
                <a:latin typeface="Arial" charset="0"/>
                <a:cs typeface="Times New Roman" pitchFamily="18" charset="0"/>
              </a:rPr>
              <a:t> and mix </a:t>
            </a:r>
            <a:r>
              <a:rPr lang="fr-CH" b="1" dirty="0" err="1" smtClean="0">
                <a:solidFill>
                  <a:schemeClr val="accent2"/>
                </a:solidFill>
                <a:latin typeface="Arial" charset="0"/>
                <a:cs typeface="Times New Roman" pitchFamily="18" charset="0"/>
              </a:rPr>
              <a:t>strategies</a:t>
            </a:r>
            <a:endParaRPr lang="fr-CH" b="1" dirty="0" smtClean="0">
              <a:solidFill>
                <a:schemeClr val="accent2"/>
              </a:solidFill>
              <a:latin typeface="Arial" charset="0"/>
              <a:cs typeface="Times New Roman" pitchFamily="18" charset="0"/>
            </a:endParaRPr>
          </a:p>
          <a:p>
            <a:pPr lvl="1">
              <a:lnSpc>
                <a:spcPct val="95000"/>
              </a:lnSpc>
              <a:spcBef>
                <a:spcPct val="25000"/>
              </a:spcBef>
            </a:pPr>
            <a:r>
              <a:rPr lang="fr-CH" b="1" dirty="0" smtClean="0">
                <a:solidFill>
                  <a:schemeClr val="accent2"/>
                </a:solidFill>
                <a:latin typeface="Arial" charset="0"/>
              </a:rPr>
              <a:t>Balance </a:t>
            </a:r>
            <a:r>
              <a:rPr lang="fr-CH" b="1" dirty="0" err="1" smtClean="0">
                <a:solidFill>
                  <a:schemeClr val="accent2"/>
                </a:solidFill>
                <a:latin typeface="Arial" charset="0"/>
              </a:rPr>
              <a:t>development</a:t>
            </a:r>
            <a:r>
              <a:rPr lang="fr-CH" b="1" dirty="0" smtClean="0">
                <a:solidFill>
                  <a:schemeClr val="accent2"/>
                </a:solidFill>
                <a:latin typeface="Arial" charset="0"/>
              </a:rPr>
              <a:t> </a:t>
            </a:r>
            <a:r>
              <a:rPr lang="fr-CH" b="1" dirty="0" err="1" smtClean="0">
                <a:solidFill>
                  <a:schemeClr val="accent2"/>
                </a:solidFill>
                <a:latin typeface="Arial" charset="0"/>
              </a:rPr>
              <a:t>needs</a:t>
            </a:r>
            <a:r>
              <a:rPr lang="fr-CH" b="1" dirty="0" smtClean="0">
                <a:solidFill>
                  <a:schemeClr val="accent2"/>
                </a:solidFill>
                <a:latin typeface="Arial" charset="0"/>
              </a:rPr>
              <a:t> and </a:t>
            </a:r>
            <a:r>
              <a:rPr lang="fr-CH" b="1" dirty="0" err="1" smtClean="0">
                <a:solidFill>
                  <a:schemeClr val="accent2"/>
                </a:solidFill>
                <a:latin typeface="Arial" charset="0"/>
              </a:rPr>
              <a:t>environmental</a:t>
            </a:r>
            <a:r>
              <a:rPr lang="fr-CH" b="1" dirty="0" smtClean="0">
                <a:solidFill>
                  <a:schemeClr val="accent2"/>
                </a:solidFill>
                <a:latin typeface="Arial" charset="0"/>
              </a:rPr>
              <a:t> </a:t>
            </a:r>
            <a:r>
              <a:rPr lang="fr-CH" b="1" dirty="0" err="1" smtClean="0">
                <a:solidFill>
                  <a:schemeClr val="accent2"/>
                </a:solidFill>
                <a:latin typeface="Arial" charset="0"/>
              </a:rPr>
              <a:t>concerns</a:t>
            </a:r>
            <a:endParaRPr lang="fr-CH" b="1" dirty="0" smtClean="0">
              <a:solidFill>
                <a:schemeClr val="accent2"/>
              </a:solidFill>
              <a:latin typeface="Arial" charset="0"/>
            </a:endParaRPr>
          </a:p>
          <a:p>
            <a:pPr lvl="1">
              <a:lnSpc>
                <a:spcPct val="95000"/>
              </a:lnSpc>
              <a:spcBef>
                <a:spcPct val="25000"/>
              </a:spcBef>
            </a:pPr>
            <a:r>
              <a:rPr lang="fr-CH" b="1" dirty="0" err="1" smtClean="0">
                <a:solidFill>
                  <a:schemeClr val="accent2"/>
                </a:solidFill>
                <a:latin typeface="Arial" charset="0"/>
              </a:rPr>
              <a:t>Addresse</a:t>
            </a:r>
            <a:r>
              <a:rPr lang="fr-CH" b="1" dirty="0" smtClean="0">
                <a:solidFill>
                  <a:schemeClr val="accent2"/>
                </a:solidFill>
                <a:latin typeface="Arial" charset="0"/>
              </a:rPr>
              <a:t> all aspects of flood management</a:t>
            </a:r>
          </a:p>
          <a:p>
            <a:pPr lvl="2">
              <a:lnSpc>
                <a:spcPct val="95000"/>
              </a:lnSpc>
              <a:spcBef>
                <a:spcPct val="25000"/>
              </a:spcBef>
            </a:pPr>
            <a:r>
              <a:rPr lang="fr-CH" b="1" dirty="0" smtClean="0">
                <a:solidFill>
                  <a:schemeClr val="accent2"/>
                </a:solidFill>
                <a:latin typeface="Arial" charset="0"/>
              </a:rPr>
              <a:t>Social</a:t>
            </a:r>
          </a:p>
          <a:p>
            <a:pPr lvl="2">
              <a:lnSpc>
                <a:spcPct val="95000"/>
              </a:lnSpc>
              <a:spcBef>
                <a:spcPct val="25000"/>
              </a:spcBef>
            </a:pPr>
            <a:r>
              <a:rPr lang="fr-CH" b="1" dirty="0" err="1" smtClean="0">
                <a:solidFill>
                  <a:schemeClr val="accent2"/>
                </a:solidFill>
                <a:latin typeface="Arial" charset="0"/>
              </a:rPr>
              <a:t>Environmental</a:t>
            </a:r>
            <a:endParaRPr lang="fr-CH" b="1" dirty="0" smtClean="0">
              <a:solidFill>
                <a:schemeClr val="accent2"/>
              </a:solidFill>
              <a:latin typeface="Arial" charset="0"/>
            </a:endParaRPr>
          </a:p>
          <a:p>
            <a:pPr lvl="2">
              <a:lnSpc>
                <a:spcPct val="95000"/>
              </a:lnSpc>
              <a:spcBef>
                <a:spcPct val="25000"/>
              </a:spcBef>
            </a:pPr>
            <a:r>
              <a:rPr lang="fr-CH" b="1" dirty="0" err="1" smtClean="0">
                <a:solidFill>
                  <a:schemeClr val="accent2"/>
                </a:solidFill>
                <a:latin typeface="Arial" charset="0"/>
              </a:rPr>
              <a:t>Economic</a:t>
            </a:r>
            <a:endParaRPr lang="fr-CH" b="1" dirty="0" smtClean="0">
              <a:solidFill>
                <a:schemeClr val="accent2"/>
              </a:solidFill>
              <a:latin typeface="Arial" charset="0"/>
            </a:endParaRPr>
          </a:p>
          <a:p>
            <a:pPr lvl="2">
              <a:lnSpc>
                <a:spcPct val="95000"/>
              </a:lnSpc>
              <a:spcBef>
                <a:spcPct val="25000"/>
              </a:spcBef>
            </a:pPr>
            <a:r>
              <a:rPr lang="fr-CH" b="1" dirty="0" err="1" smtClean="0">
                <a:solidFill>
                  <a:schemeClr val="accent2"/>
                </a:solidFill>
                <a:latin typeface="Arial" charset="0"/>
              </a:rPr>
              <a:t>Legal</a:t>
            </a:r>
            <a:r>
              <a:rPr lang="fr-CH" b="1" dirty="0" smtClean="0">
                <a:solidFill>
                  <a:schemeClr val="accent2"/>
                </a:solidFill>
                <a:latin typeface="Arial" charset="0"/>
              </a:rPr>
              <a:t> and </a:t>
            </a:r>
            <a:r>
              <a:rPr lang="fr-CH" b="1" dirty="0" err="1" smtClean="0">
                <a:solidFill>
                  <a:schemeClr val="accent2"/>
                </a:solidFill>
                <a:latin typeface="Arial" charset="0"/>
              </a:rPr>
              <a:t>institutional</a:t>
            </a:r>
            <a:r>
              <a:rPr lang="fr-CH" b="1" dirty="0" smtClean="0">
                <a:solidFill>
                  <a:schemeClr val="accent2"/>
                </a:solidFill>
                <a:latin typeface="Arial" charset="0"/>
              </a:rPr>
              <a:t> </a:t>
            </a:r>
          </a:p>
          <a:p>
            <a:pPr lvl="2">
              <a:lnSpc>
                <a:spcPct val="95000"/>
              </a:lnSpc>
              <a:spcBef>
                <a:spcPct val="25000"/>
              </a:spcBef>
            </a:pPr>
            <a:r>
              <a:rPr lang="fr-CH" b="1" dirty="0" err="1" smtClean="0">
                <a:solidFill>
                  <a:schemeClr val="accent2"/>
                </a:solidFill>
                <a:latin typeface="Arial" charset="0"/>
              </a:rPr>
              <a:t>Scientific</a:t>
            </a:r>
            <a:r>
              <a:rPr lang="fr-CH" b="1" dirty="0" smtClean="0">
                <a:solidFill>
                  <a:schemeClr val="accent2"/>
                </a:solidFill>
                <a:latin typeface="Arial" charset="0"/>
              </a:rPr>
              <a:t> and engineering</a:t>
            </a:r>
          </a:p>
          <a:p>
            <a:pPr lvl="1">
              <a:lnSpc>
                <a:spcPct val="95000"/>
              </a:lnSpc>
              <a:spcBef>
                <a:spcPct val="25000"/>
              </a:spcBef>
            </a:pPr>
            <a:r>
              <a:rPr lang="fr-CH" b="1" dirty="0" err="1" smtClean="0">
                <a:solidFill>
                  <a:schemeClr val="accent2"/>
                </a:solidFill>
                <a:latin typeface="Arial" charset="0"/>
              </a:rPr>
              <a:t>Implement</a:t>
            </a:r>
            <a:r>
              <a:rPr lang="fr-CH" b="1" dirty="0" smtClean="0">
                <a:solidFill>
                  <a:schemeClr val="accent2"/>
                </a:solidFill>
                <a:latin typeface="Arial" charset="0"/>
              </a:rPr>
              <a:t> adaptive management</a:t>
            </a:r>
          </a:p>
          <a:p>
            <a:pPr lvl="1">
              <a:lnSpc>
                <a:spcPct val="95000"/>
              </a:lnSpc>
              <a:spcBef>
                <a:spcPct val="25000"/>
              </a:spcBef>
            </a:pPr>
            <a:r>
              <a:rPr lang="fr-CH" b="1" dirty="0" err="1" smtClean="0">
                <a:solidFill>
                  <a:schemeClr val="accent2"/>
                </a:solidFill>
                <a:latin typeface="Arial" charset="0"/>
              </a:rPr>
              <a:t>Involve</a:t>
            </a:r>
            <a:r>
              <a:rPr lang="fr-CH" b="1" dirty="0" smtClean="0">
                <a:solidFill>
                  <a:schemeClr val="accent2"/>
                </a:solidFill>
                <a:latin typeface="Arial" charset="0"/>
              </a:rPr>
              <a:t> </a:t>
            </a:r>
            <a:r>
              <a:rPr lang="fr-CH" b="1" dirty="0" err="1" smtClean="0">
                <a:solidFill>
                  <a:schemeClr val="accent2"/>
                </a:solidFill>
                <a:latin typeface="Arial" charset="0"/>
              </a:rPr>
              <a:t>communities</a:t>
            </a:r>
            <a:endParaRPr lang="fr-CH" b="1" dirty="0" smtClean="0">
              <a:solidFill>
                <a:schemeClr val="accent2"/>
              </a:solidFill>
              <a:latin typeface="Arial" charset="0"/>
            </a:endParaRPr>
          </a:p>
        </p:txBody>
      </p:sp>
      <p:sp>
        <p:nvSpPr>
          <p:cNvPr id="233475" name="Text Box 3"/>
          <p:cNvSpPr txBox="1">
            <a:spLocks noChangeArrowheads="1"/>
          </p:cNvSpPr>
          <p:nvPr/>
        </p:nvSpPr>
        <p:spPr bwMode="auto">
          <a:xfrm>
            <a:off x="1646238" y="115888"/>
            <a:ext cx="7663636" cy="1200329"/>
          </a:xfrm>
          <a:prstGeom prst="rect">
            <a:avLst/>
          </a:prstGeom>
          <a:noFill/>
          <a:ln w="9525">
            <a:noFill/>
            <a:miter lim="800000"/>
            <a:headEnd/>
            <a:tailEnd/>
          </a:ln>
          <a:effectLst/>
        </p:spPr>
        <p:txBody>
          <a:bodyPr wrap="none">
            <a:spAutoFit/>
          </a:bodyPr>
          <a:lstStyle/>
          <a:p>
            <a:pPr eaLnBrk="1" hangingPunct="1"/>
            <a:r>
              <a:rPr lang="fr-CH" sz="3600" b="1" dirty="0">
                <a:solidFill>
                  <a:srgbClr val="F86308"/>
                </a:solidFill>
                <a:ea typeface="MS PGothic" pitchFamily="34" charset="-128"/>
                <a:cs typeface="Arial" charset="0"/>
              </a:rPr>
              <a:t>IFM: </a:t>
            </a:r>
          </a:p>
          <a:p>
            <a:pPr eaLnBrk="1" hangingPunct="1"/>
            <a:r>
              <a:rPr lang="fr-CH" sz="3600" b="1" dirty="0" err="1">
                <a:solidFill>
                  <a:srgbClr val="F86308"/>
                </a:solidFill>
                <a:ea typeface="MS PGothic" pitchFamily="34" charset="-128"/>
                <a:cs typeface="Arial" charset="0"/>
              </a:rPr>
              <a:t>Towards</a:t>
            </a:r>
            <a:r>
              <a:rPr lang="fr-CH" sz="3600" b="1" dirty="0">
                <a:solidFill>
                  <a:srgbClr val="F86308"/>
                </a:solidFill>
                <a:ea typeface="MS PGothic" pitchFamily="34" charset="-128"/>
                <a:cs typeface="Arial" charset="0"/>
              </a:rPr>
              <a:t> </a:t>
            </a:r>
            <a:r>
              <a:rPr lang="fr-CH" sz="3600" b="1" dirty="0" smtClean="0">
                <a:solidFill>
                  <a:srgbClr val="F86308"/>
                </a:solidFill>
                <a:ea typeface="MS PGothic" pitchFamily="34" charset="-128"/>
                <a:cs typeface="Arial" charset="0"/>
              </a:rPr>
              <a:t> </a:t>
            </a:r>
            <a:r>
              <a:rPr lang="fr-CH" sz="3600" b="1" dirty="0" err="1" smtClean="0">
                <a:solidFill>
                  <a:srgbClr val="F86308"/>
                </a:solidFill>
                <a:ea typeface="MS PGothic" pitchFamily="34" charset="-128"/>
                <a:cs typeface="Arial" charset="0"/>
              </a:rPr>
              <a:t>sustainable</a:t>
            </a:r>
            <a:r>
              <a:rPr lang="fr-CH" sz="3600" b="1" dirty="0" smtClean="0">
                <a:solidFill>
                  <a:srgbClr val="F86308"/>
                </a:solidFill>
                <a:ea typeface="MS PGothic" pitchFamily="34" charset="-128"/>
                <a:cs typeface="Arial" charset="0"/>
              </a:rPr>
              <a:t> </a:t>
            </a:r>
            <a:r>
              <a:rPr lang="fr-CH" sz="3600" b="1" dirty="0" err="1">
                <a:solidFill>
                  <a:srgbClr val="F86308"/>
                </a:solidFill>
                <a:ea typeface="MS PGothic" pitchFamily="34" charset="-128"/>
                <a:cs typeface="Arial" charset="0"/>
              </a:rPr>
              <a:t>development</a:t>
            </a:r>
            <a:endParaRPr lang="fr-FR" altLang="zh-CN" sz="3600" b="1" dirty="0">
              <a:solidFill>
                <a:srgbClr val="F86308"/>
              </a:solidFill>
              <a:ea typeface="MS PGothic" pitchFamily="34" charset="-128"/>
              <a:cs typeface="Arial" charset="0"/>
            </a:endParaRP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4FBE74E-9287-4560-ACB6-F9480E3EC319}" type="slidenum">
              <a:rPr lang="en-US" sz="1200">
                <a:solidFill>
                  <a:schemeClr val="tx1">
                    <a:tint val="75000"/>
                  </a:schemeClr>
                </a:solidFill>
                <a:latin typeface="+mn-lt"/>
              </a:rPr>
              <a:pPr algn="r" fontAlgn="auto">
                <a:spcBef>
                  <a:spcPts val="0"/>
                </a:spcBef>
                <a:spcAft>
                  <a:spcPts val="0"/>
                </a:spcAft>
                <a:defRPr/>
              </a:pPr>
              <a:t>38</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1979613" y="404813"/>
            <a:ext cx="6337300" cy="576262"/>
          </a:xfrm>
          <a:prstGeom prst="rect">
            <a:avLst/>
          </a:prstGeom>
          <a:noFill/>
          <a:ln w="12700" algn="ctr">
            <a:noFill/>
            <a:miter lim="800000"/>
            <a:headEnd/>
            <a:tailEnd/>
          </a:ln>
          <a:effectLst/>
        </p:spPr>
        <p:txBody>
          <a:bodyPr lIns="90488" tIns="44450" rIns="90488" bIns="44450">
            <a:spAutoFit/>
          </a:bodyPr>
          <a:lstStyle/>
          <a:p>
            <a:pPr>
              <a:lnSpc>
                <a:spcPct val="80000"/>
              </a:lnSpc>
              <a:spcBef>
                <a:spcPct val="50000"/>
              </a:spcBef>
              <a:buClr>
                <a:schemeClr val="accent2"/>
              </a:buClr>
              <a:buSzPct val="100000"/>
            </a:pPr>
            <a:r>
              <a:rPr lang="en-GB" sz="4000" b="1">
                <a:solidFill>
                  <a:srgbClr val="F86308"/>
                </a:solidFill>
                <a:ea typeface="MS PGothic" pitchFamily="34" charset="-128"/>
                <a:cs typeface="Arial" charset="0"/>
              </a:rPr>
              <a:t>Beneficial aspects of floods</a:t>
            </a:r>
            <a:r>
              <a:rPr lang="en-GB" sz="4000" b="1">
                <a:solidFill>
                  <a:srgbClr val="009999"/>
                </a:solidFill>
                <a:latin typeface="Times New Roman" pitchFamily="18" charset="0"/>
                <a:ea typeface="MS PGothic" pitchFamily="34" charset="-128"/>
                <a:cs typeface="Times New Roman" pitchFamily="18" charset="0"/>
              </a:rPr>
              <a:t> </a:t>
            </a:r>
          </a:p>
        </p:txBody>
      </p:sp>
      <p:sp>
        <p:nvSpPr>
          <p:cNvPr id="182275" name="Text Box 3"/>
          <p:cNvSpPr txBox="1">
            <a:spLocks noChangeArrowheads="1"/>
          </p:cNvSpPr>
          <p:nvPr/>
        </p:nvSpPr>
        <p:spPr bwMode="auto">
          <a:xfrm>
            <a:off x="539750" y="1412875"/>
            <a:ext cx="8243888" cy="4262438"/>
          </a:xfrm>
          <a:prstGeom prst="rect">
            <a:avLst/>
          </a:prstGeom>
          <a:noFill/>
          <a:ln w="12700" algn="ctr">
            <a:noFill/>
            <a:miter lim="800000"/>
            <a:headEnd/>
            <a:tailEnd/>
          </a:ln>
          <a:effectLst/>
        </p:spPr>
        <p:txBody>
          <a:bodyPr lIns="90488" tIns="44450" rIns="90488" bIns="44450">
            <a:spAutoFit/>
          </a:bodyPr>
          <a:lstStyle/>
          <a:p>
            <a:pPr>
              <a:lnSpc>
                <a:spcPct val="80000"/>
              </a:lnSpc>
              <a:spcBef>
                <a:spcPct val="15000"/>
              </a:spcBef>
              <a:spcAft>
                <a:spcPct val="15000"/>
              </a:spcAft>
              <a:buClr>
                <a:srgbClr val="009999"/>
              </a:buClr>
              <a:buSzPct val="100000"/>
              <a:buFontTx/>
              <a:buChar char="•"/>
              <a:tabLst>
                <a:tab pos="261938" algn="l"/>
              </a:tabLst>
            </a:pPr>
            <a:r>
              <a:rPr lang="en-US" altLang="ja-JP" b="1">
                <a:solidFill>
                  <a:srgbClr val="2B3C85"/>
                </a:solidFill>
                <a:latin typeface="Arial" charset="0"/>
                <a:ea typeface="Arial Unicode MS" pitchFamily="34" charset="-128"/>
                <a:cs typeface="Arial" charset="0"/>
              </a:rPr>
              <a:t> </a:t>
            </a:r>
            <a:r>
              <a:rPr lang="en-US" altLang="ja-JP" sz="2800" b="1">
                <a:solidFill>
                  <a:srgbClr val="F86308"/>
                </a:solidFill>
                <a:latin typeface="Arial" charset="0"/>
                <a:ea typeface="MS PGothic" pitchFamily="34" charset="-128"/>
                <a:cs typeface="Arial" charset="0"/>
              </a:rPr>
              <a:t>Water sources</a:t>
            </a:r>
          </a:p>
          <a:p>
            <a:pPr marL="542925" lvl="1">
              <a:lnSpc>
                <a:spcPct val="80000"/>
              </a:lnSpc>
              <a:spcBef>
                <a:spcPct val="15000"/>
              </a:spcBef>
              <a:spcAft>
                <a:spcPct val="15000"/>
              </a:spcAft>
              <a:buClr>
                <a:srgbClr val="009999"/>
              </a:buClr>
              <a:buSzPct val="100000"/>
              <a:tabLst>
                <a:tab pos="261938" algn="l"/>
              </a:tabLst>
            </a:pPr>
            <a:r>
              <a:rPr lang="en-US" altLang="ja-JP">
                <a:solidFill>
                  <a:srgbClr val="2B3C85"/>
                </a:solidFill>
                <a:latin typeface="Arial" charset="0"/>
                <a:ea typeface="Arial Unicode MS" pitchFamily="34" charset="-128"/>
                <a:cs typeface="Arial" charset="0"/>
              </a:rPr>
              <a:t>Recharge aquifer and reservoirs</a:t>
            </a:r>
          </a:p>
          <a:p>
            <a:pPr>
              <a:lnSpc>
                <a:spcPct val="80000"/>
              </a:lnSpc>
              <a:spcBef>
                <a:spcPct val="15000"/>
              </a:spcBef>
              <a:spcAft>
                <a:spcPct val="15000"/>
              </a:spcAft>
              <a:buClr>
                <a:srgbClr val="009999"/>
              </a:buClr>
              <a:buSzPct val="100000"/>
              <a:buFontTx/>
              <a:buChar char="•"/>
              <a:tabLst>
                <a:tab pos="261938" algn="l"/>
              </a:tabLst>
            </a:pPr>
            <a:r>
              <a:rPr lang="en-US" altLang="ja-JP" b="1">
                <a:solidFill>
                  <a:srgbClr val="F86308"/>
                </a:solidFill>
                <a:ea typeface="MS PGothic" pitchFamily="34" charset="-128"/>
                <a:cs typeface="Arial" charset="0"/>
              </a:rPr>
              <a:t> </a:t>
            </a:r>
            <a:r>
              <a:rPr lang="en-US" altLang="ja-JP" sz="2800" b="1">
                <a:solidFill>
                  <a:srgbClr val="F86308"/>
                </a:solidFill>
                <a:latin typeface="Arial" charset="0"/>
                <a:ea typeface="MS PGothic" pitchFamily="34" charset="-128"/>
                <a:cs typeface="Arial" charset="0"/>
              </a:rPr>
              <a:t>Agriculture</a:t>
            </a:r>
          </a:p>
          <a:p>
            <a:pPr marL="542925" lvl="1">
              <a:lnSpc>
                <a:spcPct val="80000"/>
              </a:lnSpc>
              <a:spcBef>
                <a:spcPct val="15000"/>
              </a:spcBef>
              <a:spcAft>
                <a:spcPct val="15000"/>
              </a:spcAft>
              <a:buClr>
                <a:srgbClr val="009999"/>
              </a:buClr>
              <a:buSzPct val="100000"/>
              <a:tabLst>
                <a:tab pos="261938" algn="l"/>
              </a:tabLst>
            </a:pPr>
            <a:r>
              <a:rPr lang="en-US" altLang="ja-JP">
                <a:solidFill>
                  <a:srgbClr val="2B3C85"/>
                </a:solidFill>
                <a:latin typeface="Arial" charset="0"/>
                <a:ea typeface="Arial Unicode MS" pitchFamily="34" charset="-128"/>
                <a:cs typeface="Arial" charset="0"/>
              </a:rPr>
              <a:t>Provide nutrients and sediments</a:t>
            </a:r>
          </a:p>
          <a:p>
            <a:pPr>
              <a:lnSpc>
                <a:spcPct val="80000"/>
              </a:lnSpc>
              <a:spcBef>
                <a:spcPct val="15000"/>
              </a:spcBef>
              <a:spcAft>
                <a:spcPct val="15000"/>
              </a:spcAft>
              <a:buClr>
                <a:srgbClr val="009999"/>
              </a:buClr>
              <a:buSzPct val="100000"/>
              <a:buFontTx/>
              <a:buChar char="•"/>
              <a:tabLst>
                <a:tab pos="261938" algn="l"/>
              </a:tabLst>
            </a:pPr>
            <a:r>
              <a:rPr lang="en-US" altLang="ja-JP" b="1">
                <a:solidFill>
                  <a:srgbClr val="2B3C85"/>
                </a:solidFill>
                <a:latin typeface="Arial" charset="0"/>
                <a:ea typeface="Arial Unicode MS" pitchFamily="34" charset="-128"/>
                <a:cs typeface="Arial" charset="0"/>
              </a:rPr>
              <a:t> </a:t>
            </a:r>
            <a:r>
              <a:rPr lang="en-US" altLang="ja-JP" sz="2800" b="1">
                <a:solidFill>
                  <a:srgbClr val="F86308"/>
                </a:solidFill>
                <a:latin typeface="Arial" charset="0"/>
                <a:ea typeface="MS PGothic" pitchFamily="34" charset="-128"/>
                <a:cs typeface="Arial" charset="0"/>
              </a:rPr>
              <a:t>Fishery</a:t>
            </a:r>
          </a:p>
          <a:p>
            <a:pPr marL="542925" lvl="1">
              <a:lnSpc>
                <a:spcPct val="80000"/>
              </a:lnSpc>
              <a:spcBef>
                <a:spcPct val="15000"/>
              </a:spcBef>
              <a:spcAft>
                <a:spcPct val="15000"/>
              </a:spcAft>
              <a:buClr>
                <a:srgbClr val="009999"/>
              </a:buClr>
              <a:buSzPct val="100000"/>
              <a:tabLst>
                <a:tab pos="261938" algn="l"/>
              </a:tabLst>
            </a:pPr>
            <a:r>
              <a:rPr lang="en-US" altLang="ja-JP">
                <a:solidFill>
                  <a:srgbClr val="2B3C85"/>
                </a:solidFill>
                <a:latin typeface="Arial" charset="0"/>
                <a:ea typeface="Arial Unicode MS" pitchFamily="34" charset="-128"/>
                <a:cs typeface="Arial" charset="0"/>
              </a:rPr>
              <a:t>Provide ecological triggers for spawning and migration</a:t>
            </a:r>
          </a:p>
          <a:p>
            <a:pPr>
              <a:lnSpc>
                <a:spcPct val="80000"/>
              </a:lnSpc>
              <a:spcBef>
                <a:spcPct val="15000"/>
              </a:spcBef>
              <a:spcAft>
                <a:spcPct val="15000"/>
              </a:spcAft>
              <a:buClr>
                <a:srgbClr val="009999"/>
              </a:buClr>
              <a:buSzPct val="100000"/>
              <a:buFontTx/>
              <a:buChar char="•"/>
              <a:tabLst>
                <a:tab pos="261938" algn="l"/>
              </a:tabLst>
            </a:pPr>
            <a:r>
              <a:rPr lang="en-US" altLang="ja-JP" b="1">
                <a:solidFill>
                  <a:srgbClr val="2B3C85"/>
                </a:solidFill>
                <a:latin typeface="Arial" charset="0"/>
                <a:ea typeface="Arial Unicode MS" pitchFamily="34" charset="-128"/>
                <a:cs typeface="Arial" charset="0"/>
              </a:rPr>
              <a:t> </a:t>
            </a:r>
            <a:r>
              <a:rPr lang="en-US" altLang="ja-JP" sz="2800" b="1">
                <a:solidFill>
                  <a:srgbClr val="F86308"/>
                </a:solidFill>
                <a:latin typeface="Arial" charset="0"/>
                <a:ea typeface="MS PGothic" pitchFamily="34" charset="-128"/>
                <a:cs typeface="Arial" charset="0"/>
              </a:rPr>
              <a:t>Rejuvenation of the river ecosystem</a:t>
            </a:r>
          </a:p>
          <a:p>
            <a:pPr marL="542925" lvl="1">
              <a:lnSpc>
                <a:spcPct val="80000"/>
              </a:lnSpc>
              <a:spcBef>
                <a:spcPct val="15000"/>
              </a:spcBef>
              <a:spcAft>
                <a:spcPct val="15000"/>
              </a:spcAft>
              <a:buClr>
                <a:srgbClr val="009999"/>
              </a:buClr>
              <a:buSzPct val="100000"/>
              <a:tabLst>
                <a:tab pos="261938" algn="l"/>
              </a:tabLst>
            </a:pPr>
            <a:r>
              <a:rPr lang="en-US" altLang="ja-JP">
                <a:solidFill>
                  <a:srgbClr val="2B3C85"/>
                </a:solidFill>
                <a:latin typeface="Arial" charset="0"/>
                <a:ea typeface="Arial Unicode MS" pitchFamily="34" charset="-128"/>
                <a:cs typeface="Arial" charset="0"/>
              </a:rPr>
              <a:t>Provide seasonal variability and variable sediment</a:t>
            </a:r>
          </a:p>
          <a:p>
            <a:pPr marL="542925" lvl="1">
              <a:lnSpc>
                <a:spcPct val="80000"/>
              </a:lnSpc>
              <a:spcBef>
                <a:spcPct val="15000"/>
              </a:spcBef>
              <a:spcAft>
                <a:spcPct val="15000"/>
              </a:spcAft>
              <a:buClr>
                <a:srgbClr val="009999"/>
              </a:buClr>
              <a:buSzPct val="100000"/>
              <a:tabLst>
                <a:tab pos="261938" algn="l"/>
              </a:tabLst>
            </a:pPr>
            <a:r>
              <a:rPr lang="en-US" altLang="ja-JP">
                <a:solidFill>
                  <a:srgbClr val="2B3C85"/>
                </a:solidFill>
                <a:latin typeface="Arial" charset="0"/>
                <a:ea typeface="Arial Unicode MS" pitchFamily="34" charset="-128"/>
                <a:cs typeface="Arial" charset="0"/>
              </a:rPr>
              <a:t>Wash down pollutants and contaminants</a:t>
            </a:r>
          </a:p>
          <a:p>
            <a:pPr marL="542925" lvl="1">
              <a:lnSpc>
                <a:spcPct val="80000"/>
              </a:lnSpc>
              <a:spcBef>
                <a:spcPct val="15000"/>
              </a:spcBef>
              <a:spcAft>
                <a:spcPct val="15000"/>
              </a:spcAft>
              <a:buClr>
                <a:srgbClr val="009999"/>
              </a:buClr>
              <a:buSzPct val="100000"/>
              <a:tabLst>
                <a:tab pos="261938" algn="l"/>
              </a:tabLst>
            </a:pPr>
            <a:r>
              <a:rPr lang="en-US" altLang="ja-JP">
                <a:solidFill>
                  <a:srgbClr val="2B3C85"/>
                </a:solidFill>
                <a:latin typeface="Arial" charset="0"/>
                <a:ea typeface="Arial Unicode MS" pitchFamily="34" charset="-128"/>
                <a:cs typeface="Arial" charset="0"/>
              </a:rPr>
              <a:t>Flush out organic substances</a:t>
            </a:r>
            <a:endParaRPr lang="en-GB">
              <a:solidFill>
                <a:srgbClr val="2B3C85"/>
              </a:solidFill>
              <a:latin typeface="Arial" charset="0"/>
              <a:ea typeface="Arial Unicode MS" pitchFamily="34" charset="-128"/>
              <a:cs typeface="Arial" charset="0"/>
            </a:endParaRPr>
          </a:p>
        </p:txBody>
      </p:sp>
      <p:sp>
        <p:nvSpPr>
          <p:cNvPr id="182276" name="Text Box 4"/>
          <p:cNvSpPr txBox="1">
            <a:spLocks noChangeArrowheads="1"/>
          </p:cNvSpPr>
          <p:nvPr/>
        </p:nvSpPr>
        <p:spPr bwMode="auto">
          <a:xfrm>
            <a:off x="2438400" y="5562600"/>
            <a:ext cx="5327650" cy="442913"/>
          </a:xfrm>
          <a:prstGeom prst="rect">
            <a:avLst/>
          </a:prstGeom>
          <a:noFill/>
          <a:ln w="12700" algn="ctr">
            <a:solidFill>
              <a:schemeClr val="tx1"/>
            </a:solidFill>
            <a:miter lim="800000"/>
            <a:headEnd/>
            <a:tailEnd/>
          </a:ln>
          <a:effectLst/>
        </p:spPr>
        <p:txBody>
          <a:bodyPr lIns="90488" tIns="44450" rIns="90488" bIns="44450">
            <a:spAutoFit/>
          </a:bodyPr>
          <a:lstStyle/>
          <a:p>
            <a:pPr marL="342900" indent="-342900" algn="ctr">
              <a:lnSpc>
                <a:spcPct val="80000"/>
              </a:lnSpc>
              <a:spcBef>
                <a:spcPct val="50000"/>
              </a:spcBef>
              <a:buClr>
                <a:schemeClr val="accent2"/>
              </a:buClr>
              <a:buSzPct val="100000"/>
            </a:pPr>
            <a:r>
              <a:rPr lang="en-GB" sz="2800" b="1" dirty="0">
                <a:solidFill>
                  <a:schemeClr val="accent2"/>
                </a:solidFill>
                <a:ea typeface="MS PGothic" pitchFamily="34" charset="-128"/>
                <a:cs typeface="Arial" charset="0"/>
              </a:rPr>
              <a:t>Provide livelihood opportunities</a:t>
            </a:r>
          </a:p>
        </p:txBody>
      </p:sp>
      <p:sp>
        <p:nvSpPr>
          <p:cNvPr id="182277" name="AutoShape 5"/>
          <p:cNvSpPr>
            <a:spLocks noChangeArrowheads="1"/>
          </p:cNvSpPr>
          <p:nvPr/>
        </p:nvSpPr>
        <p:spPr bwMode="auto">
          <a:xfrm>
            <a:off x="1476375" y="5876925"/>
            <a:ext cx="576263" cy="274638"/>
          </a:xfrm>
          <a:prstGeom prst="rightArrow">
            <a:avLst>
              <a:gd name="adj1" fmla="val 50000"/>
              <a:gd name="adj2" fmla="val 52457"/>
            </a:avLst>
          </a:prstGeom>
          <a:noFill/>
          <a:ln w="6350" algn="ctr">
            <a:solidFill>
              <a:schemeClr val="tx1"/>
            </a:solidFill>
            <a:miter lim="800000"/>
            <a:headEnd/>
            <a:tailEnd/>
          </a:ln>
          <a:effectLst/>
        </p:spPr>
        <p:txBody>
          <a:bodyPr wrap="none" lIns="90488" tIns="44450" rIns="90488" bIns="44450" anchor="ctr"/>
          <a:lstStyle/>
          <a:p>
            <a:endParaRPr lang="en-US"/>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D4C82B5-45A4-4743-82B3-908B4B52EE42}" type="slidenum">
              <a:rPr lang="en-US" sz="1200">
                <a:solidFill>
                  <a:schemeClr val="tx1">
                    <a:tint val="75000"/>
                  </a:schemeClr>
                </a:solidFill>
                <a:latin typeface="+mn-lt"/>
              </a:rPr>
              <a:pPr algn="r" fontAlgn="auto">
                <a:spcBef>
                  <a:spcPts val="0"/>
                </a:spcBef>
                <a:spcAft>
                  <a:spcPts val="0"/>
                </a:spcAft>
                <a:defRPr/>
              </a:pPr>
              <a:t>39</a:t>
            </a:fld>
            <a:endParaRPr lang="en-US" sz="120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834249" y="1133474"/>
            <a:ext cx="6780990" cy="5114925"/>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776413"/>
            <a:ext cx="8964613" cy="5081587"/>
            <a:chOff x="113" y="890"/>
            <a:chExt cx="5647" cy="3201"/>
          </a:xfrm>
        </p:grpSpPr>
        <p:pic>
          <p:nvPicPr>
            <p:cNvPr id="264195" name="Picture 3" descr="Image1"/>
            <p:cNvPicPr>
              <a:picLocks noChangeAspect="1" noChangeArrowheads="1"/>
            </p:cNvPicPr>
            <p:nvPr/>
          </p:nvPicPr>
          <p:blipFill>
            <a:blip r:embed="rId3"/>
            <a:srcRect/>
            <a:stretch>
              <a:fillRect/>
            </a:stretch>
          </p:blipFill>
          <p:spPr bwMode="auto">
            <a:xfrm>
              <a:off x="113" y="1389"/>
              <a:ext cx="5647" cy="2702"/>
            </a:xfrm>
            <a:prstGeom prst="rect">
              <a:avLst/>
            </a:prstGeom>
            <a:noFill/>
            <a:ln w="9525">
              <a:noFill/>
              <a:miter lim="800000"/>
              <a:headEnd/>
              <a:tailEnd/>
            </a:ln>
          </p:spPr>
        </p:pic>
        <p:sp>
          <p:nvSpPr>
            <p:cNvPr id="264196" name="Oval 4"/>
            <p:cNvSpPr>
              <a:spLocks noChangeArrowheads="1"/>
            </p:cNvSpPr>
            <p:nvPr/>
          </p:nvSpPr>
          <p:spPr bwMode="auto">
            <a:xfrm>
              <a:off x="2584" y="1843"/>
              <a:ext cx="2540" cy="952"/>
            </a:xfrm>
            <a:prstGeom prst="ellipse">
              <a:avLst/>
            </a:prstGeom>
            <a:noFill/>
            <a:ln w="38100">
              <a:solidFill>
                <a:srgbClr val="008000"/>
              </a:solidFill>
              <a:round/>
              <a:headEnd/>
              <a:tailEnd/>
            </a:ln>
          </p:spPr>
          <p:txBody>
            <a:bodyPr wrap="none" anchor="ctr"/>
            <a:lstStyle/>
            <a:p>
              <a:endParaRPr lang="it-IT"/>
            </a:p>
          </p:txBody>
        </p:sp>
        <p:sp>
          <p:nvSpPr>
            <p:cNvPr id="264197" name="AutoShape 5"/>
            <p:cNvSpPr>
              <a:spLocks noChangeArrowheads="1"/>
            </p:cNvSpPr>
            <p:nvPr/>
          </p:nvSpPr>
          <p:spPr bwMode="auto">
            <a:xfrm>
              <a:off x="4014" y="890"/>
              <a:ext cx="1588" cy="771"/>
            </a:xfrm>
            <a:prstGeom prst="wedgeRoundRectCallout">
              <a:avLst>
                <a:gd name="adj1" fmla="val -37093"/>
                <a:gd name="adj2" fmla="val 72051"/>
                <a:gd name="adj3" fmla="val 16667"/>
              </a:avLst>
            </a:prstGeom>
            <a:solidFill>
              <a:srgbClr val="CCFF33"/>
            </a:solidFill>
            <a:ln w="9525">
              <a:solidFill>
                <a:srgbClr val="008000"/>
              </a:solidFill>
              <a:miter lim="800000"/>
              <a:headEnd/>
              <a:tailEnd/>
            </a:ln>
          </p:spPr>
          <p:txBody>
            <a:bodyPr/>
            <a:lstStyle/>
            <a:p>
              <a:pPr algn="ctr"/>
              <a:endParaRPr lang="it-IT"/>
            </a:p>
          </p:txBody>
        </p:sp>
        <p:sp>
          <p:nvSpPr>
            <p:cNvPr id="46086" name="Text Box 6"/>
            <p:cNvSpPr txBox="1">
              <a:spLocks noChangeArrowheads="1"/>
            </p:cNvSpPr>
            <p:nvPr/>
          </p:nvSpPr>
          <p:spPr bwMode="auto">
            <a:xfrm>
              <a:off x="4150" y="980"/>
              <a:ext cx="1452" cy="634"/>
            </a:xfrm>
            <a:prstGeom prst="rect">
              <a:avLst/>
            </a:prstGeom>
            <a:noFill/>
            <a:ln w="9525">
              <a:noFill/>
              <a:miter lim="800000"/>
              <a:headEnd/>
              <a:tailEnd/>
            </a:ln>
            <a:effectLst/>
          </p:spPr>
          <p:txBody>
            <a:bodyPr>
              <a:spAutoFit/>
            </a:bodyPr>
            <a:lstStyle/>
            <a:p>
              <a:pPr>
                <a:defRPr/>
              </a:pPr>
              <a:r>
                <a:rPr lang="en-US" sz="2000" b="1" dirty="0">
                  <a:effectLst>
                    <a:outerShdw blurRad="38100" dist="38100" dir="2700000" algn="tl">
                      <a:srgbClr val="C0C0C0"/>
                    </a:outerShdw>
                  </a:effectLst>
                  <a:latin typeface="Times" charset="0"/>
                </a:rPr>
                <a:t>Mountainous area</a:t>
              </a:r>
            </a:p>
            <a:p>
              <a:pPr>
                <a:defRPr/>
              </a:pPr>
              <a:r>
                <a:rPr lang="en-US" sz="2000" dirty="0">
                  <a:latin typeface="Times" charset="0"/>
                </a:rPr>
                <a:t>Runoff control</a:t>
              </a:r>
            </a:p>
            <a:p>
              <a:pPr>
                <a:defRPr/>
              </a:pPr>
              <a:r>
                <a:rPr lang="en-US" sz="2000" dirty="0">
                  <a:latin typeface="Times" charset="0"/>
                </a:rPr>
                <a:t>Sediment</a:t>
              </a:r>
              <a:r>
                <a:rPr lang="fr-CH" sz="2000" dirty="0">
                  <a:latin typeface="Times" charset="0"/>
                </a:rPr>
                <a:t> control</a:t>
              </a:r>
              <a:endParaRPr lang="en-US" sz="2000" dirty="0">
                <a:latin typeface="Times" charset="0"/>
              </a:endParaRPr>
            </a:p>
          </p:txBody>
        </p:sp>
        <p:sp>
          <p:nvSpPr>
            <p:cNvPr id="264199" name="Oval 7"/>
            <p:cNvSpPr>
              <a:spLocks noChangeArrowheads="1"/>
            </p:cNvSpPr>
            <p:nvPr/>
          </p:nvSpPr>
          <p:spPr bwMode="auto">
            <a:xfrm rot="-966533">
              <a:off x="2115" y="2910"/>
              <a:ext cx="2269" cy="835"/>
            </a:xfrm>
            <a:prstGeom prst="ellipse">
              <a:avLst/>
            </a:prstGeom>
            <a:noFill/>
            <a:ln w="38100">
              <a:solidFill>
                <a:srgbClr val="FF66FF"/>
              </a:solidFill>
              <a:round/>
              <a:headEnd/>
              <a:tailEnd/>
            </a:ln>
          </p:spPr>
          <p:txBody>
            <a:bodyPr wrap="none" anchor="ctr"/>
            <a:lstStyle/>
            <a:p>
              <a:endParaRPr lang="it-IT"/>
            </a:p>
          </p:txBody>
        </p:sp>
        <p:sp>
          <p:nvSpPr>
            <p:cNvPr id="264200" name="AutoShape 8"/>
            <p:cNvSpPr>
              <a:spLocks noChangeArrowheads="1"/>
            </p:cNvSpPr>
            <p:nvPr/>
          </p:nvSpPr>
          <p:spPr bwMode="auto">
            <a:xfrm>
              <a:off x="1565" y="1525"/>
              <a:ext cx="1588" cy="771"/>
            </a:xfrm>
            <a:prstGeom prst="wedgeRoundRectCallout">
              <a:avLst>
                <a:gd name="adj1" fmla="val 53653"/>
                <a:gd name="adj2" fmla="val 124319"/>
                <a:gd name="adj3" fmla="val 16667"/>
              </a:avLst>
            </a:prstGeom>
            <a:solidFill>
              <a:srgbClr val="FFCCFF"/>
            </a:solidFill>
            <a:ln w="9525">
              <a:solidFill>
                <a:srgbClr val="FF3300"/>
              </a:solidFill>
              <a:miter lim="800000"/>
              <a:headEnd/>
              <a:tailEnd/>
            </a:ln>
          </p:spPr>
          <p:txBody>
            <a:bodyPr/>
            <a:lstStyle/>
            <a:p>
              <a:pPr algn="ctr"/>
              <a:endParaRPr lang="it-IT"/>
            </a:p>
          </p:txBody>
        </p:sp>
        <p:sp>
          <p:nvSpPr>
            <p:cNvPr id="46089" name="Text Box 9"/>
            <p:cNvSpPr txBox="1">
              <a:spLocks noChangeArrowheads="1"/>
            </p:cNvSpPr>
            <p:nvPr/>
          </p:nvSpPr>
          <p:spPr bwMode="auto">
            <a:xfrm>
              <a:off x="1837" y="1525"/>
              <a:ext cx="1179" cy="826"/>
            </a:xfrm>
            <a:prstGeom prst="rect">
              <a:avLst/>
            </a:prstGeom>
            <a:noFill/>
            <a:ln w="9525">
              <a:noFill/>
              <a:miter lim="800000"/>
              <a:headEnd/>
              <a:tailEnd/>
            </a:ln>
            <a:effectLst/>
          </p:spPr>
          <p:txBody>
            <a:bodyPr>
              <a:spAutoFit/>
            </a:bodyPr>
            <a:lstStyle/>
            <a:p>
              <a:r>
                <a:rPr lang="fr-CH" sz="2000" b="1" dirty="0">
                  <a:effectLst>
                    <a:outerShdw blurRad="38100" dist="38100" dir="2700000" algn="tl">
                      <a:srgbClr val="C0C0C0"/>
                    </a:outerShdw>
                  </a:effectLst>
                </a:rPr>
                <a:t>River corridor</a:t>
              </a:r>
            </a:p>
            <a:p>
              <a:r>
                <a:rPr lang="en-US" altLang="ja-JP" sz="2000" dirty="0">
                  <a:ea typeface="MS PGothic" pitchFamily="34" charset="-128"/>
                </a:rPr>
                <a:t>Regulating</a:t>
              </a:r>
              <a:r>
                <a:rPr lang="fr-CH" sz="2000" dirty="0"/>
                <a:t> flow</a:t>
              </a:r>
            </a:p>
            <a:p>
              <a:r>
                <a:rPr lang="en-US" altLang="ja-JP" sz="2000" dirty="0">
                  <a:ea typeface="MS PGothic" pitchFamily="34" charset="-128"/>
                </a:rPr>
                <a:t>Detaining</a:t>
              </a:r>
              <a:r>
                <a:rPr lang="fr-CH" sz="2000" dirty="0"/>
                <a:t> water</a:t>
              </a:r>
            </a:p>
            <a:p>
              <a:r>
                <a:rPr lang="en-US" altLang="ja-JP" sz="2000" dirty="0">
                  <a:ea typeface="MS PGothic" pitchFamily="34" charset="-128"/>
                </a:rPr>
                <a:t>Flashing</a:t>
              </a:r>
              <a:r>
                <a:rPr lang="fr-CH" sz="2000" dirty="0"/>
                <a:t> flow</a:t>
              </a:r>
              <a:endParaRPr lang="en-US" altLang="ja-JP" sz="2000" dirty="0">
                <a:ea typeface="MS PGothic" pitchFamily="34" charset="-128"/>
              </a:endParaRPr>
            </a:p>
          </p:txBody>
        </p:sp>
        <p:sp>
          <p:nvSpPr>
            <p:cNvPr id="264202" name="Oval 10"/>
            <p:cNvSpPr>
              <a:spLocks noChangeArrowheads="1"/>
            </p:cNvSpPr>
            <p:nvPr/>
          </p:nvSpPr>
          <p:spPr bwMode="auto">
            <a:xfrm>
              <a:off x="884" y="2931"/>
              <a:ext cx="2041" cy="816"/>
            </a:xfrm>
            <a:prstGeom prst="ellipse">
              <a:avLst/>
            </a:prstGeom>
            <a:noFill/>
            <a:ln w="38100">
              <a:solidFill>
                <a:srgbClr val="FF9900"/>
              </a:solidFill>
              <a:round/>
              <a:headEnd/>
              <a:tailEnd/>
            </a:ln>
          </p:spPr>
          <p:txBody>
            <a:bodyPr wrap="none" anchor="ctr"/>
            <a:lstStyle/>
            <a:p>
              <a:endParaRPr lang="it-IT"/>
            </a:p>
          </p:txBody>
        </p:sp>
        <p:sp>
          <p:nvSpPr>
            <p:cNvPr id="264203" name="AutoShape 11"/>
            <p:cNvSpPr>
              <a:spLocks noChangeArrowheads="1"/>
            </p:cNvSpPr>
            <p:nvPr/>
          </p:nvSpPr>
          <p:spPr bwMode="auto">
            <a:xfrm>
              <a:off x="340" y="2024"/>
              <a:ext cx="1270" cy="725"/>
            </a:xfrm>
            <a:prstGeom prst="wedgeRoundRectCallout">
              <a:avLst>
                <a:gd name="adj1" fmla="val 38662"/>
                <a:gd name="adj2" fmla="val 77449"/>
                <a:gd name="adj3" fmla="val 16667"/>
              </a:avLst>
            </a:prstGeom>
            <a:solidFill>
              <a:srgbClr val="FFCC99"/>
            </a:solidFill>
            <a:ln w="9525">
              <a:solidFill>
                <a:srgbClr val="FF9900"/>
              </a:solidFill>
              <a:miter lim="800000"/>
              <a:headEnd/>
              <a:tailEnd/>
            </a:ln>
          </p:spPr>
          <p:txBody>
            <a:bodyPr/>
            <a:lstStyle/>
            <a:p>
              <a:pPr algn="ctr"/>
              <a:endParaRPr lang="it-IT"/>
            </a:p>
          </p:txBody>
        </p:sp>
        <p:sp>
          <p:nvSpPr>
            <p:cNvPr id="46092" name="Text Box 12"/>
            <p:cNvSpPr txBox="1">
              <a:spLocks noChangeArrowheads="1"/>
            </p:cNvSpPr>
            <p:nvPr/>
          </p:nvSpPr>
          <p:spPr bwMode="auto">
            <a:xfrm>
              <a:off x="431" y="2114"/>
              <a:ext cx="1179" cy="634"/>
            </a:xfrm>
            <a:prstGeom prst="rect">
              <a:avLst/>
            </a:prstGeom>
            <a:noFill/>
            <a:ln w="9525">
              <a:noFill/>
              <a:miter lim="800000"/>
              <a:headEnd/>
              <a:tailEnd/>
            </a:ln>
            <a:effectLst/>
          </p:spPr>
          <p:txBody>
            <a:bodyPr>
              <a:spAutoFit/>
            </a:bodyPr>
            <a:lstStyle/>
            <a:p>
              <a:r>
                <a:rPr lang="en-US" altLang="ja-JP" sz="2000" b="1">
                  <a:effectLst>
                    <a:outerShdw blurRad="38100" dist="38100" dir="2700000" algn="tl">
                      <a:srgbClr val="C0C0C0"/>
                    </a:outerShdw>
                  </a:effectLst>
                  <a:ea typeface="MS PGothic" pitchFamily="34" charset="-128"/>
                </a:rPr>
                <a:t>Floodplain</a:t>
              </a:r>
            </a:p>
            <a:p>
              <a:r>
                <a:rPr lang="en-US" altLang="ja-JP" sz="2000">
                  <a:ea typeface="MS PGothic" pitchFamily="34" charset="-128"/>
                </a:rPr>
                <a:t>Detaining</a:t>
              </a:r>
              <a:r>
                <a:rPr lang="fr-CH" sz="2000"/>
                <a:t> water</a:t>
              </a:r>
            </a:p>
            <a:p>
              <a:r>
                <a:rPr lang="fr-CH" sz="2000"/>
                <a:t>Diverting water</a:t>
              </a:r>
            </a:p>
          </p:txBody>
        </p:sp>
      </p:grpSp>
      <p:sp>
        <p:nvSpPr>
          <p:cNvPr id="46093" name="Rectangle 13"/>
          <p:cNvSpPr>
            <a:spLocks noChangeArrowheads="1"/>
          </p:cNvSpPr>
          <p:nvPr/>
        </p:nvSpPr>
        <p:spPr bwMode="auto">
          <a:xfrm>
            <a:off x="1331913" y="333375"/>
            <a:ext cx="7812087" cy="574675"/>
          </a:xfrm>
          <a:prstGeom prst="rect">
            <a:avLst/>
          </a:prstGeom>
          <a:noFill/>
          <a:ln w="9525">
            <a:noFill/>
            <a:miter lim="800000"/>
            <a:headEnd/>
            <a:tailEnd/>
          </a:ln>
          <a:effectLst/>
        </p:spPr>
        <p:txBody>
          <a:bodyPr anchor="ctr"/>
          <a:lstStyle/>
          <a:p>
            <a:pPr algn="ctr"/>
            <a:r>
              <a:rPr lang="en-US" altLang="ja-JP" sz="3600" b="1">
                <a:solidFill>
                  <a:srgbClr val="F86308"/>
                </a:solidFill>
                <a:ea typeface="MS PGothic" pitchFamily="34" charset="-128"/>
                <a:cs typeface="Times New Roman" pitchFamily="18" charset="0"/>
              </a:rPr>
              <a:t>Different flood management measures for different floods</a:t>
            </a:r>
          </a:p>
        </p:txBody>
      </p:sp>
      <p:sp>
        <p:nvSpPr>
          <p:cNvPr id="264206" name="Text Box 14"/>
          <p:cNvSpPr txBox="1">
            <a:spLocks noChangeArrowheads="1"/>
          </p:cNvSpPr>
          <p:nvPr/>
        </p:nvSpPr>
        <p:spPr bwMode="auto">
          <a:xfrm>
            <a:off x="215900" y="1482725"/>
            <a:ext cx="5651500" cy="822325"/>
          </a:xfrm>
          <a:prstGeom prst="rect">
            <a:avLst/>
          </a:prstGeom>
          <a:noFill/>
          <a:ln w="12700" algn="ctr">
            <a:noFill/>
            <a:miter lim="800000"/>
            <a:headEnd/>
            <a:tailEnd/>
          </a:ln>
        </p:spPr>
        <p:txBody>
          <a:bodyPr lIns="90488" tIns="44450" rIns="90488" bIns="44450">
            <a:spAutoFit/>
          </a:bodyPr>
          <a:lstStyle/>
          <a:p>
            <a:pPr marL="342900" indent="-342900">
              <a:lnSpc>
                <a:spcPct val="80000"/>
              </a:lnSpc>
              <a:spcBef>
                <a:spcPct val="20000"/>
              </a:spcBef>
              <a:buClr>
                <a:schemeClr val="accent2"/>
              </a:buClr>
              <a:buSzPct val="100000"/>
            </a:pPr>
            <a:r>
              <a:rPr lang="en-US" altLang="ja-JP" sz="2000">
                <a:solidFill>
                  <a:srgbClr val="333399"/>
                </a:solidFill>
                <a:latin typeface="Arial" pitchFamily="34" charset="0"/>
                <a:ea typeface="MS PGothic" pitchFamily="34" charset="-128"/>
                <a:cs typeface="Times New Roman" pitchFamily="18" charset="0"/>
              </a:rPr>
              <a:t>Whatever strategy is selected, one has to understand the type of flood and the potential negative impact of the strategy.</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9DA5D7A-9F19-4468-A386-C93A541FCB68}" type="slidenum">
              <a:rPr lang="en-US" sz="1200">
                <a:solidFill>
                  <a:schemeClr val="tx1">
                    <a:tint val="75000"/>
                  </a:schemeClr>
                </a:solidFill>
                <a:latin typeface="+mn-lt"/>
              </a:rPr>
              <a:pPr algn="r" fontAlgn="auto">
                <a:spcBef>
                  <a:spcPts val="0"/>
                </a:spcBef>
                <a:spcAft>
                  <a:spcPts val="0"/>
                </a:spcAft>
                <a:defRPr/>
              </a:pPr>
              <a:t>40</a:t>
            </a:fld>
            <a:endParaRPr lang="en-US" sz="120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1116013" y="333375"/>
            <a:ext cx="8027987" cy="719138"/>
          </a:xfrm>
          <a:noFill/>
        </p:spPr>
        <p:txBody>
          <a:bodyPr anchor="t"/>
          <a:lstStyle/>
          <a:p>
            <a:pPr eaLnBrk="1" hangingPunct="1"/>
            <a:r>
              <a:rPr lang="en-GB" altLang="ja-JP" sz="3600" smtClean="0">
                <a:solidFill>
                  <a:srgbClr val="F86308"/>
                </a:solidFill>
              </a:rPr>
              <a:t>Flood management options</a:t>
            </a:r>
          </a:p>
        </p:txBody>
      </p:sp>
      <p:sp>
        <p:nvSpPr>
          <p:cNvPr id="158723" name="Rectangle 3"/>
          <p:cNvSpPr>
            <a:spLocks noChangeArrowheads="1"/>
          </p:cNvSpPr>
          <p:nvPr/>
        </p:nvSpPr>
        <p:spPr bwMode="auto">
          <a:xfrm>
            <a:off x="539750" y="1652588"/>
            <a:ext cx="8353425" cy="4800600"/>
          </a:xfrm>
          <a:prstGeom prst="rect">
            <a:avLst/>
          </a:prstGeom>
          <a:noFill/>
          <a:ln w="9525" algn="ctr">
            <a:noFill/>
            <a:miter lim="800000"/>
            <a:headEnd/>
            <a:tailEnd/>
          </a:ln>
        </p:spPr>
        <p:txBody>
          <a:bodyPr/>
          <a:lstStyle/>
          <a:p>
            <a:pPr marL="342900" indent="-342900">
              <a:spcBef>
                <a:spcPct val="20000"/>
              </a:spcBef>
              <a:buFont typeface="Arial" pitchFamily="34" charset="0"/>
              <a:buChar char="•"/>
            </a:pPr>
            <a:r>
              <a:rPr lang="en-US" altLang="ja-JP" sz="2400" b="1" dirty="0">
                <a:solidFill>
                  <a:srgbClr val="2B3C85"/>
                </a:solidFill>
                <a:latin typeface="Arial" pitchFamily="34" charset="0"/>
                <a:ea typeface="MS PGothic" pitchFamily="34" charset="-128"/>
              </a:rPr>
              <a:t>Source control to reduce runoff</a:t>
            </a:r>
          </a:p>
          <a:p>
            <a:pPr marL="742950" lvl="1" indent="-285750">
              <a:spcBef>
                <a:spcPct val="20000"/>
              </a:spcBef>
              <a:buFont typeface="Wingdings" pitchFamily="2" charset="2"/>
              <a:buNone/>
            </a:pPr>
            <a:r>
              <a:rPr lang="en-US" altLang="ja-JP" sz="2400" dirty="0">
                <a:solidFill>
                  <a:srgbClr val="2B3C85"/>
                </a:solidFill>
                <a:latin typeface="Arial" pitchFamily="34" charset="0"/>
                <a:ea typeface="MS PGothic" pitchFamily="34" charset="-128"/>
              </a:rPr>
              <a:t>	</a:t>
            </a:r>
            <a:r>
              <a:rPr lang="en-US" altLang="ja-JP" sz="2400" dirty="0">
                <a:solidFill>
                  <a:srgbClr val="FF0000"/>
                </a:solidFill>
                <a:latin typeface="Arial" pitchFamily="34" charset="0"/>
                <a:ea typeface="MS PGothic" pitchFamily="34" charset="-128"/>
              </a:rPr>
              <a:t>(permeable pavements, forestation)</a:t>
            </a:r>
          </a:p>
          <a:p>
            <a:pPr marL="342900" indent="-342900">
              <a:spcBef>
                <a:spcPct val="20000"/>
              </a:spcBef>
              <a:buFont typeface="Arial" pitchFamily="34" charset="0"/>
              <a:buChar char="•"/>
            </a:pPr>
            <a:r>
              <a:rPr lang="en-US" altLang="ja-JP" sz="2400" b="1" dirty="0">
                <a:solidFill>
                  <a:srgbClr val="2B3C85"/>
                </a:solidFill>
                <a:latin typeface="Arial" pitchFamily="34" charset="0"/>
                <a:ea typeface="MS PGothic" pitchFamily="34" charset="-128"/>
              </a:rPr>
              <a:t>Storing runoff</a:t>
            </a:r>
          </a:p>
          <a:p>
            <a:pPr marL="742950" lvl="1" indent="-285750">
              <a:spcBef>
                <a:spcPct val="20000"/>
              </a:spcBef>
              <a:buFont typeface="Wingdings" pitchFamily="2" charset="2"/>
              <a:buNone/>
            </a:pPr>
            <a:r>
              <a:rPr lang="en-US" altLang="ja-JP" sz="2400" dirty="0">
                <a:solidFill>
                  <a:srgbClr val="2B3C85"/>
                </a:solidFill>
                <a:latin typeface="Arial" pitchFamily="34" charset="0"/>
                <a:ea typeface="MS PGothic" pitchFamily="34" charset="-128"/>
              </a:rPr>
              <a:t>	</a:t>
            </a:r>
            <a:r>
              <a:rPr lang="en-US" altLang="ja-JP" sz="2400" dirty="0">
                <a:solidFill>
                  <a:srgbClr val="FF0000"/>
                </a:solidFill>
                <a:latin typeface="Arial" pitchFamily="34" charset="0"/>
                <a:ea typeface="MS PGothic" pitchFamily="34" charset="-128"/>
              </a:rPr>
              <a:t>(detention basins, wetlands, reservoirs)</a:t>
            </a:r>
          </a:p>
          <a:p>
            <a:pPr marL="342900" indent="-342900">
              <a:spcBef>
                <a:spcPct val="20000"/>
              </a:spcBef>
              <a:buFont typeface="Arial" pitchFamily="34" charset="0"/>
              <a:buChar char="•"/>
            </a:pPr>
            <a:r>
              <a:rPr lang="en-US" altLang="ja-JP" sz="2400" b="1" dirty="0">
                <a:solidFill>
                  <a:srgbClr val="2B3C85"/>
                </a:solidFill>
                <a:latin typeface="Arial" pitchFamily="34" charset="0"/>
                <a:ea typeface="MS PGothic" pitchFamily="34" charset="-128"/>
              </a:rPr>
              <a:t>Increasing the carrying capacity of flood flows</a:t>
            </a:r>
          </a:p>
          <a:p>
            <a:pPr marL="742950" lvl="1" indent="-285750">
              <a:spcBef>
                <a:spcPct val="20000"/>
              </a:spcBef>
              <a:buFont typeface="Wingdings" pitchFamily="2" charset="2"/>
              <a:buNone/>
            </a:pPr>
            <a:r>
              <a:rPr lang="en-US" altLang="ja-JP" sz="2400" dirty="0">
                <a:solidFill>
                  <a:srgbClr val="2B3C85"/>
                </a:solidFill>
                <a:latin typeface="Arial" pitchFamily="34" charset="0"/>
                <a:ea typeface="MS PGothic" pitchFamily="34" charset="-128"/>
              </a:rPr>
              <a:t>	</a:t>
            </a:r>
            <a:r>
              <a:rPr lang="en-US" altLang="ja-JP" sz="2400" dirty="0">
                <a:solidFill>
                  <a:srgbClr val="FF0000"/>
                </a:solidFill>
                <a:latin typeface="Arial" pitchFamily="34" charset="0"/>
                <a:ea typeface="MS PGothic" pitchFamily="34" charset="-128"/>
              </a:rPr>
              <a:t>(dykes, bypass channels, channel expansion )</a:t>
            </a:r>
          </a:p>
          <a:p>
            <a:pPr marL="342900" indent="-342900">
              <a:spcBef>
                <a:spcPct val="20000"/>
              </a:spcBef>
              <a:buFont typeface="Arial" pitchFamily="34" charset="0"/>
              <a:buChar char="•"/>
            </a:pPr>
            <a:r>
              <a:rPr lang="en-US" altLang="ja-JP" sz="2400" b="1" dirty="0">
                <a:solidFill>
                  <a:srgbClr val="2B3C85"/>
                </a:solidFill>
                <a:latin typeface="Arial" pitchFamily="34" charset="0"/>
                <a:ea typeface="MS PGothic" pitchFamily="34" charset="-128"/>
              </a:rPr>
              <a:t>Separating flood water from the</a:t>
            </a:r>
            <a:r>
              <a:rPr lang="ja-JP" altLang="en-US" sz="2400" b="1">
                <a:solidFill>
                  <a:srgbClr val="2B3C85"/>
                </a:solidFill>
                <a:latin typeface="Arial" pitchFamily="34" charset="0"/>
                <a:ea typeface="MS PGothic" pitchFamily="34" charset="-128"/>
              </a:rPr>
              <a:t> </a:t>
            </a:r>
            <a:r>
              <a:rPr lang="en-US" altLang="ja-JP" sz="2400" b="1" dirty="0">
                <a:solidFill>
                  <a:srgbClr val="2B3C85"/>
                </a:solidFill>
                <a:latin typeface="Arial" pitchFamily="34" charset="0"/>
                <a:ea typeface="MS PGothic" pitchFamily="34" charset="-128"/>
              </a:rPr>
              <a:t>population</a:t>
            </a:r>
          </a:p>
          <a:p>
            <a:pPr marL="742950" lvl="1" indent="-285750">
              <a:spcBef>
                <a:spcPct val="20000"/>
              </a:spcBef>
              <a:buFont typeface="Wingdings" pitchFamily="2" charset="2"/>
              <a:buNone/>
            </a:pPr>
            <a:r>
              <a:rPr lang="en-US" altLang="ja-JP" sz="2400" dirty="0">
                <a:solidFill>
                  <a:srgbClr val="2B3C85"/>
                </a:solidFill>
                <a:latin typeface="Arial" pitchFamily="34" charset="0"/>
                <a:ea typeface="MS PGothic" pitchFamily="34" charset="-128"/>
              </a:rPr>
              <a:t>	</a:t>
            </a:r>
            <a:r>
              <a:rPr lang="en-US" altLang="ja-JP" sz="2400" dirty="0">
                <a:solidFill>
                  <a:srgbClr val="FF0000"/>
                </a:solidFill>
                <a:latin typeface="Arial" pitchFamily="34" charset="0"/>
                <a:ea typeface="MS PGothic" pitchFamily="34" charset="-128"/>
              </a:rPr>
              <a:t>(land use control, flood map, flood proofing)</a:t>
            </a:r>
          </a:p>
          <a:p>
            <a:pPr marL="342900" indent="-342900">
              <a:spcBef>
                <a:spcPct val="20000"/>
              </a:spcBef>
              <a:buFont typeface="Arial" pitchFamily="34" charset="0"/>
              <a:buChar char="•"/>
            </a:pPr>
            <a:r>
              <a:rPr lang="en-US" altLang="ja-JP" sz="2400" b="1" dirty="0">
                <a:solidFill>
                  <a:srgbClr val="2B3C85"/>
                </a:solidFill>
                <a:latin typeface="Arial" pitchFamily="34" charset="0"/>
                <a:ea typeface="MS PGothic" pitchFamily="34" charset="-128"/>
              </a:rPr>
              <a:t>Emergency response during flooding</a:t>
            </a:r>
          </a:p>
          <a:p>
            <a:pPr marL="342900" indent="-342900">
              <a:spcBef>
                <a:spcPct val="20000"/>
              </a:spcBef>
              <a:buFont typeface="Arial" pitchFamily="34" charset="0"/>
              <a:buChar char="•"/>
            </a:pPr>
            <a:r>
              <a:rPr lang="en-US" altLang="ja-JP" sz="2400" b="1" dirty="0">
                <a:solidFill>
                  <a:srgbClr val="2B3C85"/>
                </a:solidFill>
                <a:latin typeface="Arial" pitchFamily="34" charset="0"/>
                <a:ea typeface="MS PGothic" pitchFamily="34" charset="-128"/>
              </a:rPr>
              <a:t>Recovery from disasters</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3BE96E5-E6AC-46C8-BE20-A1BC6A961B64}" type="slidenum">
              <a:rPr lang="en-US" sz="1200">
                <a:solidFill>
                  <a:schemeClr val="tx1">
                    <a:tint val="75000"/>
                  </a:schemeClr>
                </a:solidFill>
                <a:latin typeface="+mn-lt"/>
              </a:rPr>
              <a:pPr algn="r" fontAlgn="auto">
                <a:spcBef>
                  <a:spcPts val="0"/>
                </a:spcBef>
                <a:spcAft>
                  <a:spcPts val="0"/>
                </a:spcAft>
                <a:defRPr/>
              </a:pPr>
              <a:t>41</a:t>
            </a:fld>
            <a:endParaRPr lang="en-US" sz="1200">
              <a:solidFill>
                <a:schemeClr val="tx1">
                  <a:tint val="75000"/>
                </a:schemeClr>
              </a:solidFill>
              <a:latin typeface="+mn-lt"/>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r>
              <a:rPr lang="de-DE"/>
              <a:t>Urban Water Systems</a:t>
            </a:r>
          </a:p>
          <a:p>
            <a:endParaRPr lang="de-DE"/>
          </a:p>
        </p:txBody>
      </p:sp>
      <p:sp>
        <p:nvSpPr>
          <p:cNvPr id="10" name="Footer Placeholder 2"/>
          <p:cNvSpPr>
            <a:spLocks noGrp="1"/>
          </p:cNvSpPr>
          <p:nvPr>
            <p:ph type="ftr" sz="quarter" idx="11"/>
          </p:nvPr>
        </p:nvSpPr>
        <p:spPr/>
        <p:txBody>
          <a:bodyPr/>
          <a:lstStyle/>
          <a:p>
            <a:r>
              <a:rPr lang="de-DE"/>
              <a:t>10  Urban drainage</a:t>
            </a:r>
          </a:p>
        </p:txBody>
      </p:sp>
      <p:sp>
        <p:nvSpPr>
          <p:cNvPr id="248834" name="Text Box 2"/>
          <p:cNvSpPr txBox="1">
            <a:spLocks noChangeArrowheads="1"/>
          </p:cNvSpPr>
          <p:nvPr/>
        </p:nvSpPr>
        <p:spPr bwMode="auto">
          <a:xfrm>
            <a:off x="0" y="228600"/>
            <a:ext cx="9144000" cy="519113"/>
          </a:xfrm>
          <a:prstGeom prst="rect">
            <a:avLst/>
          </a:prstGeom>
          <a:solidFill>
            <a:srgbClr val="FFCC99"/>
          </a:solidFill>
          <a:ln w="9525">
            <a:noFill/>
            <a:miter lim="800000"/>
            <a:headEnd/>
            <a:tailEnd/>
          </a:ln>
          <a:effectLst/>
        </p:spPr>
        <p:txBody>
          <a:bodyPr>
            <a:spAutoFit/>
          </a:bodyPr>
          <a:lstStyle/>
          <a:p>
            <a:pPr marL="190500" eaLnBrk="0" hangingPunct="0"/>
            <a:r>
              <a:rPr lang="de-DE" sz="2800">
                <a:latin typeface="Arial Black" pitchFamily="34" charset="0"/>
              </a:rPr>
              <a:t>Stormwater infiltration  </a:t>
            </a:r>
          </a:p>
        </p:txBody>
      </p:sp>
      <p:sp>
        <p:nvSpPr>
          <p:cNvPr id="248835" name="Text Box 3"/>
          <p:cNvSpPr txBox="1">
            <a:spLocks noChangeArrowheads="1"/>
          </p:cNvSpPr>
          <p:nvPr/>
        </p:nvSpPr>
        <p:spPr bwMode="auto">
          <a:xfrm>
            <a:off x="152400" y="990600"/>
            <a:ext cx="8991600" cy="461665"/>
          </a:xfrm>
          <a:prstGeom prst="rect">
            <a:avLst/>
          </a:prstGeom>
          <a:noFill/>
          <a:ln w="9525">
            <a:noFill/>
            <a:miter lim="800000"/>
            <a:headEnd/>
            <a:tailEnd/>
          </a:ln>
          <a:effectLst/>
        </p:spPr>
        <p:txBody>
          <a:bodyPr>
            <a:spAutoFit/>
          </a:bodyPr>
          <a:lstStyle/>
          <a:p>
            <a:pPr>
              <a:spcBef>
                <a:spcPct val="50000"/>
              </a:spcBef>
            </a:pPr>
            <a:r>
              <a:rPr lang="de-DE" sz="2400" b="1" dirty="0">
                <a:solidFill>
                  <a:schemeClr val="accent2"/>
                </a:solidFill>
                <a:latin typeface="Arial" pitchFamily="34" charset="0"/>
              </a:rPr>
              <a:t>Means </a:t>
            </a:r>
          </a:p>
        </p:txBody>
      </p:sp>
      <p:sp>
        <p:nvSpPr>
          <p:cNvPr id="248836" name="Text Box 4"/>
          <p:cNvSpPr txBox="1">
            <a:spLocks noChangeArrowheads="1"/>
          </p:cNvSpPr>
          <p:nvPr/>
        </p:nvSpPr>
        <p:spPr bwMode="auto">
          <a:xfrm>
            <a:off x="152400" y="2514600"/>
            <a:ext cx="8991600" cy="461665"/>
          </a:xfrm>
          <a:prstGeom prst="rect">
            <a:avLst/>
          </a:prstGeom>
          <a:noFill/>
          <a:ln w="9525">
            <a:noFill/>
            <a:miter lim="800000"/>
            <a:headEnd/>
            <a:tailEnd/>
          </a:ln>
          <a:effectLst/>
        </p:spPr>
        <p:txBody>
          <a:bodyPr>
            <a:spAutoFit/>
          </a:bodyPr>
          <a:lstStyle/>
          <a:p>
            <a:pPr>
              <a:spcBef>
                <a:spcPct val="50000"/>
              </a:spcBef>
            </a:pPr>
            <a:r>
              <a:rPr lang="de-DE" sz="2400" b="1" dirty="0">
                <a:solidFill>
                  <a:schemeClr val="accent2"/>
                </a:solidFill>
                <a:latin typeface="Arial" pitchFamily="34" charset="0"/>
              </a:rPr>
              <a:t>Conditions   </a:t>
            </a:r>
          </a:p>
        </p:txBody>
      </p:sp>
      <p:sp>
        <p:nvSpPr>
          <p:cNvPr id="248837" name="Text Box 5"/>
          <p:cNvSpPr txBox="1">
            <a:spLocks noChangeArrowheads="1"/>
          </p:cNvSpPr>
          <p:nvPr/>
        </p:nvSpPr>
        <p:spPr bwMode="auto">
          <a:xfrm>
            <a:off x="152400" y="4495800"/>
            <a:ext cx="8991600" cy="461665"/>
          </a:xfrm>
          <a:prstGeom prst="rect">
            <a:avLst/>
          </a:prstGeom>
          <a:noFill/>
          <a:ln w="9525">
            <a:noFill/>
            <a:miter lim="800000"/>
            <a:headEnd/>
            <a:tailEnd/>
          </a:ln>
          <a:effectLst/>
        </p:spPr>
        <p:txBody>
          <a:bodyPr>
            <a:spAutoFit/>
          </a:bodyPr>
          <a:lstStyle/>
          <a:p>
            <a:pPr>
              <a:spcBef>
                <a:spcPct val="50000"/>
              </a:spcBef>
            </a:pPr>
            <a:r>
              <a:rPr lang="de-DE" sz="2400" b="1" dirty="0">
                <a:solidFill>
                  <a:schemeClr val="accent2"/>
                </a:solidFill>
                <a:latin typeface="Arial" pitchFamily="34" charset="0"/>
              </a:rPr>
              <a:t>Effects  </a:t>
            </a:r>
          </a:p>
        </p:txBody>
      </p:sp>
      <p:sp>
        <p:nvSpPr>
          <p:cNvPr id="248838" name="Text Box 6"/>
          <p:cNvSpPr txBox="1">
            <a:spLocks noChangeArrowheads="1"/>
          </p:cNvSpPr>
          <p:nvPr/>
        </p:nvSpPr>
        <p:spPr bwMode="auto">
          <a:xfrm>
            <a:off x="609600" y="1447800"/>
            <a:ext cx="8534400" cy="784830"/>
          </a:xfrm>
          <a:prstGeom prst="rect">
            <a:avLst/>
          </a:prstGeom>
          <a:noFill/>
          <a:ln w="9525">
            <a:noFill/>
            <a:miter lim="800000"/>
            <a:headEnd/>
            <a:tailEnd/>
          </a:ln>
          <a:effectLst/>
        </p:spPr>
        <p:txBody>
          <a:bodyPr>
            <a:spAutoFit/>
          </a:bodyPr>
          <a:lstStyle/>
          <a:p>
            <a:pPr>
              <a:spcBef>
                <a:spcPct val="25000"/>
              </a:spcBef>
            </a:pPr>
            <a:r>
              <a:rPr lang="de-DE" sz="2000" b="1" dirty="0">
                <a:solidFill>
                  <a:srgbClr val="FF0000"/>
                </a:solidFill>
                <a:latin typeface="Arial" pitchFamily="34" charset="0"/>
              </a:rPr>
              <a:t>Establish pervious and semi-pervious surfaces </a:t>
            </a:r>
          </a:p>
          <a:p>
            <a:pPr>
              <a:spcBef>
                <a:spcPct val="25000"/>
              </a:spcBef>
            </a:pPr>
            <a:r>
              <a:rPr lang="de-DE" sz="2000" b="1" dirty="0">
                <a:solidFill>
                  <a:srgbClr val="FF0000"/>
                </a:solidFill>
                <a:latin typeface="Arial" pitchFamily="34" charset="0"/>
              </a:rPr>
              <a:t>Collecting e.g. roof water in infiltration devices </a:t>
            </a:r>
          </a:p>
        </p:txBody>
      </p:sp>
      <p:sp>
        <p:nvSpPr>
          <p:cNvPr id="248839" name="Text Box 7"/>
          <p:cNvSpPr txBox="1">
            <a:spLocks noChangeArrowheads="1"/>
          </p:cNvSpPr>
          <p:nvPr/>
        </p:nvSpPr>
        <p:spPr bwMode="auto">
          <a:xfrm>
            <a:off x="609600" y="3048000"/>
            <a:ext cx="8534400" cy="1169551"/>
          </a:xfrm>
          <a:prstGeom prst="rect">
            <a:avLst/>
          </a:prstGeom>
          <a:noFill/>
          <a:ln w="9525">
            <a:noFill/>
            <a:miter lim="800000"/>
            <a:headEnd/>
            <a:tailEnd/>
          </a:ln>
          <a:effectLst/>
        </p:spPr>
        <p:txBody>
          <a:bodyPr>
            <a:spAutoFit/>
          </a:bodyPr>
          <a:lstStyle/>
          <a:p>
            <a:pPr>
              <a:spcBef>
                <a:spcPct val="25000"/>
              </a:spcBef>
            </a:pPr>
            <a:r>
              <a:rPr lang="de-DE" sz="2000" b="1" dirty="0">
                <a:solidFill>
                  <a:srgbClr val="FF0000"/>
                </a:solidFill>
                <a:latin typeface="Arial" pitchFamily="34" charset="0"/>
              </a:rPr>
              <a:t>Land use of sub-catchment </a:t>
            </a:r>
          </a:p>
          <a:p>
            <a:pPr>
              <a:spcBef>
                <a:spcPct val="25000"/>
              </a:spcBef>
            </a:pPr>
            <a:r>
              <a:rPr lang="de-DE" sz="2000" b="1" dirty="0">
                <a:solidFill>
                  <a:srgbClr val="FF0000"/>
                </a:solidFill>
                <a:latin typeface="Arial" pitchFamily="34" charset="0"/>
              </a:rPr>
              <a:t>Composition of soil </a:t>
            </a:r>
          </a:p>
          <a:p>
            <a:pPr>
              <a:spcBef>
                <a:spcPct val="25000"/>
              </a:spcBef>
            </a:pPr>
            <a:r>
              <a:rPr lang="de-DE" sz="2000" b="1" dirty="0">
                <a:solidFill>
                  <a:srgbClr val="FF0000"/>
                </a:solidFill>
                <a:latin typeface="Arial" pitchFamily="34" charset="0"/>
              </a:rPr>
              <a:t>Distance to drinking water extraction </a:t>
            </a:r>
          </a:p>
        </p:txBody>
      </p:sp>
      <p:sp>
        <p:nvSpPr>
          <p:cNvPr id="248840" name="Text Box 8"/>
          <p:cNvSpPr txBox="1">
            <a:spLocks noChangeArrowheads="1"/>
          </p:cNvSpPr>
          <p:nvPr/>
        </p:nvSpPr>
        <p:spPr bwMode="auto">
          <a:xfrm>
            <a:off x="762000" y="4953000"/>
            <a:ext cx="8077200" cy="1169551"/>
          </a:xfrm>
          <a:prstGeom prst="rect">
            <a:avLst/>
          </a:prstGeom>
          <a:noFill/>
          <a:ln w="9525">
            <a:noFill/>
            <a:miter lim="800000"/>
            <a:headEnd/>
            <a:tailEnd/>
          </a:ln>
          <a:effectLst/>
        </p:spPr>
        <p:txBody>
          <a:bodyPr wrap="square">
            <a:spAutoFit/>
          </a:bodyPr>
          <a:lstStyle/>
          <a:p>
            <a:pPr>
              <a:spcBef>
                <a:spcPct val="25000"/>
              </a:spcBef>
            </a:pPr>
            <a:r>
              <a:rPr lang="de-DE" sz="2000" b="1" dirty="0">
                <a:solidFill>
                  <a:srgbClr val="FF0000"/>
                </a:solidFill>
                <a:latin typeface="Arial" pitchFamily="34" charset="0"/>
              </a:rPr>
              <a:t>Reduction of runoff </a:t>
            </a:r>
          </a:p>
          <a:p>
            <a:pPr>
              <a:spcBef>
                <a:spcPct val="25000"/>
              </a:spcBef>
            </a:pPr>
            <a:r>
              <a:rPr lang="de-DE" sz="2000" b="1" dirty="0">
                <a:solidFill>
                  <a:srgbClr val="FF0000"/>
                </a:solidFill>
                <a:latin typeface="Arial" pitchFamily="34" charset="0"/>
              </a:rPr>
              <a:t>Reduction of loads in CSOs </a:t>
            </a:r>
          </a:p>
          <a:p>
            <a:pPr>
              <a:spcBef>
                <a:spcPct val="25000"/>
              </a:spcBef>
            </a:pPr>
            <a:r>
              <a:rPr lang="de-DE" sz="2000" b="1" dirty="0">
                <a:solidFill>
                  <a:srgbClr val="FF0000"/>
                </a:solidFill>
                <a:latin typeface="Arial" pitchFamily="34" charset="0"/>
              </a:rPr>
              <a:t>Increase of groundwater recharge (small)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Date Placeholder 1"/>
          <p:cNvSpPr>
            <a:spLocks noGrp="1"/>
          </p:cNvSpPr>
          <p:nvPr>
            <p:ph type="dt" sz="half" idx="10"/>
          </p:nvPr>
        </p:nvSpPr>
        <p:spPr/>
        <p:txBody>
          <a:bodyPr/>
          <a:lstStyle/>
          <a:p>
            <a:r>
              <a:rPr lang="de-DE"/>
              <a:t>Urban Water Systems</a:t>
            </a:r>
          </a:p>
          <a:p>
            <a:endParaRPr lang="de-DE"/>
          </a:p>
        </p:txBody>
      </p:sp>
      <p:sp>
        <p:nvSpPr>
          <p:cNvPr id="57" name="Footer Placeholder 2"/>
          <p:cNvSpPr>
            <a:spLocks noGrp="1"/>
          </p:cNvSpPr>
          <p:nvPr>
            <p:ph type="ftr" sz="quarter" idx="11"/>
          </p:nvPr>
        </p:nvSpPr>
        <p:spPr/>
        <p:txBody>
          <a:bodyPr/>
          <a:lstStyle/>
          <a:p>
            <a:r>
              <a:rPr lang="de-DE"/>
              <a:t>10  Urban drainage</a:t>
            </a:r>
          </a:p>
        </p:txBody>
      </p:sp>
      <p:sp>
        <p:nvSpPr>
          <p:cNvPr id="249858" name="Text Box 2"/>
          <p:cNvSpPr txBox="1">
            <a:spLocks noChangeArrowheads="1"/>
          </p:cNvSpPr>
          <p:nvPr/>
        </p:nvSpPr>
        <p:spPr bwMode="auto">
          <a:xfrm>
            <a:off x="0" y="152400"/>
            <a:ext cx="9144000" cy="457200"/>
          </a:xfrm>
          <a:prstGeom prst="rect">
            <a:avLst/>
          </a:prstGeom>
          <a:solidFill>
            <a:srgbClr val="FFCC99"/>
          </a:solidFill>
          <a:ln w="9525">
            <a:noFill/>
            <a:miter lim="800000"/>
            <a:headEnd/>
            <a:tailEnd/>
          </a:ln>
          <a:effectLst/>
        </p:spPr>
        <p:txBody>
          <a:bodyPr>
            <a:spAutoFit/>
          </a:bodyPr>
          <a:lstStyle/>
          <a:p>
            <a:pPr marL="190500" eaLnBrk="0" hangingPunct="0"/>
            <a:r>
              <a:rPr lang="de-DE">
                <a:latin typeface="Arial Black" pitchFamily="34" charset="0"/>
              </a:rPr>
              <a:t>Optimum range for infiltration </a:t>
            </a:r>
          </a:p>
        </p:txBody>
      </p:sp>
      <p:grpSp>
        <p:nvGrpSpPr>
          <p:cNvPr id="2" name="Group 3"/>
          <p:cNvGrpSpPr>
            <a:grpSpLocks noChangeAspect="1"/>
          </p:cNvGrpSpPr>
          <p:nvPr/>
        </p:nvGrpSpPr>
        <p:grpSpPr bwMode="auto">
          <a:xfrm>
            <a:off x="1143000" y="914400"/>
            <a:ext cx="4760913" cy="5086350"/>
            <a:chOff x="1562" y="2556"/>
            <a:chExt cx="6248" cy="6674"/>
          </a:xfrm>
        </p:grpSpPr>
        <p:sp>
          <p:nvSpPr>
            <p:cNvPr id="249860" name="Rectangle 4"/>
            <p:cNvSpPr>
              <a:spLocks noChangeAspect="1" noChangeArrowheads="1"/>
            </p:cNvSpPr>
            <p:nvPr/>
          </p:nvSpPr>
          <p:spPr bwMode="auto">
            <a:xfrm>
              <a:off x="1562" y="2556"/>
              <a:ext cx="6248" cy="6674"/>
            </a:xfrm>
            <a:prstGeom prst="rect">
              <a:avLst/>
            </a:prstGeom>
            <a:solidFill>
              <a:srgbClr val="FFFFFF"/>
            </a:solidFill>
            <a:ln w="9525">
              <a:solidFill>
                <a:srgbClr val="000000"/>
              </a:solidFill>
              <a:miter lim="800000"/>
              <a:headEnd/>
              <a:tailEnd/>
            </a:ln>
          </p:spPr>
          <p:txBody>
            <a:bodyPr/>
            <a:lstStyle/>
            <a:p>
              <a:endParaRPr lang="en-US"/>
            </a:p>
          </p:txBody>
        </p:sp>
        <p:sp>
          <p:nvSpPr>
            <p:cNvPr id="249861" name="Line 5"/>
            <p:cNvSpPr>
              <a:spLocks noChangeAspect="1" noChangeShapeType="1"/>
            </p:cNvSpPr>
            <p:nvPr/>
          </p:nvSpPr>
          <p:spPr bwMode="auto">
            <a:xfrm flipV="1">
              <a:off x="2127" y="2556"/>
              <a:ext cx="0" cy="6674"/>
            </a:xfrm>
            <a:prstGeom prst="line">
              <a:avLst/>
            </a:prstGeom>
            <a:noFill/>
            <a:ln w="9525">
              <a:solidFill>
                <a:srgbClr val="000000"/>
              </a:solidFill>
              <a:round/>
              <a:headEnd/>
              <a:tailEnd/>
            </a:ln>
          </p:spPr>
          <p:txBody>
            <a:bodyPr/>
            <a:lstStyle/>
            <a:p>
              <a:endParaRPr lang="en-US"/>
            </a:p>
          </p:txBody>
        </p:sp>
        <p:sp>
          <p:nvSpPr>
            <p:cNvPr id="249862" name="Line 6"/>
            <p:cNvSpPr>
              <a:spLocks noChangeAspect="1" noChangeShapeType="1"/>
            </p:cNvSpPr>
            <p:nvPr/>
          </p:nvSpPr>
          <p:spPr bwMode="auto">
            <a:xfrm flipV="1">
              <a:off x="2695" y="2556"/>
              <a:ext cx="0" cy="6674"/>
            </a:xfrm>
            <a:prstGeom prst="line">
              <a:avLst/>
            </a:prstGeom>
            <a:noFill/>
            <a:ln w="9525">
              <a:solidFill>
                <a:srgbClr val="000000"/>
              </a:solidFill>
              <a:round/>
              <a:headEnd/>
              <a:tailEnd/>
            </a:ln>
          </p:spPr>
          <p:txBody>
            <a:bodyPr/>
            <a:lstStyle/>
            <a:p>
              <a:endParaRPr lang="en-US"/>
            </a:p>
          </p:txBody>
        </p:sp>
        <p:sp>
          <p:nvSpPr>
            <p:cNvPr id="249863" name="Line 7"/>
            <p:cNvSpPr>
              <a:spLocks noChangeAspect="1" noChangeShapeType="1"/>
            </p:cNvSpPr>
            <p:nvPr/>
          </p:nvSpPr>
          <p:spPr bwMode="auto">
            <a:xfrm flipV="1">
              <a:off x="3263" y="2556"/>
              <a:ext cx="0" cy="6674"/>
            </a:xfrm>
            <a:prstGeom prst="line">
              <a:avLst/>
            </a:prstGeom>
            <a:noFill/>
            <a:ln w="9525">
              <a:solidFill>
                <a:srgbClr val="000000"/>
              </a:solidFill>
              <a:round/>
              <a:headEnd/>
              <a:tailEnd/>
            </a:ln>
          </p:spPr>
          <p:txBody>
            <a:bodyPr/>
            <a:lstStyle/>
            <a:p>
              <a:endParaRPr lang="en-US"/>
            </a:p>
          </p:txBody>
        </p:sp>
        <p:sp>
          <p:nvSpPr>
            <p:cNvPr id="249864" name="Line 8"/>
            <p:cNvSpPr>
              <a:spLocks noChangeAspect="1" noChangeShapeType="1"/>
            </p:cNvSpPr>
            <p:nvPr/>
          </p:nvSpPr>
          <p:spPr bwMode="auto">
            <a:xfrm flipV="1">
              <a:off x="3831" y="2556"/>
              <a:ext cx="0" cy="6674"/>
            </a:xfrm>
            <a:prstGeom prst="line">
              <a:avLst/>
            </a:prstGeom>
            <a:noFill/>
            <a:ln w="9525">
              <a:solidFill>
                <a:srgbClr val="000000"/>
              </a:solidFill>
              <a:round/>
              <a:headEnd/>
              <a:tailEnd/>
            </a:ln>
          </p:spPr>
          <p:txBody>
            <a:bodyPr/>
            <a:lstStyle/>
            <a:p>
              <a:endParaRPr lang="en-US"/>
            </a:p>
          </p:txBody>
        </p:sp>
        <p:sp>
          <p:nvSpPr>
            <p:cNvPr id="249865" name="Line 9"/>
            <p:cNvSpPr>
              <a:spLocks noChangeAspect="1" noChangeShapeType="1"/>
            </p:cNvSpPr>
            <p:nvPr/>
          </p:nvSpPr>
          <p:spPr bwMode="auto">
            <a:xfrm flipV="1">
              <a:off x="4399" y="2556"/>
              <a:ext cx="0" cy="6674"/>
            </a:xfrm>
            <a:prstGeom prst="line">
              <a:avLst/>
            </a:prstGeom>
            <a:noFill/>
            <a:ln w="9525">
              <a:solidFill>
                <a:srgbClr val="000000"/>
              </a:solidFill>
              <a:round/>
              <a:headEnd/>
              <a:tailEnd/>
            </a:ln>
          </p:spPr>
          <p:txBody>
            <a:bodyPr/>
            <a:lstStyle/>
            <a:p>
              <a:endParaRPr lang="en-US"/>
            </a:p>
          </p:txBody>
        </p:sp>
        <p:sp>
          <p:nvSpPr>
            <p:cNvPr id="249866" name="Line 10"/>
            <p:cNvSpPr>
              <a:spLocks noChangeAspect="1" noChangeShapeType="1"/>
            </p:cNvSpPr>
            <p:nvPr/>
          </p:nvSpPr>
          <p:spPr bwMode="auto">
            <a:xfrm flipV="1">
              <a:off x="4967" y="2556"/>
              <a:ext cx="0" cy="6674"/>
            </a:xfrm>
            <a:prstGeom prst="line">
              <a:avLst/>
            </a:prstGeom>
            <a:noFill/>
            <a:ln w="9525">
              <a:solidFill>
                <a:srgbClr val="000000"/>
              </a:solidFill>
              <a:round/>
              <a:headEnd/>
              <a:tailEnd/>
            </a:ln>
          </p:spPr>
          <p:txBody>
            <a:bodyPr/>
            <a:lstStyle/>
            <a:p>
              <a:endParaRPr lang="en-US"/>
            </a:p>
          </p:txBody>
        </p:sp>
        <p:sp>
          <p:nvSpPr>
            <p:cNvPr id="249867" name="Line 11"/>
            <p:cNvSpPr>
              <a:spLocks noChangeAspect="1" noChangeShapeType="1"/>
            </p:cNvSpPr>
            <p:nvPr/>
          </p:nvSpPr>
          <p:spPr bwMode="auto">
            <a:xfrm flipV="1">
              <a:off x="5535" y="2556"/>
              <a:ext cx="0" cy="6674"/>
            </a:xfrm>
            <a:prstGeom prst="line">
              <a:avLst/>
            </a:prstGeom>
            <a:noFill/>
            <a:ln w="9525">
              <a:solidFill>
                <a:srgbClr val="000000"/>
              </a:solidFill>
              <a:round/>
              <a:headEnd/>
              <a:tailEnd/>
            </a:ln>
          </p:spPr>
          <p:txBody>
            <a:bodyPr/>
            <a:lstStyle/>
            <a:p>
              <a:endParaRPr lang="en-US"/>
            </a:p>
          </p:txBody>
        </p:sp>
        <p:sp>
          <p:nvSpPr>
            <p:cNvPr id="249868" name="Line 12"/>
            <p:cNvSpPr>
              <a:spLocks noChangeAspect="1" noChangeShapeType="1"/>
            </p:cNvSpPr>
            <p:nvPr/>
          </p:nvSpPr>
          <p:spPr bwMode="auto">
            <a:xfrm flipV="1">
              <a:off x="6103" y="2556"/>
              <a:ext cx="0" cy="6674"/>
            </a:xfrm>
            <a:prstGeom prst="line">
              <a:avLst/>
            </a:prstGeom>
            <a:noFill/>
            <a:ln w="9525">
              <a:solidFill>
                <a:srgbClr val="000000"/>
              </a:solidFill>
              <a:round/>
              <a:headEnd/>
              <a:tailEnd/>
            </a:ln>
          </p:spPr>
          <p:txBody>
            <a:bodyPr/>
            <a:lstStyle/>
            <a:p>
              <a:endParaRPr lang="en-US"/>
            </a:p>
          </p:txBody>
        </p:sp>
        <p:sp>
          <p:nvSpPr>
            <p:cNvPr id="249869" name="Line 13"/>
            <p:cNvSpPr>
              <a:spLocks noChangeAspect="1" noChangeShapeType="1"/>
            </p:cNvSpPr>
            <p:nvPr/>
          </p:nvSpPr>
          <p:spPr bwMode="auto">
            <a:xfrm flipV="1">
              <a:off x="6671" y="2556"/>
              <a:ext cx="0" cy="6674"/>
            </a:xfrm>
            <a:prstGeom prst="line">
              <a:avLst/>
            </a:prstGeom>
            <a:noFill/>
            <a:ln w="9525">
              <a:solidFill>
                <a:srgbClr val="000000"/>
              </a:solidFill>
              <a:round/>
              <a:headEnd/>
              <a:tailEnd/>
            </a:ln>
          </p:spPr>
          <p:txBody>
            <a:bodyPr/>
            <a:lstStyle/>
            <a:p>
              <a:endParaRPr lang="en-US"/>
            </a:p>
          </p:txBody>
        </p:sp>
        <p:sp>
          <p:nvSpPr>
            <p:cNvPr id="249870" name="Line 14"/>
            <p:cNvSpPr>
              <a:spLocks noChangeAspect="1" noChangeShapeType="1"/>
            </p:cNvSpPr>
            <p:nvPr/>
          </p:nvSpPr>
          <p:spPr bwMode="auto">
            <a:xfrm flipV="1">
              <a:off x="7239" y="2556"/>
              <a:ext cx="0" cy="6674"/>
            </a:xfrm>
            <a:prstGeom prst="line">
              <a:avLst/>
            </a:prstGeom>
            <a:noFill/>
            <a:ln w="9525">
              <a:solidFill>
                <a:srgbClr val="000000"/>
              </a:solidFill>
              <a:round/>
              <a:headEnd/>
              <a:tailEnd/>
            </a:ln>
          </p:spPr>
          <p:txBody>
            <a:bodyPr/>
            <a:lstStyle/>
            <a:p>
              <a:endParaRPr lang="en-US"/>
            </a:p>
          </p:txBody>
        </p:sp>
        <p:sp>
          <p:nvSpPr>
            <p:cNvPr id="249871" name="Rectangle 15" descr="ZickZack"/>
            <p:cNvSpPr>
              <a:spLocks noChangeAspect="1" noChangeArrowheads="1"/>
            </p:cNvSpPr>
            <p:nvPr/>
          </p:nvSpPr>
          <p:spPr bwMode="auto">
            <a:xfrm>
              <a:off x="3834" y="2556"/>
              <a:ext cx="1704" cy="6674"/>
            </a:xfrm>
            <a:prstGeom prst="rect">
              <a:avLst/>
            </a:prstGeom>
            <a:pattFill prst="zigZag">
              <a:fgClr>
                <a:srgbClr val="000000"/>
              </a:fgClr>
              <a:bgClr>
                <a:srgbClr val="FFFFFF"/>
              </a:bgClr>
            </a:pattFill>
            <a:ln w="9525">
              <a:solidFill>
                <a:srgbClr val="000000"/>
              </a:solidFill>
              <a:miter lim="800000"/>
              <a:headEnd/>
              <a:tailEnd/>
            </a:ln>
            <a:effectLst/>
          </p:spPr>
          <p:txBody>
            <a:bodyPr/>
            <a:lstStyle/>
            <a:p>
              <a:endParaRPr lang="en-US"/>
            </a:p>
          </p:txBody>
        </p:sp>
        <p:sp>
          <p:nvSpPr>
            <p:cNvPr id="249872" name="Line 16"/>
            <p:cNvSpPr>
              <a:spLocks noChangeAspect="1" noChangeShapeType="1"/>
            </p:cNvSpPr>
            <p:nvPr/>
          </p:nvSpPr>
          <p:spPr bwMode="auto">
            <a:xfrm>
              <a:off x="1562" y="8520"/>
              <a:ext cx="1704" cy="0"/>
            </a:xfrm>
            <a:prstGeom prst="line">
              <a:avLst/>
            </a:prstGeom>
            <a:noFill/>
            <a:ln w="9525">
              <a:solidFill>
                <a:srgbClr val="000000"/>
              </a:solidFill>
              <a:round/>
              <a:headEnd/>
              <a:tailEnd/>
            </a:ln>
          </p:spPr>
          <p:txBody>
            <a:bodyPr/>
            <a:lstStyle/>
            <a:p>
              <a:endParaRPr lang="en-US"/>
            </a:p>
          </p:txBody>
        </p:sp>
        <p:sp>
          <p:nvSpPr>
            <p:cNvPr id="249873" name="Rectangle 17"/>
            <p:cNvSpPr>
              <a:spLocks noChangeAspect="1" noChangeArrowheads="1"/>
            </p:cNvSpPr>
            <p:nvPr/>
          </p:nvSpPr>
          <p:spPr bwMode="auto">
            <a:xfrm>
              <a:off x="1988" y="8378"/>
              <a:ext cx="852" cy="142"/>
            </a:xfrm>
            <a:prstGeom prst="rect">
              <a:avLst/>
            </a:prstGeom>
            <a:solidFill>
              <a:srgbClr val="FFFFFF"/>
            </a:solidFill>
            <a:ln w="9525">
              <a:solidFill>
                <a:srgbClr val="000000"/>
              </a:solidFill>
              <a:miter lim="800000"/>
              <a:headEnd/>
              <a:tailEnd/>
            </a:ln>
          </p:spPr>
          <p:txBody>
            <a:bodyPr/>
            <a:lstStyle/>
            <a:p>
              <a:endParaRPr lang="en-US"/>
            </a:p>
          </p:txBody>
        </p:sp>
        <p:sp>
          <p:nvSpPr>
            <p:cNvPr id="249874" name="Line 18"/>
            <p:cNvSpPr>
              <a:spLocks noChangeAspect="1" noChangeShapeType="1"/>
            </p:cNvSpPr>
            <p:nvPr/>
          </p:nvSpPr>
          <p:spPr bwMode="auto">
            <a:xfrm>
              <a:off x="2130" y="7952"/>
              <a:ext cx="2556" cy="0"/>
            </a:xfrm>
            <a:prstGeom prst="line">
              <a:avLst/>
            </a:prstGeom>
            <a:noFill/>
            <a:ln w="9525">
              <a:solidFill>
                <a:srgbClr val="000000"/>
              </a:solidFill>
              <a:round/>
              <a:headEnd/>
              <a:tailEnd/>
            </a:ln>
            <a:effectLst/>
          </p:spPr>
          <p:txBody>
            <a:bodyPr/>
            <a:lstStyle/>
            <a:p>
              <a:endParaRPr lang="en-US"/>
            </a:p>
          </p:txBody>
        </p:sp>
        <p:sp>
          <p:nvSpPr>
            <p:cNvPr id="249875" name="Line 19"/>
            <p:cNvSpPr>
              <a:spLocks noChangeAspect="1" noChangeShapeType="1"/>
            </p:cNvSpPr>
            <p:nvPr/>
          </p:nvSpPr>
          <p:spPr bwMode="auto">
            <a:xfrm>
              <a:off x="2698" y="7242"/>
              <a:ext cx="2556" cy="0"/>
            </a:xfrm>
            <a:prstGeom prst="line">
              <a:avLst/>
            </a:prstGeom>
            <a:noFill/>
            <a:ln w="9525">
              <a:solidFill>
                <a:srgbClr val="000000"/>
              </a:solidFill>
              <a:round/>
              <a:headEnd/>
              <a:tailEnd/>
            </a:ln>
            <a:effectLst/>
          </p:spPr>
          <p:txBody>
            <a:bodyPr/>
            <a:lstStyle/>
            <a:p>
              <a:endParaRPr lang="en-US"/>
            </a:p>
          </p:txBody>
        </p:sp>
        <p:sp>
          <p:nvSpPr>
            <p:cNvPr id="249876" name="Line 20"/>
            <p:cNvSpPr>
              <a:spLocks noChangeAspect="1" noChangeShapeType="1"/>
            </p:cNvSpPr>
            <p:nvPr/>
          </p:nvSpPr>
          <p:spPr bwMode="auto">
            <a:xfrm>
              <a:off x="3550" y="6532"/>
              <a:ext cx="1988" cy="0"/>
            </a:xfrm>
            <a:prstGeom prst="line">
              <a:avLst/>
            </a:prstGeom>
            <a:noFill/>
            <a:ln w="9525">
              <a:solidFill>
                <a:srgbClr val="000000"/>
              </a:solidFill>
              <a:round/>
              <a:headEnd/>
              <a:tailEnd/>
            </a:ln>
            <a:effectLst/>
          </p:spPr>
          <p:txBody>
            <a:bodyPr/>
            <a:lstStyle/>
            <a:p>
              <a:endParaRPr lang="en-US"/>
            </a:p>
          </p:txBody>
        </p:sp>
        <p:sp>
          <p:nvSpPr>
            <p:cNvPr id="249877" name="Line 21"/>
            <p:cNvSpPr>
              <a:spLocks noChangeAspect="1" noChangeShapeType="1"/>
            </p:cNvSpPr>
            <p:nvPr/>
          </p:nvSpPr>
          <p:spPr bwMode="auto">
            <a:xfrm flipV="1">
              <a:off x="4402" y="2556"/>
              <a:ext cx="0" cy="6674"/>
            </a:xfrm>
            <a:prstGeom prst="line">
              <a:avLst/>
            </a:prstGeom>
            <a:noFill/>
            <a:ln w="9525">
              <a:solidFill>
                <a:srgbClr val="000000"/>
              </a:solidFill>
              <a:round/>
              <a:headEnd/>
              <a:tailEnd/>
            </a:ln>
          </p:spPr>
          <p:txBody>
            <a:bodyPr/>
            <a:lstStyle/>
            <a:p>
              <a:endParaRPr lang="en-US"/>
            </a:p>
          </p:txBody>
        </p:sp>
        <p:sp>
          <p:nvSpPr>
            <p:cNvPr id="249878" name="Line 22"/>
            <p:cNvSpPr>
              <a:spLocks noChangeAspect="1" noChangeShapeType="1"/>
            </p:cNvSpPr>
            <p:nvPr/>
          </p:nvSpPr>
          <p:spPr bwMode="auto">
            <a:xfrm flipV="1">
              <a:off x="4970" y="2556"/>
              <a:ext cx="0" cy="6674"/>
            </a:xfrm>
            <a:prstGeom prst="line">
              <a:avLst/>
            </a:prstGeom>
            <a:noFill/>
            <a:ln w="9525">
              <a:solidFill>
                <a:srgbClr val="000000"/>
              </a:solidFill>
              <a:round/>
              <a:headEnd/>
              <a:tailEnd/>
            </a:ln>
          </p:spPr>
          <p:txBody>
            <a:bodyPr/>
            <a:lstStyle/>
            <a:p>
              <a:endParaRPr lang="en-US"/>
            </a:p>
          </p:txBody>
        </p:sp>
        <p:sp>
          <p:nvSpPr>
            <p:cNvPr id="249879" name="Rectangle 23"/>
            <p:cNvSpPr>
              <a:spLocks noChangeAspect="1" noChangeArrowheads="1"/>
            </p:cNvSpPr>
            <p:nvPr/>
          </p:nvSpPr>
          <p:spPr bwMode="auto">
            <a:xfrm>
              <a:off x="2556" y="7810"/>
              <a:ext cx="1846" cy="142"/>
            </a:xfrm>
            <a:prstGeom prst="rect">
              <a:avLst/>
            </a:prstGeom>
            <a:solidFill>
              <a:srgbClr val="FFFFFF"/>
            </a:solidFill>
            <a:ln w="9525">
              <a:solidFill>
                <a:srgbClr val="000000"/>
              </a:solidFill>
              <a:miter lim="800000"/>
              <a:headEnd/>
              <a:tailEnd/>
            </a:ln>
            <a:effectLst/>
          </p:spPr>
          <p:txBody>
            <a:bodyPr/>
            <a:lstStyle/>
            <a:p>
              <a:endParaRPr lang="en-US"/>
            </a:p>
          </p:txBody>
        </p:sp>
        <p:sp>
          <p:nvSpPr>
            <p:cNvPr id="249880" name="Rectangle 24"/>
            <p:cNvSpPr>
              <a:spLocks noChangeAspect="1" noChangeArrowheads="1"/>
            </p:cNvSpPr>
            <p:nvPr/>
          </p:nvSpPr>
          <p:spPr bwMode="auto">
            <a:xfrm>
              <a:off x="3124" y="7100"/>
              <a:ext cx="1704" cy="145"/>
            </a:xfrm>
            <a:prstGeom prst="rect">
              <a:avLst/>
            </a:prstGeom>
            <a:solidFill>
              <a:srgbClr val="FFFFFF"/>
            </a:solidFill>
            <a:ln w="9525">
              <a:solidFill>
                <a:srgbClr val="000000"/>
              </a:solidFill>
              <a:miter lim="800000"/>
              <a:headEnd/>
              <a:tailEnd/>
            </a:ln>
            <a:effectLst/>
          </p:spPr>
          <p:txBody>
            <a:bodyPr/>
            <a:lstStyle/>
            <a:p>
              <a:endParaRPr lang="en-US"/>
            </a:p>
          </p:txBody>
        </p:sp>
        <p:sp>
          <p:nvSpPr>
            <p:cNvPr id="249881" name="Rectangle 25"/>
            <p:cNvSpPr>
              <a:spLocks noChangeAspect="1" noChangeArrowheads="1"/>
            </p:cNvSpPr>
            <p:nvPr/>
          </p:nvSpPr>
          <p:spPr bwMode="auto">
            <a:xfrm>
              <a:off x="4118" y="6390"/>
              <a:ext cx="1136" cy="142"/>
            </a:xfrm>
            <a:prstGeom prst="rect">
              <a:avLst/>
            </a:prstGeom>
            <a:solidFill>
              <a:srgbClr val="FFFFFF"/>
            </a:solidFill>
            <a:ln w="9525">
              <a:solidFill>
                <a:srgbClr val="000000"/>
              </a:solidFill>
              <a:miter lim="800000"/>
              <a:headEnd/>
              <a:tailEnd/>
            </a:ln>
            <a:effectLst/>
          </p:spPr>
          <p:txBody>
            <a:bodyPr/>
            <a:lstStyle/>
            <a:p>
              <a:endParaRPr lang="en-US"/>
            </a:p>
          </p:txBody>
        </p:sp>
        <p:sp>
          <p:nvSpPr>
            <p:cNvPr id="249882" name="Line 26"/>
            <p:cNvSpPr>
              <a:spLocks noChangeAspect="1" noChangeShapeType="1"/>
            </p:cNvSpPr>
            <p:nvPr/>
          </p:nvSpPr>
          <p:spPr bwMode="auto">
            <a:xfrm>
              <a:off x="4686" y="5964"/>
              <a:ext cx="1136" cy="0"/>
            </a:xfrm>
            <a:prstGeom prst="line">
              <a:avLst/>
            </a:prstGeom>
            <a:noFill/>
            <a:ln w="9525">
              <a:solidFill>
                <a:srgbClr val="000000"/>
              </a:solidFill>
              <a:round/>
              <a:headEnd/>
              <a:tailEnd/>
            </a:ln>
            <a:effectLst/>
          </p:spPr>
          <p:txBody>
            <a:bodyPr/>
            <a:lstStyle/>
            <a:p>
              <a:endParaRPr lang="en-US"/>
            </a:p>
          </p:txBody>
        </p:sp>
        <p:sp>
          <p:nvSpPr>
            <p:cNvPr id="249883" name="Rectangle 27"/>
            <p:cNvSpPr>
              <a:spLocks noChangeAspect="1" noChangeArrowheads="1"/>
            </p:cNvSpPr>
            <p:nvPr/>
          </p:nvSpPr>
          <p:spPr bwMode="auto">
            <a:xfrm>
              <a:off x="4970" y="5822"/>
              <a:ext cx="568" cy="142"/>
            </a:xfrm>
            <a:prstGeom prst="rect">
              <a:avLst/>
            </a:prstGeom>
            <a:solidFill>
              <a:srgbClr val="FFFFFF"/>
            </a:solidFill>
            <a:ln w="9525">
              <a:solidFill>
                <a:srgbClr val="000000"/>
              </a:solidFill>
              <a:miter lim="800000"/>
              <a:headEnd/>
              <a:tailEnd/>
            </a:ln>
            <a:effectLst/>
          </p:spPr>
          <p:txBody>
            <a:bodyPr/>
            <a:lstStyle/>
            <a:p>
              <a:endParaRPr lang="en-US"/>
            </a:p>
          </p:txBody>
        </p:sp>
        <p:sp>
          <p:nvSpPr>
            <p:cNvPr id="249884" name="Line 28"/>
            <p:cNvSpPr>
              <a:spLocks noChangeAspect="1" noChangeShapeType="1"/>
            </p:cNvSpPr>
            <p:nvPr/>
          </p:nvSpPr>
          <p:spPr bwMode="auto">
            <a:xfrm flipH="1">
              <a:off x="5112" y="5396"/>
              <a:ext cx="994" cy="0"/>
            </a:xfrm>
            <a:prstGeom prst="line">
              <a:avLst/>
            </a:prstGeom>
            <a:noFill/>
            <a:ln w="9525">
              <a:solidFill>
                <a:srgbClr val="000000"/>
              </a:solidFill>
              <a:round/>
              <a:headEnd/>
              <a:tailEnd/>
            </a:ln>
            <a:effectLst/>
          </p:spPr>
          <p:txBody>
            <a:bodyPr/>
            <a:lstStyle/>
            <a:p>
              <a:endParaRPr lang="en-US"/>
            </a:p>
          </p:txBody>
        </p:sp>
        <p:sp>
          <p:nvSpPr>
            <p:cNvPr id="249885" name="Rectangle 29"/>
            <p:cNvSpPr>
              <a:spLocks noChangeAspect="1" noChangeArrowheads="1"/>
            </p:cNvSpPr>
            <p:nvPr/>
          </p:nvSpPr>
          <p:spPr bwMode="auto">
            <a:xfrm>
              <a:off x="5396" y="5254"/>
              <a:ext cx="426" cy="142"/>
            </a:xfrm>
            <a:prstGeom prst="rect">
              <a:avLst/>
            </a:prstGeom>
            <a:solidFill>
              <a:srgbClr val="FFFFFF"/>
            </a:solidFill>
            <a:ln w="9525">
              <a:solidFill>
                <a:srgbClr val="000000"/>
              </a:solidFill>
              <a:miter lim="800000"/>
              <a:headEnd/>
              <a:tailEnd/>
            </a:ln>
            <a:effectLst/>
          </p:spPr>
          <p:txBody>
            <a:bodyPr/>
            <a:lstStyle/>
            <a:p>
              <a:endParaRPr lang="en-US"/>
            </a:p>
          </p:txBody>
        </p:sp>
        <p:sp>
          <p:nvSpPr>
            <p:cNvPr id="249886" name="Line 30"/>
            <p:cNvSpPr>
              <a:spLocks noChangeAspect="1" noChangeShapeType="1"/>
            </p:cNvSpPr>
            <p:nvPr/>
          </p:nvSpPr>
          <p:spPr bwMode="auto">
            <a:xfrm>
              <a:off x="5538" y="4828"/>
              <a:ext cx="852" cy="0"/>
            </a:xfrm>
            <a:prstGeom prst="line">
              <a:avLst/>
            </a:prstGeom>
            <a:noFill/>
            <a:ln w="9525">
              <a:solidFill>
                <a:srgbClr val="000000"/>
              </a:solidFill>
              <a:round/>
              <a:headEnd/>
              <a:tailEnd/>
            </a:ln>
            <a:effectLst/>
          </p:spPr>
          <p:txBody>
            <a:bodyPr/>
            <a:lstStyle/>
            <a:p>
              <a:endParaRPr lang="en-US"/>
            </a:p>
          </p:txBody>
        </p:sp>
        <p:sp>
          <p:nvSpPr>
            <p:cNvPr id="249887" name="Rectangle 31"/>
            <p:cNvSpPr>
              <a:spLocks noChangeAspect="1" noChangeArrowheads="1"/>
            </p:cNvSpPr>
            <p:nvPr/>
          </p:nvSpPr>
          <p:spPr bwMode="auto">
            <a:xfrm>
              <a:off x="5822" y="4686"/>
              <a:ext cx="426" cy="142"/>
            </a:xfrm>
            <a:prstGeom prst="rect">
              <a:avLst/>
            </a:prstGeom>
            <a:solidFill>
              <a:srgbClr val="FFFFFF"/>
            </a:solidFill>
            <a:ln w="9525">
              <a:solidFill>
                <a:srgbClr val="000000"/>
              </a:solidFill>
              <a:miter lim="800000"/>
              <a:headEnd/>
              <a:tailEnd/>
            </a:ln>
            <a:effectLst/>
          </p:spPr>
          <p:txBody>
            <a:bodyPr/>
            <a:lstStyle/>
            <a:p>
              <a:endParaRPr lang="en-US"/>
            </a:p>
          </p:txBody>
        </p:sp>
        <p:sp>
          <p:nvSpPr>
            <p:cNvPr id="249888" name="Line 32"/>
            <p:cNvSpPr>
              <a:spLocks noChangeAspect="1" noChangeShapeType="1"/>
            </p:cNvSpPr>
            <p:nvPr/>
          </p:nvSpPr>
          <p:spPr bwMode="auto">
            <a:xfrm>
              <a:off x="5538" y="4260"/>
              <a:ext cx="1278" cy="0"/>
            </a:xfrm>
            <a:prstGeom prst="line">
              <a:avLst/>
            </a:prstGeom>
            <a:noFill/>
            <a:ln w="9525">
              <a:solidFill>
                <a:srgbClr val="000000"/>
              </a:solidFill>
              <a:round/>
              <a:headEnd/>
              <a:tailEnd/>
            </a:ln>
            <a:effectLst/>
          </p:spPr>
          <p:txBody>
            <a:bodyPr/>
            <a:lstStyle/>
            <a:p>
              <a:endParaRPr lang="en-US"/>
            </a:p>
          </p:txBody>
        </p:sp>
        <p:sp>
          <p:nvSpPr>
            <p:cNvPr id="249889" name="Rectangle 33"/>
            <p:cNvSpPr>
              <a:spLocks noChangeAspect="1" noChangeArrowheads="1"/>
            </p:cNvSpPr>
            <p:nvPr/>
          </p:nvSpPr>
          <p:spPr bwMode="auto">
            <a:xfrm>
              <a:off x="5964" y="4118"/>
              <a:ext cx="568" cy="142"/>
            </a:xfrm>
            <a:prstGeom prst="rect">
              <a:avLst/>
            </a:prstGeom>
            <a:solidFill>
              <a:srgbClr val="FFFFFF"/>
            </a:solidFill>
            <a:ln w="9525">
              <a:solidFill>
                <a:srgbClr val="000000"/>
              </a:solidFill>
              <a:miter lim="800000"/>
              <a:headEnd/>
              <a:tailEnd/>
            </a:ln>
            <a:effectLst/>
          </p:spPr>
          <p:txBody>
            <a:bodyPr/>
            <a:lstStyle/>
            <a:p>
              <a:endParaRPr lang="en-US"/>
            </a:p>
          </p:txBody>
        </p:sp>
        <p:sp>
          <p:nvSpPr>
            <p:cNvPr id="249890" name="Line 34"/>
            <p:cNvSpPr>
              <a:spLocks noChangeAspect="1" noChangeShapeType="1"/>
            </p:cNvSpPr>
            <p:nvPr/>
          </p:nvSpPr>
          <p:spPr bwMode="auto">
            <a:xfrm>
              <a:off x="5964" y="3692"/>
              <a:ext cx="852" cy="0"/>
            </a:xfrm>
            <a:prstGeom prst="line">
              <a:avLst/>
            </a:prstGeom>
            <a:noFill/>
            <a:ln w="9525">
              <a:solidFill>
                <a:srgbClr val="000000"/>
              </a:solidFill>
              <a:round/>
              <a:headEnd/>
              <a:tailEnd/>
            </a:ln>
            <a:effectLst/>
          </p:spPr>
          <p:txBody>
            <a:bodyPr/>
            <a:lstStyle/>
            <a:p>
              <a:endParaRPr lang="en-US"/>
            </a:p>
          </p:txBody>
        </p:sp>
        <p:sp>
          <p:nvSpPr>
            <p:cNvPr id="249891" name="Rectangle 35"/>
            <p:cNvSpPr>
              <a:spLocks noChangeAspect="1" noChangeArrowheads="1"/>
            </p:cNvSpPr>
            <p:nvPr/>
          </p:nvSpPr>
          <p:spPr bwMode="auto">
            <a:xfrm>
              <a:off x="6106" y="3550"/>
              <a:ext cx="426" cy="142"/>
            </a:xfrm>
            <a:prstGeom prst="rect">
              <a:avLst/>
            </a:prstGeom>
            <a:solidFill>
              <a:srgbClr val="FFFFFF"/>
            </a:solidFill>
            <a:ln w="9525">
              <a:solidFill>
                <a:srgbClr val="000000"/>
              </a:solidFill>
              <a:miter lim="800000"/>
              <a:headEnd/>
              <a:tailEnd/>
            </a:ln>
            <a:effectLst/>
          </p:spPr>
          <p:txBody>
            <a:bodyPr/>
            <a:lstStyle/>
            <a:p>
              <a:endParaRPr lang="en-US"/>
            </a:p>
          </p:txBody>
        </p:sp>
        <p:sp>
          <p:nvSpPr>
            <p:cNvPr id="249892" name="Line 36"/>
            <p:cNvSpPr>
              <a:spLocks noChangeAspect="1" noChangeShapeType="1"/>
            </p:cNvSpPr>
            <p:nvPr/>
          </p:nvSpPr>
          <p:spPr bwMode="auto">
            <a:xfrm>
              <a:off x="6390" y="3124"/>
              <a:ext cx="994" cy="0"/>
            </a:xfrm>
            <a:prstGeom prst="line">
              <a:avLst/>
            </a:prstGeom>
            <a:noFill/>
            <a:ln w="9525">
              <a:solidFill>
                <a:srgbClr val="000000"/>
              </a:solidFill>
              <a:round/>
              <a:headEnd/>
              <a:tailEnd/>
            </a:ln>
            <a:effectLst/>
          </p:spPr>
          <p:txBody>
            <a:bodyPr/>
            <a:lstStyle/>
            <a:p>
              <a:endParaRPr lang="en-US"/>
            </a:p>
          </p:txBody>
        </p:sp>
        <p:sp>
          <p:nvSpPr>
            <p:cNvPr id="249893" name="Rectangle 37"/>
            <p:cNvSpPr>
              <a:spLocks noChangeAspect="1" noChangeArrowheads="1"/>
            </p:cNvSpPr>
            <p:nvPr/>
          </p:nvSpPr>
          <p:spPr bwMode="auto">
            <a:xfrm>
              <a:off x="6674" y="2982"/>
              <a:ext cx="284" cy="142"/>
            </a:xfrm>
            <a:prstGeom prst="rect">
              <a:avLst/>
            </a:prstGeom>
            <a:solidFill>
              <a:srgbClr val="FFFFFF"/>
            </a:solidFill>
            <a:ln w="9525">
              <a:solidFill>
                <a:srgbClr val="000000"/>
              </a:solidFill>
              <a:miter lim="800000"/>
              <a:headEnd/>
              <a:tailEnd/>
            </a:ln>
            <a:effectLst/>
          </p:spPr>
          <p:txBody>
            <a:bodyPr/>
            <a:lstStyle/>
            <a:p>
              <a:endParaRPr lang="en-US"/>
            </a:p>
          </p:txBody>
        </p:sp>
      </p:grpSp>
      <p:sp>
        <p:nvSpPr>
          <p:cNvPr id="249894" name="Text Box 38"/>
          <p:cNvSpPr txBox="1">
            <a:spLocks noChangeArrowheads="1"/>
          </p:cNvSpPr>
          <p:nvPr/>
        </p:nvSpPr>
        <p:spPr bwMode="auto">
          <a:xfrm>
            <a:off x="1295400" y="6019800"/>
            <a:ext cx="609600" cy="304800"/>
          </a:xfrm>
          <a:prstGeom prst="rect">
            <a:avLst/>
          </a:prstGeom>
          <a:noFill/>
          <a:ln w="9525">
            <a:noFill/>
            <a:miter lim="800000"/>
            <a:headEnd/>
            <a:tailEnd/>
          </a:ln>
          <a:effectLst/>
        </p:spPr>
        <p:txBody>
          <a:bodyPr>
            <a:spAutoFit/>
          </a:bodyPr>
          <a:lstStyle/>
          <a:p>
            <a:pPr algn="ctr">
              <a:spcBef>
                <a:spcPct val="50000"/>
              </a:spcBef>
            </a:pPr>
            <a:r>
              <a:rPr lang="de-DE" sz="1400">
                <a:latin typeface="Arial" pitchFamily="34" charset="0"/>
              </a:rPr>
              <a:t>10</a:t>
            </a:r>
            <a:r>
              <a:rPr lang="de-DE" sz="1400" baseline="30000">
                <a:latin typeface="Arial" pitchFamily="34" charset="0"/>
              </a:rPr>
              <a:t>-10</a:t>
            </a:r>
          </a:p>
        </p:txBody>
      </p:sp>
      <p:sp>
        <p:nvSpPr>
          <p:cNvPr id="249895" name="Text Box 39"/>
          <p:cNvSpPr txBox="1">
            <a:spLocks noChangeArrowheads="1"/>
          </p:cNvSpPr>
          <p:nvPr/>
        </p:nvSpPr>
        <p:spPr bwMode="auto">
          <a:xfrm>
            <a:off x="2133600" y="6019800"/>
            <a:ext cx="609600" cy="304800"/>
          </a:xfrm>
          <a:prstGeom prst="rect">
            <a:avLst/>
          </a:prstGeom>
          <a:noFill/>
          <a:ln w="9525">
            <a:noFill/>
            <a:miter lim="800000"/>
            <a:headEnd/>
            <a:tailEnd/>
          </a:ln>
          <a:effectLst/>
        </p:spPr>
        <p:txBody>
          <a:bodyPr>
            <a:spAutoFit/>
          </a:bodyPr>
          <a:lstStyle/>
          <a:p>
            <a:pPr algn="ctr">
              <a:spcBef>
                <a:spcPct val="50000"/>
              </a:spcBef>
            </a:pPr>
            <a:r>
              <a:rPr lang="de-DE" sz="1400">
                <a:latin typeface="Arial" pitchFamily="34" charset="0"/>
              </a:rPr>
              <a:t>10</a:t>
            </a:r>
            <a:r>
              <a:rPr lang="de-DE" sz="1400" baseline="30000">
                <a:latin typeface="Arial" pitchFamily="34" charset="0"/>
              </a:rPr>
              <a:t>-8</a:t>
            </a:r>
          </a:p>
        </p:txBody>
      </p:sp>
      <p:sp>
        <p:nvSpPr>
          <p:cNvPr id="249896" name="Text Box 40"/>
          <p:cNvSpPr txBox="1">
            <a:spLocks noChangeArrowheads="1"/>
          </p:cNvSpPr>
          <p:nvPr/>
        </p:nvSpPr>
        <p:spPr bwMode="auto">
          <a:xfrm>
            <a:off x="3048000" y="6019800"/>
            <a:ext cx="609600" cy="304800"/>
          </a:xfrm>
          <a:prstGeom prst="rect">
            <a:avLst/>
          </a:prstGeom>
          <a:noFill/>
          <a:ln w="9525">
            <a:noFill/>
            <a:miter lim="800000"/>
            <a:headEnd/>
            <a:tailEnd/>
          </a:ln>
          <a:effectLst/>
        </p:spPr>
        <p:txBody>
          <a:bodyPr>
            <a:spAutoFit/>
          </a:bodyPr>
          <a:lstStyle/>
          <a:p>
            <a:pPr algn="ctr">
              <a:spcBef>
                <a:spcPct val="50000"/>
              </a:spcBef>
            </a:pPr>
            <a:r>
              <a:rPr lang="de-DE" sz="1400">
                <a:latin typeface="Arial" pitchFamily="34" charset="0"/>
              </a:rPr>
              <a:t>10</a:t>
            </a:r>
            <a:r>
              <a:rPr lang="de-DE" sz="1400" baseline="30000">
                <a:latin typeface="Arial" pitchFamily="34" charset="0"/>
              </a:rPr>
              <a:t>-6</a:t>
            </a:r>
          </a:p>
        </p:txBody>
      </p:sp>
      <p:sp>
        <p:nvSpPr>
          <p:cNvPr id="249897" name="Text Box 41"/>
          <p:cNvSpPr txBox="1">
            <a:spLocks noChangeArrowheads="1"/>
          </p:cNvSpPr>
          <p:nvPr/>
        </p:nvSpPr>
        <p:spPr bwMode="auto">
          <a:xfrm>
            <a:off x="3886200" y="6019800"/>
            <a:ext cx="609600" cy="304800"/>
          </a:xfrm>
          <a:prstGeom prst="rect">
            <a:avLst/>
          </a:prstGeom>
          <a:noFill/>
          <a:ln w="9525">
            <a:noFill/>
            <a:miter lim="800000"/>
            <a:headEnd/>
            <a:tailEnd/>
          </a:ln>
          <a:effectLst/>
        </p:spPr>
        <p:txBody>
          <a:bodyPr>
            <a:spAutoFit/>
          </a:bodyPr>
          <a:lstStyle/>
          <a:p>
            <a:pPr algn="ctr">
              <a:spcBef>
                <a:spcPct val="50000"/>
              </a:spcBef>
            </a:pPr>
            <a:r>
              <a:rPr lang="de-DE" sz="1400">
                <a:latin typeface="Arial" pitchFamily="34" charset="0"/>
              </a:rPr>
              <a:t>10</a:t>
            </a:r>
            <a:r>
              <a:rPr lang="de-DE" sz="1400" baseline="30000">
                <a:latin typeface="Arial" pitchFamily="34" charset="0"/>
              </a:rPr>
              <a:t>-4</a:t>
            </a:r>
          </a:p>
        </p:txBody>
      </p:sp>
      <p:sp>
        <p:nvSpPr>
          <p:cNvPr id="249898" name="Text Box 42"/>
          <p:cNvSpPr txBox="1">
            <a:spLocks noChangeArrowheads="1"/>
          </p:cNvSpPr>
          <p:nvPr/>
        </p:nvSpPr>
        <p:spPr bwMode="auto">
          <a:xfrm>
            <a:off x="4724400" y="6019800"/>
            <a:ext cx="609600" cy="304800"/>
          </a:xfrm>
          <a:prstGeom prst="rect">
            <a:avLst/>
          </a:prstGeom>
          <a:noFill/>
          <a:ln w="9525">
            <a:noFill/>
            <a:miter lim="800000"/>
            <a:headEnd/>
            <a:tailEnd/>
          </a:ln>
          <a:effectLst/>
        </p:spPr>
        <p:txBody>
          <a:bodyPr>
            <a:spAutoFit/>
          </a:bodyPr>
          <a:lstStyle/>
          <a:p>
            <a:pPr algn="ctr">
              <a:spcBef>
                <a:spcPct val="50000"/>
              </a:spcBef>
            </a:pPr>
            <a:r>
              <a:rPr lang="de-DE" sz="1400">
                <a:latin typeface="Arial" pitchFamily="34" charset="0"/>
              </a:rPr>
              <a:t>10</a:t>
            </a:r>
            <a:r>
              <a:rPr lang="de-DE" sz="1400" baseline="30000">
                <a:latin typeface="Arial" pitchFamily="34" charset="0"/>
              </a:rPr>
              <a:t>-2</a:t>
            </a:r>
          </a:p>
        </p:txBody>
      </p:sp>
      <p:sp>
        <p:nvSpPr>
          <p:cNvPr id="249899" name="Text Box 43"/>
          <p:cNvSpPr txBox="1">
            <a:spLocks noChangeArrowheads="1"/>
          </p:cNvSpPr>
          <p:nvPr/>
        </p:nvSpPr>
        <p:spPr bwMode="auto">
          <a:xfrm>
            <a:off x="5562600" y="6019800"/>
            <a:ext cx="609600" cy="304800"/>
          </a:xfrm>
          <a:prstGeom prst="rect">
            <a:avLst/>
          </a:prstGeom>
          <a:noFill/>
          <a:ln w="9525">
            <a:noFill/>
            <a:miter lim="800000"/>
            <a:headEnd/>
            <a:tailEnd/>
          </a:ln>
          <a:effectLst/>
        </p:spPr>
        <p:txBody>
          <a:bodyPr>
            <a:spAutoFit/>
          </a:bodyPr>
          <a:lstStyle/>
          <a:p>
            <a:pPr algn="ctr">
              <a:spcBef>
                <a:spcPct val="50000"/>
              </a:spcBef>
            </a:pPr>
            <a:r>
              <a:rPr lang="de-DE" sz="1400">
                <a:latin typeface="Arial" pitchFamily="34" charset="0"/>
              </a:rPr>
              <a:t>1</a:t>
            </a:r>
            <a:endParaRPr lang="de-DE" sz="1400" baseline="30000">
              <a:latin typeface="Arial" pitchFamily="34" charset="0"/>
            </a:endParaRPr>
          </a:p>
        </p:txBody>
      </p:sp>
      <p:sp>
        <p:nvSpPr>
          <p:cNvPr id="249900" name="Text Box 44"/>
          <p:cNvSpPr txBox="1">
            <a:spLocks noChangeArrowheads="1"/>
          </p:cNvSpPr>
          <p:nvPr/>
        </p:nvSpPr>
        <p:spPr bwMode="auto">
          <a:xfrm>
            <a:off x="6019800" y="1143000"/>
            <a:ext cx="14478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Gravel  </a:t>
            </a:r>
          </a:p>
        </p:txBody>
      </p:sp>
      <p:sp>
        <p:nvSpPr>
          <p:cNvPr id="249901" name="Text Box 45"/>
          <p:cNvSpPr txBox="1">
            <a:spLocks noChangeArrowheads="1"/>
          </p:cNvSpPr>
          <p:nvPr/>
        </p:nvSpPr>
        <p:spPr bwMode="auto">
          <a:xfrm>
            <a:off x="6019800" y="156845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Fine gravel </a:t>
            </a:r>
          </a:p>
        </p:txBody>
      </p:sp>
      <p:sp>
        <p:nvSpPr>
          <p:cNvPr id="249902" name="Text Box 46"/>
          <p:cNvSpPr txBox="1">
            <a:spLocks noChangeArrowheads="1"/>
          </p:cNvSpPr>
          <p:nvPr/>
        </p:nvSpPr>
        <p:spPr bwMode="auto">
          <a:xfrm>
            <a:off x="6019800" y="198120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Sandy gravel </a:t>
            </a:r>
          </a:p>
        </p:txBody>
      </p:sp>
      <p:sp>
        <p:nvSpPr>
          <p:cNvPr id="249903" name="Text Box 47"/>
          <p:cNvSpPr txBox="1">
            <a:spLocks noChangeArrowheads="1"/>
          </p:cNvSpPr>
          <p:nvPr/>
        </p:nvSpPr>
        <p:spPr bwMode="auto">
          <a:xfrm>
            <a:off x="6019800" y="240665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Coarse sand  </a:t>
            </a:r>
          </a:p>
        </p:txBody>
      </p:sp>
      <p:sp>
        <p:nvSpPr>
          <p:cNvPr id="249904" name="Text Box 48"/>
          <p:cNvSpPr txBox="1">
            <a:spLocks noChangeArrowheads="1"/>
          </p:cNvSpPr>
          <p:nvPr/>
        </p:nvSpPr>
        <p:spPr bwMode="auto">
          <a:xfrm>
            <a:off x="6019800" y="281940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Sand</a:t>
            </a:r>
          </a:p>
        </p:txBody>
      </p:sp>
      <p:sp>
        <p:nvSpPr>
          <p:cNvPr id="249905" name="Text Box 49"/>
          <p:cNvSpPr txBox="1">
            <a:spLocks noChangeArrowheads="1"/>
          </p:cNvSpPr>
          <p:nvPr/>
        </p:nvSpPr>
        <p:spPr bwMode="auto">
          <a:xfrm>
            <a:off x="6019800" y="327660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Fine sand</a:t>
            </a:r>
          </a:p>
        </p:txBody>
      </p:sp>
      <p:sp>
        <p:nvSpPr>
          <p:cNvPr id="249906" name="Text Box 50"/>
          <p:cNvSpPr txBox="1">
            <a:spLocks noChangeArrowheads="1"/>
          </p:cNvSpPr>
          <p:nvPr/>
        </p:nvSpPr>
        <p:spPr bwMode="auto">
          <a:xfrm>
            <a:off x="6019800" y="374015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Loamy sand</a:t>
            </a:r>
          </a:p>
        </p:txBody>
      </p:sp>
      <p:sp>
        <p:nvSpPr>
          <p:cNvPr id="249907" name="Text Box 51"/>
          <p:cNvSpPr txBox="1">
            <a:spLocks noChangeArrowheads="1"/>
          </p:cNvSpPr>
          <p:nvPr/>
        </p:nvSpPr>
        <p:spPr bwMode="auto">
          <a:xfrm>
            <a:off x="6019800" y="431165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Loam  </a:t>
            </a:r>
          </a:p>
        </p:txBody>
      </p:sp>
      <p:sp>
        <p:nvSpPr>
          <p:cNvPr id="249908" name="Text Box 52"/>
          <p:cNvSpPr txBox="1">
            <a:spLocks noChangeArrowheads="1"/>
          </p:cNvSpPr>
          <p:nvPr/>
        </p:nvSpPr>
        <p:spPr bwMode="auto">
          <a:xfrm>
            <a:off x="6019800" y="480060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Clayey loam</a:t>
            </a:r>
          </a:p>
        </p:txBody>
      </p:sp>
      <p:sp>
        <p:nvSpPr>
          <p:cNvPr id="249909" name="Text Box 53"/>
          <p:cNvSpPr txBox="1">
            <a:spLocks noChangeArrowheads="1"/>
          </p:cNvSpPr>
          <p:nvPr/>
        </p:nvSpPr>
        <p:spPr bwMode="auto">
          <a:xfrm>
            <a:off x="6019800" y="522605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rPr>
              <a:t>Clay </a:t>
            </a:r>
          </a:p>
        </p:txBody>
      </p:sp>
      <p:sp>
        <p:nvSpPr>
          <p:cNvPr id="249910" name="Text Box 54"/>
          <p:cNvSpPr txBox="1">
            <a:spLocks noChangeArrowheads="1"/>
          </p:cNvSpPr>
          <p:nvPr/>
        </p:nvSpPr>
        <p:spPr bwMode="auto">
          <a:xfrm>
            <a:off x="4114800" y="6324600"/>
            <a:ext cx="3124200" cy="336550"/>
          </a:xfrm>
          <a:prstGeom prst="rect">
            <a:avLst/>
          </a:prstGeom>
          <a:noFill/>
          <a:ln w="9525">
            <a:noFill/>
            <a:miter lim="800000"/>
            <a:headEnd/>
            <a:tailEnd/>
          </a:ln>
          <a:effectLst/>
        </p:spPr>
        <p:txBody>
          <a:bodyPr>
            <a:spAutoFit/>
          </a:bodyPr>
          <a:lstStyle/>
          <a:p>
            <a:pPr>
              <a:spcBef>
                <a:spcPct val="50000"/>
              </a:spcBef>
            </a:pPr>
            <a:r>
              <a:rPr lang="de-DE" sz="1600">
                <a:latin typeface="Arial" pitchFamily="34" charset="0"/>
                <a:sym typeface="Wingdings" pitchFamily="2" charset="2"/>
              </a:rPr>
              <a:t> High infiltration capacity </a:t>
            </a:r>
            <a:endParaRPr lang="de-DE" sz="1600">
              <a:latin typeface="Arial" pitchFamily="34" charset="0"/>
            </a:endParaRPr>
          </a:p>
        </p:txBody>
      </p:sp>
      <p:sp>
        <p:nvSpPr>
          <p:cNvPr id="249911" name="Text Box 55"/>
          <p:cNvSpPr txBox="1">
            <a:spLocks noChangeArrowheads="1"/>
          </p:cNvSpPr>
          <p:nvPr/>
        </p:nvSpPr>
        <p:spPr bwMode="auto">
          <a:xfrm>
            <a:off x="381000" y="6324600"/>
            <a:ext cx="3124200" cy="336550"/>
          </a:xfrm>
          <a:prstGeom prst="rect">
            <a:avLst/>
          </a:prstGeom>
          <a:noFill/>
          <a:ln w="9525">
            <a:noFill/>
            <a:miter lim="800000"/>
            <a:headEnd/>
            <a:tailEnd/>
          </a:ln>
          <a:effectLst/>
        </p:spPr>
        <p:txBody>
          <a:bodyPr>
            <a:spAutoFit/>
          </a:bodyPr>
          <a:lstStyle/>
          <a:p>
            <a:pPr>
              <a:spcBef>
                <a:spcPct val="50000"/>
              </a:spcBef>
            </a:pPr>
            <a:r>
              <a:rPr lang="de-DE" sz="1600" dirty="0">
                <a:latin typeface="Arial" pitchFamily="34" charset="0"/>
              </a:rPr>
              <a:t>High sorption capacity </a:t>
            </a:r>
            <a:r>
              <a:rPr lang="de-DE" sz="1600" dirty="0">
                <a:latin typeface="Arial" pitchFamily="34" charset="0"/>
                <a:sym typeface="Wingdings" pitchFamily="2" charset="2"/>
              </a:rPr>
              <a:t> </a:t>
            </a:r>
            <a:endParaRPr lang="de-DE" sz="1600" dirty="0">
              <a:latin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
          <p:cNvSpPr>
            <a:spLocks noGrp="1"/>
          </p:cNvSpPr>
          <p:nvPr>
            <p:ph type="dt" sz="half" idx="10"/>
          </p:nvPr>
        </p:nvSpPr>
        <p:spPr/>
        <p:txBody>
          <a:bodyPr/>
          <a:lstStyle/>
          <a:p>
            <a:r>
              <a:rPr lang="de-DE"/>
              <a:t>Urban Water Systems</a:t>
            </a:r>
          </a:p>
          <a:p>
            <a:endParaRPr lang="de-DE"/>
          </a:p>
        </p:txBody>
      </p:sp>
      <p:sp>
        <p:nvSpPr>
          <p:cNvPr id="19" name="Footer Placeholder 2"/>
          <p:cNvSpPr>
            <a:spLocks noGrp="1"/>
          </p:cNvSpPr>
          <p:nvPr>
            <p:ph type="ftr" sz="quarter" idx="11"/>
          </p:nvPr>
        </p:nvSpPr>
        <p:spPr/>
        <p:txBody>
          <a:bodyPr/>
          <a:lstStyle/>
          <a:p>
            <a:r>
              <a:rPr lang="de-DE"/>
              <a:t>10  Urban drainage</a:t>
            </a:r>
          </a:p>
        </p:txBody>
      </p:sp>
      <p:sp>
        <p:nvSpPr>
          <p:cNvPr id="251906" name="Rectangle 2"/>
          <p:cNvSpPr>
            <a:spLocks noChangeArrowheads="1"/>
          </p:cNvSpPr>
          <p:nvPr/>
        </p:nvSpPr>
        <p:spPr bwMode="auto">
          <a:xfrm>
            <a:off x="-52388" y="590550"/>
            <a:ext cx="9144001" cy="0"/>
          </a:xfrm>
          <a:prstGeom prst="rect">
            <a:avLst/>
          </a:prstGeom>
          <a:noFill/>
          <a:ln w="9525">
            <a:noFill/>
            <a:miter lim="800000"/>
            <a:headEnd/>
            <a:tailEnd/>
          </a:ln>
          <a:effectLst/>
        </p:spPr>
        <p:txBody>
          <a:bodyPr>
            <a:spAutoFit/>
          </a:bodyPr>
          <a:lstStyle/>
          <a:p>
            <a:endParaRPr lang="en-US"/>
          </a:p>
        </p:txBody>
      </p:sp>
      <p:sp>
        <p:nvSpPr>
          <p:cNvPr id="251907" name="Text Box 3"/>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rPr>
              <a:t>Trough infiltration </a:t>
            </a:r>
          </a:p>
        </p:txBody>
      </p:sp>
      <p:pic>
        <p:nvPicPr>
          <p:cNvPr id="251908" name="Picture 4"/>
          <p:cNvPicPr>
            <a:picLocks noChangeAspect="1" noChangeArrowheads="1"/>
          </p:cNvPicPr>
          <p:nvPr/>
        </p:nvPicPr>
        <p:blipFill>
          <a:blip r:embed="rId2"/>
          <a:srcRect/>
          <a:stretch>
            <a:fillRect/>
          </a:stretch>
        </p:blipFill>
        <p:spPr bwMode="auto">
          <a:xfrm>
            <a:off x="66675" y="1189038"/>
            <a:ext cx="9010650" cy="4467225"/>
          </a:xfrm>
          <a:prstGeom prst="rect">
            <a:avLst/>
          </a:prstGeom>
          <a:noFill/>
          <a:ln w="9525">
            <a:noFill/>
            <a:miter lim="800000"/>
            <a:headEnd/>
            <a:tailEnd/>
          </a:ln>
          <a:effectLst/>
        </p:spPr>
      </p:pic>
      <p:sp>
        <p:nvSpPr>
          <p:cNvPr id="251910" name="Text Box 6"/>
          <p:cNvSpPr txBox="1">
            <a:spLocks noChangeArrowheads="1"/>
          </p:cNvSpPr>
          <p:nvPr/>
        </p:nvSpPr>
        <p:spPr bwMode="auto">
          <a:xfrm rot="-5400000">
            <a:off x="-465137" y="2849562"/>
            <a:ext cx="1727200" cy="581025"/>
          </a:xfrm>
          <a:prstGeom prst="rect">
            <a:avLst/>
          </a:prstGeom>
          <a:solidFill>
            <a:schemeClr val="bg1"/>
          </a:solidFill>
          <a:ln w="9525">
            <a:noFill/>
            <a:miter lim="800000"/>
            <a:headEnd/>
            <a:tailEnd/>
          </a:ln>
          <a:effectLst/>
        </p:spPr>
        <p:txBody>
          <a:bodyPr>
            <a:spAutoFit/>
          </a:bodyPr>
          <a:lstStyle/>
          <a:p>
            <a:pPr>
              <a:spcBef>
                <a:spcPct val="50000"/>
              </a:spcBef>
            </a:pPr>
            <a:r>
              <a:rPr lang="de-DE" sz="1600">
                <a:latin typeface="Arial" pitchFamily="34" charset="0"/>
              </a:rPr>
              <a:t>Upper layer with low  permeability </a:t>
            </a:r>
          </a:p>
        </p:txBody>
      </p:sp>
      <p:sp>
        <p:nvSpPr>
          <p:cNvPr id="251911" name="Text Box 7"/>
          <p:cNvSpPr txBox="1">
            <a:spLocks noChangeArrowheads="1"/>
          </p:cNvSpPr>
          <p:nvPr/>
        </p:nvSpPr>
        <p:spPr bwMode="auto">
          <a:xfrm rot="-5400000">
            <a:off x="-465137" y="4649787"/>
            <a:ext cx="1727200" cy="581025"/>
          </a:xfrm>
          <a:prstGeom prst="rect">
            <a:avLst/>
          </a:prstGeom>
          <a:solidFill>
            <a:schemeClr val="bg1"/>
          </a:solidFill>
          <a:ln w="9525">
            <a:noFill/>
            <a:miter lim="800000"/>
            <a:headEnd/>
            <a:tailEnd/>
          </a:ln>
          <a:effectLst/>
        </p:spPr>
        <p:txBody>
          <a:bodyPr>
            <a:spAutoFit/>
          </a:bodyPr>
          <a:lstStyle/>
          <a:p>
            <a:pPr>
              <a:spcBef>
                <a:spcPct val="50000"/>
              </a:spcBef>
            </a:pPr>
            <a:r>
              <a:rPr lang="de-DE" sz="1600">
                <a:latin typeface="Arial" pitchFamily="34" charset="0"/>
              </a:rPr>
              <a:t>lower layer with high permeability </a:t>
            </a:r>
          </a:p>
        </p:txBody>
      </p:sp>
      <p:sp>
        <p:nvSpPr>
          <p:cNvPr id="251912" name="Text Box 8"/>
          <p:cNvSpPr txBox="1">
            <a:spLocks noChangeArrowheads="1"/>
          </p:cNvSpPr>
          <p:nvPr/>
        </p:nvSpPr>
        <p:spPr bwMode="auto">
          <a:xfrm>
            <a:off x="3562350" y="2852738"/>
            <a:ext cx="1657350" cy="266700"/>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pitchFamily="34" charset="0"/>
              </a:rPr>
              <a:t>Bank protection</a:t>
            </a:r>
          </a:p>
        </p:txBody>
      </p:sp>
      <p:sp>
        <p:nvSpPr>
          <p:cNvPr id="251913" name="Text Box 9"/>
          <p:cNvSpPr txBox="1">
            <a:spLocks noChangeArrowheads="1"/>
          </p:cNvSpPr>
          <p:nvPr/>
        </p:nvSpPr>
        <p:spPr bwMode="auto">
          <a:xfrm>
            <a:off x="755650" y="2565400"/>
            <a:ext cx="1657350" cy="266700"/>
          </a:xfrm>
          <a:prstGeom prst="rect">
            <a:avLst/>
          </a:prstGeom>
          <a:solidFill>
            <a:schemeClr val="bg1"/>
          </a:solidFill>
          <a:ln w="9525">
            <a:noFill/>
            <a:miter lim="800000"/>
            <a:headEnd/>
            <a:tailEnd/>
          </a:ln>
          <a:effectLst/>
        </p:spPr>
        <p:txBody>
          <a:bodyPr lIns="18000" tIns="10800" rIns="18000" bIns="10800">
            <a:spAutoFit/>
          </a:bodyPr>
          <a:lstStyle/>
          <a:p>
            <a:pPr algn="r">
              <a:spcBef>
                <a:spcPct val="50000"/>
              </a:spcBef>
            </a:pPr>
            <a:r>
              <a:rPr lang="de-DE" sz="1600">
                <a:latin typeface="Arial" pitchFamily="34" charset="0"/>
              </a:rPr>
              <a:t>Frost protection</a:t>
            </a:r>
          </a:p>
        </p:txBody>
      </p:sp>
      <p:sp>
        <p:nvSpPr>
          <p:cNvPr id="251914" name="Rectangle 10"/>
          <p:cNvSpPr>
            <a:spLocks noChangeArrowheads="1"/>
          </p:cNvSpPr>
          <p:nvPr/>
        </p:nvSpPr>
        <p:spPr bwMode="auto">
          <a:xfrm>
            <a:off x="2771775" y="2565400"/>
            <a:ext cx="1655763" cy="215900"/>
          </a:xfrm>
          <a:prstGeom prst="rect">
            <a:avLst/>
          </a:prstGeom>
          <a:solidFill>
            <a:schemeClr val="bg1"/>
          </a:solidFill>
          <a:ln w="9525">
            <a:noFill/>
            <a:miter lim="800000"/>
            <a:headEnd/>
            <a:tailEnd/>
          </a:ln>
          <a:effectLst/>
        </p:spPr>
        <p:txBody>
          <a:bodyPr wrap="none" anchor="ctr"/>
          <a:lstStyle/>
          <a:p>
            <a:endParaRPr lang="en-US"/>
          </a:p>
        </p:txBody>
      </p:sp>
      <p:sp>
        <p:nvSpPr>
          <p:cNvPr id="251915" name="Text Box 11"/>
          <p:cNvSpPr txBox="1">
            <a:spLocks noChangeArrowheads="1"/>
          </p:cNvSpPr>
          <p:nvPr/>
        </p:nvSpPr>
        <p:spPr bwMode="auto">
          <a:xfrm>
            <a:off x="6659563" y="4221163"/>
            <a:ext cx="2233612" cy="511175"/>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pitchFamily="34" charset="0"/>
              </a:rPr>
              <a:t>Filter layer, sand, </a:t>
            </a:r>
            <a:br>
              <a:rPr lang="de-DE" sz="1600">
                <a:latin typeface="Arial" pitchFamily="34" charset="0"/>
              </a:rPr>
            </a:br>
            <a:r>
              <a:rPr lang="de-DE" sz="1600">
                <a:latin typeface="Arial" pitchFamily="34" charset="0"/>
              </a:rPr>
              <a:t>h = 50 cm</a:t>
            </a:r>
          </a:p>
        </p:txBody>
      </p:sp>
      <p:sp>
        <p:nvSpPr>
          <p:cNvPr id="251916" name="Text Box 12"/>
          <p:cNvSpPr txBox="1">
            <a:spLocks noChangeArrowheads="1"/>
          </p:cNvSpPr>
          <p:nvPr/>
        </p:nvSpPr>
        <p:spPr bwMode="auto">
          <a:xfrm>
            <a:off x="6732588" y="3716338"/>
            <a:ext cx="1295400" cy="511175"/>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pitchFamily="34" charset="0"/>
              </a:rPr>
              <a:t>Humus, </a:t>
            </a:r>
            <a:br>
              <a:rPr lang="de-DE" sz="1600">
                <a:latin typeface="Arial" pitchFamily="34" charset="0"/>
              </a:rPr>
            </a:br>
            <a:r>
              <a:rPr lang="de-DE" sz="1600">
                <a:latin typeface="Arial" pitchFamily="34" charset="0"/>
              </a:rPr>
              <a:t>h = 30 cm</a:t>
            </a:r>
          </a:p>
        </p:txBody>
      </p:sp>
      <p:sp>
        <p:nvSpPr>
          <p:cNvPr id="251917" name="Text Box 13"/>
          <p:cNvSpPr txBox="1">
            <a:spLocks noChangeArrowheads="1"/>
          </p:cNvSpPr>
          <p:nvPr/>
        </p:nvSpPr>
        <p:spPr bwMode="auto">
          <a:xfrm>
            <a:off x="6910388" y="1989138"/>
            <a:ext cx="2233612" cy="266700"/>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pitchFamily="34" charset="0"/>
              </a:rPr>
              <a:t>ev. overflow</a:t>
            </a:r>
          </a:p>
        </p:txBody>
      </p:sp>
      <p:sp>
        <p:nvSpPr>
          <p:cNvPr id="251918" name="Text Box 14"/>
          <p:cNvSpPr txBox="1">
            <a:spLocks noChangeArrowheads="1"/>
          </p:cNvSpPr>
          <p:nvPr/>
        </p:nvSpPr>
        <p:spPr bwMode="auto">
          <a:xfrm>
            <a:off x="5219700" y="2708275"/>
            <a:ext cx="1657350" cy="266700"/>
          </a:xfrm>
          <a:prstGeom prst="rect">
            <a:avLst/>
          </a:prstGeom>
          <a:solidFill>
            <a:schemeClr val="bg1"/>
          </a:solidFill>
          <a:ln w="9525">
            <a:noFill/>
            <a:miter lim="800000"/>
            <a:headEnd/>
            <a:tailEnd/>
          </a:ln>
          <a:effectLst/>
        </p:spPr>
        <p:txBody>
          <a:bodyPr lIns="18000" tIns="10800" rIns="18000" bIns="10800">
            <a:spAutoFit/>
          </a:bodyPr>
          <a:lstStyle/>
          <a:p>
            <a:pPr algn="ctr">
              <a:spcBef>
                <a:spcPct val="50000"/>
              </a:spcBef>
            </a:pPr>
            <a:r>
              <a:rPr lang="de-DE" sz="1600">
                <a:latin typeface="Arial" pitchFamily="34" charset="0"/>
              </a:rPr>
              <a:t>Max. water level</a:t>
            </a:r>
          </a:p>
        </p:txBody>
      </p:sp>
      <p:sp>
        <p:nvSpPr>
          <p:cNvPr id="251919" name="Text Box 15"/>
          <p:cNvSpPr txBox="1">
            <a:spLocks noChangeArrowheads="1"/>
          </p:cNvSpPr>
          <p:nvPr/>
        </p:nvSpPr>
        <p:spPr bwMode="auto">
          <a:xfrm>
            <a:off x="2843213" y="4437063"/>
            <a:ext cx="1727200" cy="511175"/>
          </a:xfrm>
          <a:prstGeom prst="rect">
            <a:avLst/>
          </a:prstGeom>
          <a:solidFill>
            <a:schemeClr val="bg1"/>
          </a:solidFill>
          <a:ln w="9525">
            <a:noFill/>
            <a:miter lim="800000"/>
            <a:headEnd/>
            <a:tailEnd/>
          </a:ln>
          <a:effectLst/>
        </p:spPr>
        <p:txBody>
          <a:bodyPr lIns="18000" tIns="10800" rIns="18000" bIns="10800">
            <a:spAutoFit/>
          </a:bodyPr>
          <a:lstStyle/>
          <a:p>
            <a:pPr algn="ctr">
              <a:spcBef>
                <a:spcPct val="50000"/>
              </a:spcBef>
            </a:pPr>
            <a:r>
              <a:rPr lang="de-DE" sz="1600">
                <a:latin typeface="Arial" pitchFamily="34" charset="0"/>
              </a:rPr>
              <a:t>Maximum groundwater level </a:t>
            </a:r>
          </a:p>
        </p:txBody>
      </p:sp>
      <p:sp>
        <p:nvSpPr>
          <p:cNvPr id="251920" name="Text Box 16"/>
          <p:cNvSpPr txBox="1">
            <a:spLocks noChangeArrowheads="1"/>
          </p:cNvSpPr>
          <p:nvPr/>
        </p:nvSpPr>
        <p:spPr bwMode="auto">
          <a:xfrm rot="-5400000">
            <a:off x="4335463" y="4384675"/>
            <a:ext cx="882650" cy="266700"/>
          </a:xfrm>
          <a:prstGeom prst="rect">
            <a:avLst/>
          </a:prstGeom>
          <a:solidFill>
            <a:schemeClr val="bg1"/>
          </a:solidFill>
          <a:ln w="9525">
            <a:noFill/>
            <a:miter lim="800000"/>
            <a:headEnd/>
            <a:tailEnd/>
          </a:ln>
          <a:effectLst/>
        </p:spPr>
        <p:txBody>
          <a:bodyPr lIns="18000" tIns="10800" rIns="18000" bIns="10800">
            <a:spAutoFit/>
          </a:bodyPr>
          <a:lstStyle/>
          <a:p>
            <a:pPr>
              <a:spcBef>
                <a:spcPct val="50000"/>
              </a:spcBef>
            </a:pPr>
            <a:r>
              <a:rPr lang="de-DE" sz="1600">
                <a:latin typeface="Arial" pitchFamily="34" charset="0"/>
              </a:rPr>
              <a:t>min. 1 m </a:t>
            </a:r>
          </a:p>
        </p:txBody>
      </p:sp>
      <p:sp>
        <p:nvSpPr>
          <p:cNvPr id="251921" name="Rectangle 17"/>
          <p:cNvSpPr>
            <a:spLocks noChangeArrowheads="1"/>
          </p:cNvSpPr>
          <p:nvPr/>
        </p:nvSpPr>
        <p:spPr bwMode="auto">
          <a:xfrm>
            <a:off x="4572000" y="3141663"/>
            <a:ext cx="1728788" cy="503237"/>
          </a:xfrm>
          <a:prstGeom prst="rect">
            <a:avLst/>
          </a:prstGeom>
          <a:solidFill>
            <a:schemeClr val="bg1"/>
          </a:solidFill>
          <a:ln w="9525">
            <a:noFill/>
            <a:miter lim="800000"/>
            <a:headEnd/>
            <a:tailEnd/>
          </a:ln>
          <a:effectLst/>
        </p:spPr>
        <p:txBody>
          <a:bodyPr wrap="none" anchor="ctr"/>
          <a:lstStyle/>
          <a:p>
            <a:endParaRPr lang="en-US"/>
          </a:p>
        </p:txBody>
      </p:sp>
      <p:sp>
        <p:nvSpPr>
          <p:cNvPr id="251922" name="Rectangle 18"/>
          <p:cNvSpPr>
            <a:spLocks noChangeArrowheads="1"/>
          </p:cNvSpPr>
          <p:nvPr/>
        </p:nvSpPr>
        <p:spPr bwMode="auto">
          <a:xfrm>
            <a:off x="2627313" y="981075"/>
            <a:ext cx="4105275" cy="1439863"/>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de-DE"/>
              <a:t>Urban Water Systems</a:t>
            </a:r>
          </a:p>
          <a:p>
            <a:endParaRPr lang="de-DE"/>
          </a:p>
        </p:txBody>
      </p:sp>
      <p:sp>
        <p:nvSpPr>
          <p:cNvPr id="6" name="Footer Placeholder 2"/>
          <p:cNvSpPr>
            <a:spLocks noGrp="1"/>
          </p:cNvSpPr>
          <p:nvPr>
            <p:ph type="ftr" sz="quarter" idx="11"/>
          </p:nvPr>
        </p:nvSpPr>
        <p:spPr/>
        <p:txBody>
          <a:bodyPr/>
          <a:lstStyle/>
          <a:p>
            <a:r>
              <a:rPr lang="de-DE"/>
              <a:t>10  Urban drainage</a:t>
            </a:r>
          </a:p>
        </p:txBody>
      </p:sp>
      <p:sp>
        <p:nvSpPr>
          <p:cNvPr id="252930" name="Rectangle 2"/>
          <p:cNvSpPr>
            <a:spLocks noChangeArrowheads="1"/>
          </p:cNvSpPr>
          <p:nvPr/>
        </p:nvSpPr>
        <p:spPr bwMode="auto">
          <a:xfrm>
            <a:off x="-52388" y="590550"/>
            <a:ext cx="9144001" cy="0"/>
          </a:xfrm>
          <a:prstGeom prst="rect">
            <a:avLst/>
          </a:prstGeom>
          <a:noFill/>
          <a:ln w="9525">
            <a:noFill/>
            <a:miter lim="800000"/>
            <a:headEnd/>
            <a:tailEnd/>
          </a:ln>
          <a:effectLst/>
        </p:spPr>
        <p:txBody>
          <a:bodyPr>
            <a:spAutoFit/>
          </a:bodyPr>
          <a:lstStyle/>
          <a:p>
            <a:endParaRPr lang="en-US"/>
          </a:p>
        </p:txBody>
      </p:sp>
      <p:sp>
        <p:nvSpPr>
          <p:cNvPr id="252931" name="Text Box 3"/>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cs typeface="Arial" pitchFamily="34" charset="0"/>
              </a:rPr>
              <a:t>Infiltration pipe </a:t>
            </a:r>
            <a:endParaRPr lang="de-DE" sz="2800">
              <a:latin typeface="Arial Black" pitchFamily="34" charset="0"/>
            </a:endParaRPr>
          </a:p>
        </p:txBody>
      </p:sp>
      <p:pic>
        <p:nvPicPr>
          <p:cNvPr id="252932" name="Picture 4"/>
          <p:cNvPicPr>
            <a:picLocks noChangeAspect="1" noChangeArrowheads="1"/>
          </p:cNvPicPr>
          <p:nvPr/>
        </p:nvPicPr>
        <p:blipFill>
          <a:blip r:embed="rId2"/>
          <a:srcRect/>
          <a:stretch>
            <a:fillRect/>
          </a:stretch>
        </p:blipFill>
        <p:spPr bwMode="auto">
          <a:xfrm>
            <a:off x="0" y="847725"/>
            <a:ext cx="9144000" cy="5629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de-DE"/>
              <a:t>Urban Water Systems</a:t>
            </a:r>
          </a:p>
          <a:p>
            <a:endParaRPr lang="de-DE"/>
          </a:p>
        </p:txBody>
      </p:sp>
      <p:sp>
        <p:nvSpPr>
          <p:cNvPr id="6" name="Footer Placeholder 2"/>
          <p:cNvSpPr>
            <a:spLocks noGrp="1"/>
          </p:cNvSpPr>
          <p:nvPr>
            <p:ph type="ftr" sz="quarter" idx="11"/>
          </p:nvPr>
        </p:nvSpPr>
        <p:spPr/>
        <p:txBody>
          <a:bodyPr/>
          <a:lstStyle/>
          <a:p>
            <a:r>
              <a:rPr lang="de-DE"/>
              <a:t>10  Urban drainage</a:t>
            </a:r>
          </a:p>
        </p:txBody>
      </p:sp>
      <p:sp>
        <p:nvSpPr>
          <p:cNvPr id="253954" name="Rectangle 2"/>
          <p:cNvSpPr>
            <a:spLocks noChangeArrowheads="1"/>
          </p:cNvSpPr>
          <p:nvPr/>
        </p:nvSpPr>
        <p:spPr bwMode="auto">
          <a:xfrm>
            <a:off x="-52388" y="590550"/>
            <a:ext cx="9144001" cy="0"/>
          </a:xfrm>
          <a:prstGeom prst="rect">
            <a:avLst/>
          </a:prstGeom>
          <a:noFill/>
          <a:ln w="9525">
            <a:noFill/>
            <a:miter lim="800000"/>
            <a:headEnd/>
            <a:tailEnd/>
          </a:ln>
          <a:effectLst/>
        </p:spPr>
        <p:txBody>
          <a:bodyPr>
            <a:spAutoFit/>
          </a:bodyPr>
          <a:lstStyle/>
          <a:p>
            <a:endParaRPr lang="en-US"/>
          </a:p>
        </p:txBody>
      </p:sp>
      <p:sp>
        <p:nvSpPr>
          <p:cNvPr id="253955" name="Text Box 3"/>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cs typeface="Arial" pitchFamily="34" charset="0"/>
              </a:rPr>
              <a:t>Infiltration shaft </a:t>
            </a:r>
            <a:endParaRPr lang="de-DE" sz="2800">
              <a:latin typeface="Arial Black" pitchFamily="34" charset="0"/>
            </a:endParaRPr>
          </a:p>
        </p:txBody>
      </p:sp>
      <p:pic>
        <p:nvPicPr>
          <p:cNvPr id="253956" name="Picture 4"/>
          <p:cNvPicPr>
            <a:picLocks noChangeAspect="1" noChangeArrowheads="1"/>
          </p:cNvPicPr>
          <p:nvPr/>
        </p:nvPicPr>
        <p:blipFill>
          <a:blip r:embed="rId2"/>
          <a:srcRect/>
          <a:stretch>
            <a:fillRect/>
          </a:stretch>
        </p:blipFill>
        <p:spPr bwMode="auto">
          <a:xfrm>
            <a:off x="257175" y="847725"/>
            <a:ext cx="8629650" cy="5553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de-DE"/>
              <a:t>Urban Water Systems</a:t>
            </a:r>
          </a:p>
          <a:p>
            <a:endParaRPr lang="de-DE"/>
          </a:p>
        </p:txBody>
      </p:sp>
      <p:sp>
        <p:nvSpPr>
          <p:cNvPr id="6" name="Footer Placeholder 2"/>
          <p:cNvSpPr>
            <a:spLocks noGrp="1"/>
          </p:cNvSpPr>
          <p:nvPr>
            <p:ph type="ftr" sz="quarter" idx="11"/>
          </p:nvPr>
        </p:nvSpPr>
        <p:spPr/>
        <p:txBody>
          <a:bodyPr/>
          <a:lstStyle/>
          <a:p>
            <a:r>
              <a:rPr lang="de-DE"/>
              <a:t>10  Urban drainage</a:t>
            </a:r>
          </a:p>
        </p:txBody>
      </p:sp>
      <p:sp>
        <p:nvSpPr>
          <p:cNvPr id="7" name="Slide Number Placeholder 3"/>
          <p:cNvSpPr>
            <a:spLocks noGrp="1"/>
          </p:cNvSpPr>
          <p:nvPr>
            <p:ph type="sldNum" sz="quarter" idx="12"/>
          </p:nvPr>
        </p:nvSpPr>
        <p:spPr/>
        <p:txBody>
          <a:bodyPr/>
          <a:lstStyle/>
          <a:p>
            <a:r>
              <a:rPr lang="de-DE"/>
              <a:t>© PK, 2005 – page </a:t>
            </a:r>
            <a:fld id="{81811F73-3DB6-474A-A89A-011ACB31A3C8}" type="slidenum">
              <a:rPr lang="de-DE"/>
              <a:pPr/>
              <a:t>47</a:t>
            </a:fld>
            <a:endParaRPr lang="de-DE"/>
          </a:p>
        </p:txBody>
      </p:sp>
      <p:sp>
        <p:nvSpPr>
          <p:cNvPr id="254978" name="Rectangle 2"/>
          <p:cNvSpPr>
            <a:spLocks noChangeArrowheads="1"/>
          </p:cNvSpPr>
          <p:nvPr/>
        </p:nvSpPr>
        <p:spPr bwMode="auto">
          <a:xfrm>
            <a:off x="-52388" y="590550"/>
            <a:ext cx="9144001" cy="0"/>
          </a:xfrm>
          <a:prstGeom prst="rect">
            <a:avLst/>
          </a:prstGeom>
          <a:noFill/>
          <a:ln w="9525">
            <a:noFill/>
            <a:miter lim="800000"/>
            <a:headEnd/>
            <a:tailEnd/>
          </a:ln>
          <a:effectLst/>
        </p:spPr>
        <p:txBody>
          <a:bodyPr>
            <a:spAutoFit/>
          </a:bodyPr>
          <a:lstStyle/>
          <a:p>
            <a:endParaRPr lang="en-US"/>
          </a:p>
        </p:txBody>
      </p:sp>
      <p:sp>
        <p:nvSpPr>
          <p:cNvPr id="254979" name="Text Box 3"/>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cs typeface="Arial" pitchFamily="34" charset="0"/>
              </a:rPr>
              <a:t>Trough-trench system</a:t>
            </a:r>
            <a:endParaRPr lang="de-DE" sz="2800">
              <a:latin typeface="Arial Black" pitchFamily="34" charset="0"/>
            </a:endParaRPr>
          </a:p>
        </p:txBody>
      </p:sp>
      <p:pic>
        <p:nvPicPr>
          <p:cNvPr id="254980" name="Picture 4"/>
          <p:cNvPicPr>
            <a:picLocks noChangeAspect="1" noChangeArrowheads="1"/>
          </p:cNvPicPr>
          <p:nvPr/>
        </p:nvPicPr>
        <p:blipFill>
          <a:blip r:embed="rId2"/>
          <a:srcRect/>
          <a:stretch>
            <a:fillRect/>
          </a:stretch>
        </p:blipFill>
        <p:spPr bwMode="auto">
          <a:xfrm>
            <a:off x="3124200" y="666750"/>
            <a:ext cx="6019800" cy="6191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sp>
        <p:nvSpPr>
          <p:cNvPr id="256002" name="Text Box 2"/>
          <p:cNvSpPr txBox="1">
            <a:spLocks noChangeArrowheads="1"/>
          </p:cNvSpPr>
          <p:nvPr/>
        </p:nvSpPr>
        <p:spPr bwMode="auto">
          <a:xfrm>
            <a:off x="4495800" y="152400"/>
            <a:ext cx="46482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cs typeface="Arial" pitchFamily="34" charset="0"/>
              </a:rPr>
              <a:t>Trough-trench system</a:t>
            </a:r>
            <a:endParaRPr lang="de-DE" sz="2800">
              <a:latin typeface="Arial Black" pitchFamily="34" charset="0"/>
            </a:endParaRPr>
          </a:p>
        </p:txBody>
      </p:sp>
      <p:pic>
        <p:nvPicPr>
          <p:cNvPr id="256003" name="Picture 3"/>
          <p:cNvPicPr>
            <a:picLocks noChangeAspect="1" noChangeArrowheads="1"/>
          </p:cNvPicPr>
          <p:nvPr/>
        </p:nvPicPr>
        <p:blipFill>
          <a:blip r:embed="rId2"/>
          <a:srcRect/>
          <a:stretch>
            <a:fillRect/>
          </a:stretch>
        </p:blipFill>
        <p:spPr bwMode="auto">
          <a:xfrm>
            <a:off x="0" y="0"/>
            <a:ext cx="4514850" cy="68580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de-DE"/>
              <a:t>Urban Water Systems</a:t>
            </a:r>
          </a:p>
          <a:p>
            <a:endParaRPr lang="de-DE"/>
          </a:p>
        </p:txBody>
      </p:sp>
      <p:sp>
        <p:nvSpPr>
          <p:cNvPr id="6" name="Footer Placeholder 2"/>
          <p:cNvSpPr>
            <a:spLocks noGrp="1"/>
          </p:cNvSpPr>
          <p:nvPr>
            <p:ph type="ftr" sz="quarter" idx="11"/>
          </p:nvPr>
        </p:nvSpPr>
        <p:spPr/>
        <p:txBody>
          <a:bodyPr/>
          <a:lstStyle/>
          <a:p>
            <a:r>
              <a:rPr lang="de-DE"/>
              <a:t>10  Urban drainage</a:t>
            </a:r>
          </a:p>
        </p:txBody>
      </p:sp>
      <p:sp>
        <p:nvSpPr>
          <p:cNvPr id="257026" name="Text Box 2"/>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tabLst>
                <a:tab pos="8763000" algn="r"/>
              </a:tabLst>
            </a:pPr>
            <a:r>
              <a:rPr lang="de-DE" sz="2800">
                <a:latin typeface="Arial Black" pitchFamily="34" charset="0"/>
                <a:cs typeface="Arial" pitchFamily="34" charset="0"/>
              </a:rPr>
              <a:t>Trough-trench syestem </a:t>
            </a:r>
            <a:endParaRPr lang="de-DE" sz="2800">
              <a:latin typeface="Arial Black" pitchFamily="34" charset="0"/>
            </a:endParaRPr>
          </a:p>
        </p:txBody>
      </p:sp>
      <p:pic>
        <p:nvPicPr>
          <p:cNvPr id="257028" name="Picture 4"/>
          <p:cNvPicPr>
            <a:picLocks noChangeAspect="1" noChangeArrowheads="1"/>
          </p:cNvPicPr>
          <p:nvPr/>
        </p:nvPicPr>
        <p:blipFill>
          <a:blip r:embed="rId2"/>
          <a:srcRect/>
          <a:stretch>
            <a:fillRect/>
          </a:stretch>
        </p:blipFill>
        <p:spPr bwMode="auto">
          <a:xfrm>
            <a:off x="0" y="1524000"/>
            <a:ext cx="9144000" cy="4060825"/>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557032" y="914062"/>
            <a:ext cx="7596367" cy="5334338"/>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sp>
        <p:nvSpPr>
          <p:cNvPr id="265218" name="Text Box 2"/>
          <p:cNvSpPr txBox="1">
            <a:spLocks noChangeArrowheads="1"/>
          </p:cNvSpPr>
          <p:nvPr/>
        </p:nvSpPr>
        <p:spPr bwMode="auto">
          <a:xfrm>
            <a:off x="0" y="228600"/>
            <a:ext cx="9144000" cy="519113"/>
          </a:xfrm>
          <a:prstGeom prst="rect">
            <a:avLst/>
          </a:prstGeom>
          <a:solidFill>
            <a:srgbClr val="FFCC99"/>
          </a:solidFill>
          <a:ln w="9525">
            <a:noFill/>
            <a:miter lim="800000"/>
            <a:headEnd/>
            <a:tailEnd/>
          </a:ln>
          <a:effectLst/>
        </p:spPr>
        <p:txBody>
          <a:bodyPr>
            <a:spAutoFit/>
          </a:bodyPr>
          <a:lstStyle/>
          <a:p>
            <a:pPr>
              <a:tabLst>
                <a:tab pos="185738" algn="l"/>
              </a:tabLst>
            </a:pPr>
            <a:r>
              <a:rPr lang="de-DE" sz="2800">
                <a:latin typeface="Arial Black" pitchFamily="34" charset="0"/>
                <a:cs typeface="Times New Roman" pitchFamily="18" charset="0"/>
              </a:rPr>
              <a:t>	Stormwater retention; green roof </a:t>
            </a:r>
            <a:endParaRPr lang="de-DE" sz="2800" b="1">
              <a:latin typeface="Arial Black" pitchFamily="34" charset="0"/>
              <a:cs typeface="Arial" pitchFamily="34" charset="0"/>
            </a:endParaRPr>
          </a:p>
        </p:txBody>
      </p:sp>
      <p:pic>
        <p:nvPicPr>
          <p:cNvPr id="265219" name="Picture 3"/>
          <p:cNvPicPr>
            <a:picLocks noChangeAspect="1" noChangeArrowheads="1"/>
          </p:cNvPicPr>
          <p:nvPr/>
        </p:nvPicPr>
        <p:blipFill>
          <a:blip r:embed="rId3"/>
          <a:srcRect/>
          <a:stretch>
            <a:fillRect/>
          </a:stretch>
        </p:blipFill>
        <p:spPr bwMode="auto">
          <a:xfrm>
            <a:off x="0" y="746125"/>
            <a:ext cx="9144000" cy="57277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sp>
        <p:nvSpPr>
          <p:cNvPr id="6" name="Slide Number Placeholder 3"/>
          <p:cNvSpPr>
            <a:spLocks noGrp="1"/>
          </p:cNvSpPr>
          <p:nvPr>
            <p:ph type="sldNum" sz="quarter" idx="12"/>
          </p:nvPr>
        </p:nvSpPr>
        <p:spPr/>
        <p:txBody>
          <a:bodyPr/>
          <a:lstStyle/>
          <a:p>
            <a:r>
              <a:rPr lang="de-DE"/>
              <a:t>© PK, 2005 – page </a:t>
            </a:r>
            <a:fld id="{AA5D853D-7D0B-4AF3-B753-78FE19E4F6BD}" type="slidenum">
              <a:rPr lang="de-DE"/>
              <a:pPr/>
              <a:t>51</a:t>
            </a:fld>
            <a:endParaRPr lang="de-DE"/>
          </a:p>
        </p:txBody>
      </p:sp>
      <p:pic>
        <p:nvPicPr>
          <p:cNvPr id="267266" name="Picture 2"/>
          <p:cNvPicPr>
            <a:picLocks noChangeAspect="1" noChangeArrowheads="1"/>
          </p:cNvPicPr>
          <p:nvPr/>
        </p:nvPicPr>
        <p:blipFill>
          <a:blip r:embed="rId2"/>
          <a:srcRect/>
          <a:stretch>
            <a:fillRect/>
          </a:stretch>
        </p:blipFill>
        <p:spPr bwMode="auto">
          <a:xfrm>
            <a:off x="152400" y="739775"/>
            <a:ext cx="8839200" cy="5556250"/>
          </a:xfrm>
          <a:prstGeom prst="rect">
            <a:avLst/>
          </a:prstGeom>
          <a:noFill/>
          <a:ln w="9525">
            <a:noFill/>
            <a:miter lim="800000"/>
            <a:headEnd/>
            <a:tailEnd/>
          </a:ln>
          <a:effectLst/>
        </p:spPr>
      </p:pic>
      <p:sp>
        <p:nvSpPr>
          <p:cNvPr id="267267" name="Text Box 3"/>
          <p:cNvSpPr txBox="1">
            <a:spLocks noChangeArrowheads="1"/>
          </p:cNvSpPr>
          <p:nvPr/>
        </p:nvSpPr>
        <p:spPr bwMode="auto">
          <a:xfrm>
            <a:off x="0" y="228600"/>
            <a:ext cx="9144000" cy="519113"/>
          </a:xfrm>
          <a:prstGeom prst="rect">
            <a:avLst/>
          </a:prstGeom>
          <a:solidFill>
            <a:srgbClr val="FFCC99"/>
          </a:solidFill>
          <a:ln w="9525">
            <a:noFill/>
            <a:miter lim="800000"/>
            <a:headEnd/>
            <a:tailEnd/>
          </a:ln>
          <a:effectLst/>
        </p:spPr>
        <p:txBody>
          <a:bodyPr>
            <a:spAutoFit/>
          </a:bodyPr>
          <a:lstStyle/>
          <a:p>
            <a:pPr>
              <a:tabLst>
                <a:tab pos="185738" algn="l"/>
              </a:tabLst>
            </a:pPr>
            <a:r>
              <a:rPr lang="de-DE" sz="2800">
                <a:latin typeface="Arial Black" pitchFamily="34" charset="0"/>
                <a:cs typeface="Times New Roman" pitchFamily="18" charset="0"/>
              </a:rPr>
              <a:t>	Biotope for stormwater retention </a:t>
            </a:r>
            <a:endParaRPr lang="de-DE" sz="2800" b="1">
              <a:latin typeface="Arial Black"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sp>
        <p:nvSpPr>
          <p:cNvPr id="268290" name="Text Box 2"/>
          <p:cNvSpPr txBox="1">
            <a:spLocks noChangeArrowheads="1"/>
          </p:cNvSpPr>
          <p:nvPr/>
        </p:nvSpPr>
        <p:spPr bwMode="auto">
          <a:xfrm>
            <a:off x="0" y="228600"/>
            <a:ext cx="9144000" cy="519113"/>
          </a:xfrm>
          <a:prstGeom prst="rect">
            <a:avLst/>
          </a:prstGeom>
          <a:solidFill>
            <a:srgbClr val="FFCC99"/>
          </a:solidFill>
          <a:ln w="9525">
            <a:noFill/>
            <a:miter lim="800000"/>
            <a:headEnd/>
            <a:tailEnd/>
          </a:ln>
          <a:effectLst/>
        </p:spPr>
        <p:txBody>
          <a:bodyPr>
            <a:spAutoFit/>
          </a:bodyPr>
          <a:lstStyle/>
          <a:p>
            <a:pPr marL="101600"/>
            <a:r>
              <a:rPr lang="de-DE" sz="2800">
                <a:latin typeface="Arial Black" pitchFamily="34" charset="0"/>
                <a:cs typeface="Times New Roman" pitchFamily="18" charset="0"/>
              </a:rPr>
              <a:t>Infiltration </a:t>
            </a:r>
            <a:endParaRPr lang="de-DE" sz="2800" b="1">
              <a:latin typeface="Arial Black" pitchFamily="34" charset="0"/>
              <a:cs typeface="Arial" pitchFamily="34" charset="0"/>
            </a:endParaRPr>
          </a:p>
        </p:txBody>
      </p:sp>
      <p:pic>
        <p:nvPicPr>
          <p:cNvPr id="268291" name="Picture 3"/>
          <p:cNvPicPr>
            <a:picLocks noChangeAspect="1" noChangeArrowheads="1"/>
          </p:cNvPicPr>
          <p:nvPr/>
        </p:nvPicPr>
        <p:blipFill>
          <a:blip r:embed="rId2"/>
          <a:srcRect/>
          <a:stretch>
            <a:fillRect/>
          </a:stretch>
        </p:blipFill>
        <p:spPr bwMode="auto">
          <a:xfrm>
            <a:off x="781050" y="762000"/>
            <a:ext cx="7581900" cy="5457825"/>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pic>
        <p:nvPicPr>
          <p:cNvPr id="269314" name="Picture 2"/>
          <p:cNvPicPr>
            <a:picLocks noChangeAspect="1" noChangeArrowheads="1"/>
          </p:cNvPicPr>
          <p:nvPr/>
        </p:nvPicPr>
        <p:blipFill>
          <a:blip r:embed="rId2"/>
          <a:srcRect/>
          <a:stretch>
            <a:fillRect/>
          </a:stretch>
        </p:blipFill>
        <p:spPr bwMode="auto">
          <a:xfrm>
            <a:off x="762000" y="788988"/>
            <a:ext cx="7696200" cy="5570537"/>
          </a:xfrm>
          <a:prstGeom prst="rect">
            <a:avLst/>
          </a:prstGeom>
          <a:noFill/>
          <a:ln w="9525">
            <a:noFill/>
            <a:miter lim="800000"/>
            <a:headEnd/>
            <a:tailEnd/>
          </a:ln>
          <a:effectLst/>
        </p:spPr>
      </p:pic>
      <p:sp>
        <p:nvSpPr>
          <p:cNvPr id="269315" name="Text Box 3"/>
          <p:cNvSpPr txBox="1">
            <a:spLocks noChangeArrowheads="1"/>
          </p:cNvSpPr>
          <p:nvPr/>
        </p:nvSpPr>
        <p:spPr bwMode="auto">
          <a:xfrm>
            <a:off x="0" y="228600"/>
            <a:ext cx="9144000" cy="519113"/>
          </a:xfrm>
          <a:prstGeom prst="rect">
            <a:avLst/>
          </a:prstGeom>
          <a:solidFill>
            <a:srgbClr val="FFCC99"/>
          </a:solidFill>
          <a:ln w="9525">
            <a:noFill/>
            <a:miter lim="800000"/>
            <a:headEnd/>
            <a:tailEnd/>
          </a:ln>
          <a:effectLst/>
        </p:spPr>
        <p:txBody>
          <a:bodyPr>
            <a:spAutoFit/>
          </a:bodyPr>
          <a:lstStyle/>
          <a:p>
            <a:pPr marL="190500"/>
            <a:r>
              <a:rPr lang="de-DE" sz="2800">
                <a:latin typeface="Arial Black" pitchFamily="34" charset="0"/>
                <a:cs typeface="Arial" pitchFamily="34" charset="0"/>
              </a:rPr>
              <a:t>Stormwater runoff at surface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pic>
        <p:nvPicPr>
          <p:cNvPr id="270338" name="Picture 2"/>
          <p:cNvPicPr>
            <a:picLocks noChangeAspect="1" noChangeArrowheads="1"/>
          </p:cNvPicPr>
          <p:nvPr/>
        </p:nvPicPr>
        <p:blipFill>
          <a:blip r:embed="rId2"/>
          <a:srcRect/>
          <a:stretch>
            <a:fillRect/>
          </a:stretch>
        </p:blipFill>
        <p:spPr bwMode="auto">
          <a:xfrm>
            <a:off x="838200" y="757238"/>
            <a:ext cx="7543800" cy="5386387"/>
          </a:xfrm>
          <a:prstGeom prst="rect">
            <a:avLst/>
          </a:prstGeom>
          <a:noFill/>
          <a:ln w="9525">
            <a:noFill/>
            <a:miter lim="800000"/>
            <a:headEnd/>
            <a:tailEnd/>
          </a:ln>
          <a:effectLst/>
        </p:spPr>
      </p:pic>
      <p:sp>
        <p:nvSpPr>
          <p:cNvPr id="270339" name="Text Box 3"/>
          <p:cNvSpPr txBox="1">
            <a:spLocks noChangeArrowheads="1"/>
          </p:cNvSpPr>
          <p:nvPr/>
        </p:nvSpPr>
        <p:spPr bwMode="auto">
          <a:xfrm>
            <a:off x="0" y="228600"/>
            <a:ext cx="9144000" cy="519113"/>
          </a:xfrm>
          <a:prstGeom prst="rect">
            <a:avLst/>
          </a:prstGeom>
          <a:solidFill>
            <a:srgbClr val="FFCC99"/>
          </a:solidFill>
          <a:ln w="9525">
            <a:noFill/>
            <a:miter lim="800000"/>
            <a:headEnd/>
            <a:tailEnd/>
          </a:ln>
          <a:effectLst/>
        </p:spPr>
        <p:txBody>
          <a:bodyPr>
            <a:spAutoFit/>
          </a:bodyPr>
          <a:lstStyle/>
          <a:p>
            <a:pPr>
              <a:tabLst>
                <a:tab pos="185738" algn="l"/>
              </a:tabLst>
            </a:pPr>
            <a:r>
              <a:rPr lang="de-DE" sz="2800">
                <a:latin typeface="Arial Black" pitchFamily="34" charset="0"/>
                <a:cs typeface="Times New Roman" pitchFamily="18" charset="0"/>
              </a:rPr>
              <a:t>	Retention and infiltration pond </a:t>
            </a:r>
            <a:endParaRPr lang="de-DE" sz="2800" b="1">
              <a:latin typeface="Arial Black"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pic>
        <p:nvPicPr>
          <p:cNvPr id="271362" name="Picture 2"/>
          <p:cNvPicPr>
            <a:picLocks noChangeAspect="1" noChangeArrowheads="1"/>
          </p:cNvPicPr>
          <p:nvPr/>
        </p:nvPicPr>
        <p:blipFill>
          <a:blip r:embed="rId2"/>
          <a:srcRect/>
          <a:stretch>
            <a:fillRect/>
          </a:stretch>
        </p:blipFill>
        <p:spPr bwMode="auto">
          <a:xfrm>
            <a:off x="1600200" y="673100"/>
            <a:ext cx="5943600" cy="5645150"/>
          </a:xfrm>
          <a:prstGeom prst="rect">
            <a:avLst/>
          </a:prstGeom>
          <a:noFill/>
          <a:ln w="9525">
            <a:noFill/>
            <a:miter lim="800000"/>
            <a:headEnd/>
            <a:tailEnd/>
          </a:ln>
          <a:effectLst/>
        </p:spPr>
      </p:pic>
      <p:sp>
        <p:nvSpPr>
          <p:cNvPr id="271363" name="Text Box 3"/>
          <p:cNvSpPr txBox="1">
            <a:spLocks noChangeArrowheads="1"/>
          </p:cNvSpPr>
          <p:nvPr/>
        </p:nvSpPr>
        <p:spPr bwMode="auto">
          <a:xfrm>
            <a:off x="0" y="152400"/>
            <a:ext cx="9144000" cy="519113"/>
          </a:xfrm>
          <a:prstGeom prst="rect">
            <a:avLst/>
          </a:prstGeom>
          <a:solidFill>
            <a:srgbClr val="FFCC99"/>
          </a:solidFill>
          <a:ln w="9525">
            <a:noFill/>
            <a:miter lim="800000"/>
            <a:headEnd/>
            <a:tailEnd/>
          </a:ln>
          <a:effectLst/>
        </p:spPr>
        <p:txBody>
          <a:bodyPr>
            <a:spAutoFit/>
          </a:bodyPr>
          <a:lstStyle/>
          <a:p>
            <a:pPr marL="190500">
              <a:spcBef>
                <a:spcPct val="50000"/>
              </a:spcBef>
            </a:pPr>
            <a:r>
              <a:rPr lang="de-DE" sz="2800">
                <a:latin typeface="Arial Black" pitchFamily="34" charset="0"/>
                <a:cs typeface="Arial" pitchFamily="34" charset="0"/>
              </a:rPr>
              <a:t>Stormwater use </a:t>
            </a:r>
            <a:endParaRPr lang="de-DE" sz="2800">
              <a:latin typeface="Arial Black"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sp>
        <p:nvSpPr>
          <p:cNvPr id="188420" name="Text Box 4"/>
          <p:cNvSpPr txBox="1">
            <a:spLocks noChangeArrowheads="1"/>
          </p:cNvSpPr>
          <p:nvPr/>
        </p:nvSpPr>
        <p:spPr bwMode="auto">
          <a:xfrm>
            <a:off x="0" y="228600"/>
            <a:ext cx="9144000" cy="519113"/>
          </a:xfrm>
          <a:prstGeom prst="rect">
            <a:avLst/>
          </a:prstGeom>
          <a:solidFill>
            <a:srgbClr val="FFCC99"/>
          </a:solidFill>
          <a:ln w="9525">
            <a:noFill/>
            <a:miter lim="800000"/>
            <a:headEnd/>
            <a:tailEnd/>
          </a:ln>
          <a:effectLst/>
        </p:spPr>
        <p:txBody>
          <a:bodyPr>
            <a:spAutoFit/>
          </a:bodyPr>
          <a:lstStyle/>
          <a:p>
            <a:pPr marL="101600"/>
            <a:r>
              <a:rPr lang="de-DE" sz="2800">
                <a:latin typeface="Arial Black" pitchFamily="34" charset="0"/>
                <a:cs typeface="Times New Roman" pitchFamily="18" charset="0"/>
              </a:rPr>
              <a:t>Pervious area</a:t>
            </a:r>
            <a:endParaRPr lang="de-DE" sz="2800" b="1">
              <a:latin typeface="Arial Black" pitchFamily="34" charset="0"/>
              <a:cs typeface="Arial" pitchFamily="34" charset="0"/>
            </a:endParaRPr>
          </a:p>
        </p:txBody>
      </p:sp>
      <p:pic>
        <p:nvPicPr>
          <p:cNvPr id="188421" name="Picture 5"/>
          <p:cNvPicPr>
            <a:picLocks noChangeAspect="1" noChangeArrowheads="1"/>
          </p:cNvPicPr>
          <p:nvPr/>
        </p:nvPicPr>
        <p:blipFill>
          <a:blip r:embed="rId2"/>
          <a:srcRect/>
          <a:stretch>
            <a:fillRect/>
          </a:stretch>
        </p:blipFill>
        <p:spPr bwMode="auto">
          <a:xfrm>
            <a:off x="0" y="762000"/>
            <a:ext cx="9144000" cy="53070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de-DE"/>
              <a:t>Urban Water Systems</a:t>
            </a:r>
          </a:p>
          <a:p>
            <a:endParaRPr lang="de-DE"/>
          </a:p>
        </p:txBody>
      </p:sp>
      <p:sp>
        <p:nvSpPr>
          <p:cNvPr id="5" name="Footer Placeholder 2"/>
          <p:cNvSpPr>
            <a:spLocks noGrp="1"/>
          </p:cNvSpPr>
          <p:nvPr>
            <p:ph type="ftr" sz="quarter" idx="11"/>
          </p:nvPr>
        </p:nvSpPr>
        <p:spPr/>
        <p:txBody>
          <a:bodyPr/>
          <a:lstStyle/>
          <a:p>
            <a:r>
              <a:rPr lang="de-DE"/>
              <a:t>10  Urban drainage</a:t>
            </a:r>
          </a:p>
        </p:txBody>
      </p:sp>
      <p:sp>
        <p:nvSpPr>
          <p:cNvPr id="6" name="Slide Number Placeholder 3"/>
          <p:cNvSpPr>
            <a:spLocks noGrp="1"/>
          </p:cNvSpPr>
          <p:nvPr>
            <p:ph type="sldNum" sz="quarter" idx="12"/>
          </p:nvPr>
        </p:nvSpPr>
        <p:spPr/>
        <p:txBody>
          <a:bodyPr/>
          <a:lstStyle/>
          <a:p>
            <a:r>
              <a:rPr lang="de-DE"/>
              <a:t>© PK, 2005 – page </a:t>
            </a:r>
            <a:fld id="{DAFD035B-4FB0-4C32-9371-8919DFFE45BD}" type="slidenum">
              <a:rPr lang="de-DE"/>
              <a:pPr/>
              <a:t>57</a:t>
            </a:fld>
            <a:endParaRPr lang="de-DE"/>
          </a:p>
        </p:txBody>
      </p:sp>
      <p:sp>
        <p:nvSpPr>
          <p:cNvPr id="189443" name="Text Box 3"/>
          <p:cNvSpPr txBox="1">
            <a:spLocks noChangeArrowheads="1"/>
          </p:cNvSpPr>
          <p:nvPr/>
        </p:nvSpPr>
        <p:spPr bwMode="auto">
          <a:xfrm>
            <a:off x="0" y="228600"/>
            <a:ext cx="3276600" cy="946150"/>
          </a:xfrm>
          <a:prstGeom prst="rect">
            <a:avLst/>
          </a:prstGeom>
          <a:solidFill>
            <a:srgbClr val="FFCC99"/>
          </a:solidFill>
          <a:ln w="9525">
            <a:noFill/>
            <a:miter lim="800000"/>
            <a:headEnd/>
            <a:tailEnd/>
          </a:ln>
          <a:effectLst/>
        </p:spPr>
        <p:txBody>
          <a:bodyPr>
            <a:spAutoFit/>
          </a:bodyPr>
          <a:lstStyle/>
          <a:p>
            <a:pPr marL="101600"/>
            <a:r>
              <a:rPr lang="de-DE" sz="2800">
                <a:latin typeface="Arial Black" pitchFamily="34" charset="0"/>
                <a:cs typeface="Times New Roman" pitchFamily="18" charset="0"/>
              </a:rPr>
              <a:t>Surface runoff and infiltration</a:t>
            </a:r>
            <a:endParaRPr lang="de-DE" sz="2800" b="1">
              <a:latin typeface="Arial Black" pitchFamily="34" charset="0"/>
              <a:cs typeface="Arial" pitchFamily="34" charset="0"/>
            </a:endParaRPr>
          </a:p>
        </p:txBody>
      </p:sp>
      <p:pic>
        <p:nvPicPr>
          <p:cNvPr id="189446" name="Picture 6"/>
          <p:cNvPicPr>
            <a:picLocks noChangeAspect="1" noChangeArrowheads="1"/>
          </p:cNvPicPr>
          <p:nvPr/>
        </p:nvPicPr>
        <p:blipFill>
          <a:blip r:embed="rId2"/>
          <a:srcRect/>
          <a:stretch>
            <a:fillRect/>
          </a:stretch>
        </p:blipFill>
        <p:spPr bwMode="auto">
          <a:xfrm>
            <a:off x="3276600" y="0"/>
            <a:ext cx="5867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Número de Slide 1"/>
          <p:cNvSpPr>
            <a:spLocks noGrp="1"/>
          </p:cNvSpPr>
          <p:nvPr>
            <p:ph type="sldNum" sz="quarter" idx="12"/>
          </p:nvPr>
        </p:nvSpPr>
        <p:spPr>
          <a:xfrm>
            <a:off x="785813" y="4786313"/>
            <a:ext cx="2705100" cy="476250"/>
          </a:xfrm>
          <a:noFill/>
        </p:spPr>
        <p:txBody>
          <a:bodyPr/>
          <a:lstStyle/>
          <a:p>
            <a:r>
              <a:rPr lang="pt-BR" sz="1800" smtClean="0">
                <a:latin typeface="Arial" pitchFamily="34" charset="0"/>
                <a:cs typeface="Arial" pitchFamily="34" charset="0"/>
              </a:rPr>
              <a:t>Individual protection</a:t>
            </a:r>
          </a:p>
        </p:txBody>
      </p:sp>
      <p:pic>
        <p:nvPicPr>
          <p:cNvPr id="34819" name="Picture 2" descr="IMG_0764"/>
          <p:cNvPicPr>
            <a:picLocks noChangeAspect="1" noChangeArrowheads="1"/>
          </p:cNvPicPr>
          <p:nvPr/>
        </p:nvPicPr>
        <p:blipFill>
          <a:blip r:embed="rId2"/>
          <a:srcRect l="24496" t="9975" r="12183" b="9714"/>
          <a:stretch>
            <a:fillRect/>
          </a:stretch>
        </p:blipFill>
        <p:spPr bwMode="auto">
          <a:xfrm>
            <a:off x="1071563" y="1677988"/>
            <a:ext cx="3000375" cy="2851150"/>
          </a:xfrm>
          <a:prstGeom prst="rect">
            <a:avLst/>
          </a:prstGeom>
          <a:noFill/>
          <a:ln w="9525">
            <a:noFill/>
            <a:miter lim="800000"/>
            <a:headEnd/>
            <a:tailEnd/>
          </a:ln>
        </p:spPr>
      </p:pic>
      <p:pic>
        <p:nvPicPr>
          <p:cNvPr id="34820" name="Picture 1" descr="uniao12"/>
          <p:cNvPicPr>
            <a:picLocks noChangeAspect="1" noChangeArrowheads="1"/>
          </p:cNvPicPr>
          <p:nvPr/>
        </p:nvPicPr>
        <p:blipFill>
          <a:blip r:embed="rId3"/>
          <a:srcRect/>
          <a:stretch>
            <a:fillRect/>
          </a:stretch>
        </p:blipFill>
        <p:spPr bwMode="auto">
          <a:xfrm>
            <a:off x="4929188" y="1689100"/>
            <a:ext cx="3305175" cy="2759075"/>
          </a:xfrm>
          <a:prstGeom prst="rect">
            <a:avLst/>
          </a:prstGeom>
          <a:noFill/>
          <a:ln w="9525">
            <a:noFill/>
            <a:miter lim="800000"/>
            <a:headEnd/>
            <a:tailEnd/>
          </a:ln>
        </p:spPr>
      </p:pic>
      <p:sp>
        <p:nvSpPr>
          <p:cNvPr id="34821"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tabLst>
                <a:tab pos="-3382963" algn="l"/>
                <a:tab pos="92075" algn="l"/>
                <a:tab pos="1920875" algn="l"/>
                <a:tab pos="3749675" algn="l"/>
              </a:tabLst>
            </a:pPr>
            <a:endParaRPr lang="pt-BR"/>
          </a:p>
        </p:txBody>
      </p:sp>
      <p:sp>
        <p:nvSpPr>
          <p:cNvPr id="34822" name="Rectangle 4"/>
          <p:cNvSpPr>
            <a:spLocks noChangeArrowheads="1"/>
          </p:cNvSpPr>
          <p:nvPr/>
        </p:nvSpPr>
        <p:spPr bwMode="auto">
          <a:xfrm>
            <a:off x="0" y="2628900"/>
            <a:ext cx="9144000" cy="457200"/>
          </a:xfrm>
          <a:prstGeom prst="rect">
            <a:avLst/>
          </a:prstGeom>
          <a:noFill/>
          <a:ln w="9525">
            <a:noFill/>
            <a:miter lim="800000"/>
            <a:headEnd/>
            <a:tailEnd/>
          </a:ln>
        </p:spPr>
        <p:txBody>
          <a:bodyPr wrap="none" anchor="ctr">
            <a:spAutoFit/>
          </a:bodyPr>
          <a:lstStyle/>
          <a:p>
            <a:pPr algn="just" eaLnBrk="0" hangingPunct="0"/>
            <a:r>
              <a:rPr lang="en-US" sz="1100" b="1">
                <a:latin typeface="Book Antiqua" pitchFamily="18" charset="0"/>
                <a:cs typeface="Times New Roman" pitchFamily="18" charset="0"/>
              </a:rPr>
              <a:t>    </a:t>
            </a:r>
            <a:endParaRPr lang="en-US"/>
          </a:p>
        </p:txBody>
      </p:sp>
      <p:sp>
        <p:nvSpPr>
          <p:cNvPr id="34823" name="CaixaDeTexto 7"/>
          <p:cNvSpPr txBox="1">
            <a:spLocks noChangeArrowheads="1"/>
          </p:cNvSpPr>
          <p:nvPr/>
        </p:nvSpPr>
        <p:spPr bwMode="auto">
          <a:xfrm>
            <a:off x="5572125" y="4929188"/>
            <a:ext cx="2000250" cy="369887"/>
          </a:xfrm>
          <a:prstGeom prst="rect">
            <a:avLst/>
          </a:prstGeom>
          <a:noFill/>
          <a:ln w="9525">
            <a:noFill/>
            <a:miter lim="800000"/>
            <a:headEnd/>
            <a:tailEnd/>
          </a:ln>
        </p:spPr>
        <p:txBody>
          <a:bodyPr>
            <a:spAutoFit/>
          </a:bodyPr>
          <a:lstStyle/>
          <a:p>
            <a:r>
              <a:rPr lang="pt-BR"/>
              <a:t>House elevated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994" name="Rectangle 114"/>
          <p:cNvSpPr>
            <a:spLocks noChangeArrowheads="1"/>
          </p:cNvSpPr>
          <p:nvPr/>
        </p:nvSpPr>
        <p:spPr bwMode="auto">
          <a:xfrm>
            <a:off x="5867400" y="44450"/>
            <a:ext cx="3205163" cy="1196975"/>
          </a:xfrm>
          <a:prstGeom prst="rect">
            <a:avLst/>
          </a:prstGeom>
          <a:solidFill>
            <a:schemeClr val="bg1"/>
          </a:solidFill>
          <a:ln w="9525">
            <a:noFill/>
            <a:miter lim="800000"/>
            <a:headEnd/>
            <a:tailEnd/>
          </a:ln>
          <a:effectLst/>
        </p:spPr>
        <p:txBody>
          <a:bodyPr wrap="none" anchor="ctr"/>
          <a:lstStyle/>
          <a:p>
            <a:endParaRPr lang="en-GB"/>
          </a:p>
        </p:txBody>
      </p:sp>
      <p:sp>
        <p:nvSpPr>
          <p:cNvPr id="250882" name="Rectangle 2"/>
          <p:cNvSpPr>
            <a:spLocks noGrp="1" noChangeArrowheads="1"/>
          </p:cNvSpPr>
          <p:nvPr>
            <p:ph type="title"/>
          </p:nvPr>
        </p:nvSpPr>
        <p:spPr/>
        <p:txBody>
          <a:bodyPr/>
          <a:lstStyle/>
          <a:p>
            <a:endParaRPr lang="en-US" sz="900" smtClean="0"/>
          </a:p>
        </p:txBody>
      </p:sp>
      <p:sp>
        <p:nvSpPr>
          <p:cNvPr id="250883" name="Rectangle 3"/>
          <p:cNvSpPr>
            <a:spLocks noGrp="1" noChangeArrowheads="1"/>
          </p:cNvSpPr>
          <p:nvPr>
            <p:ph type="body" idx="1"/>
          </p:nvPr>
        </p:nvSpPr>
        <p:spPr/>
        <p:txBody>
          <a:bodyPr/>
          <a:lstStyle/>
          <a:p>
            <a:endParaRPr lang="en-US" sz="900" smtClean="0"/>
          </a:p>
        </p:txBody>
      </p:sp>
      <p:sp>
        <p:nvSpPr>
          <p:cNvPr id="250884" name="Rectangle 4"/>
          <p:cNvSpPr>
            <a:spLocks noChangeArrowheads="1"/>
          </p:cNvSpPr>
          <p:nvPr/>
        </p:nvSpPr>
        <p:spPr bwMode="auto">
          <a:xfrm>
            <a:off x="0" y="6381328"/>
            <a:ext cx="9144000" cy="476672"/>
          </a:xfrm>
          <a:prstGeom prst="rect">
            <a:avLst/>
          </a:prstGeom>
          <a:solidFill>
            <a:schemeClr val="bg1"/>
          </a:solidFill>
          <a:ln w="9525">
            <a:noFill/>
            <a:miter lim="800000"/>
            <a:headEnd/>
            <a:tailEnd/>
          </a:ln>
          <a:effectLst/>
        </p:spPr>
        <p:txBody>
          <a:bodyPr wrap="none" anchor="ctr"/>
          <a:lstStyle/>
          <a:p>
            <a:r>
              <a:rPr lang="en-GB" smtClean="0">
                <a:solidFill>
                  <a:schemeClr val="bg1">
                    <a:lumMod val="10000"/>
                  </a:schemeClr>
                </a:solidFill>
              </a:rPr>
              <a:t>Source: CIRIA, UK</a:t>
            </a:r>
            <a:endParaRPr lang="en-GB">
              <a:solidFill>
                <a:schemeClr val="bg1">
                  <a:lumMod val="10000"/>
                </a:schemeClr>
              </a:solidFill>
            </a:endParaRPr>
          </a:p>
        </p:txBody>
      </p:sp>
      <p:pic>
        <p:nvPicPr>
          <p:cNvPr id="250885" name="Picture 5"/>
          <p:cNvPicPr preferRelativeResize="0">
            <a:picLocks noChangeAspect="1" noChangeArrowheads="1"/>
          </p:cNvPicPr>
          <p:nvPr/>
        </p:nvPicPr>
        <p:blipFill>
          <a:blip r:embed="rId3" cstate="print"/>
          <a:srcRect/>
          <a:stretch>
            <a:fillRect/>
          </a:stretch>
        </p:blipFill>
        <p:spPr bwMode="auto">
          <a:xfrm>
            <a:off x="36512" y="404664"/>
            <a:ext cx="9107488" cy="5835650"/>
          </a:xfrm>
          <a:prstGeom prst="rect">
            <a:avLst/>
          </a:prstGeom>
          <a:solidFill>
            <a:schemeClr val="accent1"/>
          </a:solidFill>
          <a:ln w="9525" algn="ctr">
            <a:solidFill>
              <a:schemeClr val="tx1"/>
            </a:solidFill>
            <a:miter lim="800000"/>
            <a:headEnd/>
            <a:tailEnd/>
          </a:ln>
          <a:effectLst/>
        </p:spPr>
      </p:pic>
      <p:sp>
        <p:nvSpPr>
          <p:cNvPr id="250886" name="Rectangle 6"/>
          <p:cNvSpPr>
            <a:spLocks noChangeArrowheads="1"/>
          </p:cNvSpPr>
          <p:nvPr/>
        </p:nvSpPr>
        <p:spPr bwMode="auto">
          <a:xfrm>
            <a:off x="52388" y="5329238"/>
            <a:ext cx="7777162" cy="836612"/>
          </a:xfrm>
          <a:prstGeom prst="rect">
            <a:avLst/>
          </a:prstGeom>
          <a:solidFill>
            <a:schemeClr val="bg1"/>
          </a:solidFill>
          <a:ln w="9525">
            <a:solidFill>
              <a:schemeClr val="bg1"/>
            </a:solidFill>
            <a:miter lim="800000"/>
            <a:headEnd/>
            <a:tailEnd/>
          </a:ln>
          <a:effectLst/>
        </p:spPr>
        <p:txBody>
          <a:bodyPr wrap="none" anchor="ctr"/>
          <a:lstStyle/>
          <a:p>
            <a:pPr algn="ctr" eaLnBrk="0" hangingPunct="0"/>
            <a:endParaRPr lang="en-US" sz="900">
              <a:latin typeface="Tahoma" pitchFamily="34" charset="0"/>
            </a:endParaRPr>
          </a:p>
        </p:txBody>
      </p:sp>
      <p:grpSp>
        <p:nvGrpSpPr>
          <p:cNvPr id="2" name="Group 7"/>
          <p:cNvGrpSpPr>
            <a:grpSpLocks/>
          </p:cNvGrpSpPr>
          <p:nvPr/>
        </p:nvGrpSpPr>
        <p:grpSpPr bwMode="auto">
          <a:xfrm>
            <a:off x="1725613" y="1341438"/>
            <a:ext cx="1184275" cy="1420812"/>
            <a:chOff x="1176" y="845"/>
            <a:chExt cx="810" cy="895"/>
          </a:xfrm>
        </p:grpSpPr>
        <p:sp>
          <p:nvSpPr>
            <p:cNvPr id="250888" name="Freeform 8"/>
            <p:cNvSpPr>
              <a:spLocks/>
            </p:cNvSpPr>
            <p:nvPr/>
          </p:nvSpPr>
          <p:spPr bwMode="auto">
            <a:xfrm>
              <a:off x="1176" y="1515"/>
              <a:ext cx="222" cy="225"/>
            </a:xfrm>
            <a:custGeom>
              <a:avLst/>
              <a:gdLst/>
              <a:ahLst/>
              <a:cxnLst>
                <a:cxn ang="0">
                  <a:pos x="63" y="0"/>
                </a:cxn>
                <a:cxn ang="0">
                  <a:pos x="189" y="135"/>
                </a:cxn>
                <a:cxn ang="0">
                  <a:pos x="222" y="168"/>
                </a:cxn>
                <a:cxn ang="0">
                  <a:pos x="162" y="225"/>
                </a:cxn>
                <a:cxn ang="0">
                  <a:pos x="0" y="57"/>
                </a:cxn>
                <a:cxn ang="0">
                  <a:pos x="63" y="0"/>
                </a:cxn>
              </a:cxnLst>
              <a:rect l="0" t="0" r="r" b="b"/>
              <a:pathLst>
                <a:path w="222" h="225">
                  <a:moveTo>
                    <a:pt x="63" y="0"/>
                  </a:moveTo>
                  <a:lnTo>
                    <a:pt x="189" y="135"/>
                  </a:lnTo>
                  <a:lnTo>
                    <a:pt x="222" y="168"/>
                  </a:lnTo>
                  <a:lnTo>
                    <a:pt x="162" y="225"/>
                  </a:lnTo>
                  <a:lnTo>
                    <a:pt x="0" y="57"/>
                  </a:lnTo>
                  <a:lnTo>
                    <a:pt x="63" y="0"/>
                  </a:lnTo>
                  <a:close/>
                </a:path>
              </a:pathLst>
            </a:custGeom>
            <a:solidFill>
              <a:srgbClr val="339966">
                <a:alpha val="50000"/>
              </a:srgbClr>
            </a:solidFill>
            <a:ln w="9525" cap="flat" cmpd="sng">
              <a:solidFill>
                <a:schemeClr val="tx1"/>
              </a:solidFill>
              <a:prstDash val="solid"/>
              <a:round/>
              <a:headEnd type="none" w="med" len="med"/>
              <a:tailEnd type="none" w="med" len="med"/>
            </a:ln>
            <a:effectLst/>
          </p:spPr>
          <p:txBody>
            <a:bodyPr/>
            <a:lstStyle/>
            <a:p>
              <a:endParaRPr lang="en-GB"/>
            </a:p>
          </p:txBody>
        </p:sp>
        <p:sp>
          <p:nvSpPr>
            <p:cNvPr id="250889" name="AutoShape 9"/>
            <p:cNvSpPr>
              <a:spLocks noChangeArrowheads="1"/>
            </p:cNvSpPr>
            <p:nvPr/>
          </p:nvSpPr>
          <p:spPr bwMode="auto">
            <a:xfrm rot="10800000">
              <a:off x="1215" y="845"/>
              <a:ext cx="771" cy="272"/>
            </a:xfrm>
            <a:prstGeom prst="wedgeRoundRectCallout">
              <a:avLst>
                <a:gd name="adj1" fmla="val 44810"/>
                <a:gd name="adj2" fmla="val -202944"/>
                <a:gd name="adj3" fmla="val 16667"/>
              </a:avLst>
            </a:prstGeom>
            <a:solidFill>
              <a:srgbClr val="FFFF00"/>
            </a:solidFill>
            <a:ln w="9525" algn="ctr">
              <a:solidFill>
                <a:schemeClr val="tx1"/>
              </a:solidFill>
              <a:miter lim="800000"/>
              <a:headEnd/>
              <a:tailEnd/>
            </a:ln>
            <a:effectLst/>
          </p:spPr>
          <p:txBody>
            <a:bodyPr rot="10800000"/>
            <a:lstStyle/>
            <a:p>
              <a:pPr eaLnBrk="0" hangingPunct="0"/>
              <a:r>
                <a:rPr lang="en-GB" sz="900" b="1">
                  <a:latin typeface="Tahoma" pitchFamily="34" charset="0"/>
                </a:rPr>
                <a:t>Source control</a:t>
              </a:r>
            </a:p>
            <a:p>
              <a:pPr eaLnBrk="0" hangingPunct="0"/>
              <a:r>
                <a:rPr lang="en-GB" sz="900">
                  <a:latin typeface="Tahoma" pitchFamily="34" charset="0"/>
                </a:rPr>
                <a:t>Green roof</a:t>
              </a:r>
              <a:endParaRPr lang="en-US" sz="900">
                <a:latin typeface="Tahoma" pitchFamily="34" charset="0"/>
              </a:endParaRPr>
            </a:p>
          </p:txBody>
        </p:sp>
      </p:grpSp>
      <p:grpSp>
        <p:nvGrpSpPr>
          <p:cNvPr id="3" name="Group 10"/>
          <p:cNvGrpSpPr>
            <a:grpSpLocks/>
          </p:cNvGrpSpPr>
          <p:nvPr/>
        </p:nvGrpSpPr>
        <p:grpSpPr bwMode="auto">
          <a:xfrm>
            <a:off x="1382713" y="2386013"/>
            <a:ext cx="4079875" cy="3275012"/>
            <a:chOff x="943" y="1503"/>
            <a:chExt cx="2785" cy="2063"/>
          </a:xfrm>
        </p:grpSpPr>
        <p:sp>
          <p:nvSpPr>
            <p:cNvPr id="250891" name="AutoShape 11"/>
            <p:cNvSpPr>
              <a:spLocks noChangeArrowheads="1"/>
            </p:cNvSpPr>
            <p:nvPr/>
          </p:nvSpPr>
          <p:spPr bwMode="auto">
            <a:xfrm rot="10800000">
              <a:off x="988" y="3294"/>
              <a:ext cx="907" cy="272"/>
            </a:xfrm>
            <a:prstGeom prst="wedgeRoundRectCallout">
              <a:avLst>
                <a:gd name="adj1" fmla="val -203032"/>
                <a:gd name="adj2" fmla="val 213602"/>
                <a:gd name="adj3" fmla="val 16667"/>
              </a:avLst>
            </a:prstGeom>
            <a:solidFill>
              <a:srgbClr val="FFFF99"/>
            </a:solidFill>
            <a:ln w="9525">
              <a:solidFill>
                <a:schemeClr val="tx1"/>
              </a:solidFill>
              <a:miter lim="800000"/>
              <a:headEnd/>
              <a:tailEnd/>
            </a:ln>
            <a:effectLst/>
          </p:spPr>
          <p:txBody>
            <a:bodyPr rot="10800000"/>
            <a:lstStyle/>
            <a:p>
              <a:pPr eaLnBrk="0" hangingPunct="0"/>
              <a:r>
                <a:rPr lang="en-GB" sz="900" b="1">
                  <a:latin typeface="Tahoma" pitchFamily="34" charset="0"/>
                </a:rPr>
                <a:t>Source control</a:t>
              </a:r>
            </a:p>
            <a:p>
              <a:pPr eaLnBrk="0" hangingPunct="0"/>
              <a:r>
                <a:rPr lang="en-GB" sz="900">
                  <a:latin typeface="Tahoma" pitchFamily="34" charset="0"/>
                </a:rPr>
                <a:t>Permeable surface</a:t>
              </a:r>
              <a:endParaRPr lang="en-US" sz="900">
                <a:latin typeface="Tahoma" pitchFamily="34" charset="0"/>
              </a:endParaRPr>
            </a:p>
          </p:txBody>
        </p:sp>
        <p:sp>
          <p:nvSpPr>
            <p:cNvPr id="250892" name="AutoShape 12"/>
            <p:cNvSpPr>
              <a:spLocks noChangeArrowheads="1"/>
            </p:cNvSpPr>
            <p:nvPr/>
          </p:nvSpPr>
          <p:spPr bwMode="auto">
            <a:xfrm rot="10800000">
              <a:off x="988" y="3294"/>
              <a:ext cx="907" cy="272"/>
            </a:xfrm>
            <a:prstGeom prst="wedgeRoundRectCallout">
              <a:avLst>
                <a:gd name="adj1" fmla="val -23870"/>
                <a:gd name="adj2" fmla="val 195954"/>
                <a:gd name="adj3" fmla="val 16667"/>
              </a:avLst>
            </a:prstGeom>
            <a:solidFill>
              <a:srgbClr val="FFFF99"/>
            </a:solidFill>
            <a:ln w="9525">
              <a:solidFill>
                <a:schemeClr val="tx1"/>
              </a:solidFill>
              <a:miter lim="800000"/>
              <a:headEnd/>
              <a:tailEnd/>
            </a:ln>
            <a:effectLst/>
          </p:spPr>
          <p:txBody>
            <a:bodyPr rot="10800000"/>
            <a:lstStyle/>
            <a:p>
              <a:pPr eaLnBrk="0" hangingPunct="0"/>
              <a:r>
                <a:rPr lang="en-GB" sz="900" b="1">
                  <a:latin typeface="Tahoma" pitchFamily="34" charset="0"/>
                </a:rPr>
                <a:t>Source control</a:t>
              </a:r>
            </a:p>
            <a:p>
              <a:pPr eaLnBrk="0" hangingPunct="0"/>
              <a:r>
                <a:rPr lang="en-GB" sz="900">
                  <a:latin typeface="Tahoma" pitchFamily="34" charset="0"/>
                </a:rPr>
                <a:t>Permeable surface</a:t>
              </a:r>
              <a:endParaRPr lang="en-US" sz="900">
                <a:latin typeface="Tahoma" pitchFamily="34" charset="0"/>
              </a:endParaRPr>
            </a:p>
          </p:txBody>
        </p:sp>
        <p:grpSp>
          <p:nvGrpSpPr>
            <p:cNvPr id="4" name="Group 13"/>
            <p:cNvGrpSpPr>
              <a:grpSpLocks/>
            </p:cNvGrpSpPr>
            <p:nvPr/>
          </p:nvGrpSpPr>
          <p:grpSpPr bwMode="auto">
            <a:xfrm>
              <a:off x="943" y="1503"/>
              <a:ext cx="2785" cy="1428"/>
              <a:chOff x="943" y="1503"/>
              <a:chExt cx="2785" cy="1428"/>
            </a:xfrm>
          </p:grpSpPr>
          <p:sp>
            <p:nvSpPr>
              <p:cNvPr id="250894" name="Freeform 14"/>
              <p:cNvSpPr>
                <a:spLocks/>
              </p:cNvSpPr>
              <p:nvPr/>
            </p:nvSpPr>
            <p:spPr bwMode="auto">
              <a:xfrm>
                <a:off x="943" y="1503"/>
                <a:ext cx="839" cy="1428"/>
              </a:xfrm>
              <a:custGeom>
                <a:avLst/>
                <a:gdLst/>
                <a:ahLst/>
                <a:cxnLst>
                  <a:cxn ang="0">
                    <a:pos x="635" y="1428"/>
                  </a:cxn>
                  <a:cxn ang="0">
                    <a:pos x="617" y="1416"/>
                  </a:cxn>
                  <a:cxn ang="0">
                    <a:pos x="401" y="978"/>
                  </a:cxn>
                  <a:cxn ang="0">
                    <a:pos x="443" y="945"/>
                  </a:cxn>
                  <a:cxn ang="0">
                    <a:pos x="0" y="67"/>
                  </a:cxn>
                  <a:cxn ang="0">
                    <a:pos x="155" y="0"/>
                  </a:cxn>
                  <a:cxn ang="0">
                    <a:pos x="305" y="303"/>
                  </a:cxn>
                  <a:cxn ang="0">
                    <a:pos x="440" y="243"/>
                  </a:cxn>
                  <a:cxn ang="0">
                    <a:pos x="494" y="354"/>
                  </a:cxn>
                  <a:cxn ang="0">
                    <a:pos x="816" y="339"/>
                  </a:cxn>
                  <a:cxn ang="0">
                    <a:pos x="833" y="351"/>
                  </a:cxn>
                  <a:cxn ang="0">
                    <a:pos x="839" y="648"/>
                  </a:cxn>
                  <a:cxn ang="0">
                    <a:pos x="719" y="648"/>
                  </a:cxn>
                  <a:cxn ang="0">
                    <a:pos x="629" y="690"/>
                  </a:cxn>
                  <a:cxn ang="0">
                    <a:pos x="587" y="738"/>
                  </a:cxn>
                  <a:cxn ang="0">
                    <a:pos x="566" y="783"/>
                  </a:cxn>
                  <a:cxn ang="0">
                    <a:pos x="589" y="884"/>
                  </a:cxn>
                  <a:cxn ang="0">
                    <a:pos x="602" y="918"/>
                  </a:cxn>
                  <a:cxn ang="0">
                    <a:pos x="737" y="858"/>
                  </a:cxn>
                  <a:cxn ang="0">
                    <a:pos x="839" y="1041"/>
                  </a:cxn>
                  <a:cxn ang="0">
                    <a:pos x="716" y="1107"/>
                  </a:cxn>
                  <a:cxn ang="0">
                    <a:pos x="818" y="1353"/>
                  </a:cxn>
                  <a:cxn ang="0">
                    <a:pos x="635" y="1428"/>
                  </a:cxn>
                </a:cxnLst>
                <a:rect l="0" t="0" r="r" b="b"/>
                <a:pathLst>
                  <a:path w="839" h="1428">
                    <a:moveTo>
                      <a:pt x="635" y="1428"/>
                    </a:moveTo>
                    <a:lnTo>
                      <a:pt x="617" y="1416"/>
                    </a:lnTo>
                    <a:lnTo>
                      <a:pt x="401" y="978"/>
                    </a:lnTo>
                    <a:lnTo>
                      <a:pt x="443" y="945"/>
                    </a:lnTo>
                    <a:lnTo>
                      <a:pt x="0" y="67"/>
                    </a:lnTo>
                    <a:lnTo>
                      <a:pt x="155" y="0"/>
                    </a:lnTo>
                    <a:lnTo>
                      <a:pt x="305" y="303"/>
                    </a:lnTo>
                    <a:lnTo>
                      <a:pt x="440" y="243"/>
                    </a:lnTo>
                    <a:lnTo>
                      <a:pt x="494" y="354"/>
                    </a:lnTo>
                    <a:lnTo>
                      <a:pt x="816" y="339"/>
                    </a:lnTo>
                    <a:lnTo>
                      <a:pt x="833" y="351"/>
                    </a:lnTo>
                    <a:lnTo>
                      <a:pt x="839" y="648"/>
                    </a:lnTo>
                    <a:lnTo>
                      <a:pt x="719" y="648"/>
                    </a:lnTo>
                    <a:lnTo>
                      <a:pt x="629" y="690"/>
                    </a:lnTo>
                    <a:lnTo>
                      <a:pt x="587" y="738"/>
                    </a:lnTo>
                    <a:lnTo>
                      <a:pt x="566" y="783"/>
                    </a:lnTo>
                    <a:lnTo>
                      <a:pt x="589" y="884"/>
                    </a:lnTo>
                    <a:lnTo>
                      <a:pt x="602" y="918"/>
                    </a:lnTo>
                    <a:lnTo>
                      <a:pt x="737" y="858"/>
                    </a:lnTo>
                    <a:lnTo>
                      <a:pt x="839" y="1041"/>
                    </a:lnTo>
                    <a:lnTo>
                      <a:pt x="716" y="1107"/>
                    </a:lnTo>
                    <a:lnTo>
                      <a:pt x="818" y="1353"/>
                    </a:lnTo>
                    <a:lnTo>
                      <a:pt x="635" y="1428"/>
                    </a:lnTo>
                    <a:close/>
                  </a:path>
                </a:pathLst>
              </a:custGeom>
              <a:solidFill>
                <a:srgbClr val="339966">
                  <a:alpha val="50000"/>
                </a:srgbClr>
              </a:solidFill>
              <a:ln w="9525">
                <a:solidFill>
                  <a:schemeClr val="tx1"/>
                </a:solidFill>
                <a:round/>
                <a:headEnd/>
                <a:tailEnd/>
              </a:ln>
              <a:effectLst/>
            </p:spPr>
            <p:txBody>
              <a:bodyPr/>
              <a:lstStyle/>
              <a:p>
                <a:endParaRPr lang="en-GB"/>
              </a:p>
            </p:txBody>
          </p:sp>
          <p:sp>
            <p:nvSpPr>
              <p:cNvPr id="250895" name="Freeform 15"/>
              <p:cNvSpPr>
                <a:spLocks/>
              </p:cNvSpPr>
              <p:nvPr/>
            </p:nvSpPr>
            <p:spPr bwMode="auto">
              <a:xfrm>
                <a:off x="2996" y="1912"/>
                <a:ext cx="732" cy="936"/>
              </a:xfrm>
              <a:custGeom>
                <a:avLst/>
                <a:gdLst/>
                <a:ahLst/>
                <a:cxnLst>
                  <a:cxn ang="0">
                    <a:pos x="212" y="936"/>
                  </a:cxn>
                  <a:cxn ang="0">
                    <a:pos x="224" y="356"/>
                  </a:cxn>
                  <a:cxn ang="0">
                    <a:pos x="212" y="244"/>
                  </a:cxn>
                  <a:cxn ang="0">
                    <a:pos x="184" y="204"/>
                  </a:cxn>
                  <a:cxn ang="0">
                    <a:pos x="116" y="160"/>
                  </a:cxn>
                  <a:cxn ang="0">
                    <a:pos x="33" y="157"/>
                  </a:cxn>
                  <a:cxn ang="0">
                    <a:pos x="0" y="156"/>
                  </a:cxn>
                  <a:cxn ang="0">
                    <a:pos x="4" y="0"/>
                  </a:cxn>
                  <a:cxn ang="0">
                    <a:pos x="724" y="4"/>
                  </a:cxn>
                  <a:cxn ang="0">
                    <a:pos x="732" y="152"/>
                  </a:cxn>
                  <a:cxn ang="0">
                    <a:pos x="623" y="157"/>
                  </a:cxn>
                  <a:cxn ang="0">
                    <a:pos x="578" y="157"/>
                  </a:cxn>
                  <a:cxn ang="0">
                    <a:pos x="532" y="157"/>
                  </a:cxn>
                  <a:cxn ang="0">
                    <a:pos x="444" y="184"/>
                  </a:cxn>
                  <a:cxn ang="0">
                    <a:pos x="408" y="248"/>
                  </a:cxn>
                  <a:cxn ang="0">
                    <a:pos x="396" y="293"/>
                  </a:cxn>
                  <a:cxn ang="0">
                    <a:pos x="396" y="339"/>
                  </a:cxn>
                  <a:cxn ang="0">
                    <a:pos x="396" y="566"/>
                  </a:cxn>
                  <a:cxn ang="0">
                    <a:pos x="396" y="747"/>
                  </a:cxn>
                  <a:cxn ang="0">
                    <a:pos x="396" y="936"/>
                  </a:cxn>
                  <a:cxn ang="0">
                    <a:pos x="212" y="936"/>
                  </a:cxn>
                </a:cxnLst>
                <a:rect l="0" t="0" r="r" b="b"/>
                <a:pathLst>
                  <a:path w="732" h="936">
                    <a:moveTo>
                      <a:pt x="212" y="936"/>
                    </a:moveTo>
                    <a:lnTo>
                      <a:pt x="224" y="356"/>
                    </a:lnTo>
                    <a:cubicBezTo>
                      <a:pt x="209" y="238"/>
                      <a:pt x="219" y="269"/>
                      <a:pt x="212" y="244"/>
                    </a:cubicBezTo>
                    <a:cubicBezTo>
                      <a:pt x="205" y="219"/>
                      <a:pt x="200" y="218"/>
                      <a:pt x="184" y="204"/>
                    </a:cubicBezTo>
                    <a:cubicBezTo>
                      <a:pt x="168" y="190"/>
                      <a:pt x="142" y="166"/>
                      <a:pt x="116" y="160"/>
                    </a:cubicBezTo>
                    <a:cubicBezTo>
                      <a:pt x="90" y="154"/>
                      <a:pt x="52" y="158"/>
                      <a:pt x="33" y="157"/>
                    </a:cubicBezTo>
                    <a:lnTo>
                      <a:pt x="0" y="156"/>
                    </a:lnTo>
                    <a:lnTo>
                      <a:pt x="4" y="0"/>
                    </a:lnTo>
                    <a:lnTo>
                      <a:pt x="724" y="4"/>
                    </a:lnTo>
                    <a:lnTo>
                      <a:pt x="732" y="152"/>
                    </a:lnTo>
                    <a:lnTo>
                      <a:pt x="623" y="157"/>
                    </a:lnTo>
                    <a:lnTo>
                      <a:pt x="578" y="157"/>
                    </a:lnTo>
                    <a:lnTo>
                      <a:pt x="532" y="157"/>
                    </a:lnTo>
                    <a:cubicBezTo>
                      <a:pt x="510" y="162"/>
                      <a:pt x="465" y="169"/>
                      <a:pt x="444" y="184"/>
                    </a:cubicBezTo>
                    <a:cubicBezTo>
                      <a:pt x="423" y="199"/>
                      <a:pt x="416" y="230"/>
                      <a:pt x="408" y="248"/>
                    </a:cubicBezTo>
                    <a:lnTo>
                      <a:pt x="396" y="293"/>
                    </a:lnTo>
                    <a:lnTo>
                      <a:pt x="396" y="339"/>
                    </a:lnTo>
                    <a:lnTo>
                      <a:pt x="396" y="566"/>
                    </a:lnTo>
                    <a:lnTo>
                      <a:pt x="396" y="747"/>
                    </a:lnTo>
                    <a:lnTo>
                      <a:pt x="396" y="936"/>
                    </a:lnTo>
                    <a:lnTo>
                      <a:pt x="212" y="936"/>
                    </a:lnTo>
                    <a:close/>
                  </a:path>
                </a:pathLst>
              </a:custGeom>
              <a:solidFill>
                <a:srgbClr val="339966">
                  <a:alpha val="50000"/>
                </a:srgbClr>
              </a:solidFill>
              <a:ln w="9525" cap="flat" cmpd="sng">
                <a:solidFill>
                  <a:schemeClr val="tx1"/>
                </a:solidFill>
                <a:prstDash val="solid"/>
                <a:round/>
                <a:headEnd type="none" w="med" len="med"/>
                <a:tailEnd type="none" w="med" len="med"/>
              </a:ln>
              <a:effectLst/>
            </p:spPr>
            <p:txBody>
              <a:bodyPr/>
              <a:lstStyle/>
              <a:p>
                <a:endParaRPr lang="en-GB"/>
              </a:p>
            </p:txBody>
          </p:sp>
        </p:grpSp>
      </p:grpSp>
      <p:grpSp>
        <p:nvGrpSpPr>
          <p:cNvPr id="5" name="Group 16"/>
          <p:cNvGrpSpPr>
            <a:grpSpLocks/>
          </p:cNvGrpSpPr>
          <p:nvPr/>
        </p:nvGrpSpPr>
        <p:grpSpPr bwMode="auto">
          <a:xfrm>
            <a:off x="2224088" y="692150"/>
            <a:ext cx="4621212" cy="3152775"/>
            <a:chOff x="1518" y="436"/>
            <a:chExt cx="3153" cy="1986"/>
          </a:xfrm>
        </p:grpSpPr>
        <p:sp>
          <p:nvSpPr>
            <p:cNvPr id="250897" name="Freeform 17"/>
            <p:cNvSpPr>
              <a:spLocks/>
            </p:cNvSpPr>
            <p:nvPr/>
          </p:nvSpPr>
          <p:spPr bwMode="auto">
            <a:xfrm>
              <a:off x="1518" y="2151"/>
              <a:ext cx="255" cy="271"/>
            </a:xfrm>
            <a:custGeom>
              <a:avLst/>
              <a:gdLst/>
              <a:ahLst/>
              <a:cxnLst>
                <a:cxn ang="0">
                  <a:pos x="196" y="9"/>
                </a:cxn>
                <a:cxn ang="0">
                  <a:pos x="241" y="54"/>
                </a:cxn>
                <a:cxn ang="0">
                  <a:pos x="241" y="145"/>
                </a:cxn>
                <a:cxn ang="0">
                  <a:pos x="156" y="207"/>
                </a:cxn>
                <a:cxn ang="0">
                  <a:pos x="30" y="258"/>
                </a:cxn>
                <a:cxn ang="0">
                  <a:pos x="0" y="129"/>
                </a:cxn>
                <a:cxn ang="0">
                  <a:pos x="0" y="132"/>
                </a:cxn>
                <a:cxn ang="0">
                  <a:pos x="12" y="78"/>
                </a:cxn>
                <a:cxn ang="0">
                  <a:pos x="69" y="30"/>
                </a:cxn>
                <a:cxn ang="0">
                  <a:pos x="150" y="0"/>
                </a:cxn>
                <a:cxn ang="0">
                  <a:pos x="196" y="9"/>
                </a:cxn>
              </a:cxnLst>
              <a:rect l="0" t="0" r="r" b="b"/>
              <a:pathLst>
                <a:path w="255" h="271">
                  <a:moveTo>
                    <a:pt x="196" y="9"/>
                  </a:moveTo>
                  <a:cubicBezTo>
                    <a:pt x="211" y="18"/>
                    <a:pt x="234" y="31"/>
                    <a:pt x="241" y="54"/>
                  </a:cubicBezTo>
                  <a:cubicBezTo>
                    <a:pt x="248" y="77"/>
                    <a:pt x="255" y="120"/>
                    <a:pt x="241" y="145"/>
                  </a:cubicBezTo>
                  <a:lnTo>
                    <a:pt x="156" y="207"/>
                  </a:lnTo>
                  <a:cubicBezTo>
                    <a:pt x="121" y="226"/>
                    <a:pt x="56" y="271"/>
                    <a:pt x="30" y="258"/>
                  </a:cubicBezTo>
                  <a:cubicBezTo>
                    <a:pt x="0" y="261"/>
                    <a:pt x="5" y="150"/>
                    <a:pt x="0" y="129"/>
                  </a:cubicBezTo>
                  <a:lnTo>
                    <a:pt x="0" y="132"/>
                  </a:lnTo>
                  <a:cubicBezTo>
                    <a:pt x="2" y="124"/>
                    <a:pt x="1" y="95"/>
                    <a:pt x="12" y="78"/>
                  </a:cubicBezTo>
                  <a:cubicBezTo>
                    <a:pt x="23" y="61"/>
                    <a:pt x="46" y="43"/>
                    <a:pt x="69" y="30"/>
                  </a:cubicBezTo>
                  <a:lnTo>
                    <a:pt x="150" y="0"/>
                  </a:lnTo>
                  <a:lnTo>
                    <a:pt x="196" y="9"/>
                  </a:lnTo>
                  <a:close/>
                </a:path>
              </a:pathLst>
            </a:custGeom>
            <a:solidFill>
              <a:schemeClr val="accent1">
                <a:alpha val="70000"/>
              </a:schemeClr>
            </a:solidFill>
            <a:ln w="9525">
              <a:solidFill>
                <a:schemeClr val="tx1"/>
              </a:solidFill>
              <a:round/>
              <a:headEnd/>
              <a:tailEnd/>
            </a:ln>
            <a:effectLst/>
          </p:spPr>
          <p:txBody>
            <a:bodyPr/>
            <a:lstStyle/>
            <a:p>
              <a:endParaRPr lang="en-GB"/>
            </a:p>
          </p:txBody>
        </p:sp>
        <p:sp>
          <p:nvSpPr>
            <p:cNvPr id="250898" name="Freeform 18"/>
            <p:cNvSpPr>
              <a:spLocks/>
            </p:cNvSpPr>
            <p:nvPr/>
          </p:nvSpPr>
          <p:spPr bwMode="auto">
            <a:xfrm>
              <a:off x="2167" y="1121"/>
              <a:ext cx="363" cy="536"/>
            </a:xfrm>
            <a:custGeom>
              <a:avLst/>
              <a:gdLst/>
              <a:ahLst/>
              <a:cxnLst>
                <a:cxn ang="0">
                  <a:pos x="363" y="458"/>
                </a:cxn>
                <a:cxn ang="0">
                  <a:pos x="281" y="475"/>
                </a:cxn>
                <a:cxn ang="0">
                  <a:pos x="170" y="415"/>
                </a:cxn>
                <a:cxn ang="0">
                  <a:pos x="83" y="322"/>
                </a:cxn>
                <a:cxn ang="0">
                  <a:pos x="46" y="277"/>
                </a:cxn>
                <a:cxn ang="0">
                  <a:pos x="0" y="186"/>
                </a:cxn>
                <a:cxn ang="0">
                  <a:pos x="0" y="141"/>
                </a:cxn>
                <a:cxn ang="0">
                  <a:pos x="26" y="67"/>
                </a:cxn>
                <a:cxn ang="0">
                  <a:pos x="92" y="10"/>
                </a:cxn>
                <a:cxn ang="0">
                  <a:pos x="182" y="5"/>
                </a:cxn>
                <a:cxn ang="0">
                  <a:pos x="363" y="5"/>
                </a:cxn>
                <a:cxn ang="0">
                  <a:pos x="363" y="458"/>
                </a:cxn>
              </a:cxnLst>
              <a:rect l="0" t="0" r="r" b="b"/>
              <a:pathLst>
                <a:path w="363" h="536">
                  <a:moveTo>
                    <a:pt x="363" y="458"/>
                  </a:moveTo>
                  <a:cubicBezTo>
                    <a:pt x="349" y="536"/>
                    <a:pt x="302" y="481"/>
                    <a:pt x="281" y="475"/>
                  </a:cubicBezTo>
                  <a:cubicBezTo>
                    <a:pt x="260" y="469"/>
                    <a:pt x="203" y="440"/>
                    <a:pt x="170" y="415"/>
                  </a:cubicBezTo>
                  <a:cubicBezTo>
                    <a:pt x="137" y="390"/>
                    <a:pt x="104" y="345"/>
                    <a:pt x="83" y="322"/>
                  </a:cubicBezTo>
                  <a:lnTo>
                    <a:pt x="46" y="277"/>
                  </a:lnTo>
                  <a:cubicBezTo>
                    <a:pt x="32" y="255"/>
                    <a:pt x="8" y="209"/>
                    <a:pt x="0" y="186"/>
                  </a:cubicBezTo>
                  <a:lnTo>
                    <a:pt x="0" y="141"/>
                  </a:lnTo>
                  <a:cubicBezTo>
                    <a:pt x="4" y="121"/>
                    <a:pt x="11" y="89"/>
                    <a:pt x="26" y="67"/>
                  </a:cubicBezTo>
                  <a:cubicBezTo>
                    <a:pt x="41" y="44"/>
                    <a:pt x="66" y="20"/>
                    <a:pt x="92" y="10"/>
                  </a:cubicBezTo>
                  <a:cubicBezTo>
                    <a:pt x="118" y="0"/>
                    <a:pt x="137" y="6"/>
                    <a:pt x="182" y="5"/>
                  </a:cubicBezTo>
                  <a:lnTo>
                    <a:pt x="363" y="5"/>
                  </a:lnTo>
                  <a:lnTo>
                    <a:pt x="363" y="458"/>
                  </a:lnTo>
                  <a:close/>
                </a:path>
              </a:pathLst>
            </a:custGeom>
            <a:solidFill>
              <a:schemeClr val="accent1">
                <a:alpha val="70000"/>
              </a:schemeClr>
            </a:solidFill>
            <a:ln w="9525" cap="flat" cmpd="sng">
              <a:solidFill>
                <a:schemeClr val="tx1"/>
              </a:solidFill>
              <a:prstDash val="solid"/>
              <a:round/>
              <a:headEnd type="none" w="med" len="med"/>
              <a:tailEnd type="none" w="med" len="med"/>
            </a:ln>
            <a:effectLst/>
          </p:spPr>
          <p:txBody>
            <a:bodyPr/>
            <a:lstStyle/>
            <a:p>
              <a:endParaRPr lang="en-GB"/>
            </a:p>
          </p:txBody>
        </p:sp>
        <p:sp>
          <p:nvSpPr>
            <p:cNvPr id="250899" name="Freeform 19"/>
            <p:cNvSpPr>
              <a:spLocks/>
            </p:cNvSpPr>
            <p:nvPr/>
          </p:nvSpPr>
          <p:spPr bwMode="auto">
            <a:xfrm>
              <a:off x="4293" y="888"/>
              <a:ext cx="378" cy="370"/>
            </a:xfrm>
            <a:custGeom>
              <a:avLst/>
              <a:gdLst/>
              <a:ahLst/>
              <a:cxnLst>
                <a:cxn ang="0">
                  <a:pos x="378" y="360"/>
                </a:cxn>
                <a:cxn ang="0">
                  <a:pos x="141" y="363"/>
                </a:cxn>
                <a:cxn ang="0">
                  <a:pos x="93" y="366"/>
                </a:cxn>
                <a:cxn ang="0">
                  <a:pos x="66" y="339"/>
                </a:cxn>
                <a:cxn ang="0">
                  <a:pos x="42" y="264"/>
                </a:cxn>
                <a:cxn ang="0">
                  <a:pos x="0" y="111"/>
                </a:cxn>
                <a:cxn ang="0">
                  <a:pos x="18" y="75"/>
                </a:cxn>
                <a:cxn ang="0">
                  <a:pos x="52" y="47"/>
                </a:cxn>
                <a:cxn ang="0">
                  <a:pos x="147" y="4"/>
                </a:cxn>
                <a:cxn ang="0">
                  <a:pos x="187" y="0"/>
                </a:cxn>
                <a:cxn ang="0">
                  <a:pos x="227" y="8"/>
                </a:cxn>
                <a:cxn ang="0">
                  <a:pos x="264" y="51"/>
                </a:cxn>
                <a:cxn ang="0">
                  <a:pos x="378" y="360"/>
                </a:cxn>
              </a:cxnLst>
              <a:rect l="0" t="0" r="r" b="b"/>
              <a:pathLst>
                <a:path w="378" h="370">
                  <a:moveTo>
                    <a:pt x="378" y="360"/>
                  </a:moveTo>
                  <a:lnTo>
                    <a:pt x="141" y="363"/>
                  </a:lnTo>
                  <a:cubicBezTo>
                    <a:pt x="94" y="364"/>
                    <a:pt x="105" y="370"/>
                    <a:pt x="93" y="366"/>
                  </a:cubicBezTo>
                  <a:cubicBezTo>
                    <a:pt x="81" y="362"/>
                    <a:pt x="74" y="356"/>
                    <a:pt x="66" y="339"/>
                  </a:cubicBezTo>
                  <a:cubicBezTo>
                    <a:pt x="58" y="322"/>
                    <a:pt x="53" y="302"/>
                    <a:pt x="42" y="264"/>
                  </a:cubicBezTo>
                  <a:cubicBezTo>
                    <a:pt x="31" y="226"/>
                    <a:pt x="4" y="142"/>
                    <a:pt x="0" y="111"/>
                  </a:cubicBezTo>
                  <a:lnTo>
                    <a:pt x="18" y="75"/>
                  </a:lnTo>
                  <a:lnTo>
                    <a:pt x="52" y="47"/>
                  </a:lnTo>
                  <a:cubicBezTo>
                    <a:pt x="73" y="35"/>
                    <a:pt x="125" y="12"/>
                    <a:pt x="147" y="4"/>
                  </a:cubicBezTo>
                  <a:lnTo>
                    <a:pt x="187" y="0"/>
                  </a:lnTo>
                  <a:lnTo>
                    <a:pt x="227" y="8"/>
                  </a:lnTo>
                  <a:lnTo>
                    <a:pt x="264" y="51"/>
                  </a:lnTo>
                  <a:lnTo>
                    <a:pt x="378" y="360"/>
                  </a:lnTo>
                  <a:close/>
                </a:path>
              </a:pathLst>
            </a:custGeom>
            <a:solidFill>
              <a:schemeClr val="accent1"/>
            </a:solidFill>
            <a:ln w="9525">
              <a:solidFill>
                <a:schemeClr val="tx1"/>
              </a:solidFill>
              <a:round/>
              <a:headEnd/>
              <a:tailEnd/>
            </a:ln>
            <a:effectLst/>
          </p:spPr>
          <p:txBody>
            <a:bodyPr/>
            <a:lstStyle/>
            <a:p>
              <a:endParaRPr lang="en-GB"/>
            </a:p>
          </p:txBody>
        </p:sp>
        <p:grpSp>
          <p:nvGrpSpPr>
            <p:cNvPr id="6" name="Group 20"/>
            <p:cNvGrpSpPr>
              <a:grpSpLocks/>
            </p:cNvGrpSpPr>
            <p:nvPr/>
          </p:nvGrpSpPr>
          <p:grpSpPr bwMode="auto">
            <a:xfrm>
              <a:off x="2122" y="436"/>
              <a:ext cx="771" cy="273"/>
              <a:chOff x="2122" y="436"/>
              <a:chExt cx="771" cy="273"/>
            </a:xfrm>
          </p:grpSpPr>
          <p:sp>
            <p:nvSpPr>
              <p:cNvPr id="250901" name="AutoShape 21"/>
              <p:cNvSpPr>
                <a:spLocks noChangeArrowheads="1"/>
              </p:cNvSpPr>
              <p:nvPr/>
            </p:nvSpPr>
            <p:spPr bwMode="auto">
              <a:xfrm rot="10800000">
                <a:off x="2122" y="436"/>
                <a:ext cx="771" cy="272"/>
              </a:xfrm>
              <a:prstGeom prst="wedgeRoundRectCallout">
                <a:avLst>
                  <a:gd name="adj1" fmla="val -250134"/>
                  <a:gd name="adj2" fmla="val -174634"/>
                  <a:gd name="adj3" fmla="val 16667"/>
                </a:avLst>
              </a:prstGeom>
              <a:solidFill>
                <a:srgbClr val="CCFFCC"/>
              </a:solidFill>
              <a:ln w="9525" algn="ctr">
                <a:solidFill>
                  <a:schemeClr val="tx1"/>
                </a:solidFill>
                <a:miter lim="800000"/>
                <a:headEnd/>
                <a:tailEnd/>
              </a:ln>
              <a:effectLst/>
            </p:spPr>
            <p:txBody>
              <a:bodyPr rot="10800000"/>
              <a:lstStyle/>
              <a:p>
                <a:pPr eaLnBrk="0" hangingPunct="0"/>
                <a:r>
                  <a:rPr lang="en-GB" sz="900" b="1">
                    <a:latin typeface="Tahoma" pitchFamily="34" charset="0"/>
                  </a:rPr>
                  <a:t>Site control</a:t>
                </a:r>
              </a:p>
              <a:p>
                <a:pPr eaLnBrk="0" hangingPunct="0"/>
                <a:r>
                  <a:rPr lang="en-GB" sz="900">
                    <a:latin typeface="Tahoma" pitchFamily="34" charset="0"/>
                  </a:rPr>
                  <a:t>Detention basins</a:t>
                </a:r>
                <a:endParaRPr lang="en-US" sz="900">
                  <a:latin typeface="Tahoma" pitchFamily="34" charset="0"/>
                </a:endParaRPr>
              </a:p>
            </p:txBody>
          </p:sp>
          <p:sp>
            <p:nvSpPr>
              <p:cNvPr id="250902" name="AutoShape 22"/>
              <p:cNvSpPr>
                <a:spLocks noChangeArrowheads="1"/>
              </p:cNvSpPr>
              <p:nvPr/>
            </p:nvSpPr>
            <p:spPr bwMode="auto">
              <a:xfrm rot="10800000">
                <a:off x="2122" y="437"/>
                <a:ext cx="771" cy="272"/>
              </a:xfrm>
              <a:prstGeom prst="wedgeRoundRectCallout">
                <a:avLst>
                  <a:gd name="adj1" fmla="val 17056"/>
                  <a:gd name="adj2" fmla="val -251843"/>
                  <a:gd name="adj3" fmla="val 16667"/>
                </a:avLst>
              </a:prstGeom>
              <a:solidFill>
                <a:srgbClr val="CCFFCC"/>
              </a:solidFill>
              <a:ln w="9525" algn="ctr">
                <a:solidFill>
                  <a:schemeClr val="tx1"/>
                </a:solidFill>
                <a:miter lim="800000"/>
                <a:headEnd/>
                <a:tailEnd/>
              </a:ln>
              <a:effectLst/>
            </p:spPr>
            <p:txBody>
              <a:bodyPr rot="10800000"/>
              <a:lstStyle/>
              <a:p>
                <a:pPr eaLnBrk="0" hangingPunct="0"/>
                <a:r>
                  <a:rPr lang="en-GB" sz="900" b="1">
                    <a:latin typeface="Tahoma" pitchFamily="34" charset="0"/>
                  </a:rPr>
                  <a:t>Site control</a:t>
                </a:r>
              </a:p>
              <a:p>
                <a:pPr eaLnBrk="0" hangingPunct="0"/>
                <a:r>
                  <a:rPr lang="en-GB" sz="900">
                    <a:latin typeface="Tahoma" pitchFamily="34" charset="0"/>
                  </a:rPr>
                  <a:t>Detention basins</a:t>
                </a:r>
                <a:endParaRPr lang="en-US" sz="900">
                  <a:latin typeface="Tahoma" pitchFamily="34" charset="0"/>
                </a:endParaRPr>
              </a:p>
            </p:txBody>
          </p:sp>
          <p:sp>
            <p:nvSpPr>
              <p:cNvPr id="250903" name="AutoShape 23"/>
              <p:cNvSpPr>
                <a:spLocks noChangeArrowheads="1"/>
              </p:cNvSpPr>
              <p:nvPr/>
            </p:nvSpPr>
            <p:spPr bwMode="auto">
              <a:xfrm rot="10800000">
                <a:off x="2122" y="437"/>
                <a:ext cx="771" cy="272"/>
              </a:xfrm>
              <a:prstGeom prst="wedgeRoundRectCallout">
                <a:avLst>
                  <a:gd name="adj1" fmla="val 107324"/>
                  <a:gd name="adj2" fmla="val -590444"/>
                  <a:gd name="adj3" fmla="val 16667"/>
                </a:avLst>
              </a:prstGeom>
              <a:solidFill>
                <a:srgbClr val="CCFFCC"/>
              </a:solidFill>
              <a:ln w="9525" algn="ctr">
                <a:solidFill>
                  <a:schemeClr val="tx1"/>
                </a:solidFill>
                <a:miter lim="800000"/>
                <a:headEnd/>
                <a:tailEnd/>
              </a:ln>
              <a:effectLst/>
            </p:spPr>
            <p:txBody>
              <a:bodyPr rot="10800000"/>
              <a:lstStyle/>
              <a:p>
                <a:pPr eaLnBrk="0" hangingPunct="0"/>
                <a:r>
                  <a:rPr lang="en-GB" sz="900" b="1">
                    <a:latin typeface="Tahoma" pitchFamily="34" charset="0"/>
                  </a:rPr>
                  <a:t>Site control</a:t>
                </a:r>
              </a:p>
              <a:p>
                <a:pPr eaLnBrk="0" hangingPunct="0"/>
                <a:r>
                  <a:rPr lang="en-GB" sz="900">
                    <a:latin typeface="Tahoma" pitchFamily="34" charset="0"/>
                  </a:rPr>
                  <a:t>Detention basins</a:t>
                </a:r>
                <a:endParaRPr lang="en-US" sz="900">
                  <a:latin typeface="Tahoma" pitchFamily="34" charset="0"/>
                </a:endParaRPr>
              </a:p>
            </p:txBody>
          </p:sp>
        </p:grpSp>
      </p:grpSp>
      <p:grpSp>
        <p:nvGrpSpPr>
          <p:cNvPr id="7" name="Group 24"/>
          <p:cNvGrpSpPr>
            <a:grpSpLocks/>
          </p:cNvGrpSpPr>
          <p:nvPr/>
        </p:nvGrpSpPr>
        <p:grpSpPr bwMode="auto">
          <a:xfrm>
            <a:off x="5835650" y="4991100"/>
            <a:ext cx="2711450" cy="1030288"/>
            <a:chOff x="3982" y="3144"/>
            <a:chExt cx="1851" cy="649"/>
          </a:xfrm>
        </p:grpSpPr>
        <p:sp>
          <p:nvSpPr>
            <p:cNvPr id="250905" name="Freeform 25"/>
            <p:cNvSpPr>
              <a:spLocks/>
            </p:cNvSpPr>
            <p:nvPr/>
          </p:nvSpPr>
          <p:spPr bwMode="auto">
            <a:xfrm>
              <a:off x="5540" y="3144"/>
              <a:ext cx="293" cy="500"/>
            </a:xfrm>
            <a:custGeom>
              <a:avLst/>
              <a:gdLst/>
              <a:ahLst/>
              <a:cxnLst>
                <a:cxn ang="0">
                  <a:pos x="44" y="0"/>
                </a:cxn>
                <a:cxn ang="0">
                  <a:pos x="256" y="377"/>
                </a:cxn>
                <a:cxn ang="0">
                  <a:pos x="268" y="423"/>
                </a:cxn>
                <a:cxn ang="0">
                  <a:pos x="262" y="435"/>
                </a:cxn>
                <a:cxn ang="0">
                  <a:pos x="220" y="468"/>
                </a:cxn>
                <a:cxn ang="0">
                  <a:pos x="165" y="468"/>
                </a:cxn>
                <a:cxn ang="0">
                  <a:pos x="120" y="424"/>
                </a:cxn>
                <a:cxn ang="0">
                  <a:pos x="0" y="12"/>
                </a:cxn>
                <a:cxn ang="0">
                  <a:pos x="44" y="0"/>
                </a:cxn>
              </a:cxnLst>
              <a:rect l="0" t="0" r="r" b="b"/>
              <a:pathLst>
                <a:path w="293" h="500">
                  <a:moveTo>
                    <a:pt x="44" y="0"/>
                  </a:moveTo>
                  <a:lnTo>
                    <a:pt x="256" y="377"/>
                  </a:lnTo>
                  <a:cubicBezTo>
                    <a:pt x="293" y="447"/>
                    <a:pt x="267" y="413"/>
                    <a:pt x="268" y="423"/>
                  </a:cubicBezTo>
                  <a:cubicBezTo>
                    <a:pt x="269" y="433"/>
                    <a:pt x="270" y="428"/>
                    <a:pt x="262" y="435"/>
                  </a:cubicBezTo>
                  <a:lnTo>
                    <a:pt x="220" y="468"/>
                  </a:lnTo>
                  <a:lnTo>
                    <a:pt x="165" y="468"/>
                  </a:lnTo>
                  <a:cubicBezTo>
                    <a:pt x="148" y="461"/>
                    <a:pt x="148" y="500"/>
                    <a:pt x="120" y="424"/>
                  </a:cubicBezTo>
                  <a:lnTo>
                    <a:pt x="0" y="12"/>
                  </a:lnTo>
                  <a:lnTo>
                    <a:pt x="44" y="0"/>
                  </a:lnTo>
                  <a:close/>
                </a:path>
              </a:pathLst>
            </a:custGeom>
            <a:solidFill>
              <a:srgbClr val="0000FF">
                <a:alpha val="70000"/>
              </a:srgbClr>
            </a:solidFill>
            <a:ln w="9525">
              <a:solidFill>
                <a:schemeClr val="tx1"/>
              </a:solidFill>
              <a:round/>
              <a:headEnd/>
              <a:tailEnd/>
            </a:ln>
            <a:effectLst/>
          </p:spPr>
          <p:txBody>
            <a:bodyPr/>
            <a:lstStyle/>
            <a:p>
              <a:endParaRPr lang="en-GB"/>
            </a:p>
          </p:txBody>
        </p:sp>
        <p:sp>
          <p:nvSpPr>
            <p:cNvPr id="250906" name="AutoShape 26"/>
            <p:cNvSpPr>
              <a:spLocks noChangeArrowheads="1"/>
            </p:cNvSpPr>
            <p:nvPr/>
          </p:nvSpPr>
          <p:spPr bwMode="auto">
            <a:xfrm rot="10800000">
              <a:off x="3982" y="3521"/>
              <a:ext cx="907" cy="272"/>
            </a:xfrm>
            <a:prstGeom prst="wedgeRoundRectCallout">
              <a:avLst>
                <a:gd name="adj1" fmla="val -126190"/>
                <a:gd name="adj2" fmla="val 105514"/>
                <a:gd name="adj3" fmla="val 16667"/>
              </a:avLst>
            </a:prstGeom>
            <a:solidFill>
              <a:srgbClr val="99CCFF"/>
            </a:solidFill>
            <a:ln w="9525">
              <a:solidFill>
                <a:schemeClr val="tx1"/>
              </a:solidFill>
              <a:miter lim="800000"/>
              <a:headEnd/>
              <a:tailEnd/>
            </a:ln>
            <a:effectLst/>
          </p:spPr>
          <p:txBody>
            <a:bodyPr rot="10800000"/>
            <a:lstStyle/>
            <a:p>
              <a:pPr eaLnBrk="0" hangingPunct="0"/>
              <a:r>
                <a:rPr lang="en-GB" sz="900" b="1">
                  <a:latin typeface="Tahoma" pitchFamily="34" charset="0"/>
                </a:rPr>
                <a:t>Regional control</a:t>
              </a:r>
            </a:p>
            <a:p>
              <a:pPr eaLnBrk="0" hangingPunct="0"/>
              <a:r>
                <a:rPr lang="en-GB" sz="900">
                  <a:latin typeface="Tahoma" pitchFamily="34" charset="0"/>
                </a:rPr>
                <a:t>Retention pond</a:t>
              </a:r>
              <a:endParaRPr lang="en-US" sz="900">
                <a:latin typeface="Tahoma" pitchFamily="34" charset="0"/>
              </a:endParaRPr>
            </a:p>
          </p:txBody>
        </p:sp>
      </p:grpSp>
      <p:grpSp>
        <p:nvGrpSpPr>
          <p:cNvPr id="8" name="Group 27"/>
          <p:cNvGrpSpPr>
            <a:grpSpLocks/>
          </p:cNvGrpSpPr>
          <p:nvPr/>
        </p:nvGrpSpPr>
        <p:grpSpPr bwMode="auto">
          <a:xfrm>
            <a:off x="3243263" y="357188"/>
            <a:ext cx="4787900" cy="4295775"/>
            <a:chOff x="2213" y="225"/>
            <a:chExt cx="3266" cy="2706"/>
          </a:xfrm>
        </p:grpSpPr>
        <p:grpSp>
          <p:nvGrpSpPr>
            <p:cNvPr id="9" name="Group 28"/>
            <p:cNvGrpSpPr>
              <a:grpSpLocks/>
            </p:cNvGrpSpPr>
            <p:nvPr/>
          </p:nvGrpSpPr>
          <p:grpSpPr bwMode="auto">
            <a:xfrm>
              <a:off x="2213" y="753"/>
              <a:ext cx="3266" cy="2178"/>
              <a:chOff x="2213" y="738"/>
              <a:chExt cx="3266" cy="2178"/>
            </a:xfrm>
          </p:grpSpPr>
          <p:sp>
            <p:nvSpPr>
              <p:cNvPr id="250909" name="Freeform 29"/>
              <p:cNvSpPr>
                <a:spLocks/>
              </p:cNvSpPr>
              <p:nvPr/>
            </p:nvSpPr>
            <p:spPr bwMode="auto">
              <a:xfrm>
                <a:off x="3075" y="738"/>
                <a:ext cx="1678" cy="546"/>
              </a:xfrm>
              <a:custGeom>
                <a:avLst/>
                <a:gdLst/>
                <a:ahLst/>
                <a:cxnLst>
                  <a:cxn ang="0">
                    <a:pos x="0" y="333"/>
                  </a:cxn>
                  <a:cxn ang="0">
                    <a:pos x="226" y="288"/>
                  </a:cxn>
                  <a:cxn ang="0">
                    <a:pos x="499" y="288"/>
                  </a:cxn>
                  <a:cxn ang="0">
                    <a:pos x="737" y="194"/>
                  </a:cxn>
                  <a:cxn ang="0">
                    <a:pos x="907" y="152"/>
                  </a:cxn>
                  <a:cxn ang="0">
                    <a:pos x="1153" y="70"/>
                  </a:cxn>
                  <a:cxn ang="0">
                    <a:pos x="1360" y="16"/>
                  </a:cxn>
                  <a:cxn ang="0">
                    <a:pos x="1451" y="16"/>
                  </a:cxn>
                  <a:cxn ang="0">
                    <a:pos x="1509" y="110"/>
                  </a:cxn>
                  <a:cxn ang="0">
                    <a:pos x="1678" y="515"/>
                  </a:cxn>
                  <a:cxn ang="0">
                    <a:pos x="1609" y="546"/>
                  </a:cxn>
                  <a:cxn ang="0">
                    <a:pos x="1449" y="134"/>
                  </a:cxn>
                  <a:cxn ang="0">
                    <a:pos x="1417" y="86"/>
                  </a:cxn>
                  <a:cxn ang="0">
                    <a:pos x="1349" y="74"/>
                  </a:cxn>
                  <a:cxn ang="0">
                    <a:pos x="1177" y="130"/>
                  </a:cxn>
                  <a:cxn ang="0">
                    <a:pos x="907" y="197"/>
                  </a:cxn>
                  <a:cxn ang="0">
                    <a:pos x="773" y="262"/>
                  </a:cxn>
                  <a:cxn ang="0">
                    <a:pos x="499" y="333"/>
                  </a:cxn>
                  <a:cxn ang="0">
                    <a:pos x="229" y="378"/>
                  </a:cxn>
                  <a:cxn ang="0">
                    <a:pos x="0" y="379"/>
                  </a:cxn>
                  <a:cxn ang="0">
                    <a:pos x="0" y="333"/>
                  </a:cxn>
                </a:cxnLst>
                <a:rect l="0" t="0" r="r" b="b"/>
                <a:pathLst>
                  <a:path w="1678" h="546">
                    <a:moveTo>
                      <a:pt x="0" y="333"/>
                    </a:moveTo>
                    <a:lnTo>
                      <a:pt x="226" y="288"/>
                    </a:lnTo>
                    <a:lnTo>
                      <a:pt x="499" y="288"/>
                    </a:lnTo>
                    <a:lnTo>
                      <a:pt x="737" y="194"/>
                    </a:lnTo>
                    <a:lnTo>
                      <a:pt x="907" y="152"/>
                    </a:lnTo>
                    <a:lnTo>
                      <a:pt x="1153" y="70"/>
                    </a:lnTo>
                    <a:lnTo>
                      <a:pt x="1360" y="16"/>
                    </a:lnTo>
                    <a:cubicBezTo>
                      <a:pt x="1410" y="7"/>
                      <a:pt x="1426" y="0"/>
                      <a:pt x="1451" y="16"/>
                    </a:cubicBezTo>
                    <a:cubicBezTo>
                      <a:pt x="1485" y="30"/>
                      <a:pt x="1471" y="27"/>
                      <a:pt x="1509" y="110"/>
                    </a:cubicBezTo>
                    <a:lnTo>
                      <a:pt x="1678" y="515"/>
                    </a:lnTo>
                    <a:lnTo>
                      <a:pt x="1609" y="546"/>
                    </a:lnTo>
                    <a:lnTo>
                      <a:pt x="1449" y="134"/>
                    </a:lnTo>
                    <a:lnTo>
                      <a:pt x="1417" y="86"/>
                    </a:lnTo>
                    <a:lnTo>
                      <a:pt x="1349" y="74"/>
                    </a:lnTo>
                    <a:lnTo>
                      <a:pt x="1177" y="130"/>
                    </a:lnTo>
                    <a:lnTo>
                      <a:pt x="907" y="197"/>
                    </a:lnTo>
                    <a:lnTo>
                      <a:pt x="773" y="262"/>
                    </a:lnTo>
                    <a:lnTo>
                      <a:pt x="499" y="333"/>
                    </a:lnTo>
                    <a:lnTo>
                      <a:pt x="229" y="378"/>
                    </a:lnTo>
                    <a:lnTo>
                      <a:pt x="0" y="379"/>
                    </a:lnTo>
                    <a:lnTo>
                      <a:pt x="0" y="333"/>
                    </a:ln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sp>
            <p:nvSpPr>
              <p:cNvPr id="250910" name="Freeform 30"/>
              <p:cNvSpPr>
                <a:spLocks/>
              </p:cNvSpPr>
              <p:nvPr/>
            </p:nvSpPr>
            <p:spPr bwMode="auto">
              <a:xfrm>
                <a:off x="4708" y="1316"/>
                <a:ext cx="224" cy="384"/>
              </a:xfrm>
              <a:custGeom>
                <a:avLst/>
                <a:gdLst/>
                <a:ahLst/>
                <a:cxnLst>
                  <a:cxn ang="0">
                    <a:pos x="0" y="28"/>
                  </a:cxn>
                  <a:cxn ang="0">
                    <a:pos x="72" y="0"/>
                  </a:cxn>
                  <a:cxn ang="0">
                    <a:pos x="224" y="356"/>
                  </a:cxn>
                  <a:cxn ang="0">
                    <a:pos x="176" y="384"/>
                  </a:cxn>
                  <a:cxn ang="0">
                    <a:pos x="0" y="28"/>
                  </a:cxn>
                </a:cxnLst>
                <a:rect l="0" t="0" r="r" b="b"/>
                <a:pathLst>
                  <a:path w="224" h="384">
                    <a:moveTo>
                      <a:pt x="0" y="28"/>
                    </a:moveTo>
                    <a:lnTo>
                      <a:pt x="72" y="0"/>
                    </a:lnTo>
                    <a:lnTo>
                      <a:pt x="224" y="356"/>
                    </a:lnTo>
                    <a:lnTo>
                      <a:pt x="176" y="384"/>
                    </a:lnTo>
                    <a:lnTo>
                      <a:pt x="0" y="28"/>
                    </a:ln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sp>
            <p:nvSpPr>
              <p:cNvPr id="250911" name="Freeform 31"/>
              <p:cNvSpPr>
                <a:spLocks/>
              </p:cNvSpPr>
              <p:nvPr/>
            </p:nvSpPr>
            <p:spPr bwMode="auto">
              <a:xfrm>
                <a:off x="4936" y="1797"/>
                <a:ext cx="316" cy="544"/>
              </a:xfrm>
              <a:custGeom>
                <a:avLst/>
                <a:gdLst/>
                <a:ahLst/>
                <a:cxnLst>
                  <a:cxn ang="0">
                    <a:pos x="0" y="19"/>
                  </a:cxn>
                  <a:cxn ang="0">
                    <a:pos x="44" y="0"/>
                  </a:cxn>
                  <a:cxn ang="0">
                    <a:pos x="316" y="499"/>
                  </a:cxn>
                  <a:cxn ang="0">
                    <a:pos x="225" y="544"/>
                  </a:cxn>
                  <a:cxn ang="0">
                    <a:pos x="0" y="19"/>
                  </a:cxn>
                </a:cxnLst>
                <a:rect l="0" t="0" r="r" b="b"/>
                <a:pathLst>
                  <a:path w="316" h="544">
                    <a:moveTo>
                      <a:pt x="0" y="19"/>
                    </a:moveTo>
                    <a:lnTo>
                      <a:pt x="44" y="0"/>
                    </a:lnTo>
                    <a:lnTo>
                      <a:pt x="316" y="499"/>
                    </a:lnTo>
                    <a:lnTo>
                      <a:pt x="225" y="544"/>
                    </a:lnTo>
                    <a:lnTo>
                      <a:pt x="0" y="19"/>
                    </a:ln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sp>
            <p:nvSpPr>
              <p:cNvPr id="250912" name="Freeform 32"/>
              <p:cNvSpPr>
                <a:spLocks/>
              </p:cNvSpPr>
              <p:nvPr/>
            </p:nvSpPr>
            <p:spPr bwMode="auto">
              <a:xfrm>
                <a:off x="5200" y="2387"/>
                <a:ext cx="279" cy="529"/>
              </a:xfrm>
              <a:custGeom>
                <a:avLst/>
                <a:gdLst/>
                <a:ahLst/>
                <a:cxnLst>
                  <a:cxn ang="0">
                    <a:pos x="24" y="13"/>
                  </a:cxn>
                  <a:cxn ang="0">
                    <a:pos x="52" y="0"/>
                  </a:cxn>
                  <a:cxn ang="0">
                    <a:pos x="279" y="499"/>
                  </a:cxn>
                  <a:cxn ang="0">
                    <a:pos x="200" y="529"/>
                  </a:cxn>
                  <a:cxn ang="0">
                    <a:pos x="0" y="21"/>
                  </a:cxn>
                  <a:cxn ang="0">
                    <a:pos x="24" y="13"/>
                  </a:cxn>
                </a:cxnLst>
                <a:rect l="0" t="0" r="r" b="b"/>
                <a:pathLst>
                  <a:path w="279" h="529">
                    <a:moveTo>
                      <a:pt x="24" y="13"/>
                    </a:moveTo>
                    <a:lnTo>
                      <a:pt x="52" y="0"/>
                    </a:lnTo>
                    <a:lnTo>
                      <a:pt x="279" y="499"/>
                    </a:lnTo>
                    <a:lnTo>
                      <a:pt x="200" y="529"/>
                    </a:lnTo>
                    <a:lnTo>
                      <a:pt x="0" y="21"/>
                    </a:lnTo>
                    <a:lnTo>
                      <a:pt x="24" y="13"/>
                    </a:ln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sp>
            <p:nvSpPr>
              <p:cNvPr id="250913" name="Freeform 33"/>
              <p:cNvSpPr>
                <a:spLocks/>
              </p:cNvSpPr>
              <p:nvPr/>
            </p:nvSpPr>
            <p:spPr bwMode="auto">
              <a:xfrm>
                <a:off x="2213" y="1071"/>
                <a:ext cx="726" cy="771"/>
              </a:xfrm>
              <a:custGeom>
                <a:avLst/>
                <a:gdLst/>
                <a:ahLst/>
                <a:cxnLst>
                  <a:cxn ang="0">
                    <a:pos x="0" y="771"/>
                  </a:cxn>
                  <a:cxn ang="0">
                    <a:pos x="139" y="642"/>
                  </a:cxn>
                  <a:cxn ang="0">
                    <a:pos x="726" y="635"/>
                  </a:cxn>
                  <a:cxn ang="0">
                    <a:pos x="724" y="600"/>
                  </a:cxn>
                  <a:cxn ang="0">
                    <a:pos x="370" y="600"/>
                  </a:cxn>
                  <a:cxn ang="0">
                    <a:pos x="367" y="93"/>
                  </a:cxn>
                  <a:cxn ang="0">
                    <a:pos x="415" y="57"/>
                  </a:cxn>
                  <a:cxn ang="0">
                    <a:pos x="726" y="46"/>
                  </a:cxn>
                  <a:cxn ang="0">
                    <a:pos x="726" y="0"/>
                  </a:cxn>
                  <a:cxn ang="0">
                    <a:pos x="408" y="0"/>
                  </a:cxn>
                  <a:cxn ang="0">
                    <a:pos x="358" y="18"/>
                  </a:cxn>
                  <a:cxn ang="0">
                    <a:pos x="328" y="72"/>
                  </a:cxn>
                  <a:cxn ang="0">
                    <a:pos x="328" y="600"/>
                  </a:cxn>
                  <a:cxn ang="0">
                    <a:pos x="130" y="603"/>
                  </a:cxn>
                  <a:cxn ang="0">
                    <a:pos x="0" y="726"/>
                  </a:cxn>
                  <a:cxn ang="0">
                    <a:pos x="0" y="771"/>
                  </a:cxn>
                </a:cxnLst>
                <a:rect l="0" t="0" r="r" b="b"/>
                <a:pathLst>
                  <a:path w="726" h="771">
                    <a:moveTo>
                      <a:pt x="0" y="771"/>
                    </a:moveTo>
                    <a:lnTo>
                      <a:pt x="139" y="642"/>
                    </a:lnTo>
                    <a:lnTo>
                      <a:pt x="726" y="635"/>
                    </a:lnTo>
                    <a:lnTo>
                      <a:pt x="724" y="600"/>
                    </a:lnTo>
                    <a:lnTo>
                      <a:pt x="370" y="600"/>
                    </a:lnTo>
                    <a:lnTo>
                      <a:pt x="367" y="93"/>
                    </a:lnTo>
                    <a:lnTo>
                      <a:pt x="415" y="57"/>
                    </a:lnTo>
                    <a:lnTo>
                      <a:pt x="726" y="46"/>
                    </a:lnTo>
                    <a:lnTo>
                      <a:pt x="726" y="0"/>
                    </a:lnTo>
                    <a:lnTo>
                      <a:pt x="408" y="0"/>
                    </a:lnTo>
                    <a:cubicBezTo>
                      <a:pt x="408" y="0"/>
                      <a:pt x="383" y="9"/>
                      <a:pt x="358" y="18"/>
                    </a:cubicBezTo>
                    <a:cubicBezTo>
                      <a:pt x="343" y="45"/>
                      <a:pt x="328" y="72"/>
                      <a:pt x="328" y="72"/>
                    </a:cubicBezTo>
                    <a:lnTo>
                      <a:pt x="328" y="600"/>
                    </a:lnTo>
                    <a:lnTo>
                      <a:pt x="130" y="603"/>
                    </a:lnTo>
                    <a:lnTo>
                      <a:pt x="0" y="726"/>
                    </a:lnTo>
                    <a:lnTo>
                      <a:pt x="0" y="771"/>
                    </a:ln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grpSp>
        <p:sp>
          <p:nvSpPr>
            <p:cNvPr id="250914" name="AutoShape 34"/>
            <p:cNvSpPr>
              <a:spLocks noChangeArrowheads="1"/>
            </p:cNvSpPr>
            <p:nvPr/>
          </p:nvSpPr>
          <p:spPr bwMode="auto">
            <a:xfrm rot="10800000">
              <a:off x="3528" y="225"/>
              <a:ext cx="771" cy="408"/>
            </a:xfrm>
            <a:prstGeom prst="wedgeRoundRectCallout">
              <a:avLst>
                <a:gd name="adj1" fmla="val 24833"/>
                <a:gd name="adj2" fmla="val -127208"/>
                <a:gd name="adj3" fmla="val 16667"/>
              </a:avLst>
            </a:prstGeom>
            <a:solidFill>
              <a:srgbClr val="FFFFCC"/>
            </a:solidFill>
            <a:ln w="9525" algn="ctr">
              <a:solidFill>
                <a:schemeClr val="tx1"/>
              </a:solidFill>
              <a:miter lim="800000"/>
              <a:headEnd/>
              <a:tailEnd/>
            </a:ln>
            <a:effectLst/>
          </p:spPr>
          <p:txBody>
            <a:bodyPr rot="10800000"/>
            <a:lstStyle/>
            <a:p>
              <a:pPr eaLnBrk="0" hangingPunct="0"/>
              <a:r>
                <a:rPr lang="en-GB" sz="900" b="1">
                  <a:latin typeface="Tahoma" pitchFamily="34" charset="0"/>
                </a:rPr>
                <a:t>Source control/conveyance</a:t>
              </a:r>
            </a:p>
            <a:p>
              <a:pPr eaLnBrk="0" hangingPunct="0"/>
              <a:r>
                <a:rPr lang="en-GB" sz="900">
                  <a:latin typeface="Tahoma" pitchFamily="34" charset="0"/>
                </a:rPr>
                <a:t>Swale</a:t>
              </a:r>
              <a:endParaRPr lang="en-US" sz="900">
                <a:latin typeface="Tahoma" pitchFamily="34" charset="0"/>
              </a:endParaRPr>
            </a:p>
          </p:txBody>
        </p:sp>
        <p:sp>
          <p:nvSpPr>
            <p:cNvPr id="250915" name="AutoShape 35"/>
            <p:cNvSpPr>
              <a:spLocks noChangeArrowheads="1"/>
            </p:cNvSpPr>
            <p:nvPr/>
          </p:nvSpPr>
          <p:spPr bwMode="auto">
            <a:xfrm rot="10800000">
              <a:off x="3483" y="225"/>
              <a:ext cx="816" cy="408"/>
            </a:xfrm>
            <a:prstGeom prst="wedgeRoundRectCallout">
              <a:avLst>
                <a:gd name="adj1" fmla="val 132843"/>
                <a:gd name="adj2" fmla="val -158579"/>
                <a:gd name="adj3" fmla="val 16667"/>
              </a:avLst>
            </a:prstGeom>
            <a:solidFill>
              <a:srgbClr val="FFFFCC"/>
            </a:solidFill>
            <a:ln w="9525" algn="ctr">
              <a:solidFill>
                <a:schemeClr val="tx1"/>
              </a:solidFill>
              <a:miter lim="800000"/>
              <a:headEnd/>
              <a:tailEnd/>
            </a:ln>
            <a:effectLst/>
          </p:spPr>
          <p:txBody>
            <a:bodyPr rot="10800000"/>
            <a:lstStyle/>
            <a:p>
              <a:pPr eaLnBrk="0" hangingPunct="0"/>
              <a:r>
                <a:rPr lang="en-GB" sz="900" b="1">
                  <a:latin typeface="Tahoma" pitchFamily="34" charset="0"/>
                </a:rPr>
                <a:t>Source control/</a:t>
              </a:r>
            </a:p>
            <a:p>
              <a:pPr eaLnBrk="0" hangingPunct="0"/>
              <a:r>
                <a:rPr lang="en-GB" sz="900" b="1">
                  <a:latin typeface="Tahoma" pitchFamily="34" charset="0"/>
                </a:rPr>
                <a:t>conveyance</a:t>
              </a:r>
            </a:p>
            <a:p>
              <a:pPr eaLnBrk="0" hangingPunct="0"/>
              <a:r>
                <a:rPr lang="en-GB" sz="900">
                  <a:latin typeface="Tahoma" pitchFamily="34" charset="0"/>
                </a:rPr>
                <a:t>Swales</a:t>
              </a:r>
              <a:endParaRPr lang="en-US" sz="900">
                <a:latin typeface="Tahoma" pitchFamily="34" charset="0"/>
              </a:endParaRPr>
            </a:p>
          </p:txBody>
        </p:sp>
      </p:grpSp>
      <p:grpSp>
        <p:nvGrpSpPr>
          <p:cNvPr id="10" name="Group 36"/>
          <p:cNvGrpSpPr>
            <a:grpSpLocks/>
          </p:cNvGrpSpPr>
          <p:nvPr/>
        </p:nvGrpSpPr>
        <p:grpSpPr bwMode="auto">
          <a:xfrm>
            <a:off x="315913" y="1844675"/>
            <a:ext cx="6915150" cy="3600450"/>
            <a:chOff x="216" y="1162"/>
            <a:chExt cx="4718" cy="2268"/>
          </a:xfrm>
        </p:grpSpPr>
        <p:grpSp>
          <p:nvGrpSpPr>
            <p:cNvPr id="11" name="Group 37"/>
            <p:cNvGrpSpPr>
              <a:grpSpLocks/>
            </p:cNvGrpSpPr>
            <p:nvPr/>
          </p:nvGrpSpPr>
          <p:grpSpPr bwMode="auto">
            <a:xfrm>
              <a:off x="353" y="1389"/>
              <a:ext cx="1814" cy="1633"/>
              <a:chOff x="353" y="1389"/>
              <a:chExt cx="1814" cy="1633"/>
            </a:xfrm>
          </p:grpSpPr>
          <p:sp>
            <p:nvSpPr>
              <p:cNvPr id="250918" name="Oval 38"/>
              <p:cNvSpPr>
                <a:spLocks noChangeArrowheads="1"/>
              </p:cNvSpPr>
              <p:nvPr/>
            </p:nvSpPr>
            <p:spPr bwMode="auto">
              <a:xfrm>
                <a:off x="1170" y="2976"/>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19" name="Oval 39"/>
              <p:cNvSpPr>
                <a:spLocks noChangeArrowheads="1"/>
              </p:cNvSpPr>
              <p:nvPr/>
            </p:nvSpPr>
            <p:spPr bwMode="auto">
              <a:xfrm>
                <a:off x="1033" y="2749"/>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0" name="Oval 40"/>
              <p:cNvSpPr>
                <a:spLocks noChangeArrowheads="1"/>
              </p:cNvSpPr>
              <p:nvPr/>
            </p:nvSpPr>
            <p:spPr bwMode="auto">
              <a:xfrm>
                <a:off x="988" y="2568"/>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1" name="Oval 41"/>
              <p:cNvSpPr>
                <a:spLocks noChangeArrowheads="1"/>
              </p:cNvSpPr>
              <p:nvPr/>
            </p:nvSpPr>
            <p:spPr bwMode="auto">
              <a:xfrm>
                <a:off x="1306" y="2614"/>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2" name="Oval 42"/>
              <p:cNvSpPr>
                <a:spLocks noChangeArrowheads="1"/>
              </p:cNvSpPr>
              <p:nvPr/>
            </p:nvSpPr>
            <p:spPr bwMode="auto">
              <a:xfrm>
                <a:off x="1396" y="2840"/>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3" name="Oval 43"/>
              <p:cNvSpPr>
                <a:spLocks noChangeArrowheads="1"/>
              </p:cNvSpPr>
              <p:nvPr/>
            </p:nvSpPr>
            <p:spPr bwMode="auto">
              <a:xfrm>
                <a:off x="1260" y="2432"/>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4" name="Oval 44"/>
              <p:cNvSpPr>
                <a:spLocks noChangeArrowheads="1"/>
              </p:cNvSpPr>
              <p:nvPr/>
            </p:nvSpPr>
            <p:spPr bwMode="auto">
              <a:xfrm>
                <a:off x="1079" y="234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5" name="Oval 45"/>
              <p:cNvSpPr>
                <a:spLocks noChangeArrowheads="1"/>
              </p:cNvSpPr>
              <p:nvPr/>
            </p:nvSpPr>
            <p:spPr bwMode="auto">
              <a:xfrm>
                <a:off x="943" y="2114"/>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6" name="Oval 46"/>
              <p:cNvSpPr>
                <a:spLocks noChangeArrowheads="1"/>
              </p:cNvSpPr>
              <p:nvPr/>
            </p:nvSpPr>
            <p:spPr bwMode="auto">
              <a:xfrm>
                <a:off x="671" y="2205"/>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7" name="Oval 47"/>
              <p:cNvSpPr>
                <a:spLocks noChangeArrowheads="1"/>
              </p:cNvSpPr>
              <p:nvPr/>
            </p:nvSpPr>
            <p:spPr bwMode="auto">
              <a:xfrm>
                <a:off x="807" y="2478"/>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8" name="Oval 48"/>
              <p:cNvSpPr>
                <a:spLocks noChangeArrowheads="1"/>
              </p:cNvSpPr>
              <p:nvPr/>
            </p:nvSpPr>
            <p:spPr bwMode="auto">
              <a:xfrm>
                <a:off x="898" y="1978"/>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29" name="Oval 49"/>
              <p:cNvSpPr>
                <a:spLocks noChangeArrowheads="1"/>
              </p:cNvSpPr>
              <p:nvPr/>
            </p:nvSpPr>
            <p:spPr bwMode="auto">
              <a:xfrm>
                <a:off x="580" y="202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0" name="Oval 50"/>
              <p:cNvSpPr>
                <a:spLocks noChangeArrowheads="1"/>
              </p:cNvSpPr>
              <p:nvPr/>
            </p:nvSpPr>
            <p:spPr bwMode="auto">
              <a:xfrm>
                <a:off x="580" y="1979"/>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1" name="Oval 51"/>
              <p:cNvSpPr>
                <a:spLocks noChangeArrowheads="1"/>
              </p:cNvSpPr>
              <p:nvPr/>
            </p:nvSpPr>
            <p:spPr bwMode="auto">
              <a:xfrm>
                <a:off x="761" y="1752"/>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2" name="Oval 52"/>
              <p:cNvSpPr>
                <a:spLocks noChangeArrowheads="1"/>
              </p:cNvSpPr>
              <p:nvPr/>
            </p:nvSpPr>
            <p:spPr bwMode="auto">
              <a:xfrm>
                <a:off x="716" y="166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3" name="Oval 53"/>
              <p:cNvSpPr>
                <a:spLocks noChangeArrowheads="1"/>
              </p:cNvSpPr>
              <p:nvPr/>
            </p:nvSpPr>
            <p:spPr bwMode="auto">
              <a:xfrm>
                <a:off x="489" y="1796"/>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4" name="Oval 54"/>
              <p:cNvSpPr>
                <a:spLocks noChangeArrowheads="1"/>
              </p:cNvSpPr>
              <p:nvPr/>
            </p:nvSpPr>
            <p:spPr bwMode="auto">
              <a:xfrm>
                <a:off x="580" y="1389"/>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5" name="Oval 55"/>
              <p:cNvSpPr>
                <a:spLocks noChangeArrowheads="1"/>
              </p:cNvSpPr>
              <p:nvPr/>
            </p:nvSpPr>
            <p:spPr bwMode="auto">
              <a:xfrm>
                <a:off x="353" y="1525"/>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6" name="Oval 56"/>
              <p:cNvSpPr>
                <a:spLocks noChangeArrowheads="1"/>
              </p:cNvSpPr>
              <p:nvPr/>
            </p:nvSpPr>
            <p:spPr bwMode="auto">
              <a:xfrm>
                <a:off x="1397" y="1570"/>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7" name="Oval 57"/>
              <p:cNvSpPr>
                <a:spLocks noChangeArrowheads="1"/>
              </p:cNvSpPr>
              <p:nvPr/>
            </p:nvSpPr>
            <p:spPr bwMode="auto">
              <a:xfrm>
                <a:off x="1578" y="1480"/>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8" name="Oval 58"/>
              <p:cNvSpPr>
                <a:spLocks noChangeArrowheads="1"/>
              </p:cNvSpPr>
              <p:nvPr/>
            </p:nvSpPr>
            <p:spPr bwMode="auto">
              <a:xfrm>
                <a:off x="1850" y="175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39" name="Oval 59"/>
              <p:cNvSpPr>
                <a:spLocks noChangeArrowheads="1"/>
              </p:cNvSpPr>
              <p:nvPr/>
            </p:nvSpPr>
            <p:spPr bwMode="auto">
              <a:xfrm>
                <a:off x="1941" y="1480"/>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40" name="Oval 60"/>
              <p:cNvSpPr>
                <a:spLocks noChangeArrowheads="1"/>
              </p:cNvSpPr>
              <p:nvPr/>
            </p:nvSpPr>
            <p:spPr bwMode="auto">
              <a:xfrm>
                <a:off x="1850" y="1389"/>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41" name="Oval 61"/>
              <p:cNvSpPr>
                <a:spLocks noChangeArrowheads="1"/>
              </p:cNvSpPr>
              <p:nvPr/>
            </p:nvSpPr>
            <p:spPr bwMode="auto">
              <a:xfrm>
                <a:off x="1260" y="1434"/>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42" name="Oval 62"/>
              <p:cNvSpPr>
                <a:spLocks noChangeArrowheads="1"/>
              </p:cNvSpPr>
              <p:nvPr/>
            </p:nvSpPr>
            <p:spPr bwMode="auto">
              <a:xfrm>
                <a:off x="1896" y="2295"/>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43" name="Oval 63"/>
              <p:cNvSpPr>
                <a:spLocks noChangeArrowheads="1"/>
              </p:cNvSpPr>
              <p:nvPr/>
            </p:nvSpPr>
            <p:spPr bwMode="auto">
              <a:xfrm>
                <a:off x="1895" y="234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44" name="Oval 64"/>
              <p:cNvSpPr>
                <a:spLocks noChangeArrowheads="1"/>
              </p:cNvSpPr>
              <p:nvPr/>
            </p:nvSpPr>
            <p:spPr bwMode="auto">
              <a:xfrm>
                <a:off x="1850" y="2659"/>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45" name="Oval 65"/>
              <p:cNvSpPr>
                <a:spLocks noChangeArrowheads="1"/>
              </p:cNvSpPr>
              <p:nvPr/>
            </p:nvSpPr>
            <p:spPr bwMode="auto">
              <a:xfrm>
                <a:off x="2122" y="2704"/>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46" name="Oval 66"/>
              <p:cNvSpPr>
                <a:spLocks noChangeArrowheads="1"/>
              </p:cNvSpPr>
              <p:nvPr/>
            </p:nvSpPr>
            <p:spPr bwMode="auto">
              <a:xfrm>
                <a:off x="2077" y="225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47" name="Oval 67"/>
              <p:cNvSpPr>
                <a:spLocks noChangeArrowheads="1"/>
              </p:cNvSpPr>
              <p:nvPr/>
            </p:nvSpPr>
            <p:spPr bwMode="auto">
              <a:xfrm>
                <a:off x="2077" y="2296"/>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grpSp>
        <p:sp>
          <p:nvSpPr>
            <p:cNvPr id="250948" name="AutoShape 68"/>
            <p:cNvSpPr>
              <a:spLocks noChangeArrowheads="1"/>
            </p:cNvSpPr>
            <p:nvPr/>
          </p:nvSpPr>
          <p:spPr bwMode="auto">
            <a:xfrm rot="10800000">
              <a:off x="216" y="3077"/>
              <a:ext cx="772" cy="353"/>
            </a:xfrm>
            <a:prstGeom prst="wedgeRoundRectCallout">
              <a:avLst>
                <a:gd name="adj1" fmla="val -57903"/>
                <a:gd name="adj2" fmla="val 135269"/>
                <a:gd name="adj3" fmla="val 16667"/>
              </a:avLst>
            </a:prstGeom>
            <a:solidFill>
              <a:srgbClr val="FFCC99"/>
            </a:solidFill>
            <a:ln w="9525">
              <a:solidFill>
                <a:schemeClr val="tx1"/>
              </a:solidFill>
              <a:miter lim="800000"/>
              <a:headEnd/>
              <a:tailEnd/>
            </a:ln>
            <a:effectLst/>
          </p:spPr>
          <p:txBody>
            <a:bodyPr rot="10800000"/>
            <a:lstStyle/>
            <a:p>
              <a:pPr eaLnBrk="0" hangingPunct="0"/>
              <a:r>
                <a:rPr lang="en-GB" sz="900" b="1">
                  <a:latin typeface="Tahoma" pitchFamily="34" charset="0"/>
                </a:rPr>
                <a:t>Prevention/</a:t>
              </a:r>
            </a:p>
            <a:p>
              <a:pPr eaLnBrk="0" hangingPunct="0"/>
              <a:r>
                <a:rPr lang="en-GB" sz="900" b="1">
                  <a:latin typeface="Tahoma" pitchFamily="34" charset="0"/>
                </a:rPr>
                <a:t>Source control</a:t>
              </a:r>
            </a:p>
            <a:p>
              <a:pPr eaLnBrk="0" hangingPunct="0"/>
              <a:r>
                <a:rPr lang="en-GB" sz="900">
                  <a:latin typeface="Tahoma" pitchFamily="34" charset="0"/>
                </a:rPr>
                <a:t>Water butts</a:t>
              </a:r>
              <a:endParaRPr lang="en-US" sz="900">
                <a:latin typeface="Tahoma" pitchFamily="34" charset="0"/>
              </a:endParaRPr>
            </a:p>
          </p:txBody>
        </p:sp>
        <p:grpSp>
          <p:nvGrpSpPr>
            <p:cNvPr id="12" name="Group 69"/>
            <p:cNvGrpSpPr>
              <a:grpSpLocks/>
            </p:cNvGrpSpPr>
            <p:nvPr/>
          </p:nvGrpSpPr>
          <p:grpSpPr bwMode="auto">
            <a:xfrm>
              <a:off x="2530" y="1162"/>
              <a:ext cx="2404" cy="1497"/>
              <a:chOff x="2530" y="1162"/>
              <a:chExt cx="2404" cy="1497"/>
            </a:xfrm>
          </p:grpSpPr>
          <p:sp>
            <p:nvSpPr>
              <p:cNvPr id="250950" name="Oval 70"/>
              <p:cNvSpPr>
                <a:spLocks noChangeArrowheads="1"/>
              </p:cNvSpPr>
              <p:nvPr/>
            </p:nvSpPr>
            <p:spPr bwMode="auto">
              <a:xfrm>
                <a:off x="2530" y="252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51" name="Oval 71"/>
              <p:cNvSpPr>
                <a:spLocks noChangeArrowheads="1"/>
              </p:cNvSpPr>
              <p:nvPr/>
            </p:nvSpPr>
            <p:spPr bwMode="auto">
              <a:xfrm>
                <a:off x="2576" y="252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52" name="Oval 72"/>
              <p:cNvSpPr>
                <a:spLocks noChangeArrowheads="1"/>
              </p:cNvSpPr>
              <p:nvPr/>
            </p:nvSpPr>
            <p:spPr bwMode="auto">
              <a:xfrm>
                <a:off x="2803" y="252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53" name="Oval 73"/>
              <p:cNvSpPr>
                <a:spLocks noChangeArrowheads="1"/>
              </p:cNvSpPr>
              <p:nvPr/>
            </p:nvSpPr>
            <p:spPr bwMode="auto">
              <a:xfrm>
                <a:off x="2894" y="2522"/>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54" name="Oval 74"/>
              <p:cNvSpPr>
                <a:spLocks noChangeArrowheads="1"/>
              </p:cNvSpPr>
              <p:nvPr/>
            </p:nvSpPr>
            <p:spPr bwMode="auto">
              <a:xfrm>
                <a:off x="3166" y="252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55" name="Oval 75"/>
              <p:cNvSpPr>
                <a:spLocks noChangeArrowheads="1"/>
              </p:cNvSpPr>
              <p:nvPr/>
            </p:nvSpPr>
            <p:spPr bwMode="auto">
              <a:xfrm>
                <a:off x="3166" y="225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56" name="Oval 76"/>
              <p:cNvSpPr>
                <a:spLocks noChangeArrowheads="1"/>
              </p:cNvSpPr>
              <p:nvPr/>
            </p:nvSpPr>
            <p:spPr bwMode="auto">
              <a:xfrm>
                <a:off x="2893" y="225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57" name="Oval 77"/>
              <p:cNvSpPr>
                <a:spLocks noChangeArrowheads="1"/>
              </p:cNvSpPr>
              <p:nvPr/>
            </p:nvSpPr>
            <p:spPr bwMode="auto">
              <a:xfrm>
                <a:off x="2803" y="2295"/>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58" name="Oval 78"/>
              <p:cNvSpPr>
                <a:spLocks noChangeArrowheads="1"/>
              </p:cNvSpPr>
              <p:nvPr/>
            </p:nvSpPr>
            <p:spPr bwMode="auto">
              <a:xfrm>
                <a:off x="2530" y="2296"/>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59" name="Oval 79"/>
              <p:cNvSpPr>
                <a:spLocks noChangeArrowheads="1"/>
              </p:cNvSpPr>
              <p:nvPr/>
            </p:nvSpPr>
            <p:spPr bwMode="auto">
              <a:xfrm>
                <a:off x="3438" y="2522"/>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0" name="Oval 80"/>
              <p:cNvSpPr>
                <a:spLocks noChangeArrowheads="1"/>
              </p:cNvSpPr>
              <p:nvPr/>
            </p:nvSpPr>
            <p:spPr bwMode="auto">
              <a:xfrm>
                <a:off x="3665" y="252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1" name="Oval 81"/>
              <p:cNvSpPr>
                <a:spLocks noChangeArrowheads="1"/>
              </p:cNvSpPr>
              <p:nvPr/>
            </p:nvSpPr>
            <p:spPr bwMode="auto">
              <a:xfrm>
                <a:off x="3664" y="225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2" name="Oval 82"/>
              <p:cNvSpPr>
                <a:spLocks noChangeArrowheads="1"/>
              </p:cNvSpPr>
              <p:nvPr/>
            </p:nvSpPr>
            <p:spPr bwMode="auto">
              <a:xfrm>
                <a:off x="3438" y="225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3" name="Oval 83"/>
              <p:cNvSpPr>
                <a:spLocks noChangeArrowheads="1"/>
              </p:cNvSpPr>
              <p:nvPr/>
            </p:nvSpPr>
            <p:spPr bwMode="auto">
              <a:xfrm>
                <a:off x="3483" y="1525"/>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4" name="Oval 84"/>
              <p:cNvSpPr>
                <a:spLocks noChangeArrowheads="1"/>
              </p:cNvSpPr>
              <p:nvPr/>
            </p:nvSpPr>
            <p:spPr bwMode="auto">
              <a:xfrm>
                <a:off x="3075" y="1524"/>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5" name="Oval 85"/>
              <p:cNvSpPr>
                <a:spLocks noChangeArrowheads="1"/>
              </p:cNvSpPr>
              <p:nvPr/>
            </p:nvSpPr>
            <p:spPr bwMode="auto">
              <a:xfrm>
                <a:off x="3256" y="125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6" name="Oval 86"/>
              <p:cNvSpPr>
                <a:spLocks noChangeArrowheads="1"/>
              </p:cNvSpPr>
              <p:nvPr/>
            </p:nvSpPr>
            <p:spPr bwMode="auto">
              <a:xfrm>
                <a:off x="3301" y="125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7" name="Oval 87"/>
              <p:cNvSpPr>
                <a:spLocks noChangeArrowheads="1"/>
              </p:cNvSpPr>
              <p:nvPr/>
            </p:nvSpPr>
            <p:spPr bwMode="auto">
              <a:xfrm>
                <a:off x="3710" y="1479"/>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8" name="Oval 88"/>
              <p:cNvSpPr>
                <a:spLocks noChangeArrowheads="1"/>
              </p:cNvSpPr>
              <p:nvPr/>
            </p:nvSpPr>
            <p:spPr bwMode="auto">
              <a:xfrm>
                <a:off x="3846" y="1162"/>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69" name="Oval 89"/>
              <p:cNvSpPr>
                <a:spLocks noChangeArrowheads="1"/>
              </p:cNvSpPr>
              <p:nvPr/>
            </p:nvSpPr>
            <p:spPr bwMode="auto">
              <a:xfrm>
                <a:off x="3891" y="1162"/>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0" name="Oval 90"/>
              <p:cNvSpPr>
                <a:spLocks noChangeArrowheads="1"/>
              </p:cNvSpPr>
              <p:nvPr/>
            </p:nvSpPr>
            <p:spPr bwMode="auto">
              <a:xfrm>
                <a:off x="4163" y="134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1" name="Oval 91"/>
              <p:cNvSpPr>
                <a:spLocks noChangeArrowheads="1"/>
              </p:cNvSpPr>
              <p:nvPr/>
            </p:nvSpPr>
            <p:spPr bwMode="auto">
              <a:xfrm>
                <a:off x="4027" y="225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2" name="Oval 92"/>
              <p:cNvSpPr>
                <a:spLocks noChangeArrowheads="1"/>
              </p:cNvSpPr>
              <p:nvPr/>
            </p:nvSpPr>
            <p:spPr bwMode="auto">
              <a:xfrm>
                <a:off x="3800" y="234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3" name="Oval 93"/>
              <p:cNvSpPr>
                <a:spLocks noChangeArrowheads="1"/>
              </p:cNvSpPr>
              <p:nvPr/>
            </p:nvSpPr>
            <p:spPr bwMode="auto">
              <a:xfrm>
                <a:off x="3891" y="2613"/>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4" name="Oval 94"/>
              <p:cNvSpPr>
                <a:spLocks noChangeArrowheads="1"/>
              </p:cNvSpPr>
              <p:nvPr/>
            </p:nvSpPr>
            <p:spPr bwMode="auto">
              <a:xfrm>
                <a:off x="4118" y="2478"/>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5" name="Oval 95"/>
              <p:cNvSpPr>
                <a:spLocks noChangeArrowheads="1"/>
              </p:cNvSpPr>
              <p:nvPr/>
            </p:nvSpPr>
            <p:spPr bwMode="auto">
              <a:xfrm>
                <a:off x="4662" y="225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6" name="Oval 96"/>
              <p:cNvSpPr>
                <a:spLocks noChangeArrowheads="1"/>
              </p:cNvSpPr>
              <p:nvPr/>
            </p:nvSpPr>
            <p:spPr bwMode="auto">
              <a:xfrm>
                <a:off x="4889" y="2250"/>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7" name="Oval 97"/>
              <p:cNvSpPr>
                <a:spLocks noChangeArrowheads="1"/>
              </p:cNvSpPr>
              <p:nvPr/>
            </p:nvSpPr>
            <p:spPr bwMode="auto">
              <a:xfrm>
                <a:off x="4617" y="2024"/>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8" name="Oval 98"/>
              <p:cNvSpPr>
                <a:spLocks noChangeArrowheads="1"/>
              </p:cNvSpPr>
              <p:nvPr/>
            </p:nvSpPr>
            <p:spPr bwMode="auto">
              <a:xfrm>
                <a:off x="4572" y="2069"/>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79" name="Oval 99"/>
              <p:cNvSpPr>
                <a:spLocks noChangeArrowheads="1"/>
              </p:cNvSpPr>
              <p:nvPr/>
            </p:nvSpPr>
            <p:spPr bwMode="auto">
              <a:xfrm>
                <a:off x="4435" y="1842"/>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80" name="Oval 100"/>
              <p:cNvSpPr>
                <a:spLocks noChangeArrowheads="1"/>
              </p:cNvSpPr>
              <p:nvPr/>
            </p:nvSpPr>
            <p:spPr bwMode="auto">
              <a:xfrm>
                <a:off x="4390" y="1661"/>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sp>
            <p:nvSpPr>
              <p:cNvPr id="250981" name="Oval 101"/>
              <p:cNvSpPr>
                <a:spLocks noChangeArrowheads="1"/>
              </p:cNvSpPr>
              <p:nvPr/>
            </p:nvSpPr>
            <p:spPr bwMode="auto">
              <a:xfrm>
                <a:off x="4527" y="1434"/>
                <a:ext cx="45" cy="46"/>
              </a:xfrm>
              <a:prstGeom prst="ellipse">
                <a:avLst/>
              </a:prstGeom>
              <a:solidFill>
                <a:srgbClr val="00FF00"/>
              </a:solidFill>
              <a:ln w="9525">
                <a:solidFill>
                  <a:schemeClr val="tx1"/>
                </a:solidFill>
                <a:round/>
                <a:headEnd/>
                <a:tailEnd/>
              </a:ln>
              <a:effectLst/>
            </p:spPr>
            <p:txBody>
              <a:bodyPr wrap="none" anchor="ctr"/>
              <a:lstStyle/>
              <a:p>
                <a:endParaRPr lang="en-GB"/>
              </a:p>
            </p:txBody>
          </p:sp>
        </p:grpSp>
      </p:grpSp>
      <p:grpSp>
        <p:nvGrpSpPr>
          <p:cNvPr id="13" name="Group 102"/>
          <p:cNvGrpSpPr>
            <a:grpSpLocks/>
          </p:cNvGrpSpPr>
          <p:nvPr/>
        </p:nvGrpSpPr>
        <p:grpSpPr bwMode="auto">
          <a:xfrm>
            <a:off x="2735263" y="2520950"/>
            <a:ext cx="4311650" cy="3429000"/>
            <a:chOff x="1866" y="1588"/>
            <a:chExt cx="2942" cy="2160"/>
          </a:xfrm>
        </p:grpSpPr>
        <p:grpSp>
          <p:nvGrpSpPr>
            <p:cNvPr id="14" name="Group 103"/>
            <p:cNvGrpSpPr>
              <a:grpSpLocks/>
            </p:cNvGrpSpPr>
            <p:nvPr/>
          </p:nvGrpSpPr>
          <p:grpSpPr bwMode="auto">
            <a:xfrm>
              <a:off x="1866" y="1752"/>
              <a:ext cx="2942" cy="1996"/>
              <a:chOff x="1866" y="1752"/>
              <a:chExt cx="2942" cy="1996"/>
            </a:xfrm>
          </p:grpSpPr>
          <p:grpSp>
            <p:nvGrpSpPr>
              <p:cNvPr id="15" name="Group 104"/>
              <p:cNvGrpSpPr>
                <a:grpSpLocks/>
              </p:cNvGrpSpPr>
              <p:nvPr/>
            </p:nvGrpSpPr>
            <p:grpSpPr bwMode="auto">
              <a:xfrm>
                <a:off x="2304" y="3385"/>
                <a:ext cx="953" cy="363"/>
                <a:chOff x="2304" y="3385"/>
                <a:chExt cx="953" cy="363"/>
              </a:xfrm>
            </p:grpSpPr>
            <p:sp>
              <p:nvSpPr>
                <p:cNvPr id="250985" name="AutoShape 105"/>
                <p:cNvSpPr>
                  <a:spLocks noChangeArrowheads="1"/>
                </p:cNvSpPr>
                <p:nvPr/>
              </p:nvSpPr>
              <p:spPr bwMode="auto">
                <a:xfrm rot="10800000">
                  <a:off x="2304" y="3385"/>
                  <a:ext cx="953" cy="363"/>
                </a:xfrm>
                <a:prstGeom prst="wedgeRoundRectCallout">
                  <a:avLst>
                    <a:gd name="adj1" fmla="val -50421"/>
                    <a:gd name="adj2" fmla="val 478370"/>
                    <a:gd name="adj3" fmla="val 16667"/>
                  </a:avLst>
                </a:prstGeom>
                <a:solidFill>
                  <a:srgbClr val="FFFF66">
                    <a:alpha val="80000"/>
                  </a:srgbClr>
                </a:solidFill>
                <a:ln w="9525" algn="ctr">
                  <a:solidFill>
                    <a:schemeClr val="tx1"/>
                  </a:solidFill>
                  <a:miter lim="800000"/>
                  <a:headEnd/>
                  <a:tailEnd/>
                </a:ln>
                <a:effectLst/>
              </p:spPr>
              <p:txBody>
                <a:bodyPr rot="10800000"/>
                <a:lstStyle/>
                <a:p>
                  <a:pPr eaLnBrk="0" hangingPunct="0"/>
                  <a:r>
                    <a:rPr lang="en-GB" sz="900" b="1">
                      <a:latin typeface="Tahoma" pitchFamily="34" charset="0"/>
                    </a:rPr>
                    <a:t>Source control/ conveyance</a:t>
                  </a:r>
                </a:p>
                <a:p>
                  <a:pPr eaLnBrk="0" hangingPunct="0"/>
                  <a:r>
                    <a:rPr lang="en-GB" sz="900">
                      <a:latin typeface="Tahoma" pitchFamily="34" charset="0"/>
                    </a:rPr>
                    <a:t>Underdrained swale</a:t>
                  </a:r>
                  <a:endParaRPr lang="en-US" sz="900">
                    <a:latin typeface="Tahoma" pitchFamily="34" charset="0"/>
                  </a:endParaRPr>
                </a:p>
              </p:txBody>
            </p:sp>
            <p:sp>
              <p:nvSpPr>
                <p:cNvPr id="250986" name="AutoShape 106"/>
                <p:cNvSpPr>
                  <a:spLocks noChangeArrowheads="1"/>
                </p:cNvSpPr>
                <p:nvPr/>
              </p:nvSpPr>
              <p:spPr bwMode="auto">
                <a:xfrm rot="10800000">
                  <a:off x="2304" y="3385"/>
                  <a:ext cx="953" cy="363"/>
                </a:xfrm>
                <a:prstGeom prst="wedgeRoundRectCallout">
                  <a:avLst>
                    <a:gd name="adj1" fmla="val 78014"/>
                    <a:gd name="adj2" fmla="val 447792"/>
                    <a:gd name="adj3" fmla="val 16667"/>
                  </a:avLst>
                </a:prstGeom>
                <a:solidFill>
                  <a:srgbClr val="FFFF66">
                    <a:alpha val="80000"/>
                  </a:srgbClr>
                </a:solidFill>
                <a:ln w="9525" algn="ctr">
                  <a:solidFill>
                    <a:schemeClr val="tx1"/>
                  </a:solidFill>
                  <a:miter lim="800000"/>
                  <a:headEnd/>
                  <a:tailEnd/>
                </a:ln>
                <a:effectLst/>
              </p:spPr>
              <p:txBody>
                <a:bodyPr rot="10800000"/>
                <a:lstStyle/>
                <a:p>
                  <a:pPr eaLnBrk="0" hangingPunct="0"/>
                  <a:r>
                    <a:rPr lang="en-GB" sz="900" b="1">
                      <a:latin typeface="Tahoma" pitchFamily="34" charset="0"/>
                    </a:rPr>
                    <a:t>Source control/ conveyance</a:t>
                  </a:r>
                </a:p>
                <a:p>
                  <a:pPr eaLnBrk="0" hangingPunct="0"/>
                  <a:r>
                    <a:rPr lang="en-GB" sz="900">
                      <a:latin typeface="Tahoma" pitchFamily="34" charset="0"/>
                    </a:rPr>
                    <a:t>Underdrained swale</a:t>
                  </a:r>
                  <a:endParaRPr lang="en-US" sz="900">
                    <a:latin typeface="Tahoma" pitchFamily="34" charset="0"/>
                  </a:endParaRPr>
                </a:p>
              </p:txBody>
            </p:sp>
            <p:sp>
              <p:nvSpPr>
                <p:cNvPr id="250987" name="AutoShape 107"/>
                <p:cNvSpPr>
                  <a:spLocks noChangeArrowheads="1"/>
                </p:cNvSpPr>
                <p:nvPr/>
              </p:nvSpPr>
              <p:spPr bwMode="auto">
                <a:xfrm rot="10800000">
                  <a:off x="2304" y="3385"/>
                  <a:ext cx="953" cy="363"/>
                </a:xfrm>
                <a:prstGeom prst="wedgeRoundRectCallout">
                  <a:avLst>
                    <a:gd name="adj1" fmla="val -155352"/>
                    <a:gd name="adj2" fmla="val 395176"/>
                    <a:gd name="adj3" fmla="val 16667"/>
                  </a:avLst>
                </a:prstGeom>
                <a:solidFill>
                  <a:srgbClr val="FFFF66">
                    <a:alpha val="80000"/>
                  </a:srgbClr>
                </a:solidFill>
                <a:ln w="9525" algn="ctr">
                  <a:solidFill>
                    <a:schemeClr val="tx1"/>
                  </a:solidFill>
                  <a:miter lim="800000"/>
                  <a:headEnd/>
                  <a:tailEnd/>
                </a:ln>
                <a:effectLst/>
              </p:spPr>
              <p:txBody>
                <a:bodyPr rot="10800000"/>
                <a:lstStyle/>
                <a:p>
                  <a:pPr eaLnBrk="0" hangingPunct="0"/>
                  <a:r>
                    <a:rPr lang="en-GB" sz="900" b="1">
                      <a:latin typeface="Tahoma" pitchFamily="34" charset="0"/>
                    </a:rPr>
                    <a:t>Source control/ conveyance</a:t>
                  </a:r>
                </a:p>
                <a:p>
                  <a:pPr eaLnBrk="0" hangingPunct="0"/>
                  <a:r>
                    <a:rPr lang="en-GB" sz="900">
                      <a:latin typeface="Tahoma" pitchFamily="34" charset="0"/>
                    </a:rPr>
                    <a:t>Underdrained swales</a:t>
                  </a:r>
                  <a:endParaRPr lang="en-US" sz="900">
                    <a:latin typeface="Tahoma" pitchFamily="34" charset="0"/>
                  </a:endParaRPr>
                </a:p>
              </p:txBody>
            </p:sp>
          </p:grpSp>
          <p:grpSp>
            <p:nvGrpSpPr>
              <p:cNvPr id="16" name="Group 108"/>
              <p:cNvGrpSpPr>
                <a:grpSpLocks/>
              </p:cNvGrpSpPr>
              <p:nvPr/>
            </p:nvGrpSpPr>
            <p:grpSpPr bwMode="auto">
              <a:xfrm>
                <a:off x="1866" y="1752"/>
                <a:ext cx="2942" cy="396"/>
                <a:chOff x="1866" y="1752"/>
                <a:chExt cx="2942" cy="396"/>
              </a:xfrm>
            </p:grpSpPr>
            <p:sp>
              <p:nvSpPr>
                <p:cNvPr id="250989" name="Freeform 109"/>
                <p:cNvSpPr>
                  <a:spLocks/>
                </p:cNvSpPr>
                <p:nvPr/>
              </p:nvSpPr>
              <p:spPr bwMode="auto">
                <a:xfrm>
                  <a:off x="1866" y="1905"/>
                  <a:ext cx="333" cy="96"/>
                </a:xfrm>
                <a:custGeom>
                  <a:avLst/>
                  <a:gdLst/>
                  <a:ahLst/>
                  <a:cxnLst>
                    <a:cxn ang="0">
                      <a:pos x="0" y="3"/>
                    </a:cxn>
                    <a:cxn ang="0">
                      <a:pos x="0" y="96"/>
                    </a:cxn>
                    <a:cxn ang="0">
                      <a:pos x="333" y="90"/>
                    </a:cxn>
                    <a:cxn ang="0">
                      <a:pos x="330" y="0"/>
                    </a:cxn>
                    <a:cxn ang="0">
                      <a:pos x="0" y="3"/>
                    </a:cxn>
                  </a:cxnLst>
                  <a:rect l="0" t="0" r="r" b="b"/>
                  <a:pathLst>
                    <a:path w="333" h="96">
                      <a:moveTo>
                        <a:pt x="0" y="3"/>
                      </a:moveTo>
                      <a:lnTo>
                        <a:pt x="0" y="96"/>
                      </a:lnTo>
                      <a:lnTo>
                        <a:pt x="333" y="90"/>
                      </a:lnTo>
                      <a:lnTo>
                        <a:pt x="330" y="0"/>
                      </a:lnTo>
                      <a:lnTo>
                        <a:pt x="0" y="3"/>
                      </a:ln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sp>
              <p:nvSpPr>
                <p:cNvPr id="250990" name="Freeform 110"/>
                <p:cNvSpPr>
                  <a:spLocks/>
                </p:cNvSpPr>
                <p:nvPr/>
              </p:nvSpPr>
              <p:spPr bwMode="auto">
                <a:xfrm>
                  <a:off x="3016" y="1752"/>
                  <a:ext cx="512" cy="112"/>
                </a:xfrm>
                <a:custGeom>
                  <a:avLst/>
                  <a:gdLst/>
                  <a:ahLst/>
                  <a:cxnLst>
                    <a:cxn ang="0">
                      <a:pos x="4" y="4"/>
                    </a:cxn>
                    <a:cxn ang="0">
                      <a:pos x="512" y="8"/>
                    </a:cxn>
                    <a:cxn ang="0">
                      <a:pos x="512" y="112"/>
                    </a:cxn>
                    <a:cxn ang="0">
                      <a:pos x="8" y="112"/>
                    </a:cxn>
                    <a:cxn ang="0">
                      <a:pos x="4" y="4"/>
                    </a:cxn>
                  </a:cxnLst>
                  <a:rect l="0" t="0" r="r" b="b"/>
                  <a:pathLst>
                    <a:path w="512" h="112">
                      <a:moveTo>
                        <a:pt x="4" y="4"/>
                      </a:moveTo>
                      <a:cubicBezTo>
                        <a:pt x="0" y="0"/>
                        <a:pt x="258" y="6"/>
                        <a:pt x="512" y="8"/>
                      </a:cubicBezTo>
                      <a:cubicBezTo>
                        <a:pt x="512" y="60"/>
                        <a:pt x="512" y="112"/>
                        <a:pt x="512" y="112"/>
                      </a:cubicBezTo>
                      <a:lnTo>
                        <a:pt x="8" y="112"/>
                      </a:lnTo>
                      <a:cubicBezTo>
                        <a:pt x="8" y="112"/>
                        <a:pt x="8" y="8"/>
                        <a:pt x="4" y="4"/>
                      </a:cubicBez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sp>
              <p:nvSpPr>
                <p:cNvPr id="250991" name="Freeform 111"/>
                <p:cNvSpPr>
                  <a:spLocks/>
                </p:cNvSpPr>
                <p:nvPr/>
              </p:nvSpPr>
              <p:spPr bwMode="auto">
                <a:xfrm>
                  <a:off x="4233" y="1840"/>
                  <a:ext cx="575" cy="308"/>
                </a:xfrm>
                <a:custGeom>
                  <a:avLst/>
                  <a:gdLst/>
                  <a:ahLst/>
                  <a:cxnLst>
                    <a:cxn ang="0">
                      <a:pos x="0" y="249"/>
                    </a:cxn>
                    <a:cxn ang="0">
                      <a:pos x="547" y="0"/>
                    </a:cxn>
                    <a:cxn ang="0">
                      <a:pos x="575" y="72"/>
                    </a:cxn>
                    <a:cxn ang="0">
                      <a:pos x="35" y="308"/>
                    </a:cxn>
                    <a:cxn ang="0">
                      <a:pos x="0" y="249"/>
                    </a:cxn>
                  </a:cxnLst>
                  <a:rect l="0" t="0" r="r" b="b"/>
                  <a:pathLst>
                    <a:path w="575" h="308">
                      <a:moveTo>
                        <a:pt x="0" y="249"/>
                      </a:moveTo>
                      <a:lnTo>
                        <a:pt x="547" y="0"/>
                      </a:lnTo>
                      <a:lnTo>
                        <a:pt x="575" y="72"/>
                      </a:lnTo>
                      <a:lnTo>
                        <a:pt x="35" y="308"/>
                      </a:lnTo>
                      <a:lnTo>
                        <a:pt x="0" y="249"/>
                      </a:ln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grpSp>
        </p:grpSp>
        <p:sp>
          <p:nvSpPr>
            <p:cNvPr id="250992" name="Freeform 112"/>
            <p:cNvSpPr>
              <a:spLocks/>
            </p:cNvSpPr>
            <p:nvPr/>
          </p:nvSpPr>
          <p:spPr bwMode="auto">
            <a:xfrm>
              <a:off x="3656" y="1588"/>
              <a:ext cx="472" cy="224"/>
            </a:xfrm>
            <a:custGeom>
              <a:avLst/>
              <a:gdLst/>
              <a:ahLst/>
              <a:cxnLst>
                <a:cxn ang="0">
                  <a:pos x="0" y="160"/>
                </a:cxn>
                <a:cxn ang="0">
                  <a:pos x="448" y="0"/>
                </a:cxn>
                <a:cxn ang="0">
                  <a:pos x="472" y="56"/>
                </a:cxn>
                <a:cxn ang="0">
                  <a:pos x="28" y="224"/>
                </a:cxn>
                <a:cxn ang="0">
                  <a:pos x="0" y="160"/>
                </a:cxn>
              </a:cxnLst>
              <a:rect l="0" t="0" r="r" b="b"/>
              <a:pathLst>
                <a:path w="472" h="224">
                  <a:moveTo>
                    <a:pt x="0" y="160"/>
                  </a:moveTo>
                  <a:lnTo>
                    <a:pt x="448" y="0"/>
                  </a:lnTo>
                  <a:lnTo>
                    <a:pt x="472" y="56"/>
                  </a:lnTo>
                  <a:lnTo>
                    <a:pt x="28" y="224"/>
                  </a:lnTo>
                  <a:lnTo>
                    <a:pt x="0" y="160"/>
                  </a:ln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sp>
          <p:nvSpPr>
            <p:cNvPr id="250993" name="Freeform 113"/>
            <p:cNvSpPr>
              <a:spLocks/>
            </p:cNvSpPr>
            <p:nvPr/>
          </p:nvSpPr>
          <p:spPr bwMode="auto">
            <a:xfrm>
              <a:off x="4128" y="1656"/>
              <a:ext cx="192" cy="336"/>
            </a:xfrm>
            <a:custGeom>
              <a:avLst/>
              <a:gdLst/>
              <a:ahLst/>
              <a:cxnLst>
                <a:cxn ang="0">
                  <a:pos x="0" y="28"/>
                </a:cxn>
                <a:cxn ang="0">
                  <a:pos x="52" y="0"/>
                </a:cxn>
                <a:cxn ang="0">
                  <a:pos x="192" y="316"/>
                </a:cxn>
                <a:cxn ang="0">
                  <a:pos x="140" y="336"/>
                </a:cxn>
                <a:cxn ang="0">
                  <a:pos x="0" y="28"/>
                </a:cxn>
              </a:cxnLst>
              <a:rect l="0" t="0" r="r" b="b"/>
              <a:pathLst>
                <a:path w="192" h="336">
                  <a:moveTo>
                    <a:pt x="0" y="28"/>
                  </a:moveTo>
                  <a:lnTo>
                    <a:pt x="52" y="0"/>
                  </a:lnTo>
                  <a:lnTo>
                    <a:pt x="192" y="316"/>
                  </a:lnTo>
                  <a:lnTo>
                    <a:pt x="140" y="336"/>
                  </a:lnTo>
                  <a:lnTo>
                    <a:pt x="0" y="28"/>
                  </a:lnTo>
                  <a:close/>
                </a:path>
              </a:pathLst>
            </a:custGeom>
            <a:solidFill>
              <a:srgbClr val="008000">
                <a:alpha val="80000"/>
              </a:srgbClr>
            </a:solidFill>
            <a:ln w="9525" cap="flat" cmpd="sng">
              <a:solidFill>
                <a:schemeClr val="tx1"/>
              </a:solidFill>
              <a:prstDash val="solid"/>
              <a:round/>
              <a:headEnd type="none" w="med" len="med"/>
              <a:tailEnd type="none" w="med" len="med"/>
            </a:ln>
            <a:effectLst/>
          </p:spPr>
          <p:txBody>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title"/>
          </p:nvPr>
        </p:nvSpPr>
        <p:spPr>
          <a:solidFill>
            <a:srgbClr val="A3F1FB"/>
          </a:solidFill>
        </p:spPr>
        <p:txBody>
          <a:bodyPr/>
          <a:lstStyle/>
          <a:p>
            <a:r>
              <a:rPr lang="en-US" smtClean="0">
                <a:latin typeface="Impact" pitchFamily="34" charset="0"/>
              </a:rPr>
              <a:t>Obstruction of the flow</a:t>
            </a:r>
          </a:p>
        </p:txBody>
      </p:sp>
      <p:sp>
        <p:nvSpPr>
          <p:cNvPr id="9219" name="Espaço Reservado para Número de Slide 3"/>
          <p:cNvSpPr>
            <a:spLocks noGrp="1"/>
          </p:cNvSpPr>
          <p:nvPr>
            <p:ph type="sldNum" sz="quarter" idx="12"/>
          </p:nvPr>
        </p:nvSpPr>
        <p:spPr>
          <a:noFill/>
        </p:spPr>
        <p:txBody>
          <a:bodyPr/>
          <a:lstStyle/>
          <a:p>
            <a:fld id="{6FCBCA84-DBE8-41A2-B6F5-2FA4FE381805}" type="slidenum">
              <a:rPr lang="pt-BR" smtClean="0">
                <a:latin typeface="Arial" pitchFamily="34" charset="0"/>
                <a:cs typeface="Arial" pitchFamily="34" charset="0"/>
              </a:rPr>
              <a:pPr/>
              <a:t>6</a:t>
            </a:fld>
            <a:endParaRPr lang="pt-BR" smtClean="0">
              <a:latin typeface="Arial" pitchFamily="34" charset="0"/>
              <a:cs typeface="Arial" pitchFamily="34" charset="0"/>
            </a:endParaRPr>
          </a:p>
        </p:txBody>
      </p:sp>
      <p:pic>
        <p:nvPicPr>
          <p:cNvPr id="9220" name="Picture 5"/>
          <p:cNvPicPr>
            <a:picLocks noChangeAspect="1" noChangeArrowheads="1"/>
          </p:cNvPicPr>
          <p:nvPr/>
        </p:nvPicPr>
        <p:blipFill>
          <a:blip r:embed="rId2"/>
          <a:srcRect/>
          <a:stretch>
            <a:fillRect/>
          </a:stretch>
        </p:blipFill>
        <p:spPr bwMode="auto">
          <a:xfrm>
            <a:off x="4929188" y="1997075"/>
            <a:ext cx="3743325" cy="3789363"/>
          </a:xfrm>
          <a:prstGeom prst="rect">
            <a:avLst/>
          </a:prstGeom>
          <a:noFill/>
          <a:ln w="9525">
            <a:noFill/>
            <a:miter lim="800000"/>
            <a:headEnd/>
            <a:tailEnd/>
          </a:ln>
        </p:spPr>
      </p:pic>
      <p:pic>
        <p:nvPicPr>
          <p:cNvPr id="9221" name="Picture 6" descr="3920córPastinhoPV40+47,00"/>
          <p:cNvPicPr>
            <a:picLocks noChangeAspect="1" noChangeArrowheads="1"/>
          </p:cNvPicPr>
          <p:nvPr/>
        </p:nvPicPr>
        <p:blipFill>
          <a:blip r:embed="rId3"/>
          <a:srcRect/>
          <a:stretch>
            <a:fillRect/>
          </a:stretch>
        </p:blipFill>
        <p:spPr bwMode="auto">
          <a:xfrm>
            <a:off x="214313" y="2428875"/>
            <a:ext cx="4321175" cy="27717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5" name="Text Box 7"/>
          <p:cNvSpPr txBox="1">
            <a:spLocks noChangeArrowheads="1"/>
          </p:cNvSpPr>
          <p:nvPr/>
        </p:nvSpPr>
        <p:spPr bwMode="auto">
          <a:xfrm>
            <a:off x="450850" y="6224588"/>
            <a:ext cx="3257550" cy="336550"/>
          </a:xfrm>
          <a:prstGeom prst="rect">
            <a:avLst/>
          </a:prstGeom>
          <a:noFill/>
          <a:ln w="9525">
            <a:noFill/>
            <a:miter lim="800000"/>
            <a:headEnd/>
            <a:tailEnd/>
          </a:ln>
          <a:effectLst/>
        </p:spPr>
        <p:txBody>
          <a:bodyPr>
            <a:spAutoFit/>
          </a:bodyPr>
          <a:lstStyle/>
          <a:p>
            <a:pPr eaLnBrk="0" hangingPunct="0">
              <a:spcBef>
                <a:spcPct val="50000"/>
              </a:spcBef>
            </a:pPr>
            <a:r>
              <a:rPr lang="en-GB" sz="1600" b="1"/>
              <a:t>J4 Services, M8, Scotland</a:t>
            </a:r>
          </a:p>
        </p:txBody>
      </p:sp>
      <p:sp>
        <p:nvSpPr>
          <p:cNvPr id="242697" name="Rectangle 9"/>
          <p:cNvSpPr>
            <a:spLocks noChangeArrowheads="1"/>
          </p:cNvSpPr>
          <p:nvPr/>
        </p:nvSpPr>
        <p:spPr bwMode="auto">
          <a:xfrm>
            <a:off x="179388" y="5984875"/>
            <a:ext cx="8823325" cy="873125"/>
          </a:xfrm>
          <a:prstGeom prst="rect">
            <a:avLst/>
          </a:prstGeom>
          <a:solidFill>
            <a:schemeClr val="bg1"/>
          </a:solidFill>
          <a:ln w="9525">
            <a:noFill/>
            <a:miter lim="800000"/>
            <a:headEnd/>
            <a:tailEnd/>
          </a:ln>
          <a:effectLst/>
        </p:spPr>
        <p:txBody>
          <a:bodyPr wrap="none" anchor="ctr"/>
          <a:lstStyle/>
          <a:p>
            <a:endParaRPr lang="en-GB"/>
          </a:p>
        </p:txBody>
      </p:sp>
      <p:sp>
        <p:nvSpPr>
          <p:cNvPr id="242698" name="Rectangle 3"/>
          <p:cNvSpPr>
            <a:spLocks noChangeArrowheads="1"/>
          </p:cNvSpPr>
          <p:nvPr/>
        </p:nvSpPr>
        <p:spPr bwMode="auto">
          <a:xfrm>
            <a:off x="395536" y="188640"/>
            <a:ext cx="5842992" cy="1143000"/>
          </a:xfrm>
          <a:prstGeom prst="rect">
            <a:avLst/>
          </a:prstGeom>
          <a:noFill/>
          <a:ln w="9525">
            <a:noFill/>
            <a:miter lim="800000"/>
            <a:headEnd/>
            <a:tailEnd/>
          </a:ln>
          <a:effectLst/>
        </p:spPr>
        <p:txBody>
          <a:bodyPr anchor="ctr"/>
          <a:lstStyle/>
          <a:p>
            <a:r>
              <a:rPr lang="en-GB" sz="3600" smtClean="0">
                <a:solidFill>
                  <a:srgbClr val="669900"/>
                </a:solidFill>
                <a:latin typeface="Tahoma" pitchFamily="34" charset="0"/>
              </a:rPr>
              <a:t>Urban Drainage Components</a:t>
            </a:r>
            <a:endParaRPr lang="en-GB" sz="3600">
              <a:solidFill>
                <a:srgbClr val="669900"/>
              </a:solidFill>
              <a:latin typeface="Tahoma" pitchFamily="34" charset="0"/>
            </a:endParaRPr>
          </a:p>
        </p:txBody>
      </p:sp>
      <p:grpSp>
        <p:nvGrpSpPr>
          <p:cNvPr id="2" name="Group 15"/>
          <p:cNvGrpSpPr>
            <a:grpSpLocks/>
          </p:cNvGrpSpPr>
          <p:nvPr/>
        </p:nvGrpSpPr>
        <p:grpSpPr bwMode="auto">
          <a:xfrm>
            <a:off x="5649391" y="620688"/>
            <a:ext cx="3494609" cy="3003773"/>
            <a:chOff x="3787" y="1049"/>
            <a:chExt cx="1905" cy="1597"/>
          </a:xfrm>
        </p:grpSpPr>
        <p:pic>
          <p:nvPicPr>
            <p:cNvPr id="242692" name="Picture 4"/>
            <p:cNvPicPr>
              <a:picLocks noChangeAspect="1" noChangeArrowheads="1"/>
            </p:cNvPicPr>
            <p:nvPr/>
          </p:nvPicPr>
          <p:blipFill>
            <a:blip r:embed="rId3" cstate="print"/>
            <a:srcRect/>
            <a:stretch>
              <a:fillRect/>
            </a:stretch>
          </p:blipFill>
          <p:spPr bwMode="auto">
            <a:xfrm>
              <a:off x="3855" y="1049"/>
              <a:ext cx="1616" cy="1313"/>
            </a:xfrm>
            <a:prstGeom prst="rect">
              <a:avLst/>
            </a:prstGeom>
            <a:noFill/>
            <a:ln w="31750" algn="ctr">
              <a:solidFill>
                <a:srgbClr val="669900"/>
              </a:solidFill>
              <a:miter lim="800000"/>
              <a:headEnd/>
              <a:tailEnd/>
            </a:ln>
            <a:effectLst/>
          </p:spPr>
        </p:pic>
        <p:sp>
          <p:nvSpPr>
            <p:cNvPr id="242699" name="Text Box 11"/>
            <p:cNvSpPr txBox="1">
              <a:spLocks noChangeArrowheads="1"/>
            </p:cNvSpPr>
            <p:nvPr/>
          </p:nvSpPr>
          <p:spPr bwMode="auto">
            <a:xfrm>
              <a:off x="3787" y="2339"/>
              <a:ext cx="1905" cy="307"/>
            </a:xfrm>
            <a:prstGeom prst="rect">
              <a:avLst/>
            </a:prstGeom>
            <a:noFill/>
            <a:ln w="9525" algn="ctr">
              <a:noFill/>
              <a:miter lim="800000"/>
              <a:headEnd/>
              <a:tailEnd/>
            </a:ln>
            <a:effectLst/>
          </p:spPr>
          <p:txBody>
            <a:bodyPr>
              <a:spAutoFit/>
            </a:bodyPr>
            <a:lstStyle/>
            <a:p>
              <a:pPr eaLnBrk="0" hangingPunct="0">
                <a:spcBef>
                  <a:spcPct val="20000"/>
                </a:spcBef>
              </a:pPr>
              <a:r>
                <a:rPr lang="en-GB" sz="1400" i="1">
                  <a:solidFill>
                    <a:srgbClr val="669900"/>
                  </a:solidFill>
                  <a:latin typeface="Tahoma" pitchFamily="34" charset="0"/>
                </a:rPr>
                <a:t>Swale in a school, Exeter</a:t>
              </a:r>
            </a:p>
            <a:p>
              <a:pPr eaLnBrk="0" hangingPunct="0">
                <a:spcBef>
                  <a:spcPct val="20000"/>
                </a:spcBef>
              </a:pPr>
              <a:r>
                <a:rPr lang="en-GB" sz="1000" i="1">
                  <a:solidFill>
                    <a:srgbClr val="669900"/>
                  </a:solidFill>
                  <a:latin typeface="Tahoma" pitchFamily="34" charset="0"/>
                </a:rPr>
                <a:t>Robert Bray Associates</a:t>
              </a:r>
            </a:p>
          </p:txBody>
        </p:sp>
      </p:grpSp>
      <p:grpSp>
        <p:nvGrpSpPr>
          <p:cNvPr id="3" name="Group 14"/>
          <p:cNvGrpSpPr>
            <a:grpSpLocks/>
          </p:cNvGrpSpPr>
          <p:nvPr/>
        </p:nvGrpSpPr>
        <p:grpSpPr bwMode="auto">
          <a:xfrm>
            <a:off x="5652120" y="3789041"/>
            <a:ext cx="3350593" cy="3007048"/>
            <a:chOff x="3787" y="2682"/>
            <a:chExt cx="1905" cy="1599"/>
          </a:xfrm>
        </p:grpSpPr>
        <p:pic>
          <p:nvPicPr>
            <p:cNvPr id="242691" name="Picture 3"/>
            <p:cNvPicPr>
              <a:picLocks noChangeAspect="1" noChangeArrowheads="1"/>
            </p:cNvPicPr>
            <p:nvPr/>
          </p:nvPicPr>
          <p:blipFill>
            <a:blip r:embed="rId4" cstate="print"/>
            <a:srcRect/>
            <a:stretch>
              <a:fillRect/>
            </a:stretch>
          </p:blipFill>
          <p:spPr bwMode="auto">
            <a:xfrm>
              <a:off x="3855" y="2682"/>
              <a:ext cx="1592" cy="1293"/>
            </a:xfrm>
            <a:prstGeom prst="rect">
              <a:avLst/>
            </a:prstGeom>
            <a:noFill/>
            <a:ln w="31750" algn="ctr">
              <a:solidFill>
                <a:srgbClr val="669900"/>
              </a:solidFill>
              <a:miter lim="800000"/>
              <a:headEnd/>
              <a:tailEnd/>
            </a:ln>
            <a:effectLst/>
          </p:spPr>
        </p:pic>
        <p:sp>
          <p:nvSpPr>
            <p:cNvPr id="242700" name="Text Box 12"/>
            <p:cNvSpPr txBox="1">
              <a:spLocks noChangeArrowheads="1"/>
            </p:cNvSpPr>
            <p:nvPr/>
          </p:nvSpPr>
          <p:spPr bwMode="auto">
            <a:xfrm>
              <a:off x="3787" y="3974"/>
              <a:ext cx="1905" cy="307"/>
            </a:xfrm>
            <a:prstGeom prst="rect">
              <a:avLst/>
            </a:prstGeom>
            <a:noFill/>
            <a:ln w="9525" algn="ctr">
              <a:noFill/>
              <a:miter lim="800000"/>
              <a:headEnd/>
              <a:tailEnd/>
            </a:ln>
            <a:effectLst/>
          </p:spPr>
          <p:txBody>
            <a:bodyPr>
              <a:spAutoFit/>
            </a:bodyPr>
            <a:lstStyle/>
            <a:p>
              <a:pPr eaLnBrk="0" hangingPunct="0">
                <a:spcBef>
                  <a:spcPct val="20000"/>
                </a:spcBef>
              </a:pPr>
              <a:r>
                <a:rPr lang="en-GB" sz="1400" i="1">
                  <a:solidFill>
                    <a:srgbClr val="669900"/>
                  </a:solidFill>
                  <a:latin typeface="Tahoma" pitchFamily="34" charset="0"/>
                </a:rPr>
                <a:t>Wetland pond, London</a:t>
              </a:r>
            </a:p>
            <a:p>
              <a:pPr eaLnBrk="0" hangingPunct="0">
                <a:spcBef>
                  <a:spcPct val="20000"/>
                </a:spcBef>
              </a:pPr>
              <a:r>
                <a:rPr lang="en-GB" sz="1000" i="1">
                  <a:solidFill>
                    <a:srgbClr val="669900"/>
                  </a:solidFill>
                  <a:latin typeface="Tahoma" pitchFamily="34" charset="0"/>
                </a:rPr>
                <a:t>CIRIA</a:t>
              </a:r>
            </a:p>
          </p:txBody>
        </p:sp>
      </p:grpSp>
      <p:grpSp>
        <p:nvGrpSpPr>
          <p:cNvPr id="4" name="Group 18"/>
          <p:cNvGrpSpPr>
            <a:grpSpLocks/>
          </p:cNvGrpSpPr>
          <p:nvPr/>
        </p:nvGrpSpPr>
        <p:grpSpPr bwMode="auto">
          <a:xfrm>
            <a:off x="431800" y="1627188"/>
            <a:ext cx="3852168" cy="4826000"/>
            <a:chOff x="272" y="1025"/>
            <a:chExt cx="2133" cy="3040"/>
          </a:xfrm>
        </p:grpSpPr>
        <p:pic>
          <p:nvPicPr>
            <p:cNvPr id="242693" name="Picture 5"/>
            <p:cNvPicPr>
              <a:picLocks noChangeAspect="1" noChangeArrowheads="1"/>
            </p:cNvPicPr>
            <p:nvPr/>
          </p:nvPicPr>
          <p:blipFill>
            <a:blip r:embed="rId5" cstate="print"/>
            <a:srcRect/>
            <a:stretch>
              <a:fillRect/>
            </a:stretch>
          </p:blipFill>
          <p:spPr bwMode="auto">
            <a:xfrm>
              <a:off x="363" y="1025"/>
              <a:ext cx="2042" cy="2723"/>
            </a:xfrm>
            <a:prstGeom prst="rect">
              <a:avLst/>
            </a:prstGeom>
            <a:noFill/>
            <a:ln w="31750" algn="ctr">
              <a:solidFill>
                <a:srgbClr val="669900"/>
              </a:solidFill>
              <a:miter lim="800000"/>
              <a:headEnd/>
              <a:tailEnd/>
            </a:ln>
            <a:effectLst/>
          </p:spPr>
        </p:pic>
        <p:sp>
          <p:nvSpPr>
            <p:cNvPr id="242701" name="Text Box 13"/>
            <p:cNvSpPr txBox="1">
              <a:spLocks noChangeArrowheads="1"/>
            </p:cNvSpPr>
            <p:nvPr/>
          </p:nvSpPr>
          <p:spPr bwMode="auto">
            <a:xfrm>
              <a:off x="272" y="3758"/>
              <a:ext cx="1905" cy="307"/>
            </a:xfrm>
            <a:prstGeom prst="rect">
              <a:avLst/>
            </a:prstGeom>
            <a:noFill/>
            <a:ln w="9525" algn="ctr">
              <a:noFill/>
              <a:miter lim="800000"/>
              <a:headEnd/>
              <a:tailEnd/>
            </a:ln>
            <a:effectLst/>
          </p:spPr>
          <p:txBody>
            <a:bodyPr>
              <a:spAutoFit/>
            </a:bodyPr>
            <a:lstStyle/>
            <a:p>
              <a:pPr eaLnBrk="0" hangingPunct="0">
                <a:spcBef>
                  <a:spcPct val="20000"/>
                </a:spcBef>
              </a:pPr>
              <a:r>
                <a:rPr lang="en-GB" sz="1400" i="1">
                  <a:solidFill>
                    <a:srgbClr val="669900"/>
                  </a:solidFill>
                  <a:latin typeface="Tahoma" pitchFamily="34" charset="0"/>
                </a:rPr>
                <a:t>Linear wetland, Scotland</a:t>
              </a:r>
            </a:p>
            <a:p>
              <a:pPr eaLnBrk="0" hangingPunct="0">
                <a:spcBef>
                  <a:spcPct val="20000"/>
                </a:spcBef>
              </a:pPr>
              <a:r>
                <a:rPr lang="en-GB" sz="1000" i="1">
                  <a:solidFill>
                    <a:srgbClr val="669900"/>
                  </a:solidFill>
                  <a:latin typeface="Tahoma" pitchFamily="34" charset="0"/>
                </a:rPr>
                <a:t>CIRIA</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5436096" y="1628775"/>
            <a:ext cx="3566617" cy="4320505"/>
            <a:chOff x="3810" y="1026"/>
            <a:chExt cx="1905" cy="2598"/>
          </a:xfrm>
        </p:grpSpPr>
        <p:pic>
          <p:nvPicPr>
            <p:cNvPr id="244742" name="Picture 9" descr="Stamford elevated view of showhouse court Mar 20071"/>
            <p:cNvPicPr>
              <a:picLocks noChangeAspect="1" noChangeArrowheads="1"/>
            </p:cNvPicPr>
            <p:nvPr/>
          </p:nvPicPr>
          <p:blipFill>
            <a:blip r:embed="rId3" cstate="print"/>
            <a:srcRect/>
            <a:stretch>
              <a:fillRect/>
            </a:stretch>
          </p:blipFill>
          <p:spPr bwMode="auto">
            <a:xfrm>
              <a:off x="3886" y="1026"/>
              <a:ext cx="1602" cy="2313"/>
            </a:xfrm>
            <a:prstGeom prst="rect">
              <a:avLst/>
            </a:prstGeom>
            <a:noFill/>
            <a:ln w="31750" algn="ctr">
              <a:solidFill>
                <a:srgbClr val="669900"/>
              </a:solidFill>
              <a:miter lim="800000"/>
              <a:headEnd/>
              <a:tailEnd/>
            </a:ln>
            <a:effectLst/>
          </p:spPr>
        </p:pic>
        <p:sp>
          <p:nvSpPr>
            <p:cNvPr id="244746" name="Text Box 10"/>
            <p:cNvSpPr txBox="1">
              <a:spLocks noChangeArrowheads="1"/>
            </p:cNvSpPr>
            <p:nvPr/>
          </p:nvSpPr>
          <p:spPr bwMode="auto">
            <a:xfrm>
              <a:off x="3810" y="3317"/>
              <a:ext cx="1905" cy="307"/>
            </a:xfrm>
            <a:prstGeom prst="rect">
              <a:avLst/>
            </a:prstGeom>
            <a:noFill/>
            <a:ln w="9525" algn="ctr">
              <a:noFill/>
              <a:miter lim="800000"/>
              <a:headEnd/>
              <a:tailEnd/>
            </a:ln>
            <a:effectLst/>
          </p:spPr>
          <p:txBody>
            <a:bodyPr>
              <a:spAutoFit/>
            </a:bodyPr>
            <a:lstStyle/>
            <a:p>
              <a:pPr eaLnBrk="0" hangingPunct="0">
                <a:spcBef>
                  <a:spcPct val="20000"/>
                </a:spcBef>
              </a:pPr>
              <a:r>
                <a:rPr lang="en-GB" sz="1400" i="1">
                  <a:solidFill>
                    <a:srgbClr val="669900"/>
                  </a:solidFill>
                  <a:latin typeface="Tahoma" pitchFamily="34" charset="0"/>
                </a:rPr>
                <a:t>Permeable pavement, Stamford</a:t>
              </a:r>
            </a:p>
            <a:p>
              <a:pPr eaLnBrk="0" hangingPunct="0">
                <a:spcBef>
                  <a:spcPct val="20000"/>
                </a:spcBef>
              </a:pPr>
              <a:r>
                <a:rPr lang="en-GB" sz="1000" i="1">
                  <a:solidFill>
                    <a:srgbClr val="669900"/>
                  </a:solidFill>
                  <a:latin typeface="Tahoma" pitchFamily="34" charset="0"/>
                </a:rPr>
                <a:t>Robert Bray Associates</a:t>
              </a:r>
            </a:p>
          </p:txBody>
        </p:sp>
      </p:grpSp>
      <p:sp>
        <p:nvSpPr>
          <p:cNvPr id="244749" name="Rectangle 13"/>
          <p:cNvSpPr>
            <a:spLocks noChangeArrowheads="1"/>
          </p:cNvSpPr>
          <p:nvPr/>
        </p:nvSpPr>
        <p:spPr bwMode="auto">
          <a:xfrm>
            <a:off x="179388" y="5932488"/>
            <a:ext cx="8823325" cy="873125"/>
          </a:xfrm>
          <a:prstGeom prst="rect">
            <a:avLst/>
          </a:prstGeom>
          <a:solidFill>
            <a:schemeClr val="bg1"/>
          </a:solidFill>
          <a:ln w="9525">
            <a:noFill/>
            <a:miter lim="800000"/>
            <a:headEnd/>
            <a:tailEnd/>
          </a:ln>
          <a:effectLst/>
        </p:spPr>
        <p:txBody>
          <a:bodyPr wrap="none" anchor="ctr"/>
          <a:lstStyle/>
          <a:p>
            <a:endParaRPr lang="en-GB"/>
          </a:p>
        </p:txBody>
      </p:sp>
      <p:grpSp>
        <p:nvGrpSpPr>
          <p:cNvPr id="3" name="Group 17"/>
          <p:cNvGrpSpPr>
            <a:grpSpLocks/>
          </p:cNvGrpSpPr>
          <p:nvPr/>
        </p:nvGrpSpPr>
        <p:grpSpPr bwMode="auto">
          <a:xfrm>
            <a:off x="503238" y="4089400"/>
            <a:ext cx="3168650" cy="2760663"/>
            <a:chOff x="317" y="2576"/>
            <a:chExt cx="1996" cy="1739"/>
          </a:xfrm>
        </p:grpSpPr>
        <p:sp>
          <p:nvSpPr>
            <p:cNvPr id="244747" name="Text Box 11"/>
            <p:cNvSpPr txBox="1">
              <a:spLocks noChangeArrowheads="1"/>
            </p:cNvSpPr>
            <p:nvPr/>
          </p:nvSpPr>
          <p:spPr bwMode="auto">
            <a:xfrm>
              <a:off x="317" y="4008"/>
              <a:ext cx="1905" cy="307"/>
            </a:xfrm>
            <a:prstGeom prst="rect">
              <a:avLst/>
            </a:prstGeom>
            <a:noFill/>
            <a:ln w="9525" algn="ctr">
              <a:noFill/>
              <a:miter lim="800000"/>
              <a:headEnd/>
              <a:tailEnd/>
            </a:ln>
            <a:effectLst/>
          </p:spPr>
          <p:txBody>
            <a:bodyPr>
              <a:spAutoFit/>
            </a:bodyPr>
            <a:lstStyle/>
            <a:p>
              <a:pPr eaLnBrk="0" hangingPunct="0">
                <a:spcBef>
                  <a:spcPct val="20000"/>
                </a:spcBef>
              </a:pPr>
              <a:r>
                <a:rPr lang="en-GB" sz="1400" i="1">
                  <a:solidFill>
                    <a:srgbClr val="669900"/>
                  </a:solidFill>
                  <a:latin typeface="Tahoma" pitchFamily="34" charset="0"/>
                </a:rPr>
                <a:t>Bioretention, Portland, Oregon</a:t>
              </a:r>
            </a:p>
            <a:p>
              <a:pPr eaLnBrk="0" hangingPunct="0">
                <a:spcBef>
                  <a:spcPct val="20000"/>
                </a:spcBef>
              </a:pPr>
              <a:r>
                <a:rPr lang="en-GB" sz="1000" i="1">
                  <a:solidFill>
                    <a:srgbClr val="669900"/>
                  </a:solidFill>
                  <a:latin typeface="Tahoma" pitchFamily="34" charset="0"/>
                </a:rPr>
                <a:t>Environmental Protection group</a:t>
              </a:r>
            </a:p>
          </p:txBody>
        </p:sp>
        <p:pic>
          <p:nvPicPr>
            <p:cNvPr id="244741" name="Picture 6" descr="104-0431_IMG Bioretention Court gravel edge"/>
            <p:cNvPicPr>
              <a:picLocks noChangeAspect="1" noChangeArrowheads="1"/>
            </p:cNvPicPr>
            <p:nvPr/>
          </p:nvPicPr>
          <p:blipFill>
            <a:blip r:embed="rId4" cstate="print"/>
            <a:srcRect/>
            <a:stretch>
              <a:fillRect/>
            </a:stretch>
          </p:blipFill>
          <p:spPr bwMode="auto">
            <a:xfrm>
              <a:off x="358" y="2576"/>
              <a:ext cx="1955" cy="1440"/>
            </a:xfrm>
            <a:prstGeom prst="rect">
              <a:avLst/>
            </a:prstGeom>
            <a:noFill/>
            <a:ln w="31750" algn="ctr">
              <a:solidFill>
                <a:srgbClr val="669900"/>
              </a:solidFill>
              <a:miter lim="800000"/>
              <a:headEnd/>
              <a:tailEnd/>
            </a:ln>
            <a:effectLst/>
          </p:spPr>
        </p:pic>
      </p:grpSp>
      <p:grpSp>
        <p:nvGrpSpPr>
          <p:cNvPr id="4" name="Group 19"/>
          <p:cNvGrpSpPr>
            <a:grpSpLocks/>
          </p:cNvGrpSpPr>
          <p:nvPr/>
        </p:nvGrpSpPr>
        <p:grpSpPr bwMode="auto">
          <a:xfrm>
            <a:off x="468313" y="1376363"/>
            <a:ext cx="3203575" cy="2719387"/>
            <a:chOff x="295" y="867"/>
            <a:chExt cx="2018" cy="1713"/>
          </a:xfrm>
        </p:grpSpPr>
        <p:pic>
          <p:nvPicPr>
            <p:cNvPr id="244748" name="Picture 12"/>
            <p:cNvPicPr>
              <a:picLocks noChangeArrowheads="1"/>
            </p:cNvPicPr>
            <p:nvPr/>
          </p:nvPicPr>
          <p:blipFill>
            <a:blip r:embed="rId5" cstate="print"/>
            <a:srcRect/>
            <a:stretch>
              <a:fillRect/>
            </a:stretch>
          </p:blipFill>
          <p:spPr bwMode="auto">
            <a:xfrm>
              <a:off x="363" y="867"/>
              <a:ext cx="1950" cy="1406"/>
            </a:xfrm>
            <a:prstGeom prst="rect">
              <a:avLst/>
            </a:prstGeom>
            <a:noFill/>
            <a:ln w="31750" algn="ctr">
              <a:solidFill>
                <a:srgbClr val="669900"/>
              </a:solidFill>
              <a:miter lim="800000"/>
              <a:headEnd/>
              <a:tailEnd/>
            </a:ln>
            <a:effectLst/>
          </p:spPr>
        </p:pic>
        <p:sp>
          <p:nvSpPr>
            <p:cNvPr id="244750" name="Text Box 14"/>
            <p:cNvSpPr txBox="1">
              <a:spLocks noChangeArrowheads="1"/>
            </p:cNvSpPr>
            <p:nvPr/>
          </p:nvSpPr>
          <p:spPr bwMode="auto">
            <a:xfrm>
              <a:off x="295" y="2273"/>
              <a:ext cx="1905" cy="307"/>
            </a:xfrm>
            <a:prstGeom prst="rect">
              <a:avLst/>
            </a:prstGeom>
            <a:noFill/>
            <a:ln w="9525" algn="ctr">
              <a:noFill/>
              <a:miter lim="800000"/>
              <a:headEnd/>
              <a:tailEnd/>
            </a:ln>
            <a:effectLst/>
          </p:spPr>
          <p:txBody>
            <a:bodyPr>
              <a:spAutoFit/>
            </a:bodyPr>
            <a:lstStyle/>
            <a:p>
              <a:pPr eaLnBrk="0" hangingPunct="0">
                <a:spcBef>
                  <a:spcPct val="20000"/>
                </a:spcBef>
              </a:pPr>
              <a:r>
                <a:rPr lang="en-GB" sz="1400" i="1">
                  <a:solidFill>
                    <a:srgbClr val="669900"/>
                  </a:solidFill>
                  <a:latin typeface="Tahoma" pitchFamily="34" charset="0"/>
                </a:rPr>
                <a:t>Green roof, London</a:t>
              </a:r>
            </a:p>
            <a:p>
              <a:pPr eaLnBrk="0" hangingPunct="0">
                <a:spcBef>
                  <a:spcPct val="20000"/>
                </a:spcBef>
              </a:pPr>
              <a:r>
                <a:rPr lang="en-GB" sz="1000" i="1">
                  <a:solidFill>
                    <a:srgbClr val="669900"/>
                  </a:solidFill>
                  <a:latin typeface="Tahoma" pitchFamily="34" charset="0"/>
                </a:rPr>
                <a:t>Lambeth Council</a:t>
              </a:r>
            </a:p>
          </p:txBody>
        </p:sp>
      </p:grpSp>
      <p:sp>
        <p:nvSpPr>
          <p:cNvPr id="244751" name="Rectangle 3"/>
          <p:cNvSpPr>
            <a:spLocks noChangeArrowheads="1"/>
          </p:cNvSpPr>
          <p:nvPr/>
        </p:nvSpPr>
        <p:spPr bwMode="auto">
          <a:xfrm>
            <a:off x="457200" y="274638"/>
            <a:ext cx="7067550" cy="1143000"/>
          </a:xfrm>
          <a:prstGeom prst="rect">
            <a:avLst/>
          </a:prstGeom>
          <a:noFill/>
          <a:ln w="9525">
            <a:noFill/>
            <a:miter lim="800000"/>
            <a:headEnd/>
            <a:tailEnd/>
          </a:ln>
          <a:effectLst/>
        </p:spPr>
        <p:txBody>
          <a:bodyPr anchor="ctr"/>
          <a:lstStyle/>
          <a:p>
            <a:r>
              <a:rPr lang="en-GB" sz="3600" smtClean="0">
                <a:solidFill>
                  <a:srgbClr val="669900"/>
                </a:solidFill>
                <a:latin typeface="Tahoma" pitchFamily="34" charset="0"/>
              </a:rPr>
              <a:t>Urban Drainage Components</a:t>
            </a:r>
            <a:endParaRPr lang="en-GB" sz="3600">
              <a:solidFill>
                <a:srgbClr val="669900"/>
              </a:solidFill>
              <a:latin typeface="Tahoma"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0" y="5661025"/>
            <a:ext cx="9144000" cy="1196975"/>
          </a:xfrm>
          <a:prstGeom prst="rect">
            <a:avLst/>
          </a:prstGeom>
          <a:solidFill>
            <a:schemeClr val="bg1"/>
          </a:solidFill>
          <a:ln w="9525">
            <a:noFill/>
            <a:miter lim="800000"/>
            <a:headEnd/>
            <a:tailEnd/>
          </a:ln>
          <a:effectLst/>
        </p:spPr>
        <p:txBody>
          <a:bodyPr wrap="none" anchor="ctr"/>
          <a:lstStyle/>
          <a:p>
            <a:endParaRPr lang="en-GB"/>
          </a:p>
        </p:txBody>
      </p:sp>
      <p:sp>
        <p:nvSpPr>
          <p:cNvPr id="252931" name="Rectangle 3"/>
          <p:cNvSpPr>
            <a:spLocks noGrp="1" noChangeArrowheads="1"/>
          </p:cNvSpPr>
          <p:nvPr>
            <p:ph type="title"/>
          </p:nvPr>
        </p:nvSpPr>
        <p:spPr>
          <a:xfrm>
            <a:off x="280988" y="354013"/>
            <a:ext cx="7034212" cy="914400"/>
          </a:xfrm>
        </p:spPr>
        <p:txBody>
          <a:bodyPr/>
          <a:lstStyle/>
          <a:p>
            <a:r>
              <a:rPr lang="en-GB" sz="3200" smtClean="0"/>
              <a:t>Source control</a:t>
            </a:r>
            <a:br>
              <a:rPr lang="en-GB" sz="3200" smtClean="0"/>
            </a:br>
            <a:r>
              <a:rPr lang="en-GB" sz="1400" i="1" smtClean="0">
                <a:solidFill>
                  <a:schemeClr val="tx1"/>
                </a:solidFill>
              </a:rPr>
              <a:t>Cambourne</a:t>
            </a:r>
            <a:endParaRPr lang="en-US" sz="1400" i="1" smtClean="0">
              <a:solidFill>
                <a:schemeClr val="tx1"/>
              </a:solidFill>
            </a:endParaRPr>
          </a:p>
        </p:txBody>
      </p:sp>
      <p:grpSp>
        <p:nvGrpSpPr>
          <p:cNvPr id="2" name="Group 4"/>
          <p:cNvGrpSpPr>
            <a:grpSpLocks/>
          </p:cNvGrpSpPr>
          <p:nvPr/>
        </p:nvGrpSpPr>
        <p:grpSpPr bwMode="auto">
          <a:xfrm>
            <a:off x="1516063" y="1662113"/>
            <a:ext cx="6073775" cy="4935537"/>
            <a:chOff x="-1235" y="300"/>
            <a:chExt cx="4146" cy="3109"/>
          </a:xfrm>
        </p:grpSpPr>
        <p:pic>
          <p:nvPicPr>
            <p:cNvPr id="252933" name="Picture 5" descr="27) Completed permeable paving and green roof on cycle store"/>
            <p:cNvPicPr>
              <a:picLocks noChangeAspect="1" noChangeArrowheads="1"/>
            </p:cNvPicPr>
            <p:nvPr/>
          </p:nvPicPr>
          <p:blipFill>
            <a:blip r:embed="rId3" cstate="print"/>
            <a:srcRect/>
            <a:stretch>
              <a:fillRect/>
            </a:stretch>
          </p:blipFill>
          <p:spPr bwMode="auto">
            <a:xfrm>
              <a:off x="-1235" y="300"/>
              <a:ext cx="4146" cy="3109"/>
            </a:xfrm>
            <a:prstGeom prst="rect">
              <a:avLst/>
            </a:prstGeom>
            <a:noFill/>
          </p:spPr>
        </p:pic>
        <p:sp>
          <p:nvSpPr>
            <p:cNvPr id="252934" name="Text Box 6"/>
            <p:cNvSpPr txBox="1">
              <a:spLocks noChangeArrowheads="1"/>
            </p:cNvSpPr>
            <p:nvPr/>
          </p:nvSpPr>
          <p:spPr bwMode="auto">
            <a:xfrm>
              <a:off x="-1189" y="3113"/>
              <a:ext cx="1487" cy="250"/>
            </a:xfrm>
            <a:prstGeom prst="rect">
              <a:avLst/>
            </a:prstGeom>
            <a:noFill/>
            <a:ln w="9525">
              <a:noFill/>
              <a:miter lim="800000"/>
              <a:headEnd/>
              <a:tailEnd/>
            </a:ln>
            <a:effectLst/>
          </p:spPr>
          <p:txBody>
            <a:bodyPr wrap="none">
              <a:spAutoFit/>
            </a:bodyPr>
            <a:lstStyle/>
            <a:p>
              <a:pPr eaLnBrk="0" hangingPunct="0"/>
              <a:r>
                <a:rPr lang="en-GB" sz="2000" i="1">
                  <a:solidFill>
                    <a:schemeClr val="bg1"/>
                  </a:solidFill>
                  <a:latin typeface="Tahoma" pitchFamily="34" charset="0"/>
                </a:rPr>
                <a:t>Permeable paving</a:t>
              </a:r>
            </a:p>
          </p:txBody>
        </p:sp>
      </p:grpSp>
      <p:grpSp>
        <p:nvGrpSpPr>
          <p:cNvPr id="3" name="Group 7"/>
          <p:cNvGrpSpPr>
            <a:grpSpLocks/>
          </p:cNvGrpSpPr>
          <p:nvPr/>
        </p:nvGrpSpPr>
        <p:grpSpPr bwMode="auto">
          <a:xfrm>
            <a:off x="1516063" y="1628775"/>
            <a:ext cx="6115050" cy="4968875"/>
            <a:chOff x="-917" y="1223"/>
            <a:chExt cx="4128" cy="3097"/>
          </a:xfrm>
        </p:grpSpPr>
        <p:pic>
          <p:nvPicPr>
            <p:cNvPr id="252936" name="Picture 8" descr="30) Close up photo of completed green roof on cycle store"/>
            <p:cNvPicPr>
              <a:picLocks noChangeAspect="1" noChangeArrowheads="1"/>
            </p:cNvPicPr>
            <p:nvPr/>
          </p:nvPicPr>
          <p:blipFill>
            <a:blip r:embed="rId4" cstate="print"/>
            <a:srcRect/>
            <a:stretch>
              <a:fillRect/>
            </a:stretch>
          </p:blipFill>
          <p:spPr bwMode="auto">
            <a:xfrm>
              <a:off x="-917" y="1223"/>
              <a:ext cx="4128" cy="3097"/>
            </a:xfrm>
            <a:prstGeom prst="rect">
              <a:avLst/>
            </a:prstGeom>
            <a:noFill/>
          </p:spPr>
        </p:pic>
        <p:sp>
          <p:nvSpPr>
            <p:cNvPr id="252937" name="Text Box 9"/>
            <p:cNvSpPr txBox="1">
              <a:spLocks noChangeArrowheads="1"/>
            </p:cNvSpPr>
            <p:nvPr/>
          </p:nvSpPr>
          <p:spPr bwMode="auto">
            <a:xfrm>
              <a:off x="-884" y="4042"/>
              <a:ext cx="934" cy="247"/>
            </a:xfrm>
            <a:prstGeom prst="rect">
              <a:avLst/>
            </a:prstGeom>
            <a:noFill/>
            <a:ln w="9525">
              <a:noFill/>
              <a:miter lim="800000"/>
              <a:headEnd/>
              <a:tailEnd/>
            </a:ln>
            <a:effectLst/>
          </p:spPr>
          <p:txBody>
            <a:bodyPr wrap="none">
              <a:spAutoFit/>
            </a:bodyPr>
            <a:lstStyle/>
            <a:p>
              <a:pPr eaLnBrk="0" hangingPunct="0"/>
              <a:r>
                <a:rPr lang="en-GB" sz="2000" i="1">
                  <a:solidFill>
                    <a:schemeClr val="bg1"/>
                  </a:solidFill>
                  <a:latin typeface="Tahoma" pitchFamily="34" charset="0"/>
                </a:rPr>
                <a:t>Green roof</a:t>
              </a:r>
            </a:p>
          </p:txBody>
        </p:sp>
      </p:grpSp>
      <p:grpSp>
        <p:nvGrpSpPr>
          <p:cNvPr id="4" name="Group 10"/>
          <p:cNvGrpSpPr>
            <a:grpSpLocks/>
          </p:cNvGrpSpPr>
          <p:nvPr/>
        </p:nvGrpSpPr>
        <p:grpSpPr bwMode="auto">
          <a:xfrm>
            <a:off x="1447800" y="1628775"/>
            <a:ext cx="6237288" cy="4968875"/>
            <a:chOff x="126" y="1434"/>
            <a:chExt cx="3393" cy="2511"/>
          </a:xfrm>
        </p:grpSpPr>
        <p:pic>
          <p:nvPicPr>
            <p:cNvPr id="252939" name="Picture 11" descr="36) Completed internal swale"/>
            <p:cNvPicPr>
              <a:picLocks noChangeAspect="1" noChangeArrowheads="1"/>
            </p:cNvPicPr>
            <p:nvPr/>
          </p:nvPicPr>
          <p:blipFill>
            <a:blip r:embed="rId5" cstate="print"/>
            <a:srcRect/>
            <a:stretch>
              <a:fillRect/>
            </a:stretch>
          </p:blipFill>
          <p:spPr bwMode="auto">
            <a:xfrm>
              <a:off x="172" y="1434"/>
              <a:ext cx="3347" cy="2511"/>
            </a:xfrm>
            <a:prstGeom prst="rect">
              <a:avLst/>
            </a:prstGeom>
            <a:noFill/>
          </p:spPr>
        </p:pic>
        <p:sp>
          <p:nvSpPr>
            <p:cNvPr id="252940" name="Text Box 12"/>
            <p:cNvSpPr txBox="1">
              <a:spLocks noChangeArrowheads="1"/>
            </p:cNvSpPr>
            <p:nvPr/>
          </p:nvSpPr>
          <p:spPr bwMode="auto">
            <a:xfrm>
              <a:off x="126" y="3724"/>
              <a:ext cx="1462" cy="201"/>
            </a:xfrm>
            <a:prstGeom prst="rect">
              <a:avLst/>
            </a:prstGeom>
            <a:noFill/>
            <a:ln w="9525">
              <a:noFill/>
              <a:miter lim="800000"/>
              <a:headEnd/>
              <a:tailEnd/>
            </a:ln>
            <a:effectLst/>
          </p:spPr>
          <p:txBody>
            <a:bodyPr wrap="none">
              <a:spAutoFit/>
            </a:bodyPr>
            <a:lstStyle/>
            <a:p>
              <a:pPr eaLnBrk="0" hangingPunct="0"/>
              <a:r>
                <a:rPr lang="en-GB" sz="2000" i="1">
                  <a:solidFill>
                    <a:schemeClr val="bg1"/>
                  </a:solidFill>
                  <a:latin typeface="Tahoma" pitchFamily="34" charset="0"/>
                </a:rPr>
                <a:t>Swale – internal swale</a:t>
              </a:r>
            </a:p>
          </p:txBody>
        </p:sp>
      </p:grpSp>
      <p:grpSp>
        <p:nvGrpSpPr>
          <p:cNvPr id="5" name="Group 13"/>
          <p:cNvGrpSpPr>
            <a:grpSpLocks/>
          </p:cNvGrpSpPr>
          <p:nvPr/>
        </p:nvGrpSpPr>
        <p:grpSpPr bwMode="auto">
          <a:xfrm>
            <a:off x="2998788" y="1627188"/>
            <a:ext cx="3433762" cy="4897437"/>
            <a:chOff x="1729" y="1116"/>
            <a:chExt cx="2344" cy="3085"/>
          </a:xfrm>
        </p:grpSpPr>
        <p:pic>
          <p:nvPicPr>
            <p:cNvPr id="252942" name="Picture 14" descr="44) Recent close up photo of completed swale adjacent to gr"/>
            <p:cNvPicPr>
              <a:picLocks noChangeAspect="1" noChangeArrowheads="1"/>
            </p:cNvPicPr>
            <p:nvPr/>
          </p:nvPicPr>
          <p:blipFill>
            <a:blip r:embed="rId6" cstate="print"/>
            <a:srcRect/>
            <a:stretch>
              <a:fillRect/>
            </a:stretch>
          </p:blipFill>
          <p:spPr bwMode="auto">
            <a:xfrm>
              <a:off x="1759" y="1116"/>
              <a:ext cx="2314" cy="3085"/>
            </a:xfrm>
            <a:prstGeom prst="rect">
              <a:avLst/>
            </a:prstGeom>
            <a:noFill/>
          </p:spPr>
        </p:pic>
        <p:sp>
          <p:nvSpPr>
            <p:cNvPr id="252943" name="Text Box 15"/>
            <p:cNvSpPr txBox="1">
              <a:spLocks noChangeArrowheads="1"/>
            </p:cNvSpPr>
            <p:nvPr/>
          </p:nvSpPr>
          <p:spPr bwMode="auto">
            <a:xfrm>
              <a:off x="1729" y="3951"/>
              <a:ext cx="1508" cy="250"/>
            </a:xfrm>
            <a:prstGeom prst="rect">
              <a:avLst/>
            </a:prstGeom>
            <a:noFill/>
            <a:ln w="9525">
              <a:noFill/>
              <a:miter lim="800000"/>
              <a:headEnd/>
              <a:tailEnd/>
            </a:ln>
            <a:effectLst/>
          </p:spPr>
          <p:txBody>
            <a:bodyPr wrap="none">
              <a:spAutoFit/>
            </a:bodyPr>
            <a:lstStyle/>
            <a:p>
              <a:pPr eaLnBrk="0" hangingPunct="0"/>
              <a:r>
                <a:rPr lang="en-GB" sz="2000" i="1">
                  <a:solidFill>
                    <a:schemeClr val="bg1"/>
                  </a:solidFill>
                  <a:latin typeface="Tahoma" pitchFamily="34" charset="0"/>
                </a:rPr>
                <a:t>Swale - Greenway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ChangeArrowheads="1"/>
          </p:cNvSpPr>
          <p:nvPr/>
        </p:nvSpPr>
        <p:spPr bwMode="auto">
          <a:xfrm>
            <a:off x="0" y="5661025"/>
            <a:ext cx="9144000" cy="1196975"/>
          </a:xfrm>
          <a:prstGeom prst="rect">
            <a:avLst/>
          </a:prstGeom>
          <a:solidFill>
            <a:schemeClr val="bg1"/>
          </a:solidFill>
          <a:ln w="9525">
            <a:noFill/>
            <a:miter lim="800000"/>
            <a:headEnd/>
            <a:tailEnd/>
          </a:ln>
          <a:effectLst/>
        </p:spPr>
        <p:txBody>
          <a:bodyPr wrap="none" anchor="ctr"/>
          <a:lstStyle/>
          <a:p>
            <a:endParaRPr lang="en-GB"/>
          </a:p>
        </p:txBody>
      </p:sp>
      <p:grpSp>
        <p:nvGrpSpPr>
          <p:cNvPr id="2" name="Group 4"/>
          <p:cNvGrpSpPr>
            <a:grpSpLocks/>
          </p:cNvGrpSpPr>
          <p:nvPr/>
        </p:nvGrpSpPr>
        <p:grpSpPr bwMode="auto">
          <a:xfrm>
            <a:off x="1447800" y="1557338"/>
            <a:ext cx="6513513" cy="5184775"/>
            <a:chOff x="535" y="1026"/>
            <a:chExt cx="3322" cy="2458"/>
          </a:xfrm>
        </p:grpSpPr>
        <p:pic>
          <p:nvPicPr>
            <p:cNvPr id="254981" name="Picture 5" descr="31) Completed small detention basin at the entrance to the site"/>
            <p:cNvPicPr>
              <a:picLocks noChangeAspect="1" noChangeArrowheads="1"/>
            </p:cNvPicPr>
            <p:nvPr/>
          </p:nvPicPr>
          <p:blipFill>
            <a:blip r:embed="rId3" cstate="print"/>
            <a:srcRect/>
            <a:stretch>
              <a:fillRect/>
            </a:stretch>
          </p:blipFill>
          <p:spPr bwMode="auto">
            <a:xfrm>
              <a:off x="580" y="1026"/>
              <a:ext cx="3277" cy="2458"/>
            </a:xfrm>
            <a:prstGeom prst="rect">
              <a:avLst/>
            </a:prstGeom>
            <a:noFill/>
          </p:spPr>
        </p:pic>
        <p:sp>
          <p:nvSpPr>
            <p:cNvPr id="254982" name="Text Box 6"/>
            <p:cNvSpPr txBox="1">
              <a:spLocks noChangeArrowheads="1"/>
            </p:cNvSpPr>
            <p:nvPr/>
          </p:nvSpPr>
          <p:spPr bwMode="auto">
            <a:xfrm>
              <a:off x="535" y="3249"/>
              <a:ext cx="1935" cy="188"/>
            </a:xfrm>
            <a:prstGeom prst="rect">
              <a:avLst/>
            </a:prstGeom>
            <a:noFill/>
            <a:ln w="9525">
              <a:noFill/>
              <a:miter lim="800000"/>
              <a:headEnd/>
              <a:tailEnd/>
            </a:ln>
            <a:effectLst/>
          </p:spPr>
          <p:txBody>
            <a:bodyPr wrap="none">
              <a:spAutoFit/>
            </a:bodyPr>
            <a:lstStyle/>
            <a:p>
              <a:pPr eaLnBrk="0" hangingPunct="0"/>
              <a:r>
                <a:rPr lang="en-GB" sz="2000" i="1">
                  <a:solidFill>
                    <a:schemeClr val="bg1"/>
                  </a:solidFill>
                  <a:latin typeface="Tahoma" pitchFamily="34" charset="0"/>
                </a:rPr>
                <a:t>Detention basin – near entrance</a:t>
              </a:r>
            </a:p>
          </p:txBody>
        </p:sp>
      </p:grpSp>
      <p:grpSp>
        <p:nvGrpSpPr>
          <p:cNvPr id="3" name="Group 7"/>
          <p:cNvGrpSpPr>
            <a:grpSpLocks/>
          </p:cNvGrpSpPr>
          <p:nvPr/>
        </p:nvGrpSpPr>
        <p:grpSpPr bwMode="auto">
          <a:xfrm>
            <a:off x="1382713" y="1557338"/>
            <a:ext cx="6446837" cy="5184775"/>
            <a:chOff x="1669" y="119"/>
            <a:chExt cx="4399" cy="3266"/>
          </a:xfrm>
        </p:grpSpPr>
        <p:pic>
          <p:nvPicPr>
            <p:cNvPr id="254984" name="Picture 8" descr="34) Completed large detention basin adjacent to childrens p"/>
            <p:cNvPicPr>
              <a:picLocks noChangeAspect="1" noChangeArrowheads="1"/>
            </p:cNvPicPr>
            <p:nvPr/>
          </p:nvPicPr>
          <p:blipFill>
            <a:blip r:embed="rId4" cstate="print"/>
            <a:srcRect/>
            <a:stretch>
              <a:fillRect/>
            </a:stretch>
          </p:blipFill>
          <p:spPr bwMode="auto">
            <a:xfrm>
              <a:off x="1714" y="119"/>
              <a:ext cx="4354" cy="3266"/>
            </a:xfrm>
            <a:prstGeom prst="rect">
              <a:avLst/>
            </a:prstGeom>
            <a:noFill/>
          </p:spPr>
        </p:pic>
        <p:sp>
          <p:nvSpPr>
            <p:cNvPr id="254985" name="Text Box 9"/>
            <p:cNvSpPr txBox="1">
              <a:spLocks noChangeArrowheads="1"/>
            </p:cNvSpPr>
            <p:nvPr/>
          </p:nvSpPr>
          <p:spPr bwMode="auto">
            <a:xfrm>
              <a:off x="1669" y="3135"/>
              <a:ext cx="2625" cy="250"/>
            </a:xfrm>
            <a:prstGeom prst="rect">
              <a:avLst/>
            </a:prstGeom>
            <a:noFill/>
            <a:ln w="9525">
              <a:noFill/>
              <a:miter lim="800000"/>
              <a:headEnd/>
              <a:tailEnd/>
            </a:ln>
            <a:effectLst/>
          </p:spPr>
          <p:txBody>
            <a:bodyPr wrap="none">
              <a:spAutoFit/>
            </a:bodyPr>
            <a:lstStyle/>
            <a:p>
              <a:pPr eaLnBrk="0" hangingPunct="0"/>
              <a:r>
                <a:rPr lang="en-GB" sz="2000" i="1">
                  <a:solidFill>
                    <a:schemeClr val="bg1"/>
                  </a:solidFill>
                  <a:latin typeface="Tahoma" pitchFamily="34" charset="0"/>
                </a:rPr>
                <a:t>Detention basin – near play area</a:t>
              </a:r>
            </a:p>
          </p:txBody>
        </p:sp>
      </p:grpSp>
      <p:grpSp>
        <p:nvGrpSpPr>
          <p:cNvPr id="4" name="Group 10"/>
          <p:cNvGrpSpPr>
            <a:grpSpLocks/>
          </p:cNvGrpSpPr>
          <p:nvPr/>
        </p:nvGrpSpPr>
        <p:grpSpPr bwMode="auto">
          <a:xfrm>
            <a:off x="1382713" y="1557338"/>
            <a:ext cx="6578600" cy="5300662"/>
            <a:chOff x="1824" y="527"/>
            <a:chExt cx="4416" cy="3285"/>
          </a:xfrm>
        </p:grpSpPr>
        <p:pic>
          <p:nvPicPr>
            <p:cNvPr id="254987" name="Picture 11" descr="44) Completed development _ small detention basin and swale adjacent to greenway looking towards to childrens play area"/>
            <p:cNvPicPr>
              <a:picLocks noChangeAspect="1" noChangeArrowheads="1"/>
            </p:cNvPicPr>
            <p:nvPr/>
          </p:nvPicPr>
          <p:blipFill>
            <a:blip r:embed="rId5" cstate="print"/>
            <a:srcRect/>
            <a:stretch>
              <a:fillRect/>
            </a:stretch>
          </p:blipFill>
          <p:spPr bwMode="auto">
            <a:xfrm>
              <a:off x="1885" y="527"/>
              <a:ext cx="4355" cy="3266"/>
            </a:xfrm>
            <a:prstGeom prst="rect">
              <a:avLst/>
            </a:prstGeom>
            <a:noFill/>
          </p:spPr>
        </p:pic>
        <p:sp>
          <p:nvSpPr>
            <p:cNvPr id="254988" name="Text Box 12"/>
            <p:cNvSpPr txBox="1">
              <a:spLocks noChangeArrowheads="1"/>
            </p:cNvSpPr>
            <p:nvPr/>
          </p:nvSpPr>
          <p:spPr bwMode="auto">
            <a:xfrm>
              <a:off x="1824" y="3566"/>
              <a:ext cx="3111" cy="246"/>
            </a:xfrm>
            <a:prstGeom prst="rect">
              <a:avLst/>
            </a:prstGeom>
            <a:noFill/>
            <a:ln w="9525">
              <a:noFill/>
              <a:miter lim="800000"/>
              <a:headEnd/>
              <a:tailEnd/>
            </a:ln>
            <a:effectLst/>
          </p:spPr>
          <p:txBody>
            <a:bodyPr wrap="none">
              <a:spAutoFit/>
            </a:bodyPr>
            <a:lstStyle/>
            <a:p>
              <a:pPr eaLnBrk="0" hangingPunct="0"/>
              <a:r>
                <a:rPr lang="en-GB" sz="2000" i="1">
                  <a:solidFill>
                    <a:schemeClr val="bg1"/>
                  </a:solidFill>
                  <a:latin typeface="Tahoma" pitchFamily="34" charset="0"/>
                </a:rPr>
                <a:t>Detention basin – near golf course (NE)</a:t>
              </a:r>
            </a:p>
          </p:txBody>
        </p:sp>
      </p:grpSp>
      <p:sp>
        <p:nvSpPr>
          <p:cNvPr id="254990" name="Rectangle 14"/>
          <p:cNvSpPr>
            <a:spLocks noGrp="1" noChangeArrowheads="1"/>
          </p:cNvSpPr>
          <p:nvPr>
            <p:ph type="title"/>
          </p:nvPr>
        </p:nvSpPr>
        <p:spPr>
          <a:xfrm>
            <a:off x="280988" y="354013"/>
            <a:ext cx="7034212" cy="914400"/>
          </a:xfrm>
          <a:noFill/>
          <a:ln/>
        </p:spPr>
        <p:txBody>
          <a:bodyPr>
            <a:normAutofit fontScale="90000"/>
          </a:bodyPr>
          <a:lstStyle/>
          <a:p>
            <a:r>
              <a:rPr lang="en-GB" smtClean="0"/>
              <a:t>Site control</a:t>
            </a:r>
            <a:br>
              <a:rPr lang="en-GB" smtClean="0"/>
            </a:br>
            <a:r>
              <a:rPr lang="en-GB" sz="1400" i="1" smtClean="0">
                <a:solidFill>
                  <a:schemeClr val="tx1"/>
                </a:solidFill>
              </a:rPr>
              <a:t>Cambourne</a:t>
            </a:r>
            <a:endParaRPr lang="en-US" sz="1400" i="1"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GB" smtClean="0"/>
              <a:t>Underground storage elements</a:t>
            </a:r>
            <a:endParaRPr lang="en-GB"/>
          </a:p>
        </p:txBody>
      </p:sp>
      <p:pic>
        <p:nvPicPr>
          <p:cNvPr id="56323" name="Picture 3" descr="I:\Underground water storage systems\SA-School-Retention_5.jpg"/>
          <p:cNvPicPr>
            <a:picLocks noGrp="1" noChangeAspect="1" noChangeArrowheads="1"/>
          </p:cNvPicPr>
          <p:nvPr>
            <p:ph idx="1"/>
          </p:nvPr>
        </p:nvPicPr>
        <p:blipFill>
          <a:blip r:embed="rId3" cstate="print"/>
          <a:srcRect/>
          <a:stretch>
            <a:fillRect/>
          </a:stretch>
        </p:blipFill>
        <p:spPr bwMode="auto">
          <a:xfrm>
            <a:off x="4139952" y="980728"/>
            <a:ext cx="4038600" cy="2592288"/>
          </a:xfrm>
          <a:prstGeom prst="rect">
            <a:avLst/>
          </a:prstGeom>
          <a:noFill/>
        </p:spPr>
      </p:pic>
      <p:pic>
        <p:nvPicPr>
          <p:cNvPr id="56324" name="Picture 4" descr="I:\Underground water storage systems\CaseStudy1_F.jpg"/>
          <p:cNvPicPr>
            <a:picLocks noChangeAspect="1" noChangeArrowheads="1"/>
          </p:cNvPicPr>
          <p:nvPr/>
        </p:nvPicPr>
        <p:blipFill>
          <a:blip r:embed="rId4" cstate="print"/>
          <a:srcRect/>
          <a:stretch>
            <a:fillRect/>
          </a:stretch>
        </p:blipFill>
        <p:spPr bwMode="auto">
          <a:xfrm>
            <a:off x="251520" y="980728"/>
            <a:ext cx="3887248" cy="2590800"/>
          </a:xfrm>
          <a:prstGeom prst="rect">
            <a:avLst/>
          </a:prstGeom>
          <a:noFill/>
        </p:spPr>
      </p:pic>
      <p:pic>
        <p:nvPicPr>
          <p:cNvPr id="56325" name="Picture 5" descr="I:\Underground water storage systems\WA-Carpark-Infiltration_1.jpg"/>
          <p:cNvPicPr>
            <a:picLocks noChangeAspect="1" noChangeArrowheads="1"/>
          </p:cNvPicPr>
          <p:nvPr/>
        </p:nvPicPr>
        <p:blipFill>
          <a:blip r:embed="rId5" cstate="print"/>
          <a:srcRect/>
          <a:stretch>
            <a:fillRect/>
          </a:stretch>
        </p:blipFill>
        <p:spPr bwMode="auto">
          <a:xfrm>
            <a:off x="251520" y="3573016"/>
            <a:ext cx="3886200" cy="2743200"/>
          </a:xfrm>
          <a:prstGeom prst="rect">
            <a:avLst/>
          </a:prstGeom>
          <a:noFill/>
        </p:spPr>
      </p:pic>
      <p:pic>
        <p:nvPicPr>
          <p:cNvPr id="56327" name="Picture 7" descr="I:\Underground water storage systems\in-situ-2.jpg"/>
          <p:cNvPicPr>
            <a:picLocks noChangeAspect="1" noChangeArrowheads="1"/>
          </p:cNvPicPr>
          <p:nvPr/>
        </p:nvPicPr>
        <p:blipFill>
          <a:blip r:embed="rId6" cstate="print"/>
          <a:srcRect/>
          <a:stretch>
            <a:fillRect/>
          </a:stretch>
        </p:blipFill>
        <p:spPr bwMode="auto">
          <a:xfrm>
            <a:off x="4139952" y="3573016"/>
            <a:ext cx="4032448" cy="2740597"/>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GB" dirty="0" smtClean="0"/>
              <a:t>Integrated with landscape and </a:t>
            </a:r>
            <a:r>
              <a:rPr lang="en-GB" dirty="0" err="1" smtClean="0"/>
              <a:t>landuse</a:t>
            </a:r>
            <a:endParaRPr lang="en-GB" dirty="0"/>
          </a:p>
        </p:txBody>
      </p:sp>
      <p:pic>
        <p:nvPicPr>
          <p:cNvPr id="57346" name="Picture 2" descr="I:\Underground water storage systems\in-situ-3.jpg"/>
          <p:cNvPicPr>
            <a:picLocks noGrp="1" noChangeAspect="1" noChangeArrowheads="1"/>
          </p:cNvPicPr>
          <p:nvPr>
            <p:ph idx="1"/>
          </p:nvPr>
        </p:nvPicPr>
        <p:blipFill>
          <a:blip r:embed="rId3" cstate="print"/>
          <a:srcRect/>
          <a:stretch>
            <a:fillRect/>
          </a:stretch>
        </p:blipFill>
        <p:spPr bwMode="auto">
          <a:xfrm>
            <a:off x="0" y="1047118"/>
            <a:ext cx="8676456" cy="5810882"/>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95536" y="692696"/>
            <a:ext cx="5545137" cy="647700"/>
          </a:xfrm>
        </p:spPr>
        <p:txBody>
          <a:bodyPr/>
          <a:lstStyle/>
          <a:p>
            <a:pPr algn="l"/>
            <a:r>
              <a:rPr lang="en-US" sz="3200" b="1">
                <a:solidFill>
                  <a:srgbClr val="002060"/>
                </a:solidFill>
              </a:rPr>
              <a:t>What are the Challenges?</a:t>
            </a:r>
          </a:p>
        </p:txBody>
      </p:sp>
      <p:sp>
        <p:nvSpPr>
          <p:cNvPr id="27651" name="Rectangle 3"/>
          <p:cNvSpPr>
            <a:spLocks noGrp="1" noChangeArrowheads="1"/>
          </p:cNvSpPr>
          <p:nvPr>
            <p:ph type="body" idx="1"/>
          </p:nvPr>
        </p:nvSpPr>
        <p:spPr>
          <a:xfrm>
            <a:off x="539552" y="1916832"/>
            <a:ext cx="7632848" cy="4752256"/>
          </a:xfrm>
        </p:spPr>
        <p:txBody>
          <a:bodyPr/>
          <a:lstStyle/>
          <a:p>
            <a:pPr marL="324000">
              <a:lnSpc>
                <a:spcPct val="80000"/>
              </a:lnSpc>
              <a:spcBef>
                <a:spcPts val="2400"/>
              </a:spcBef>
            </a:pPr>
            <a:r>
              <a:rPr lang="en-US" sz="2400" smtClean="0">
                <a:solidFill>
                  <a:srgbClr val="002060"/>
                </a:solidFill>
              </a:rPr>
              <a:t>Weak Institutions: Integration &amp; coordination at River basin &amp; Municipal Levels:</a:t>
            </a:r>
          </a:p>
          <a:p>
            <a:pPr marL="724050" lvl="1">
              <a:lnSpc>
                <a:spcPct val="80000"/>
              </a:lnSpc>
              <a:spcBef>
                <a:spcPts val="600"/>
              </a:spcBef>
            </a:pPr>
            <a:r>
              <a:rPr lang="en-US" sz="2200" smtClean="0">
                <a:solidFill>
                  <a:srgbClr val="002060"/>
                </a:solidFill>
              </a:rPr>
              <a:t>Administration,</a:t>
            </a:r>
          </a:p>
          <a:p>
            <a:pPr marL="724050" lvl="1">
              <a:lnSpc>
                <a:spcPct val="80000"/>
              </a:lnSpc>
              <a:spcBef>
                <a:spcPts val="600"/>
              </a:spcBef>
            </a:pPr>
            <a:r>
              <a:rPr lang="en-US" sz="2200" smtClean="0">
                <a:solidFill>
                  <a:srgbClr val="002060"/>
                </a:solidFill>
              </a:rPr>
              <a:t>Management,</a:t>
            </a:r>
          </a:p>
          <a:p>
            <a:pPr marL="724050" lvl="1">
              <a:lnSpc>
                <a:spcPct val="80000"/>
              </a:lnSpc>
              <a:spcBef>
                <a:spcPts val="600"/>
              </a:spcBef>
            </a:pPr>
            <a:r>
              <a:rPr lang="en-US" sz="2200" smtClean="0">
                <a:solidFill>
                  <a:srgbClr val="002060"/>
                </a:solidFill>
              </a:rPr>
              <a:t>Water Plans,</a:t>
            </a:r>
          </a:p>
          <a:p>
            <a:pPr marL="724050" lvl="1">
              <a:lnSpc>
                <a:spcPct val="80000"/>
              </a:lnSpc>
              <a:spcBef>
                <a:spcPts val="600"/>
              </a:spcBef>
            </a:pPr>
            <a:r>
              <a:rPr lang="en-US" sz="2200" smtClean="0">
                <a:solidFill>
                  <a:srgbClr val="002060"/>
                </a:solidFill>
              </a:rPr>
              <a:t>Strategic &amp; Investment Plans,</a:t>
            </a:r>
            <a:endParaRPr lang="en-US" sz="2200">
              <a:solidFill>
                <a:srgbClr val="002060"/>
              </a:solidFill>
            </a:endParaRPr>
          </a:p>
          <a:p>
            <a:pPr marL="324000">
              <a:lnSpc>
                <a:spcPct val="80000"/>
              </a:lnSpc>
              <a:spcBef>
                <a:spcPts val="1200"/>
              </a:spcBef>
            </a:pPr>
            <a:r>
              <a:rPr lang="en-US" sz="2400" smtClean="0">
                <a:solidFill>
                  <a:srgbClr val="002060"/>
                </a:solidFill>
              </a:rPr>
              <a:t>Climate </a:t>
            </a:r>
            <a:r>
              <a:rPr lang="en-US" sz="2400">
                <a:solidFill>
                  <a:srgbClr val="002060"/>
                </a:solidFill>
              </a:rPr>
              <a:t>Variability &amp; </a:t>
            </a:r>
            <a:r>
              <a:rPr lang="en-US" sz="2400" smtClean="0">
                <a:solidFill>
                  <a:srgbClr val="002060"/>
                </a:solidFill>
              </a:rPr>
              <a:t>Change, </a:t>
            </a:r>
            <a:r>
              <a:rPr lang="en-US" sz="2400">
                <a:solidFill>
                  <a:srgbClr val="002060"/>
                </a:solidFill>
              </a:rPr>
              <a:t>and </a:t>
            </a:r>
            <a:r>
              <a:rPr lang="en-US" sz="2400" smtClean="0">
                <a:solidFill>
                  <a:srgbClr val="002060"/>
                </a:solidFill>
              </a:rPr>
              <a:t>their impact </a:t>
            </a:r>
            <a:r>
              <a:rPr lang="en-US" sz="2400">
                <a:solidFill>
                  <a:srgbClr val="002060"/>
                </a:solidFill>
              </a:rPr>
              <a:t>on water resources;</a:t>
            </a:r>
          </a:p>
          <a:p>
            <a:pPr>
              <a:lnSpc>
                <a:spcPct val="80000"/>
              </a:lnSpc>
              <a:spcBef>
                <a:spcPts val="1200"/>
              </a:spcBef>
            </a:pPr>
            <a:r>
              <a:rPr lang="en-US" sz="2400" smtClean="0">
                <a:solidFill>
                  <a:srgbClr val="002060"/>
                </a:solidFill>
              </a:rPr>
              <a:t>Changing </a:t>
            </a:r>
            <a:r>
              <a:rPr lang="en-US" sz="2400">
                <a:solidFill>
                  <a:srgbClr val="002060"/>
                </a:solidFill>
              </a:rPr>
              <a:t>mindsets:</a:t>
            </a:r>
          </a:p>
          <a:p>
            <a:pPr marL="808038" lvl="1" indent="-350838">
              <a:lnSpc>
                <a:spcPct val="80000"/>
              </a:lnSpc>
              <a:buFont typeface="Wingdings" pitchFamily="2" charset="2"/>
              <a:buChar char="§"/>
            </a:pPr>
            <a:r>
              <a:rPr lang="en-US" sz="2200">
                <a:solidFill>
                  <a:srgbClr val="002060"/>
                </a:solidFill>
              </a:rPr>
              <a:t>Absolute safety from flooding is a Myth!</a:t>
            </a:r>
          </a:p>
          <a:p>
            <a:pPr marL="808038" lvl="1" indent="-350838">
              <a:lnSpc>
                <a:spcPct val="80000"/>
              </a:lnSpc>
              <a:buFont typeface="Wingdings" pitchFamily="2" charset="2"/>
              <a:buChar char="§"/>
            </a:pPr>
            <a:r>
              <a:rPr lang="en-US" sz="2200">
                <a:solidFill>
                  <a:srgbClr val="002060"/>
                </a:solidFill>
              </a:rPr>
              <a:t>Change in decision making process,</a:t>
            </a:r>
          </a:p>
          <a:p>
            <a:pPr marL="808038" lvl="1" indent="-350838">
              <a:lnSpc>
                <a:spcPct val="80000"/>
              </a:lnSpc>
              <a:buFont typeface="Wingdings" pitchFamily="2" charset="2"/>
              <a:buChar char="§"/>
            </a:pPr>
            <a:r>
              <a:rPr lang="en-US" sz="2200">
                <a:solidFill>
                  <a:srgbClr val="002060"/>
                </a:solidFill>
              </a:rPr>
              <a:t>Risk management in development planning &amp; management.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7544" y="476672"/>
            <a:ext cx="4042792" cy="706437"/>
          </a:xfrm>
        </p:spPr>
        <p:txBody>
          <a:bodyPr/>
          <a:lstStyle/>
          <a:p>
            <a:pPr algn="l"/>
            <a:r>
              <a:rPr lang="en-US" sz="3200" b="1">
                <a:solidFill>
                  <a:srgbClr val="002060"/>
                </a:solidFill>
              </a:rPr>
              <a:t>What is required?</a:t>
            </a:r>
          </a:p>
        </p:txBody>
      </p:sp>
      <p:sp>
        <p:nvSpPr>
          <p:cNvPr id="29699" name="Rectangle 3"/>
          <p:cNvSpPr>
            <a:spLocks noGrp="1" noChangeArrowheads="1"/>
          </p:cNvSpPr>
          <p:nvPr>
            <p:ph type="body" idx="1"/>
          </p:nvPr>
        </p:nvSpPr>
        <p:spPr>
          <a:xfrm>
            <a:off x="381000" y="1676400"/>
            <a:ext cx="7992888" cy="3816424"/>
          </a:xfrm>
        </p:spPr>
        <p:txBody>
          <a:bodyPr/>
          <a:lstStyle/>
          <a:p>
            <a:pPr>
              <a:lnSpc>
                <a:spcPct val="80000"/>
              </a:lnSpc>
              <a:spcBef>
                <a:spcPts val="0"/>
              </a:spcBef>
              <a:spcAft>
                <a:spcPts val="900"/>
              </a:spcAft>
            </a:pPr>
            <a:r>
              <a:rPr lang="en-US" sz="2400" dirty="0">
                <a:solidFill>
                  <a:srgbClr val="002060"/>
                </a:solidFill>
              </a:rPr>
              <a:t>Clear and objective policies supported with </a:t>
            </a:r>
            <a:r>
              <a:rPr lang="en-US" sz="2400" dirty="0" smtClean="0">
                <a:solidFill>
                  <a:srgbClr val="002060"/>
                </a:solidFill>
              </a:rPr>
              <a:t>legislation, regulations &amp; law enforcement;</a:t>
            </a:r>
            <a:endParaRPr lang="en-US" sz="2400" dirty="0">
              <a:solidFill>
                <a:srgbClr val="002060"/>
              </a:solidFill>
            </a:endParaRPr>
          </a:p>
          <a:p>
            <a:pPr>
              <a:lnSpc>
                <a:spcPct val="80000"/>
              </a:lnSpc>
              <a:spcBef>
                <a:spcPts val="0"/>
              </a:spcBef>
              <a:spcAft>
                <a:spcPts val="900"/>
              </a:spcAft>
            </a:pPr>
            <a:r>
              <a:rPr lang="en-US" sz="2400" dirty="0">
                <a:solidFill>
                  <a:srgbClr val="002060"/>
                </a:solidFill>
              </a:rPr>
              <a:t>Institutional Structure through appropriate linkage</a:t>
            </a:r>
            <a:r>
              <a:rPr lang="en-US" sz="2400" dirty="0" smtClean="0">
                <a:solidFill>
                  <a:srgbClr val="002060"/>
                </a:solidFill>
              </a:rPr>
              <a:t>;</a:t>
            </a:r>
            <a:endParaRPr lang="en-US" sz="2400" dirty="0">
              <a:solidFill>
                <a:srgbClr val="002060"/>
              </a:solidFill>
            </a:endParaRPr>
          </a:p>
          <a:p>
            <a:pPr>
              <a:lnSpc>
                <a:spcPct val="80000"/>
              </a:lnSpc>
              <a:spcBef>
                <a:spcPts val="0"/>
              </a:spcBef>
              <a:spcAft>
                <a:spcPts val="900"/>
              </a:spcAft>
            </a:pPr>
            <a:r>
              <a:rPr lang="en-US" sz="2400" dirty="0">
                <a:solidFill>
                  <a:srgbClr val="002060"/>
                </a:solidFill>
              </a:rPr>
              <a:t>Community Based Institutions</a:t>
            </a:r>
            <a:r>
              <a:rPr lang="en-US" sz="2400" dirty="0" smtClean="0">
                <a:solidFill>
                  <a:srgbClr val="002060"/>
                </a:solidFill>
              </a:rPr>
              <a:t>;</a:t>
            </a:r>
            <a:endParaRPr lang="en-US" sz="2400" dirty="0">
              <a:solidFill>
                <a:srgbClr val="002060"/>
              </a:solidFill>
            </a:endParaRPr>
          </a:p>
          <a:p>
            <a:pPr>
              <a:lnSpc>
                <a:spcPct val="80000"/>
              </a:lnSpc>
              <a:spcBef>
                <a:spcPts val="0"/>
              </a:spcBef>
              <a:spcAft>
                <a:spcPts val="900"/>
              </a:spcAft>
            </a:pPr>
            <a:r>
              <a:rPr lang="en-US" sz="2400" dirty="0">
                <a:solidFill>
                  <a:srgbClr val="002060"/>
                </a:solidFill>
              </a:rPr>
              <a:t>Information and Knowledge Management, Exchange and Sharing</a:t>
            </a:r>
            <a:r>
              <a:rPr lang="en-US" sz="2400" dirty="0" smtClean="0">
                <a:solidFill>
                  <a:srgbClr val="002060"/>
                </a:solidFill>
              </a:rPr>
              <a:t>;</a:t>
            </a:r>
            <a:endParaRPr lang="en-US" sz="2400" dirty="0">
              <a:solidFill>
                <a:srgbClr val="002060"/>
              </a:solidFill>
            </a:endParaRPr>
          </a:p>
          <a:p>
            <a:pPr>
              <a:lnSpc>
                <a:spcPct val="80000"/>
              </a:lnSpc>
              <a:spcBef>
                <a:spcPts val="0"/>
              </a:spcBef>
              <a:spcAft>
                <a:spcPts val="900"/>
              </a:spcAft>
            </a:pPr>
            <a:r>
              <a:rPr lang="en-US" sz="2400" dirty="0">
                <a:solidFill>
                  <a:srgbClr val="002060"/>
                </a:solidFill>
              </a:rPr>
              <a:t>Appropriate Economic &amp; Fiscal Instruments</a:t>
            </a:r>
            <a:r>
              <a:rPr lang="en-US" sz="2400" dirty="0" smtClean="0">
                <a:solidFill>
                  <a:srgbClr val="002060"/>
                </a:solidFill>
              </a:rPr>
              <a:t>;</a:t>
            </a:r>
            <a:endParaRPr lang="en-US" sz="2400" dirty="0">
              <a:solidFill>
                <a:srgbClr val="002060"/>
              </a:solidFill>
            </a:endParaRPr>
          </a:p>
          <a:p>
            <a:pPr>
              <a:lnSpc>
                <a:spcPct val="80000"/>
              </a:lnSpc>
              <a:spcBef>
                <a:spcPts val="0"/>
              </a:spcBef>
              <a:spcAft>
                <a:spcPts val="900"/>
              </a:spcAft>
            </a:pPr>
            <a:r>
              <a:rPr lang="en-US" sz="2400" dirty="0">
                <a:solidFill>
                  <a:srgbClr val="002060"/>
                </a:solidFill>
              </a:rPr>
              <a:t>Institutional &amp; Community Capacity Building.</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a:xfrm>
            <a:off x="395536" y="692696"/>
            <a:ext cx="3240360" cy="864096"/>
          </a:xfrm>
        </p:spPr>
        <p:txBody>
          <a:bodyPr/>
          <a:lstStyle/>
          <a:p>
            <a:pPr eaLnBrk="1" hangingPunct="1"/>
            <a:r>
              <a:rPr lang="en-GB" sz="3200" b="1" smtClean="0"/>
              <a:t>Summary</a:t>
            </a:r>
          </a:p>
        </p:txBody>
      </p:sp>
      <p:sp>
        <p:nvSpPr>
          <p:cNvPr id="246787" name="Rectangle 3"/>
          <p:cNvSpPr>
            <a:spLocks noGrp="1" noChangeArrowheads="1"/>
          </p:cNvSpPr>
          <p:nvPr>
            <p:ph type="body" idx="4294967295"/>
          </p:nvPr>
        </p:nvSpPr>
        <p:spPr>
          <a:xfrm>
            <a:off x="323528" y="2060848"/>
            <a:ext cx="8280920" cy="4392488"/>
          </a:xfrm>
        </p:spPr>
        <p:txBody>
          <a:bodyPr/>
          <a:lstStyle/>
          <a:p>
            <a:r>
              <a:rPr lang="id-ID" smtClean="0"/>
              <a:t>Local and isolated solutions tend to transfer flood problems</a:t>
            </a:r>
            <a:r>
              <a:rPr lang="en-GB" smtClean="0"/>
              <a:t>;</a:t>
            </a:r>
          </a:p>
          <a:p>
            <a:r>
              <a:rPr lang="id-ID" smtClean="0"/>
              <a:t>New approaches focus on storage</a:t>
            </a:r>
            <a:r>
              <a:rPr lang="en-GB" smtClean="0"/>
              <a:t>, </a:t>
            </a:r>
            <a:r>
              <a:rPr lang="id-ID" smtClean="0"/>
              <a:t>infiltration measures, preventive actions, complementing the traditional ones</a:t>
            </a:r>
            <a:r>
              <a:rPr lang="en-GB" smtClean="0"/>
              <a:t>;</a:t>
            </a:r>
            <a:r>
              <a:rPr lang="id-ID" smtClean="0"/>
              <a:t> </a:t>
            </a:r>
          </a:p>
          <a:p>
            <a:r>
              <a:rPr lang="id-ID" smtClean="0"/>
              <a:t>Classic site-specific planning needs to be replaced by a watershed oriented planning</a:t>
            </a:r>
            <a:r>
              <a:rPr lang="en-GB" smtClean="0"/>
              <a:t>;</a:t>
            </a:r>
          </a:p>
          <a:p>
            <a:r>
              <a:rPr lang="en-GB" smtClean="0"/>
              <a:t>Urban drainage systems </a:t>
            </a:r>
            <a:r>
              <a:rPr lang="id-ID" smtClean="0"/>
              <a:t>to be managed </a:t>
            </a:r>
            <a:r>
              <a:rPr lang="en-GB" smtClean="0"/>
              <a:t>and </a:t>
            </a:r>
            <a:r>
              <a:rPr lang="id-ID" smtClean="0"/>
              <a:t>linked with land use </a:t>
            </a:r>
            <a:r>
              <a:rPr lang="en-GB" smtClean="0"/>
              <a:t>and urban spatial </a:t>
            </a:r>
            <a:r>
              <a:rPr lang="id-ID" smtClean="0"/>
              <a:t>planning. </a:t>
            </a:r>
          </a:p>
          <a:p>
            <a:pPr marL="360363" indent="-360363" eaLnBrk="1" hangingPunct="1"/>
            <a:endParaRPr lang="en-GB"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52400"/>
            <a:ext cx="8534400" cy="1019175"/>
          </a:xfrm>
        </p:spPr>
        <p:txBody>
          <a:bodyPr>
            <a:normAutofit/>
          </a:bodyPr>
          <a:lstStyle/>
          <a:p>
            <a:r>
              <a:rPr lang="en-US" altLang="ja-JP" sz="3600" b="1" dirty="0" smtClean="0">
                <a:solidFill>
                  <a:srgbClr val="FF0000"/>
                </a:solidFill>
                <a:cs typeface="Arial" charset="0"/>
              </a:rPr>
              <a:t>USACE flood damage reduction projects</a:t>
            </a:r>
          </a:p>
        </p:txBody>
      </p:sp>
      <p:sp>
        <p:nvSpPr>
          <p:cNvPr id="121870" name="Text Box 14"/>
          <p:cNvSpPr txBox="1">
            <a:spLocks noChangeArrowheads="1"/>
          </p:cNvSpPr>
          <p:nvPr/>
        </p:nvSpPr>
        <p:spPr bwMode="auto">
          <a:xfrm>
            <a:off x="827088" y="6381750"/>
            <a:ext cx="6624637" cy="336550"/>
          </a:xfrm>
          <a:prstGeom prst="rect">
            <a:avLst/>
          </a:prstGeom>
          <a:solidFill>
            <a:schemeClr val="bg1"/>
          </a:solidFill>
          <a:ln w="9525">
            <a:noFill/>
            <a:miter lim="800000"/>
            <a:headEnd/>
            <a:tailEnd/>
          </a:ln>
          <a:effectLst/>
        </p:spPr>
        <p:txBody>
          <a:bodyPr>
            <a:spAutoFit/>
          </a:bodyPr>
          <a:lstStyle/>
          <a:p>
            <a:r>
              <a:rPr lang="en-US" altLang="ja-JP" sz="1600">
                <a:latin typeface="Arial" charset="0"/>
                <a:ea typeface="MS PGothic" pitchFamily="34" charset="-128"/>
              </a:rPr>
              <a:t>Source: CORPS OF ENGINEERS—CIVIL WORKS (USACE)</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BE2ECEA-73E7-4C47-8280-C53D224ADE09}" type="slidenum">
              <a:rPr lang="en-US" sz="1200">
                <a:solidFill>
                  <a:schemeClr val="tx1">
                    <a:tint val="75000"/>
                  </a:schemeClr>
                </a:solidFill>
                <a:latin typeface="+mn-lt"/>
              </a:rPr>
              <a:pPr algn="r" fontAlgn="auto">
                <a:spcBef>
                  <a:spcPts val="0"/>
                </a:spcBef>
                <a:spcAft>
                  <a:spcPts val="0"/>
                </a:spcAft>
                <a:defRPr/>
              </a:pPr>
              <a:t>69</a:t>
            </a:fld>
            <a:endParaRPr lang="en-US" sz="1200">
              <a:solidFill>
                <a:schemeClr val="tx1">
                  <a:tint val="75000"/>
                </a:schemeClr>
              </a:solidFill>
              <a:latin typeface="+mn-lt"/>
            </a:endParaRPr>
          </a:p>
        </p:txBody>
      </p:sp>
      <p:pic>
        <p:nvPicPr>
          <p:cNvPr id="121873" name="Picture 17" descr="USACE Cumulative Benefits"/>
          <p:cNvPicPr>
            <a:picLocks noChangeAspect="1" noChangeArrowheads="1"/>
          </p:cNvPicPr>
          <p:nvPr/>
        </p:nvPicPr>
        <p:blipFill>
          <a:blip r:embed="rId3"/>
          <a:srcRect/>
          <a:stretch>
            <a:fillRect/>
          </a:stretch>
        </p:blipFill>
        <p:spPr bwMode="auto">
          <a:xfrm>
            <a:off x="809625" y="1435100"/>
            <a:ext cx="7524750" cy="4657725"/>
          </a:xfrm>
          <a:prstGeom prst="rect">
            <a:avLst/>
          </a:prstGeom>
          <a:noFill/>
        </p:spPr>
      </p:pic>
      <p:sp>
        <p:nvSpPr>
          <p:cNvPr id="121869" name="Text Box 13"/>
          <p:cNvSpPr txBox="1">
            <a:spLocks noChangeArrowheads="1"/>
          </p:cNvSpPr>
          <p:nvPr/>
        </p:nvSpPr>
        <p:spPr bwMode="auto">
          <a:xfrm>
            <a:off x="2068513" y="3284538"/>
            <a:ext cx="3775075" cy="376237"/>
          </a:xfrm>
          <a:prstGeom prst="rect">
            <a:avLst/>
          </a:prstGeom>
          <a:noFill/>
          <a:ln w="9525">
            <a:solidFill>
              <a:schemeClr val="tx1"/>
            </a:solidFill>
            <a:miter lim="800000"/>
            <a:headEnd/>
            <a:tailEnd/>
          </a:ln>
          <a:effectLst/>
        </p:spPr>
        <p:txBody>
          <a:bodyPr wrap="none">
            <a:spAutoFit/>
          </a:bodyPr>
          <a:lstStyle/>
          <a:p>
            <a:pPr algn="ctr"/>
            <a:r>
              <a:rPr lang="en-US" altLang="ja-JP" sz="1800" b="1">
                <a:latin typeface="Arial" charset="0"/>
                <a:ea typeface="MS PGothic" pitchFamily="34" charset="-128"/>
              </a:rPr>
              <a:t>$6 returned for every $1 invested</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title"/>
          </p:nvPr>
        </p:nvSpPr>
        <p:spPr>
          <a:xfrm>
            <a:off x="457200" y="142875"/>
            <a:ext cx="8229600" cy="1143000"/>
          </a:xfrm>
          <a:solidFill>
            <a:srgbClr val="A3F1FB"/>
          </a:solidFill>
        </p:spPr>
        <p:txBody>
          <a:bodyPr/>
          <a:lstStyle/>
          <a:p>
            <a:r>
              <a:rPr lang="pt-BR" dirty="0" smtClean="0">
                <a:latin typeface="Impact" pitchFamily="34" charset="0"/>
              </a:rPr>
              <a:t>Bad design</a:t>
            </a:r>
          </a:p>
        </p:txBody>
      </p:sp>
      <p:sp>
        <p:nvSpPr>
          <p:cNvPr id="10243" name="Espaço Reservado para Número de Slide 2"/>
          <p:cNvSpPr>
            <a:spLocks noGrp="1"/>
          </p:cNvSpPr>
          <p:nvPr>
            <p:ph type="sldNum" sz="quarter" idx="12"/>
          </p:nvPr>
        </p:nvSpPr>
        <p:spPr>
          <a:noFill/>
        </p:spPr>
        <p:txBody>
          <a:bodyPr/>
          <a:lstStyle/>
          <a:p>
            <a:fld id="{8367090A-F0F3-4B2D-ACA5-8C372215E051}" type="slidenum">
              <a:rPr lang="pt-BR" smtClean="0">
                <a:latin typeface="Arial" pitchFamily="34" charset="0"/>
                <a:cs typeface="Arial" pitchFamily="34" charset="0"/>
              </a:rPr>
              <a:pPr/>
              <a:t>7</a:t>
            </a:fld>
            <a:endParaRPr lang="pt-BR" smtClean="0">
              <a:latin typeface="Arial" pitchFamily="34" charset="0"/>
              <a:cs typeface="Arial" pitchFamily="34" charset="0"/>
            </a:endParaRPr>
          </a:p>
        </p:txBody>
      </p:sp>
      <p:sp>
        <p:nvSpPr>
          <p:cNvPr id="10244" name="Espaço Reservado para Número de Slide 4"/>
          <p:cNvSpPr txBox="1">
            <a:spLocks/>
          </p:cNvSpPr>
          <p:nvPr/>
        </p:nvSpPr>
        <p:spPr bwMode="auto">
          <a:xfrm>
            <a:off x="6553200" y="6248400"/>
            <a:ext cx="2133600" cy="457200"/>
          </a:xfrm>
          <a:prstGeom prst="rect">
            <a:avLst/>
          </a:prstGeom>
          <a:noFill/>
          <a:ln w="9525">
            <a:noFill/>
            <a:miter lim="800000"/>
            <a:headEnd/>
            <a:tailEnd/>
          </a:ln>
        </p:spPr>
        <p:txBody>
          <a:bodyPr/>
          <a:lstStyle/>
          <a:p>
            <a:pPr algn="r"/>
            <a:fld id="{84BC4DC7-C585-441B-895A-DB2863F27DDB}" type="slidenum">
              <a:rPr lang="pt-BR" sz="1400"/>
              <a:pPr algn="r"/>
              <a:t>7</a:t>
            </a:fld>
            <a:endParaRPr lang="pt-BR" sz="1400"/>
          </a:p>
        </p:txBody>
      </p:sp>
      <p:pic>
        <p:nvPicPr>
          <p:cNvPr id="10245" name="Picture 4" descr="mceee1"/>
          <p:cNvPicPr>
            <a:picLocks noChangeAspect="1" noChangeArrowheads="1"/>
          </p:cNvPicPr>
          <p:nvPr/>
        </p:nvPicPr>
        <p:blipFill>
          <a:blip r:embed="rId2"/>
          <a:srcRect/>
          <a:stretch>
            <a:fillRect/>
          </a:stretch>
        </p:blipFill>
        <p:spPr bwMode="auto">
          <a:xfrm>
            <a:off x="4648200" y="1295400"/>
            <a:ext cx="4495800" cy="5562600"/>
          </a:xfrm>
          <a:prstGeom prst="rect">
            <a:avLst/>
          </a:prstGeom>
          <a:noFill/>
          <a:ln w="9525">
            <a:noFill/>
            <a:miter lim="800000"/>
            <a:headEnd/>
            <a:tailEnd/>
          </a:ln>
        </p:spPr>
      </p:pic>
      <p:pic>
        <p:nvPicPr>
          <p:cNvPr id="10246" name="Picture 5" descr="Mmsalvador13"/>
          <p:cNvPicPr>
            <a:picLocks noChangeAspect="1" noChangeArrowheads="1"/>
          </p:cNvPicPr>
          <p:nvPr/>
        </p:nvPicPr>
        <p:blipFill>
          <a:blip r:embed="rId3"/>
          <a:srcRect/>
          <a:stretch>
            <a:fillRect/>
          </a:stretch>
        </p:blipFill>
        <p:spPr bwMode="auto">
          <a:xfrm>
            <a:off x="0" y="1295400"/>
            <a:ext cx="4648200" cy="55626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2590800"/>
            <a:ext cx="6477000" cy="584775"/>
          </a:xfrm>
          <a:prstGeom prst="rect">
            <a:avLst/>
          </a:prstGeom>
          <a:noFill/>
        </p:spPr>
        <p:txBody>
          <a:bodyPr wrap="square" rtlCol="0">
            <a:spAutoFit/>
          </a:bodyPr>
          <a:lstStyle/>
          <a:p>
            <a:pPr algn="ctr"/>
            <a:r>
              <a:rPr lang="en-US" sz="3200" b="1" dirty="0" smtClean="0">
                <a:solidFill>
                  <a:srgbClr val="FF0000"/>
                </a:solidFill>
              </a:rPr>
              <a:t>FLOOD</a:t>
            </a:r>
            <a:r>
              <a:rPr lang="en-US" sz="2800" b="1" dirty="0" smtClean="0">
                <a:solidFill>
                  <a:srgbClr val="FF0000"/>
                </a:solidFill>
              </a:rPr>
              <a:t> RISK MANAGMENT</a:t>
            </a:r>
            <a:endParaRPr lang="en-US" sz="2800" b="1" dirty="0">
              <a:solidFill>
                <a:srgbClr val="FF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9750" y="333375"/>
            <a:ext cx="8027988" cy="719138"/>
          </a:xfrm>
          <a:prstGeom prst="rect">
            <a:avLst/>
          </a:prstGeom>
          <a:noFill/>
          <a:ln/>
        </p:spPr>
        <p:txBody>
          <a:bodyPr/>
          <a:lstStyle/>
          <a:p>
            <a:pPr algn="ctr" eaLnBrk="1" hangingPunct="1"/>
            <a:r>
              <a:rPr lang="en-GB" altLang="ja-JP" sz="4000" b="1">
                <a:solidFill>
                  <a:srgbClr val="F86308"/>
                </a:solidFill>
                <a:ea typeface="MS PGothic" pitchFamily="34" charset="-128"/>
                <a:cs typeface="Times New Roman" pitchFamily="18" charset="0"/>
              </a:rPr>
              <a:t>What is risk?</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AB4A2D9-F1AA-41DC-841E-113E5B490A48}" type="slidenum">
              <a:rPr lang="en-US" sz="1200">
                <a:solidFill>
                  <a:schemeClr val="tx1">
                    <a:tint val="75000"/>
                  </a:schemeClr>
                </a:solidFill>
                <a:latin typeface="+mn-lt"/>
              </a:rPr>
              <a:pPr algn="r" fontAlgn="auto">
                <a:spcBef>
                  <a:spcPts val="0"/>
                </a:spcBef>
                <a:spcAft>
                  <a:spcPts val="0"/>
                </a:spcAft>
                <a:defRPr/>
              </a:pPr>
              <a:t>71</a:t>
            </a:fld>
            <a:endParaRPr lang="en-US" sz="1200">
              <a:solidFill>
                <a:schemeClr val="tx1">
                  <a:tint val="75000"/>
                </a:schemeClr>
              </a:solidFill>
              <a:latin typeface="+mn-lt"/>
            </a:endParaRPr>
          </a:p>
        </p:txBody>
      </p:sp>
      <p:pic>
        <p:nvPicPr>
          <p:cNvPr id="260103" name="Picture 7" descr="Flood Risk Image"/>
          <p:cNvPicPr>
            <a:picLocks noChangeAspect="1" noChangeArrowheads="1"/>
          </p:cNvPicPr>
          <p:nvPr/>
        </p:nvPicPr>
        <p:blipFill>
          <a:blip r:embed="rId3"/>
          <a:srcRect/>
          <a:stretch>
            <a:fillRect/>
          </a:stretch>
        </p:blipFill>
        <p:spPr bwMode="auto">
          <a:xfrm>
            <a:off x="2843213" y="3141663"/>
            <a:ext cx="3514725" cy="2933700"/>
          </a:xfrm>
          <a:prstGeom prst="rect">
            <a:avLst/>
          </a:prstGeom>
          <a:noFill/>
        </p:spPr>
      </p:pic>
      <p:sp>
        <p:nvSpPr>
          <p:cNvPr id="260104" name="Text Box 8"/>
          <p:cNvSpPr txBox="1">
            <a:spLocks noChangeArrowheads="1"/>
          </p:cNvSpPr>
          <p:nvPr/>
        </p:nvSpPr>
        <p:spPr bwMode="auto">
          <a:xfrm>
            <a:off x="900113" y="1557338"/>
            <a:ext cx="7572375" cy="457200"/>
          </a:xfrm>
          <a:prstGeom prst="rect">
            <a:avLst/>
          </a:prstGeom>
          <a:noFill/>
          <a:ln w="9525">
            <a:noFill/>
            <a:miter lim="800000"/>
            <a:headEnd/>
            <a:tailEnd/>
          </a:ln>
          <a:effectLst/>
        </p:spPr>
        <p:txBody>
          <a:bodyPr wrap="none">
            <a:spAutoFit/>
          </a:bodyPr>
          <a:lstStyle/>
          <a:p>
            <a:r>
              <a:rPr lang="en-GB" b="1">
                <a:latin typeface="Arial" pitchFamily="34" charset="0"/>
              </a:rPr>
              <a:t>Risk = function (Hazard x Exposure x Vulnerability)</a:t>
            </a:r>
            <a:endParaRPr lang="en-US" b="1">
              <a:latin typeface="Arial" pitchFamily="34" charset="0"/>
            </a:endParaRPr>
          </a:p>
        </p:txBody>
      </p:sp>
      <p:sp>
        <p:nvSpPr>
          <p:cNvPr id="260105" name="Text Box 9"/>
          <p:cNvSpPr txBox="1">
            <a:spLocks noChangeArrowheads="1"/>
          </p:cNvSpPr>
          <p:nvPr/>
        </p:nvSpPr>
        <p:spPr bwMode="auto">
          <a:xfrm>
            <a:off x="2987675" y="2420938"/>
            <a:ext cx="2979738" cy="701675"/>
          </a:xfrm>
          <a:prstGeom prst="rect">
            <a:avLst/>
          </a:prstGeom>
          <a:noFill/>
          <a:ln w="9525">
            <a:noFill/>
            <a:miter lim="800000"/>
            <a:headEnd/>
            <a:tailEnd/>
          </a:ln>
          <a:effectLst/>
        </p:spPr>
        <p:txBody>
          <a:bodyPr wrap="none">
            <a:spAutoFit/>
          </a:bodyPr>
          <a:lstStyle/>
          <a:p>
            <a:r>
              <a:rPr lang="en-US" altLang="ja-JP" sz="2000">
                <a:latin typeface="Arial" pitchFamily="34" charset="0"/>
                <a:ea typeface="MS PGothic" pitchFamily="34" charset="-128"/>
              </a:rPr>
              <a:t>Dangerous phenomenon</a:t>
            </a:r>
          </a:p>
          <a:p>
            <a:r>
              <a:rPr lang="en-US" altLang="ja-JP" sz="2000">
                <a:latin typeface="Arial" pitchFamily="34" charset="0"/>
                <a:ea typeface="MS PGothic" pitchFamily="34" charset="-128"/>
              </a:rPr>
              <a:t>(e.g. flood)</a:t>
            </a:r>
            <a:endParaRPr lang="en-US" sz="2000">
              <a:latin typeface="Arial" pitchFamily="34" charset="0"/>
            </a:endParaRPr>
          </a:p>
        </p:txBody>
      </p:sp>
      <p:sp>
        <p:nvSpPr>
          <p:cNvPr id="260106" name="Text Box 10"/>
          <p:cNvSpPr txBox="1">
            <a:spLocks noChangeArrowheads="1"/>
          </p:cNvSpPr>
          <p:nvPr/>
        </p:nvSpPr>
        <p:spPr bwMode="auto">
          <a:xfrm>
            <a:off x="395288" y="4652963"/>
            <a:ext cx="2541587" cy="1311275"/>
          </a:xfrm>
          <a:prstGeom prst="rect">
            <a:avLst/>
          </a:prstGeom>
          <a:noFill/>
          <a:ln w="9525">
            <a:noFill/>
            <a:miter lim="800000"/>
            <a:headEnd/>
            <a:tailEnd/>
          </a:ln>
          <a:effectLst/>
        </p:spPr>
        <p:txBody>
          <a:bodyPr>
            <a:spAutoFit/>
          </a:bodyPr>
          <a:lstStyle/>
          <a:p>
            <a:r>
              <a:rPr lang="en-US" altLang="ja-JP" sz="2000">
                <a:latin typeface="Arial" pitchFamily="34" charset="0"/>
                <a:ea typeface="MS PGothic" pitchFamily="34" charset="-128"/>
              </a:rPr>
              <a:t>People &amp; property subject to losses</a:t>
            </a:r>
          </a:p>
          <a:p>
            <a:r>
              <a:rPr lang="en-US" altLang="ja-JP" sz="2000">
                <a:latin typeface="Arial" pitchFamily="34" charset="0"/>
                <a:ea typeface="MS PGothic" pitchFamily="34" charset="-128"/>
              </a:rPr>
              <a:t>(e.g. people living in floodways)</a:t>
            </a:r>
            <a:endParaRPr lang="en-US" sz="2000">
              <a:latin typeface="Arial" pitchFamily="34" charset="0"/>
            </a:endParaRPr>
          </a:p>
        </p:txBody>
      </p:sp>
      <p:sp>
        <p:nvSpPr>
          <p:cNvPr id="260107" name="Text Box 11"/>
          <p:cNvSpPr txBox="1">
            <a:spLocks noChangeArrowheads="1"/>
          </p:cNvSpPr>
          <p:nvPr/>
        </p:nvSpPr>
        <p:spPr bwMode="auto">
          <a:xfrm>
            <a:off x="6372225" y="4652963"/>
            <a:ext cx="2771775" cy="1311275"/>
          </a:xfrm>
          <a:prstGeom prst="rect">
            <a:avLst/>
          </a:prstGeom>
          <a:noFill/>
          <a:ln w="9525">
            <a:noFill/>
            <a:miter lim="800000"/>
            <a:headEnd/>
            <a:tailEnd/>
          </a:ln>
          <a:effectLst/>
        </p:spPr>
        <p:txBody>
          <a:bodyPr>
            <a:spAutoFit/>
          </a:bodyPr>
          <a:lstStyle/>
          <a:p>
            <a:r>
              <a:rPr lang="en-US" altLang="ja-JP" sz="2000">
                <a:latin typeface="Arial" pitchFamily="34" charset="0"/>
                <a:ea typeface="MS PGothic" pitchFamily="34" charset="-128"/>
              </a:rPr>
              <a:t>Characteristics susceptible to hazards</a:t>
            </a:r>
          </a:p>
          <a:p>
            <a:r>
              <a:rPr lang="en-US" altLang="ja-JP" sz="2000">
                <a:latin typeface="Arial" pitchFamily="34" charset="0"/>
                <a:ea typeface="MS PGothic" pitchFamily="34" charset="-128"/>
              </a:rPr>
              <a:t>(e.g. poorly designed buildings)</a:t>
            </a:r>
            <a:endParaRPr lang="en-US" sz="2000">
              <a:latin typeface="Arial" pitchFamily="34" charset="0"/>
            </a:endParaRPr>
          </a:p>
        </p:txBody>
      </p:sp>
      <p:sp>
        <p:nvSpPr>
          <p:cNvPr id="260108" name="Text Box 12"/>
          <p:cNvSpPr txBox="1">
            <a:spLocks noChangeArrowheads="1"/>
          </p:cNvSpPr>
          <p:nvPr/>
        </p:nvSpPr>
        <p:spPr bwMode="auto">
          <a:xfrm>
            <a:off x="827088" y="6381750"/>
            <a:ext cx="6624637" cy="336550"/>
          </a:xfrm>
          <a:prstGeom prst="rect">
            <a:avLst/>
          </a:prstGeom>
          <a:solidFill>
            <a:schemeClr val="bg1"/>
          </a:solidFill>
          <a:ln w="9525">
            <a:noFill/>
            <a:miter lim="800000"/>
            <a:headEnd/>
            <a:tailEnd/>
          </a:ln>
          <a:effectLst/>
        </p:spPr>
        <p:txBody>
          <a:bodyPr>
            <a:spAutoFit/>
          </a:bodyPr>
          <a:lstStyle/>
          <a:p>
            <a:r>
              <a:rPr lang="en-US" altLang="ja-JP" sz="1600">
                <a:latin typeface="Arial" pitchFamily="34" charset="0"/>
                <a:ea typeface="MS PGothic" pitchFamily="34" charset="-128"/>
              </a:rPr>
              <a:t>Source: Terminology on disaster risk reduction (UNISDR)</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16013" y="333375"/>
            <a:ext cx="8027987" cy="719138"/>
          </a:xfrm>
          <a:prstGeom prst="rect">
            <a:avLst/>
          </a:prstGeom>
          <a:noFill/>
          <a:ln/>
        </p:spPr>
        <p:txBody>
          <a:bodyPr/>
          <a:lstStyle/>
          <a:p>
            <a:pPr algn="ctr" eaLnBrk="1" hangingPunct="1"/>
            <a:r>
              <a:rPr lang="en-GB" altLang="ja-JP" sz="3600" b="1">
                <a:solidFill>
                  <a:srgbClr val="F86308"/>
                </a:solidFill>
                <a:ea typeface="MS PGothic" pitchFamily="34" charset="-128"/>
                <a:cs typeface="Times New Roman" pitchFamily="18" charset="0"/>
              </a:rPr>
              <a:t>Risk &amp; disaster management cycle</a:t>
            </a:r>
          </a:p>
        </p:txBody>
      </p:sp>
      <p:sp>
        <p:nvSpPr>
          <p:cNvPr id="8"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4E75C85-25E3-4E35-8D44-C4F8CBAF9EE1}" type="slidenum">
              <a:rPr lang="en-US" sz="1200">
                <a:solidFill>
                  <a:schemeClr val="tx1">
                    <a:tint val="75000"/>
                  </a:schemeClr>
                </a:solidFill>
                <a:latin typeface="+mn-lt"/>
              </a:rPr>
              <a:pPr algn="r" fontAlgn="auto">
                <a:spcBef>
                  <a:spcPts val="0"/>
                </a:spcBef>
                <a:spcAft>
                  <a:spcPts val="0"/>
                </a:spcAft>
                <a:defRPr/>
              </a:pPr>
              <a:t>72</a:t>
            </a:fld>
            <a:endParaRPr lang="en-US" sz="1200">
              <a:solidFill>
                <a:schemeClr val="tx1">
                  <a:tint val="75000"/>
                </a:schemeClr>
              </a:solidFill>
              <a:latin typeface="+mn-lt"/>
            </a:endParaRPr>
          </a:p>
        </p:txBody>
      </p:sp>
      <p:pic>
        <p:nvPicPr>
          <p:cNvPr id="227342" name="Picture 14" descr="Risk Management Cycle"/>
          <p:cNvPicPr>
            <a:picLocks noChangeAspect="1" noChangeArrowheads="1"/>
          </p:cNvPicPr>
          <p:nvPr/>
        </p:nvPicPr>
        <p:blipFill>
          <a:blip r:embed="rId3"/>
          <a:srcRect/>
          <a:stretch>
            <a:fillRect/>
          </a:stretch>
        </p:blipFill>
        <p:spPr bwMode="auto">
          <a:xfrm>
            <a:off x="1835150" y="1398588"/>
            <a:ext cx="5891213" cy="4887912"/>
          </a:xfrm>
          <a:prstGeom prst="rect">
            <a:avLst/>
          </a:prstGeom>
          <a:noFill/>
        </p:spPr>
      </p:pic>
      <p:sp>
        <p:nvSpPr>
          <p:cNvPr id="227343" name="Text Box 15"/>
          <p:cNvSpPr txBox="1">
            <a:spLocks noChangeArrowheads="1"/>
          </p:cNvSpPr>
          <p:nvPr/>
        </p:nvSpPr>
        <p:spPr bwMode="auto">
          <a:xfrm>
            <a:off x="827088" y="6381750"/>
            <a:ext cx="6624637" cy="336550"/>
          </a:xfrm>
          <a:prstGeom prst="rect">
            <a:avLst/>
          </a:prstGeom>
          <a:solidFill>
            <a:schemeClr val="bg1"/>
          </a:solidFill>
          <a:ln w="9525">
            <a:noFill/>
            <a:miter lim="800000"/>
            <a:headEnd/>
            <a:tailEnd/>
          </a:ln>
          <a:effectLst/>
        </p:spPr>
        <p:txBody>
          <a:bodyPr>
            <a:spAutoFit/>
          </a:bodyPr>
          <a:lstStyle/>
          <a:p>
            <a:r>
              <a:rPr lang="en-US" altLang="ja-JP" sz="1600">
                <a:latin typeface="Arial" pitchFamily="34" charset="0"/>
                <a:ea typeface="MS PGothic" pitchFamily="34" charset="-128"/>
              </a:rPr>
              <a:t>Source: National Platform for Natural Hazards (Swiss Confederation)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6013" y="260350"/>
            <a:ext cx="8027987" cy="838200"/>
          </a:xfrm>
        </p:spPr>
        <p:txBody>
          <a:bodyPr>
            <a:normAutofit fontScale="90000"/>
          </a:bodyPr>
          <a:lstStyle/>
          <a:p>
            <a:r>
              <a:rPr lang="en-US" altLang="ja-JP" sz="3600" smtClean="0">
                <a:solidFill>
                  <a:srgbClr val="F86308"/>
                </a:solidFill>
              </a:rPr>
              <a:t>Example of risk management</a:t>
            </a:r>
            <a:br>
              <a:rPr lang="en-US" altLang="ja-JP" sz="3600" smtClean="0">
                <a:solidFill>
                  <a:srgbClr val="F86308"/>
                </a:solidFill>
              </a:rPr>
            </a:br>
            <a:r>
              <a:rPr lang="en-US" altLang="ja-JP" sz="3600" smtClean="0">
                <a:solidFill>
                  <a:srgbClr val="F86308"/>
                </a:solidFill>
                <a:cs typeface="Arial" pitchFamily="34" charset="0"/>
              </a:rPr>
              <a:t>EU Floods Directive (2007)</a:t>
            </a:r>
          </a:p>
        </p:txBody>
      </p:sp>
      <p:sp>
        <p:nvSpPr>
          <p:cNvPr id="35843" name="Content Placeholder 2"/>
          <p:cNvSpPr>
            <a:spLocks noGrp="1"/>
          </p:cNvSpPr>
          <p:nvPr>
            <p:ph idx="4294967295"/>
          </p:nvPr>
        </p:nvSpPr>
        <p:spPr>
          <a:xfrm>
            <a:off x="468313" y="1341438"/>
            <a:ext cx="8675687" cy="4451350"/>
          </a:xfrm>
        </p:spPr>
        <p:txBody>
          <a:bodyPr>
            <a:normAutofit lnSpcReduction="10000"/>
          </a:bodyPr>
          <a:lstStyle/>
          <a:p>
            <a:pPr>
              <a:buFontTx/>
              <a:buNone/>
            </a:pPr>
            <a:r>
              <a:rPr lang="en-US" altLang="ja-JP" sz="2800" b="1" dirty="0" smtClean="0">
                <a:solidFill>
                  <a:srgbClr val="2B3C85"/>
                </a:solidFill>
                <a:latin typeface="Arial" pitchFamily="34" charset="0"/>
                <a:ea typeface="Arial Unicode MS" pitchFamily="34" charset="-128"/>
                <a:cs typeface="Arial" pitchFamily="34" charset="0"/>
              </a:rPr>
              <a:t>EU Member States will prepare:</a:t>
            </a:r>
          </a:p>
          <a:p>
            <a:pPr lvl="1"/>
            <a:r>
              <a:rPr lang="en-US" altLang="ja-JP" b="1" dirty="0" smtClean="0">
                <a:solidFill>
                  <a:srgbClr val="FF0000"/>
                </a:solidFill>
                <a:latin typeface="Arial" pitchFamily="34" charset="0"/>
                <a:ea typeface="Arial Unicode MS" pitchFamily="34" charset="-128"/>
                <a:cs typeface="Arial" pitchFamily="34" charset="0"/>
              </a:rPr>
              <a:t>Preliminary flood risk assessment by 2011</a:t>
            </a:r>
          </a:p>
          <a:p>
            <a:pPr lvl="2"/>
            <a:r>
              <a:rPr lang="en-US" altLang="ja-JP" sz="2000" dirty="0" smtClean="0">
                <a:latin typeface="Arial" pitchFamily="34" charset="0"/>
                <a:ea typeface="MS PGothic" pitchFamily="34" charset="-128"/>
              </a:rPr>
              <a:t>Identify areas where potential significant flood risk exists</a:t>
            </a:r>
            <a:r>
              <a:rPr lang="en-US" altLang="ja-JP" dirty="0" smtClean="0">
                <a:ea typeface="MS PGothic" pitchFamily="34" charset="-128"/>
              </a:rPr>
              <a:t> </a:t>
            </a:r>
            <a:endParaRPr lang="en-US" altLang="ja-JP" sz="3200" dirty="0" smtClean="0">
              <a:solidFill>
                <a:srgbClr val="2B3C85"/>
              </a:solidFill>
              <a:latin typeface="Arial" pitchFamily="34" charset="0"/>
              <a:ea typeface="Arial Unicode MS" pitchFamily="34" charset="-128"/>
              <a:cs typeface="Arial Unicode MS" pitchFamily="34" charset="-128"/>
            </a:endParaRPr>
          </a:p>
          <a:p>
            <a:pPr lvl="1"/>
            <a:r>
              <a:rPr lang="en-US" altLang="ja-JP" b="1" dirty="0" smtClean="0">
                <a:solidFill>
                  <a:srgbClr val="FF0000"/>
                </a:solidFill>
                <a:latin typeface="Arial" pitchFamily="34" charset="0"/>
                <a:ea typeface="Arial Unicode MS" pitchFamily="34" charset="-128"/>
                <a:cs typeface="Arial Unicode MS" pitchFamily="34" charset="-128"/>
              </a:rPr>
              <a:t>Flood hazard &amp; risk maps by 2013</a:t>
            </a:r>
          </a:p>
          <a:p>
            <a:pPr lvl="2"/>
            <a:r>
              <a:rPr lang="en-US" altLang="ja-JP" sz="2000" dirty="0" smtClean="0">
                <a:latin typeface="Arial" pitchFamily="34" charset="0"/>
                <a:ea typeface="MS PGothic" pitchFamily="34" charset="-128"/>
              </a:rPr>
              <a:t>Identify areas with a medium likelihood of flooding (at least a 1 in 100 year event) and extreme events or low likelihood events</a:t>
            </a:r>
          </a:p>
          <a:p>
            <a:pPr lvl="2"/>
            <a:r>
              <a:rPr lang="en-US" altLang="ja-JP" sz="2000" dirty="0" smtClean="0">
                <a:latin typeface="Arial" pitchFamily="34" charset="0"/>
                <a:ea typeface="MS PGothic" pitchFamily="34" charset="-128"/>
              </a:rPr>
              <a:t>Indicate expected water depths</a:t>
            </a:r>
          </a:p>
          <a:p>
            <a:pPr lvl="2"/>
            <a:r>
              <a:rPr lang="en-US" altLang="ja-JP" sz="2000" dirty="0" smtClean="0">
                <a:latin typeface="Arial" pitchFamily="34" charset="0"/>
                <a:ea typeface="MS PGothic" pitchFamily="34" charset="-128"/>
              </a:rPr>
              <a:t>Indicate the number of inhabitants potentially at risk, the economic activity and the environmental damage potential</a:t>
            </a:r>
          </a:p>
          <a:p>
            <a:pPr lvl="1"/>
            <a:r>
              <a:rPr lang="en-US" altLang="ja-JP" b="1" dirty="0" smtClean="0">
                <a:solidFill>
                  <a:srgbClr val="FF0000"/>
                </a:solidFill>
                <a:latin typeface="Arial" pitchFamily="34" charset="0"/>
                <a:ea typeface="Arial Unicode MS" pitchFamily="34" charset="-128"/>
                <a:cs typeface="Arial Unicode MS" pitchFamily="34" charset="-128"/>
              </a:rPr>
              <a:t>Flood risk management plans by 2015</a:t>
            </a:r>
          </a:p>
          <a:p>
            <a:pPr lvl="2"/>
            <a:r>
              <a:rPr lang="en-US" altLang="ja-JP" sz="2000" dirty="0" smtClean="0">
                <a:latin typeface="Arial" pitchFamily="34" charset="0"/>
                <a:ea typeface="MS PGothic" pitchFamily="34" charset="-128"/>
              </a:rPr>
              <a:t>Include measures to reduce the probability of flooding</a:t>
            </a:r>
          </a:p>
          <a:p>
            <a:pPr lvl="2"/>
            <a:r>
              <a:rPr lang="en-US" altLang="ja-JP" sz="2000" dirty="0" smtClean="0">
                <a:latin typeface="Arial" pitchFamily="34" charset="0"/>
                <a:ea typeface="MS PGothic" pitchFamily="34" charset="-128"/>
              </a:rPr>
              <a:t>Focus particularly on prevention, protection and preparedness</a:t>
            </a:r>
            <a:r>
              <a:rPr lang="en-US" altLang="ja-JP" dirty="0" smtClean="0">
                <a:ea typeface="MS PGothic" pitchFamily="34" charset="-128"/>
              </a:rPr>
              <a:t> </a:t>
            </a:r>
          </a:p>
        </p:txBody>
      </p:sp>
      <p:sp>
        <p:nvSpPr>
          <p:cNvPr id="235525" name="Text Box 5"/>
          <p:cNvSpPr txBox="1">
            <a:spLocks noChangeArrowheads="1"/>
          </p:cNvSpPr>
          <p:nvPr/>
        </p:nvSpPr>
        <p:spPr bwMode="auto">
          <a:xfrm>
            <a:off x="838200" y="6019800"/>
            <a:ext cx="6624637" cy="336550"/>
          </a:xfrm>
          <a:prstGeom prst="rect">
            <a:avLst/>
          </a:prstGeom>
          <a:solidFill>
            <a:schemeClr val="bg1"/>
          </a:solidFill>
          <a:ln w="9525">
            <a:noFill/>
            <a:miter lim="800000"/>
            <a:headEnd/>
            <a:tailEnd/>
          </a:ln>
          <a:effectLst/>
        </p:spPr>
        <p:txBody>
          <a:bodyPr>
            <a:spAutoFit/>
          </a:bodyPr>
          <a:lstStyle/>
          <a:p>
            <a:r>
              <a:rPr lang="en-US" altLang="ja-JP" sz="1600" dirty="0">
                <a:latin typeface="Arial" pitchFamily="34" charset="0"/>
                <a:ea typeface="MS PGothic" pitchFamily="34" charset="-128"/>
              </a:rPr>
              <a:t>Source: EU Floods Directive (European Commission)</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1550" y="333375"/>
            <a:ext cx="8172450" cy="838200"/>
          </a:xfrm>
        </p:spPr>
        <p:txBody>
          <a:bodyPr>
            <a:normAutofit fontScale="90000"/>
          </a:bodyPr>
          <a:lstStyle/>
          <a:p>
            <a:r>
              <a:rPr lang="en-US" altLang="ja-JP" sz="3600" smtClean="0">
                <a:solidFill>
                  <a:srgbClr val="F86308"/>
                </a:solidFill>
                <a:cs typeface="Arial" pitchFamily="34" charset="0"/>
              </a:rPr>
              <a:t>Indicators to determine</a:t>
            </a:r>
            <a:br>
              <a:rPr lang="en-US" altLang="ja-JP" sz="3600" smtClean="0">
                <a:solidFill>
                  <a:srgbClr val="F86308"/>
                </a:solidFill>
                <a:cs typeface="Arial" pitchFamily="34" charset="0"/>
              </a:rPr>
            </a:br>
            <a:r>
              <a:rPr lang="en-US" altLang="ja-JP" sz="3600" smtClean="0">
                <a:solidFill>
                  <a:srgbClr val="F86308"/>
                </a:solidFill>
                <a:cs typeface="Arial" pitchFamily="34" charset="0"/>
              </a:rPr>
              <a:t>flood risk areas</a:t>
            </a:r>
          </a:p>
        </p:txBody>
      </p:sp>
      <p:sp>
        <p:nvSpPr>
          <p:cNvPr id="237573" name="Text Box 5"/>
          <p:cNvSpPr txBox="1">
            <a:spLocks noChangeArrowheads="1"/>
          </p:cNvSpPr>
          <p:nvPr/>
        </p:nvSpPr>
        <p:spPr bwMode="auto">
          <a:xfrm>
            <a:off x="395288" y="6381750"/>
            <a:ext cx="7921625" cy="336550"/>
          </a:xfrm>
          <a:prstGeom prst="rect">
            <a:avLst/>
          </a:prstGeom>
          <a:solidFill>
            <a:schemeClr val="bg1"/>
          </a:solidFill>
          <a:ln w="9525">
            <a:noFill/>
            <a:miter lim="800000"/>
            <a:headEnd/>
            <a:tailEnd/>
          </a:ln>
          <a:effectLst/>
        </p:spPr>
        <p:txBody>
          <a:bodyPr>
            <a:spAutoFit/>
          </a:bodyPr>
          <a:lstStyle/>
          <a:p>
            <a:r>
              <a:rPr lang="en-US" altLang="ja-JP" sz="1600">
                <a:latin typeface="Arial" pitchFamily="34" charset="0"/>
                <a:ea typeface="MS PGothic" pitchFamily="34" charset="-128"/>
              </a:rPr>
              <a:t>Source: </a:t>
            </a:r>
            <a:r>
              <a:rPr lang="en-US" sz="1600">
                <a:latin typeface="Arial" pitchFamily="34" charset="0"/>
                <a:ea typeface="MS PGothic" pitchFamily="34" charset="-128"/>
              </a:rPr>
              <a:t>Selecting and reviewing Flood Risk Areas for local sources of flooding</a:t>
            </a:r>
            <a:r>
              <a:rPr lang="en-US" altLang="ja-JP" sz="1600">
                <a:latin typeface="Arial" pitchFamily="34" charset="0"/>
                <a:ea typeface="MS PGothic" pitchFamily="34" charset="-128"/>
              </a:rPr>
              <a:t> (Defra)</a:t>
            </a:r>
            <a:endParaRPr lang="en-US" sz="1600">
              <a:latin typeface="Arial" pitchFamily="34" charset="0"/>
              <a:ea typeface="MS PGothic" pitchFamily="34" charset="-128"/>
            </a:endParaRPr>
          </a:p>
        </p:txBody>
      </p:sp>
      <p:graphicFrame>
        <p:nvGraphicFramePr>
          <p:cNvPr id="237649" name="Group 81"/>
          <p:cNvGraphicFramePr>
            <a:graphicFrameLocks noGrp="1"/>
          </p:cNvGraphicFramePr>
          <p:nvPr/>
        </p:nvGraphicFramePr>
        <p:xfrm>
          <a:off x="107950" y="1484313"/>
          <a:ext cx="8964613" cy="4734878"/>
        </p:xfrm>
        <a:graphic>
          <a:graphicData uri="http://schemas.openxmlformats.org/drawingml/2006/table">
            <a:tbl>
              <a:tblPr/>
              <a:tblGrid>
                <a:gridCol w="1800225"/>
                <a:gridCol w="7164388"/>
              </a:tblGrid>
              <a:tr h="376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Indicators </a:t>
                      </a: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Human health</a:t>
                      </a:r>
                      <a:endParaRPr kumimoji="0" lang="en-US" sz="20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Number of people </a:t>
                      </a:r>
                      <a:r>
                        <a:rPr kumimoji="0" lang="en-US" sz="2000" b="0" i="0" u="none" strike="noStrike" cap="none" normalizeH="0" baseline="0" smtClean="0">
                          <a:ln>
                            <a:noFill/>
                          </a:ln>
                          <a:solidFill>
                            <a:schemeClr val="tx1"/>
                          </a:solidFill>
                          <a:effectLst/>
                          <a:latin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Critical services </a:t>
                      </a:r>
                      <a:r>
                        <a:rPr kumimoji="0" lang="en-US" sz="2000" b="0" i="0" u="none" strike="noStrike" cap="none" normalizeH="0" baseline="0" smtClean="0">
                          <a:ln>
                            <a:noFill/>
                          </a:ln>
                          <a:solidFill>
                            <a:schemeClr val="tx1"/>
                          </a:solidFill>
                          <a:effectLst/>
                          <a:latin typeface="Arial" pitchFamily="34" charset="0"/>
                        </a:rPr>
                        <a:t>(schools, hospitals, nursing homes, power and water services)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5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Economic activity</a:t>
                      </a:r>
                      <a:endParaRPr kumimoji="0" lang="en-US" sz="20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Non-residential properties </a:t>
                      </a:r>
                      <a:r>
                        <a:rPr kumimoji="0" lang="en-US" sz="2000" b="0" i="0" u="none" strike="noStrike" cap="none" normalizeH="0" baseline="0" smtClean="0">
                          <a:ln>
                            <a:noFill/>
                          </a:ln>
                          <a:solidFill>
                            <a:schemeClr val="tx1"/>
                          </a:solidFill>
                          <a:effectLst/>
                          <a:latin typeface="Arial" pitchFamily="34" charset="0"/>
                        </a:rPr>
                        <a:t>(shops</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t>
                      </a:r>
                      <a:r>
                        <a:rPr kumimoji="0" lang="en-US" sz="2000" b="0" i="0" u="none" strike="noStrike" cap="none" normalizeH="0" baseline="0" smtClean="0">
                          <a:ln>
                            <a:noFill/>
                          </a:ln>
                          <a:solidFill>
                            <a:schemeClr val="tx1"/>
                          </a:solidFill>
                          <a:effectLst/>
                          <a:latin typeface="Arial" pitchFamily="34" charset="0"/>
                        </a:rPr>
                        <a:t> businesses)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Agricultural land </a:t>
                      </a:r>
                      <a:r>
                        <a:rPr kumimoji="0" lang="en-US" sz="2000" b="0" i="0" u="none" strike="noStrike" cap="none" normalizeH="0" baseline="0" smtClean="0">
                          <a:ln>
                            <a:noFill/>
                          </a:ln>
                          <a:solidFill>
                            <a:schemeClr val="tx1"/>
                          </a:solidFill>
                          <a:effectLst/>
                          <a:latin typeface="Arial" pitchFamily="34" charset="0"/>
                        </a:rPr>
                        <a:t>(area of land based on agricultural grade)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Roads and rail</a:t>
                      </a: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Environment </a:t>
                      </a:r>
                      <a:r>
                        <a:rPr kumimoji="0" lang="en-US" sz="2000" b="0" i="0" u="none" strike="noStrike" cap="none" normalizeH="0" baseline="0" smtClean="0">
                          <a:ln>
                            <a:noFill/>
                          </a:ln>
                          <a:solidFill>
                            <a:schemeClr val="tx1"/>
                          </a:solidFill>
                          <a:effectLst/>
                          <a:latin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Area of internationally or nationally designated site </a:t>
                      </a:r>
                      <a:r>
                        <a:rPr kumimoji="0" lang="en-US" sz="2000" b="0" i="0" u="none" strike="noStrike" cap="none" normalizeH="0" baseline="0" smtClean="0">
                          <a:ln>
                            <a:noFill/>
                          </a:ln>
                          <a:solidFill>
                            <a:schemeClr val="tx1"/>
                          </a:solidFill>
                          <a:effectLst/>
                          <a:latin typeface="Arial" pitchFamily="34" charset="0"/>
                        </a:rPr>
                        <a:t>(</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s</a:t>
                      </a:r>
                      <a:r>
                        <a:rPr kumimoji="0" lang="en-US" sz="2000" b="0" i="0" u="none" strike="noStrike" cap="none" normalizeH="0" baseline="0" smtClean="0">
                          <a:ln>
                            <a:noFill/>
                          </a:ln>
                          <a:solidFill>
                            <a:schemeClr val="tx1"/>
                          </a:solidFill>
                          <a:effectLst/>
                          <a:latin typeface="Arial" pitchFamily="34" charset="0"/>
                        </a:rPr>
                        <a:t>pecial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a:t>
                      </a:r>
                      <a:r>
                        <a:rPr kumimoji="0" lang="en-US" sz="2000" b="0" i="0" u="none" strike="noStrike" cap="none" normalizeH="0" baseline="0" smtClean="0">
                          <a:ln>
                            <a:noFill/>
                          </a:ln>
                          <a:solidFill>
                            <a:schemeClr val="tx1"/>
                          </a:solidFill>
                          <a:effectLst/>
                          <a:latin typeface="Arial" pitchFamily="34" charset="0"/>
                        </a:rPr>
                        <a:t>reas of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c</a:t>
                      </a:r>
                      <a:r>
                        <a:rPr kumimoji="0" lang="en-US" sz="2000" b="0" i="0" u="none" strike="noStrike" cap="none" normalizeH="0" baseline="0" smtClean="0">
                          <a:ln>
                            <a:noFill/>
                          </a:ln>
                          <a:solidFill>
                            <a:schemeClr val="tx1"/>
                          </a:solidFill>
                          <a:effectLst/>
                          <a:latin typeface="Arial" pitchFamily="34" charset="0"/>
                        </a:rPr>
                        <a:t>onservation</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t>
                      </a:r>
                      <a:r>
                        <a:rPr kumimoji="0" lang="en-US" sz="2000" b="0" i="0" u="none" strike="noStrike" cap="none" normalizeH="0" baseline="0" smtClean="0">
                          <a:ln>
                            <a:noFill/>
                          </a:ln>
                          <a:solidFill>
                            <a:schemeClr val="tx1"/>
                          </a:solidFill>
                          <a:effectLst/>
                          <a:latin typeface="Arial" pitchFamily="34" charset="0"/>
                        </a:rPr>
                        <a:t>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s</a:t>
                      </a:r>
                      <a:r>
                        <a:rPr kumimoji="0" lang="en-US" sz="2000" b="0" i="0" u="none" strike="noStrike" cap="none" normalizeH="0" baseline="0" smtClean="0">
                          <a:ln>
                            <a:noFill/>
                          </a:ln>
                          <a:solidFill>
                            <a:schemeClr val="tx1"/>
                          </a:solidFill>
                          <a:effectLst/>
                          <a:latin typeface="Arial" pitchFamily="34" charset="0"/>
                        </a:rPr>
                        <a:t>pecial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p</a:t>
                      </a:r>
                      <a:r>
                        <a:rPr kumimoji="0" lang="en-US" sz="2000" b="0" i="0" u="none" strike="noStrike" cap="none" normalizeH="0" baseline="0" smtClean="0">
                          <a:ln>
                            <a:noFill/>
                          </a:ln>
                          <a:solidFill>
                            <a:schemeClr val="tx1"/>
                          </a:solidFill>
                          <a:effectLst/>
                          <a:latin typeface="Arial" pitchFamily="34" charset="0"/>
                        </a:rPr>
                        <a:t>rotection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a:t>
                      </a:r>
                      <a:r>
                        <a:rPr kumimoji="0" lang="en-US" sz="2000" b="0" i="0" u="none" strike="noStrike" cap="none" normalizeH="0" baseline="0" smtClean="0">
                          <a:ln>
                            <a:noFill/>
                          </a:ln>
                          <a:solidFill>
                            <a:schemeClr val="tx1"/>
                          </a:solidFill>
                          <a:effectLst/>
                          <a:latin typeface="Arial" pitchFamily="34" charset="0"/>
                        </a:rPr>
                        <a:t>reas</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t>
                      </a:r>
                      <a:r>
                        <a:rPr kumimoji="0" lang="en-US" sz="2000" b="0" i="0" u="none" strike="noStrike" cap="none" normalizeH="0" baseline="0" smtClean="0">
                          <a:ln>
                            <a:noFill/>
                          </a:ln>
                          <a:solidFill>
                            <a:schemeClr val="tx1"/>
                          </a:solidFill>
                          <a:effectLst/>
                          <a:latin typeface="Arial" pitchFamily="34" charset="0"/>
                        </a:rPr>
                        <a:t> Ramsar sites</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t>
                      </a:r>
                      <a:r>
                        <a:rPr kumimoji="0" lang="en-US" sz="2000" b="0" i="0" u="none" strike="noStrike" cap="none" normalizeH="0" baseline="0" smtClean="0">
                          <a:ln>
                            <a:noFill/>
                          </a:ln>
                          <a:solidFill>
                            <a:schemeClr val="tx1"/>
                          </a:solidFill>
                          <a:effectLst/>
                          <a:latin typeface="Arial" pitchFamily="34" charset="0"/>
                        </a:rPr>
                        <a:t>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s</a:t>
                      </a:r>
                      <a:r>
                        <a:rPr kumimoji="0" lang="en-US" sz="2000" b="0" i="0" u="none" strike="noStrike" cap="none" normalizeH="0" baseline="0" smtClean="0">
                          <a:ln>
                            <a:noFill/>
                          </a:ln>
                          <a:solidFill>
                            <a:schemeClr val="tx1"/>
                          </a:solidFill>
                          <a:effectLst/>
                          <a:latin typeface="Arial" pitchFamily="34" charset="0"/>
                        </a:rPr>
                        <a:t>ites of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s</a:t>
                      </a:r>
                      <a:r>
                        <a:rPr kumimoji="0" lang="en-US" sz="2000" b="0" i="0" u="none" strike="noStrike" cap="none" normalizeH="0" baseline="0" smtClean="0">
                          <a:ln>
                            <a:noFill/>
                          </a:ln>
                          <a:solidFill>
                            <a:schemeClr val="tx1"/>
                          </a:solidFill>
                          <a:effectLst/>
                          <a:latin typeface="Arial" pitchFamily="34" charset="0"/>
                        </a:rPr>
                        <a:t>pecial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s</a:t>
                      </a:r>
                      <a:r>
                        <a:rPr kumimoji="0" lang="en-US" sz="2000" b="0" i="0" u="none" strike="noStrike" cap="none" normalizeH="0" baseline="0" smtClean="0">
                          <a:ln>
                            <a:noFill/>
                          </a:ln>
                          <a:solidFill>
                            <a:schemeClr val="tx1"/>
                          </a:solidFill>
                          <a:effectLst/>
                          <a:latin typeface="Arial" pitchFamily="34" charset="0"/>
                        </a:rPr>
                        <a:t>cientific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i</a:t>
                      </a:r>
                      <a:r>
                        <a:rPr kumimoji="0" lang="en-US" sz="2000" b="0" i="0" u="none" strike="noStrike" cap="none" normalizeH="0" baseline="0" smtClean="0">
                          <a:ln>
                            <a:noFill/>
                          </a:ln>
                          <a:solidFill>
                            <a:schemeClr val="tx1"/>
                          </a:solidFill>
                          <a:effectLst/>
                          <a:latin typeface="Arial" pitchFamily="34" charset="0"/>
                        </a:rPr>
                        <a:t>nterest</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t>
                      </a:r>
                      <a:r>
                        <a:rPr kumimoji="0" lang="en-US" sz="2000" b="0" i="0" u="none" strike="noStrike" cap="none" normalizeH="0" baseline="0" smtClean="0">
                          <a:ln>
                            <a:noFill/>
                          </a:ln>
                          <a:solidFill>
                            <a:schemeClr val="tx1"/>
                          </a:solidFill>
                          <a:effectLst/>
                          <a:latin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Number of nationally/internationally important heritage features</a:t>
                      </a:r>
                      <a:r>
                        <a:rPr kumimoji="0" lang="en-US" altLang="ja-JP" sz="2000" b="1" i="0" u="none" strike="noStrike" cap="none" normalizeH="0" baseline="0" smtClean="0">
                          <a:ln>
                            <a:noFill/>
                          </a:ln>
                          <a:solidFill>
                            <a:schemeClr val="tx1"/>
                          </a:solidFill>
                          <a:effectLst/>
                          <a:latin typeface="Arial" pitchFamily="34" charset="0"/>
                          <a:ea typeface="MS PGothic" pitchFamily="34" charset="-128"/>
                        </a:rPr>
                        <a:t>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(w</a:t>
                      </a:r>
                      <a:r>
                        <a:rPr kumimoji="0" lang="en-US" sz="2000" b="0" i="0" u="none" strike="noStrike" cap="none" normalizeH="0" baseline="0" smtClean="0">
                          <a:ln>
                            <a:noFill/>
                          </a:ln>
                          <a:solidFill>
                            <a:schemeClr val="tx1"/>
                          </a:solidFill>
                          <a:effectLst/>
                          <a:latin typeface="Arial" pitchFamily="34" charset="0"/>
                        </a:rPr>
                        <a:t>orld heritage sites</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t>
                      </a:r>
                      <a:r>
                        <a:rPr kumimoji="0" lang="en-US" sz="2000" b="0" i="0" u="none" strike="noStrike" cap="none" normalizeH="0" baseline="0" smtClean="0">
                          <a:ln>
                            <a:noFill/>
                          </a:ln>
                          <a:solidFill>
                            <a:schemeClr val="tx1"/>
                          </a:solidFill>
                          <a:effectLst/>
                          <a:latin typeface="Arial" pitchFamily="34" charset="0"/>
                        </a:rPr>
                        <a:t> monuments</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t>
                      </a:r>
                      <a:r>
                        <a:rPr kumimoji="0" lang="en-US" sz="2000" b="0" i="0" u="none" strike="noStrike" cap="none" normalizeH="0" baseline="0" smtClean="0">
                          <a:ln>
                            <a:noFill/>
                          </a:ln>
                          <a:solidFill>
                            <a:schemeClr val="tx1"/>
                          </a:solidFill>
                          <a:effectLst/>
                          <a:latin typeface="Arial" pitchFamily="34" charset="0"/>
                        </a:rPr>
                        <a:t>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l</a:t>
                      </a:r>
                      <a:r>
                        <a:rPr kumimoji="0" lang="en-US" sz="2000" b="0" i="0" u="none" strike="noStrike" cap="none" normalizeH="0" baseline="0" smtClean="0">
                          <a:ln>
                            <a:noFill/>
                          </a:ln>
                          <a:solidFill>
                            <a:schemeClr val="tx1"/>
                          </a:solidFill>
                          <a:effectLst/>
                          <a:latin typeface="Arial" pitchFamily="34" charset="0"/>
                        </a:rPr>
                        <a:t>isted buildings</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t>
                      </a:r>
                      <a:r>
                        <a:rPr kumimoji="0" lang="en-US" sz="2000" b="0" i="0" u="none" strike="noStrike" cap="none" normalizeH="0" baseline="0" smtClean="0">
                          <a:ln>
                            <a:noFill/>
                          </a:ln>
                          <a:solidFill>
                            <a:schemeClr val="tx1"/>
                          </a:solidFill>
                          <a:effectLst/>
                          <a:latin typeface="Arial" pitchFamily="34" charset="0"/>
                        </a:rPr>
                        <a:t> </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r</a:t>
                      </a:r>
                      <a:r>
                        <a:rPr kumimoji="0" lang="en-US" sz="2000" b="0" i="0" u="none" strike="noStrike" cap="none" normalizeH="0" baseline="0" smtClean="0">
                          <a:ln>
                            <a:noFill/>
                          </a:ln>
                          <a:solidFill>
                            <a:schemeClr val="tx1"/>
                          </a:solidFill>
                          <a:effectLst/>
                          <a:latin typeface="Arial" pitchFamily="34" charset="0"/>
                        </a:rPr>
                        <a:t>egistered parks and gardens</a:t>
                      </a:r>
                      <a:r>
                        <a:rPr kumimoji="0" lang="en-US" altLang="ja-JP" sz="2000" b="0" i="0" u="none" strike="noStrike" cap="none" normalizeH="0" baseline="0" smtClean="0">
                          <a:ln>
                            <a:noFill/>
                          </a:ln>
                          <a:solidFill>
                            <a:schemeClr val="tx1"/>
                          </a:solidFill>
                          <a:effectLst/>
                          <a:latin typeface="Arial" pitchFamily="34" charset="0"/>
                          <a:ea typeface="MS PGothic" pitchFamily="34" charset="-128"/>
                        </a:rPr>
                        <a:t>)</a:t>
                      </a: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p:cNvSpPr>
            <a:spLocks noGrp="1"/>
          </p:cNvSpPr>
          <p:nvPr>
            <p:ph type="title"/>
          </p:nvPr>
        </p:nvSpPr>
        <p:spPr>
          <a:xfrm>
            <a:off x="900113" y="115888"/>
            <a:ext cx="8243887" cy="1143000"/>
          </a:xfrm>
        </p:spPr>
        <p:txBody>
          <a:bodyPr>
            <a:normAutofit/>
          </a:bodyPr>
          <a:lstStyle/>
          <a:p>
            <a:r>
              <a:rPr lang="en-US" altLang="ja-JP" sz="3600" smtClean="0">
                <a:solidFill>
                  <a:srgbClr val="F86308"/>
                </a:solidFill>
              </a:rPr>
              <a:t>IFM Tool Series</a:t>
            </a:r>
            <a:br>
              <a:rPr lang="en-US" altLang="ja-JP" sz="3600" smtClean="0">
                <a:solidFill>
                  <a:srgbClr val="F86308"/>
                </a:solidFill>
              </a:rPr>
            </a:br>
            <a:r>
              <a:rPr lang="en-US" altLang="ja-JP" sz="3600" smtClean="0">
                <a:solidFill>
                  <a:srgbClr val="F86308"/>
                </a:solidFill>
              </a:rPr>
              <a:t>“Urban Flood Risk Management”</a:t>
            </a:r>
            <a:endParaRPr lang="it-IT" altLang="ja-JP" sz="3600" smtClean="0">
              <a:solidFill>
                <a:srgbClr val="F86308"/>
              </a:solidFill>
            </a:endParaRPr>
          </a:p>
        </p:txBody>
      </p:sp>
      <p:sp>
        <p:nvSpPr>
          <p:cNvPr id="28675" name="Segnaposto contenuto 2"/>
          <p:cNvSpPr>
            <a:spLocks noGrp="1"/>
          </p:cNvSpPr>
          <p:nvPr>
            <p:ph idx="1"/>
          </p:nvPr>
        </p:nvSpPr>
        <p:spPr>
          <a:xfrm>
            <a:off x="428625" y="1501775"/>
            <a:ext cx="5583238" cy="4735513"/>
          </a:xfrm>
        </p:spPr>
        <p:txBody>
          <a:bodyPr/>
          <a:lstStyle/>
          <a:p>
            <a:pPr>
              <a:buFontTx/>
              <a:buNone/>
            </a:pPr>
            <a:r>
              <a:rPr lang="en-GB" altLang="ja-JP" sz="2400" dirty="0" smtClean="0">
                <a:latin typeface="Arial" charset="0"/>
                <a:ea typeface="MS PGothic" pitchFamily="34" charset="-128"/>
              </a:rPr>
              <a:t>This publication explains the combination of spatial, technical and organizational measures lead to more sustainable and effective management of urban flood risks.</a:t>
            </a:r>
          </a:p>
          <a:p>
            <a:pPr>
              <a:buFontTx/>
              <a:buNone/>
            </a:pPr>
            <a:endParaRPr lang="en-GB" altLang="ja-JP" sz="2400" dirty="0" smtClean="0">
              <a:latin typeface="Arial" charset="0"/>
              <a:ea typeface="MS PGothic" pitchFamily="34" charset="-128"/>
            </a:endParaRPr>
          </a:p>
          <a:p>
            <a:pPr>
              <a:buFontTx/>
              <a:buNone/>
            </a:pPr>
            <a:r>
              <a:rPr lang="en-GB" altLang="ja-JP" sz="2400" dirty="0" smtClean="0">
                <a:latin typeface="Arial" charset="0"/>
                <a:ea typeface="MS PGothic" pitchFamily="34" charset="-128"/>
              </a:rPr>
              <a:t>The Tool covers: </a:t>
            </a:r>
          </a:p>
          <a:p>
            <a:r>
              <a:rPr lang="en-GB" altLang="ja-JP" sz="2400" dirty="0" smtClean="0">
                <a:latin typeface="Arial" charset="0"/>
                <a:ea typeface="MS PGothic" pitchFamily="34" charset="-128"/>
              </a:rPr>
              <a:t>Different aspects of urban flood risks</a:t>
            </a:r>
          </a:p>
          <a:p>
            <a:r>
              <a:rPr lang="en-GB" altLang="ja-JP" sz="2400" dirty="0" smtClean="0">
                <a:latin typeface="Arial" charset="0"/>
                <a:ea typeface="MS PGothic" pitchFamily="34" charset="-128"/>
              </a:rPr>
              <a:t>Risk management approach</a:t>
            </a:r>
          </a:p>
          <a:p>
            <a:r>
              <a:rPr lang="en-GB" altLang="ja-JP" sz="2400" dirty="0" smtClean="0">
                <a:latin typeface="Arial" charset="0"/>
                <a:ea typeface="MS PGothic" pitchFamily="34" charset="-128"/>
              </a:rPr>
              <a:t>Successful risk management measures</a:t>
            </a:r>
            <a:endParaRPr lang="it-IT" sz="2400" dirty="0" smtClean="0">
              <a:latin typeface="Arial" charset="0"/>
              <a:ea typeface="MS PGothic" pitchFamily="34" charset="-128"/>
            </a:endParaRPr>
          </a:p>
        </p:txBody>
      </p:sp>
      <p:pic>
        <p:nvPicPr>
          <p:cNvPr id="28683" name="Picture 11"/>
          <p:cNvPicPr>
            <a:picLocks noChangeAspect="1" noChangeArrowheads="1"/>
          </p:cNvPicPr>
          <p:nvPr/>
        </p:nvPicPr>
        <p:blipFill>
          <a:blip r:embed="rId3"/>
          <a:srcRect/>
          <a:stretch>
            <a:fillRect/>
          </a:stretch>
        </p:blipFill>
        <p:spPr bwMode="auto">
          <a:xfrm>
            <a:off x="6227763" y="2205038"/>
            <a:ext cx="2257425" cy="3221037"/>
          </a:xfrm>
          <a:prstGeom prst="rect">
            <a:avLst/>
          </a:prstGeom>
          <a:noFill/>
          <a:ln w="9525">
            <a:solidFill>
              <a:schemeClr val="tx1"/>
            </a:solidFill>
            <a:miter lim="800000"/>
            <a:headEnd/>
            <a:tailEnd/>
          </a:ln>
        </p:spPr>
      </p:pic>
      <p:sp>
        <p:nvSpPr>
          <p:cNvPr id="28684" name="Text Box 12"/>
          <p:cNvSpPr txBox="1">
            <a:spLocks noChangeArrowheads="1"/>
          </p:cNvSpPr>
          <p:nvPr/>
        </p:nvSpPr>
        <p:spPr bwMode="auto">
          <a:xfrm>
            <a:off x="5810250" y="5684838"/>
            <a:ext cx="3154363" cy="336550"/>
          </a:xfrm>
          <a:prstGeom prst="rect">
            <a:avLst/>
          </a:prstGeom>
          <a:noFill/>
          <a:ln w="9525">
            <a:noFill/>
            <a:miter lim="800000"/>
            <a:headEnd/>
            <a:tailEnd/>
          </a:ln>
          <a:effectLst/>
        </p:spPr>
        <p:txBody>
          <a:bodyPr wrap="none">
            <a:spAutoFit/>
          </a:bodyPr>
          <a:lstStyle/>
          <a:p>
            <a:r>
              <a:rPr lang="en-US" sz="1600"/>
              <a:t>http://www.apfm.info/ifm_tools.htm</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1331913" y="404813"/>
            <a:ext cx="6985000" cy="638175"/>
          </a:xfrm>
          <a:prstGeom prst="rect">
            <a:avLst/>
          </a:prstGeom>
          <a:noFill/>
          <a:ln w="12700" algn="ctr">
            <a:noFill/>
            <a:miter lim="800000"/>
            <a:headEnd/>
            <a:tailEnd/>
          </a:ln>
          <a:effectLst/>
        </p:spPr>
        <p:txBody>
          <a:bodyPr lIns="90488" tIns="44450" rIns="90488" bIns="44450">
            <a:spAutoFit/>
          </a:bodyPr>
          <a:lstStyle/>
          <a:p>
            <a:pPr algn="ctr">
              <a:lnSpc>
                <a:spcPct val="90000"/>
              </a:lnSpc>
              <a:buClr>
                <a:schemeClr val="accent2"/>
              </a:buClr>
              <a:buSzPct val="100000"/>
            </a:pPr>
            <a:r>
              <a:rPr lang="en-GB" altLang="ja-JP" sz="4000" b="1" dirty="0">
                <a:solidFill>
                  <a:srgbClr val="F86308"/>
                </a:solidFill>
                <a:ea typeface="MS PGothic" pitchFamily="34" charset="-128"/>
                <a:cs typeface="Arial" charset="0"/>
              </a:rPr>
              <a:t>IFM </a:t>
            </a:r>
            <a:r>
              <a:rPr lang="en-GB" altLang="ja-JP" sz="4000" b="1" dirty="0" smtClean="0">
                <a:solidFill>
                  <a:srgbClr val="F86308"/>
                </a:solidFill>
                <a:ea typeface="MS PGothic" pitchFamily="34" charset="-128"/>
                <a:cs typeface="Arial" charset="0"/>
              </a:rPr>
              <a:t>Help Desk</a:t>
            </a:r>
            <a:endParaRPr lang="en-GB" altLang="ja-JP" sz="4000" b="1" dirty="0">
              <a:solidFill>
                <a:srgbClr val="F86308"/>
              </a:solidFill>
              <a:ea typeface="MS PGothic" pitchFamily="34" charset="-128"/>
              <a:cs typeface="Arial" charset="0"/>
            </a:endParaRPr>
          </a:p>
        </p:txBody>
      </p:sp>
      <p:pic>
        <p:nvPicPr>
          <p:cNvPr id="188419" name="Picture 3" descr="helpdesk_graph_EN"/>
          <p:cNvPicPr>
            <a:picLocks noChangeAspect="1" noChangeArrowheads="1"/>
          </p:cNvPicPr>
          <p:nvPr/>
        </p:nvPicPr>
        <p:blipFill>
          <a:blip r:embed="rId3"/>
          <a:srcRect/>
          <a:stretch>
            <a:fillRect/>
          </a:stretch>
        </p:blipFill>
        <p:spPr bwMode="auto">
          <a:xfrm>
            <a:off x="990600" y="1295400"/>
            <a:ext cx="7814961" cy="4953000"/>
          </a:xfrm>
          <a:prstGeom prst="rect">
            <a:avLst/>
          </a:prstGeom>
          <a:noFill/>
        </p:spPr>
      </p:pic>
      <p:sp>
        <p:nvSpPr>
          <p:cNvPr id="188421" name="Text Box 5"/>
          <p:cNvSpPr txBox="1">
            <a:spLocks noChangeArrowheads="1"/>
          </p:cNvSpPr>
          <p:nvPr/>
        </p:nvSpPr>
        <p:spPr bwMode="auto">
          <a:xfrm>
            <a:off x="1617663" y="6384925"/>
            <a:ext cx="3460750" cy="366713"/>
          </a:xfrm>
          <a:prstGeom prst="rect">
            <a:avLst/>
          </a:prstGeom>
          <a:noFill/>
          <a:ln w="9525">
            <a:noFill/>
            <a:miter lim="800000"/>
            <a:headEnd/>
            <a:tailEnd/>
          </a:ln>
          <a:effectLst/>
        </p:spPr>
        <p:txBody>
          <a:bodyPr wrap="none">
            <a:spAutoFit/>
          </a:bodyPr>
          <a:lstStyle/>
          <a:p>
            <a:r>
              <a:rPr lang="en-US" sz="1800"/>
              <a:t>http://www.apfm.info/helpdesk.htm</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type="title" sz="quarter"/>
          </p:nvPr>
        </p:nvSpPr>
        <p:spPr>
          <a:solidFill>
            <a:srgbClr val="A3F1FB"/>
          </a:solidFill>
        </p:spPr>
        <p:txBody>
          <a:bodyPr/>
          <a:lstStyle/>
          <a:p>
            <a:pPr eaLnBrk="1" hangingPunct="1"/>
            <a:r>
              <a:rPr lang="pt-BR" smtClean="0">
                <a:latin typeface="Impact" pitchFamily="34" charset="0"/>
              </a:rPr>
              <a:t>Population in risk areas</a:t>
            </a:r>
            <a:endParaRPr lang="en-US" smtClean="0">
              <a:latin typeface="Impact" pitchFamily="34" charset="0"/>
            </a:endParaRPr>
          </a:p>
        </p:txBody>
      </p:sp>
      <p:pic>
        <p:nvPicPr>
          <p:cNvPr id="251908" name="Picture 4" descr="fig-24"/>
          <p:cNvPicPr>
            <a:picLocks noGrp="1" noChangeAspect="1" noChangeArrowheads="1"/>
          </p:cNvPicPr>
          <p:nvPr>
            <p:ph sz="quarter" idx="1"/>
          </p:nvPr>
        </p:nvPicPr>
        <p:blipFill>
          <a:blip r:embed="rId2"/>
          <a:stretch>
            <a:fillRect/>
          </a:stretch>
        </p:blipFill>
        <p:spPr>
          <a:xfrm>
            <a:off x="1019174" y="1600200"/>
            <a:ext cx="2914651" cy="2185988"/>
          </a:xfrm>
          <a:noFill/>
          <a:ln w="38100">
            <a:solidFill>
              <a:schemeClr val="bg1"/>
            </a:solidFill>
          </a:ln>
        </p:spPr>
      </p:pic>
      <p:pic>
        <p:nvPicPr>
          <p:cNvPr id="25605" name="Picture 7" descr="CASABASC"/>
          <p:cNvPicPr>
            <a:picLocks noGrp="1" noChangeAspect="1" noChangeArrowheads="1"/>
          </p:cNvPicPr>
          <p:nvPr>
            <p:ph sz="quarter" idx="2"/>
          </p:nvPr>
        </p:nvPicPr>
        <p:blipFill>
          <a:blip r:embed="rId3"/>
          <a:stretch>
            <a:fillRect/>
          </a:stretch>
        </p:blipFill>
        <p:spPr>
          <a:xfrm>
            <a:off x="4743754" y="1600200"/>
            <a:ext cx="3847492" cy="2185988"/>
          </a:xfrm>
          <a:noFill/>
        </p:spPr>
      </p:pic>
      <p:pic>
        <p:nvPicPr>
          <p:cNvPr id="25606" name="Picture 9" descr="Casa Sobre arroio Sao Miguel"/>
          <p:cNvPicPr>
            <a:picLocks noGrp="1" noChangeAspect="1" noChangeArrowheads="1"/>
          </p:cNvPicPr>
          <p:nvPr>
            <p:ph sz="quarter" idx="3"/>
          </p:nvPr>
        </p:nvPicPr>
        <p:blipFill>
          <a:blip r:embed="rId4"/>
          <a:stretch>
            <a:fillRect/>
          </a:stretch>
        </p:blipFill>
        <p:spPr>
          <a:xfrm>
            <a:off x="998912" y="3939252"/>
            <a:ext cx="2955175" cy="2186247"/>
          </a:xfrm>
          <a:noFill/>
        </p:spPr>
      </p:pic>
      <p:pic>
        <p:nvPicPr>
          <p:cNvPr id="25607" name="Picture 11" descr="casa"/>
          <p:cNvPicPr>
            <a:picLocks noGrp="1" noChangeAspect="1" noChangeArrowheads="1"/>
          </p:cNvPicPr>
          <p:nvPr>
            <p:ph sz="quarter" idx="4"/>
          </p:nvPr>
        </p:nvPicPr>
        <p:blipFill>
          <a:blip r:embed="rId5"/>
          <a:srcRect/>
          <a:stretch>
            <a:fillRect/>
          </a:stretch>
        </p:blipFill>
        <p:spPr>
          <a:xfrm>
            <a:off x="5292725" y="3933825"/>
            <a:ext cx="1852613" cy="2133600"/>
          </a:xfrm>
          <a:noFill/>
        </p:spPr>
      </p:pic>
      <p:sp>
        <p:nvSpPr>
          <p:cNvPr id="25602" name="Espaço Reservado para Número de Slide 8"/>
          <p:cNvSpPr>
            <a:spLocks noGrp="1"/>
          </p:cNvSpPr>
          <p:nvPr>
            <p:ph type="sldNum" sz="quarter" idx="12"/>
          </p:nvPr>
        </p:nvSpPr>
        <p:spPr>
          <a:noFill/>
        </p:spPr>
        <p:txBody>
          <a:bodyPr/>
          <a:lstStyle/>
          <a:p>
            <a:fld id="{E54E4609-FD57-4464-A698-AE274F38EA67}" type="slidenum">
              <a:rPr lang="pt-BR" smtClean="0">
                <a:latin typeface="Arial" pitchFamily="34" charset="0"/>
                <a:cs typeface="Arial" pitchFamily="34" charset="0"/>
              </a:rPr>
              <a:pPr/>
              <a:t>8</a:t>
            </a:fld>
            <a:endParaRPr lang="pt-BR"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 fill="hold"/>
                                        <p:tgtEl>
                                          <p:spTgt spid="251908"/>
                                        </p:tgtEl>
                                        <p:attrNameLst>
                                          <p:attrName>ppt_x</p:attrName>
                                        </p:attrNameLst>
                                      </p:cBhvr>
                                      <p:tavLst>
                                        <p:tav tm="0">
                                          <p:val>
                                            <p:strVal val="#ppt_x"/>
                                          </p:val>
                                        </p:tav>
                                        <p:tav tm="100000">
                                          <p:val>
                                            <p:strVal val="#ppt_x"/>
                                          </p:val>
                                        </p:tav>
                                      </p:tavLst>
                                    </p:anim>
                                    <p:anim calcmode="lin" valueType="num">
                                      <p:cBhvr additive="base">
                                        <p:cTn id="8" dur="500" fill="hold"/>
                                        <p:tgtEl>
                                          <p:spTgt spid="2519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286000"/>
            <a:ext cx="7467600" cy="646331"/>
          </a:xfrm>
          <a:prstGeom prst="rect">
            <a:avLst/>
          </a:prstGeom>
          <a:noFill/>
        </p:spPr>
        <p:txBody>
          <a:bodyPr wrap="square" rtlCol="0">
            <a:spAutoFit/>
          </a:bodyPr>
          <a:lstStyle/>
          <a:p>
            <a:r>
              <a:rPr lang="en-US" sz="3600" b="1" dirty="0" smtClean="0">
                <a:solidFill>
                  <a:srgbClr val="FF0000"/>
                </a:solidFill>
              </a:rPr>
              <a:t>WHY STORM WATER </a:t>
            </a:r>
            <a:r>
              <a:rPr lang="en-US" sz="3600" b="1" dirty="0" smtClean="0">
                <a:solidFill>
                  <a:srgbClr val="FF0000"/>
                </a:solidFill>
              </a:rPr>
              <a:t>- FLOOD ???</a:t>
            </a:r>
            <a:endParaRPr lang="en-US" sz="3600" b="1" dirty="0">
              <a:solidFill>
                <a:srgbClr val="FF0000"/>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TotalTime>
  <Words>4639</Words>
  <Application>Microsoft Office PowerPoint</Application>
  <PresentationFormat>On-screen Show (4:3)</PresentationFormat>
  <Paragraphs>683</Paragraphs>
  <Slides>76</Slides>
  <Notes>45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Flow</vt:lpstr>
      <vt:lpstr>Visio</vt:lpstr>
      <vt:lpstr>BEST MANAGEMENT PRACTICE</vt:lpstr>
      <vt:lpstr>Slide 2</vt:lpstr>
      <vt:lpstr>Slide 3</vt:lpstr>
      <vt:lpstr>Slide 4</vt:lpstr>
      <vt:lpstr>Slide 5</vt:lpstr>
      <vt:lpstr>Obstruction of the flow</vt:lpstr>
      <vt:lpstr>Bad design</vt:lpstr>
      <vt:lpstr>Population in risk areas</vt:lpstr>
      <vt:lpstr>Slide 9</vt:lpstr>
      <vt:lpstr>Flood</vt:lpstr>
      <vt:lpstr>Urban and rural population of the world: 1950-2030</vt:lpstr>
      <vt:lpstr>Percentage of population residing in urban areas by region: 1950 - 2030</vt:lpstr>
      <vt:lpstr>Urbanization in Jakarta</vt:lpstr>
      <vt:lpstr>Transition of urban areas in Tsurumi River Basin, Japan</vt:lpstr>
      <vt:lpstr>Slide 15</vt:lpstr>
      <vt:lpstr>Influence of urbanization on water cycle</vt:lpstr>
      <vt:lpstr>Slide 17</vt:lpstr>
      <vt:lpstr>Urban characteristics related to flood risks</vt:lpstr>
      <vt:lpstr>Solid Waste</vt:lpstr>
      <vt:lpstr>Slide 20</vt:lpstr>
      <vt:lpstr>Factors affecting flood</vt:lpstr>
      <vt:lpstr>Global distribution of flood risk  - Mortality</vt:lpstr>
      <vt:lpstr>Losses/Damages due to floods</vt:lpstr>
      <vt:lpstr>Categorization of flood losses</vt:lpstr>
      <vt:lpstr>Tangible direct losses</vt:lpstr>
      <vt:lpstr>Slide 26</vt:lpstr>
      <vt:lpstr>The traditional approach focused on the drainage net itself: Conveyance Approach.</vt:lpstr>
      <vt:lpstr>Urbanisation itself limits river canalisation enlargement</vt:lpstr>
      <vt:lpstr>Shift from Conveyance to Storage Approach</vt:lpstr>
      <vt:lpstr>Flood control &amp; protection practices</vt:lpstr>
      <vt:lpstr>Traditional Interventions</vt:lpstr>
      <vt:lpstr>Traditional interventions  Fallen short!</vt:lpstr>
      <vt:lpstr>Slide 33</vt:lpstr>
      <vt:lpstr>Key WRM functions</vt:lpstr>
      <vt:lpstr>Slide 35</vt:lpstr>
      <vt:lpstr>Slide 36</vt:lpstr>
      <vt:lpstr>Slide 37</vt:lpstr>
      <vt:lpstr>Slide 38</vt:lpstr>
      <vt:lpstr>Slide 39</vt:lpstr>
      <vt:lpstr>Slide 40</vt:lpstr>
      <vt:lpstr>Flood management options</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Source control Cambourne</vt:lpstr>
      <vt:lpstr>Site control Cambourne</vt:lpstr>
      <vt:lpstr>Underground storage elements</vt:lpstr>
      <vt:lpstr>Integrated with landscape and landuse</vt:lpstr>
      <vt:lpstr>What are the Challenges?</vt:lpstr>
      <vt:lpstr>What is required?</vt:lpstr>
      <vt:lpstr>Summary</vt:lpstr>
      <vt:lpstr>USACE flood damage reduction projects</vt:lpstr>
      <vt:lpstr>Slide 70</vt:lpstr>
      <vt:lpstr>Slide 71</vt:lpstr>
      <vt:lpstr>Slide 72</vt:lpstr>
      <vt:lpstr>Example of risk management EU Floods Directive (2007)</vt:lpstr>
      <vt:lpstr>Indicators to determine flood risk areas</vt:lpstr>
      <vt:lpstr>IFM Tool Series “Urban Flood Risk Management”</vt:lpstr>
      <vt:lpstr>Slide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MANAGEMENT PRACTISE</dc:title>
  <dc:creator>Vostro-3550 L(64bit)</dc:creator>
  <cp:lastModifiedBy>Vostro-3550 L(64bit)</cp:lastModifiedBy>
  <cp:revision>19</cp:revision>
  <dcterms:created xsi:type="dcterms:W3CDTF">2013-06-10T18:14:25Z</dcterms:created>
  <dcterms:modified xsi:type="dcterms:W3CDTF">2013-06-12T16:19:49Z</dcterms:modified>
</cp:coreProperties>
</file>