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329" r:id="rId3"/>
    <p:sldId id="257" r:id="rId4"/>
    <p:sldId id="283"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282" r:id="rId33"/>
    <p:sldId id="264" r:id="rId34"/>
    <p:sldId id="265" r:id="rId35"/>
    <p:sldId id="266" r:id="rId36"/>
    <p:sldId id="267" r:id="rId37"/>
    <p:sldId id="291" r:id="rId38"/>
    <p:sldId id="292" r:id="rId39"/>
    <p:sldId id="268" r:id="rId40"/>
    <p:sldId id="269" r:id="rId41"/>
    <p:sldId id="270" r:id="rId42"/>
    <p:sldId id="271" r:id="rId43"/>
    <p:sldId id="284" r:id="rId44"/>
    <p:sldId id="285" r:id="rId45"/>
    <p:sldId id="295" r:id="rId46"/>
    <p:sldId id="296" r:id="rId47"/>
    <p:sldId id="297" r:id="rId48"/>
    <p:sldId id="298" r:id="rId49"/>
    <p:sldId id="299" r:id="rId50"/>
    <p:sldId id="300" r:id="rId51"/>
    <p:sldId id="293" r:id="rId52"/>
    <p:sldId id="294" r:id="rId53"/>
    <p:sldId id="277" r:id="rId54"/>
    <p:sldId id="278" r:id="rId55"/>
    <p:sldId id="279" r:id="rId56"/>
    <p:sldId id="28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3041"/>
  </p:normalViewPr>
  <p:slideViewPr>
    <p:cSldViewPr>
      <p:cViewPr varScale="1">
        <p:scale>
          <a:sx n="67" d="100"/>
          <a:sy n="67" d="100"/>
        </p:scale>
        <p:origin x="1256" y="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280AC3-E934-4AF8-970F-3E6F3ADEC921}" type="datetimeFigureOut">
              <a:rPr lang="en-US" smtClean="0"/>
              <a:pPr/>
              <a:t>3/11/2020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7420D8-CD0F-4406-8B95-97A0F6B92D6F}" type="slidenum">
              <a:rPr lang="en-US" smtClean="0"/>
              <a:pPr/>
              <a:t>‹#›</a:t>
            </a:fld>
            <a:endParaRPr lang="en-US"/>
          </a:p>
        </p:txBody>
      </p:sp>
    </p:spTree>
    <p:extLst>
      <p:ext uri="{BB962C8B-B14F-4D97-AF65-F5344CB8AC3E}">
        <p14:creationId xmlns:p14="http://schemas.microsoft.com/office/powerpoint/2010/main" val="104804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Modern Sewerage an Storm water management is a recent phenomenon though there are some historical records</a:t>
            </a:r>
          </a:p>
        </p:txBody>
      </p:sp>
      <p:sp>
        <p:nvSpPr>
          <p:cNvPr id="4" name="Slide Number Placeholder 3"/>
          <p:cNvSpPr>
            <a:spLocks noGrp="1"/>
          </p:cNvSpPr>
          <p:nvPr>
            <p:ph type="sldNum" sz="quarter" idx="10"/>
          </p:nvPr>
        </p:nvSpPr>
        <p:spPr/>
        <p:txBody>
          <a:bodyPr/>
          <a:lstStyle/>
          <a:p>
            <a:fld id="{572BA9DA-FA71-43B8-A682-0AE95F97013D}" type="slidenum">
              <a:rPr lang="en-US" smtClean="0"/>
              <a:pPr/>
              <a:t>5</a:t>
            </a:fld>
            <a:endParaRPr lang="en-US"/>
          </a:p>
        </p:txBody>
      </p:sp>
    </p:spTree>
    <p:extLst>
      <p:ext uri="{BB962C8B-B14F-4D97-AF65-F5344CB8AC3E}">
        <p14:creationId xmlns:p14="http://schemas.microsoft.com/office/powerpoint/2010/main" val="2666783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06FE93-BE59-4C45-B12F-C8EBD54B33C8}" type="slidenum">
              <a:rPr lang="de-DE"/>
              <a:pPr/>
              <a:t>40</a:t>
            </a:fld>
            <a:endParaRPr lang="de-DE"/>
          </a:p>
        </p:txBody>
      </p:sp>
      <p:sp>
        <p:nvSpPr>
          <p:cNvPr id="284674" name="Rectangle 2"/>
          <p:cNvSpPr>
            <a:spLocks noGrp="1" noRot="1" noChangeAspect="1" noChangeArrowheads="1" noTextEdit="1"/>
          </p:cNvSpPr>
          <p:nvPr>
            <p:ph type="sldImg"/>
          </p:nvPr>
        </p:nvSpPr>
        <p:spPr>
          <a:xfrm>
            <a:off x="1146175" y="687388"/>
            <a:ext cx="4568825" cy="3427412"/>
          </a:xfrm>
          <a:ln/>
        </p:spPr>
      </p:sp>
      <p:sp>
        <p:nvSpPr>
          <p:cNvPr id="284675" name="Rectangle 3"/>
          <p:cNvSpPr>
            <a:spLocks noGrp="1" noChangeArrowheads="1"/>
          </p:cNvSpPr>
          <p:nvPr>
            <p:ph type="body" idx="1"/>
          </p:nvPr>
        </p:nvSpPr>
        <p:spPr>
          <a:xfrm>
            <a:off x="914183" y="4343144"/>
            <a:ext cx="5029635" cy="4113557"/>
          </a:xfrm>
        </p:spPr>
        <p:txBody>
          <a:bodyPr/>
          <a:lstStyle/>
          <a:p>
            <a:endParaRPr lang="de-DE"/>
          </a:p>
        </p:txBody>
      </p:sp>
    </p:spTree>
    <p:extLst>
      <p:ext uri="{BB962C8B-B14F-4D97-AF65-F5344CB8AC3E}">
        <p14:creationId xmlns:p14="http://schemas.microsoft.com/office/powerpoint/2010/main" val="773856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B2CDE6-A80A-421C-8117-61A20F994163}" type="slidenum">
              <a:rPr lang="de-DE"/>
              <a:pPr/>
              <a:t>41</a:t>
            </a:fld>
            <a:endParaRPr lang="de-DE"/>
          </a:p>
        </p:txBody>
      </p:sp>
      <p:sp>
        <p:nvSpPr>
          <p:cNvPr id="288770" name="Rectangle 2"/>
          <p:cNvSpPr>
            <a:spLocks noGrp="1" noRot="1" noChangeAspect="1" noChangeArrowheads="1" noTextEdit="1"/>
          </p:cNvSpPr>
          <p:nvPr>
            <p:ph type="sldImg"/>
          </p:nvPr>
        </p:nvSpPr>
        <p:spPr>
          <a:xfrm>
            <a:off x="1146175" y="687388"/>
            <a:ext cx="4568825" cy="3427412"/>
          </a:xfrm>
          <a:ln/>
        </p:spPr>
      </p:sp>
      <p:sp>
        <p:nvSpPr>
          <p:cNvPr id="288771" name="Rectangle 3"/>
          <p:cNvSpPr>
            <a:spLocks noGrp="1" noChangeArrowheads="1"/>
          </p:cNvSpPr>
          <p:nvPr>
            <p:ph type="body" idx="1"/>
          </p:nvPr>
        </p:nvSpPr>
        <p:spPr>
          <a:xfrm>
            <a:off x="914183" y="4343144"/>
            <a:ext cx="5029635" cy="4113557"/>
          </a:xfrm>
        </p:spPr>
        <p:txBody>
          <a:bodyPr/>
          <a:lstStyle/>
          <a:p>
            <a:endParaRPr lang="de-DE"/>
          </a:p>
        </p:txBody>
      </p:sp>
    </p:spTree>
    <p:extLst>
      <p:ext uri="{BB962C8B-B14F-4D97-AF65-F5344CB8AC3E}">
        <p14:creationId xmlns:p14="http://schemas.microsoft.com/office/powerpoint/2010/main" val="2923679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327376-D30D-4407-94A1-421A63DD4F63}" type="slidenum">
              <a:rPr lang="de-DE"/>
              <a:pPr/>
              <a:t>46</a:t>
            </a:fld>
            <a:endParaRPr lang="de-DE"/>
          </a:p>
        </p:txBody>
      </p:sp>
      <p:sp>
        <p:nvSpPr>
          <p:cNvPr id="282626" name="Rectangle 2"/>
          <p:cNvSpPr>
            <a:spLocks noGrp="1" noRot="1" noChangeAspect="1" noChangeArrowheads="1" noTextEdit="1"/>
          </p:cNvSpPr>
          <p:nvPr>
            <p:ph type="sldImg"/>
          </p:nvPr>
        </p:nvSpPr>
        <p:spPr>
          <a:xfrm>
            <a:off x="1146175" y="687388"/>
            <a:ext cx="4568825" cy="3427412"/>
          </a:xfrm>
          <a:ln/>
        </p:spPr>
      </p:sp>
      <p:sp>
        <p:nvSpPr>
          <p:cNvPr id="282627" name="Rectangle 3"/>
          <p:cNvSpPr>
            <a:spLocks noGrp="1" noChangeArrowheads="1"/>
          </p:cNvSpPr>
          <p:nvPr>
            <p:ph type="body" idx="1"/>
          </p:nvPr>
        </p:nvSpPr>
        <p:spPr>
          <a:xfrm>
            <a:off x="914183" y="4343144"/>
            <a:ext cx="5029635" cy="4113557"/>
          </a:xfrm>
        </p:spPr>
        <p:txBody>
          <a:bodyPr/>
          <a:lstStyle/>
          <a:p>
            <a:endParaRPr lang="de-DE"/>
          </a:p>
        </p:txBody>
      </p:sp>
    </p:spTree>
    <p:extLst>
      <p:ext uri="{BB962C8B-B14F-4D97-AF65-F5344CB8AC3E}">
        <p14:creationId xmlns:p14="http://schemas.microsoft.com/office/powerpoint/2010/main" val="2597654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782275-3F07-4275-8D55-6E93032570F4}" type="slidenum">
              <a:rPr lang="de-DE"/>
              <a:pPr/>
              <a:t>47</a:t>
            </a:fld>
            <a:endParaRPr lang="de-DE"/>
          </a:p>
        </p:txBody>
      </p:sp>
      <p:sp>
        <p:nvSpPr>
          <p:cNvPr id="286722" name="Rectangle 2"/>
          <p:cNvSpPr>
            <a:spLocks noGrp="1" noRot="1" noChangeAspect="1" noChangeArrowheads="1" noTextEdit="1"/>
          </p:cNvSpPr>
          <p:nvPr>
            <p:ph type="sldImg"/>
          </p:nvPr>
        </p:nvSpPr>
        <p:spPr>
          <a:xfrm>
            <a:off x="1146175" y="687388"/>
            <a:ext cx="4568825" cy="3427412"/>
          </a:xfrm>
          <a:ln/>
        </p:spPr>
      </p:sp>
      <p:sp>
        <p:nvSpPr>
          <p:cNvPr id="286723" name="Rectangle 3"/>
          <p:cNvSpPr>
            <a:spLocks noGrp="1" noChangeArrowheads="1"/>
          </p:cNvSpPr>
          <p:nvPr>
            <p:ph type="body" idx="1"/>
          </p:nvPr>
        </p:nvSpPr>
        <p:spPr>
          <a:xfrm>
            <a:off x="914183" y="4343144"/>
            <a:ext cx="5029635" cy="4113557"/>
          </a:xfrm>
        </p:spPr>
        <p:txBody>
          <a:bodyPr/>
          <a:lstStyle/>
          <a:p>
            <a:endParaRPr lang="de-DE"/>
          </a:p>
        </p:txBody>
      </p:sp>
    </p:spTree>
    <p:extLst>
      <p:ext uri="{BB962C8B-B14F-4D97-AF65-F5344CB8AC3E}">
        <p14:creationId xmlns:p14="http://schemas.microsoft.com/office/powerpoint/2010/main" val="802666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Great Stink</a:t>
            </a:r>
            <a:r>
              <a:rPr lang="en-US" baseline="0" dirty="0"/>
              <a:t> forced the search for the solution which leads to the necessity of proper collection of sewage and later stage to its treatment</a:t>
            </a:r>
            <a:endParaRPr lang="en-US" dirty="0"/>
          </a:p>
        </p:txBody>
      </p:sp>
      <p:sp>
        <p:nvSpPr>
          <p:cNvPr id="4" name="Slide Number Placeholder 3"/>
          <p:cNvSpPr>
            <a:spLocks noGrp="1"/>
          </p:cNvSpPr>
          <p:nvPr>
            <p:ph type="sldNum" sz="quarter" idx="10"/>
          </p:nvPr>
        </p:nvSpPr>
        <p:spPr/>
        <p:txBody>
          <a:bodyPr/>
          <a:lstStyle/>
          <a:p>
            <a:fld id="{572BA9DA-FA71-43B8-A682-0AE95F97013D}" type="slidenum">
              <a:rPr lang="en-US" smtClean="0"/>
              <a:pPr/>
              <a:t>6</a:t>
            </a:fld>
            <a:endParaRPr lang="en-US"/>
          </a:p>
        </p:txBody>
      </p:sp>
    </p:spTree>
    <p:extLst>
      <p:ext uri="{BB962C8B-B14F-4D97-AF65-F5344CB8AC3E}">
        <p14:creationId xmlns:p14="http://schemas.microsoft.com/office/powerpoint/2010/main" val="300923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a:noFill/>
          <a:ln/>
        </p:spPr>
        <p:txBody>
          <a:bodyPr/>
          <a:lstStyle/>
          <a:p>
            <a:r>
              <a:rPr lang="en-US">
                <a:latin typeface="Times" pitchFamily="18" charset="0"/>
              </a:rPr>
              <a:t>world’s urban population continues to</a:t>
            </a:r>
            <a:r>
              <a:rPr lang="en-US" altLang="ja-JP">
                <a:latin typeface="Times" pitchFamily="18" charset="0"/>
              </a:rPr>
              <a:t> </a:t>
            </a:r>
            <a:r>
              <a:rPr lang="en-US">
                <a:latin typeface="Times" pitchFamily="18" charset="0"/>
              </a:rPr>
              <a:t>grow faster than the total population of the world</a:t>
            </a:r>
            <a:endParaRPr lang="en-US" altLang="ja-JP">
              <a:latin typeface="Times" pitchFamily="18" charset="0"/>
            </a:endParaRPr>
          </a:p>
          <a:p>
            <a:r>
              <a:rPr lang="en-US">
                <a:latin typeface="Times" pitchFamily="18" charset="0"/>
              </a:rPr>
              <a:t>world’s urban population is estimated at</a:t>
            </a:r>
            <a:r>
              <a:rPr lang="en-US" altLang="ja-JP">
                <a:latin typeface="Times" pitchFamily="18" charset="0"/>
              </a:rPr>
              <a:t> </a:t>
            </a:r>
            <a:r>
              <a:rPr lang="en-US">
                <a:latin typeface="Times" pitchFamily="18" charset="0"/>
              </a:rPr>
              <a:t>3 billion in 2003 and is expected to rise to five billion</a:t>
            </a:r>
            <a:r>
              <a:rPr lang="en-US" altLang="ja-JP">
                <a:latin typeface="Times" pitchFamily="18" charset="0"/>
              </a:rPr>
              <a:t> </a:t>
            </a:r>
            <a:r>
              <a:rPr lang="en-US">
                <a:latin typeface="Times" pitchFamily="18" charset="0"/>
              </a:rPr>
              <a:t>by 2030</a:t>
            </a:r>
            <a:endParaRPr lang="en-US" altLang="ja-JP">
              <a:latin typeface="Times" pitchFamily="18" charset="0"/>
            </a:endParaRPr>
          </a:p>
          <a:p>
            <a:r>
              <a:rPr lang="en-US" altLang="ja-JP">
                <a:latin typeface="Times" pitchFamily="18" charset="0"/>
              </a:rPr>
              <a:t>rural population is anticipated to decline slightly from 3.3 billion in 2003 to 3.2 billion in 2030</a:t>
            </a:r>
          </a:p>
          <a:p>
            <a:r>
              <a:rPr lang="en-US" altLang="ja-JP">
                <a:latin typeface="Times" pitchFamily="18" charset="0"/>
              </a:rPr>
              <a:t>the fifty per cent mark will be crossed in 2007</a:t>
            </a:r>
          </a:p>
          <a:p>
            <a:r>
              <a:rPr lang="en-US">
                <a:latin typeface="Times" pitchFamily="18" charset="0"/>
              </a:rPr>
              <a:t>The proportion of the population that</a:t>
            </a:r>
            <a:r>
              <a:rPr lang="en-US" altLang="ja-JP">
                <a:latin typeface="Times" pitchFamily="18" charset="0"/>
              </a:rPr>
              <a:t> </a:t>
            </a:r>
            <a:r>
              <a:rPr lang="en-US">
                <a:latin typeface="Times" pitchFamily="18" charset="0"/>
              </a:rPr>
              <a:t>is urban is expected to rise to 61 per cent by 2030</a:t>
            </a:r>
            <a:endParaRPr lang="en-US" altLang="ja-JP">
              <a:latin typeface="Times" pitchFamily="18" charset="0"/>
            </a:endParaRPr>
          </a:p>
          <a:p>
            <a:r>
              <a:rPr lang="en-US">
                <a:latin typeface="Times" pitchFamily="18" charset="0"/>
              </a:rPr>
              <a:t>During 2000-2030, the world’s urban population</a:t>
            </a:r>
            <a:r>
              <a:rPr lang="en-US" altLang="ja-JP">
                <a:latin typeface="Times" pitchFamily="18" charset="0"/>
              </a:rPr>
              <a:t> </a:t>
            </a:r>
            <a:r>
              <a:rPr lang="en-US">
                <a:latin typeface="Times" pitchFamily="18" charset="0"/>
              </a:rPr>
              <a:t>is projected to grow at an average annual rate of</a:t>
            </a:r>
            <a:r>
              <a:rPr lang="en-US" altLang="ja-JP">
                <a:latin typeface="Times" pitchFamily="18" charset="0"/>
              </a:rPr>
              <a:t> </a:t>
            </a:r>
            <a:r>
              <a:rPr lang="en-US">
                <a:latin typeface="Times" pitchFamily="18" charset="0"/>
              </a:rPr>
              <a:t>1.8 per cent, nearly double the rate expected for the</a:t>
            </a:r>
            <a:r>
              <a:rPr lang="en-US" altLang="ja-JP">
                <a:latin typeface="Times" pitchFamily="18" charset="0"/>
              </a:rPr>
              <a:t> </a:t>
            </a:r>
            <a:r>
              <a:rPr lang="en-US">
                <a:latin typeface="Times" pitchFamily="18" charset="0"/>
              </a:rPr>
              <a:t>total population of the world (almost 1 per cent per</a:t>
            </a:r>
            <a:r>
              <a:rPr lang="en-US" altLang="ja-JP">
                <a:latin typeface="Times" pitchFamily="18" charset="0"/>
              </a:rPr>
              <a:t> </a:t>
            </a:r>
            <a:r>
              <a:rPr lang="en-US">
                <a:latin typeface="Times" pitchFamily="18" charset="0"/>
              </a:rPr>
              <a:t>year)</a:t>
            </a:r>
            <a:endParaRPr lang="en-US" altLang="ja-JP">
              <a:latin typeface="Times" pitchFamily="18" charset="0"/>
            </a:endParaRPr>
          </a:p>
          <a:p>
            <a:r>
              <a:rPr lang="en-US">
                <a:latin typeface="Times" pitchFamily="18" charset="0"/>
              </a:rPr>
              <a:t>Migration from rural to urban areas and the transformation</a:t>
            </a:r>
            <a:r>
              <a:rPr lang="en-US" altLang="ja-JP">
                <a:latin typeface="Times" pitchFamily="18" charset="0"/>
              </a:rPr>
              <a:t> </a:t>
            </a:r>
            <a:r>
              <a:rPr lang="en-US">
                <a:latin typeface="Times" pitchFamily="18" charset="0"/>
              </a:rPr>
              <a:t>of rural settlements into urban places are</a:t>
            </a:r>
            <a:r>
              <a:rPr lang="en-US" altLang="ja-JP">
                <a:latin typeface="Times" pitchFamily="18" charset="0"/>
              </a:rPr>
              <a:t> </a:t>
            </a:r>
            <a:r>
              <a:rPr lang="en-US">
                <a:latin typeface="Times" pitchFamily="18" charset="0"/>
              </a:rPr>
              <a:t>important determinants of the high urban population</a:t>
            </a:r>
            <a:r>
              <a:rPr lang="en-US" altLang="ja-JP">
                <a:latin typeface="Times" pitchFamily="18" charset="0"/>
              </a:rPr>
              <a:t> </a:t>
            </a:r>
            <a:r>
              <a:rPr lang="en-US">
                <a:latin typeface="Times" pitchFamily="18" charset="0"/>
              </a:rPr>
              <a:t>growth anticipated in the less developed regions</a:t>
            </a:r>
            <a:endParaRPr lang="en-US" altLang="ja-JP">
              <a:latin typeface="Times" pitchFamily="18" charset="0"/>
            </a:endParaRPr>
          </a:p>
          <a:p>
            <a:r>
              <a:rPr lang="en-US">
                <a:latin typeface="Times" pitchFamily="18" charset="0"/>
              </a:rPr>
              <a:t>In contrast, the urban population of the more</a:t>
            </a:r>
            <a:r>
              <a:rPr lang="en-US" altLang="ja-JP">
                <a:latin typeface="Times" pitchFamily="18" charset="0"/>
              </a:rPr>
              <a:t> </a:t>
            </a:r>
            <a:r>
              <a:rPr lang="en-US">
                <a:latin typeface="Times" pitchFamily="18" charset="0"/>
              </a:rPr>
              <a:t>developed regions is expected to increase very</a:t>
            </a:r>
            <a:r>
              <a:rPr lang="en-US" altLang="ja-JP">
                <a:latin typeface="Times" pitchFamily="18" charset="0"/>
              </a:rPr>
              <a:t> </a:t>
            </a:r>
            <a:r>
              <a:rPr lang="en-US">
                <a:latin typeface="Times" pitchFamily="18" charset="0"/>
              </a:rPr>
              <a:t>slowly</a:t>
            </a:r>
          </a:p>
        </p:txBody>
      </p:sp>
    </p:spTree>
    <p:extLst>
      <p:ext uri="{BB962C8B-B14F-4D97-AF65-F5344CB8AC3E}">
        <p14:creationId xmlns:p14="http://schemas.microsoft.com/office/powerpoint/2010/main" val="3557883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43000" y="685800"/>
            <a:ext cx="4572000" cy="3429000"/>
          </a:xfrm>
          <a:ln/>
        </p:spPr>
      </p:sp>
      <p:sp>
        <p:nvSpPr>
          <p:cNvPr id="89091" name="Rectangle 3"/>
          <p:cNvSpPr>
            <a:spLocks noGrp="1" noChangeArrowheads="1"/>
          </p:cNvSpPr>
          <p:nvPr>
            <p:ph type="body" idx="1"/>
          </p:nvPr>
        </p:nvSpPr>
        <p:spPr>
          <a:noFill/>
          <a:ln/>
        </p:spPr>
        <p:txBody>
          <a:bodyPr/>
          <a:lstStyle/>
          <a:p>
            <a:r>
              <a:rPr lang="en-US">
                <a:latin typeface="Times" pitchFamily="18" charset="0"/>
              </a:rPr>
              <a:t>Latin America and the Caribbean is highly urbanized,</a:t>
            </a:r>
            <a:r>
              <a:rPr lang="en-US" altLang="ja-JP">
                <a:latin typeface="Times" pitchFamily="18" charset="0"/>
              </a:rPr>
              <a:t> </a:t>
            </a:r>
            <a:r>
              <a:rPr lang="en-US">
                <a:latin typeface="Times" pitchFamily="18" charset="0"/>
              </a:rPr>
              <a:t>with 77 per cent of its population living in</a:t>
            </a:r>
            <a:r>
              <a:rPr lang="en-US" altLang="ja-JP">
                <a:latin typeface="Times" pitchFamily="18" charset="0"/>
              </a:rPr>
              <a:t> </a:t>
            </a:r>
            <a:r>
              <a:rPr lang="en-US">
                <a:latin typeface="Times" pitchFamily="18" charset="0"/>
              </a:rPr>
              <a:t>urban settlements in 2003. This proportion is twice</a:t>
            </a:r>
            <a:r>
              <a:rPr lang="en-US" altLang="ja-JP">
                <a:latin typeface="Times" pitchFamily="18" charset="0"/>
              </a:rPr>
              <a:t> </a:t>
            </a:r>
            <a:r>
              <a:rPr lang="en-US">
                <a:latin typeface="Times" pitchFamily="18" charset="0"/>
              </a:rPr>
              <a:t>as high as those for Africa and Asia.</a:t>
            </a:r>
          </a:p>
        </p:txBody>
      </p:sp>
    </p:spTree>
    <p:extLst>
      <p:ext uri="{BB962C8B-B14F-4D97-AF65-F5344CB8AC3E}">
        <p14:creationId xmlns:p14="http://schemas.microsoft.com/office/powerpoint/2010/main" val="422189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1143000" y="685800"/>
            <a:ext cx="4572000" cy="3429000"/>
          </a:xfrm>
          <a:ln/>
        </p:spPr>
      </p:sp>
      <p:sp>
        <p:nvSpPr>
          <p:cNvPr id="150531" name="Rectangle 3"/>
          <p:cNvSpPr>
            <a:spLocks noGrp="1" noChangeArrowheads="1"/>
          </p:cNvSpPr>
          <p:nvPr>
            <p:ph type="body" idx="1"/>
          </p:nvPr>
        </p:nvSpPr>
        <p:spPr>
          <a:noFill/>
          <a:ln/>
        </p:spPr>
        <p:txBody>
          <a:bodyPr/>
          <a:lstStyle/>
          <a:p>
            <a:r>
              <a:rPr lang="en-US" altLang="ja-JP">
                <a:latin typeface="Times" pitchFamily="18" charset="0"/>
              </a:rPr>
              <a:t>Japan 67% (2010), US 82%, UK 90%</a:t>
            </a:r>
          </a:p>
          <a:p>
            <a:endParaRPr lang="en-US" altLang="ja-JP">
              <a:latin typeface="Times" pitchFamily="18" charset="0"/>
            </a:endParaRPr>
          </a:p>
          <a:p>
            <a:r>
              <a:rPr lang="en-US">
                <a:latin typeface="Times" pitchFamily="18" charset="0"/>
              </a:rPr>
              <a:t>Urban population refers to people living in urban areas as defined by national statistical offices. It is calculated using World Bank population estimates and urban ratios from the United Nations World Urbanization Prospects. </a:t>
            </a:r>
          </a:p>
          <a:p>
            <a:r>
              <a:rPr lang="en-US">
                <a:latin typeface="Times" pitchFamily="18" charset="0"/>
              </a:rPr>
              <a:t>World Bank Staff estimates based on United Nations, World Urbanization Prospects. </a:t>
            </a:r>
          </a:p>
          <a:p>
            <a:r>
              <a:rPr lang="en-US">
                <a:latin typeface="Times" pitchFamily="18" charset="0"/>
              </a:rPr>
              <a:t>Catalog Sources World Development Indicators </a:t>
            </a:r>
          </a:p>
        </p:txBody>
      </p:sp>
    </p:spTree>
    <p:extLst>
      <p:ext uri="{BB962C8B-B14F-4D97-AF65-F5344CB8AC3E}">
        <p14:creationId xmlns:p14="http://schemas.microsoft.com/office/powerpoint/2010/main" val="1949817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43000" y="685800"/>
            <a:ext cx="4572000" cy="3429000"/>
          </a:xfrm>
          <a:ln/>
        </p:spPr>
      </p:sp>
      <p:sp>
        <p:nvSpPr>
          <p:cNvPr id="79875" name="Rectangle 3"/>
          <p:cNvSpPr>
            <a:spLocks noGrp="1" noChangeArrowheads="1"/>
          </p:cNvSpPr>
          <p:nvPr>
            <p:ph type="body" idx="1"/>
          </p:nvPr>
        </p:nvSpPr>
        <p:spPr>
          <a:noFill/>
          <a:ln/>
        </p:spPr>
        <p:txBody>
          <a:bodyPr/>
          <a:lstStyle/>
          <a:p>
            <a:r>
              <a:rPr lang="en-US" altLang="ja-JP">
                <a:latin typeface="Times" pitchFamily="18" charset="0"/>
              </a:rPr>
              <a:t>Japan 67% (2010), US 82%, UK 90%</a:t>
            </a:r>
          </a:p>
          <a:p>
            <a:endParaRPr lang="en-US" altLang="ja-JP">
              <a:latin typeface="Times" pitchFamily="18" charset="0"/>
            </a:endParaRPr>
          </a:p>
          <a:p>
            <a:r>
              <a:rPr lang="en-US">
                <a:latin typeface="Times" pitchFamily="18" charset="0"/>
              </a:rPr>
              <a:t>Urban population refers to people living in urban areas as defined by national statistical offices. It is calculated using World Bank population estimates and urban ratios from the United Nations World Urbanization Prospects. </a:t>
            </a:r>
          </a:p>
          <a:p>
            <a:r>
              <a:rPr lang="en-US">
                <a:latin typeface="Times" pitchFamily="18" charset="0"/>
              </a:rPr>
              <a:t>World Bank Staff estimates based on United Nations, World Urbanization Prospects. </a:t>
            </a:r>
          </a:p>
          <a:p>
            <a:r>
              <a:rPr lang="en-US">
                <a:latin typeface="Times" pitchFamily="18" charset="0"/>
              </a:rPr>
              <a:t>Catalog Sources World Development Indicators </a:t>
            </a:r>
          </a:p>
        </p:txBody>
      </p:sp>
    </p:spTree>
    <p:extLst>
      <p:ext uri="{BB962C8B-B14F-4D97-AF65-F5344CB8AC3E}">
        <p14:creationId xmlns:p14="http://schemas.microsoft.com/office/powerpoint/2010/main" val="430171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1143000" y="685800"/>
            <a:ext cx="4572000" cy="3429000"/>
          </a:xfrm>
          <a:ln/>
        </p:spPr>
      </p:sp>
      <p:sp>
        <p:nvSpPr>
          <p:cNvPr id="156675" name="Rectangle 3"/>
          <p:cNvSpPr>
            <a:spLocks noGrp="1" noChangeArrowheads="1"/>
          </p:cNvSpPr>
          <p:nvPr>
            <p:ph type="body" idx="1"/>
          </p:nvPr>
        </p:nvSpPr>
        <p:spPr>
          <a:noFill/>
          <a:ln/>
        </p:spPr>
        <p:txBody>
          <a:bodyPr/>
          <a:lstStyle/>
          <a:p>
            <a:r>
              <a:rPr lang="en-US" altLang="ja-JP">
                <a:latin typeface="Times" pitchFamily="18" charset="0"/>
              </a:rPr>
              <a:t>Japan 67% (2010), US 82%, UK 90%</a:t>
            </a:r>
          </a:p>
          <a:p>
            <a:endParaRPr lang="en-US" altLang="ja-JP">
              <a:latin typeface="Times" pitchFamily="18" charset="0"/>
            </a:endParaRPr>
          </a:p>
          <a:p>
            <a:r>
              <a:rPr lang="en-US">
                <a:latin typeface="Times" pitchFamily="18" charset="0"/>
              </a:rPr>
              <a:t>Urban population refers to people living in urban areas as defined by national statistical offices. It is calculated using World Bank population estimates and urban ratios from the United Nations World Urbanization Prospects. </a:t>
            </a:r>
          </a:p>
          <a:p>
            <a:r>
              <a:rPr lang="en-US">
                <a:latin typeface="Times" pitchFamily="18" charset="0"/>
              </a:rPr>
              <a:t>World Bank Staff estimates based on United Nations, World Urbanization Prospects. </a:t>
            </a:r>
          </a:p>
          <a:p>
            <a:r>
              <a:rPr lang="en-US">
                <a:latin typeface="Times" pitchFamily="18" charset="0"/>
              </a:rPr>
              <a:t>Catalog Sources World Development Indicators </a:t>
            </a:r>
          </a:p>
        </p:txBody>
      </p:sp>
    </p:spTree>
    <p:extLst>
      <p:ext uri="{BB962C8B-B14F-4D97-AF65-F5344CB8AC3E}">
        <p14:creationId xmlns:p14="http://schemas.microsoft.com/office/powerpoint/2010/main" val="3875488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1143000" y="685800"/>
            <a:ext cx="4572000" cy="3429000"/>
          </a:xfrm>
          <a:ln/>
        </p:spPr>
      </p:sp>
      <p:sp>
        <p:nvSpPr>
          <p:cNvPr id="158723" name="Rectangle 3"/>
          <p:cNvSpPr>
            <a:spLocks noGrp="1" noChangeArrowheads="1"/>
          </p:cNvSpPr>
          <p:nvPr>
            <p:ph type="body" idx="1"/>
          </p:nvPr>
        </p:nvSpPr>
        <p:spPr>
          <a:noFill/>
          <a:ln/>
        </p:spPr>
        <p:txBody>
          <a:bodyPr/>
          <a:lstStyle/>
          <a:p>
            <a:r>
              <a:rPr lang="en-US" altLang="ja-JP">
                <a:latin typeface="Times" pitchFamily="18" charset="0"/>
              </a:rPr>
              <a:t>Japan 67% (2010), US 82%, UK 90%</a:t>
            </a:r>
          </a:p>
          <a:p>
            <a:endParaRPr lang="en-US" altLang="ja-JP">
              <a:latin typeface="Times" pitchFamily="18" charset="0"/>
            </a:endParaRPr>
          </a:p>
          <a:p>
            <a:r>
              <a:rPr lang="en-US">
                <a:latin typeface="Times" pitchFamily="18" charset="0"/>
              </a:rPr>
              <a:t>Urban population refers to people living in urban areas as defined by national statistical offices. It is calculated using World Bank population estimates and urban ratios from the United Nations World Urbanization Prospects. </a:t>
            </a:r>
          </a:p>
          <a:p>
            <a:r>
              <a:rPr lang="en-US">
                <a:latin typeface="Times" pitchFamily="18" charset="0"/>
              </a:rPr>
              <a:t>World Bank Staff estimates based on United Nations, World Urbanization Prospects. </a:t>
            </a:r>
          </a:p>
          <a:p>
            <a:r>
              <a:rPr lang="en-US">
                <a:latin typeface="Times" pitchFamily="18" charset="0"/>
              </a:rPr>
              <a:t>Catalog Sources World Development Indicators </a:t>
            </a:r>
          </a:p>
        </p:txBody>
      </p:sp>
    </p:spTree>
    <p:extLst>
      <p:ext uri="{BB962C8B-B14F-4D97-AF65-F5344CB8AC3E}">
        <p14:creationId xmlns:p14="http://schemas.microsoft.com/office/powerpoint/2010/main" val="1430621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xfrm>
            <a:off x="1143000" y="685800"/>
            <a:ext cx="4572000" cy="3429000"/>
          </a:xfrm>
          <a:ln/>
        </p:spPr>
      </p:sp>
      <p:sp>
        <p:nvSpPr>
          <p:cNvPr id="142339" name="Notes Placeholder 2"/>
          <p:cNvSpPr>
            <a:spLocks noGrp="1"/>
          </p:cNvSpPr>
          <p:nvPr>
            <p:ph type="body" idx="1"/>
          </p:nvPr>
        </p:nvSpPr>
        <p:spPr>
          <a:xfrm>
            <a:off x="685480" y="4344607"/>
            <a:ext cx="5487041" cy="4113556"/>
          </a:xfrm>
          <a:noFill/>
          <a:ln/>
        </p:spPr>
        <p:txBody>
          <a:bodyPr lIns="91504" tIns="45752" rIns="91504" bIns="45752"/>
          <a:lstStyle/>
          <a:p>
            <a:endParaRPr lang="en-US">
              <a:latin typeface="Times" pitchFamily="18" charset="0"/>
            </a:endParaRPr>
          </a:p>
        </p:txBody>
      </p:sp>
    </p:spTree>
    <p:extLst>
      <p:ext uri="{BB962C8B-B14F-4D97-AF65-F5344CB8AC3E}">
        <p14:creationId xmlns:p14="http://schemas.microsoft.com/office/powerpoint/2010/main" val="3923537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5868165C-A1F8-453B-912B-F639B8CD4659}" type="datetimeFigureOut">
              <a:rPr lang="en-US" smtClean="0"/>
              <a:pPr/>
              <a:t>3/11/2020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CC6D481-0381-4A42-8D42-6763AA0608B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68165C-A1F8-453B-912B-F639B8CD4659}"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6D481-0381-4A42-8D42-6763AA0608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68165C-A1F8-453B-912B-F639B8CD4659}"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6D481-0381-4A42-8D42-6763AA0608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68165C-A1F8-453B-912B-F639B8CD4659}"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6D481-0381-4A42-8D42-6763AA0608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868165C-A1F8-453B-912B-F639B8CD4659}"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6D481-0381-4A42-8D42-6763AA0608B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868165C-A1F8-453B-912B-F639B8CD4659}"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6D481-0381-4A42-8D42-6763AA0608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868165C-A1F8-453B-912B-F639B8CD4659}" type="datetimeFigureOut">
              <a:rPr lang="en-US" smtClean="0"/>
              <a:pPr/>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C6D481-0381-4A42-8D42-6763AA0608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5868165C-A1F8-453B-912B-F639B8CD4659}" type="datetimeFigureOut">
              <a:rPr lang="en-US" smtClean="0"/>
              <a:pPr/>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C6D481-0381-4A42-8D42-6763AA0608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68165C-A1F8-453B-912B-F639B8CD4659}" type="datetimeFigureOut">
              <a:rPr lang="en-US" smtClean="0"/>
              <a:pPr/>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C6D481-0381-4A42-8D42-6763AA0608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868165C-A1F8-453B-912B-F639B8CD4659}"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6D481-0381-4A42-8D42-6763AA0608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868165C-A1F8-453B-912B-F639B8CD4659}"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CC6D481-0381-4A42-8D42-6763AA0608B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868165C-A1F8-453B-912B-F639B8CD4659}" type="datetimeFigureOut">
              <a:rPr lang="en-US" smtClean="0"/>
              <a:pPr/>
              <a:t>3/11/2020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C6D481-0381-4A42-8D42-6763AA0608B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URBAN DRAINAGE</a:t>
            </a:r>
          </a:p>
        </p:txBody>
      </p:sp>
      <p:sp>
        <p:nvSpPr>
          <p:cNvPr id="3" name="Subtitle 2"/>
          <p:cNvSpPr>
            <a:spLocks noGrp="1"/>
          </p:cNvSpPr>
          <p:nvPr>
            <p:ph type="subTitle" idx="1"/>
          </p:nvPr>
        </p:nvSpPr>
        <p:spPr/>
        <p:txBody>
          <a:bodyPr/>
          <a:lstStyle/>
          <a:p>
            <a:r>
              <a:rPr lang="en-US" b="1" dirty="0"/>
              <a:t>SYSTEM COMPONENT</a:t>
            </a:r>
          </a:p>
          <a:p>
            <a:r>
              <a:rPr lang="en-US" b="1" dirty="0"/>
              <a:t>Lecture 1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age.slidesharecdn.com/anintroductiontowastewaterandsludgeprinciples-13057529152001-phpapp01-110518161334-phpapp01/95/slide-9-728.jpg?1305753647"/>
          <p:cNvPicPr>
            <a:picLocks noChangeAspect="1" noChangeArrowheads="1"/>
          </p:cNvPicPr>
          <p:nvPr/>
        </p:nvPicPr>
        <p:blipFill>
          <a:blip r:embed="rId2"/>
          <a:srcRect/>
          <a:stretch>
            <a:fillRect/>
          </a:stretch>
        </p:blipFill>
        <p:spPr bwMode="auto">
          <a:xfrm>
            <a:off x="1219200" y="381000"/>
            <a:ext cx="6934200" cy="5200651"/>
          </a:xfrm>
          <a:prstGeom prst="rect">
            <a:avLst/>
          </a:prstGeom>
          <a:noFill/>
        </p:spPr>
      </p:pic>
      <p:sp>
        <p:nvSpPr>
          <p:cNvPr id="3" name="Slide Number Placeholder 2"/>
          <p:cNvSpPr>
            <a:spLocks noGrp="1"/>
          </p:cNvSpPr>
          <p:nvPr>
            <p:ph type="sldNum" sz="quarter" idx="12"/>
          </p:nvPr>
        </p:nvSpPr>
        <p:spPr/>
        <p:txBody>
          <a:bodyPr/>
          <a:lstStyle/>
          <a:p>
            <a:fld id="{BC4C65ED-19FD-4484-A54C-C1ED206F9B8A}" type="slidenum">
              <a:rPr lang="en-US" smtClean="0"/>
              <a:pPr/>
              <a:t>10</a:t>
            </a:fld>
            <a:endParaRPr lang="en-US"/>
          </a:p>
        </p:txBody>
      </p:sp>
      <p:sp>
        <p:nvSpPr>
          <p:cNvPr id="4" name="Footer Placeholder 3"/>
          <p:cNvSpPr>
            <a:spLocks noGrp="1"/>
          </p:cNvSpPr>
          <p:nvPr>
            <p:ph type="ftr" sz="quarter" idx="11"/>
          </p:nvPr>
        </p:nvSpPr>
        <p:spPr/>
        <p:txBody>
          <a:bodyPr/>
          <a:lstStyle/>
          <a:p>
            <a:r>
              <a:rPr lang="en-US"/>
              <a:t>Geremew Sahilu (PhD)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age.slidesharecdn.com/anintroductiontowastewaterandsludgeprinciples-13057529152001-phpapp01-110518161334-phpapp01/95/slide-10-728.jpg?1305753647"/>
          <p:cNvPicPr>
            <a:picLocks noChangeAspect="1" noChangeArrowheads="1"/>
          </p:cNvPicPr>
          <p:nvPr/>
        </p:nvPicPr>
        <p:blipFill>
          <a:blip r:embed="rId2"/>
          <a:srcRect/>
          <a:stretch>
            <a:fillRect/>
          </a:stretch>
        </p:blipFill>
        <p:spPr bwMode="auto">
          <a:xfrm>
            <a:off x="1447800" y="609600"/>
            <a:ext cx="6934200" cy="5200651"/>
          </a:xfrm>
          <a:prstGeom prst="rect">
            <a:avLst/>
          </a:prstGeom>
          <a:noFill/>
        </p:spPr>
      </p:pic>
      <p:sp>
        <p:nvSpPr>
          <p:cNvPr id="3" name="Slide Number Placeholder 2"/>
          <p:cNvSpPr>
            <a:spLocks noGrp="1"/>
          </p:cNvSpPr>
          <p:nvPr>
            <p:ph type="sldNum" sz="quarter" idx="12"/>
          </p:nvPr>
        </p:nvSpPr>
        <p:spPr/>
        <p:txBody>
          <a:bodyPr/>
          <a:lstStyle/>
          <a:p>
            <a:fld id="{BC4C65ED-19FD-4484-A54C-C1ED206F9B8A}" type="slidenum">
              <a:rPr lang="en-US" smtClean="0"/>
              <a:pPr/>
              <a:t>11</a:t>
            </a:fld>
            <a:endParaRPr lang="en-US"/>
          </a:p>
        </p:txBody>
      </p:sp>
      <p:sp>
        <p:nvSpPr>
          <p:cNvPr id="4" name="Footer Placeholder 3"/>
          <p:cNvSpPr>
            <a:spLocks noGrp="1"/>
          </p:cNvSpPr>
          <p:nvPr>
            <p:ph type="ftr" sz="quarter" idx="11"/>
          </p:nvPr>
        </p:nvSpPr>
        <p:spPr/>
        <p:txBody>
          <a:bodyPr/>
          <a:lstStyle/>
          <a:p>
            <a:r>
              <a:rPr lang="en-US"/>
              <a:t>Geremew Sahilu (PhD)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mage.slidesharecdn.com/anintroductiontowastewaterandsludgeprinciples-13057529152001-phpapp01-110518161334-phpapp01/95/slide-11-728.jpg?1305753647"/>
          <p:cNvPicPr>
            <a:picLocks noChangeAspect="1" noChangeArrowheads="1"/>
          </p:cNvPicPr>
          <p:nvPr/>
        </p:nvPicPr>
        <p:blipFill>
          <a:blip r:embed="rId2"/>
          <a:srcRect/>
          <a:stretch>
            <a:fillRect/>
          </a:stretch>
        </p:blipFill>
        <p:spPr bwMode="auto">
          <a:xfrm>
            <a:off x="1143000" y="381000"/>
            <a:ext cx="6934200" cy="5200651"/>
          </a:xfrm>
          <a:prstGeom prst="rect">
            <a:avLst/>
          </a:prstGeom>
          <a:noFill/>
        </p:spPr>
      </p:pic>
      <p:sp>
        <p:nvSpPr>
          <p:cNvPr id="3" name="Slide Number Placeholder 2"/>
          <p:cNvSpPr>
            <a:spLocks noGrp="1"/>
          </p:cNvSpPr>
          <p:nvPr>
            <p:ph type="sldNum" sz="quarter" idx="12"/>
          </p:nvPr>
        </p:nvSpPr>
        <p:spPr/>
        <p:txBody>
          <a:bodyPr/>
          <a:lstStyle/>
          <a:p>
            <a:fld id="{BC4C65ED-19FD-4484-A54C-C1ED206F9B8A}" type="slidenum">
              <a:rPr lang="en-US" smtClean="0"/>
              <a:pPr/>
              <a:t>12</a:t>
            </a:fld>
            <a:endParaRPr lang="en-US"/>
          </a:p>
        </p:txBody>
      </p:sp>
      <p:sp>
        <p:nvSpPr>
          <p:cNvPr id="4" name="Footer Placeholder 3"/>
          <p:cNvSpPr>
            <a:spLocks noGrp="1"/>
          </p:cNvSpPr>
          <p:nvPr>
            <p:ph type="ftr" sz="quarter" idx="11"/>
          </p:nvPr>
        </p:nvSpPr>
        <p:spPr/>
        <p:txBody>
          <a:bodyPr/>
          <a:lstStyle/>
          <a:p>
            <a:r>
              <a:rPr lang="en-US"/>
              <a:t>Geremew Sahilu (PhD)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mage.slidesharecdn.com/anintroductiontowastewaterandsludgeprinciples-13057529152001-phpapp01-110518161334-phpapp01/95/slide-12-728.jpg?1305753647"/>
          <p:cNvPicPr>
            <a:picLocks noChangeAspect="1" noChangeArrowheads="1"/>
          </p:cNvPicPr>
          <p:nvPr/>
        </p:nvPicPr>
        <p:blipFill>
          <a:blip r:embed="rId2"/>
          <a:srcRect/>
          <a:stretch>
            <a:fillRect/>
          </a:stretch>
        </p:blipFill>
        <p:spPr bwMode="auto">
          <a:xfrm>
            <a:off x="1295400" y="762000"/>
            <a:ext cx="6934200" cy="5200651"/>
          </a:xfrm>
          <a:prstGeom prst="rect">
            <a:avLst/>
          </a:prstGeom>
          <a:noFill/>
        </p:spPr>
      </p:pic>
      <p:sp>
        <p:nvSpPr>
          <p:cNvPr id="3" name="Slide Number Placeholder 2"/>
          <p:cNvSpPr>
            <a:spLocks noGrp="1"/>
          </p:cNvSpPr>
          <p:nvPr>
            <p:ph type="sldNum" sz="quarter" idx="12"/>
          </p:nvPr>
        </p:nvSpPr>
        <p:spPr/>
        <p:txBody>
          <a:bodyPr/>
          <a:lstStyle/>
          <a:p>
            <a:fld id="{BC4C65ED-19FD-4484-A54C-C1ED206F9B8A}" type="slidenum">
              <a:rPr lang="en-US" smtClean="0"/>
              <a:pPr/>
              <a:t>13</a:t>
            </a:fld>
            <a:endParaRPr lang="en-US"/>
          </a:p>
        </p:txBody>
      </p:sp>
      <p:sp>
        <p:nvSpPr>
          <p:cNvPr id="4" name="Footer Placeholder 3"/>
          <p:cNvSpPr>
            <a:spLocks noGrp="1"/>
          </p:cNvSpPr>
          <p:nvPr>
            <p:ph type="ftr" sz="quarter" idx="11"/>
          </p:nvPr>
        </p:nvSpPr>
        <p:spPr/>
        <p:txBody>
          <a:bodyPr/>
          <a:lstStyle/>
          <a:p>
            <a:r>
              <a:rPr lang="en-US"/>
              <a:t>Geremew Sahilu (PhD)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age.slidesharecdn.com/anintroductiontowastewaterandsludgeprinciples-13057529152001-phpapp01-110518161334-phpapp01/95/slide-13-728.jpg?1305753647"/>
          <p:cNvPicPr>
            <a:picLocks noChangeAspect="1" noChangeArrowheads="1"/>
          </p:cNvPicPr>
          <p:nvPr/>
        </p:nvPicPr>
        <p:blipFill>
          <a:blip r:embed="rId2"/>
          <a:srcRect/>
          <a:stretch>
            <a:fillRect/>
          </a:stretch>
        </p:blipFill>
        <p:spPr bwMode="auto">
          <a:xfrm>
            <a:off x="990599" y="457200"/>
            <a:ext cx="7619999" cy="5715000"/>
          </a:xfrm>
          <a:prstGeom prst="rect">
            <a:avLst/>
          </a:prstGeom>
          <a:noFill/>
        </p:spPr>
      </p:pic>
      <p:sp>
        <p:nvSpPr>
          <p:cNvPr id="3" name="Slide Number Placeholder 2"/>
          <p:cNvSpPr>
            <a:spLocks noGrp="1"/>
          </p:cNvSpPr>
          <p:nvPr>
            <p:ph type="sldNum" sz="quarter" idx="12"/>
          </p:nvPr>
        </p:nvSpPr>
        <p:spPr/>
        <p:txBody>
          <a:bodyPr/>
          <a:lstStyle/>
          <a:p>
            <a:fld id="{BC4C65ED-19FD-4484-A54C-C1ED206F9B8A}" type="slidenum">
              <a:rPr lang="en-US" smtClean="0"/>
              <a:pPr/>
              <a:t>14</a:t>
            </a:fld>
            <a:endParaRPr lang="en-US"/>
          </a:p>
        </p:txBody>
      </p:sp>
      <p:sp>
        <p:nvSpPr>
          <p:cNvPr id="4" name="Footer Placeholder 3"/>
          <p:cNvSpPr>
            <a:spLocks noGrp="1"/>
          </p:cNvSpPr>
          <p:nvPr>
            <p:ph type="ftr" sz="quarter" idx="11"/>
          </p:nvPr>
        </p:nvSpPr>
        <p:spPr/>
        <p:txBody>
          <a:bodyPr/>
          <a:lstStyle/>
          <a:p>
            <a:r>
              <a:rPr lang="en-US"/>
              <a:t>Geremew Sahilu (PhD)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sz="4000" b="1" dirty="0"/>
              <a:t>History..</a:t>
            </a:r>
          </a:p>
        </p:txBody>
      </p:sp>
      <p:sp>
        <p:nvSpPr>
          <p:cNvPr id="5123" name="Rectangle 3"/>
          <p:cNvSpPr>
            <a:spLocks noGrp="1" noChangeArrowheads="1"/>
          </p:cNvSpPr>
          <p:nvPr>
            <p:ph sz="half" idx="1"/>
          </p:nvPr>
        </p:nvSpPr>
        <p:spPr>
          <a:xfrm>
            <a:off x="304800" y="1920085"/>
            <a:ext cx="4191000" cy="4434840"/>
          </a:xfrm>
        </p:spPr>
        <p:txBody>
          <a:bodyPr>
            <a:normAutofit lnSpcReduction="10000"/>
          </a:bodyPr>
          <a:lstStyle/>
          <a:p>
            <a:r>
              <a:rPr lang="en-US" b="1" dirty="0"/>
              <a:t>Proper Drainage System at </a:t>
            </a:r>
            <a:r>
              <a:rPr lang="en-US" b="1" dirty="0">
                <a:solidFill>
                  <a:srgbClr val="FF0000"/>
                </a:solidFill>
              </a:rPr>
              <a:t>Rock Hewn Churches </a:t>
            </a:r>
            <a:r>
              <a:rPr lang="en-US" b="1" dirty="0"/>
              <a:t>of </a:t>
            </a:r>
            <a:r>
              <a:rPr lang="en-US" b="1" dirty="0" err="1"/>
              <a:t>Lalibela</a:t>
            </a:r>
            <a:r>
              <a:rPr lang="en-US" b="1" dirty="0"/>
              <a:t> (12</a:t>
            </a:r>
            <a:r>
              <a:rPr lang="en-US" b="1" baseline="30000" dirty="0"/>
              <a:t>th</a:t>
            </a:r>
            <a:r>
              <a:rPr lang="en-US" b="1" dirty="0"/>
              <a:t> and 13</a:t>
            </a:r>
            <a:r>
              <a:rPr lang="en-US" b="1" baseline="30000" dirty="0"/>
              <a:t>th</a:t>
            </a:r>
            <a:r>
              <a:rPr lang="en-US" b="1" dirty="0"/>
              <a:t> Century AD) &amp;</a:t>
            </a:r>
          </a:p>
          <a:p>
            <a:r>
              <a:rPr lang="en-US" b="1" dirty="0"/>
              <a:t>Presence of </a:t>
            </a:r>
            <a:r>
              <a:rPr lang="en-US" b="1" dirty="0">
                <a:solidFill>
                  <a:srgbClr val="FF0000"/>
                </a:solidFill>
              </a:rPr>
              <a:t>Sauna Bath </a:t>
            </a:r>
            <a:r>
              <a:rPr lang="en-US" b="1" dirty="0"/>
              <a:t>and Other Water Features at </a:t>
            </a:r>
            <a:r>
              <a:rPr lang="en-US" b="1" dirty="0" err="1">
                <a:solidFill>
                  <a:srgbClr val="FF0000"/>
                </a:solidFill>
              </a:rPr>
              <a:t>Fasiledes</a:t>
            </a:r>
            <a:r>
              <a:rPr lang="en-US" b="1" dirty="0">
                <a:solidFill>
                  <a:srgbClr val="FF0000"/>
                </a:solidFill>
              </a:rPr>
              <a:t> </a:t>
            </a:r>
            <a:r>
              <a:rPr lang="en-US" b="1" dirty="0"/>
              <a:t>(16</a:t>
            </a:r>
            <a:r>
              <a:rPr lang="en-US" b="1" baseline="30000" dirty="0"/>
              <a:t>th</a:t>
            </a:r>
            <a:r>
              <a:rPr lang="en-US" b="1" dirty="0"/>
              <a:t> Century AD)</a:t>
            </a:r>
          </a:p>
          <a:p>
            <a:r>
              <a:rPr lang="en-US" b="1" dirty="0" err="1">
                <a:solidFill>
                  <a:srgbClr val="FF0000"/>
                </a:solidFill>
              </a:rPr>
              <a:t>Jegol</a:t>
            </a:r>
            <a:r>
              <a:rPr lang="en-US" b="1" dirty="0">
                <a:solidFill>
                  <a:srgbClr val="FF0000"/>
                </a:solidFill>
              </a:rPr>
              <a:t>/</a:t>
            </a:r>
            <a:r>
              <a:rPr lang="en-US" b="1" dirty="0" err="1">
                <a:solidFill>
                  <a:srgbClr val="FF0000"/>
                </a:solidFill>
              </a:rPr>
              <a:t>Harar</a:t>
            </a:r>
            <a:r>
              <a:rPr lang="en-US" b="1" dirty="0"/>
              <a:t> </a:t>
            </a:r>
            <a:r>
              <a:rPr lang="en-US" b="1" dirty="0" err="1"/>
              <a:t>Sullage</a:t>
            </a:r>
            <a:r>
              <a:rPr lang="en-US" b="1" dirty="0"/>
              <a:t> Storm water drainage system</a:t>
            </a:r>
          </a:p>
          <a:p>
            <a:endParaRPr lang="en-US" b="1" dirty="0"/>
          </a:p>
          <a:p>
            <a:endParaRPr lang="en-US" b="1" dirty="0"/>
          </a:p>
          <a:p>
            <a:pPr lvl="1"/>
            <a:endParaRPr lang="en-US" b="1" dirty="0"/>
          </a:p>
          <a:p>
            <a:pPr lvl="1"/>
            <a:endParaRPr lang="en-US" b="1" dirty="0"/>
          </a:p>
        </p:txBody>
      </p:sp>
      <p:pic>
        <p:nvPicPr>
          <p:cNvPr id="5" name="il_fi" descr="http://thehiddenrecords.com/images/Lalibela_WEB_LINES.jpg"/>
          <p:cNvPicPr>
            <a:picLocks noGrp="1"/>
          </p:cNvPicPr>
          <p:nvPr>
            <p:ph sz="half" idx="2"/>
          </p:nvPr>
        </p:nvPicPr>
        <p:blipFill>
          <a:blip r:embed="rId2"/>
          <a:srcRect/>
          <a:stretch>
            <a:fillRect/>
          </a:stretch>
        </p:blipFill>
        <p:spPr bwMode="auto">
          <a:xfrm>
            <a:off x="4419600" y="1828800"/>
            <a:ext cx="4419600" cy="3962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C4C65ED-19FD-4484-A54C-C1ED206F9B8A}" type="slidenum">
              <a:rPr lang="en-US" smtClean="0"/>
              <a:pPr/>
              <a:t>15</a:t>
            </a:fld>
            <a:endParaRPr lang="en-US"/>
          </a:p>
        </p:txBody>
      </p:sp>
      <p:sp>
        <p:nvSpPr>
          <p:cNvPr id="7" name="Footer Placeholder 6"/>
          <p:cNvSpPr>
            <a:spLocks noGrp="1"/>
          </p:cNvSpPr>
          <p:nvPr>
            <p:ph type="ftr" sz="quarter" idx="11"/>
          </p:nvPr>
        </p:nvSpPr>
        <p:spPr/>
        <p:txBody>
          <a:bodyPr/>
          <a:lstStyle/>
          <a:p>
            <a:r>
              <a:rPr lang="en-US"/>
              <a:t>Geremew Sahilu (PhD)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2286000"/>
            <a:ext cx="6248400" cy="1384995"/>
          </a:xfrm>
          <a:prstGeom prst="rect">
            <a:avLst/>
          </a:prstGeom>
          <a:noFill/>
        </p:spPr>
        <p:txBody>
          <a:bodyPr wrap="square" rtlCol="0">
            <a:spAutoFit/>
          </a:bodyPr>
          <a:lstStyle/>
          <a:p>
            <a:pPr algn="ctr"/>
            <a:r>
              <a:rPr lang="en-US" sz="2800" b="1" dirty="0"/>
              <a:t>WHY CONCERNED </a:t>
            </a:r>
          </a:p>
          <a:p>
            <a:pPr algn="ctr"/>
            <a:r>
              <a:rPr lang="en-US" sz="2800" b="1" dirty="0"/>
              <a:t>about</a:t>
            </a:r>
          </a:p>
          <a:p>
            <a:pPr algn="ctr"/>
            <a:r>
              <a:rPr lang="en-US" sz="2800" b="1" dirty="0"/>
              <a:t>URBAN DRAINAGE?</a:t>
            </a:r>
          </a:p>
        </p:txBody>
      </p:sp>
      <p:sp>
        <p:nvSpPr>
          <p:cNvPr id="3" name="Slide Number Placeholder 2"/>
          <p:cNvSpPr>
            <a:spLocks noGrp="1"/>
          </p:cNvSpPr>
          <p:nvPr>
            <p:ph type="sldNum" sz="quarter" idx="12"/>
          </p:nvPr>
        </p:nvSpPr>
        <p:spPr/>
        <p:txBody>
          <a:bodyPr/>
          <a:lstStyle/>
          <a:p>
            <a:fld id="{BC4C65ED-19FD-4484-A54C-C1ED206F9B8A}" type="slidenum">
              <a:rPr lang="en-US" smtClean="0"/>
              <a:pPr/>
              <a:t>16</a:t>
            </a:fld>
            <a:endParaRPr lang="en-US"/>
          </a:p>
        </p:txBody>
      </p:sp>
      <p:sp>
        <p:nvSpPr>
          <p:cNvPr id="4" name="Footer Placeholder 3"/>
          <p:cNvSpPr>
            <a:spLocks noGrp="1"/>
          </p:cNvSpPr>
          <p:nvPr>
            <p:ph type="ftr" sz="quarter" idx="11"/>
          </p:nvPr>
        </p:nvSpPr>
        <p:spPr/>
        <p:txBody>
          <a:bodyPr/>
          <a:lstStyle/>
          <a:p>
            <a:r>
              <a:rPr lang="en-US"/>
              <a:t>Geremew Sahilu (PhD)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2988" y="260350"/>
            <a:ext cx="8101012" cy="838200"/>
          </a:xfrm>
        </p:spPr>
        <p:txBody>
          <a:bodyPr>
            <a:normAutofit fontScale="90000"/>
          </a:bodyPr>
          <a:lstStyle/>
          <a:p>
            <a:r>
              <a:rPr lang="en-US" altLang="ja-JP" sz="3600" dirty="0">
                <a:solidFill>
                  <a:srgbClr val="F86308"/>
                </a:solidFill>
                <a:cs typeface="Arial" charset="0"/>
              </a:rPr>
              <a:t>Urban and rural population</a:t>
            </a:r>
            <a:br>
              <a:rPr lang="en-US" altLang="ja-JP" sz="3600" dirty="0">
                <a:solidFill>
                  <a:srgbClr val="F86308"/>
                </a:solidFill>
                <a:cs typeface="Arial" charset="0"/>
              </a:rPr>
            </a:br>
            <a:r>
              <a:rPr lang="en-US" altLang="ja-JP" sz="3600" dirty="0">
                <a:solidFill>
                  <a:srgbClr val="F86308"/>
                </a:solidFill>
                <a:cs typeface="Arial" charset="0"/>
              </a:rPr>
              <a:t>of the world: 1950-2030</a:t>
            </a:r>
          </a:p>
        </p:txBody>
      </p:sp>
      <p:pic>
        <p:nvPicPr>
          <p:cNvPr id="73734" name="Picture 6" descr="Urban and rural populations of the world 1950-2030"/>
          <p:cNvPicPr>
            <a:picLocks noGrp="1" noChangeAspect="1" noChangeArrowheads="1"/>
          </p:cNvPicPr>
          <p:nvPr>
            <p:ph idx="4294967295"/>
          </p:nvPr>
        </p:nvPicPr>
        <p:blipFill>
          <a:blip r:embed="rId3"/>
          <a:srcRect/>
          <a:stretch>
            <a:fillRect/>
          </a:stretch>
        </p:blipFill>
        <p:spPr>
          <a:xfrm>
            <a:off x="685800" y="1524000"/>
            <a:ext cx="7181850" cy="4451350"/>
          </a:xfrm>
        </p:spPr>
      </p:pic>
      <p:sp>
        <p:nvSpPr>
          <p:cNvPr id="8"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41D0AE0-D5F0-4C7C-8A82-E18306E5E6FE}" type="slidenum">
              <a:rPr lang="en-US" sz="1200">
                <a:solidFill>
                  <a:schemeClr val="tx1">
                    <a:tint val="75000"/>
                  </a:schemeClr>
                </a:solidFill>
                <a:latin typeface="+mn-lt"/>
              </a:rPr>
              <a:pPr algn="r" fontAlgn="auto">
                <a:spcBef>
                  <a:spcPts val="0"/>
                </a:spcBef>
                <a:spcAft>
                  <a:spcPts val="0"/>
                </a:spcAft>
                <a:defRPr/>
              </a:pPr>
              <a:t>17</a:t>
            </a:fld>
            <a:endParaRPr lang="en-US" sz="1200">
              <a:solidFill>
                <a:schemeClr val="tx1">
                  <a:tint val="75000"/>
                </a:schemeClr>
              </a:solidFill>
              <a:latin typeface="+mn-lt"/>
            </a:endParaRPr>
          </a:p>
        </p:txBody>
      </p:sp>
      <p:sp>
        <p:nvSpPr>
          <p:cNvPr id="73735" name="Text Box 7"/>
          <p:cNvSpPr txBox="1">
            <a:spLocks noChangeArrowheads="1"/>
          </p:cNvSpPr>
          <p:nvPr/>
        </p:nvSpPr>
        <p:spPr bwMode="auto">
          <a:xfrm>
            <a:off x="827088" y="6381750"/>
            <a:ext cx="6624637" cy="336550"/>
          </a:xfrm>
          <a:prstGeom prst="rect">
            <a:avLst/>
          </a:prstGeom>
          <a:solidFill>
            <a:schemeClr val="bg1"/>
          </a:solidFill>
          <a:ln w="9525">
            <a:noFill/>
            <a:miter lim="800000"/>
            <a:headEnd/>
            <a:tailEnd/>
          </a:ln>
          <a:effectLst/>
        </p:spPr>
        <p:txBody>
          <a:bodyPr>
            <a:spAutoFit/>
          </a:bodyPr>
          <a:lstStyle/>
          <a:p>
            <a:r>
              <a:rPr lang="en-US" altLang="ja-JP" sz="1600">
                <a:latin typeface="Arial" charset="0"/>
                <a:ea typeface="MS PGothic" pitchFamily="34" charset="-128"/>
              </a:rPr>
              <a:t>Source: </a:t>
            </a:r>
            <a:r>
              <a:rPr lang="en-US" sz="1600">
                <a:latin typeface="Arial" charset="0"/>
                <a:ea typeface="MS PGothic" pitchFamily="34" charset="-128"/>
              </a:rPr>
              <a:t>WORLD URBANIZATION PROSPECTS:</a:t>
            </a:r>
            <a:r>
              <a:rPr lang="en-US" altLang="ja-JP" sz="1600">
                <a:latin typeface="Arial" charset="0"/>
                <a:ea typeface="MS PGothic" pitchFamily="34" charset="-128"/>
              </a:rPr>
              <a:t> </a:t>
            </a:r>
            <a:r>
              <a:rPr lang="en-US" sz="1600">
                <a:latin typeface="Arial" charset="0"/>
                <a:ea typeface="MS PGothic" pitchFamily="34" charset="-128"/>
              </a:rPr>
              <a:t>THE 2003 REVISION</a:t>
            </a:r>
          </a:p>
        </p:txBody>
      </p:sp>
      <p:sp>
        <p:nvSpPr>
          <p:cNvPr id="6" name="Slide Number Placeholder 5"/>
          <p:cNvSpPr>
            <a:spLocks noGrp="1"/>
          </p:cNvSpPr>
          <p:nvPr>
            <p:ph type="sldNum" sz="quarter" idx="12"/>
          </p:nvPr>
        </p:nvSpPr>
        <p:spPr/>
        <p:txBody>
          <a:bodyPr/>
          <a:lstStyle/>
          <a:p>
            <a:fld id="{BC4C65ED-19FD-4484-A54C-C1ED206F9B8A}" type="slidenum">
              <a:rPr lang="en-US" smtClean="0"/>
              <a:pPr/>
              <a:t>17</a:t>
            </a:fld>
            <a:endParaRPr lang="en-US"/>
          </a:p>
        </p:txBody>
      </p:sp>
      <p:sp>
        <p:nvSpPr>
          <p:cNvPr id="7" name="Footer Placeholder 6"/>
          <p:cNvSpPr>
            <a:spLocks noGrp="1"/>
          </p:cNvSpPr>
          <p:nvPr>
            <p:ph type="ftr" sz="quarter" idx="11"/>
          </p:nvPr>
        </p:nvSpPr>
        <p:spPr/>
        <p:txBody>
          <a:bodyPr/>
          <a:lstStyle/>
          <a:p>
            <a:r>
              <a:rPr lang="en-US"/>
              <a:t>Geremew Sahilu (PhD)</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6013" y="333375"/>
            <a:ext cx="8027987" cy="838200"/>
          </a:xfrm>
        </p:spPr>
        <p:txBody>
          <a:bodyPr>
            <a:normAutofit fontScale="90000"/>
          </a:bodyPr>
          <a:lstStyle/>
          <a:p>
            <a:r>
              <a:rPr lang="en-US" altLang="ja-JP" sz="3600">
                <a:solidFill>
                  <a:srgbClr val="F86308"/>
                </a:solidFill>
                <a:cs typeface="Arial" charset="0"/>
              </a:rPr>
              <a:t>Percentage of population residing in urban areas by region: 1950 - 2030</a:t>
            </a:r>
          </a:p>
        </p:txBody>
      </p:sp>
      <p:sp>
        <p:nvSpPr>
          <p:cNvPr id="8"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2485D1A-5040-4F84-AF00-323676D726E0}" type="slidenum">
              <a:rPr lang="en-US" sz="1200">
                <a:solidFill>
                  <a:schemeClr val="tx1">
                    <a:tint val="75000"/>
                  </a:schemeClr>
                </a:solidFill>
                <a:latin typeface="+mn-lt"/>
              </a:rPr>
              <a:pPr algn="r" fontAlgn="auto">
                <a:spcBef>
                  <a:spcPts val="0"/>
                </a:spcBef>
                <a:spcAft>
                  <a:spcPts val="0"/>
                </a:spcAft>
                <a:defRPr/>
              </a:pPr>
              <a:t>18</a:t>
            </a:fld>
            <a:endParaRPr lang="en-US" sz="1200">
              <a:solidFill>
                <a:schemeClr val="tx1">
                  <a:tint val="75000"/>
                </a:schemeClr>
              </a:solidFill>
              <a:latin typeface="+mn-lt"/>
            </a:endParaRPr>
          </a:p>
        </p:txBody>
      </p:sp>
      <p:sp>
        <p:nvSpPr>
          <p:cNvPr id="88069" name="Text Box 5"/>
          <p:cNvSpPr txBox="1">
            <a:spLocks noChangeArrowheads="1"/>
          </p:cNvSpPr>
          <p:nvPr/>
        </p:nvSpPr>
        <p:spPr bwMode="auto">
          <a:xfrm>
            <a:off x="827088" y="6381750"/>
            <a:ext cx="6624637" cy="336550"/>
          </a:xfrm>
          <a:prstGeom prst="rect">
            <a:avLst/>
          </a:prstGeom>
          <a:solidFill>
            <a:schemeClr val="bg1"/>
          </a:solidFill>
          <a:ln w="9525">
            <a:noFill/>
            <a:miter lim="800000"/>
            <a:headEnd/>
            <a:tailEnd/>
          </a:ln>
          <a:effectLst/>
        </p:spPr>
        <p:txBody>
          <a:bodyPr>
            <a:spAutoFit/>
          </a:bodyPr>
          <a:lstStyle/>
          <a:p>
            <a:r>
              <a:rPr lang="en-US" altLang="ja-JP" sz="1600">
                <a:latin typeface="Arial" charset="0"/>
                <a:ea typeface="MS PGothic" pitchFamily="34" charset="-128"/>
              </a:rPr>
              <a:t>Source: </a:t>
            </a:r>
            <a:r>
              <a:rPr lang="en-US" sz="1600">
                <a:latin typeface="Arial" charset="0"/>
                <a:ea typeface="MS PGothic" pitchFamily="34" charset="-128"/>
              </a:rPr>
              <a:t>WORLD URBANIZATION PROSPECTS:</a:t>
            </a:r>
            <a:r>
              <a:rPr lang="en-US" altLang="ja-JP" sz="1600">
                <a:latin typeface="Arial" charset="0"/>
                <a:ea typeface="MS PGothic" pitchFamily="34" charset="-128"/>
              </a:rPr>
              <a:t> </a:t>
            </a:r>
            <a:r>
              <a:rPr lang="en-US" sz="1600">
                <a:latin typeface="Arial" charset="0"/>
                <a:ea typeface="MS PGothic" pitchFamily="34" charset="-128"/>
              </a:rPr>
              <a:t>THE 2003 REVISION</a:t>
            </a:r>
          </a:p>
        </p:txBody>
      </p:sp>
      <p:pic>
        <p:nvPicPr>
          <p:cNvPr id="88070" name="Picture 6" descr="Percentage of population residing in urban areas"/>
          <p:cNvPicPr>
            <a:picLocks noChangeAspect="1" noChangeArrowheads="1"/>
          </p:cNvPicPr>
          <p:nvPr/>
        </p:nvPicPr>
        <p:blipFill>
          <a:blip r:embed="rId3"/>
          <a:srcRect/>
          <a:stretch>
            <a:fillRect/>
          </a:stretch>
        </p:blipFill>
        <p:spPr bwMode="auto">
          <a:xfrm>
            <a:off x="1187450" y="1628775"/>
            <a:ext cx="6823075" cy="4430713"/>
          </a:xfrm>
          <a:prstGeom prst="rect">
            <a:avLst/>
          </a:prstGeom>
          <a:noFill/>
        </p:spPr>
      </p:pic>
      <p:sp>
        <p:nvSpPr>
          <p:cNvPr id="88071" name="Rectangle 7"/>
          <p:cNvSpPr>
            <a:spLocks noChangeArrowheads="1"/>
          </p:cNvSpPr>
          <p:nvPr/>
        </p:nvSpPr>
        <p:spPr bwMode="auto">
          <a:xfrm>
            <a:off x="5254625" y="1773238"/>
            <a:ext cx="935038" cy="3600450"/>
          </a:xfrm>
          <a:prstGeom prst="rect">
            <a:avLst/>
          </a:prstGeom>
          <a:noFill/>
          <a:ln w="28575">
            <a:solidFill>
              <a:srgbClr val="FF0000"/>
            </a:solidFill>
            <a:miter lim="800000"/>
            <a:headEnd/>
            <a:tailEnd/>
          </a:ln>
          <a:effectLst/>
        </p:spPr>
        <p:txBody>
          <a:bodyPr wrap="none" anchor="ctr"/>
          <a:lstStyle/>
          <a:p>
            <a:endParaRPr lang="en-US"/>
          </a:p>
        </p:txBody>
      </p:sp>
      <p:sp>
        <p:nvSpPr>
          <p:cNvPr id="88072" name="Rectangle 8"/>
          <p:cNvSpPr>
            <a:spLocks noChangeArrowheads="1"/>
          </p:cNvSpPr>
          <p:nvPr/>
        </p:nvSpPr>
        <p:spPr bwMode="auto">
          <a:xfrm>
            <a:off x="2627313" y="1773238"/>
            <a:ext cx="935037" cy="3600450"/>
          </a:xfrm>
          <a:prstGeom prst="rect">
            <a:avLst/>
          </a:prstGeom>
          <a:noFill/>
          <a:ln w="28575">
            <a:solidFill>
              <a:srgbClr val="FF0000"/>
            </a:solidFill>
            <a:miter lim="800000"/>
            <a:headEnd/>
            <a:tailEnd/>
          </a:ln>
          <a:effectLst/>
        </p:spPr>
        <p:txBody>
          <a:bodyPr wrap="none" anchor="ctr"/>
          <a:lstStyle/>
          <a:p>
            <a:endParaRPr lang="en-US"/>
          </a:p>
        </p:txBody>
      </p:sp>
      <p:sp>
        <p:nvSpPr>
          <p:cNvPr id="9" name="Slide Number Placeholder 8"/>
          <p:cNvSpPr>
            <a:spLocks noGrp="1"/>
          </p:cNvSpPr>
          <p:nvPr>
            <p:ph type="sldNum" sz="quarter" idx="12"/>
          </p:nvPr>
        </p:nvSpPr>
        <p:spPr/>
        <p:txBody>
          <a:bodyPr/>
          <a:lstStyle/>
          <a:p>
            <a:fld id="{BC4C65ED-19FD-4484-A54C-C1ED206F9B8A}" type="slidenum">
              <a:rPr lang="en-US" smtClean="0"/>
              <a:pPr/>
              <a:t>18</a:t>
            </a:fld>
            <a:endParaRPr lang="en-US"/>
          </a:p>
        </p:txBody>
      </p:sp>
      <p:sp>
        <p:nvSpPr>
          <p:cNvPr id="10" name="Footer Placeholder 9"/>
          <p:cNvSpPr>
            <a:spLocks noGrp="1"/>
          </p:cNvSpPr>
          <p:nvPr>
            <p:ph type="ftr" sz="quarter" idx="11"/>
          </p:nvPr>
        </p:nvSpPr>
        <p:spPr/>
        <p:txBody>
          <a:bodyPr/>
          <a:lstStyle/>
          <a:p>
            <a:r>
              <a:rPr lang="en-US"/>
              <a:t>Geremew Sahilu (PhD)</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84313" y="333375"/>
            <a:ext cx="7659687" cy="838200"/>
          </a:xfrm>
        </p:spPr>
        <p:txBody>
          <a:bodyPr>
            <a:normAutofit/>
          </a:bodyPr>
          <a:lstStyle/>
          <a:p>
            <a:pPr algn="l"/>
            <a:r>
              <a:rPr lang="en-US" altLang="ja-JP" sz="2800" dirty="0">
                <a:solidFill>
                  <a:srgbClr val="2B3C85"/>
                </a:solidFill>
                <a:latin typeface="Arial" pitchFamily="34" charset="0"/>
                <a:ea typeface="Arial Unicode MS" pitchFamily="34" charset="-128"/>
                <a:cs typeface="Arial" pitchFamily="34" charset="0"/>
              </a:rPr>
              <a:t>Urban Population Ratio/Growth Rate</a:t>
            </a:r>
          </a:p>
        </p:txBody>
      </p:sp>
      <p:sp>
        <p:nvSpPr>
          <p:cNvPr id="149522" name="Text Box 18"/>
          <p:cNvSpPr txBox="1">
            <a:spLocks noChangeArrowheads="1"/>
          </p:cNvSpPr>
          <p:nvPr/>
        </p:nvSpPr>
        <p:spPr bwMode="auto">
          <a:xfrm>
            <a:off x="827088" y="6381750"/>
            <a:ext cx="4422775"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Source: World Bank (http://data.worldbank.org)</a:t>
            </a:r>
          </a:p>
        </p:txBody>
      </p:sp>
      <p:graphicFrame>
        <p:nvGraphicFramePr>
          <p:cNvPr id="149603" name="Group 99"/>
          <p:cNvGraphicFramePr>
            <a:graphicFrameLocks noGrp="1"/>
          </p:cNvGraphicFramePr>
          <p:nvPr/>
        </p:nvGraphicFramePr>
        <p:xfrm>
          <a:off x="611188" y="1397000"/>
          <a:ext cx="7921625" cy="4758948"/>
        </p:xfrm>
        <a:graphic>
          <a:graphicData uri="http://schemas.openxmlformats.org/drawingml/2006/table">
            <a:tbl>
              <a:tblPr/>
              <a:tblGrid>
                <a:gridCol w="2089150">
                  <a:extLst>
                    <a:ext uri="{9D8B030D-6E8A-4147-A177-3AD203B41FA5}">
                      <a16:colId xmlns:a16="http://schemas.microsoft.com/office/drawing/2014/main" xmlns="" val="20000"/>
                    </a:ext>
                  </a:extLst>
                </a:gridCol>
                <a:gridCol w="2519362">
                  <a:extLst>
                    <a:ext uri="{9D8B030D-6E8A-4147-A177-3AD203B41FA5}">
                      <a16:colId xmlns:a16="http://schemas.microsoft.com/office/drawing/2014/main" xmlns="" val="20001"/>
                    </a:ext>
                  </a:extLst>
                </a:gridCol>
                <a:gridCol w="3313113">
                  <a:extLst>
                    <a:ext uri="{9D8B030D-6E8A-4147-A177-3AD203B41FA5}">
                      <a16:colId xmlns:a16="http://schemas.microsoft.com/office/drawing/2014/main" xmlns="" val="20002"/>
                    </a:ext>
                  </a:extLst>
                </a:gridCol>
              </a:tblGrid>
              <a:tr h="3698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Country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Urban population 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 (% of total, 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Urban population growth rate (annual %, 2010)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683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Argentina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92</a:t>
                      </a:r>
                      <a:endParaRPr kumimoji="0" lang="ja-JP" altLang="en-US" sz="1800" b="0" i="0" u="none" strike="noStrike" cap="none" normalizeH="0" baseline="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1.1</a:t>
                      </a:r>
                      <a:endParaRPr kumimoji="0" lang="ja-JP" altLang="en-US" sz="1800" b="0" i="0" u="none" strike="noStrike" cap="none" normalizeH="0" baseline="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9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Brazil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87</a:t>
                      </a:r>
                      <a:endParaRPr kumimoji="0" lang="ja-JP" altLang="en-US" sz="1800" b="0" i="0" u="none" strike="noStrike" cap="none" normalizeH="0" baseline="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1.4</a:t>
                      </a:r>
                      <a:endParaRPr kumimoji="0" lang="ja-JP" altLang="en-US" sz="1800" b="0" i="0" u="none" strike="noStrike" cap="none" normalizeH="0" baseline="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69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Colombia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75</a:t>
                      </a:r>
                      <a:endParaRPr kumimoji="0" lang="ja-JP" altLang="en-US" sz="1800" b="0" i="0" u="none" strike="noStrike" cap="none" normalizeH="0" baseline="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1.8</a:t>
                      </a:r>
                      <a:endParaRPr kumimoji="0" lang="ja-JP" altLang="en-US" sz="1800" b="0" i="0" u="none" strike="noStrike" cap="none" normalizeH="0" baseline="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69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Costa Rica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64</a:t>
                      </a:r>
                      <a:endParaRPr kumimoji="0" lang="ja-JP" altLang="en-US" sz="1800" b="0" i="0" u="none" strike="noStrike" cap="none" normalizeH="0" baseline="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2.3</a:t>
                      </a:r>
                      <a:endParaRPr kumimoji="0" lang="ja-JP" altLang="en-US" sz="1800" b="0" i="0" u="none" strike="noStrike" cap="none" normalizeH="0" baseline="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683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El Salvador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61</a:t>
                      </a:r>
                      <a:endParaRPr kumimoji="0" lang="ja-JP" altLang="en-US" sz="1800" b="0" i="0" u="none" strike="noStrike" cap="none" normalizeH="0" baseline="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1.0</a:t>
                      </a:r>
                      <a:endParaRPr kumimoji="0" lang="ja-JP" altLang="en-US" sz="1800" b="0" i="0" u="none" strike="noStrike" cap="none" normalizeH="0" baseline="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69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Trinidad &amp; Tobago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14</a:t>
                      </a:r>
                      <a:endParaRPr kumimoji="0" lang="ja-JP" altLang="en-US" sz="1800" b="0" i="0" u="none" strike="noStrike" cap="none" normalizeH="0" baseline="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2.9</a:t>
                      </a:r>
                      <a:endParaRPr kumimoji="0" lang="ja-JP" altLang="en-US" sz="1800" b="0" i="0" u="none" strike="noStrike" cap="none" normalizeH="0" baseline="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69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Burundi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11</a:t>
                      </a:r>
                      <a:endParaRPr kumimoji="0" lang="ja-JP" altLang="en-US" sz="1800" b="0" i="0" u="none" strike="noStrike" cap="none" normalizeH="0" baseline="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5.3</a:t>
                      </a:r>
                      <a:endParaRPr kumimoji="0" lang="ja-JP" altLang="en-US" sz="1800" b="0" i="0" u="none" strike="noStrike" cap="none" normalizeH="0" baseline="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69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Ethiopia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18</a:t>
                      </a:r>
                      <a:endParaRPr kumimoji="0" lang="ja-JP" altLang="en-US" sz="1800" b="0" i="0" u="none" strike="noStrike" cap="none" normalizeH="0" baseline="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3.9</a:t>
                      </a:r>
                      <a:endParaRPr kumimoji="0" lang="ja-JP" altLang="en-US" sz="1800" b="0" i="0" u="none" strike="noStrike" cap="none" normalizeH="0" baseline="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683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Kenya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22</a:t>
                      </a:r>
                      <a:endParaRPr kumimoji="0" lang="ja-JP" altLang="en-US" sz="1800" b="0" i="0" u="none" strike="noStrike" cap="none" normalizeH="0" baseline="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4.0</a:t>
                      </a:r>
                      <a:endParaRPr kumimoji="0" lang="ja-JP" altLang="en-US" sz="1800" b="0" i="0" u="none" strike="noStrike" cap="none" normalizeH="0" baseline="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69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Zimbabwe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38</a:t>
                      </a:r>
                      <a:endParaRPr kumimoji="0" lang="ja-JP" altLang="en-US" sz="1800" b="0" i="0" u="none" strike="noStrike" cap="none" normalizeH="0" baseline="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2.0</a:t>
                      </a:r>
                      <a:endParaRPr kumimoji="0" lang="ja-JP" altLang="en-US" sz="1800" b="0" i="0" u="none" strike="noStrike" cap="none" normalizeH="0" baseline="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69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World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51</a:t>
                      </a:r>
                      <a:endParaRPr kumimoji="0" lang="ja-JP" altLang="en-US" sz="1800" b="0" i="0" u="none" strike="noStrike" cap="none" normalizeH="0" baseline="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0" i="0" u="none" strike="noStrike" cap="none" normalizeH="0" baseline="0">
                          <a:ln>
                            <a:noFill/>
                          </a:ln>
                          <a:solidFill>
                            <a:schemeClr val="tx1"/>
                          </a:solidFill>
                          <a:effectLst/>
                          <a:latin typeface="Arial" pitchFamily="34" charset="0"/>
                          <a:ea typeface="MS PGothic" pitchFamily="34" charset="-128"/>
                        </a:rPr>
                        <a:t>2.0</a:t>
                      </a:r>
                      <a:endParaRPr kumimoji="0" lang="ja-JP" altLang="en-US" sz="1800" b="0" i="0" u="none" strike="noStrike" cap="none" normalizeH="0" baseline="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447800"/>
            <a:ext cx="8382000" cy="4154984"/>
          </a:xfrm>
          <a:prstGeom prst="rect">
            <a:avLst/>
          </a:prstGeom>
        </p:spPr>
        <p:txBody>
          <a:bodyPr wrap="square">
            <a:spAutoFit/>
          </a:bodyPr>
          <a:lstStyle/>
          <a:p>
            <a:r>
              <a:rPr lang="en-US" sz="2400" b="1" dirty="0">
                <a:solidFill>
                  <a:srgbClr val="FF0000"/>
                </a:solidFill>
              </a:rPr>
              <a:t>CENG 6408 </a:t>
            </a:r>
            <a:r>
              <a:rPr lang="en-US" sz="2400" b="1" dirty="0" smtClean="0">
                <a:solidFill>
                  <a:srgbClr val="FF0000"/>
                </a:solidFill>
              </a:rPr>
              <a:t> : Urban </a:t>
            </a:r>
            <a:r>
              <a:rPr lang="en-US" sz="2400" b="1" dirty="0">
                <a:solidFill>
                  <a:srgbClr val="FF0000"/>
                </a:solidFill>
              </a:rPr>
              <a:t>Drainage</a:t>
            </a:r>
          </a:p>
          <a:p>
            <a:r>
              <a:rPr lang="en-US" sz="2400" dirty="0"/>
              <a:t>The course is designed to </a:t>
            </a:r>
            <a:r>
              <a:rPr lang="en-US" sz="2400" dirty="0">
                <a:solidFill>
                  <a:srgbClr val="FF0000"/>
                </a:solidFill>
              </a:rPr>
              <a:t>enable participants plan, design and manage sustainable sewage and storm water management systems in urban areas or sustainable urban drainage system (SUDS).</a:t>
            </a:r>
            <a:r>
              <a:rPr lang="en-US" sz="2400" dirty="0"/>
              <a:t> Topics include– </a:t>
            </a:r>
            <a:r>
              <a:rPr lang="en-US" sz="2400" b="1" dirty="0">
                <a:solidFill>
                  <a:srgbClr val="0070C0"/>
                </a:solidFill>
              </a:rPr>
              <a:t>type of sewage disposal system</a:t>
            </a:r>
            <a:r>
              <a:rPr lang="en-US" sz="2400" dirty="0"/>
              <a:t>, </a:t>
            </a:r>
            <a:r>
              <a:rPr lang="en-US" sz="2400" dirty="0">
                <a:solidFill>
                  <a:srgbClr val="FF0000"/>
                </a:solidFill>
              </a:rPr>
              <a:t>estimation and design of sewage collection and disposal systems, modeling of sewage disposal system,</a:t>
            </a:r>
            <a:r>
              <a:rPr lang="en-US" sz="2400" dirty="0"/>
              <a:t> ; and urban hydrology; options for urban drainage- conventional systems, best management practices; design of storm water management systems; urban runoff quality; </a:t>
            </a:r>
            <a:r>
              <a:rPr lang="en-US" sz="2400" dirty="0">
                <a:solidFill>
                  <a:srgbClr val="FF0000"/>
                </a:solidFill>
              </a:rPr>
              <a:t>urban runoff modeling </a:t>
            </a:r>
          </a:p>
        </p:txBody>
      </p:sp>
    </p:spTree>
    <p:extLst>
      <p:ext uri="{BB962C8B-B14F-4D97-AF65-F5344CB8AC3E}">
        <p14:creationId xmlns:p14="http://schemas.microsoft.com/office/powerpoint/2010/main" val="1409183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68" name="Picture 20" descr="South America Urban Ratio"/>
          <p:cNvPicPr>
            <a:picLocks noChangeAspect="1" noChangeArrowheads="1"/>
          </p:cNvPicPr>
          <p:nvPr/>
        </p:nvPicPr>
        <p:blipFill>
          <a:blip r:embed="rId3"/>
          <a:srcRect/>
          <a:stretch>
            <a:fillRect/>
          </a:stretch>
        </p:blipFill>
        <p:spPr bwMode="auto">
          <a:xfrm>
            <a:off x="468313" y="1989138"/>
            <a:ext cx="8532812" cy="3724275"/>
          </a:xfrm>
          <a:prstGeom prst="rect">
            <a:avLst/>
          </a:prstGeom>
          <a:noFill/>
        </p:spPr>
      </p:pic>
      <p:sp>
        <p:nvSpPr>
          <p:cNvPr id="2" name="Title 1"/>
          <p:cNvSpPr>
            <a:spLocks noGrp="1"/>
          </p:cNvSpPr>
          <p:nvPr>
            <p:ph type="title" idx="4294967295"/>
          </p:nvPr>
        </p:nvSpPr>
        <p:spPr>
          <a:xfrm>
            <a:off x="1484313" y="333375"/>
            <a:ext cx="7659687" cy="838200"/>
          </a:xfrm>
        </p:spPr>
        <p:txBody>
          <a:bodyPr>
            <a:normAutofit/>
          </a:bodyPr>
          <a:lstStyle/>
          <a:p>
            <a:pPr algn="l"/>
            <a:r>
              <a:rPr lang="en-US" altLang="ja-JP" sz="2800" dirty="0">
                <a:solidFill>
                  <a:srgbClr val="2B3C85"/>
                </a:solidFill>
                <a:latin typeface="Arial" pitchFamily="34" charset="0"/>
                <a:ea typeface="Arial Unicode MS" pitchFamily="34" charset="-128"/>
                <a:cs typeface="Arial" pitchFamily="34" charset="0"/>
              </a:rPr>
              <a:t>Change in Urban Population Ratio</a:t>
            </a:r>
          </a:p>
        </p:txBody>
      </p:sp>
      <p:sp>
        <p:nvSpPr>
          <p:cNvPr id="35843" name="Content Placeholder 2"/>
          <p:cNvSpPr>
            <a:spLocks noGrp="1"/>
          </p:cNvSpPr>
          <p:nvPr>
            <p:ph idx="4294967295"/>
          </p:nvPr>
        </p:nvSpPr>
        <p:spPr>
          <a:xfrm>
            <a:off x="250825" y="1628775"/>
            <a:ext cx="8642350" cy="4451350"/>
          </a:xfrm>
        </p:spPr>
        <p:txBody>
          <a:bodyPr/>
          <a:lstStyle/>
          <a:p>
            <a:pPr lvl="1">
              <a:buFontTx/>
              <a:buNone/>
            </a:pPr>
            <a:endParaRPr lang="en-US" altLang="ja-JP" sz="2400">
              <a:solidFill>
                <a:srgbClr val="2B3C85"/>
              </a:solidFill>
              <a:latin typeface="Arial" pitchFamily="34" charset="0"/>
              <a:ea typeface="Arial Unicode MS" pitchFamily="34" charset="-128"/>
              <a:cs typeface="Arial" pitchFamily="34" charset="0"/>
            </a:endParaRPr>
          </a:p>
          <a:p>
            <a:pPr lvl="1">
              <a:buFontTx/>
              <a:buNone/>
            </a:pPr>
            <a:endParaRPr lang="en-US" altLang="ja-JP" sz="3200">
              <a:solidFill>
                <a:srgbClr val="2B3C85"/>
              </a:solidFill>
              <a:latin typeface="Arial" pitchFamily="34" charset="0"/>
              <a:ea typeface="Arial Unicode MS" pitchFamily="34" charset="-128"/>
              <a:cs typeface="Arial" pitchFamily="34" charset="0"/>
            </a:endParaRPr>
          </a:p>
        </p:txBody>
      </p:sp>
      <p:sp>
        <p:nvSpPr>
          <p:cNvPr id="78854" name="Text Box 6"/>
          <p:cNvSpPr txBox="1">
            <a:spLocks noChangeArrowheads="1"/>
          </p:cNvSpPr>
          <p:nvPr/>
        </p:nvSpPr>
        <p:spPr bwMode="auto">
          <a:xfrm>
            <a:off x="52388" y="2012950"/>
            <a:ext cx="703262"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100%</a:t>
            </a:r>
            <a:endParaRPr lang="ja-JP" altLang="en-US" sz="1600">
              <a:latin typeface="Arial" pitchFamily="34" charset="0"/>
              <a:ea typeface="MS PGothic" pitchFamily="34" charset="-128"/>
            </a:endParaRPr>
          </a:p>
        </p:txBody>
      </p:sp>
      <p:sp>
        <p:nvSpPr>
          <p:cNvPr id="78855" name="Text Box 7"/>
          <p:cNvSpPr txBox="1">
            <a:spLocks noChangeArrowheads="1"/>
          </p:cNvSpPr>
          <p:nvPr/>
        </p:nvSpPr>
        <p:spPr bwMode="auto">
          <a:xfrm>
            <a:off x="160338" y="2660650"/>
            <a:ext cx="59055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80%</a:t>
            </a:r>
            <a:endParaRPr lang="ja-JP" altLang="en-US" sz="1600">
              <a:latin typeface="Arial" pitchFamily="34" charset="0"/>
              <a:ea typeface="MS PGothic" pitchFamily="34" charset="-128"/>
            </a:endParaRPr>
          </a:p>
        </p:txBody>
      </p:sp>
      <p:sp>
        <p:nvSpPr>
          <p:cNvPr id="78856" name="Text Box 8"/>
          <p:cNvSpPr txBox="1">
            <a:spLocks noChangeArrowheads="1"/>
          </p:cNvSpPr>
          <p:nvPr/>
        </p:nvSpPr>
        <p:spPr bwMode="auto">
          <a:xfrm>
            <a:off x="165100" y="3357563"/>
            <a:ext cx="59055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60%</a:t>
            </a:r>
            <a:endParaRPr lang="ja-JP" altLang="en-US" sz="1600">
              <a:latin typeface="Arial" pitchFamily="34" charset="0"/>
              <a:ea typeface="MS PGothic" pitchFamily="34" charset="-128"/>
            </a:endParaRPr>
          </a:p>
        </p:txBody>
      </p:sp>
      <p:sp>
        <p:nvSpPr>
          <p:cNvPr id="78857" name="Text Box 9"/>
          <p:cNvSpPr txBox="1">
            <a:spLocks noChangeArrowheads="1"/>
          </p:cNvSpPr>
          <p:nvPr/>
        </p:nvSpPr>
        <p:spPr bwMode="auto">
          <a:xfrm>
            <a:off x="165100" y="4005263"/>
            <a:ext cx="59055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40%</a:t>
            </a:r>
            <a:endParaRPr lang="ja-JP" altLang="en-US" sz="1600">
              <a:latin typeface="Arial" pitchFamily="34" charset="0"/>
              <a:ea typeface="MS PGothic" pitchFamily="34" charset="-128"/>
            </a:endParaRPr>
          </a:p>
        </p:txBody>
      </p:sp>
      <p:sp>
        <p:nvSpPr>
          <p:cNvPr id="78858" name="Text Box 10"/>
          <p:cNvSpPr txBox="1">
            <a:spLocks noChangeArrowheads="1"/>
          </p:cNvSpPr>
          <p:nvPr/>
        </p:nvSpPr>
        <p:spPr bwMode="auto">
          <a:xfrm>
            <a:off x="395288" y="1773238"/>
            <a:ext cx="63500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1960</a:t>
            </a:r>
            <a:endParaRPr lang="ja-JP" altLang="en-US" sz="1600">
              <a:latin typeface="Arial" pitchFamily="34" charset="0"/>
              <a:ea typeface="MS PGothic" pitchFamily="34" charset="-128"/>
            </a:endParaRPr>
          </a:p>
        </p:txBody>
      </p:sp>
      <p:sp>
        <p:nvSpPr>
          <p:cNvPr id="78860" name="Text Box 12"/>
          <p:cNvSpPr txBox="1">
            <a:spLocks noChangeArrowheads="1"/>
          </p:cNvSpPr>
          <p:nvPr/>
        </p:nvSpPr>
        <p:spPr bwMode="auto">
          <a:xfrm>
            <a:off x="2051050" y="1773238"/>
            <a:ext cx="63500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1970</a:t>
            </a:r>
            <a:endParaRPr lang="ja-JP" altLang="en-US" sz="1600">
              <a:latin typeface="Arial" pitchFamily="34" charset="0"/>
              <a:ea typeface="MS PGothic" pitchFamily="34" charset="-128"/>
            </a:endParaRPr>
          </a:p>
        </p:txBody>
      </p:sp>
      <p:sp>
        <p:nvSpPr>
          <p:cNvPr id="78861" name="Text Box 13"/>
          <p:cNvSpPr txBox="1">
            <a:spLocks noChangeArrowheads="1"/>
          </p:cNvSpPr>
          <p:nvPr/>
        </p:nvSpPr>
        <p:spPr bwMode="auto">
          <a:xfrm>
            <a:off x="3649663" y="1773238"/>
            <a:ext cx="63500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1980</a:t>
            </a:r>
            <a:endParaRPr lang="ja-JP" altLang="en-US" sz="1600">
              <a:latin typeface="Arial" pitchFamily="34" charset="0"/>
              <a:ea typeface="MS PGothic" pitchFamily="34" charset="-128"/>
            </a:endParaRPr>
          </a:p>
        </p:txBody>
      </p:sp>
      <p:sp>
        <p:nvSpPr>
          <p:cNvPr id="78862" name="Text Box 14"/>
          <p:cNvSpPr txBox="1">
            <a:spLocks noChangeArrowheads="1"/>
          </p:cNvSpPr>
          <p:nvPr/>
        </p:nvSpPr>
        <p:spPr bwMode="auto">
          <a:xfrm>
            <a:off x="5305425" y="1773238"/>
            <a:ext cx="63500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1990</a:t>
            </a:r>
            <a:endParaRPr lang="ja-JP" altLang="en-US" sz="1600">
              <a:latin typeface="Arial" pitchFamily="34" charset="0"/>
              <a:ea typeface="MS PGothic" pitchFamily="34" charset="-128"/>
            </a:endParaRPr>
          </a:p>
        </p:txBody>
      </p:sp>
      <p:sp>
        <p:nvSpPr>
          <p:cNvPr id="78863" name="Text Box 15"/>
          <p:cNvSpPr txBox="1">
            <a:spLocks noChangeArrowheads="1"/>
          </p:cNvSpPr>
          <p:nvPr/>
        </p:nvSpPr>
        <p:spPr bwMode="auto">
          <a:xfrm>
            <a:off x="6889750" y="1773238"/>
            <a:ext cx="63500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2000</a:t>
            </a:r>
            <a:endParaRPr lang="ja-JP" altLang="en-US" sz="1600">
              <a:latin typeface="Arial" pitchFamily="34" charset="0"/>
              <a:ea typeface="MS PGothic" pitchFamily="34" charset="-128"/>
            </a:endParaRPr>
          </a:p>
        </p:txBody>
      </p:sp>
      <p:sp>
        <p:nvSpPr>
          <p:cNvPr id="78864" name="Text Box 16"/>
          <p:cNvSpPr txBox="1">
            <a:spLocks noChangeArrowheads="1"/>
          </p:cNvSpPr>
          <p:nvPr/>
        </p:nvSpPr>
        <p:spPr bwMode="auto">
          <a:xfrm>
            <a:off x="8459788" y="1773238"/>
            <a:ext cx="63500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2010</a:t>
            </a:r>
            <a:endParaRPr lang="ja-JP" altLang="en-US" sz="1600">
              <a:latin typeface="Arial" pitchFamily="34" charset="0"/>
              <a:ea typeface="MS PGothic" pitchFamily="34" charset="-128"/>
            </a:endParaRPr>
          </a:p>
        </p:txBody>
      </p:sp>
      <p:sp>
        <p:nvSpPr>
          <p:cNvPr id="78865" name="Text Box 17"/>
          <p:cNvSpPr txBox="1">
            <a:spLocks noChangeArrowheads="1"/>
          </p:cNvSpPr>
          <p:nvPr/>
        </p:nvSpPr>
        <p:spPr bwMode="auto">
          <a:xfrm>
            <a:off x="827088" y="6381750"/>
            <a:ext cx="4422775"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Source: World Bank (http://data.worldbank.org)</a:t>
            </a:r>
          </a:p>
        </p:txBody>
      </p:sp>
      <p:sp>
        <p:nvSpPr>
          <p:cNvPr id="78867" name="Text Box 19"/>
          <p:cNvSpPr txBox="1">
            <a:spLocks noChangeArrowheads="1"/>
          </p:cNvSpPr>
          <p:nvPr/>
        </p:nvSpPr>
        <p:spPr bwMode="auto">
          <a:xfrm>
            <a:off x="539750" y="5734050"/>
            <a:ext cx="8424863" cy="336550"/>
          </a:xfrm>
          <a:prstGeom prst="rect">
            <a:avLst/>
          </a:prstGeom>
          <a:solidFill>
            <a:schemeClr val="bg1"/>
          </a:solidFill>
          <a:ln w="9525">
            <a:noFill/>
            <a:miter lim="800000"/>
            <a:headEnd/>
            <a:tailEnd/>
          </a:ln>
          <a:effectLst/>
        </p:spPr>
        <p:txBody>
          <a:bodyPr>
            <a:spAutoFit/>
          </a:bodyPr>
          <a:lstStyle/>
          <a:p>
            <a:r>
              <a:rPr lang="en-US" altLang="ja-JP" sz="1600">
                <a:latin typeface="Arial" pitchFamily="34" charset="0"/>
                <a:ea typeface="MS PGothic" pitchFamily="34" charset="-128"/>
              </a:rPr>
              <a:t>51%        92%         87%        75%          64%            61%              14%                 In 2010</a:t>
            </a:r>
          </a:p>
        </p:txBody>
      </p:sp>
      <p:sp>
        <p:nvSpPr>
          <p:cNvPr id="78869" name="Text Box 21"/>
          <p:cNvSpPr txBox="1">
            <a:spLocks noChangeArrowheads="1"/>
          </p:cNvSpPr>
          <p:nvPr/>
        </p:nvSpPr>
        <p:spPr bwMode="auto">
          <a:xfrm>
            <a:off x="179388" y="4652963"/>
            <a:ext cx="59055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20%</a:t>
            </a:r>
            <a:endParaRPr lang="ja-JP" altLang="en-US" sz="1600">
              <a:latin typeface="Arial" pitchFamily="34" charset="0"/>
              <a:ea typeface="MS PGothic" pitchFamily="34" charset="-128"/>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South America Urban Ratio"/>
          <p:cNvPicPr>
            <a:picLocks noChangeAspect="1" noChangeArrowheads="1"/>
          </p:cNvPicPr>
          <p:nvPr/>
        </p:nvPicPr>
        <p:blipFill>
          <a:blip r:embed="rId3"/>
          <a:srcRect/>
          <a:stretch>
            <a:fillRect/>
          </a:stretch>
        </p:blipFill>
        <p:spPr bwMode="auto">
          <a:xfrm>
            <a:off x="468313" y="1989138"/>
            <a:ext cx="8532812" cy="3724275"/>
          </a:xfrm>
          <a:prstGeom prst="rect">
            <a:avLst/>
          </a:prstGeom>
          <a:noFill/>
        </p:spPr>
      </p:pic>
      <p:sp>
        <p:nvSpPr>
          <p:cNvPr id="35843" name="Content Placeholder 2"/>
          <p:cNvSpPr>
            <a:spLocks noGrp="1"/>
          </p:cNvSpPr>
          <p:nvPr>
            <p:ph idx="4294967295"/>
          </p:nvPr>
        </p:nvSpPr>
        <p:spPr>
          <a:xfrm>
            <a:off x="250825" y="1628775"/>
            <a:ext cx="8642350" cy="4451350"/>
          </a:xfrm>
        </p:spPr>
        <p:txBody>
          <a:bodyPr/>
          <a:lstStyle/>
          <a:p>
            <a:pPr lvl="1">
              <a:buFontTx/>
              <a:buNone/>
            </a:pPr>
            <a:endParaRPr lang="en-US" altLang="ja-JP" sz="2400">
              <a:solidFill>
                <a:srgbClr val="2B3C85"/>
              </a:solidFill>
              <a:latin typeface="Arial" pitchFamily="34" charset="0"/>
              <a:ea typeface="Arial Unicode MS" pitchFamily="34" charset="-128"/>
              <a:cs typeface="Arial" pitchFamily="34" charset="0"/>
            </a:endParaRPr>
          </a:p>
          <a:p>
            <a:pPr lvl="1">
              <a:buFontTx/>
              <a:buNone/>
            </a:pPr>
            <a:endParaRPr lang="en-US" altLang="ja-JP" sz="3200">
              <a:solidFill>
                <a:srgbClr val="2B3C85"/>
              </a:solidFill>
              <a:latin typeface="Arial" pitchFamily="34" charset="0"/>
              <a:ea typeface="Arial Unicode MS" pitchFamily="34" charset="-128"/>
              <a:cs typeface="Arial" pitchFamily="34" charset="0"/>
            </a:endParaRPr>
          </a:p>
        </p:txBody>
      </p:sp>
      <p:sp>
        <p:nvSpPr>
          <p:cNvPr id="155654" name="Text Box 6"/>
          <p:cNvSpPr txBox="1">
            <a:spLocks noChangeArrowheads="1"/>
          </p:cNvSpPr>
          <p:nvPr/>
        </p:nvSpPr>
        <p:spPr bwMode="auto">
          <a:xfrm>
            <a:off x="52388" y="2012950"/>
            <a:ext cx="703262"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100%</a:t>
            </a:r>
            <a:endParaRPr lang="ja-JP" altLang="en-US" sz="1600">
              <a:latin typeface="Arial" pitchFamily="34" charset="0"/>
              <a:ea typeface="MS PGothic" pitchFamily="34" charset="-128"/>
            </a:endParaRPr>
          </a:p>
        </p:txBody>
      </p:sp>
      <p:sp>
        <p:nvSpPr>
          <p:cNvPr id="155655" name="Text Box 7"/>
          <p:cNvSpPr txBox="1">
            <a:spLocks noChangeArrowheads="1"/>
          </p:cNvSpPr>
          <p:nvPr/>
        </p:nvSpPr>
        <p:spPr bwMode="auto">
          <a:xfrm>
            <a:off x="160338" y="2660650"/>
            <a:ext cx="59055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80%</a:t>
            </a:r>
            <a:endParaRPr lang="ja-JP" altLang="en-US" sz="1600">
              <a:latin typeface="Arial" pitchFamily="34" charset="0"/>
              <a:ea typeface="MS PGothic" pitchFamily="34" charset="-128"/>
            </a:endParaRPr>
          </a:p>
        </p:txBody>
      </p:sp>
      <p:sp>
        <p:nvSpPr>
          <p:cNvPr id="155656" name="Text Box 8"/>
          <p:cNvSpPr txBox="1">
            <a:spLocks noChangeArrowheads="1"/>
          </p:cNvSpPr>
          <p:nvPr/>
        </p:nvSpPr>
        <p:spPr bwMode="auto">
          <a:xfrm>
            <a:off x="165100" y="3357563"/>
            <a:ext cx="59055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60%</a:t>
            </a:r>
            <a:endParaRPr lang="ja-JP" altLang="en-US" sz="1600">
              <a:latin typeface="Arial" pitchFamily="34" charset="0"/>
              <a:ea typeface="MS PGothic" pitchFamily="34" charset="-128"/>
            </a:endParaRPr>
          </a:p>
        </p:txBody>
      </p:sp>
      <p:sp>
        <p:nvSpPr>
          <p:cNvPr id="155657" name="Text Box 9"/>
          <p:cNvSpPr txBox="1">
            <a:spLocks noChangeArrowheads="1"/>
          </p:cNvSpPr>
          <p:nvPr/>
        </p:nvSpPr>
        <p:spPr bwMode="auto">
          <a:xfrm>
            <a:off x="165100" y="4005263"/>
            <a:ext cx="59055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40%</a:t>
            </a:r>
            <a:endParaRPr lang="ja-JP" altLang="en-US" sz="1600">
              <a:latin typeface="Arial" pitchFamily="34" charset="0"/>
              <a:ea typeface="MS PGothic" pitchFamily="34" charset="-128"/>
            </a:endParaRPr>
          </a:p>
        </p:txBody>
      </p:sp>
      <p:sp>
        <p:nvSpPr>
          <p:cNvPr id="155658" name="Text Box 10"/>
          <p:cNvSpPr txBox="1">
            <a:spLocks noChangeArrowheads="1"/>
          </p:cNvSpPr>
          <p:nvPr/>
        </p:nvSpPr>
        <p:spPr bwMode="auto">
          <a:xfrm>
            <a:off x="395288" y="1773238"/>
            <a:ext cx="63500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1960</a:t>
            </a:r>
            <a:endParaRPr lang="ja-JP" altLang="en-US" sz="1600">
              <a:latin typeface="Arial" pitchFamily="34" charset="0"/>
              <a:ea typeface="MS PGothic" pitchFamily="34" charset="-128"/>
            </a:endParaRPr>
          </a:p>
        </p:txBody>
      </p:sp>
      <p:sp>
        <p:nvSpPr>
          <p:cNvPr id="155659" name="Text Box 11"/>
          <p:cNvSpPr txBox="1">
            <a:spLocks noChangeArrowheads="1"/>
          </p:cNvSpPr>
          <p:nvPr/>
        </p:nvSpPr>
        <p:spPr bwMode="auto">
          <a:xfrm>
            <a:off x="2051050" y="1773238"/>
            <a:ext cx="63500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1970</a:t>
            </a:r>
            <a:endParaRPr lang="ja-JP" altLang="en-US" sz="1600">
              <a:latin typeface="Arial" pitchFamily="34" charset="0"/>
              <a:ea typeface="MS PGothic" pitchFamily="34" charset="-128"/>
            </a:endParaRPr>
          </a:p>
        </p:txBody>
      </p:sp>
      <p:sp>
        <p:nvSpPr>
          <p:cNvPr id="155660" name="Text Box 12"/>
          <p:cNvSpPr txBox="1">
            <a:spLocks noChangeArrowheads="1"/>
          </p:cNvSpPr>
          <p:nvPr/>
        </p:nvSpPr>
        <p:spPr bwMode="auto">
          <a:xfrm>
            <a:off x="3649663" y="1773238"/>
            <a:ext cx="63500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1980</a:t>
            </a:r>
            <a:endParaRPr lang="ja-JP" altLang="en-US" sz="1600">
              <a:latin typeface="Arial" pitchFamily="34" charset="0"/>
              <a:ea typeface="MS PGothic" pitchFamily="34" charset="-128"/>
            </a:endParaRPr>
          </a:p>
        </p:txBody>
      </p:sp>
      <p:sp>
        <p:nvSpPr>
          <p:cNvPr id="155661" name="Text Box 13"/>
          <p:cNvSpPr txBox="1">
            <a:spLocks noChangeArrowheads="1"/>
          </p:cNvSpPr>
          <p:nvPr/>
        </p:nvSpPr>
        <p:spPr bwMode="auto">
          <a:xfrm>
            <a:off x="5305425" y="1773238"/>
            <a:ext cx="63500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1990</a:t>
            </a:r>
            <a:endParaRPr lang="ja-JP" altLang="en-US" sz="1600">
              <a:latin typeface="Arial" pitchFamily="34" charset="0"/>
              <a:ea typeface="MS PGothic" pitchFamily="34" charset="-128"/>
            </a:endParaRPr>
          </a:p>
        </p:txBody>
      </p:sp>
      <p:sp>
        <p:nvSpPr>
          <p:cNvPr id="155662" name="Text Box 14"/>
          <p:cNvSpPr txBox="1">
            <a:spLocks noChangeArrowheads="1"/>
          </p:cNvSpPr>
          <p:nvPr/>
        </p:nvSpPr>
        <p:spPr bwMode="auto">
          <a:xfrm>
            <a:off x="6889750" y="1773238"/>
            <a:ext cx="63500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2000</a:t>
            </a:r>
            <a:endParaRPr lang="ja-JP" altLang="en-US" sz="1600">
              <a:latin typeface="Arial" pitchFamily="34" charset="0"/>
              <a:ea typeface="MS PGothic" pitchFamily="34" charset="-128"/>
            </a:endParaRPr>
          </a:p>
        </p:txBody>
      </p:sp>
      <p:sp>
        <p:nvSpPr>
          <p:cNvPr id="155663" name="Text Box 15"/>
          <p:cNvSpPr txBox="1">
            <a:spLocks noChangeArrowheads="1"/>
          </p:cNvSpPr>
          <p:nvPr/>
        </p:nvSpPr>
        <p:spPr bwMode="auto">
          <a:xfrm>
            <a:off x="8459788" y="1773238"/>
            <a:ext cx="63500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2010</a:t>
            </a:r>
            <a:endParaRPr lang="ja-JP" altLang="en-US" sz="1600">
              <a:latin typeface="Arial" pitchFamily="34" charset="0"/>
              <a:ea typeface="MS PGothic" pitchFamily="34" charset="-128"/>
            </a:endParaRPr>
          </a:p>
        </p:txBody>
      </p:sp>
      <p:sp>
        <p:nvSpPr>
          <p:cNvPr id="155664" name="Text Box 16"/>
          <p:cNvSpPr txBox="1">
            <a:spLocks noChangeArrowheads="1"/>
          </p:cNvSpPr>
          <p:nvPr/>
        </p:nvSpPr>
        <p:spPr bwMode="auto">
          <a:xfrm>
            <a:off x="827088" y="6381750"/>
            <a:ext cx="4422775"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Source: World Bank (http://data.worldbank.org)</a:t>
            </a:r>
          </a:p>
        </p:txBody>
      </p:sp>
      <p:sp>
        <p:nvSpPr>
          <p:cNvPr id="155665" name="Text Box 17"/>
          <p:cNvSpPr txBox="1">
            <a:spLocks noChangeArrowheads="1"/>
          </p:cNvSpPr>
          <p:nvPr/>
        </p:nvSpPr>
        <p:spPr bwMode="auto">
          <a:xfrm>
            <a:off x="539750" y="5689600"/>
            <a:ext cx="8353425" cy="581025"/>
          </a:xfrm>
          <a:prstGeom prst="rect">
            <a:avLst/>
          </a:prstGeom>
          <a:solidFill>
            <a:schemeClr val="bg1"/>
          </a:solidFill>
          <a:ln w="9525">
            <a:noFill/>
            <a:miter lim="800000"/>
            <a:headEnd/>
            <a:tailEnd/>
          </a:ln>
          <a:effectLst/>
        </p:spPr>
        <p:txBody>
          <a:bodyPr>
            <a:spAutoFit/>
          </a:bodyPr>
          <a:lstStyle/>
          <a:p>
            <a:r>
              <a:rPr lang="en-US" altLang="ja-JP" sz="1600">
                <a:latin typeface="Arial" pitchFamily="34" charset="0"/>
                <a:ea typeface="MS PGothic" pitchFamily="34" charset="-128"/>
              </a:rPr>
              <a:t>2.0%       1.1%       1.4%        1.8%          2.3%          1.0%                2.9%          From 2009</a:t>
            </a:r>
          </a:p>
          <a:p>
            <a:pPr algn="r"/>
            <a:r>
              <a:rPr lang="en-US" altLang="ja-JP" sz="1600">
                <a:latin typeface="Arial" pitchFamily="34" charset="0"/>
                <a:ea typeface="MS PGothic" pitchFamily="34" charset="-128"/>
              </a:rPr>
              <a:t> to 2010</a:t>
            </a:r>
          </a:p>
        </p:txBody>
      </p:sp>
      <p:sp>
        <p:nvSpPr>
          <p:cNvPr id="155666" name="Text Box 18"/>
          <p:cNvSpPr txBox="1">
            <a:spLocks noChangeArrowheads="1"/>
          </p:cNvSpPr>
          <p:nvPr/>
        </p:nvSpPr>
        <p:spPr bwMode="auto">
          <a:xfrm>
            <a:off x="179388" y="4652963"/>
            <a:ext cx="59055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20%</a:t>
            </a:r>
            <a:endParaRPr lang="ja-JP" altLang="en-US" sz="1600">
              <a:latin typeface="Arial" pitchFamily="34" charset="0"/>
              <a:ea typeface="MS PGothic" pitchFamily="34" charset="-128"/>
            </a:endParaRPr>
          </a:p>
        </p:txBody>
      </p:sp>
      <p:sp>
        <p:nvSpPr>
          <p:cNvPr id="155667" name="Rectangle 19"/>
          <p:cNvSpPr>
            <a:spLocks noChangeArrowheads="1"/>
          </p:cNvSpPr>
          <p:nvPr/>
        </p:nvSpPr>
        <p:spPr bwMode="auto">
          <a:xfrm>
            <a:off x="8604250" y="2349500"/>
            <a:ext cx="360363" cy="2808288"/>
          </a:xfrm>
          <a:prstGeom prst="rect">
            <a:avLst/>
          </a:prstGeom>
          <a:noFill/>
          <a:ln w="28575">
            <a:solidFill>
              <a:srgbClr val="FF0000"/>
            </a:solidFill>
            <a:miter lim="800000"/>
            <a:headEnd/>
            <a:tailEnd/>
          </a:ln>
          <a:effectLst/>
        </p:spPr>
        <p:txBody>
          <a:bodyPr wrap="none" anchor="ctr"/>
          <a:lstStyle/>
          <a:p>
            <a:endParaRPr lang="en-US"/>
          </a:p>
        </p:txBody>
      </p:sp>
      <p:sp>
        <p:nvSpPr>
          <p:cNvPr id="19" name="Title 1"/>
          <p:cNvSpPr txBox="1">
            <a:spLocks/>
          </p:cNvSpPr>
          <p:nvPr/>
        </p:nvSpPr>
        <p:spPr>
          <a:xfrm>
            <a:off x="1484313" y="333375"/>
            <a:ext cx="7659687" cy="8382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2800" b="0" i="0" u="none" strike="noStrike" kern="1200" cap="none" spc="0" normalizeH="0" baseline="0" noProof="0">
                <a:ln>
                  <a:noFill/>
                </a:ln>
                <a:solidFill>
                  <a:srgbClr val="2B3C85"/>
                </a:solidFill>
                <a:effectLst/>
                <a:uLnTx/>
                <a:uFillTx/>
                <a:latin typeface="Arial" pitchFamily="34" charset="0"/>
                <a:ea typeface="Arial Unicode MS" pitchFamily="34" charset="-128"/>
                <a:cs typeface="Arial" pitchFamily="34" charset="0"/>
              </a:rPr>
              <a:t>Change in Urban Population Ratio</a:t>
            </a:r>
            <a:endParaRPr kumimoji="0" lang="en-US" altLang="ja-JP" sz="2800" b="0" i="0" u="none" strike="noStrike" kern="1200" cap="none" spc="0" normalizeH="0" baseline="0" noProof="0" dirty="0">
              <a:ln>
                <a:noFill/>
              </a:ln>
              <a:solidFill>
                <a:srgbClr val="2B3C85"/>
              </a:solidFill>
              <a:effectLst/>
              <a:uLnTx/>
              <a:uFillTx/>
              <a:latin typeface="Arial" pitchFamily="34" charset="0"/>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15" name="Picture 19" descr="Africa Urban Ratio"/>
          <p:cNvPicPr>
            <a:picLocks noChangeAspect="1" noChangeArrowheads="1"/>
          </p:cNvPicPr>
          <p:nvPr/>
        </p:nvPicPr>
        <p:blipFill>
          <a:blip r:embed="rId3"/>
          <a:srcRect/>
          <a:stretch>
            <a:fillRect/>
          </a:stretch>
        </p:blipFill>
        <p:spPr bwMode="auto">
          <a:xfrm>
            <a:off x="520700" y="2017713"/>
            <a:ext cx="8496300" cy="3716337"/>
          </a:xfrm>
          <a:prstGeom prst="rect">
            <a:avLst/>
          </a:prstGeom>
          <a:noFill/>
        </p:spPr>
      </p:pic>
      <p:sp>
        <p:nvSpPr>
          <p:cNvPr id="157702" name="Text Box 6"/>
          <p:cNvSpPr txBox="1">
            <a:spLocks noChangeArrowheads="1"/>
          </p:cNvSpPr>
          <p:nvPr/>
        </p:nvSpPr>
        <p:spPr bwMode="auto">
          <a:xfrm>
            <a:off x="165100" y="2300288"/>
            <a:ext cx="59055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50%</a:t>
            </a:r>
            <a:endParaRPr lang="ja-JP" altLang="en-US" sz="1600">
              <a:latin typeface="Arial" pitchFamily="34" charset="0"/>
              <a:ea typeface="MS PGothic" pitchFamily="34" charset="-128"/>
            </a:endParaRPr>
          </a:p>
        </p:txBody>
      </p:sp>
      <p:sp>
        <p:nvSpPr>
          <p:cNvPr id="157703" name="Text Box 7"/>
          <p:cNvSpPr txBox="1">
            <a:spLocks noChangeArrowheads="1"/>
          </p:cNvSpPr>
          <p:nvPr/>
        </p:nvSpPr>
        <p:spPr bwMode="auto">
          <a:xfrm>
            <a:off x="160338" y="2852738"/>
            <a:ext cx="59055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40%</a:t>
            </a:r>
            <a:endParaRPr lang="ja-JP" altLang="en-US" sz="1600">
              <a:latin typeface="Arial" pitchFamily="34" charset="0"/>
              <a:ea typeface="MS PGothic" pitchFamily="34" charset="-128"/>
            </a:endParaRPr>
          </a:p>
        </p:txBody>
      </p:sp>
      <p:sp>
        <p:nvSpPr>
          <p:cNvPr id="157704" name="Text Box 8"/>
          <p:cNvSpPr txBox="1">
            <a:spLocks noChangeArrowheads="1"/>
          </p:cNvSpPr>
          <p:nvPr/>
        </p:nvSpPr>
        <p:spPr bwMode="auto">
          <a:xfrm>
            <a:off x="165100" y="3429000"/>
            <a:ext cx="59055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30%</a:t>
            </a:r>
            <a:endParaRPr lang="ja-JP" altLang="en-US" sz="1600">
              <a:latin typeface="Arial" pitchFamily="34" charset="0"/>
              <a:ea typeface="MS PGothic" pitchFamily="34" charset="-128"/>
            </a:endParaRPr>
          </a:p>
        </p:txBody>
      </p:sp>
      <p:sp>
        <p:nvSpPr>
          <p:cNvPr id="157705" name="Text Box 9"/>
          <p:cNvSpPr txBox="1">
            <a:spLocks noChangeArrowheads="1"/>
          </p:cNvSpPr>
          <p:nvPr/>
        </p:nvSpPr>
        <p:spPr bwMode="auto">
          <a:xfrm>
            <a:off x="165100" y="4005263"/>
            <a:ext cx="59055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20%</a:t>
            </a:r>
            <a:endParaRPr lang="ja-JP" altLang="en-US" sz="1600">
              <a:latin typeface="Arial" pitchFamily="34" charset="0"/>
              <a:ea typeface="MS PGothic" pitchFamily="34" charset="-128"/>
            </a:endParaRPr>
          </a:p>
        </p:txBody>
      </p:sp>
      <p:sp>
        <p:nvSpPr>
          <p:cNvPr id="157706" name="Text Box 10"/>
          <p:cNvSpPr txBox="1">
            <a:spLocks noChangeArrowheads="1"/>
          </p:cNvSpPr>
          <p:nvPr/>
        </p:nvSpPr>
        <p:spPr bwMode="auto">
          <a:xfrm>
            <a:off x="395288" y="1773238"/>
            <a:ext cx="63500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1960</a:t>
            </a:r>
            <a:endParaRPr lang="ja-JP" altLang="en-US" sz="1600">
              <a:latin typeface="Arial" pitchFamily="34" charset="0"/>
              <a:ea typeface="MS PGothic" pitchFamily="34" charset="-128"/>
            </a:endParaRPr>
          </a:p>
        </p:txBody>
      </p:sp>
      <p:sp>
        <p:nvSpPr>
          <p:cNvPr id="157707" name="Text Box 11"/>
          <p:cNvSpPr txBox="1">
            <a:spLocks noChangeArrowheads="1"/>
          </p:cNvSpPr>
          <p:nvPr/>
        </p:nvSpPr>
        <p:spPr bwMode="auto">
          <a:xfrm>
            <a:off x="2051050" y="1773238"/>
            <a:ext cx="63500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1970</a:t>
            </a:r>
            <a:endParaRPr lang="ja-JP" altLang="en-US" sz="1600">
              <a:latin typeface="Arial" pitchFamily="34" charset="0"/>
              <a:ea typeface="MS PGothic" pitchFamily="34" charset="-128"/>
            </a:endParaRPr>
          </a:p>
        </p:txBody>
      </p:sp>
      <p:sp>
        <p:nvSpPr>
          <p:cNvPr id="157708" name="Text Box 12"/>
          <p:cNvSpPr txBox="1">
            <a:spLocks noChangeArrowheads="1"/>
          </p:cNvSpPr>
          <p:nvPr/>
        </p:nvSpPr>
        <p:spPr bwMode="auto">
          <a:xfrm>
            <a:off x="3649663" y="1773238"/>
            <a:ext cx="63500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1980</a:t>
            </a:r>
            <a:endParaRPr lang="ja-JP" altLang="en-US" sz="1600">
              <a:latin typeface="Arial" pitchFamily="34" charset="0"/>
              <a:ea typeface="MS PGothic" pitchFamily="34" charset="-128"/>
            </a:endParaRPr>
          </a:p>
        </p:txBody>
      </p:sp>
      <p:sp>
        <p:nvSpPr>
          <p:cNvPr id="157709" name="Text Box 13"/>
          <p:cNvSpPr txBox="1">
            <a:spLocks noChangeArrowheads="1"/>
          </p:cNvSpPr>
          <p:nvPr/>
        </p:nvSpPr>
        <p:spPr bwMode="auto">
          <a:xfrm>
            <a:off x="5305425" y="1773238"/>
            <a:ext cx="63500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1990</a:t>
            </a:r>
            <a:endParaRPr lang="ja-JP" altLang="en-US" sz="1600">
              <a:latin typeface="Arial" pitchFamily="34" charset="0"/>
              <a:ea typeface="MS PGothic" pitchFamily="34" charset="-128"/>
            </a:endParaRPr>
          </a:p>
        </p:txBody>
      </p:sp>
      <p:sp>
        <p:nvSpPr>
          <p:cNvPr id="157710" name="Text Box 14"/>
          <p:cNvSpPr txBox="1">
            <a:spLocks noChangeArrowheads="1"/>
          </p:cNvSpPr>
          <p:nvPr/>
        </p:nvSpPr>
        <p:spPr bwMode="auto">
          <a:xfrm>
            <a:off x="6889750" y="1773238"/>
            <a:ext cx="63500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2000</a:t>
            </a:r>
            <a:endParaRPr lang="ja-JP" altLang="en-US" sz="1600">
              <a:latin typeface="Arial" pitchFamily="34" charset="0"/>
              <a:ea typeface="MS PGothic" pitchFamily="34" charset="-128"/>
            </a:endParaRPr>
          </a:p>
        </p:txBody>
      </p:sp>
      <p:sp>
        <p:nvSpPr>
          <p:cNvPr id="157711" name="Text Box 15"/>
          <p:cNvSpPr txBox="1">
            <a:spLocks noChangeArrowheads="1"/>
          </p:cNvSpPr>
          <p:nvPr/>
        </p:nvSpPr>
        <p:spPr bwMode="auto">
          <a:xfrm>
            <a:off x="8459788" y="1773238"/>
            <a:ext cx="63500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2010</a:t>
            </a:r>
            <a:endParaRPr lang="ja-JP" altLang="en-US" sz="1600">
              <a:latin typeface="Arial" pitchFamily="34" charset="0"/>
              <a:ea typeface="MS PGothic" pitchFamily="34" charset="-128"/>
            </a:endParaRPr>
          </a:p>
        </p:txBody>
      </p:sp>
      <p:sp>
        <p:nvSpPr>
          <p:cNvPr id="157712" name="Text Box 16"/>
          <p:cNvSpPr txBox="1">
            <a:spLocks noChangeArrowheads="1"/>
          </p:cNvSpPr>
          <p:nvPr/>
        </p:nvSpPr>
        <p:spPr bwMode="auto">
          <a:xfrm>
            <a:off x="827088" y="6381750"/>
            <a:ext cx="4422775"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Source: World Bank (http://data.worldbank.org)</a:t>
            </a:r>
          </a:p>
        </p:txBody>
      </p:sp>
      <p:sp>
        <p:nvSpPr>
          <p:cNvPr id="157713" name="Text Box 17"/>
          <p:cNvSpPr txBox="1">
            <a:spLocks noChangeArrowheads="1"/>
          </p:cNvSpPr>
          <p:nvPr/>
        </p:nvSpPr>
        <p:spPr bwMode="auto">
          <a:xfrm>
            <a:off x="539750" y="5734050"/>
            <a:ext cx="8424863" cy="336550"/>
          </a:xfrm>
          <a:prstGeom prst="rect">
            <a:avLst/>
          </a:prstGeom>
          <a:solidFill>
            <a:schemeClr val="bg1"/>
          </a:solidFill>
          <a:ln w="9525">
            <a:noFill/>
            <a:miter lim="800000"/>
            <a:headEnd/>
            <a:tailEnd/>
          </a:ln>
          <a:effectLst/>
        </p:spPr>
        <p:txBody>
          <a:bodyPr>
            <a:spAutoFit/>
          </a:bodyPr>
          <a:lstStyle/>
          <a:p>
            <a:r>
              <a:rPr lang="en-US" altLang="ja-JP" sz="1600">
                <a:latin typeface="Arial" pitchFamily="34" charset="0"/>
                <a:ea typeface="MS PGothic" pitchFamily="34" charset="-128"/>
              </a:rPr>
              <a:t>51%        11%         18%        22%        38%          In 2010</a:t>
            </a:r>
          </a:p>
        </p:txBody>
      </p:sp>
      <p:sp>
        <p:nvSpPr>
          <p:cNvPr id="157714" name="Text Box 18"/>
          <p:cNvSpPr txBox="1">
            <a:spLocks noChangeArrowheads="1"/>
          </p:cNvSpPr>
          <p:nvPr/>
        </p:nvSpPr>
        <p:spPr bwMode="auto">
          <a:xfrm>
            <a:off x="165100" y="4532313"/>
            <a:ext cx="590550" cy="336550"/>
          </a:xfrm>
          <a:prstGeom prst="rect">
            <a:avLst/>
          </a:prstGeom>
          <a:solidFill>
            <a:schemeClr val="bg1"/>
          </a:solidFill>
          <a:ln w="9525">
            <a:noFill/>
            <a:miter lim="800000"/>
            <a:headEnd/>
            <a:tailEnd/>
          </a:ln>
          <a:effectLst/>
        </p:spPr>
        <p:txBody>
          <a:bodyPr wrap="none">
            <a:spAutoFit/>
          </a:bodyPr>
          <a:lstStyle/>
          <a:p>
            <a:r>
              <a:rPr lang="en-US" altLang="ja-JP" sz="1600">
                <a:latin typeface="Arial" pitchFamily="34" charset="0"/>
                <a:ea typeface="MS PGothic" pitchFamily="34" charset="-128"/>
              </a:rPr>
              <a:t>10%</a:t>
            </a:r>
            <a:endParaRPr lang="ja-JP" altLang="en-US" sz="1600">
              <a:latin typeface="Arial" pitchFamily="34" charset="0"/>
              <a:ea typeface="MS PGothic" pitchFamily="34" charset="-128"/>
            </a:endParaRPr>
          </a:p>
        </p:txBody>
      </p:sp>
      <p:sp>
        <p:nvSpPr>
          <p:cNvPr id="17" name="Title 1"/>
          <p:cNvSpPr txBox="1">
            <a:spLocks/>
          </p:cNvSpPr>
          <p:nvPr/>
        </p:nvSpPr>
        <p:spPr>
          <a:xfrm>
            <a:off x="1484313" y="333375"/>
            <a:ext cx="7659687" cy="8382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2800" b="0" i="0" u="none" strike="noStrike" kern="1200" cap="none" spc="0" normalizeH="0" baseline="0" noProof="0">
                <a:ln>
                  <a:noFill/>
                </a:ln>
                <a:solidFill>
                  <a:srgbClr val="2B3C85"/>
                </a:solidFill>
                <a:effectLst/>
                <a:uLnTx/>
                <a:uFillTx/>
                <a:latin typeface="Arial" pitchFamily="34" charset="0"/>
                <a:ea typeface="Arial Unicode MS" pitchFamily="34" charset="-128"/>
                <a:cs typeface="Arial" pitchFamily="34" charset="0"/>
              </a:rPr>
              <a:t>Change in Urban Population Ratio</a:t>
            </a:r>
            <a:endParaRPr kumimoji="0" lang="en-US" altLang="ja-JP" sz="2800" b="0" i="0" u="none" strike="noStrike" kern="1200" cap="none" spc="0" normalizeH="0" baseline="0" noProof="0" dirty="0">
              <a:ln>
                <a:noFill/>
              </a:ln>
              <a:solidFill>
                <a:srgbClr val="2B3C85"/>
              </a:solidFill>
              <a:effectLst/>
              <a:uLnTx/>
              <a:uFillTx/>
              <a:latin typeface="Arial" pitchFamily="34" charset="0"/>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026"/>
          <p:cNvSpPr>
            <a:spLocks noChangeArrowheads="1"/>
          </p:cNvSpPr>
          <p:nvPr/>
        </p:nvSpPr>
        <p:spPr bwMode="auto">
          <a:xfrm>
            <a:off x="107950" y="6092825"/>
            <a:ext cx="8928100" cy="504825"/>
          </a:xfrm>
          <a:prstGeom prst="rect">
            <a:avLst/>
          </a:prstGeom>
          <a:solidFill>
            <a:schemeClr val="bg1"/>
          </a:solidFill>
          <a:ln w="9525">
            <a:noFill/>
            <a:miter lim="800000"/>
            <a:headEnd/>
            <a:tailEnd/>
          </a:ln>
          <a:effectLst/>
        </p:spPr>
        <p:txBody>
          <a:bodyPr wrap="none" anchor="ctr"/>
          <a:lstStyle/>
          <a:p>
            <a:endParaRPr lang="en-US"/>
          </a:p>
        </p:txBody>
      </p:sp>
      <p:sp>
        <p:nvSpPr>
          <p:cNvPr id="141315" name="Rectangle 1027"/>
          <p:cNvSpPr>
            <a:spLocks noChangeArrowheads="1"/>
          </p:cNvSpPr>
          <p:nvPr/>
        </p:nvSpPr>
        <p:spPr bwMode="auto">
          <a:xfrm>
            <a:off x="0" y="0"/>
            <a:ext cx="1371600" cy="1296988"/>
          </a:xfrm>
          <a:prstGeom prst="rect">
            <a:avLst/>
          </a:prstGeom>
          <a:solidFill>
            <a:schemeClr val="bg1"/>
          </a:solidFill>
          <a:ln w="9525">
            <a:noFill/>
            <a:miter lim="800000"/>
            <a:headEnd/>
            <a:tailEnd/>
          </a:ln>
          <a:effectLst/>
        </p:spPr>
        <p:txBody>
          <a:bodyPr wrap="none" anchor="ctr"/>
          <a:lstStyle/>
          <a:p>
            <a:pPr algn="ctr"/>
            <a:endParaRPr lang="ja-JP" altLang="en-US">
              <a:ea typeface="MS PGothic" pitchFamily="34" charset="-128"/>
            </a:endParaRPr>
          </a:p>
        </p:txBody>
      </p:sp>
      <p:sp>
        <p:nvSpPr>
          <p:cNvPr id="141316" name="TextBox 10"/>
          <p:cNvSpPr txBox="1">
            <a:spLocks noChangeArrowheads="1"/>
          </p:cNvSpPr>
          <p:nvPr/>
        </p:nvSpPr>
        <p:spPr bwMode="auto">
          <a:xfrm>
            <a:off x="4857750" y="3071813"/>
            <a:ext cx="1643063" cy="338137"/>
          </a:xfrm>
          <a:prstGeom prst="rect">
            <a:avLst/>
          </a:prstGeom>
          <a:noFill/>
          <a:ln w="9525">
            <a:noFill/>
            <a:miter lim="800000"/>
            <a:headEnd/>
            <a:tailEnd/>
          </a:ln>
        </p:spPr>
        <p:txBody>
          <a:bodyPr>
            <a:spAutoFit/>
          </a:bodyPr>
          <a:lstStyle/>
          <a:p>
            <a:pPr eaLnBrk="1" hangingPunct="1"/>
            <a:r>
              <a:rPr lang="id-ID" sz="1600" b="1">
                <a:latin typeface="Calibri" pitchFamily="34" charset="0"/>
                <a:cs typeface="Arial" charset="0"/>
              </a:rPr>
              <a:t>RTH 13,954</a:t>
            </a:r>
          </a:p>
        </p:txBody>
      </p:sp>
      <p:grpSp>
        <p:nvGrpSpPr>
          <p:cNvPr id="3" name="Group 1029"/>
          <p:cNvGrpSpPr>
            <a:grpSpLocks/>
          </p:cNvGrpSpPr>
          <p:nvPr/>
        </p:nvGrpSpPr>
        <p:grpSpPr bwMode="auto">
          <a:xfrm>
            <a:off x="990600" y="1371600"/>
            <a:ext cx="8153400" cy="4953000"/>
            <a:chOff x="68" y="492"/>
            <a:chExt cx="5696" cy="3800"/>
          </a:xfrm>
        </p:grpSpPr>
        <p:pic>
          <p:nvPicPr>
            <p:cNvPr id="12" name="Picture 2"/>
            <p:cNvPicPr>
              <a:picLocks noChangeAspect="1" noChangeArrowheads="1"/>
            </p:cNvPicPr>
            <p:nvPr/>
          </p:nvPicPr>
          <p:blipFill>
            <a:blip r:embed="rId3" cstate="print">
              <a:extLst/>
            </a:blip>
            <a:srcRect/>
            <a:stretch>
              <a:fillRect/>
            </a:stretch>
          </p:blipFill>
          <p:spPr bwMode="auto">
            <a:xfrm>
              <a:off x="192" y="496"/>
              <a:ext cx="2693" cy="1794"/>
            </a:xfrm>
            <a:prstGeom prst="rect">
              <a:avLst/>
            </a:prstGeom>
            <a:ln>
              <a:noFill/>
            </a:ln>
            <a:effectLst>
              <a:softEdge rad="112500"/>
            </a:effectLst>
            <a:extLst/>
          </p:spPr>
        </p:pic>
        <p:pic>
          <p:nvPicPr>
            <p:cNvPr id="2" name="Picture 2" descr="I:\hs\DATA_IMAGE\RTRW\rrtrwcv2.jpg"/>
            <p:cNvPicPr>
              <a:picLocks noChangeAspect="1" noChangeArrowheads="1"/>
            </p:cNvPicPr>
            <p:nvPr/>
          </p:nvPicPr>
          <p:blipFill>
            <a:blip r:embed="rId4" cstate="print"/>
            <a:srcRect/>
            <a:stretch>
              <a:fillRect/>
            </a:stretch>
          </p:blipFill>
          <p:spPr bwMode="auto">
            <a:xfrm>
              <a:off x="2789" y="495"/>
              <a:ext cx="2352" cy="1778"/>
            </a:xfrm>
            <a:prstGeom prst="rect">
              <a:avLst/>
            </a:prstGeom>
            <a:ln>
              <a:noFill/>
            </a:ln>
            <a:effectLst>
              <a:softEdge rad="112500"/>
            </a:effectLst>
          </p:spPr>
        </p:pic>
        <p:pic>
          <p:nvPicPr>
            <p:cNvPr id="10" name="Picture 10" descr="aerial 2"/>
            <p:cNvPicPr>
              <a:picLocks noChangeAspect="1" noChangeArrowheads="1"/>
            </p:cNvPicPr>
            <p:nvPr/>
          </p:nvPicPr>
          <p:blipFill>
            <a:blip r:embed="rId5" cstate="print"/>
            <a:srcRect l="10870" t="-6297"/>
            <a:stretch>
              <a:fillRect/>
            </a:stretch>
          </p:blipFill>
          <p:spPr bwMode="auto">
            <a:xfrm>
              <a:off x="4196" y="1207"/>
              <a:ext cx="1564" cy="1068"/>
            </a:xfrm>
            <a:prstGeom prst="rect">
              <a:avLst/>
            </a:prstGeom>
            <a:ln>
              <a:noFill/>
            </a:ln>
            <a:effectLst>
              <a:softEdge rad="112500"/>
            </a:effectLst>
          </p:spPr>
        </p:pic>
        <p:pic>
          <p:nvPicPr>
            <p:cNvPr id="141321" name="Picture 12" descr="C:\Users\DELL\AppData\Local\Microsoft\Windows\Temporary Internet Files\Low\Content.IE5\PNM5W6I6\peta penduduk DKI[1].jpg"/>
            <p:cNvPicPr>
              <a:picLocks noChangeAspect="1" noChangeArrowheads="1"/>
            </p:cNvPicPr>
            <p:nvPr/>
          </p:nvPicPr>
          <p:blipFill>
            <a:blip r:embed="rId6"/>
            <a:srcRect/>
            <a:stretch>
              <a:fillRect/>
            </a:stretch>
          </p:blipFill>
          <p:spPr bwMode="auto">
            <a:xfrm>
              <a:off x="68" y="2267"/>
              <a:ext cx="5372" cy="2025"/>
            </a:xfrm>
            <a:prstGeom prst="rect">
              <a:avLst/>
            </a:prstGeom>
            <a:noFill/>
            <a:ln w="9525">
              <a:noFill/>
              <a:miter lim="800000"/>
              <a:headEnd/>
              <a:tailEnd/>
            </a:ln>
          </p:spPr>
        </p:pic>
      </p:grpSp>
      <p:pic>
        <p:nvPicPr>
          <p:cNvPr id="141322" name="Picture 6" descr="PU Embosed copy"/>
          <p:cNvPicPr>
            <a:picLocks noChangeAspect="1" noChangeArrowheads="1"/>
          </p:cNvPicPr>
          <p:nvPr/>
        </p:nvPicPr>
        <p:blipFill>
          <a:blip r:embed="rId7"/>
          <a:srcRect/>
          <a:stretch>
            <a:fillRect/>
          </a:stretch>
        </p:blipFill>
        <p:spPr bwMode="auto">
          <a:xfrm>
            <a:off x="304800" y="304800"/>
            <a:ext cx="990600" cy="922338"/>
          </a:xfrm>
          <a:prstGeom prst="rect">
            <a:avLst/>
          </a:prstGeom>
          <a:noFill/>
          <a:ln w="9525">
            <a:noFill/>
            <a:miter lim="800000"/>
            <a:headEnd/>
            <a:tailEnd/>
          </a:ln>
        </p:spPr>
      </p:pic>
      <p:sp>
        <p:nvSpPr>
          <p:cNvPr id="20486" name="Rectangle 3"/>
          <p:cNvSpPr>
            <a:spLocks noChangeArrowheads="1"/>
          </p:cNvSpPr>
          <p:nvPr/>
        </p:nvSpPr>
        <p:spPr bwMode="auto">
          <a:xfrm>
            <a:off x="827088" y="6172200"/>
            <a:ext cx="7273925" cy="762000"/>
          </a:xfrm>
          <a:prstGeom prst="rect">
            <a:avLst/>
          </a:prstGeom>
          <a:noFill/>
          <a:ln w="9525">
            <a:noFill/>
            <a:miter lim="800000"/>
            <a:headEnd/>
            <a:tailEnd/>
          </a:ln>
        </p:spPr>
        <p:txBody>
          <a:bodyPr wrap="none" lIns="95780" tIns="47889" rIns="207397" bIns="47889" anchor="ctr"/>
          <a:lstStyle/>
          <a:p>
            <a:pPr eaLnBrk="1" hangingPunct="1"/>
            <a:r>
              <a:rPr lang="en-US" altLang="ja-JP" b="1">
                <a:solidFill>
                  <a:schemeClr val="accent2"/>
                </a:solidFill>
                <a:latin typeface="Arial" charset="0"/>
                <a:ea typeface="MS PGothic" pitchFamily="34" charset="-128"/>
                <a:cs typeface="Arial" charset="0"/>
              </a:rPr>
              <a:t>Source: Ministry of </a:t>
            </a:r>
            <a:r>
              <a:rPr lang="id-ID" b="1">
                <a:solidFill>
                  <a:schemeClr val="accent2"/>
                </a:solidFill>
                <a:latin typeface="Arial" charset="0"/>
                <a:ea typeface="MS PGothic" pitchFamily="34" charset="-128"/>
                <a:cs typeface="Arial" charset="0"/>
              </a:rPr>
              <a:t>Public Works</a:t>
            </a:r>
            <a:r>
              <a:rPr lang="en-US" altLang="ja-JP" b="1">
                <a:solidFill>
                  <a:schemeClr val="accent2"/>
                </a:solidFill>
                <a:latin typeface="Arial" charset="0"/>
                <a:ea typeface="MS PGothic" pitchFamily="34" charset="-128"/>
                <a:cs typeface="Arial" charset="0"/>
              </a:rPr>
              <a:t>, Indonesia</a:t>
            </a:r>
          </a:p>
        </p:txBody>
      </p:sp>
      <p:sp>
        <p:nvSpPr>
          <p:cNvPr id="141325" name="Text Box 5"/>
          <p:cNvSpPr txBox="1">
            <a:spLocks noChangeArrowheads="1"/>
          </p:cNvSpPr>
          <p:nvPr/>
        </p:nvSpPr>
        <p:spPr bwMode="auto">
          <a:xfrm>
            <a:off x="323850" y="1557338"/>
            <a:ext cx="935038" cy="274637"/>
          </a:xfrm>
          <a:prstGeom prst="rect">
            <a:avLst/>
          </a:prstGeom>
          <a:noFill/>
          <a:ln w="9525">
            <a:noFill/>
            <a:miter lim="800000"/>
            <a:headEnd/>
            <a:tailEnd/>
          </a:ln>
        </p:spPr>
        <p:txBody>
          <a:bodyPr>
            <a:spAutoFit/>
          </a:bodyPr>
          <a:lstStyle/>
          <a:p>
            <a:pPr algn="ctr" eaLnBrk="1" hangingPunct="1">
              <a:spcBef>
                <a:spcPct val="50000"/>
              </a:spcBef>
            </a:pPr>
            <a:r>
              <a:rPr lang="en-US" altLang="ja-JP" sz="1200" b="1">
                <a:latin typeface="Calibri" pitchFamily="34" charset="0"/>
                <a:ea typeface="MS PGothic" pitchFamily="34" charset="-128"/>
                <a:cs typeface="Arial" charset="0"/>
              </a:rPr>
              <a:t>JULI 2011</a:t>
            </a:r>
          </a:p>
        </p:txBody>
      </p:sp>
      <p:sp>
        <p:nvSpPr>
          <p:cNvPr id="141326" name="Rectangle 1038"/>
          <p:cNvSpPr>
            <a:spLocks noGrp="1" noChangeArrowheads="1"/>
          </p:cNvSpPr>
          <p:nvPr>
            <p:ph type="title"/>
          </p:nvPr>
        </p:nvSpPr>
        <p:spPr>
          <a:xfrm>
            <a:off x="1047750" y="115888"/>
            <a:ext cx="7772400" cy="1143000"/>
          </a:xfrm>
        </p:spPr>
        <p:txBody>
          <a:bodyPr/>
          <a:lstStyle/>
          <a:p>
            <a:r>
              <a:rPr lang="en-US" altLang="ja-JP" sz="4000">
                <a:solidFill>
                  <a:srgbClr val="F86308"/>
                </a:solidFill>
                <a:cs typeface="Arial" charset="0"/>
              </a:rPr>
              <a:t>Urbanization</a:t>
            </a:r>
            <a:r>
              <a:rPr lang="en-US" altLang="ja-JP" sz="4000"/>
              <a:t> </a:t>
            </a:r>
            <a:r>
              <a:rPr lang="en-US" altLang="ja-JP" sz="4000">
                <a:solidFill>
                  <a:srgbClr val="F86308"/>
                </a:solidFill>
                <a:cs typeface="Arial" charset="0"/>
              </a:rPr>
              <a:t>in Jakarta</a:t>
            </a:r>
          </a:p>
        </p:txBody>
      </p:sp>
      <p:sp>
        <p:nvSpPr>
          <p:cNvPr id="8"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63C795E-5106-48EB-9E35-281F22FE2ACA}" type="slidenum">
              <a:rPr lang="en-US" sz="1200">
                <a:solidFill>
                  <a:schemeClr val="tx1">
                    <a:tint val="75000"/>
                  </a:schemeClr>
                </a:solidFill>
                <a:latin typeface="+mn-lt"/>
              </a:rPr>
              <a:pPr algn="r" fontAlgn="auto">
                <a:spcBef>
                  <a:spcPts val="0"/>
                </a:spcBef>
                <a:spcAft>
                  <a:spcPts val="0"/>
                </a:spcAft>
                <a:defRPr/>
              </a:pPr>
              <a:t>23</a:t>
            </a:fld>
            <a:endParaRPr lang="en-US" sz="1200">
              <a:solidFill>
                <a:schemeClr val="tx1">
                  <a:tint val="75000"/>
                </a:schemeClr>
              </a:solidFill>
              <a:latin typeface="+mn-lt"/>
            </a:endParaRPr>
          </a:p>
        </p:txBody>
      </p:sp>
      <p:sp>
        <p:nvSpPr>
          <p:cNvPr id="141329" name="Text Box 5"/>
          <p:cNvSpPr txBox="1">
            <a:spLocks noChangeArrowheads="1"/>
          </p:cNvSpPr>
          <p:nvPr/>
        </p:nvSpPr>
        <p:spPr bwMode="auto">
          <a:xfrm>
            <a:off x="323850" y="1989138"/>
            <a:ext cx="935038" cy="274637"/>
          </a:xfrm>
          <a:prstGeom prst="rect">
            <a:avLst/>
          </a:prstGeom>
          <a:noFill/>
          <a:ln w="9525">
            <a:noFill/>
            <a:miter lim="800000"/>
            <a:headEnd/>
            <a:tailEnd/>
          </a:ln>
        </p:spPr>
        <p:txBody>
          <a:bodyPr>
            <a:spAutoFit/>
          </a:bodyPr>
          <a:lstStyle/>
          <a:p>
            <a:pPr algn="ctr" eaLnBrk="1" hangingPunct="1">
              <a:spcBef>
                <a:spcPct val="50000"/>
              </a:spcBef>
            </a:pPr>
            <a:r>
              <a:rPr lang="en-US" altLang="ja-JP" sz="1200" b="1">
                <a:latin typeface="Calibri" pitchFamily="34" charset="0"/>
                <a:ea typeface="MS PGothic" pitchFamily="34" charset="-128"/>
                <a:cs typeface="Arial" charset="0"/>
              </a:rPr>
              <a:t>JAN 1970</a:t>
            </a:r>
          </a:p>
        </p:txBody>
      </p:sp>
      <p:sp>
        <p:nvSpPr>
          <p:cNvPr id="141330" name="Text Box 1042"/>
          <p:cNvSpPr txBox="1">
            <a:spLocks noChangeArrowheads="1"/>
          </p:cNvSpPr>
          <p:nvPr/>
        </p:nvSpPr>
        <p:spPr bwMode="auto">
          <a:xfrm>
            <a:off x="1317625" y="2693988"/>
            <a:ext cx="1439863" cy="814387"/>
          </a:xfrm>
          <a:prstGeom prst="rect">
            <a:avLst/>
          </a:prstGeom>
          <a:solidFill>
            <a:srgbClr val="C0C0C0"/>
          </a:solidFill>
          <a:ln w="9525">
            <a:noFill/>
            <a:miter lim="800000"/>
            <a:headEnd/>
            <a:tailEnd/>
          </a:ln>
          <a:effectLst/>
        </p:spPr>
        <p:txBody>
          <a:bodyPr>
            <a:spAutoFit/>
          </a:bodyPr>
          <a:lstStyle/>
          <a:p>
            <a:pPr>
              <a:spcBef>
                <a:spcPct val="50000"/>
              </a:spcBef>
            </a:pPr>
            <a:r>
              <a:rPr lang="fr-CH" sz="1900" b="1">
                <a:latin typeface="Arial" charset="0"/>
                <a:cs typeface="Arial" charset="0"/>
              </a:rPr>
              <a:t>World</a:t>
            </a:r>
          </a:p>
          <a:p>
            <a:pPr>
              <a:spcBef>
                <a:spcPct val="50000"/>
              </a:spcBef>
            </a:pPr>
            <a:r>
              <a:rPr lang="fr-CH" sz="1900" b="1">
                <a:latin typeface="Arial" charset="0"/>
                <a:cs typeface="Arial" charset="0"/>
              </a:rPr>
              <a:t>Population</a:t>
            </a:r>
            <a:endParaRPr lang="en-US" sz="1900" b="1">
              <a:latin typeface="Arial" charset="0"/>
              <a:cs typeface="Arial" charset="0"/>
            </a:endParaRPr>
          </a:p>
        </p:txBody>
      </p:sp>
      <p:sp>
        <p:nvSpPr>
          <p:cNvPr id="141331" name="Text Box 1043"/>
          <p:cNvSpPr txBox="1">
            <a:spLocks noChangeArrowheads="1"/>
          </p:cNvSpPr>
          <p:nvPr/>
        </p:nvSpPr>
        <p:spPr bwMode="auto">
          <a:xfrm>
            <a:off x="1044575" y="5613400"/>
            <a:ext cx="647700" cy="336550"/>
          </a:xfrm>
          <a:prstGeom prst="rect">
            <a:avLst/>
          </a:prstGeom>
          <a:solidFill>
            <a:srgbClr val="EAEAEA"/>
          </a:solidFill>
          <a:ln w="9525">
            <a:noFill/>
            <a:miter lim="800000"/>
            <a:headEnd/>
            <a:tailEnd/>
          </a:ln>
          <a:effectLst/>
        </p:spPr>
        <p:txBody>
          <a:bodyPr>
            <a:spAutoFit/>
          </a:bodyPr>
          <a:lstStyle/>
          <a:p>
            <a:pPr>
              <a:spcBef>
                <a:spcPct val="50000"/>
              </a:spcBef>
            </a:pPr>
            <a:r>
              <a:rPr lang="fr-CH" sz="1600" b="1">
                <a:latin typeface="Arial" charset="0"/>
                <a:cs typeface="Arial" charset="0"/>
              </a:rPr>
              <a:t>1973</a:t>
            </a:r>
            <a:endParaRPr lang="en-US" sz="1600" b="1">
              <a:latin typeface="Arial" charset="0"/>
              <a:cs typeface="Arial" charset="0"/>
            </a:endParaRPr>
          </a:p>
        </p:txBody>
      </p:sp>
      <p:sp>
        <p:nvSpPr>
          <p:cNvPr id="141332" name="Text Box 1044"/>
          <p:cNvSpPr txBox="1">
            <a:spLocks noChangeArrowheads="1"/>
          </p:cNvSpPr>
          <p:nvPr/>
        </p:nvSpPr>
        <p:spPr bwMode="auto">
          <a:xfrm>
            <a:off x="2484438" y="5613400"/>
            <a:ext cx="647700" cy="336550"/>
          </a:xfrm>
          <a:prstGeom prst="rect">
            <a:avLst/>
          </a:prstGeom>
          <a:solidFill>
            <a:srgbClr val="EAEAEA"/>
          </a:solidFill>
          <a:ln w="9525">
            <a:noFill/>
            <a:miter lim="800000"/>
            <a:headEnd/>
            <a:tailEnd/>
          </a:ln>
          <a:effectLst/>
        </p:spPr>
        <p:txBody>
          <a:bodyPr>
            <a:spAutoFit/>
          </a:bodyPr>
          <a:lstStyle/>
          <a:p>
            <a:pPr>
              <a:spcBef>
                <a:spcPct val="50000"/>
              </a:spcBef>
            </a:pPr>
            <a:r>
              <a:rPr lang="fr-CH" sz="1600" b="1">
                <a:latin typeface="Arial" charset="0"/>
                <a:cs typeface="Arial" charset="0"/>
              </a:rPr>
              <a:t>1983</a:t>
            </a:r>
            <a:endParaRPr lang="en-US" sz="1600" b="1">
              <a:latin typeface="Arial" charset="0"/>
              <a:cs typeface="Arial" charset="0"/>
            </a:endParaRPr>
          </a:p>
        </p:txBody>
      </p:sp>
      <p:sp>
        <p:nvSpPr>
          <p:cNvPr id="141333" name="Text Box 1045"/>
          <p:cNvSpPr txBox="1">
            <a:spLocks noChangeArrowheads="1"/>
          </p:cNvSpPr>
          <p:nvPr/>
        </p:nvSpPr>
        <p:spPr bwMode="auto">
          <a:xfrm>
            <a:off x="3995738" y="5613400"/>
            <a:ext cx="647700" cy="336550"/>
          </a:xfrm>
          <a:prstGeom prst="rect">
            <a:avLst/>
          </a:prstGeom>
          <a:solidFill>
            <a:srgbClr val="EAEAEA"/>
          </a:solidFill>
          <a:ln w="9525">
            <a:noFill/>
            <a:miter lim="800000"/>
            <a:headEnd/>
            <a:tailEnd/>
          </a:ln>
          <a:effectLst/>
        </p:spPr>
        <p:txBody>
          <a:bodyPr>
            <a:spAutoFit/>
          </a:bodyPr>
          <a:lstStyle/>
          <a:p>
            <a:pPr>
              <a:spcBef>
                <a:spcPct val="50000"/>
              </a:spcBef>
            </a:pPr>
            <a:r>
              <a:rPr lang="fr-CH" sz="1600" b="1">
                <a:latin typeface="Arial" charset="0"/>
                <a:cs typeface="Arial" charset="0"/>
              </a:rPr>
              <a:t>1993</a:t>
            </a:r>
            <a:endParaRPr lang="en-US" sz="1600" b="1">
              <a:latin typeface="Arial" charset="0"/>
              <a:cs typeface="Arial" charset="0"/>
            </a:endParaRPr>
          </a:p>
        </p:txBody>
      </p:sp>
      <p:sp>
        <p:nvSpPr>
          <p:cNvPr id="141334" name="Text Box 1046"/>
          <p:cNvSpPr txBox="1">
            <a:spLocks noChangeArrowheads="1"/>
          </p:cNvSpPr>
          <p:nvPr/>
        </p:nvSpPr>
        <p:spPr bwMode="auto">
          <a:xfrm>
            <a:off x="5435600" y="5613400"/>
            <a:ext cx="647700" cy="336550"/>
          </a:xfrm>
          <a:prstGeom prst="rect">
            <a:avLst/>
          </a:prstGeom>
          <a:solidFill>
            <a:srgbClr val="EAEAEA"/>
          </a:solidFill>
          <a:ln w="9525">
            <a:noFill/>
            <a:miter lim="800000"/>
            <a:headEnd/>
            <a:tailEnd/>
          </a:ln>
          <a:effectLst/>
        </p:spPr>
        <p:txBody>
          <a:bodyPr>
            <a:spAutoFit/>
          </a:bodyPr>
          <a:lstStyle/>
          <a:p>
            <a:pPr>
              <a:spcBef>
                <a:spcPct val="50000"/>
              </a:spcBef>
            </a:pPr>
            <a:r>
              <a:rPr lang="fr-CH" sz="1600" b="1">
                <a:latin typeface="Arial" charset="0"/>
                <a:cs typeface="Arial" charset="0"/>
              </a:rPr>
              <a:t>1998</a:t>
            </a:r>
            <a:endParaRPr lang="en-US" sz="1600" b="1">
              <a:latin typeface="Arial" charset="0"/>
              <a:cs typeface="Arial" charset="0"/>
            </a:endParaRPr>
          </a:p>
        </p:txBody>
      </p:sp>
      <p:sp>
        <p:nvSpPr>
          <p:cNvPr id="141335" name="Text Box 1047"/>
          <p:cNvSpPr txBox="1">
            <a:spLocks noChangeArrowheads="1"/>
          </p:cNvSpPr>
          <p:nvPr/>
        </p:nvSpPr>
        <p:spPr bwMode="auto">
          <a:xfrm>
            <a:off x="6948488" y="5613400"/>
            <a:ext cx="647700" cy="336550"/>
          </a:xfrm>
          <a:prstGeom prst="rect">
            <a:avLst/>
          </a:prstGeom>
          <a:solidFill>
            <a:srgbClr val="EAEAEA"/>
          </a:solidFill>
          <a:ln w="9525">
            <a:noFill/>
            <a:miter lim="800000"/>
            <a:headEnd/>
            <a:tailEnd/>
          </a:ln>
          <a:effectLst/>
        </p:spPr>
        <p:txBody>
          <a:bodyPr>
            <a:spAutoFit/>
          </a:bodyPr>
          <a:lstStyle/>
          <a:p>
            <a:pPr>
              <a:spcBef>
                <a:spcPct val="50000"/>
              </a:spcBef>
            </a:pPr>
            <a:r>
              <a:rPr lang="fr-CH" sz="1600" b="1">
                <a:latin typeface="Arial" charset="0"/>
                <a:cs typeface="Arial" charset="0"/>
              </a:rPr>
              <a:t>2002</a:t>
            </a:r>
            <a:endParaRPr lang="en-US" sz="1600" b="1">
              <a:latin typeface="Arial" charset="0"/>
              <a:cs typeface="Arial" charset="0"/>
            </a:endParaRPr>
          </a:p>
        </p:txBody>
      </p:sp>
      <p:sp>
        <p:nvSpPr>
          <p:cNvPr id="141336" name="Text Box 5"/>
          <p:cNvSpPr txBox="1">
            <a:spLocks noChangeArrowheads="1"/>
          </p:cNvSpPr>
          <p:nvPr/>
        </p:nvSpPr>
        <p:spPr bwMode="auto">
          <a:xfrm>
            <a:off x="2051050" y="6107113"/>
            <a:ext cx="2016125" cy="274637"/>
          </a:xfrm>
          <a:prstGeom prst="rect">
            <a:avLst/>
          </a:prstGeom>
          <a:noFill/>
          <a:ln w="9525">
            <a:noFill/>
            <a:miter lim="800000"/>
            <a:headEnd/>
            <a:tailEnd/>
          </a:ln>
        </p:spPr>
        <p:txBody>
          <a:bodyPr>
            <a:spAutoFit/>
          </a:bodyPr>
          <a:lstStyle/>
          <a:p>
            <a:pPr algn="ctr" eaLnBrk="1" hangingPunct="1">
              <a:spcBef>
                <a:spcPct val="50000"/>
              </a:spcBef>
            </a:pPr>
            <a:r>
              <a:rPr lang="en-US" altLang="ja-JP" sz="1200" b="1">
                <a:latin typeface="Calibri" pitchFamily="34" charset="0"/>
                <a:ea typeface="MS PGothic" pitchFamily="34" charset="-128"/>
                <a:cs typeface="Arial" charset="0"/>
              </a:rPr>
              <a:t>Settlement, Building</a:t>
            </a:r>
          </a:p>
        </p:txBody>
      </p:sp>
      <p:sp>
        <p:nvSpPr>
          <p:cNvPr id="23" name="Slide Number Placeholder 22"/>
          <p:cNvSpPr>
            <a:spLocks noGrp="1"/>
          </p:cNvSpPr>
          <p:nvPr>
            <p:ph type="sldNum" sz="quarter" idx="12"/>
          </p:nvPr>
        </p:nvSpPr>
        <p:spPr/>
        <p:txBody>
          <a:bodyPr/>
          <a:lstStyle/>
          <a:p>
            <a:fld id="{BC4C65ED-19FD-4484-A54C-C1ED206F9B8A}" type="slidenum">
              <a:rPr lang="en-US" smtClean="0"/>
              <a:pPr/>
              <a:t>23</a:t>
            </a:fld>
            <a:endParaRPr lang="en-US"/>
          </a:p>
        </p:txBody>
      </p:sp>
      <p:sp>
        <p:nvSpPr>
          <p:cNvPr id="24" name="Footer Placeholder 23"/>
          <p:cNvSpPr>
            <a:spLocks noGrp="1"/>
          </p:cNvSpPr>
          <p:nvPr>
            <p:ph type="ftr" sz="quarter" idx="11"/>
          </p:nvPr>
        </p:nvSpPr>
        <p:spPr/>
        <p:txBody>
          <a:bodyPr/>
          <a:lstStyle/>
          <a:p>
            <a:r>
              <a:rPr lang="en-US"/>
              <a:t>Geremew Sahilu (PhD)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066800"/>
            <a:ext cx="1828800" cy="369332"/>
          </a:xfrm>
          <a:prstGeom prst="rect">
            <a:avLst/>
          </a:prstGeom>
          <a:noFill/>
        </p:spPr>
        <p:txBody>
          <a:bodyPr wrap="square" rtlCol="0">
            <a:spAutoFit/>
          </a:bodyPr>
          <a:lstStyle/>
          <a:p>
            <a:r>
              <a:rPr lang="en-US" b="1" dirty="0"/>
              <a:t>SANITATION</a:t>
            </a:r>
          </a:p>
        </p:txBody>
      </p:sp>
      <p:pic>
        <p:nvPicPr>
          <p:cNvPr id="6146" name="Picture 2"/>
          <p:cNvPicPr>
            <a:picLocks noChangeAspect="1" noChangeArrowheads="1"/>
          </p:cNvPicPr>
          <p:nvPr/>
        </p:nvPicPr>
        <p:blipFill>
          <a:blip r:embed="rId2"/>
          <a:srcRect/>
          <a:stretch>
            <a:fillRect/>
          </a:stretch>
        </p:blipFill>
        <p:spPr bwMode="auto">
          <a:xfrm>
            <a:off x="762002" y="1066800"/>
            <a:ext cx="7496175" cy="5172076"/>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C4C65ED-19FD-4484-A54C-C1ED206F9B8A}" type="slidenum">
              <a:rPr lang="en-US" smtClean="0"/>
              <a:pPr/>
              <a:t>24</a:t>
            </a:fld>
            <a:endParaRPr lang="en-US"/>
          </a:p>
        </p:txBody>
      </p:sp>
      <p:sp>
        <p:nvSpPr>
          <p:cNvPr id="5" name="Footer Placeholder 4"/>
          <p:cNvSpPr>
            <a:spLocks noGrp="1"/>
          </p:cNvSpPr>
          <p:nvPr>
            <p:ph type="ftr" sz="quarter" idx="11"/>
          </p:nvPr>
        </p:nvSpPr>
        <p:spPr/>
        <p:txBody>
          <a:bodyPr/>
          <a:lstStyle/>
          <a:p>
            <a:r>
              <a:rPr lang="en-US"/>
              <a:t>Geremew Sahilu (PhD)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0"/>
            <a:ext cx="1828800" cy="369332"/>
          </a:xfrm>
          <a:prstGeom prst="rect">
            <a:avLst/>
          </a:prstGeom>
          <a:noFill/>
        </p:spPr>
        <p:txBody>
          <a:bodyPr wrap="square" rtlCol="0">
            <a:spAutoFit/>
          </a:bodyPr>
          <a:lstStyle/>
          <a:p>
            <a:r>
              <a:rPr lang="en-US" b="1" dirty="0">
                <a:solidFill>
                  <a:srgbClr val="FF0000"/>
                </a:solidFill>
              </a:rPr>
              <a:t>SANITATION…</a:t>
            </a:r>
          </a:p>
        </p:txBody>
      </p:sp>
      <p:pic>
        <p:nvPicPr>
          <p:cNvPr id="7170" name="Picture 2"/>
          <p:cNvPicPr>
            <a:picLocks noChangeAspect="1" noChangeArrowheads="1"/>
          </p:cNvPicPr>
          <p:nvPr/>
        </p:nvPicPr>
        <p:blipFill>
          <a:blip r:embed="rId2"/>
          <a:srcRect/>
          <a:stretch>
            <a:fillRect/>
          </a:stretch>
        </p:blipFill>
        <p:spPr bwMode="auto">
          <a:xfrm>
            <a:off x="814390" y="1295402"/>
            <a:ext cx="7515225" cy="4800599"/>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C4C65ED-19FD-4484-A54C-C1ED206F9B8A}" type="slidenum">
              <a:rPr lang="en-US" smtClean="0"/>
              <a:pPr/>
              <a:t>25</a:t>
            </a:fld>
            <a:endParaRPr lang="en-US"/>
          </a:p>
        </p:txBody>
      </p:sp>
      <p:sp>
        <p:nvSpPr>
          <p:cNvPr id="5" name="Footer Placeholder 4"/>
          <p:cNvSpPr>
            <a:spLocks noGrp="1"/>
          </p:cNvSpPr>
          <p:nvPr>
            <p:ph type="ftr" sz="quarter" idx="11"/>
          </p:nvPr>
        </p:nvSpPr>
        <p:spPr/>
        <p:txBody>
          <a:bodyPr/>
          <a:lstStyle/>
          <a:p>
            <a:r>
              <a:rPr lang="en-US"/>
              <a:t>Geremew Sahilu (PhD)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8600"/>
            <a:ext cx="1828800" cy="369332"/>
          </a:xfrm>
          <a:prstGeom prst="rect">
            <a:avLst/>
          </a:prstGeom>
          <a:noFill/>
        </p:spPr>
        <p:txBody>
          <a:bodyPr wrap="square" rtlCol="0">
            <a:spAutoFit/>
          </a:bodyPr>
          <a:lstStyle/>
          <a:p>
            <a:r>
              <a:rPr lang="en-US" b="1" dirty="0">
                <a:solidFill>
                  <a:srgbClr val="FF0000"/>
                </a:solidFill>
              </a:rPr>
              <a:t>SANITATION…</a:t>
            </a:r>
          </a:p>
        </p:txBody>
      </p:sp>
      <p:pic>
        <p:nvPicPr>
          <p:cNvPr id="8194" name="Picture 2"/>
          <p:cNvPicPr>
            <a:picLocks noChangeAspect="1" noChangeArrowheads="1"/>
          </p:cNvPicPr>
          <p:nvPr/>
        </p:nvPicPr>
        <p:blipFill>
          <a:blip r:embed="rId2"/>
          <a:srcRect/>
          <a:stretch>
            <a:fillRect/>
          </a:stretch>
        </p:blipFill>
        <p:spPr bwMode="auto">
          <a:xfrm>
            <a:off x="1447800" y="628650"/>
            <a:ext cx="6400800" cy="5848351"/>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C4C65ED-19FD-4484-A54C-C1ED206F9B8A}" type="slidenum">
              <a:rPr lang="en-US" smtClean="0"/>
              <a:pPr/>
              <a:t>26</a:t>
            </a:fld>
            <a:endParaRPr lang="en-US"/>
          </a:p>
        </p:txBody>
      </p:sp>
      <p:sp>
        <p:nvSpPr>
          <p:cNvPr id="5" name="Footer Placeholder 4"/>
          <p:cNvSpPr>
            <a:spLocks noGrp="1"/>
          </p:cNvSpPr>
          <p:nvPr>
            <p:ph type="ftr" sz="quarter" idx="11"/>
          </p:nvPr>
        </p:nvSpPr>
        <p:spPr/>
        <p:txBody>
          <a:bodyPr/>
          <a:lstStyle/>
          <a:p>
            <a:r>
              <a:rPr lang="en-US"/>
              <a:t>Geremew Sahilu (PhD)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823915" y="738958"/>
            <a:ext cx="7481887" cy="5390381"/>
          </a:xfrm>
          <a:prstGeom prst="rect">
            <a:avLst/>
          </a:prstGeom>
          <a:noFill/>
          <a:ln w="9525">
            <a:noFill/>
            <a:miter lim="800000"/>
            <a:headEnd/>
            <a:tailEnd/>
          </a:ln>
          <a:effectLst/>
        </p:spPr>
      </p:pic>
      <p:sp>
        <p:nvSpPr>
          <p:cNvPr id="3" name="TextBox 2"/>
          <p:cNvSpPr txBox="1"/>
          <p:nvPr/>
        </p:nvSpPr>
        <p:spPr>
          <a:xfrm>
            <a:off x="838200" y="228600"/>
            <a:ext cx="1828800" cy="369332"/>
          </a:xfrm>
          <a:prstGeom prst="rect">
            <a:avLst/>
          </a:prstGeom>
          <a:noFill/>
        </p:spPr>
        <p:txBody>
          <a:bodyPr wrap="square" rtlCol="0">
            <a:spAutoFit/>
          </a:bodyPr>
          <a:lstStyle/>
          <a:p>
            <a:r>
              <a:rPr lang="en-US" b="1" dirty="0">
                <a:solidFill>
                  <a:srgbClr val="FF0000"/>
                </a:solidFill>
              </a:rPr>
              <a:t>SANITATION…</a:t>
            </a:r>
          </a:p>
        </p:txBody>
      </p:sp>
      <p:sp>
        <p:nvSpPr>
          <p:cNvPr id="4" name="Slide Number Placeholder 3"/>
          <p:cNvSpPr>
            <a:spLocks noGrp="1"/>
          </p:cNvSpPr>
          <p:nvPr>
            <p:ph type="sldNum" sz="quarter" idx="12"/>
          </p:nvPr>
        </p:nvSpPr>
        <p:spPr/>
        <p:txBody>
          <a:bodyPr/>
          <a:lstStyle/>
          <a:p>
            <a:fld id="{BC4C65ED-19FD-4484-A54C-C1ED206F9B8A}" type="slidenum">
              <a:rPr lang="en-US" smtClean="0"/>
              <a:pPr/>
              <a:t>27</a:t>
            </a:fld>
            <a:endParaRPr lang="en-US"/>
          </a:p>
        </p:txBody>
      </p:sp>
      <p:sp>
        <p:nvSpPr>
          <p:cNvPr id="5" name="Footer Placeholder 4"/>
          <p:cNvSpPr>
            <a:spLocks noGrp="1"/>
          </p:cNvSpPr>
          <p:nvPr>
            <p:ph type="ftr" sz="quarter" idx="11"/>
          </p:nvPr>
        </p:nvSpPr>
        <p:spPr/>
        <p:txBody>
          <a:bodyPr/>
          <a:lstStyle/>
          <a:p>
            <a:r>
              <a:rPr lang="en-US"/>
              <a:t>Geremew Sahilu (PhD)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776290" y="890588"/>
            <a:ext cx="7591425" cy="5076826"/>
          </a:xfrm>
          <a:prstGeom prst="rect">
            <a:avLst/>
          </a:prstGeom>
          <a:noFill/>
          <a:ln w="9525">
            <a:noFill/>
            <a:miter lim="800000"/>
            <a:headEnd/>
            <a:tailEnd/>
          </a:ln>
          <a:effectLst/>
        </p:spPr>
      </p:pic>
      <p:sp>
        <p:nvSpPr>
          <p:cNvPr id="3" name="TextBox 2"/>
          <p:cNvSpPr txBox="1"/>
          <p:nvPr/>
        </p:nvSpPr>
        <p:spPr>
          <a:xfrm>
            <a:off x="838200" y="228600"/>
            <a:ext cx="1828800" cy="369332"/>
          </a:xfrm>
          <a:prstGeom prst="rect">
            <a:avLst/>
          </a:prstGeom>
          <a:noFill/>
        </p:spPr>
        <p:txBody>
          <a:bodyPr wrap="square" rtlCol="0">
            <a:spAutoFit/>
          </a:bodyPr>
          <a:lstStyle/>
          <a:p>
            <a:r>
              <a:rPr lang="en-US" b="1" dirty="0">
                <a:solidFill>
                  <a:srgbClr val="FF0000"/>
                </a:solidFill>
              </a:rPr>
              <a:t>SANITATION…</a:t>
            </a:r>
          </a:p>
        </p:txBody>
      </p:sp>
      <p:sp>
        <p:nvSpPr>
          <p:cNvPr id="4" name="Slide Number Placeholder 3"/>
          <p:cNvSpPr>
            <a:spLocks noGrp="1"/>
          </p:cNvSpPr>
          <p:nvPr>
            <p:ph type="sldNum" sz="quarter" idx="12"/>
          </p:nvPr>
        </p:nvSpPr>
        <p:spPr/>
        <p:txBody>
          <a:bodyPr/>
          <a:lstStyle/>
          <a:p>
            <a:fld id="{BC4C65ED-19FD-4484-A54C-C1ED206F9B8A}" type="slidenum">
              <a:rPr lang="en-US" smtClean="0"/>
              <a:pPr/>
              <a:t>28</a:t>
            </a:fld>
            <a:endParaRPr lang="en-US"/>
          </a:p>
        </p:txBody>
      </p:sp>
      <p:sp>
        <p:nvSpPr>
          <p:cNvPr id="5" name="Footer Placeholder 4"/>
          <p:cNvSpPr>
            <a:spLocks noGrp="1"/>
          </p:cNvSpPr>
          <p:nvPr>
            <p:ph type="ftr" sz="quarter" idx="11"/>
          </p:nvPr>
        </p:nvSpPr>
        <p:spPr/>
        <p:txBody>
          <a:bodyPr/>
          <a:lstStyle/>
          <a:p>
            <a:r>
              <a:rPr lang="en-US"/>
              <a:t>Geremew Sahilu (PhD)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Collection and Conveyance of </a:t>
            </a:r>
            <a:r>
              <a:rPr lang="en-US" sz="3600" b="1" dirty="0"/>
              <a:t>Sewage</a:t>
            </a:r>
            <a:endParaRPr lang="en-US" sz="4000" b="1" dirty="0"/>
          </a:p>
        </p:txBody>
      </p:sp>
      <p:sp>
        <p:nvSpPr>
          <p:cNvPr id="3" name="Content Placeholder 2"/>
          <p:cNvSpPr>
            <a:spLocks noGrp="1"/>
          </p:cNvSpPr>
          <p:nvPr>
            <p:ph idx="1"/>
          </p:nvPr>
        </p:nvSpPr>
        <p:spPr/>
        <p:txBody>
          <a:bodyPr/>
          <a:lstStyle/>
          <a:p>
            <a:r>
              <a:rPr lang="en-US" b="1" dirty="0"/>
              <a:t>Conservancy System</a:t>
            </a:r>
          </a:p>
          <a:p>
            <a:r>
              <a:rPr lang="en-US" b="1" dirty="0"/>
              <a:t>Water Carriage System</a:t>
            </a:r>
          </a:p>
        </p:txBody>
      </p:sp>
      <p:sp>
        <p:nvSpPr>
          <p:cNvPr id="4" name="Slide Number Placeholder 3"/>
          <p:cNvSpPr>
            <a:spLocks noGrp="1"/>
          </p:cNvSpPr>
          <p:nvPr>
            <p:ph type="sldNum" sz="quarter" idx="12"/>
          </p:nvPr>
        </p:nvSpPr>
        <p:spPr/>
        <p:txBody>
          <a:bodyPr/>
          <a:lstStyle/>
          <a:p>
            <a:fld id="{39027BD3-7795-45BF-A2E9-CA9A72A65E3C}" type="slidenum">
              <a:rPr lang="en-US" smtClean="0"/>
              <a:pPr/>
              <a:t>29</a:t>
            </a:fld>
            <a:endParaRPr lang="en-US"/>
          </a:p>
        </p:txBody>
      </p:sp>
      <p:sp>
        <p:nvSpPr>
          <p:cNvPr id="5" name="Footer Placeholder 4"/>
          <p:cNvSpPr>
            <a:spLocks noGrp="1"/>
          </p:cNvSpPr>
          <p:nvPr>
            <p:ph type="ftr" sz="quarter" idx="11"/>
          </p:nvPr>
        </p:nvSpPr>
        <p:spPr/>
        <p:txBody>
          <a:bodyPr/>
          <a:lstStyle/>
          <a:p>
            <a:r>
              <a:rPr lang="en-US"/>
              <a:t>Geremew Sahilu (PhD)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5400" b="1" dirty="0"/>
              <a:t>Introduction to urban Drainage</a:t>
            </a:r>
          </a:p>
        </p:txBody>
      </p:sp>
      <p:sp>
        <p:nvSpPr>
          <p:cNvPr id="3" name="Content Placeholder 2"/>
          <p:cNvSpPr>
            <a:spLocks noGrp="1"/>
          </p:cNvSpPr>
          <p:nvPr>
            <p:ph idx="1"/>
          </p:nvPr>
        </p:nvSpPr>
        <p:spPr/>
        <p:txBody>
          <a:bodyPr>
            <a:normAutofit/>
          </a:bodyPr>
          <a:lstStyle/>
          <a:p>
            <a:pPr>
              <a:buNone/>
            </a:pPr>
            <a:r>
              <a:rPr lang="en-US" b="1" dirty="0">
                <a:solidFill>
                  <a:srgbClr val="FF0000"/>
                </a:solidFill>
              </a:rPr>
              <a:t>• What is UD?</a:t>
            </a:r>
          </a:p>
          <a:p>
            <a:pPr>
              <a:buNone/>
            </a:pPr>
            <a:r>
              <a:rPr lang="en-US" b="1" dirty="0">
                <a:solidFill>
                  <a:srgbClr val="FF0000"/>
                </a:solidFill>
              </a:rPr>
              <a:t>• Types of UD System</a:t>
            </a:r>
          </a:p>
          <a:p>
            <a:pPr>
              <a:buNone/>
            </a:pPr>
            <a:r>
              <a:rPr lang="en-US" b="1" dirty="0"/>
              <a:t>– Piped/natural</a:t>
            </a:r>
          </a:p>
          <a:p>
            <a:pPr>
              <a:buNone/>
            </a:pPr>
            <a:r>
              <a:rPr lang="en-US" b="1" dirty="0"/>
              <a:t>– Separate/combined/hybrid</a:t>
            </a:r>
          </a:p>
          <a:p>
            <a:pPr>
              <a:buNone/>
            </a:pPr>
            <a:r>
              <a:rPr lang="en-US" b="1" dirty="0">
                <a:solidFill>
                  <a:srgbClr val="FF0000"/>
                </a:solidFill>
              </a:rPr>
              <a:t>• Storm drainage Systems</a:t>
            </a:r>
          </a:p>
          <a:p>
            <a:pPr>
              <a:buNone/>
            </a:pPr>
            <a:r>
              <a:rPr lang="en-US" b="1" dirty="0"/>
              <a:t>– Building Drainage</a:t>
            </a:r>
          </a:p>
          <a:p>
            <a:pPr>
              <a:buNone/>
            </a:pPr>
            <a:r>
              <a:rPr lang="en-US" b="1" dirty="0"/>
              <a:t>– Sewers</a:t>
            </a:r>
          </a:p>
          <a:p>
            <a:pPr>
              <a:buNone/>
            </a:pPr>
            <a:r>
              <a:rPr lang="en-US" b="1" dirty="0"/>
              <a:t>– Manholes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Collection…/Conservancy</a:t>
            </a:r>
          </a:p>
        </p:txBody>
      </p:sp>
      <p:sp>
        <p:nvSpPr>
          <p:cNvPr id="3" name="Content Placeholder 2"/>
          <p:cNvSpPr>
            <a:spLocks noGrp="1"/>
          </p:cNvSpPr>
          <p:nvPr>
            <p:ph idx="1"/>
          </p:nvPr>
        </p:nvSpPr>
        <p:spPr/>
        <p:txBody>
          <a:bodyPr>
            <a:normAutofit fontScale="92500" lnSpcReduction="10000"/>
          </a:bodyPr>
          <a:lstStyle/>
          <a:p>
            <a:r>
              <a:rPr lang="en-US" b="1" dirty="0">
                <a:solidFill>
                  <a:srgbClr val="FF0000"/>
                </a:solidFill>
              </a:rPr>
              <a:t>Old and outdated </a:t>
            </a:r>
            <a:r>
              <a:rPr lang="en-US" b="1" dirty="0"/>
              <a:t>system of disposal</a:t>
            </a:r>
          </a:p>
          <a:p>
            <a:r>
              <a:rPr lang="en-US" b="1" dirty="0"/>
              <a:t>Mostly used in </a:t>
            </a:r>
            <a:r>
              <a:rPr lang="en-US" b="1" dirty="0">
                <a:solidFill>
                  <a:srgbClr val="FF0000"/>
                </a:solidFill>
              </a:rPr>
              <a:t>villages</a:t>
            </a:r>
            <a:r>
              <a:rPr lang="en-US" b="1" dirty="0"/>
              <a:t> / </a:t>
            </a:r>
            <a:r>
              <a:rPr lang="en-US" b="1" dirty="0">
                <a:solidFill>
                  <a:srgbClr val="FF0000"/>
                </a:solidFill>
              </a:rPr>
              <a:t>undeveloped</a:t>
            </a:r>
            <a:r>
              <a:rPr lang="en-US" b="1" dirty="0"/>
              <a:t> urban areas</a:t>
            </a:r>
          </a:p>
          <a:p>
            <a:r>
              <a:rPr lang="en-US" b="1" dirty="0"/>
              <a:t>Different types of refuses are collected, conveyed and disposed off </a:t>
            </a:r>
          </a:p>
          <a:p>
            <a:pPr lvl="1"/>
            <a:r>
              <a:rPr lang="en-US" b="1" dirty="0"/>
              <a:t>Dry refuse (with no excreta) collected by cart and disposed out of city (combustibles burnt)</a:t>
            </a:r>
          </a:p>
          <a:p>
            <a:pPr lvl="1"/>
            <a:r>
              <a:rPr lang="en-US" b="1" dirty="0"/>
              <a:t>Dirty water/Storm water /</a:t>
            </a:r>
            <a:r>
              <a:rPr lang="en-US" b="1" dirty="0" err="1"/>
              <a:t>Sullage</a:t>
            </a:r>
            <a:r>
              <a:rPr lang="en-US" b="1" dirty="0"/>
              <a:t> flows in </a:t>
            </a:r>
            <a:r>
              <a:rPr lang="en-US" b="1" dirty="0">
                <a:solidFill>
                  <a:srgbClr val="FF0000"/>
                </a:solidFill>
              </a:rPr>
              <a:t>open drains and join water bodies</a:t>
            </a:r>
          </a:p>
          <a:p>
            <a:pPr lvl="1"/>
            <a:r>
              <a:rPr lang="en-US" b="1" dirty="0">
                <a:solidFill>
                  <a:srgbClr val="FF0000"/>
                </a:solidFill>
              </a:rPr>
              <a:t>Night soil collected from latrines </a:t>
            </a:r>
            <a:r>
              <a:rPr lang="en-US" b="1" dirty="0"/>
              <a:t>by cart/trucks buried and </a:t>
            </a:r>
            <a:r>
              <a:rPr lang="en-US" b="1" dirty="0">
                <a:solidFill>
                  <a:srgbClr val="FF0000"/>
                </a:solidFill>
              </a:rPr>
              <a:t>converted into manure</a:t>
            </a:r>
          </a:p>
          <a:p>
            <a:pPr lvl="1"/>
            <a:r>
              <a:rPr lang="en-US" b="1" dirty="0"/>
              <a:t>Industries have own arrangement for disposal of their sewage</a:t>
            </a:r>
          </a:p>
        </p:txBody>
      </p:sp>
      <p:sp>
        <p:nvSpPr>
          <p:cNvPr id="4" name="Slide Number Placeholder 3"/>
          <p:cNvSpPr>
            <a:spLocks noGrp="1"/>
          </p:cNvSpPr>
          <p:nvPr>
            <p:ph type="sldNum" sz="quarter" idx="12"/>
          </p:nvPr>
        </p:nvSpPr>
        <p:spPr/>
        <p:txBody>
          <a:bodyPr/>
          <a:lstStyle/>
          <a:p>
            <a:fld id="{39027BD3-7795-45BF-A2E9-CA9A72A65E3C}" type="slidenum">
              <a:rPr lang="en-US" smtClean="0"/>
              <a:pPr/>
              <a:t>30</a:t>
            </a:fld>
            <a:endParaRPr lang="en-US"/>
          </a:p>
        </p:txBody>
      </p:sp>
      <p:sp>
        <p:nvSpPr>
          <p:cNvPr id="5" name="Footer Placeholder 4"/>
          <p:cNvSpPr>
            <a:spLocks noGrp="1"/>
          </p:cNvSpPr>
          <p:nvPr>
            <p:ph type="ftr" sz="quarter" idx="11"/>
          </p:nvPr>
        </p:nvSpPr>
        <p:spPr/>
        <p:txBody>
          <a:bodyPr/>
          <a:lstStyle/>
          <a:p>
            <a:r>
              <a:rPr lang="en-US"/>
              <a:t>Geremew Sahilu (PhD)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Collection…/Conservancy</a:t>
            </a:r>
          </a:p>
        </p:txBody>
      </p:sp>
      <p:sp>
        <p:nvSpPr>
          <p:cNvPr id="3" name="Content Placeholder 2"/>
          <p:cNvSpPr>
            <a:spLocks noGrp="1"/>
          </p:cNvSpPr>
          <p:nvPr>
            <p:ph idx="1"/>
          </p:nvPr>
        </p:nvSpPr>
        <p:spPr/>
        <p:txBody>
          <a:bodyPr/>
          <a:lstStyle/>
          <a:p>
            <a:r>
              <a:rPr lang="en-US" b="1" dirty="0">
                <a:solidFill>
                  <a:srgbClr val="FF0000"/>
                </a:solidFill>
              </a:rPr>
              <a:t>Disadvantage</a:t>
            </a:r>
          </a:p>
          <a:p>
            <a:pPr lvl="1"/>
            <a:r>
              <a:rPr lang="en-US" b="1" dirty="0">
                <a:solidFill>
                  <a:srgbClr val="FF0000"/>
                </a:solidFill>
              </a:rPr>
              <a:t>Liquid </a:t>
            </a:r>
            <a:r>
              <a:rPr lang="en-US" b="1" dirty="0"/>
              <a:t>from latrines get </a:t>
            </a:r>
            <a:r>
              <a:rPr lang="en-US" b="1" dirty="0">
                <a:solidFill>
                  <a:srgbClr val="FF0000"/>
                </a:solidFill>
              </a:rPr>
              <a:t>into ground</a:t>
            </a:r>
          </a:p>
          <a:p>
            <a:pPr lvl="1"/>
            <a:r>
              <a:rPr lang="en-US" b="1" dirty="0"/>
              <a:t>Cause </a:t>
            </a:r>
            <a:r>
              <a:rPr lang="en-US" b="1" dirty="0">
                <a:solidFill>
                  <a:srgbClr val="FF0000"/>
                </a:solidFill>
              </a:rPr>
              <a:t>contamination</a:t>
            </a:r>
            <a:r>
              <a:rPr lang="en-US" b="1" dirty="0"/>
              <a:t> of groundwater</a:t>
            </a:r>
          </a:p>
          <a:p>
            <a:pPr lvl="1"/>
            <a:r>
              <a:rPr lang="en-US" b="1" dirty="0"/>
              <a:t>Openly disposed non-liquid wastes also </a:t>
            </a:r>
            <a:r>
              <a:rPr lang="en-US" b="1" dirty="0">
                <a:solidFill>
                  <a:srgbClr val="FF0000"/>
                </a:solidFill>
              </a:rPr>
              <a:t>cause diseases</a:t>
            </a:r>
          </a:p>
        </p:txBody>
      </p:sp>
      <p:sp>
        <p:nvSpPr>
          <p:cNvPr id="4" name="Slide Number Placeholder 3"/>
          <p:cNvSpPr>
            <a:spLocks noGrp="1"/>
          </p:cNvSpPr>
          <p:nvPr>
            <p:ph type="sldNum" sz="quarter" idx="12"/>
          </p:nvPr>
        </p:nvSpPr>
        <p:spPr/>
        <p:txBody>
          <a:bodyPr/>
          <a:lstStyle/>
          <a:p>
            <a:fld id="{39027BD3-7795-45BF-A2E9-CA9A72A65E3C}" type="slidenum">
              <a:rPr lang="en-US" smtClean="0"/>
              <a:pPr/>
              <a:t>31</a:t>
            </a:fld>
            <a:endParaRPr lang="en-US"/>
          </a:p>
        </p:txBody>
      </p:sp>
      <p:sp>
        <p:nvSpPr>
          <p:cNvPr id="5" name="Footer Placeholder 4"/>
          <p:cNvSpPr>
            <a:spLocks noGrp="1"/>
          </p:cNvSpPr>
          <p:nvPr>
            <p:ph type="ftr" sz="quarter" idx="11"/>
          </p:nvPr>
        </p:nvSpPr>
        <p:spPr/>
        <p:txBody>
          <a:bodyPr/>
          <a:lstStyle/>
          <a:p>
            <a:r>
              <a:rPr lang="en-US"/>
              <a:t>Geremew Sahilu (PhD)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85800" y="564120"/>
            <a:ext cx="7620000" cy="54080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Water Carriage Systems</a:t>
            </a:r>
          </a:p>
        </p:txBody>
      </p:sp>
      <p:sp>
        <p:nvSpPr>
          <p:cNvPr id="3" name="Content Placeholder 2"/>
          <p:cNvSpPr>
            <a:spLocks noGrp="1"/>
          </p:cNvSpPr>
          <p:nvPr>
            <p:ph idx="1"/>
          </p:nvPr>
        </p:nvSpPr>
        <p:spPr/>
        <p:txBody>
          <a:bodyPr/>
          <a:lstStyle/>
          <a:p>
            <a:r>
              <a:rPr lang="en-US" b="1" dirty="0">
                <a:solidFill>
                  <a:srgbClr val="FF0000"/>
                </a:solidFill>
              </a:rPr>
              <a:t>Collection, Conveyance and Disposal </a:t>
            </a:r>
            <a:r>
              <a:rPr lang="en-US" b="1" dirty="0"/>
              <a:t>of the Wastes is done </a:t>
            </a:r>
            <a:r>
              <a:rPr lang="en-US" b="1" dirty="0">
                <a:solidFill>
                  <a:srgbClr val="FF0000"/>
                </a:solidFill>
              </a:rPr>
              <a:t>with the help of water</a:t>
            </a:r>
          </a:p>
          <a:p>
            <a:r>
              <a:rPr lang="en-US" b="1" dirty="0">
                <a:solidFill>
                  <a:srgbClr val="FF0000"/>
                </a:solidFill>
              </a:rPr>
              <a:t>Latrines</a:t>
            </a:r>
            <a:r>
              <a:rPr lang="en-US" b="1" dirty="0"/>
              <a:t> used are of </a:t>
            </a:r>
            <a:r>
              <a:rPr lang="en-US" b="1" dirty="0">
                <a:solidFill>
                  <a:srgbClr val="FF0000"/>
                </a:solidFill>
              </a:rPr>
              <a:t>special design </a:t>
            </a:r>
            <a:r>
              <a:rPr lang="en-US" b="1" dirty="0"/>
              <a:t>called Water Closets (WCs)</a:t>
            </a:r>
          </a:p>
          <a:p>
            <a:r>
              <a:rPr lang="en-US" b="1" dirty="0">
                <a:solidFill>
                  <a:srgbClr val="FF0000"/>
                </a:solidFill>
              </a:rPr>
              <a:t>Flushing</a:t>
            </a:r>
            <a:r>
              <a:rPr lang="en-US" b="1" dirty="0"/>
              <a:t> of WCs is done with water </a:t>
            </a:r>
            <a:r>
              <a:rPr lang="en-US" b="1" dirty="0">
                <a:solidFill>
                  <a:srgbClr val="FF0000"/>
                </a:solidFill>
              </a:rPr>
              <a:t>5 to 10 l</a:t>
            </a:r>
          </a:p>
          <a:p>
            <a:r>
              <a:rPr lang="en-US" b="1" dirty="0">
                <a:solidFill>
                  <a:srgbClr val="FF0000"/>
                </a:solidFill>
              </a:rPr>
              <a:t>WC’s waste </a:t>
            </a:r>
            <a:r>
              <a:rPr lang="en-US" b="1" dirty="0"/>
              <a:t>and </a:t>
            </a:r>
            <a:r>
              <a:rPr lang="en-US" b="1" dirty="0" err="1">
                <a:solidFill>
                  <a:srgbClr val="FF0000"/>
                </a:solidFill>
              </a:rPr>
              <a:t>Sullage</a:t>
            </a:r>
            <a:r>
              <a:rPr lang="en-US" b="1" dirty="0">
                <a:solidFill>
                  <a:srgbClr val="FF0000"/>
                </a:solidFill>
              </a:rPr>
              <a:t> from kitchen and bathroom</a:t>
            </a:r>
            <a:r>
              <a:rPr lang="en-US" b="1" dirty="0"/>
              <a:t> form </a:t>
            </a:r>
            <a:r>
              <a:rPr lang="en-US" b="1" dirty="0">
                <a:solidFill>
                  <a:srgbClr val="FF0000"/>
                </a:solidFill>
              </a:rPr>
              <a:t>sewage</a:t>
            </a:r>
          </a:p>
          <a:p>
            <a:r>
              <a:rPr lang="en-US" b="1" dirty="0">
                <a:solidFill>
                  <a:srgbClr val="FF0000"/>
                </a:solidFill>
              </a:rPr>
              <a:t>Sewage flows </a:t>
            </a:r>
            <a:r>
              <a:rPr lang="en-US" b="1" dirty="0"/>
              <a:t>through </a:t>
            </a:r>
            <a:r>
              <a:rPr lang="en-US" b="1" dirty="0">
                <a:solidFill>
                  <a:srgbClr val="FF0000"/>
                </a:solidFill>
              </a:rPr>
              <a:t>underground pipes </a:t>
            </a:r>
            <a:r>
              <a:rPr lang="en-US" b="1" dirty="0"/>
              <a:t>to </a:t>
            </a:r>
            <a:r>
              <a:rPr lang="en-US" b="1" dirty="0">
                <a:solidFill>
                  <a:srgbClr val="FF0000"/>
                </a:solidFill>
              </a:rPr>
              <a:t>treatment plants </a:t>
            </a:r>
            <a:r>
              <a:rPr lang="en-US" b="1" dirty="0"/>
              <a:t>and </a:t>
            </a:r>
            <a:r>
              <a:rPr lang="en-US" b="1" dirty="0">
                <a:solidFill>
                  <a:srgbClr val="FF0000"/>
                </a:solidFill>
              </a:rPr>
              <a:t>disposed </a:t>
            </a:r>
            <a:r>
              <a:rPr lang="en-US" b="1" dirty="0"/>
              <a:t>of for irrigation or as dilution</a:t>
            </a:r>
          </a:p>
          <a:p>
            <a:endParaRPr lang="en-US" b="1" dirty="0"/>
          </a:p>
        </p:txBody>
      </p:sp>
      <p:sp>
        <p:nvSpPr>
          <p:cNvPr id="5" name="Footer Placeholder 4"/>
          <p:cNvSpPr>
            <a:spLocks noGrp="1"/>
          </p:cNvSpPr>
          <p:nvPr>
            <p:ph type="ftr" sz="quarter" idx="11"/>
          </p:nvPr>
        </p:nvSpPr>
        <p:spPr/>
        <p:txBody>
          <a:bodyPr/>
          <a:lstStyle/>
          <a:p>
            <a:r>
              <a:rPr lang="en-US"/>
              <a:t>Geremew Sahilu (PhD)</a:t>
            </a:r>
          </a:p>
        </p:txBody>
      </p:sp>
      <p:sp>
        <p:nvSpPr>
          <p:cNvPr id="4" name="Slide Number Placeholder 3"/>
          <p:cNvSpPr>
            <a:spLocks noGrp="1"/>
          </p:cNvSpPr>
          <p:nvPr>
            <p:ph type="sldNum" sz="quarter" idx="12"/>
          </p:nvPr>
        </p:nvSpPr>
        <p:spPr/>
        <p:txBody>
          <a:bodyPr/>
          <a:lstStyle/>
          <a:p>
            <a:fld id="{39027BD3-7795-45BF-A2E9-CA9A72A65E3C}"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Carriage …</a:t>
            </a:r>
          </a:p>
        </p:txBody>
      </p:sp>
      <p:sp>
        <p:nvSpPr>
          <p:cNvPr id="3" name="Content Placeholder 2"/>
          <p:cNvSpPr>
            <a:spLocks noGrp="1"/>
          </p:cNvSpPr>
          <p:nvPr>
            <p:ph idx="1"/>
          </p:nvPr>
        </p:nvSpPr>
        <p:spPr/>
        <p:txBody>
          <a:bodyPr/>
          <a:lstStyle/>
          <a:p>
            <a:r>
              <a:rPr lang="en-US" b="1" dirty="0"/>
              <a:t>In such a system</a:t>
            </a:r>
          </a:p>
          <a:p>
            <a:pPr lvl="1"/>
            <a:r>
              <a:rPr lang="en-US" b="1" dirty="0"/>
              <a:t>Garbage is disposed as in conservancy system</a:t>
            </a:r>
          </a:p>
          <a:p>
            <a:pPr lvl="1"/>
            <a:r>
              <a:rPr lang="en-US" b="1" dirty="0">
                <a:solidFill>
                  <a:srgbClr val="FF0000"/>
                </a:solidFill>
              </a:rPr>
              <a:t>Storm water may or may not be allowed </a:t>
            </a:r>
            <a:r>
              <a:rPr lang="en-US" b="1" dirty="0"/>
              <a:t>to enter the sewers (storm water can also be disposed off through an open surface drains / not dirty)</a:t>
            </a:r>
          </a:p>
          <a:p>
            <a:r>
              <a:rPr lang="en-US" b="1" dirty="0"/>
              <a:t>Water carriage system is </a:t>
            </a:r>
            <a:r>
              <a:rPr lang="en-US" b="1" dirty="0">
                <a:solidFill>
                  <a:srgbClr val="FF0000"/>
                </a:solidFill>
              </a:rPr>
              <a:t>most modern method</a:t>
            </a:r>
            <a:r>
              <a:rPr lang="en-US" b="1" dirty="0"/>
              <a:t> of disposal and is recommended</a:t>
            </a:r>
          </a:p>
          <a:p>
            <a:r>
              <a:rPr lang="en-US" b="1" dirty="0">
                <a:solidFill>
                  <a:srgbClr val="FF0000"/>
                </a:solidFill>
              </a:rPr>
              <a:t>Initial cost</a:t>
            </a:r>
            <a:r>
              <a:rPr lang="en-US" b="1" dirty="0"/>
              <a:t> of installation is </a:t>
            </a:r>
            <a:r>
              <a:rPr lang="en-US" b="1" dirty="0">
                <a:solidFill>
                  <a:srgbClr val="FF0000"/>
                </a:solidFill>
              </a:rPr>
              <a:t>very high </a:t>
            </a:r>
            <a:r>
              <a:rPr lang="en-US" b="1" dirty="0"/>
              <a:t>and might be difficult  to install it for </a:t>
            </a:r>
            <a:r>
              <a:rPr lang="en-US" b="1" dirty="0">
                <a:solidFill>
                  <a:srgbClr val="FF0000"/>
                </a:solidFill>
              </a:rPr>
              <a:t>poor communities</a:t>
            </a:r>
          </a:p>
          <a:p>
            <a:r>
              <a:rPr lang="en-US" b="1" dirty="0"/>
              <a:t>It might need to be </a:t>
            </a:r>
            <a:r>
              <a:rPr lang="en-US" b="1" dirty="0">
                <a:solidFill>
                  <a:srgbClr val="FF0000"/>
                </a:solidFill>
              </a:rPr>
              <a:t>implemented by phase</a:t>
            </a:r>
          </a:p>
          <a:p>
            <a:pPr lvl="1"/>
            <a:endParaRPr lang="en-US" b="1" dirty="0"/>
          </a:p>
        </p:txBody>
      </p:sp>
      <p:sp>
        <p:nvSpPr>
          <p:cNvPr id="5" name="Footer Placeholder 4"/>
          <p:cNvSpPr>
            <a:spLocks noGrp="1"/>
          </p:cNvSpPr>
          <p:nvPr>
            <p:ph type="ftr" sz="quarter" idx="11"/>
          </p:nvPr>
        </p:nvSpPr>
        <p:spPr/>
        <p:txBody>
          <a:bodyPr/>
          <a:lstStyle/>
          <a:p>
            <a:r>
              <a:rPr lang="en-US"/>
              <a:t>Geremew Sahilu (PhD)</a:t>
            </a:r>
          </a:p>
        </p:txBody>
      </p:sp>
      <p:sp>
        <p:nvSpPr>
          <p:cNvPr id="4" name="Slide Number Placeholder 3"/>
          <p:cNvSpPr>
            <a:spLocks noGrp="1"/>
          </p:cNvSpPr>
          <p:nvPr>
            <p:ph type="sldNum" sz="quarter" idx="12"/>
          </p:nvPr>
        </p:nvSpPr>
        <p:spPr/>
        <p:txBody>
          <a:bodyPr/>
          <a:lstStyle/>
          <a:p>
            <a:fld id="{39027BD3-7795-45BF-A2E9-CA9A72A65E3C}"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Sanitary System Choice</a:t>
            </a:r>
          </a:p>
        </p:txBody>
      </p:sp>
      <p:sp>
        <p:nvSpPr>
          <p:cNvPr id="3" name="Content Placeholder 2"/>
          <p:cNvSpPr>
            <a:spLocks noGrp="1"/>
          </p:cNvSpPr>
          <p:nvPr>
            <p:ph idx="1"/>
          </p:nvPr>
        </p:nvSpPr>
        <p:spPr/>
        <p:txBody>
          <a:bodyPr>
            <a:normAutofit fontScale="85000" lnSpcReduction="20000"/>
          </a:bodyPr>
          <a:lstStyle/>
          <a:p>
            <a:r>
              <a:rPr lang="en-US" b="1" dirty="0"/>
              <a:t>Water carriage system is the </a:t>
            </a:r>
            <a:r>
              <a:rPr lang="en-US" b="1" dirty="0">
                <a:solidFill>
                  <a:srgbClr val="FF0000"/>
                </a:solidFill>
              </a:rPr>
              <a:t>most modern</a:t>
            </a:r>
          </a:p>
          <a:p>
            <a:r>
              <a:rPr lang="en-US" b="1" dirty="0"/>
              <a:t>It has so </a:t>
            </a:r>
            <a:r>
              <a:rPr lang="en-US" b="1" dirty="0">
                <a:solidFill>
                  <a:srgbClr val="FF0000"/>
                </a:solidFill>
              </a:rPr>
              <a:t>many advantages </a:t>
            </a:r>
            <a:r>
              <a:rPr lang="en-US" b="1" dirty="0"/>
              <a:t>over </a:t>
            </a:r>
            <a:r>
              <a:rPr lang="en-US" b="1" dirty="0">
                <a:solidFill>
                  <a:srgbClr val="FF0000"/>
                </a:solidFill>
              </a:rPr>
              <a:t>conservancy</a:t>
            </a:r>
          </a:p>
          <a:p>
            <a:r>
              <a:rPr lang="en-US" b="1" dirty="0"/>
              <a:t>It is more </a:t>
            </a:r>
            <a:r>
              <a:rPr lang="en-US" b="1" dirty="0">
                <a:solidFill>
                  <a:srgbClr val="FF0000"/>
                </a:solidFill>
              </a:rPr>
              <a:t>advantageous for big cities </a:t>
            </a:r>
            <a:r>
              <a:rPr lang="en-US" b="1" dirty="0"/>
              <a:t>where there is large concentration of population</a:t>
            </a:r>
          </a:p>
          <a:p>
            <a:r>
              <a:rPr lang="en-US" b="1" dirty="0"/>
              <a:t>Can be </a:t>
            </a:r>
            <a:r>
              <a:rPr lang="en-US" b="1" dirty="0">
                <a:solidFill>
                  <a:srgbClr val="FF0000"/>
                </a:solidFill>
              </a:rPr>
              <a:t>economical for big cities </a:t>
            </a:r>
            <a:r>
              <a:rPr lang="en-US" b="1" dirty="0"/>
              <a:t>where there is a possibility to raise fund</a:t>
            </a:r>
          </a:p>
          <a:p>
            <a:r>
              <a:rPr lang="en-US" b="1" dirty="0"/>
              <a:t>However for </a:t>
            </a:r>
            <a:r>
              <a:rPr lang="en-US" b="1" dirty="0">
                <a:solidFill>
                  <a:srgbClr val="FF0000"/>
                </a:solidFill>
              </a:rPr>
              <a:t>small cities </a:t>
            </a:r>
            <a:r>
              <a:rPr lang="en-US" b="1" dirty="0"/>
              <a:t>and towns </a:t>
            </a:r>
            <a:r>
              <a:rPr lang="en-US" b="1" dirty="0">
                <a:solidFill>
                  <a:srgbClr val="FF0000"/>
                </a:solidFill>
              </a:rPr>
              <a:t>adoption of water carriage system </a:t>
            </a:r>
            <a:r>
              <a:rPr lang="en-US" b="1" dirty="0"/>
              <a:t>becomes difficult as it is not easy to raise fund</a:t>
            </a:r>
          </a:p>
          <a:p>
            <a:r>
              <a:rPr lang="en-US" b="1" dirty="0"/>
              <a:t>Thus </a:t>
            </a:r>
            <a:r>
              <a:rPr lang="en-US" b="1" dirty="0">
                <a:solidFill>
                  <a:srgbClr val="FF0000"/>
                </a:solidFill>
              </a:rPr>
              <a:t>conservancy system </a:t>
            </a:r>
            <a:r>
              <a:rPr lang="en-US" b="1" dirty="0"/>
              <a:t>is recommended </a:t>
            </a:r>
            <a:r>
              <a:rPr lang="en-US" b="1" dirty="0">
                <a:solidFill>
                  <a:srgbClr val="FF0000"/>
                </a:solidFill>
              </a:rPr>
              <a:t>for small cities and towns</a:t>
            </a:r>
            <a:r>
              <a:rPr lang="en-US" b="1" dirty="0"/>
              <a:t> as they prove to be economical</a:t>
            </a:r>
          </a:p>
          <a:p>
            <a:r>
              <a:rPr lang="en-US" b="1" dirty="0"/>
              <a:t>Availability of </a:t>
            </a:r>
            <a:r>
              <a:rPr lang="en-US" b="1" dirty="0">
                <a:solidFill>
                  <a:srgbClr val="FF0000"/>
                </a:solidFill>
              </a:rPr>
              <a:t>space in small towns </a:t>
            </a:r>
            <a:r>
              <a:rPr lang="en-US" b="1" dirty="0"/>
              <a:t>and lack of it in </a:t>
            </a:r>
            <a:r>
              <a:rPr lang="en-US" b="1" dirty="0">
                <a:solidFill>
                  <a:srgbClr val="FF0000"/>
                </a:solidFill>
              </a:rPr>
              <a:t>big cities </a:t>
            </a:r>
            <a:r>
              <a:rPr lang="en-US" b="1" dirty="0"/>
              <a:t>is also the cause for the </a:t>
            </a:r>
            <a:r>
              <a:rPr lang="en-US" b="1" dirty="0">
                <a:solidFill>
                  <a:srgbClr val="FF0000"/>
                </a:solidFill>
              </a:rPr>
              <a:t>different choice of the system </a:t>
            </a:r>
          </a:p>
        </p:txBody>
      </p:sp>
      <p:sp>
        <p:nvSpPr>
          <p:cNvPr id="5" name="Footer Placeholder 4"/>
          <p:cNvSpPr>
            <a:spLocks noGrp="1"/>
          </p:cNvSpPr>
          <p:nvPr>
            <p:ph type="ftr" sz="quarter" idx="11"/>
          </p:nvPr>
        </p:nvSpPr>
        <p:spPr/>
        <p:txBody>
          <a:bodyPr/>
          <a:lstStyle/>
          <a:p>
            <a:r>
              <a:rPr lang="en-US"/>
              <a:t>Geremew Sahilu (PhD)</a:t>
            </a:r>
          </a:p>
        </p:txBody>
      </p:sp>
      <p:sp>
        <p:nvSpPr>
          <p:cNvPr id="4" name="Slide Number Placeholder 3"/>
          <p:cNvSpPr>
            <a:spLocks noGrp="1"/>
          </p:cNvSpPr>
          <p:nvPr>
            <p:ph type="sldNum" sz="quarter" idx="12"/>
          </p:nvPr>
        </p:nvSpPr>
        <p:spPr/>
        <p:txBody>
          <a:bodyPr/>
          <a:lstStyle/>
          <a:p>
            <a:fld id="{39027BD3-7795-45BF-A2E9-CA9A72A65E3C}"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Classification of Water Carriage System</a:t>
            </a:r>
          </a:p>
        </p:txBody>
      </p:sp>
      <p:sp>
        <p:nvSpPr>
          <p:cNvPr id="3" name="Content Placeholder 2"/>
          <p:cNvSpPr>
            <a:spLocks noGrp="1"/>
          </p:cNvSpPr>
          <p:nvPr>
            <p:ph idx="1"/>
          </p:nvPr>
        </p:nvSpPr>
        <p:spPr/>
        <p:txBody>
          <a:bodyPr/>
          <a:lstStyle/>
          <a:p>
            <a:r>
              <a:rPr lang="en-US" b="1" dirty="0">
                <a:solidFill>
                  <a:srgbClr val="FF0000"/>
                </a:solidFill>
              </a:rPr>
              <a:t>Separate System of Sewerage</a:t>
            </a:r>
          </a:p>
          <a:p>
            <a:pPr lvl="1"/>
            <a:r>
              <a:rPr lang="en-US" b="1" dirty="0"/>
              <a:t>Two sets of sewer one carrying sewage and the other storm water</a:t>
            </a:r>
          </a:p>
          <a:p>
            <a:r>
              <a:rPr lang="en-US" b="1" dirty="0">
                <a:solidFill>
                  <a:srgbClr val="FF0000"/>
                </a:solidFill>
              </a:rPr>
              <a:t>Combined System of Sewerage</a:t>
            </a:r>
          </a:p>
          <a:p>
            <a:pPr lvl="1"/>
            <a:r>
              <a:rPr lang="en-US" b="1" dirty="0"/>
              <a:t>Single sewer carrying both sewage and storm water</a:t>
            </a:r>
          </a:p>
          <a:p>
            <a:r>
              <a:rPr lang="en-US" b="1" dirty="0">
                <a:solidFill>
                  <a:srgbClr val="FF0000"/>
                </a:solidFill>
              </a:rPr>
              <a:t>Partially Combined or Partially Separate System</a:t>
            </a:r>
          </a:p>
          <a:p>
            <a:pPr lvl="1"/>
            <a:r>
              <a:rPr lang="en-US" b="1" dirty="0"/>
              <a:t>Single sewer laid but in small rain period it is used for both but as amount of storm water is increased storm water is collected by  open channel and drained to river or stream</a:t>
            </a:r>
          </a:p>
          <a:p>
            <a:pPr>
              <a:buNone/>
            </a:pPr>
            <a:endParaRPr lang="en-US" b="1" dirty="0"/>
          </a:p>
        </p:txBody>
      </p:sp>
      <p:sp>
        <p:nvSpPr>
          <p:cNvPr id="5" name="Footer Placeholder 4"/>
          <p:cNvSpPr>
            <a:spLocks noGrp="1"/>
          </p:cNvSpPr>
          <p:nvPr>
            <p:ph type="ftr" sz="quarter" idx="11"/>
          </p:nvPr>
        </p:nvSpPr>
        <p:spPr/>
        <p:txBody>
          <a:bodyPr/>
          <a:lstStyle/>
          <a:p>
            <a:r>
              <a:rPr lang="en-US"/>
              <a:t>Geremew Sahilu (PhD)</a:t>
            </a:r>
          </a:p>
        </p:txBody>
      </p:sp>
      <p:sp>
        <p:nvSpPr>
          <p:cNvPr id="4" name="Slide Number Placeholder 3"/>
          <p:cNvSpPr>
            <a:spLocks noGrp="1"/>
          </p:cNvSpPr>
          <p:nvPr>
            <p:ph type="sldNum" sz="quarter" idx="12"/>
          </p:nvPr>
        </p:nvSpPr>
        <p:spPr/>
        <p:txBody>
          <a:bodyPr/>
          <a:lstStyle/>
          <a:p>
            <a:fld id="{39027BD3-7795-45BF-A2E9-CA9A72A65E3C}"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066800" y="700088"/>
            <a:ext cx="7010400" cy="5457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717862" y="609600"/>
            <a:ext cx="7510628"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ooter Placeholder 2"/>
          <p:cNvSpPr>
            <a:spLocks noGrp="1"/>
          </p:cNvSpPr>
          <p:nvPr>
            <p:ph type="ftr" sz="quarter" idx="11"/>
          </p:nvPr>
        </p:nvSpPr>
        <p:spPr/>
        <p:txBody>
          <a:bodyPr/>
          <a:lstStyle/>
          <a:p>
            <a:r>
              <a:rPr lang="de-DE"/>
              <a:t>Geremew Sahilu (PhD)</a:t>
            </a:r>
          </a:p>
        </p:txBody>
      </p:sp>
      <p:sp>
        <p:nvSpPr>
          <p:cNvPr id="60" name="Slide Number Placeholder 3"/>
          <p:cNvSpPr>
            <a:spLocks noGrp="1"/>
          </p:cNvSpPr>
          <p:nvPr>
            <p:ph type="sldNum" sz="quarter" idx="12"/>
          </p:nvPr>
        </p:nvSpPr>
        <p:spPr/>
        <p:txBody>
          <a:bodyPr/>
          <a:lstStyle/>
          <a:p>
            <a:r>
              <a:rPr lang="de-DE"/>
              <a:t>© PK, 2005 – page </a:t>
            </a:r>
            <a:fld id="{54DBE132-72CF-48EF-8563-169FEDA8CB74}" type="slidenum">
              <a:rPr lang="de-DE"/>
              <a:pPr/>
              <a:t>39</a:t>
            </a:fld>
            <a:endParaRPr lang="de-DE"/>
          </a:p>
        </p:txBody>
      </p:sp>
      <p:sp>
        <p:nvSpPr>
          <p:cNvPr id="205826" name="Text Box 2"/>
          <p:cNvSpPr txBox="1">
            <a:spLocks noChangeArrowheads="1"/>
          </p:cNvSpPr>
          <p:nvPr/>
        </p:nvSpPr>
        <p:spPr bwMode="auto">
          <a:xfrm>
            <a:off x="0" y="152400"/>
            <a:ext cx="9144000" cy="457200"/>
          </a:xfrm>
          <a:prstGeom prst="rect">
            <a:avLst/>
          </a:prstGeom>
          <a:solidFill>
            <a:srgbClr val="FFCC99"/>
          </a:solidFill>
          <a:ln w="9525">
            <a:noFill/>
            <a:miter lim="800000"/>
            <a:headEnd/>
            <a:tailEnd/>
          </a:ln>
          <a:effectLst/>
        </p:spPr>
        <p:txBody>
          <a:bodyPr>
            <a:spAutoFit/>
          </a:bodyPr>
          <a:lstStyle/>
          <a:p>
            <a:pPr marL="190500">
              <a:spcBef>
                <a:spcPct val="50000"/>
              </a:spcBef>
            </a:pPr>
            <a:r>
              <a:rPr lang="de-DE">
                <a:latin typeface="Arial Black" pitchFamily="34" charset="0"/>
              </a:rPr>
              <a:t>Separate system </a:t>
            </a:r>
          </a:p>
        </p:txBody>
      </p:sp>
      <p:sp>
        <p:nvSpPr>
          <p:cNvPr id="205827" name="Line 3"/>
          <p:cNvSpPr>
            <a:spLocks noChangeAspect="1" noChangeShapeType="1"/>
          </p:cNvSpPr>
          <p:nvPr/>
        </p:nvSpPr>
        <p:spPr bwMode="auto">
          <a:xfrm>
            <a:off x="7467600" y="2895600"/>
            <a:ext cx="0" cy="322263"/>
          </a:xfrm>
          <a:prstGeom prst="line">
            <a:avLst/>
          </a:prstGeom>
          <a:noFill/>
          <a:ln w="31750">
            <a:solidFill>
              <a:srgbClr val="008080"/>
            </a:solidFill>
            <a:round/>
            <a:headEnd/>
            <a:tailEnd type="triangle" w="med" len="med"/>
          </a:ln>
        </p:spPr>
        <p:txBody>
          <a:bodyPr lIns="0" tIns="0" rIns="0" anchor="ctr"/>
          <a:lstStyle/>
          <a:p>
            <a:endParaRPr lang="en-US"/>
          </a:p>
        </p:txBody>
      </p:sp>
      <p:sp>
        <p:nvSpPr>
          <p:cNvPr id="205828" name="Line 4"/>
          <p:cNvSpPr>
            <a:spLocks noChangeAspect="1" noChangeShapeType="1"/>
          </p:cNvSpPr>
          <p:nvPr/>
        </p:nvSpPr>
        <p:spPr bwMode="auto">
          <a:xfrm>
            <a:off x="7310438" y="1584325"/>
            <a:ext cx="0" cy="268288"/>
          </a:xfrm>
          <a:prstGeom prst="line">
            <a:avLst/>
          </a:prstGeom>
          <a:noFill/>
          <a:ln w="31750">
            <a:solidFill>
              <a:srgbClr val="FF6600"/>
            </a:solidFill>
            <a:round/>
            <a:headEnd/>
            <a:tailEnd/>
          </a:ln>
        </p:spPr>
        <p:txBody>
          <a:bodyPr lIns="0" tIns="0" rIns="0" anchor="ctr"/>
          <a:lstStyle/>
          <a:p>
            <a:endParaRPr lang="en-US"/>
          </a:p>
        </p:txBody>
      </p:sp>
      <p:sp>
        <p:nvSpPr>
          <p:cNvPr id="205829" name="Oval 5"/>
          <p:cNvSpPr>
            <a:spLocks noChangeAspect="1" noChangeArrowheads="1"/>
          </p:cNvSpPr>
          <p:nvPr/>
        </p:nvSpPr>
        <p:spPr bwMode="auto">
          <a:xfrm>
            <a:off x="5334000" y="1219200"/>
            <a:ext cx="1066800" cy="1066800"/>
          </a:xfrm>
          <a:prstGeom prst="ellipse">
            <a:avLst/>
          </a:prstGeom>
          <a:solidFill>
            <a:srgbClr val="FF9900"/>
          </a:solidFill>
          <a:ln w="9525">
            <a:solidFill>
              <a:srgbClr val="000000"/>
            </a:solidFill>
            <a:round/>
            <a:headEnd/>
            <a:tailEnd/>
          </a:ln>
        </p:spPr>
        <p:txBody>
          <a:bodyPr lIns="0" tIns="0" rIns="0" anchor="ctr"/>
          <a:lstStyle/>
          <a:p>
            <a:endParaRPr lang="en-US"/>
          </a:p>
        </p:txBody>
      </p:sp>
      <p:sp>
        <p:nvSpPr>
          <p:cNvPr id="205830" name="Line 6"/>
          <p:cNvSpPr>
            <a:spLocks noChangeAspect="1" noChangeShapeType="1"/>
          </p:cNvSpPr>
          <p:nvPr/>
        </p:nvSpPr>
        <p:spPr bwMode="auto">
          <a:xfrm>
            <a:off x="3638550" y="1581150"/>
            <a:ext cx="0" cy="269875"/>
          </a:xfrm>
          <a:prstGeom prst="line">
            <a:avLst/>
          </a:prstGeom>
          <a:noFill/>
          <a:ln w="31750">
            <a:solidFill>
              <a:srgbClr val="008080"/>
            </a:solidFill>
            <a:round/>
            <a:headEnd/>
            <a:tailEnd type="triangle" w="med" len="med"/>
          </a:ln>
        </p:spPr>
        <p:txBody>
          <a:bodyPr lIns="0" tIns="0" rIns="0" anchor="ctr"/>
          <a:lstStyle/>
          <a:p>
            <a:endParaRPr lang="en-US"/>
          </a:p>
        </p:txBody>
      </p:sp>
      <p:sp>
        <p:nvSpPr>
          <p:cNvPr id="205831" name="Line 7"/>
          <p:cNvSpPr>
            <a:spLocks noChangeAspect="1" noChangeShapeType="1"/>
          </p:cNvSpPr>
          <p:nvPr/>
        </p:nvSpPr>
        <p:spPr bwMode="auto">
          <a:xfrm>
            <a:off x="762000" y="1600200"/>
            <a:ext cx="0" cy="1668463"/>
          </a:xfrm>
          <a:prstGeom prst="line">
            <a:avLst/>
          </a:prstGeom>
          <a:noFill/>
          <a:ln w="31750">
            <a:solidFill>
              <a:srgbClr val="00CCFF"/>
            </a:solidFill>
            <a:round/>
            <a:headEnd/>
            <a:tailEnd type="triangle" w="med" len="med"/>
          </a:ln>
        </p:spPr>
        <p:txBody>
          <a:bodyPr lIns="0" tIns="0" rIns="0" anchor="ctr"/>
          <a:lstStyle/>
          <a:p>
            <a:endParaRPr lang="en-US"/>
          </a:p>
        </p:txBody>
      </p:sp>
      <p:sp>
        <p:nvSpPr>
          <p:cNvPr id="205832" name="Text Box 8"/>
          <p:cNvSpPr txBox="1">
            <a:spLocks noChangeAspect="1" noChangeArrowheads="1"/>
          </p:cNvSpPr>
          <p:nvPr/>
        </p:nvSpPr>
        <p:spPr bwMode="auto">
          <a:xfrm>
            <a:off x="228600" y="998538"/>
            <a:ext cx="1676400" cy="592137"/>
          </a:xfrm>
          <a:prstGeom prst="rect">
            <a:avLst/>
          </a:prstGeom>
          <a:solidFill>
            <a:srgbClr val="00CCFF"/>
          </a:solidFill>
          <a:ln w="9525">
            <a:solidFill>
              <a:srgbClr val="000000"/>
            </a:solidFill>
            <a:miter lim="800000"/>
            <a:headEnd/>
            <a:tailEnd/>
          </a:ln>
        </p:spPr>
        <p:txBody>
          <a:bodyPr lIns="0" tIns="0" rIns="0" anchor="ctr"/>
          <a:lstStyle/>
          <a:p>
            <a:pPr algn="ctr" eaLnBrk="0" hangingPunct="0"/>
            <a:r>
              <a:rPr lang="de-DE" sz="1800">
                <a:latin typeface="Arial" charset="0"/>
              </a:rPr>
              <a:t>Groundwater, drainage, …</a:t>
            </a:r>
          </a:p>
        </p:txBody>
      </p:sp>
      <p:sp>
        <p:nvSpPr>
          <p:cNvPr id="205833" name="Text Box 9"/>
          <p:cNvSpPr txBox="1">
            <a:spLocks noChangeAspect="1" noChangeArrowheads="1"/>
          </p:cNvSpPr>
          <p:nvPr/>
        </p:nvSpPr>
        <p:spPr bwMode="auto">
          <a:xfrm>
            <a:off x="3124200" y="914400"/>
            <a:ext cx="1905000" cy="381000"/>
          </a:xfrm>
          <a:prstGeom prst="rect">
            <a:avLst/>
          </a:prstGeom>
          <a:solidFill>
            <a:srgbClr val="008080"/>
          </a:solidFill>
          <a:ln w="9525">
            <a:solidFill>
              <a:srgbClr val="000000"/>
            </a:solidFill>
            <a:miter lim="800000"/>
            <a:headEnd/>
            <a:tailEnd/>
          </a:ln>
        </p:spPr>
        <p:txBody>
          <a:bodyPr lIns="0" tIns="0" rIns="0" anchor="ctr"/>
          <a:lstStyle/>
          <a:p>
            <a:pPr algn="ctr" eaLnBrk="0" hangingPunct="0"/>
            <a:r>
              <a:rPr lang="de-DE" sz="1800">
                <a:latin typeface="Arial" charset="0"/>
              </a:rPr>
              <a:t>Rain water </a:t>
            </a:r>
          </a:p>
        </p:txBody>
      </p:sp>
      <p:sp>
        <p:nvSpPr>
          <p:cNvPr id="205834" name="Oval 10"/>
          <p:cNvSpPr>
            <a:spLocks noChangeAspect="1" noChangeArrowheads="1"/>
          </p:cNvSpPr>
          <p:nvPr/>
        </p:nvSpPr>
        <p:spPr bwMode="auto">
          <a:xfrm>
            <a:off x="2078038" y="1295400"/>
            <a:ext cx="969962" cy="990600"/>
          </a:xfrm>
          <a:prstGeom prst="ellipse">
            <a:avLst/>
          </a:prstGeom>
          <a:solidFill>
            <a:srgbClr val="008080"/>
          </a:solidFill>
          <a:ln w="9525">
            <a:solidFill>
              <a:srgbClr val="000000"/>
            </a:solidFill>
            <a:round/>
            <a:headEnd/>
            <a:tailEnd/>
          </a:ln>
        </p:spPr>
        <p:txBody>
          <a:bodyPr lIns="0" tIns="0" rIns="0" anchor="ctr"/>
          <a:lstStyle/>
          <a:p>
            <a:endParaRPr lang="en-US"/>
          </a:p>
        </p:txBody>
      </p:sp>
      <p:sp>
        <p:nvSpPr>
          <p:cNvPr id="205835" name="Text Box 11"/>
          <p:cNvSpPr txBox="1">
            <a:spLocks noChangeAspect="1" noChangeArrowheads="1"/>
          </p:cNvSpPr>
          <p:nvPr/>
        </p:nvSpPr>
        <p:spPr bwMode="auto">
          <a:xfrm>
            <a:off x="2184400" y="1581150"/>
            <a:ext cx="787400" cy="484188"/>
          </a:xfrm>
          <a:prstGeom prst="rect">
            <a:avLst/>
          </a:prstGeom>
          <a:solidFill>
            <a:srgbClr val="008080">
              <a:alpha val="50000"/>
            </a:srgbClr>
          </a:solidFill>
          <a:ln w="9525">
            <a:noFill/>
            <a:miter lim="800000"/>
            <a:headEnd/>
            <a:tailEnd/>
          </a:ln>
        </p:spPr>
        <p:txBody>
          <a:bodyPr lIns="0" tIns="0" rIns="0" bIns="10800" anchor="ctr"/>
          <a:lstStyle/>
          <a:p>
            <a:pPr algn="ctr" eaLnBrk="0" hangingPunct="0"/>
            <a:r>
              <a:rPr lang="de-DE" sz="1800">
                <a:latin typeface="Arial" charset="0"/>
              </a:rPr>
              <a:t>Storm sewer</a:t>
            </a:r>
          </a:p>
        </p:txBody>
      </p:sp>
      <p:sp>
        <p:nvSpPr>
          <p:cNvPr id="205836" name="Text Box 12"/>
          <p:cNvSpPr txBox="1">
            <a:spLocks noChangeAspect="1" noChangeArrowheads="1"/>
          </p:cNvSpPr>
          <p:nvPr/>
        </p:nvSpPr>
        <p:spPr bwMode="auto">
          <a:xfrm>
            <a:off x="6610350" y="2532063"/>
            <a:ext cx="1771650" cy="377825"/>
          </a:xfrm>
          <a:prstGeom prst="rect">
            <a:avLst/>
          </a:prstGeom>
          <a:solidFill>
            <a:srgbClr val="FF9900"/>
          </a:solidFill>
          <a:ln w="9525">
            <a:solidFill>
              <a:srgbClr val="000000"/>
            </a:solidFill>
            <a:miter lim="800000"/>
            <a:headEnd/>
            <a:tailEnd/>
          </a:ln>
        </p:spPr>
        <p:txBody>
          <a:bodyPr lIns="0" tIns="0" rIns="0" anchor="ctr"/>
          <a:lstStyle/>
          <a:p>
            <a:pPr algn="ctr" eaLnBrk="0" hangingPunct="0"/>
            <a:r>
              <a:rPr lang="de-DE" sz="1800">
                <a:latin typeface="Arial" charset="0"/>
              </a:rPr>
              <a:t>WWTP</a:t>
            </a:r>
          </a:p>
        </p:txBody>
      </p:sp>
      <p:sp>
        <p:nvSpPr>
          <p:cNvPr id="205837" name="Text Box 13"/>
          <p:cNvSpPr txBox="1">
            <a:spLocks noChangeAspect="1" noChangeArrowheads="1"/>
          </p:cNvSpPr>
          <p:nvPr/>
        </p:nvSpPr>
        <p:spPr bwMode="auto">
          <a:xfrm>
            <a:off x="6610350" y="998538"/>
            <a:ext cx="1922463" cy="592137"/>
          </a:xfrm>
          <a:prstGeom prst="rect">
            <a:avLst/>
          </a:prstGeom>
          <a:solidFill>
            <a:srgbClr val="FF6600"/>
          </a:solidFill>
          <a:ln w="9525">
            <a:solidFill>
              <a:srgbClr val="000000"/>
            </a:solidFill>
            <a:miter lim="800000"/>
            <a:headEnd/>
            <a:tailEnd/>
          </a:ln>
        </p:spPr>
        <p:txBody>
          <a:bodyPr lIns="0" tIns="0" rIns="0" anchor="ctr"/>
          <a:lstStyle/>
          <a:p>
            <a:pPr algn="ctr" eaLnBrk="0" hangingPunct="0"/>
            <a:r>
              <a:rPr lang="de-DE" sz="1800">
                <a:latin typeface="Arial" charset="0"/>
              </a:rPr>
              <a:t>Domestic and industrial sewage </a:t>
            </a:r>
          </a:p>
        </p:txBody>
      </p:sp>
      <p:sp>
        <p:nvSpPr>
          <p:cNvPr id="205838" name="Text Box 14"/>
          <p:cNvSpPr txBox="1">
            <a:spLocks noChangeAspect="1" noChangeArrowheads="1"/>
          </p:cNvSpPr>
          <p:nvPr/>
        </p:nvSpPr>
        <p:spPr bwMode="auto">
          <a:xfrm>
            <a:off x="3124200" y="1262063"/>
            <a:ext cx="942975" cy="323850"/>
          </a:xfrm>
          <a:prstGeom prst="rect">
            <a:avLst/>
          </a:prstGeom>
          <a:solidFill>
            <a:srgbClr val="008080"/>
          </a:solidFill>
          <a:ln w="9525">
            <a:solidFill>
              <a:srgbClr val="000000"/>
            </a:solidFill>
            <a:miter lim="800000"/>
            <a:headEnd/>
            <a:tailEnd/>
          </a:ln>
        </p:spPr>
        <p:txBody>
          <a:bodyPr lIns="0" tIns="0" rIns="0" bIns="10800" anchor="ctr"/>
          <a:lstStyle/>
          <a:p>
            <a:pPr algn="ctr" eaLnBrk="0" hangingPunct="0"/>
            <a:r>
              <a:rPr lang="de-DE" sz="1800">
                <a:latin typeface="Arial" charset="0"/>
                <a:sym typeface="Symbol" pitchFamily="18" charset="2"/>
              </a:rPr>
              <a:t></a:t>
            </a:r>
            <a:r>
              <a:rPr lang="de-DE" sz="1800">
                <a:latin typeface="Arial" charset="0"/>
              </a:rPr>
              <a:t>clean</a:t>
            </a:r>
          </a:p>
        </p:txBody>
      </p:sp>
      <p:sp>
        <p:nvSpPr>
          <p:cNvPr id="205839" name="Text Box 15"/>
          <p:cNvSpPr txBox="1">
            <a:spLocks noChangeAspect="1" noChangeArrowheads="1"/>
          </p:cNvSpPr>
          <p:nvPr/>
        </p:nvSpPr>
        <p:spPr bwMode="auto">
          <a:xfrm>
            <a:off x="4068763" y="1262063"/>
            <a:ext cx="960437" cy="323850"/>
          </a:xfrm>
          <a:prstGeom prst="rect">
            <a:avLst/>
          </a:prstGeom>
          <a:solidFill>
            <a:srgbClr val="008080"/>
          </a:solidFill>
          <a:ln w="9525">
            <a:solidFill>
              <a:srgbClr val="000000"/>
            </a:solidFill>
            <a:miter lim="800000"/>
            <a:headEnd/>
            <a:tailEnd/>
          </a:ln>
        </p:spPr>
        <p:txBody>
          <a:bodyPr lIns="0" tIns="0" rIns="0" bIns="10800" anchor="ctr"/>
          <a:lstStyle/>
          <a:p>
            <a:pPr algn="ctr" eaLnBrk="0" hangingPunct="0"/>
            <a:r>
              <a:rPr lang="de-DE" sz="1800">
                <a:latin typeface="Arial" charset="0"/>
              </a:rPr>
              <a:t>polluted</a:t>
            </a:r>
          </a:p>
        </p:txBody>
      </p:sp>
      <p:sp>
        <p:nvSpPr>
          <p:cNvPr id="205840" name="Text Box 16"/>
          <p:cNvSpPr txBox="1">
            <a:spLocks noChangeAspect="1" noChangeArrowheads="1"/>
          </p:cNvSpPr>
          <p:nvPr/>
        </p:nvSpPr>
        <p:spPr bwMode="auto">
          <a:xfrm>
            <a:off x="5334000" y="1581150"/>
            <a:ext cx="1066800" cy="484188"/>
          </a:xfrm>
          <a:prstGeom prst="rect">
            <a:avLst/>
          </a:prstGeom>
          <a:noFill/>
          <a:ln w="9525">
            <a:noFill/>
            <a:miter lim="800000"/>
            <a:headEnd/>
            <a:tailEnd/>
          </a:ln>
        </p:spPr>
        <p:txBody>
          <a:bodyPr lIns="0" tIns="0" rIns="0" bIns="10800" anchor="ctr"/>
          <a:lstStyle/>
          <a:p>
            <a:pPr algn="ctr" eaLnBrk="0" hangingPunct="0"/>
            <a:r>
              <a:rPr lang="de-DE" sz="1800">
                <a:latin typeface="Arial" charset="0"/>
              </a:rPr>
              <a:t>Sewage sewer</a:t>
            </a:r>
          </a:p>
        </p:txBody>
      </p:sp>
      <p:sp>
        <p:nvSpPr>
          <p:cNvPr id="205841" name="Line 17"/>
          <p:cNvSpPr>
            <a:spLocks noChangeAspect="1" noChangeShapeType="1"/>
          </p:cNvSpPr>
          <p:nvPr/>
        </p:nvSpPr>
        <p:spPr bwMode="auto">
          <a:xfrm>
            <a:off x="301625" y="3276600"/>
            <a:ext cx="8156575" cy="0"/>
          </a:xfrm>
          <a:prstGeom prst="line">
            <a:avLst/>
          </a:prstGeom>
          <a:noFill/>
          <a:ln w="101600" cmpd="tri">
            <a:solidFill>
              <a:srgbClr val="000080"/>
            </a:solidFill>
            <a:round/>
            <a:headEnd/>
            <a:tailEnd type="stealth" w="med" len="med"/>
          </a:ln>
        </p:spPr>
        <p:txBody>
          <a:bodyPr lIns="0" tIns="0" rIns="0" anchor="ctr"/>
          <a:lstStyle/>
          <a:p>
            <a:endParaRPr lang="en-US"/>
          </a:p>
        </p:txBody>
      </p:sp>
      <p:sp>
        <p:nvSpPr>
          <p:cNvPr id="205842" name="Line 18"/>
          <p:cNvSpPr>
            <a:spLocks noChangeAspect="1" noChangeShapeType="1"/>
          </p:cNvSpPr>
          <p:nvPr/>
        </p:nvSpPr>
        <p:spPr bwMode="auto">
          <a:xfrm flipH="1">
            <a:off x="6400800" y="1846263"/>
            <a:ext cx="909638" cy="0"/>
          </a:xfrm>
          <a:prstGeom prst="line">
            <a:avLst/>
          </a:prstGeom>
          <a:noFill/>
          <a:ln w="31750">
            <a:solidFill>
              <a:srgbClr val="FF6600"/>
            </a:solidFill>
            <a:round/>
            <a:headEnd/>
            <a:tailEnd type="triangle" w="med" len="med"/>
          </a:ln>
        </p:spPr>
        <p:txBody>
          <a:bodyPr lIns="0" tIns="0" rIns="0" anchor="ctr"/>
          <a:lstStyle/>
          <a:p>
            <a:endParaRPr lang="en-US"/>
          </a:p>
        </p:txBody>
      </p:sp>
      <p:sp>
        <p:nvSpPr>
          <p:cNvPr id="205843" name="Line 19"/>
          <p:cNvSpPr>
            <a:spLocks noChangeAspect="1" noChangeShapeType="1"/>
          </p:cNvSpPr>
          <p:nvPr/>
        </p:nvSpPr>
        <p:spPr bwMode="auto">
          <a:xfrm>
            <a:off x="4498975" y="1581150"/>
            <a:ext cx="0" cy="269875"/>
          </a:xfrm>
          <a:prstGeom prst="line">
            <a:avLst/>
          </a:prstGeom>
          <a:noFill/>
          <a:ln w="31750">
            <a:solidFill>
              <a:srgbClr val="008080"/>
            </a:solidFill>
            <a:round/>
            <a:headEnd/>
            <a:tailEnd/>
          </a:ln>
        </p:spPr>
        <p:txBody>
          <a:bodyPr lIns="0" tIns="0" rIns="0" anchor="ctr"/>
          <a:lstStyle/>
          <a:p>
            <a:endParaRPr lang="en-US"/>
          </a:p>
        </p:txBody>
      </p:sp>
      <p:sp>
        <p:nvSpPr>
          <p:cNvPr id="205844" name="Line 20"/>
          <p:cNvSpPr>
            <a:spLocks noChangeAspect="1" noChangeShapeType="1"/>
          </p:cNvSpPr>
          <p:nvPr/>
        </p:nvSpPr>
        <p:spPr bwMode="auto">
          <a:xfrm flipV="1">
            <a:off x="5880100" y="2752725"/>
            <a:ext cx="730250" cy="7938"/>
          </a:xfrm>
          <a:prstGeom prst="line">
            <a:avLst/>
          </a:prstGeom>
          <a:noFill/>
          <a:ln w="31750">
            <a:solidFill>
              <a:srgbClr val="FF9900"/>
            </a:solidFill>
            <a:round/>
            <a:headEnd/>
            <a:tailEnd type="triangle" w="med" len="med"/>
          </a:ln>
        </p:spPr>
        <p:txBody>
          <a:bodyPr lIns="0" tIns="0" rIns="0" anchor="ctr"/>
          <a:lstStyle/>
          <a:p>
            <a:endParaRPr lang="en-US"/>
          </a:p>
        </p:txBody>
      </p:sp>
      <p:sp>
        <p:nvSpPr>
          <p:cNvPr id="205845" name="Line 21"/>
          <p:cNvSpPr>
            <a:spLocks noChangeAspect="1" noChangeShapeType="1"/>
          </p:cNvSpPr>
          <p:nvPr/>
        </p:nvSpPr>
        <p:spPr bwMode="auto">
          <a:xfrm flipH="1">
            <a:off x="3048000" y="1846263"/>
            <a:ext cx="1450975" cy="0"/>
          </a:xfrm>
          <a:prstGeom prst="line">
            <a:avLst/>
          </a:prstGeom>
          <a:noFill/>
          <a:ln w="31750">
            <a:solidFill>
              <a:srgbClr val="008080"/>
            </a:solidFill>
            <a:round/>
            <a:headEnd/>
            <a:tailEnd type="triangle" w="med" len="med"/>
          </a:ln>
        </p:spPr>
        <p:txBody>
          <a:bodyPr lIns="0" tIns="0" rIns="0" anchor="ctr"/>
          <a:lstStyle/>
          <a:p>
            <a:endParaRPr lang="en-US"/>
          </a:p>
        </p:txBody>
      </p:sp>
      <p:sp>
        <p:nvSpPr>
          <p:cNvPr id="205846" name="Text Box 22"/>
          <p:cNvSpPr txBox="1">
            <a:spLocks noChangeAspect="1" noChangeArrowheads="1"/>
          </p:cNvSpPr>
          <p:nvPr/>
        </p:nvSpPr>
        <p:spPr bwMode="auto">
          <a:xfrm>
            <a:off x="990600" y="2362200"/>
            <a:ext cx="1401763" cy="609600"/>
          </a:xfrm>
          <a:prstGeom prst="rect">
            <a:avLst/>
          </a:prstGeom>
          <a:solidFill>
            <a:srgbClr val="008080"/>
          </a:solidFill>
          <a:ln w="9525">
            <a:solidFill>
              <a:srgbClr val="000000"/>
            </a:solidFill>
            <a:miter lim="800000"/>
            <a:headEnd/>
            <a:tailEnd/>
          </a:ln>
        </p:spPr>
        <p:txBody>
          <a:bodyPr lIns="0" tIns="0" rIns="0" anchor="ctr"/>
          <a:lstStyle/>
          <a:p>
            <a:pPr algn="ctr" eaLnBrk="0" hangingPunct="0"/>
            <a:r>
              <a:rPr lang="de-DE" sz="1800">
                <a:latin typeface="Arial" charset="0"/>
              </a:rPr>
              <a:t>Rainwater treatment</a:t>
            </a:r>
          </a:p>
        </p:txBody>
      </p:sp>
      <p:sp>
        <p:nvSpPr>
          <p:cNvPr id="205847" name="Line 23"/>
          <p:cNvSpPr>
            <a:spLocks noChangeAspect="1" noChangeShapeType="1"/>
          </p:cNvSpPr>
          <p:nvPr/>
        </p:nvSpPr>
        <p:spPr bwMode="auto">
          <a:xfrm>
            <a:off x="1700213" y="2908300"/>
            <a:ext cx="0" cy="322263"/>
          </a:xfrm>
          <a:prstGeom prst="line">
            <a:avLst/>
          </a:prstGeom>
          <a:noFill/>
          <a:ln w="31750">
            <a:solidFill>
              <a:srgbClr val="666699"/>
            </a:solidFill>
            <a:round/>
            <a:headEnd/>
            <a:tailEnd type="triangle" w="med" len="med"/>
          </a:ln>
        </p:spPr>
        <p:txBody>
          <a:bodyPr lIns="0" tIns="0" rIns="0" anchor="ctr"/>
          <a:lstStyle/>
          <a:p>
            <a:endParaRPr lang="en-US"/>
          </a:p>
        </p:txBody>
      </p:sp>
      <p:sp>
        <p:nvSpPr>
          <p:cNvPr id="205848" name="Line 24"/>
          <p:cNvSpPr>
            <a:spLocks noChangeAspect="1" noChangeShapeType="1"/>
          </p:cNvSpPr>
          <p:nvPr/>
        </p:nvSpPr>
        <p:spPr bwMode="auto">
          <a:xfrm flipH="1">
            <a:off x="1905000" y="2114550"/>
            <a:ext cx="279400" cy="247650"/>
          </a:xfrm>
          <a:prstGeom prst="line">
            <a:avLst/>
          </a:prstGeom>
          <a:noFill/>
          <a:ln w="31750">
            <a:solidFill>
              <a:srgbClr val="008080"/>
            </a:solidFill>
            <a:round/>
            <a:headEnd/>
            <a:tailEnd type="triangle" w="med" len="med"/>
          </a:ln>
        </p:spPr>
        <p:txBody>
          <a:bodyPr lIns="0" tIns="0" rIns="0" anchor="ctr"/>
          <a:lstStyle/>
          <a:p>
            <a:endParaRPr lang="en-US"/>
          </a:p>
        </p:txBody>
      </p:sp>
      <p:sp>
        <p:nvSpPr>
          <p:cNvPr id="205849" name="Line 25"/>
          <p:cNvSpPr>
            <a:spLocks noChangeAspect="1" noChangeShapeType="1"/>
          </p:cNvSpPr>
          <p:nvPr/>
        </p:nvSpPr>
        <p:spPr bwMode="auto">
          <a:xfrm>
            <a:off x="762000" y="1849438"/>
            <a:ext cx="1316038" cy="0"/>
          </a:xfrm>
          <a:prstGeom prst="line">
            <a:avLst/>
          </a:prstGeom>
          <a:noFill/>
          <a:ln w="31750">
            <a:solidFill>
              <a:srgbClr val="00CCFF"/>
            </a:solidFill>
            <a:prstDash val="lgDash"/>
            <a:round/>
            <a:headEnd/>
            <a:tailEnd type="triangle" w="med" len="med"/>
          </a:ln>
        </p:spPr>
        <p:txBody>
          <a:bodyPr lIns="0" tIns="0" rIns="0" anchor="ctr"/>
          <a:lstStyle/>
          <a:p>
            <a:endParaRPr lang="en-US"/>
          </a:p>
        </p:txBody>
      </p:sp>
      <p:sp>
        <p:nvSpPr>
          <p:cNvPr id="205850" name="Line 26"/>
          <p:cNvSpPr>
            <a:spLocks noChangeAspect="1" noChangeShapeType="1"/>
          </p:cNvSpPr>
          <p:nvPr/>
        </p:nvSpPr>
        <p:spPr bwMode="auto">
          <a:xfrm>
            <a:off x="2562225" y="2270125"/>
            <a:ext cx="0" cy="969963"/>
          </a:xfrm>
          <a:prstGeom prst="line">
            <a:avLst/>
          </a:prstGeom>
          <a:noFill/>
          <a:ln w="31750">
            <a:solidFill>
              <a:srgbClr val="008080"/>
            </a:solidFill>
            <a:round/>
            <a:headEnd/>
            <a:tailEnd type="triangle" w="med" len="med"/>
          </a:ln>
        </p:spPr>
        <p:txBody>
          <a:bodyPr lIns="0" tIns="0" rIns="0" anchor="ctr"/>
          <a:lstStyle/>
          <a:p>
            <a:endParaRPr lang="en-US"/>
          </a:p>
        </p:txBody>
      </p:sp>
      <p:sp>
        <p:nvSpPr>
          <p:cNvPr id="205851" name="Line 27"/>
          <p:cNvSpPr>
            <a:spLocks noChangeAspect="1" noChangeShapeType="1"/>
          </p:cNvSpPr>
          <p:nvPr/>
        </p:nvSpPr>
        <p:spPr bwMode="auto">
          <a:xfrm>
            <a:off x="5881688" y="2303463"/>
            <a:ext cx="0" cy="457200"/>
          </a:xfrm>
          <a:prstGeom prst="line">
            <a:avLst/>
          </a:prstGeom>
          <a:noFill/>
          <a:ln w="31750">
            <a:solidFill>
              <a:srgbClr val="FF9900"/>
            </a:solidFill>
            <a:round/>
            <a:headEnd/>
            <a:tailEnd/>
          </a:ln>
        </p:spPr>
        <p:txBody>
          <a:bodyPr lIns="0" tIns="0" rIns="0" anchor="ctr"/>
          <a:lstStyle/>
          <a:p>
            <a:endParaRPr lang="en-US"/>
          </a:p>
        </p:txBody>
      </p:sp>
      <p:sp>
        <p:nvSpPr>
          <p:cNvPr id="205852" name="Line 28"/>
          <p:cNvSpPr>
            <a:spLocks noChangeAspect="1" noChangeShapeType="1"/>
          </p:cNvSpPr>
          <p:nvPr/>
        </p:nvSpPr>
        <p:spPr bwMode="auto">
          <a:xfrm>
            <a:off x="3852863" y="5521325"/>
            <a:ext cx="0" cy="268288"/>
          </a:xfrm>
          <a:prstGeom prst="line">
            <a:avLst/>
          </a:prstGeom>
          <a:noFill/>
          <a:ln w="31750">
            <a:solidFill>
              <a:srgbClr val="666699"/>
            </a:solidFill>
            <a:round/>
            <a:headEnd/>
            <a:tailEnd type="triangle" w="med" len="med"/>
          </a:ln>
        </p:spPr>
        <p:txBody>
          <a:bodyPr lIns="0" tIns="0" rIns="0" anchor="ctr"/>
          <a:lstStyle/>
          <a:p>
            <a:endParaRPr lang="en-US"/>
          </a:p>
        </p:txBody>
      </p:sp>
      <p:sp>
        <p:nvSpPr>
          <p:cNvPr id="205853" name="Line 29"/>
          <p:cNvSpPr>
            <a:spLocks noChangeAspect="1" noChangeShapeType="1"/>
          </p:cNvSpPr>
          <p:nvPr/>
        </p:nvSpPr>
        <p:spPr bwMode="auto">
          <a:xfrm>
            <a:off x="3852863" y="4673600"/>
            <a:ext cx="0" cy="484188"/>
          </a:xfrm>
          <a:prstGeom prst="line">
            <a:avLst/>
          </a:prstGeom>
          <a:noFill/>
          <a:ln w="31750">
            <a:solidFill>
              <a:srgbClr val="008080"/>
            </a:solidFill>
            <a:round/>
            <a:headEnd/>
            <a:tailEnd type="triangle" w="med" len="med"/>
          </a:ln>
        </p:spPr>
        <p:txBody>
          <a:bodyPr lIns="0" tIns="0" rIns="0" anchor="ctr"/>
          <a:lstStyle/>
          <a:p>
            <a:endParaRPr lang="en-US"/>
          </a:p>
        </p:txBody>
      </p:sp>
      <p:sp>
        <p:nvSpPr>
          <p:cNvPr id="205854" name="Line 30"/>
          <p:cNvSpPr>
            <a:spLocks noChangeAspect="1" noChangeShapeType="1"/>
          </p:cNvSpPr>
          <p:nvPr/>
        </p:nvSpPr>
        <p:spPr bwMode="auto">
          <a:xfrm>
            <a:off x="3638550" y="4676775"/>
            <a:ext cx="0" cy="269875"/>
          </a:xfrm>
          <a:prstGeom prst="line">
            <a:avLst/>
          </a:prstGeom>
          <a:noFill/>
          <a:ln w="31750">
            <a:solidFill>
              <a:srgbClr val="008080"/>
            </a:solidFill>
            <a:round/>
            <a:headEnd/>
            <a:tailEnd type="triangle" w="med" len="med"/>
          </a:ln>
        </p:spPr>
        <p:txBody>
          <a:bodyPr lIns="0" tIns="0" rIns="0" anchor="ctr"/>
          <a:lstStyle/>
          <a:p>
            <a:endParaRPr lang="en-US"/>
          </a:p>
        </p:txBody>
      </p:sp>
      <p:sp>
        <p:nvSpPr>
          <p:cNvPr id="205855" name="Oval 31"/>
          <p:cNvSpPr>
            <a:spLocks noChangeAspect="1" noChangeArrowheads="1"/>
          </p:cNvSpPr>
          <p:nvPr/>
        </p:nvSpPr>
        <p:spPr bwMode="auto">
          <a:xfrm>
            <a:off x="5334000" y="4343400"/>
            <a:ext cx="1066800" cy="1033463"/>
          </a:xfrm>
          <a:prstGeom prst="ellipse">
            <a:avLst/>
          </a:prstGeom>
          <a:solidFill>
            <a:srgbClr val="FF9900"/>
          </a:solidFill>
          <a:ln w="9525">
            <a:solidFill>
              <a:srgbClr val="000000"/>
            </a:solidFill>
            <a:round/>
            <a:headEnd/>
            <a:tailEnd/>
          </a:ln>
        </p:spPr>
        <p:txBody>
          <a:bodyPr lIns="0" tIns="0" rIns="0" anchor="ctr"/>
          <a:lstStyle/>
          <a:p>
            <a:endParaRPr lang="en-US"/>
          </a:p>
        </p:txBody>
      </p:sp>
      <p:sp>
        <p:nvSpPr>
          <p:cNvPr id="205856" name="Line 32"/>
          <p:cNvSpPr>
            <a:spLocks noChangeAspect="1" noChangeShapeType="1"/>
          </p:cNvSpPr>
          <p:nvPr/>
        </p:nvSpPr>
        <p:spPr bwMode="auto">
          <a:xfrm>
            <a:off x="1700213" y="6000750"/>
            <a:ext cx="0" cy="431800"/>
          </a:xfrm>
          <a:prstGeom prst="line">
            <a:avLst/>
          </a:prstGeom>
          <a:noFill/>
          <a:ln w="31750">
            <a:solidFill>
              <a:srgbClr val="666699"/>
            </a:solidFill>
            <a:round/>
            <a:headEnd/>
            <a:tailEnd type="triangle" w="med" len="med"/>
          </a:ln>
        </p:spPr>
        <p:txBody>
          <a:bodyPr lIns="0" tIns="0" rIns="0" anchor="ctr"/>
          <a:lstStyle/>
          <a:p>
            <a:endParaRPr lang="en-US"/>
          </a:p>
        </p:txBody>
      </p:sp>
      <p:sp>
        <p:nvSpPr>
          <p:cNvPr id="205857" name="Line 33"/>
          <p:cNvSpPr>
            <a:spLocks noChangeAspect="1" noChangeShapeType="1"/>
          </p:cNvSpPr>
          <p:nvPr/>
        </p:nvSpPr>
        <p:spPr bwMode="auto">
          <a:xfrm>
            <a:off x="7310438" y="4676775"/>
            <a:ext cx="0" cy="269875"/>
          </a:xfrm>
          <a:prstGeom prst="line">
            <a:avLst/>
          </a:prstGeom>
          <a:noFill/>
          <a:ln w="31750">
            <a:solidFill>
              <a:srgbClr val="FF6600"/>
            </a:solidFill>
            <a:round/>
            <a:headEnd/>
            <a:tailEnd/>
          </a:ln>
        </p:spPr>
        <p:txBody>
          <a:bodyPr lIns="0" tIns="0" rIns="0" anchor="ctr"/>
          <a:lstStyle/>
          <a:p>
            <a:endParaRPr lang="en-US"/>
          </a:p>
        </p:txBody>
      </p:sp>
      <p:sp>
        <p:nvSpPr>
          <p:cNvPr id="205858" name="Line 34"/>
          <p:cNvSpPr>
            <a:spLocks noChangeAspect="1" noChangeShapeType="1"/>
          </p:cNvSpPr>
          <p:nvPr/>
        </p:nvSpPr>
        <p:spPr bwMode="auto">
          <a:xfrm>
            <a:off x="7467600" y="6019800"/>
            <a:ext cx="0" cy="431800"/>
          </a:xfrm>
          <a:prstGeom prst="line">
            <a:avLst/>
          </a:prstGeom>
          <a:noFill/>
          <a:ln w="31750">
            <a:solidFill>
              <a:srgbClr val="008080"/>
            </a:solidFill>
            <a:round/>
            <a:headEnd/>
            <a:tailEnd type="triangle" w="med" len="med"/>
          </a:ln>
        </p:spPr>
        <p:txBody>
          <a:bodyPr lIns="0" tIns="0" rIns="0" anchor="ctr"/>
          <a:lstStyle/>
          <a:p>
            <a:endParaRPr lang="en-US"/>
          </a:p>
        </p:txBody>
      </p:sp>
      <p:sp>
        <p:nvSpPr>
          <p:cNvPr id="205859" name="Text Box 35"/>
          <p:cNvSpPr txBox="1">
            <a:spLocks noChangeAspect="1" noChangeArrowheads="1"/>
          </p:cNvSpPr>
          <p:nvPr/>
        </p:nvSpPr>
        <p:spPr bwMode="auto">
          <a:xfrm>
            <a:off x="228600" y="4094163"/>
            <a:ext cx="1676400" cy="592137"/>
          </a:xfrm>
          <a:prstGeom prst="rect">
            <a:avLst/>
          </a:prstGeom>
          <a:solidFill>
            <a:srgbClr val="00CCFF"/>
          </a:solidFill>
          <a:ln w="9525">
            <a:solidFill>
              <a:srgbClr val="000000"/>
            </a:solidFill>
            <a:miter lim="800000"/>
            <a:headEnd/>
            <a:tailEnd/>
          </a:ln>
        </p:spPr>
        <p:txBody>
          <a:bodyPr lIns="0" tIns="0" rIns="0" anchor="ctr"/>
          <a:lstStyle/>
          <a:p>
            <a:pPr algn="ctr" eaLnBrk="0" hangingPunct="0"/>
            <a:r>
              <a:rPr lang="de-DE" sz="1800">
                <a:latin typeface="Arial" charset="0"/>
              </a:rPr>
              <a:t>Groundwater, drainage, …</a:t>
            </a:r>
          </a:p>
        </p:txBody>
      </p:sp>
      <p:sp>
        <p:nvSpPr>
          <p:cNvPr id="205860" name="Text Box 36"/>
          <p:cNvSpPr txBox="1">
            <a:spLocks noChangeAspect="1" noChangeArrowheads="1"/>
          </p:cNvSpPr>
          <p:nvPr/>
        </p:nvSpPr>
        <p:spPr bwMode="auto">
          <a:xfrm>
            <a:off x="3124200" y="3962400"/>
            <a:ext cx="1905000" cy="381000"/>
          </a:xfrm>
          <a:prstGeom prst="rect">
            <a:avLst/>
          </a:prstGeom>
          <a:solidFill>
            <a:srgbClr val="008080"/>
          </a:solidFill>
          <a:ln w="9525">
            <a:solidFill>
              <a:srgbClr val="000000"/>
            </a:solidFill>
            <a:miter lim="800000"/>
            <a:headEnd/>
            <a:tailEnd/>
          </a:ln>
        </p:spPr>
        <p:txBody>
          <a:bodyPr lIns="0" tIns="0" rIns="0" anchor="ctr"/>
          <a:lstStyle/>
          <a:p>
            <a:pPr algn="ctr" eaLnBrk="0" hangingPunct="0"/>
            <a:r>
              <a:rPr lang="de-DE" sz="1800">
                <a:latin typeface="Arial" charset="0"/>
              </a:rPr>
              <a:t>Rain water</a:t>
            </a:r>
          </a:p>
        </p:txBody>
      </p:sp>
      <p:sp>
        <p:nvSpPr>
          <p:cNvPr id="205861" name="Oval 37"/>
          <p:cNvSpPr>
            <a:spLocks noChangeAspect="1" noChangeArrowheads="1"/>
          </p:cNvSpPr>
          <p:nvPr/>
        </p:nvSpPr>
        <p:spPr bwMode="auto">
          <a:xfrm>
            <a:off x="2078038" y="4419600"/>
            <a:ext cx="969962" cy="957263"/>
          </a:xfrm>
          <a:prstGeom prst="ellipse">
            <a:avLst/>
          </a:prstGeom>
          <a:solidFill>
            <a:srgbClr val="008080"/>
          </a:solidFill>
          <a:ln w="9525">
            <a:solidFill>
              <a:srgbClr val="000000"/>
            </a:solidFill>
            <a:round/>
            <a:headEnd/>
            <a:tailEnd/>
          </a:ln>
        </p:spPr>
        <p:txBody>
          <a:bodyPr lIns="0" tIns="0" rIns="0" anchor="ctr"/>
          <a:lstStyle/>
          <a:p>
            <a:endParaRPr lang="en-US"/>
          </a:p>
        </p:txBody>
      </p:sp>
      <p:sp>
        <p:nvSpPr>
          <p:cNvPr id="205862" name="Text Box 38"/>
          <p:cNvSpPr txBox="1">
            <a:spLocks noChangeAspect="1" noChangeArrowheads="1"/>
          </p:cNvSpPr>
          <p:nvPr/>
        </p:nvSpPr>
        <p:spPr bwMode="auto">
          <a:xfrm>
            <a:off x="2184400" y="4676775"/>
            <a:ext cx="787400" cy="485775"/>
          </a:xfrm>
          <a:prstGeom prst="rect">
            <a:avLst/>
          </a:prstGeom>
          <a:solidFill>
            <a:srgbClr val="008080">
              <a:alpha val="50000"/>
            </a:srgbClr>
          </a:solidFill>
          <a:ln w="9525">
            <a:noFill/>
            <a:miter lim="800000"/>
            <a:headEnd/>
            <a:tailEnd/>
          </a:ln>
        </p:spPr>
        <p:txBody>
          <a:bodyPr lIns="0" tIns="0" rIns="0" bIns="10800" anchor="ctr"/>
          <a:lstStyle/>
          <a:p>
            <a:pPr algn="ctr" eaLnBrk="0" hangingPunct="0"/>
            <a:r>
              <a:rPr lang="de-DE" sz="1800">
                <a:latin typeface="Arial" charset="0"/>
              </a:rPr>
              <a:t>Storm sewer</a:t>
            </a:r>
          </a:p>
        </p:txBody>
      </p:sp>
      <p:sp>
        <p:nvSpPr>
          <p:cNvPr id="205863" name="Text Box 39"/>
          <p:cNvSpPr txBox="1">
            <a:spLocks noChangeAspect="1" noChangeArrowheads="1"/>
          </p:cNvSpPr>
          <p:nvPr/>
        </p:nvSpPr>
        <p:spPr bwMode="auto">
          <a:xfrm>
            <a:off x="6610350" y="5627688"/>
            <a:ext cx="1771650" cy="377825"/>
          </a:xfrm>
          <a:prstGeom prst="rect">
            <a:avLst/>
          </a:prstGeom>
          <a:solidFill>
            <a:srgbClr val="FF9900"/>
          </a:solidFill>
          <a:ln w="9525">
            <a:solidFill>
              <a:srgbClr val="000000"/>
            </a:solidFill>
            <a:miter lim="800000"/>
            <a:headEnd/>
            <a:tailEnd/>
          </a:ln>
        </p:spPr>
        <p:txBody>
          <a:bodyPr lIns="0" tIns="0" rIns="0" anchor="ctr"/>
          <a:lstStyle/>
          <a:p>
            <a:pPr algn="ctr" eaLnBrk="0" hangingPunct="0"/>
            <a:r>
              <a:rPr lang="de-DE" sz="1800">
                <a:latin typeface="Arial" charset="0"/>
              </a:rPr>
              <a:t>WWTP</a:t>
            </a:r>
          </a:p>
        </p:txBody>
      </p:sp>
      <p:sp>
        <p:nvSpPr>
          <p:cNvPr id="205864" name="Text Box 40"/>
          <p:cNvSpPr txBox="1">
            <a:spLocks noChangeAspect="1" noChangeArrowheads="1"/>
          </p:cNvSpPr>
          <p:nvPr/>
        </p:nvSpPr>
        <p:spPr bwMode="auto">
          <a:xfrm>
            <a:off x="6610350" y="4094163"/>
            <a:ext cx="1922463" cy="592137"/>
          </a:xfrm>
          <a:prstGeom prst="rect">
            <a:avLst/>
          </a:prstGeom>
          <a:solidFill>
            <a:srgbClr val="FF6600"/>
          </a:solidFill>
          <a:ln w="9525">
            <a:solidFill>
              <a:srgbClr val="000000"/>
            </a:solidFill>
            <a:miter lim="800000"/>
            <a:headEnd/>
            <a:tailEnd/>
          </a:ln>
        </p:spPr>
        <p:txBody>
          <a:bodyPr lIns="0" tIns="0" rIns="0" anchor="ctr"/>
          <a:lstStyle/>
          <a:p>
            <a:pPr algn="ctr" eaLnBrk="0" hangingPunct="0"/>
            <a:r>
              <a:rPr lang="de-DE" sz="1800">
                <a:latin typeface="Arial" charset="0"/>
              </a:rPr>
              <a:t>Domestic and industrial sewage </a:t>
            </a:r>
          </a:p>
        </p:txBody>
      </p:sp>
      <p:sp>
        <p:nvSpPr>
          <p:cNvPr id="205865" name="Text Box 41"/>
          <p:cNvSpPr txBox="1">
            <a:spLocks noChangeAspect="1" noChangeArrowheads="1"/>
          </p:cNvSpPr>
          <p:nvPr/>
        </p:nvSpPr>
        <p:spPr bwMode="auto">
          <a:xfrm>
            <a:off x="3124200" y="4359275"/>
            <a:ext cx="944563" cy="322263"/>
          </a:xfrm>
          <a:prstGeom prst="rect">
            <a:avLst/>
          </a:prstGeom>
          <a:solidFill>
            <a:srgbClr val="008080"/>
          </a:solidFill>
          <a:ln w="9525">
            <a:solidFill>
              <a:srgbClr val="000000"/>
            </a:solidFill>
            <a:miter lim="800000"/>
            <a:headEnd/>
            <a:tailEnd/>
          </a:ln>
        </p:spPr>
        <p:txBody>
          <a:bodyPr lIns="0" tIns="0" rIns="0" bIns="10800" anchor="ctr"/>
          <a:lstStyle/>
          <a:p>
            <a:pPr algn="ctr" eaLnBrk="0" hangingPunct="0"/>
            <a:r>
              <a:rPr lang="de-DE" sz="1800">
                <a:latin typeface="Arial" charset="0"/>
                <a:sym typeface="Symbol" pitchFamily="18" charset="2"/>
              </a:rPr>
              <a:t></a:t>
            </a:r>
            <a:r>
              <a:rPr lang="de-DE" sz="1800">
                <a:latin typeface="Arial" charset="0"/>
              </a:rPr>
              <a:t>clean</a:t>
            </a:r>
          </a:p>
        </p:txBody>
      </p:sp>
      <p:sp>
        <p:nvSpPr>
          <p:cNvPr id="205866" name="Text Box 42"/>
          <p:cNvSpPr txBox="1">
            <a:spLocks noChangeAspect="1" noChangeArrowheads="1"/>
          </p:cNvSpPr>
          <p:nvPr/>
        </p:nvSpPr>
        <p:spPr bwMode="auto">
          <a:xfrm>
            <a:off x="4068763" y="4359275"/>
            <a:ext cx="960437" cy="322263"/>
          </a:xfrm>
          <a:prstGeom prst="rect">
            <a:avLst/>
          </a:prstGeom>
          <a:solidFill>
            <a:srgbClr val="008080"/>
          </a:solidFill>
          <a:ln w="9525">
            <a:solidFill>
              <a:srgbClr val="000000"/>
            </a:solidFill>
            <a:miter lim="800000"/>
            <a:headEnd/>
            <a:tailEnd/>
          </a:ln>
        </p:spPr>
        <p:txBody>
          <a:bodyPr lIns="0" tIns="0" rIns="0" bIns="10800" anchor="ctr"/>
          <a:lstStyle/>
          <a:p>
            <a:pPr algn="ctr" eaLnBrk="0" hangingPunct="0"/>
            <a:r>
              <a:rPr lang="de-DE" sz="1800">
                <a:latin typeface="Arial" charset="0"/>
              </a:rPr>
              <a:t>polluted </a:t>
            </a:r>
          </a:p>
        </p:txBody>
      </p:sp>
      <p:sp>
        <p:nvSpPr>
          <p:cNvPr id="205867" name="Text Box 43"/>
          <p:cNvSpPr txBox="1">
            <a:spLocks noChangeAspect="1" noChangeArrowheads="1"/>
          </p:cNvSpPr>
          <p:nvPr/>
        </p:nvSpPr>
        <p:spPr bwMode="auto">
          <a:xfrm>
            <a:off x="5410200" y="4676775"/>
            <a:ext cx="990600" cy="485775"/>
          </a:xfrm>
          <a:prstGeom prst="rect">
            <a:avLst/>
          </a:prstGeom>
          <a:noFill/>
          <a:ln w="9525">
            <a:noFill/>
            <a:miter lim="800000"/>
            <a:headEnd/>
            <a:tailEnd/>
          </a:ln>
        </p:spPr>
        <p:txBody>
          <a:bodyPr lIns="0" tIns="0" rIns="0" bIns="10800" anchor="ctr"/>
          <a:lstStyle/>
          <a:p>
            <a:pPr algn="ctr" eaLnBrk="0" hangingPunct="0"/>
            <a:r>
              <a:rPr lang="de-DE" sz="1800">
                <a:latin typeface="Arial" charset="0"/>
              </a:rPr>
              <a:t>Sewage sewer</a:t>
            </a:r>
          </a:p>
        </p:txBody>
      </p:sp>
      <p:sp>
        <p:nvSpPr>
          <p:cNvPr id="205868" name="Line 44"/>
          <p:cNvSpPr>
            <a:spLocks noChangeAspect="1" noChangeShapeType="1"/>
          </p:cNvSpPr>
          <p:nvPr/>
        </p:nvSpPr>
        <p:spPr bwMode="auto">
          <a:xfrm>
            <a:off x="301625" y="6477000"/>
            <a:ext cx="8156575" cy="0"/>
          </a:xfrm>
          <a:prstGeom prst="line">
            <a:avLst/>
          </a:prstGeom>
          <a:noFill/>
          <a:ln w="101600" cmpd="tri">
            <a:solidFill>
              <a:srgbClr val="000080"/>
            </a:solidFill>
            <a:round/>
            <a:headEnd/>
            <a:tailEnd type="stealth" w="med" len="med"/>
          </a:ln>
        </p:spPr>
        <p:txBody>
          <a:bodyPr lIns="0" tIns="0" rIns="0" anchor="ctr"/>
          <a:lstStyle/>
          <a:p>
            <a:endParaRPr lang="en-US"/>
          </a:p>
        </p:txBody>
      </p:sp>
      <p:sp>
        <p:nvSpPr>
          <p:cNvPr id="205869" name="Line 45"/>
          <p:cNvSpPr>
            <a:spLocks noChangeAspect="1" noChangeShapeType="1"/>
          </p:cNvSpPr>
          <p:nvPr/>
        </p:nvSpPr>
        <p:spPr bwMode="auto">
          <a:xfrm flipH="1" flipV="1">
            <a:off x="6400800" y="4940300"/>
            <a:ext cx="909638" cy="3175"/>
          </a:xfrm>
          <a:prstGeom prst="line">
            <a:avLst/>
          </a:prstGeom>
          <a:noFill/>
          <a:ln w="31750">
            <a:solidFill>
              <a:srgbClr val="FF6600"/>
            </a:solidFill>
            <a:round/>
            <a:headEnd/>
            <a:tailEnd type="triangle" w="med" len="med"/>
          </a:ln>
        </p:spPr>
        <p:txBody>
          <a:bodyPr lIns="0" tIns="0" rIns="0" anchor="ctr"/>
          <a:lstStyle/>
          <a:p>
            <a:endParaRPr lang="en-US"/>
          </a:p>
        </p:txBody>
      </p:sp>
      <p:sp>
        <p:nvSpPr>
          <p:cNvPr id="205870" name="Line 46"/>
          <p:cNvSpPr>
            <a:spLocks noChangeAspect="1" noChangeShapeType="1"/>
          </p:cNvSpPr>
          <p:nvPr/>
        </p:nvSpPr>
        <p:spPr bwMode="auto">
          <a:xfrm>
            <a:off x="4498975" y="4676775"/>
            <a:ext cx="0" cy="269875"/>
          </a:xfrm>
          <a:prstGeom prst="line">
            <a:avLst/>
          </a:prstGeom>
          <a:noFill/>
          <a:ln w="31750">
            <a:solidFill>
              <a:srgbClr val="008080"/>
            </a:solidFill>
            <a:round/>
            <a:headEnd/>
            <a:tailEnd/>
          </a:ln>
        </p:spPr>
        <p:txBody>
          <a:bodyPr lIns="0" tIns="0" rIns="0" anchor="ctr"/>
          <a:lstStyle/>
          <a:p>
            <a:endParaRPr lang="en-US"/>
          </a:p>
        </p:txBody>
      </p:sp>
      <p:sp>
        <p:nvSpPr>
          <p:cNvPr id="205871" name="Line 47"/>
          <p:cNvSpPr>
            <a:spLocks noChangeAspect="1" noChangeShapeType="1"/>
          </p:cNvSpPr>
          <p:nvPr/>
        </p:nvSpPr>
        <p:spPr bwMode="auto">
          <a:xfrm>
            <a:off x="839788" y="4676775"/>
            <a:ext cx="0" cy="1778000"/>
          </a:xfrm>
          <a:prstGeom prst="line">
            <a:avLst/>
          </a:prstGeom>
          <a:noFill/>
          <a:ln w="31750">
            <a:solidFill>
              <a:srgbClr val="00CCFF"/>
            </a:solidFill>
            <a:round/>
            <a:headEnd/>
            <a:tailEnd type="triangle" w="med" len="med"/>
          </a:ln>
        </p:spPr>
        <p:txBody>
          <a:bodyPr lIns="0" tIns="0" rIns="0" anchor="ctr"/>
          <a:lstStyle/>
          <a:p>
            <a:endParaRPr lang="en-US"/>
          </a:p>
        </p:txBody>
      </p:sp>
      <p:sp>
        <p:nvSpPr>
          <p:cNvPr id="205872" name="Line 48"/>
          <p:cNvSpPr>
            <a:spLocks noChangeAspect="1" noChangeShapeType="1"/>
          </p:cNvSpPr>
          <p:nvPr/>
        </p:nvSpPr>
        <p:spPr bwMode="auto">
          <a:xfrm flipH="1" flipV="1">
            <a:off x="3048000" y="4940300"/>
            <a:ext cx="1450975" cy="3175"/>
          </a:xfrm>
          <a:prstGeom prst="line">
            <a:avLst/>
          </a:prstGeom>
          <a:noFill/>
          <a:ln w="31750">
            <a:solidFill>
              <a:srgbClr val="008080"/>
            </a:solidFill>
            <a:round/>
            <a:headEnd/>
            <a:tailEnd type="triangle" w="med" len="med"/>
          </a:ln>
        </p:spPr>
        <p:txBody>
          <a:bodyPr lIns="0" tIns="0" rIns="0" anchor="ctr"/>
          <a:lstStyle/>
          <a:p>
            <a:endParaRPr lang="en-US"/>
          </a:p>
        </p:txBody>
      </p:sp>
      <p:sp>
        <p:nvSpPr>
          <p:cNvPr id="205873" name="Text Box 49"/>
          <p:cNvSpPr txBox="1">
            <a:spLocks noChangeAspect="1" noChangeArrowheads="1"/>
          </p:cNvSpPr>
          <p:nvPr/>
        </p:nvSpPr>
        <p:spPr bwMode="auto">
          <a:xfrm>
            <a:off x="3046413" y="5153025"/>
            <a:ext cx="1525587" cy="377825"/>
          </a:xfrm>
          <a:prstGeom prst="rect">
            <a:avLst/>
          </a:prstGeom>
          <a:solidFill>
            <a:srgbClr val="008080"/>
          </a:solidFill>
          <a:ln w="9525">
            <a:solidFill>
              <a:srgbClr val="000000"/>
            </a:solidFill>
            <a:miter lim="800000"/>
            <a:headEnd/>
            <a:tailEnd/>
          </a:ln>
        </p:spPr>
        <p:txBody>
          <a:bodyPr lIns="0" tIns="0" rIns="0" anchor="ctr"/>
          <a:lstStyle/>
          <a:p>
            <a:pPr algn="ctr" eaLnBrk="0" hangingPunct="0"/>
            <a:r>
              <a:rPr lang="de-DE" sz="1800">
                <a:latin typeface="Arial" charset="0"/>
              </a:rPr>
              <a:t>Infiltration </a:t>
            </a:r>
          </a:p>
        </p:txBody>
      </p:sp>
      <p:sp>
        <p:nvSpPr>
          <p:cNvPr id="205874" name="Text Box 50"/>
          <p:cNvSpPr txBox="1">
            <a:spLocks noChangeAspect="1" noChangeArrowheads="1"/>
          </p:cNvSpPr>
          <p:nvPr/>
        </p:nvSpPr>
        <p:spPr bwMode="auto">
          <a:xfrm>
            <a:off x="3046413" y="5784850"/>
            <a:ext cx="1525587" cy="593725"/>
          </a:xfrm>
          <a:prstGeom prst="rect">
            <a:avLst/>
          </a:prstGeom>
          <a:solidFill>
            <a:srgbClr val="666699"/>
          </a:solidFill>
          <a:ln w="38100" cmpd="dbl">
            <a:solidFill>
              <a:srgbClr val="000000"/>
            </a:solidFill>
            <a:miter lim="800000"/>
            <a:headEnd/>
            <a:tailEnd/>
          </a:ln>
        </p:spPr>
        <p:txBody>
          <a:bodyPr lIns="0" tIns="0" rIns="0" anchor="ctr"/>
          <a:lstStyle/>
          <a:p>
            <a:pPr algn="ctr" eaLnBrk="0" hangingPunct="0"/>
            <a:r>
              <a:rPr lang="de-DE" sz="1800">
                <a:latin typeface="Arial" charset="0"/>
              </a:rPr>
              <a:t>Groundwater aquifer </a:t>
            </a:r>
          </a:p>
        </p:txBody>
      </p:sp>
      <p:sp>
        <p:nvSpPr>
          <p:cNvPr id="205875" name="Text Box 51"/>
          <p:cNvSpPr txBox="1">
            <a:spLocks noChangeAspect="1" noChangeArrowheads="1"/>
          </p:cNvSpPr>
          <p:nvPr/>
        </p:nvSpPr>
        <p:spPr bwMode="auto">
          <a:xfrm>
            <a:off x="1054100" y="5562600"/>
            <a:ext cx="1349375" cy="609600"/>
          </a:xfrm>
          <a:prstGeom prst="rect">
            <a:avLst/>
          </a:prstGeom>
          <a:solidFill>
            <a:srgbClr val="008080"/>
          </a:solidFill>
          <a:ln w="9525">
            <a:solidFill>
              <a:srgbClr val="000000"/>
            </a:solidFill>
            <a:miter lim="800000"/>
            <a:headEnd/>
            <a:tailEnd/>
          </a:ln>
        </p:spPr>
        <p:txBody>
          <a:bodyPr lIns="0" tIns="0" rIns="0" anchor="ctr"/>
          <a:lstStyle/>
          <a:p>
            <a:pPr algn="ctr" eaLnBrk="0" hangingPunct="0"/>
            <a:r>
              <a:rPr lang="de-DE" sz="1800">
                <a:latin typeface="Arial" charset="0"/>
              </a:rPr>
              <a:t>Rainwater treatment </a:t>
            </a:r>
          </a:p>
        </p:txBody>
      </p:sp>
      <p:sp>
        <p:nvSpPr>
          <p:cNvPr id="205876" name="Line 52"/>
          <p:cNvSpPr>
            <a:spLocks noChangeAspect="1" noChangeShapeType="1"/>
          </p:cNvSpPr>
          <p:nvPr/>
        </p:nvSpPr>
        <p:spPr bwMode="auto">
          <a:xfrm flipH="1">
            <a:off x="1828800" y="5211763"/>
            <a:ext cx="355600" cy="315912"/>
          </a:xfrm>
          <a:prstGeom prst="line">
            <a:avLst/>
          </a:prstGeom>
          <a:noFill/>
          <a:ln w="31750">
            <a:solidFill>
              <a:srgbClr val="008080"/>
            </a:solidFill>
            <a:round/>
            <a:headEnd/>
            <a:tailEnd type="triangle" w="med" len="med"/>
          </a:ln>
        </p:spPr>
        <p:txBody>
          <a:bodyPr lIns="0" tIns="0" rIns="0" anchor="ctr"/>
          <a:lstStyle/>
          <a:p>
            <a:endParaRPr lang="en-US"/>
          </a:p>
        </p:txBody>
      </p:sp>
      <p:sp>
        <p:nvSpPr>
          <p:cNvPr id="205877" name="Line 53"/>
          <p:cNvSpPr>
            <a:spLocks noChangeAspect="1" noChangeShapeType="1"/>
          </p:cNvSpPr>
          <p:nvPr/>
        </p:nvSpPr>
        <p:spPr bwMode="auto">
          <a:xfrm flipV="1">
            <a:off x="839788" y="4940300"/>
            <a:ext cx="1238250" cy="3175"/>
          </a:xfrm>
          <a:prstGeom prst="line">
            <a:avLst/>
          </a:prstGeom>
          <a:noFill/>
          <a:ln w="31750">
            <a:solidFill>
              <a:srgbClr val="00CCFF"/>
            </a:solidFill>
            <a:prstDash val="lgDash"/>
            <a:round/>
            <a:headEnd/>
            <a:tailEnd type="triangle" w="med" len="med"/>
          </a:ln>
        </p:spPr>
        <p:txBody>
          <a:bodyPr lIns="0" tIns="0" rIns="0" anchor="ctr"/>
          <a:lstStyle/>
          <a:p>
            <a:endParaRPr lang="en-US"/>
          </a:p>
        </p:txBody>
      </p:sp>
      <p:sp>
        <p:nvSpPr>
          <p:cNvPr id="205878" name="Line 54"/>
          <p:cNvSpPr>
            <a:spLocks noChangeAspect="1" noChangeShapeType="1"/>
          </p:cNvSpPr>
          <p:nvPr/>
        </p:nvSpPr>
        <p:spPr bwMode="auto">
          <a:xfrm>
            <a:off x="839788" y="5422900"/>
            <a:ext cx="2206625" cy="0"/>
          </a:xfrm>
          <a:prstGeom prst="line">
            <a:avLst/>
          </a:prstGeom>
          <a:noFill/>
          <a:ln w="31750">
            <a:solidFill>
              <a:srgbClr val="00CCFF"/>
            </a:solidFill>
            <a:round/>
            <a:headEnd/>
            <a:tailEnd type="triangle" w="med" len="med"/>
          </a:ln>
        </p:spPr>
        <p:txBody>
          <a:bodyPr lIns="0" tIns="0" rIns="0" anchor="ctr"/>
          <a:lstStyle/>
          <a:p>
            <a:endParaRPr lang="en-US"/>
          </a:p>
        </p:txBody>
      </p:sp>
      <p:sp>
        <p:nvSpPr>
          <p:cNvPr id="205879" name="Line 55"/>
          <p:cNvSpPr>
            <a:spLocks noChangeAspect="1" noChangeShapeType="1"/>
          </p:cNvSpPr>
          <p:nvPr/>
        </p:nvSpPr>
        <p:spPr bwMode="auto">
          <a:xfrm>
            <a:off x="2562225" y="5360988"/>
            <a:ext cx="0" cy="1076325"/>
          </a:xfrm>
          <a:prstGeom prst="line">
            <a:avLst/>
          </a:prstGeom>
          <a:noFill/>
          <a:ln w="31750">
            <a:solidFill>
              <a:srgbClr val="008080"/>
            </a:solidFill>
            <a:round/>
            <a:headEnd/>
            <a:tailEnd type="triangle" w="med" len="med"/>
          </a:ln>
        </p:spPr>
        <p:txBody>
          <a:bodyPr lIns="0" tIns="0" rIns="0" anchor="ctr"/>
          <a:lstStyle/>
          <a:p>
            <a:endParaRPr lang="en-US"/>
          </a:p>
        </p:txBody>
      </p:sp>
      <p:sp>
        <p:nvSpPr>
          <p:cNvPr id="205880" name="Line 56"/>
          <p:cNvSpPr>
            <a:spLocks noChangeAspect="1" noChangeShapeType="1"/>
          </p:cNvSpPr>
          <p:nvPr/>
        </p:nvSpPr>
        <p:spPr bwMode="auto">
          <a:xfrm flipV="1">
            <a:off x="5880100" y="5843588"/>
            <a:ext cx="730250" cy="9525"/>
          </a:xfrm>
          <a:prstGeom prst="line">
            <a:avLst/>
          </a:prstGeom>
          <a:noFill/>
          <a:ln w="31750">
            <a:solidFill>
              <a:srgbClr val="FF9900"/>
            </a:solidFill>
            <a:round/>
            <a:headEnd/>
            <a:tailEnd type="triangle" w="med" len="med"/>
          </a:ln>
        </p:spPr>
        <p:txBody>
          <a:bodyPr lIns="0" tIns="0" rIns="0" anchor="ctr"/>
          <a:lstStyle/>
          <a:p>
            <a:endParaRPr lang="en-US"/>
          </a:p>
        </p:txBody>
      </p:sp>
      <p:sp>
        <p:nvSpPr>
          <p:cNvPr id="205881" name="Line 57"/>
          <p:cNvSpPr>
            <a:spLocks noChangeAspect="1" noChangeShapeType="1"/>
          </p:cNvSpPr>
          <p:nvPr/>
        </p:nvSpPr>
        <p:spPr bwMode="auto">
          <a:xfrm>
            <a:off x="5880100" y="5386388"/>
            <a:ext cx="0" cy="457200"/>
          </a:xfrm>
          <a:prstGeom prst="line">
            <a:avLst/>
          </a:prstGeom>
          <a:noFill/>
          <a:ln w="31750">
            <a:solidFill>
              <a:srgbClr val="FF9900"/>
            </a:solidFill>
            <a:round/>
            <a:headEnd/>
            <a:tailEnd/>
          </a:ln>
        </p:spPr>
        <p:txBody>
          <a:bodyPr lIns="0" tIns="0" rIns="0"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04426" y="457200"/>
            <a:ext cx="7861806" cy="569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de-DE"/>
              <a:t>Geremew Sahilu (PhD)</a:t>
            </a:r>
          </a:p>
        </p:txBody>
      </p:sp>
      <p:sp>
        <p:nvSpPr>
          <p:cNvPr id="6" name="Slide Number Placeholder 5"/>
          <p:cNvSpPr>
            <a:spLocks noGrp="1"/>
          </p:cNvSpPr>
          <p:nvPr>
            <p:ph type="sldNum" sz="quarter" idx="12"/>
          </p:nvPr>
        </p:nvSpPr>
        <p:spPr/>
        <p:txBody>
          <a:bodyPr/>
          <a:lstStyle/>
          <a:p>
            <a:r>
              <a:rPr lang="de-DE"/>
              <a:t>© PK, 2005 – page </a:t>
            </a:r>
            <a:fld id="{5DCC46FB-B47D-41EC-B707-88BBA77DDACB}" type="slidenum">
              <a:rPr lang="de-DE"/>
              <a:pPr/>
              <a:t>40</a:t>
            </a:fld>
            <a:endParaRPr lang="de-DE"/>
          </a:p>
        </p:txBody>
      </p:sp>
      <p:pic>
        <p:nvPicPr>
          <p:cNvPr id="283651" name="Picture 3" descr="trennsystem_unten"/>
          <p:cNvPicPr preferRelativeResize="0">
            <a:picLocks noChangeAspect="1" noChangeArrowheads="1"/>
          </p:cNvPicPr>
          <p:nvPr/>
        </p:nvPicPr>
        <p:blipFill>
          <a:blip r:embed="rId3"/>
          <a:srcRect/>
          <a:stretch>
            <a:fillRect/>
          </a:stretch>
        </p:blipFill>
        <p:spPr bwMode="auto">
          <a:xfrm>
            <a:off x="395288" y="1557338"/>
            <a:ext cx="8245475" cy="4789487"/>
          </a:xfrm>
          <a:prstGeom prst="rect">
            <a:avLst/>
          </a:prstGeom>
          <a:solidFill>
            <a:schemeClr val="bg1"/>
          </a:solidFill>
          <a:ln w="9525">
            <a:noFill/>
            <a:miter lim="800000"/>
            <a:headEnd/>
            <a:tailEnd/>
          </a:ln>
        </p:spPr>
      </p:pic>
      <p:sp>
        <p:nvSpPr>
          <p:cNvPr id="283652" name="Text Box 4"/>
          <p:cNvSpPr txBox="1">
            <a:spLocks noChangeArrowheads="1"/>
          </p:cNvSpPr>
          <p:nvPr/>
        </p:nvSpPr>
        <p:spPr bwMode="auto">
          <a:xfrm>
            <a:off x="0" y="152400"/>
            <a:ext cx="9144000" cy="457200"/>
          </a:xfrm>
          <a:prstGeom prst="rect">
            <a:avLst/>
          </a:prstGeom>
          <a:solidFill>
            <a:srgbClr val="FFCC99"/>
          </a:solidFill>
          <a:ln w="9525">
            <a:noFill/>
            <a:miter lim="800000"/>
            <a:headEnd/>
            <a:tailEnd/>
          </a:ln>
          <a:effectLst/>
        </p:spPr>
        <p:txBody>
          <a:bodyPr>
            <a:spAutoFit/>
          </a:bodyPr>
          <a:lstStyle/>
          <a:p>
            <a:pPr marL="190500">
              <a:spcBef>
                <a:spcPct val="50000"/>
              </a:spcBef>
            </a:pPr>
            <a:r>
              <a:rPr lang="de-DE">
                <a:latin typeface="Arial Black" pitchFamily="34" charset="0"/>
              </a:rPr>
              <a:t>Separate system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9" name="Picture 5"/>
          <p:cNvPicPr>
            <a:picLocks noGrp="1" noChangeAspect="1" noChangeArrowheads="1"/>
          </p:cNvPicPr>
          <p:nvPr>
            <p:ph idx="1"/>
          </p:nvPr>
        </p:nvPicPr>
        <p:blipFill>
          <a:blip r:embed="rId3"/>
          <a:srcRect/>
          <a:stretch>
            <a:fillRect/>
          </a:stretch>
        </p:blipFill>
        <p:spPr>
          <a:xfrm>
            <a:off x="271463" y="1584325"/>
            <a:ext cx="8331200" cy="3754438"/>
          </a:xfrm>
          <a:noFill/>
          <a:ln/>
        </p:spPr>
      </p:pic>
      <p:sp>
        <p:nvSpPr>
          <p:cNvPr id="15" name="Footer Placeholder 4"/>
          <p:cNvSpPr>
            <a:spLocks noGrp="1"/>
          </p:cNvSpPr>
          <p:nvPr>
            <p:ph type="ftr" sz="quarter" idx="11"/>
          </p:nvPr>
        </p:nvSpPr>
        <p:spPr/>
        <p:txBody>
          <a:bodyPr/>
          <a:lstStyle/>
          <a:p>
            <a:r>
              <a:rPr lang="de-DE"/>
              <a:t>Geremew Sahilu (PhD)</a:t>
            </a:r>
          </a:p>
        </p:txBody>
      </p:sp>
      <p:sp>
        <p:nvSpPr>
          <p:cNvPr id="16" name="Slide Number Placeholder 5"/>
          <p:cNvSpPr>
            <a:spLocks noGrp="1"/>
          </p:cNvSpPr>
          <p:nvPr>
            <p:ph type="sldNum" sz="quarter" idx="12"/>
          </p:nvPr>
        </p:nvSpPr>
        <p:spPr/>
        <p:txBody>
          <a:bodyPr/>
          <a:lstStyle/>
          <a:p>
            <a:r>
              <a:rPr lang="de-DE"/>
              <a:t>© PK, 2005 – page </a:t>
            </a:r>
            <a:fld id="{272D308B-C768-4024-B8DA-F466CB4362F5}" type="slidenum">
              <a:rPr lang="de-DE"/>
              <a:pPr/>
              <a:t>41</a:t>
            </a:fld>
            <a:endParaRPr lang="de-DE"/>
          </a:p>
        </p:txBody>
      </p:sp>
      <p:sp>
        <p:nvSpPr>
          <p:cNvPr id="287747" name="Text Box 3"/>
          <p:cNvSpPr txBox="1">
            <a:spLocks noChangeArrowheads="1"/>
          </p:cNvSpPr>
          <p:nvPr/>
        </p:nvSpPr>
        <p:spPr bwMode="auto">
          <a:xfrm>
            <a:off x="4805363" y="6157913"/>
            <a:ext cx="4338637" cy="366712"/>
          </a:xfrm>
          <a:prstGeom prst="rect">
            <a:avLst/>
          </a:prstGeom>
          <a:noFill/>
          <a:ln w="9525">
            <a:noFill/>
            <a:miter lim="800000"/>
            <a:headEnd/>
            <a:tailEnd/>
          </a:ln>
          <a:effectLst/>
        </p:spPr>
        <p:txBody>
          <a:bodyPr>
            <a:spAutoFit/>
          </a:bodyPr>
          <a:lstStyle/>
          <a:p>
            <a:pPr algn="r">
              <a:spcBef>
                <a:spcPct val="50000"/>
              </a:spcBef>
            </a:pPr>
            <a:r>
              <a:rPr lang="de-DE" sz="1800">
                <a:solidFill>
                  <a:srgbClr val="001D4B"/>
                </a:solidFill>
                <a:latin typeface="Verdana" pitchFamily="34" charset="0"/>
              </a:rPr>
              <a:t>DIN (1998) </a:t>
            </a:r>
            <a:endParaRPr lang="de-DE" sz="2000" b="1">
              <a:solidFill>
                <a:schemeClr val="accent2"/>
              </a:solidFill>
              <a:latin typeface="Microsoft Sans Serif" pitchFamily="34" charset="0"/>
            </a:endParaRPr>
          </a:p>
        </p:txBody>
      </p:sp>
      <p:sp>
        <p:nvSpPr>
          <p:cNvPr id="287748" name="Line 4"/>
          <p:cNvSpPr>
            <a:spLocks noChangeShapeType="1"/>
          </p:cNvSpPr>
          <p:nvPr/>
        </p:nvSpPr>
        <p:spPr bwMode="auto">
          <a:xfrm flipV="1">
            <a:off x="1376363" y="4573588"/>
            <a:ext cx="139700" cy="450850"/>
          </a:xfrm>
          <a:prstGeom prst="line">
            <a:avLst/>
          </a:prstGeom>
          <a:noFill/>
          <a:ln w="41275">
            <a:solidFill>
              <a:schemeClr val="tx1"/>
            </a:solidFill>
            <a:round/>
            <a:headEnd/>
            <a:tailEnd type="triangle" w="med" len="med"/>
          </a:ln>
          <a:effectLst/>
        </p:spPr>
        <p:txBody>
          <a:bodyPr/>
          <a:lstStyle/>
          <a:p>
            <a:endParaRPr lang="en-US"/>
          </a:p>
        </p:txBody>
      </p:sp>
      <p:sp>
        <p:nvSpPr>
          <p:cNvPr id="287751" name="Text Box 7"/>
          <p:cNvSpPr txBox="1">
            <a:spLocks noChangeArrowheads="1"/>
          </p:cNvSpPr>
          <p:nvPr/>
        </p:nvSpPr>
        <p:spPr bwMode="auto">
          <a:xfrm>
            <a:off x="0" y="152400"/>
            <a:ext cx="9144000" cy="457200"/>
          </a:xfrm>
          <a:prstGeom prst="rect">
            <a:avLst/>
          </a:prstGeom>
          <a:solidFill>
            <a:srgbClr val="FFCC99"/>
          </a:solidFill>
          <a:ln w="9525">
            <a:noFill/>
            <a:miter lim="800000"/>
            <a:headEnd/>
            <a:tailEnd/>
          </a:ln>
          <a:effectLst/>
        </p:spPr>
        <p:txBody>
          <a:bodyPr>
            <a:spAutoFit/>
          </a:bodyPr>
          <a:lstStyle/>
          <a:p>
            <a:pPr marL="190500">
              <a:spcBef>
                <a:spcPct val="50000"/>
              </a:spcBef>
            </a:pPr>
            <a:r>
              <a:rPr lang="de-DE">
                <a:latin typeface="Arial Black" pitchFamily="34" charset="0"/>
              </a:rPr>
              <a:t>Separate system </a:t>
            </a:r>
          </a:p>
        </p:txBody>
      </p:sp>
      <p:sp>
        <p:nvSpPr>
          <p:cNvPr id="287752" name="Text Box 8"/>
          <p:cNvSpPr txBox="1">
            <a:spLocks noChangeArrowheads="1"/>
          </p:cNvSpPr>
          <p:nvPr/>
        </p:nvSpPr>
        <p:spPr bwMode="auto">
          <a:xfrm>
            <a:off x="755650" y="908050"/>
            <a:ext cx="8388350" cy="366713"/>
          </a:xfrm>
          <a:prstGeom prst="rect">
            <a:avLst/>
          </a:prstGeom>
          <a:noFill/>
          <a:ln w="9525">
            <a:noFill/>
            <a:miter lim="800000"/>
            <a:headEnd/>
            <a:tailEnd/>
          </a:ln>
          <a:effectLst/>
        </p:spPr>
        <p:txBody>
          <a:bodyPr>
            <a:spAutoFit/>
          </a:bodyPr>
          <a:lstStyle/>
          <a:p>
            <a:pPr>
              <a:spcBef>
                <a:spcPct val="50000"/>
              </a:spcBef>
            </a:pPr>
            <a:r>
              <a:rPr lang="en-GB" sz="1800">
                <a:latin typeface="Verdana" pitchFamily="34" charset="0"/>
              </a:rPr>
              <a:t>Cross section through street underground </a:t>
            </a:r>
          </a:p>
        </p:txBody>
      </p:sp>
      <p:sp>
        <p:nvSpPr>
          <p:cNvPr id="287753" name="Text Box 9"/>
          <p:cNvSpPr txBox="1">
            <a:spLocks noChangeArrowheads="1"/>
          </p:cNvSpPr>
          <p:nvPr/>
        </p:nvSpPr>
        <p:spPr bwMode="auto">
          <a:xfrm>
            <a:off x="2843213" y="2774950"/>
            <a:ext cx="971550" cy="366713"/>
          </a:xfrm>
          <a:prstGeom prst="rect">
            <a:avLst/>
          </a:prstGeom>
          <a:noFill/>
          <a:ln w="9525">
            <a:noFill/>
            <a:miter lim="800000"/>
            <a:headEnd/>
            <a:tailEnd/>
          </a:ln>
          <a:effectLst/>
        </p:spPr>
        <p:txBody>
          <a:bodyPr>
            <a:spAutoFit/>
          </a:bodyPr>
          <a:lstStyle/>
          <a:p>
            <a:pPr>
              <a:spcBef>
                <a:spcPct val="50000"/>
              </a:spcBef>
            </a:pPr>
            <a:r>
              <a:rPr lang="en-GB" sz="1800">
                <a:latin typeface="Verdana" pitchFamily="34" charset="0"/>
              </a:rPr>
              <a:t>Gully </a:t>
            </a:r>
          </a:p>
        </p:txBody>
      </p:sp>
      <p:sp>
        <p:nvSpPr>
          <p:cNvPr id="287754" name="Text Box 10"/>
          <p:cNvSpPr txBox="1">
            <a:spLocks noChangeArrowheads="1"/>
          </p:cNvSpPr>
          <p:nvPr/>
        </p:nvSpPr>
        <p:spPr bwMode="auto">
          <a:xfrm>
            <a:off x="3924300" y="2708275"/>
            <a:ext cx="1331913" cy="366713"/>
          </a:xfrm>
          <a:prstGeom prst="rect">
            <a:avLst/>
          </a:prstGeom>
          <a:noFill/>
          <a:ln w="9525">
            <a:noFill/>
            <a:miter lim="800000"/>
            <a:headEnd/>
            <a:tailEnd/>
          </a:ln>
          <a:effectLst/>
        </p:spPr>
        <p:txBody>
          <a:bodyPr>
            <a:spAutoFit/>
          </a:bodyPr>
          <a:lstStyle/>
          <a:p>
            <a:pPr algn="ctr">
              <a:spcBef>
                <a:spcPct val="50000"/>
              </a:spcBef>
            </a:pPr>
            <a:r>
              <a:rPr lang="en-GB" sz="1800">
                <a:latin typeface="Verdana" pitchFamily="34" charset="0"/>
              </a:rPr>
              <a:t>Manholes  </a:t>
            </a:r>
          </a:p>
        </p:txBody>
      </p:sp>
      <p:sp>
        <p:nvSpPr>
          <p:cNvPr id="287755" name="Text Box 11"/>
          <p:cNvSpPr txBox="1">
            <a:spLocks noChangeArrowheads="1"/>
          </p:cNvSpPr>
          <p:nvPr/>
        </p:nvSpPr>
        <p:spPr bwMode="auto">
          <a:xfrm>
            <a:off x="6516688" y="5308600"/>
            <a:ext cx="2519362" cy="641350"/>
          </a:xfrm>
          <a:prstGeom prst="rect">
            <a:avLst/>
          </a:prstGeom>
          <a:noFill/>
          <a:ln w="9525">
            <a:noFill/>
            <a:miter lim="800000"/>
            <a:headEnd/>
            <a:tailEnd/>
          </a:ln>
          <a:effectLst/>
        </p:spPr>
        <p:txBody>
          <a:bodyPr>
            <a:spAutoFit/>
          </a:bodyPr>
          <a:lstStyle/>
          <a:p>
            <a:pPr algn="r">
              <a:spcBef>
                <a:spcPct val="50000"/>
              </a:spcBef>
            </a:pPr>
            <a:r>
              <a:rPr lang="en-GB" sz="1800">
                <a:latin typeface="Verdana" pitchFamily="34" charset="0"/>
              </a:rPr>
              <a:t>House connection: sewage </a:t>
            </a:r>
          </a:p>
        </p:txBody>
      </p:sp>
      <p:sp>
        <p:nvSpPr>
          <p:cNvPr id="287756" name="Text Box 12"/>
          <p:cNvSpPr txBox="1">
            <a:spLocks noChangeArrowheads="1"/>
          </p:cNvSpPr>
          <p:nvPr/>
        </p:nvSpPr>
        <p:spPr bwMode="auto">
          <a:xfrm>
            <a:off x="1042988" y="5019675"/>
            <a:ext cx="2519362" cy="779463"/>
          </a:xfrm>
          <a:prstGeom prst="rect">
            <a:avLst/>
          </a:prstGeom>
          <a:noFill/>
          <a:ln w="9525">
            <a:noFill/>
            <a:miter lim="800000"/>
            <a:headEnd/>
            <a:tailEnd/>
          </a:ln>
          <a:effectLst/>
        </p:spPr>
        <p:txBody>
          <a:bodyPr>
            <a:spAutoFit/>
          </a:bodyPr>
          <a:lstStyle/>
          <a:p>
            <a:pPr>
              <a:spcBef>
                <a:spcPct val="50000"/>
              </a:spcBef>
            </a:pPr>
            <a:r>
              <a:rPr lang="en-GB" sz="1800">
                <a:latin typeface="Verdana" pitchFamily="34" charset="0"/>
              </a:rPr>
              <a:t>Street water</a:t>
            </a:r>
          </a:p>
          <a:p>
            <a:pPr>
              <a:spcBef>
                <a:spcPct val="50000"/>
              </a:spcBef>
            </a:pPr>
            <a:r>
              <a:rPr lang="en-GB" sz="1800">
                <a:latin typeface="Verdana" pitchFamily="34" charset="0"/>
              </a:rPr>
              <a:t>Roof water </a:t>
            </a:r>
          </a:p>
        </p:txBody>
      </p:sp>
      <p:sp>
        <p:nvSpPr>
          <p:cNvPr id="287757" name="Line 13"/>
          <p:cNvSpPr>
            <a:spLocks noChangeShapeType="1"/>
          </p:cNvSpPr>
          <p:nvPr/>
        </p:nvSpPr>
        <p:spPr bwMode="auto">
          <a:xfrm flipV="1">
            <a:off x="2627313" y="4221163"/>
            <a:ext cx="936625" cy="1008062"/>
          </a:xfrm>
          <a:prstGeom prst="line">
            <a:avLst/>
          </a:prstGeom>
          <a:noFill/>
          <a:ln w="9525">
            <a:solidFill>
              <a:schemeClr val="tx1"/>
            </a:solidFill>
            <a:round/>
            <a:headEnd/>
            <a:tailEnd type="triangle" w="med" len="med"/>
          </a:ln>
          <a:effectLst/>
        </p:spPr>
        <p:txBody>
          <a:bodyPr/>
          <a:lstStyle/>
          <a:p>
            <a:endParaRPr lang="en-US"/>
          </a:p>
        </p:txBody>
      </p:sp>
      <p:sp>
        <p:nvSpPr>
          <p:cNvPr id="287758" name="Line 14"/>
          <p:cNvSpPr>
            <a:spLocks noChangeShapeType="1"/>
          </p:cNvSpPr>
          <p:nvPr/>
        </p:nvSpPr>
        <p:spPr bwMode="auto">
          <a:xfrm flipV="1">
            <a:off x="2555875" y="4508500"/>
            <a:ext cx="1008063" cy="1152525"/>
          </a:xfrm>
          <a:prstGeom prst="line">
            <a:avLst/>
          </a:prstGeom>
          <a:noFill/>
          <a:ln w="9525">
            <a:solidFill>
              <a:schemeClr val="tx1"/>
            </a:solidFill>
            <a:round/>
            <a:headEnd/>
            <a:tailEnd type="triangle" w="med" len="med"/>
          </a:ln>
          <a:effectLst/>
        </p:spPr>
        <p:txBody>
          <a:bodyPr/>
          <a:lstStyle/>
          <a:p>
            <a:endParaRPr lang="en-US"/>
          </a:p>
        </p:txBody>
      </p:sp>
      <p:sp>
        <p:nvSpPr>
          <p:cNvPr id="287759" name="Line 15"/>
          <p:cNvSpPr>
            <a:spLocks noChangeShapeType="1"/>
          </p:cNvSpPr>
          <p:nvPr/>
        </p:nvSpPr>
        <p:spPr bwMode="auto">
          <a:xfrm flipH="1" flipV="1">
            <a:off x="6011863" y="4941888"/>
            <a:ext cx="647700" cy="574675"/>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Separate System of Sewerage</a:t>
            </a:r>
          </a:p>
        </p:txBody>
      </p:sp>
      <p:sp>
        <p:nvSpPr>
          <p:cNvPr id="3" name="Text Placeholder 2"/>
          <p:cNvSpPr>
            <a:spLocks noGrp="1"/>
          </p:cNvSpPr>
          <p:nvPr>
            <p:ph type="body" idx="1"/>
          </p:nvPr>
        </p:nvSpPr>
        <p:spPr/>
        <p:txBody>
          <a:bodyPr/>
          <a:lstStyle/>
          <a:p>
            <a:r>
              <a:rPr lang="en-US" dirty="0">
                <a:solidFill>
                  <a:srgbClr val="FF0000"/>
                </a:solidFill>
              </a:rPr>
              <a:t>Advantages</a:t>
            </a:r>
          </a:p>
        </p:txBody>
      </p:sp>
      <p:sp>
        <p:nvSpPr>
          <p:cNvPr id="4" name="Text Placeholder 3"/>
          <p:cNvSpPr>
            <a:spLocks noGrp="1"/>
          </p:cNvSpPr>
          <p:nvPr>
            <p:ph type="body" sz="half" idx="3"/>
          </p:nvPr>
        </p:nvSpPr>
        <p:spPr/>
        <p:txBody>
          <a:bodyPr/>
          <a:lstStyle/>
          <a:p>
            <a:r>
              <a:rPr lang="en-US" dirty="0">
                <a:solidFill>
                  <a:srgbClr val="FF0000"/>
                </a:solidFill>
              </a:rPr>
              <a:t>Disadvantages</a:t>
            </a:r>
          </a:p>
        </p:txBody>
      </p:sp>
      <p:sp>
        <p:nvSpPr>
          <p:cNvPr id="5" name="Content Placeholder 4"/>
          <p:cNvSpPr>
            <a:spLocks noGrp="1"/>
          </p:cNvSpPr>
          <p:nvPr>
            <p:ph sz="quarter" idx="2"/>
          </p:nvPr>
        </p:nvSpPr>
        <p:spPr/>
        <p:txBody>
          <a:bodyPr/>
          <a:lstStyle/>
          <a:p>
            <a:r>
              <a:rPr lang="en-US" dirty="0"/>
              <a:t>Size of sewers are small</a:t>
            </a:r>
          </a:p>
          <a:p>
            <a:r>
              <a:rPr lang="en-US" dirty="0"/>
              <a:t>Sewage load on treatment unit is small</a:t>
            </a:r>
          </a:p>
          <a:p>
            <a:r>
              <a:rPr lang="en-US" dirty="0"/>
              <a:t>River or stream waters are not polluted</a:t>
            </a:r>
          </a:p>
          <a:p>
            <a:r>
              <a:rPr lang="en-US" dirty="0"/>
              <a:t>Storm water can be discharged into streams or rivers without any treatment</a:t>
            </a:r>
          </a:p>
          <a:p>
            <a:r>
              <a:rPr lang="en-US" dirty="0"/>
              <a:t>In case pumping of sewage is required it is economical</a:t>
            </a:r>
          </a:p>
        </p:txBody>
      </p:sp>
      <p:sp>
        <p:nvSpPr>
          <p:cNvPr id="6" name="Content Placeholder 5"/>
          <p:cNvSpPr>
            <a:spLocks noGrp="1"/>
          </p:cNvSpPr>
          <p:nvPr>
            <p:ph sz="quarter" idx="4"/>
          </p:nvPr>
        </p:nvSpPr>
        <p:spPr/>
        <p:txBody>
          <a:bodyPr/>
          <a:lstStyle/>
          <a:p>
            <a:r>
              <a:rPr lang="en-US" dirty="0"/>
              <a:t>Sewers being small, difficult to clean </a:t>
            </a:r>
          </a:p>
          <a:p>
            <a:r>
              <a:rPr lang="en-US" dirty="0"/>
              <a:t>Likely to choke frequently</a:t>
            </a:r>
          </a:p>
          <a:p>
            <a:r>
              <a:rPr lang="en-US" dirty="0"/>
              <a:t>Costly since two sets need to be laid</a:t>
            </a:r>
          </a:p>
          <a:p>
            <a:r>
              <a:rPr lang="en-US" dirty="0"/>
              <a:t>Storm water sewer used only in rainy season – can be dumping place of garbage in dry period and get choked</a:t>
            </a:r>
          </a:p>
        </p:txBody>
      </p:sp>
      <p:sp>
        <p:nvSpPr>
          <p:cNvPr id="8" name="Footer Placeholder 7"/>
          <p:cNvSpPr>
            <a:spLocks noGrp="1"/>
          </p:cNvSpPr>
          <p:nvPr>
            <p:ph type="ftr" sz="quarter" idx="11"/>
          </p:nvPr>
        </p:nvSpPr>
        <p:spPr/>
        <p:txBody>
          <a:bodyPr/>
          <a:lstStyle/>
          <a:p>
            <a:r>
              <a:rPr lang="en-US"/>
              <a:t>Geremew Sahilu (PhD)</a:t>
            </a:r>
          </a:p>
        </p:txBody>
      </p:sp>
      <p:sp>
        <p:nvSpPr>
          <p:cNvPr id="7" name="Slide Number Placeholder 6"/>
          <p:cNvSpPr>
            <a:spLocks noGrp="1"/>
          </p:cNvSpPr>
          <p:nvPr>
            <p:ph type="sldNum" sz="quarter" idx="12"/>
          </p:nvPr>
        </p:nvSpPr>
        <p:spPr/>
        <p:txBody>
          <a:bodyPr/>
          <a:lstStyle/>
          <a:p>
            <a:fld id="{39027BD3-7795-45BF-A2E9-CA9A72A65E3C}"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85801" y="365837"/>
            <a:ext cx="7696200" cy="5749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990600" y="391439"/>
            <a:ext cx="7010400" cy="62101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oter Placeholder 2"/>
          <p:cNvSpPr>
            <a:spLocks noGrp="1"/>
          </p:cNvSpPr>
          <p:nvPr>
            <p:ph type="ftr" sz="quarter" idx="11"/>
          </p:nvPr>
        </p:nvSpPr>
        <p:spPr/>
        <p:txBody>
          <a:bodyPr/>
          <a:lstStyle/>
          <a:p>
            <a:r>
              <a:rPr lang="de-DE"/>
              <a:t>Geremew Sahilu (PhD)</a:t>
            </a:r>
          </a:p>
        </p:txBody>
      </p:sp>
      <p:sp>
        <p:nvSpPr>
          <p:cNvPr id="52" name="Slide Number Placeholder 3"/>
          <p:cNvSpPr>
            <a:spLocks noGrp="1"/>
          </p:cNvSpPr>
          <p:nvPr>
            <p:ph type="sldNum" sz="quarter" idx="12"/>
          </p:nvPr>
        </p:nvSpPr>
        <p:spPr/>
        <p:txBody>
          <a:bodyPr/>
          <a:lstStyle/>
          <a:p>
            <a:r>
              <a:rPr lang="de-DE"/>
              <a:t>© PK, 2005 – page </a:t>
            </a:r>
            <a:fld id="{0AE9DE5D-FE54-4FA6-B663-DA3BDEE7998C}" type="slidenum">
              <a:rPr lang="de-DE"/>
              <a:pPr/>
              <a:t>45</a:t>
            </a:fld>
            <a:endParaRPr lang="de-DE"/>
          </a:p>
        </p:txBody>
      </p:sp>
      <p:sp>
        <p:nvSpPr>
          <p:cNvPr id="204802" name="Line 2"/>
          <p:cNvSpPr>
            <a:spLocks noChangeAspect="1" noChangeShapeType="1"/>
          </p:cNvSpPr>
          <p:nvPr/>
        </p:nvSpPr>
        <p:spPr bwMode="auto">
          <a:xfrm>
            <a:off x="5084763" y="2886075"/>
            <a:ext cx="0" cy="268288"/>
          </a:xfrm>
          <a:prstGeom prst="line">
            <a:avLst/>
          </a:prstGeom>
          <a:noFill/>
          <a:ln w="31750">
            <a:solidFill>
              <a:srgbClr val="FF9900"/>
            </a:solidFill>
            <a:round/>
            <a:headEnd/>
            <a:tailEnd type="triangle" w="med" len="med"/>
          </a:ln>
        </p:spPr>
        <p:txBody>
          <a:bodyPr lIns="0" tIns="0" rIns="0" anchor="ctr"/>
          <a:lstStyle/>
          <a:p>
            <a:endParaRPr lang="en-US"/>
          </a:p>
        </p:txBody>
      </p:sp>
      <p:sp>
        <p:nvSpPr>
          <p:cNvPr id="204803" name="Line 3"/>
          <p:cNvSpPr>
            <a:spLocks noChangeAspect="1" noChangeShapeType="1"/>
          </p:cNvSpPr>
          <p:nvPr/>
        </p:nvSpPr>
        <p:spPr bwMode="auto">
          <a:xfrm>
            <a:off x="7162800" y="2878138"/>
            <a:ext cx="0" cy="268287"/>
          </a:xfrm>
          <a:prstGeom prst="line">
            <a:avLst/>
          </a:prstGeom>
          <a:noFill/>
          <a:ln w="31750">
            <a:solidFill>
              <a:srgbClr val="008080"/>
            </a:solidFill>
            <a:round/>
            <a:headEnd/>
            <a:tailEnd type="triangle" w="med" len="med"/>
          </a:ln>
        </p:spPr>
        <p:txBody>
          <a:bodyPr lIns="0" tIns="0" rIns="0" anchor="ctr"/>
          <a:lstStyle/>
          <a:p>
            <a:endParaRPr lang="en-US"/>
          </a:p>
        </p:txBody>
      </p:sp>
      <p:sp>
        <p:nvSpPr>
          <p:cNvPr id="204804" name="Text Box 4"/>
          <p:cNvSpPr txBox="1">
            <a:spLocks noChangeAspect="1" noChangeArrowheads="1"/>
          </p:cNvSpPr>
          <p:nvPr/>
        </p:nvSpPr>
        <p:spPr bwMode="auto">
          <a:xfrm>
            <a:off x="301625" y="979488"/>
            <a:ext cx="1679575" cy="592137"/>
          </a:xfrm>
          <a:prstGeom prst="rect">
            <a:avLst/>
          </a:prstGeom>
          <a:solidFill>
            <a:srgbClr val="00CCFF"/>
          </a:solidFill>
          <a:ln w="9525">
            <a:solidFill>
              <a:srgbClr val="000000"/>
            </a:solidFill>
            <a:miter lim="800000"/>
            <a:headEnd/>
            <a:tailEnd/>
          </a:ln>
        </p:spPr>
        <p:txBody>
          <a:bodyPr lIns="0" tIns="0" rIns="0" anchor="ctr"/>
          <a:lstStyle/>
          <a:p>
            <a:pPr algn="ctr" eaLnBrk="0" hangingPunct="0"/>
            <a:r>
              <a:rPr lang="de-DE" sz="1800">
                <a:latin typeface="Arial" charset="0"/>
              </a:rPr>
              <a:t>Groundwater , Drainage, …</a:t>
            </a:r>
          </a:p>
        </p:txBody>
      </p:sp>
      <p:sp>
        <p:nvSpPr>
          <p:cNvPr id="204805" name="Text Box 5"/>
          <p:cNvSpPr txBox="1">
            <a:spLocks noChangeAspect="1" noChangeArrowheads="1"/>
          </p:cNvSpPr>
          <p:nvPr/>
        </p:nvSpPr>
        <p:spPr bwMode="auto">
          <a:xfrm>
            <a:off x="3048000" y="936625"/>
            <a:ext cx="1828800" cy="304800"/>
          </a:xfrm>
          <a:prstGeom prst="rect">
            <a:avLst/>
          </a:prstGeom>
          <a:solidFill>
            <a:srgbClr val="008080"/>
          </a:solidFill>
          <a:ln w="9525">
            <a:solidFill>
              <a:srgbClr val="000000"/>
            </a:solidFill>
            <a:miter lim="800000"/>
            <a:headEnd/>
            <a:tailEnd/>
          </a:ln>
        </p:spPr>
        <p:txBody>
          <a:bodyPr lIns="0" tIns="0" rIns="0" anchor="ctr"/>
          <a:lstStyle/>
          <a:p>
            <a:pPr algn="ctr" eaLnBrk="0" hangingPunct="0"/>
            <a:r>
              <a:rPr lang="de-DE" sz="1800">
                <a:latin typeface="Arial" charset="0"/>
              </a:rPr>
              <a:t>Rain water</a:t>
            </a:r>
          </a:p>
        </p:txBody>
      </p:sp>
      <p:sp>
        <p:nvSpPr>
          <p:cNvPr id="204806" name="Text Box 6"/>
          <p:cNvSpPr txBox="1">
            <a:spLocks noChangeAspect="1" noChangeArrowheads="1"/>
          </p:cNvSpPr>
          <p:nvPr/>
        </p:nvSpPr>
        <p:spPr bwMode="auto">
          <a:xfrm>
            <a:off x="4332288" y="2513013"/>
            <a:ext cx="1454150" cy="376237"/>
          </a:xfrm>
          <a:prstGeom prst="rect">
            <a:avLst/>
          </a:prstGeom>
          <a:solidFill>
            <a:srgbClr val="FF9900"/>
          </a:solidFill>
          <a:ln w="9525">
            <a:solidFill>
              <a:srgbClr val="000000"/>
            </a:solidFill>
            <a:miter lim="800000"/>
            <a:headEnd/>
            <a:tailEnd/>
          </a:ln>
        </p:spPr>
        <p:txBody>
          <a:bodyPr lIns="0" tIns="0" rIns="0" anchor="ctr"/>
          <a:lstStyle/>
          <a:p>
            <a:pPr algn="ctr" eaLnBrk="0" hangingPunct="0"/>
            <a:r>
              <a:rPr lang="de-DE" sz="1800">
                <a:latin typeface="Arial" charset="0"/>
              </a:rPr>
              <a:t>CSO</a:t>
            </a:r>
          </a:p>
        </p:txBody>
      </p:sp>
      <p:sp>
        <p:nvSpPr>
          <p:cNvPr id="204807" name="Text Box 7"/>
          <p:cNvSpPr txBox="1">
            <a:spLocks noChangeAspect="1" noChangeArrowheads="1"/>
          </p:cNvSpPr>
          <p:nvPr/>
        </p:nvSpPr>
        <p:spPr bwMode="auto">
          <a:xfrm>
            <a:off x="6373813" y="2513013"/>
            <a:ext cx="1627187" cy="376237"/>
          </a:xfrm>
          <a:prstGeom prst="rect">
            <a:avLst/>
          </a:prstGeom>
          <a:solidFill>
            <a:srgbClr val="FF9900"/>
          </a:solidFill>
          <a:ln w="9525">
            <a:solidFill>
              <a:srgbClr val="000000"/>
            </a:solidFill>
            <a:miter lim="800000"/>
            <a:headEnd/>
            <a:tailEnd/>
          </a:ln>
        </p:spPr>
        <p:txBody>
          <a:bodyPr lIns="0" tIns="0" rIns="0" anchor="ctr"/>
          <a:lstStyle/>
          <a:p>
            <a:pPr algn="ctr" eaLnBrk="0" hangingPunct="0"/>
            <a:r>
              <a:rPr lang="de-DE" sz="1800">
                <a:latin typeface="Arial" charset="0"/>
              </a:rPr>
              <a:t>WWTP</a:t>
            </a:r>
          </a:p>
        </p:txBody>
      </p:sp>
      <p:sp>
        <p:nvSpPr>
          <p:cNvPr id="204808" name="Text Box 8"/>
          <p:cNvSpPr txBox="1">
            <a:spLocks noChangeAspect="1" noChangeArrowheads="1"/>
          </p:cNvSpPr>
          <p:nvPr/>
        </p:nvSpPr>
        <p:spPr bwMode="auto">
          <a:xfrm>
            <a:off x="6373813" y="979488"/>
            <a:ext cx="2085975" cy="592137"/>
          </a:xfrm>
          <a:prstGeom prst="rect">
            <a:avLst/>
          </a:prstGeom>
          <a:solidFill>
            <a:srgbClr val="FF6600"/>
          </a:solidFill>
          <a:ln w="9525">
            <a:solidFill>
              <a:srgbClr val="000000"/>
            </a:solidFill>
            <a:miter lim="800000"/>
            <a:headEnd/>
            <a:tailEnd/>
          </a:ln>
        </p:spPr>
        <p:txBody>
          <a:bodyPr lIns="0" tIns="0" rIns="0" anchor="ctr"/>
          <a:lstStyle/>
          <a:p>
            <a:pPr algn="ctr" eaLnBrk="0" hangingPunct="0"/>
            <a:r>
              <a:rPr lang="de-DE" sz="1800">
                <a:latin typeface="Arial" charset="0"/>
              </a:rPr>
              <a:t>Domestic and industrial sewage </a:t>
            </a:r>
          </a:p>
        </p:txBody>
      </p:sp>
      <p:sp>
        <p:nvSpPr>
          <p:cNvPr id="204809" name="Text Box 9"/>
          <p:cNvSpPr txBox="1">
            <a:spLocks noChangeAspect="1" noChangeArrowheads="1"/>
          </p:cNvSpPr>
          <p:nvPr/>
        </p:nvSpPr>
        <p:spPr bwMode="auto">
          <a:xfrm>
            <a:off x="3048000" y="1243013"/>
            <a:ext cx="863600" cy="323850"/>
          </a:xfrm>
          <a:prstGeom prst="rect">
            <a:avLst/>
          </a:prstGeom>
          <a:solidFill>
            <a:srgbClr val="008080"/>
          </a:solidFill>
          <a:ln w="9525">
            <a:solidFill>
              <a:srgbClr val="000000"/>
            </a:solidFill>
            <a:miter lim="800000"/>
            <a:headEnd/>
            <a:tailEnd/>
          </a:ln>
        </p:spPr>
        <p:txBody>
          <a:bodyPr lIns="0" tIns="0" rIns="0" bIns="10800" anchor="ctr"/>
          <a:lstStyle/>
          <a:p>
            <a:pPr algn="ctr" eaLnBrk="0" hangingPunct="0"/>
            <a:r>
              <a:rPr lang="de-DE" sz="1800">
                <a:latin typeface="Arial" charset="0"/>
                <a:sym typeface="Symbol" pitchFamily="18" charset="2"/>
              </a:rPr>
              <a:t></a:t>
            </a:r>
            <a:r>
              <a:rPr lang="de-DE" sz="1800">
                <a:latin typeface="Arial" charset="0"/>
              </a:rPr>
              <a:t>clean</a:t>
            </a:r>
          </a:p>
        </p:txBody>
      </p:sp>
      <p:sp>
        <p:nvSpPr>
          <p:cNvPr id="204810" name="Text Box 10"/>
          <p:cNvSpPr txBox="1">
            <a:spLocks noChangeAspect="1" noChangeArrowheads="1"/>
          </p:cNvSpPr>
          <p:nvPr/>
        </p:nvSpPr>
        <p:spPr bwMode="auto">
          <a:xfrm>
            <a:off x="3911600" y="1243013"/>
            <a:ext cx="965200" cy="323850"/>
          </a:xfrm>
          <a:prstGeom prst="rect">
            <a:avLst/>
          </a:prstGeom>
          <a:solidFill>
            <a:srgbClr val="008080"/>
          </a:solidFill>
          <a:ln w="9525">
            <a:solidFill>
              <a:srgbClr val="000000"/>
            </a:solidFill>
            <a:miter lim="800000"/>
            <a:headEnd/>
            <a:tailEnd/>
          </a:ln>
        </p:spPr>
        <p:txBody>
          <a:bodyPr lIns="0" tIns="0" rIns="0" bIns="10800" anchor="ctr"/>
          <a:lstStyle/>
          <a:p>
            <a:pPr algn="ctr" eaLnBrk="0" hangingPunct="0"/>
            <a:r>
              <a:rPr lang="de-DE" sz="1800">
                <a:latin typeface="Arial" charset="0"/>
              </a:rPr>
              <a:t>polluted</a:t>
            </a:r>
          </a:p>
        </p:txBody>
      </p:sp>
      <p:sp>
        <p:nvSpPr>
          <p:cNvPr id="204811" name="Oval 11"/>
          <p:cNvSpPr>
            <a:spLocks noChangeAspect="1" noChangeArrowheads="1"/>
          </p:cNvSpPr>
          <p:nvPr/>
        </p:nvSpPr>
        <p:spPr bwMode="auto">
          <a:xfrm>
            <a:off x="5191125" y="1347788"/>
            <a:ext cx="914400" cy="914400"/>
          </a:xfrm>
          <a:prstGeom prst="ellipse">
            <a:avLst/>
          </a:prstGeom>
          <a:solidFill>
            <a:srgbClr val="FF9900"/>
          </a:solidFill>
          <a:ln w="9525">
            <a:solidFill>
              <a:srgbClr val="000000"/>
            </a:solidFill>
            <a:round/>
            <a:headEnd/>
            <a:tailEnd/>
          </a:ln>
        </p:spPr>
        <p:txBody>
          <a:bodyPr lIns="0" tIns="0" rIns="0" anchor="ctr"/>
          <a:lstStyle/>
          <a:p>
            <a:endParaRPr lang="en-US"/>
          </a:p>
        </p:txBody>
      </p:sp>
      <p:sp>
        <p:nvSpPr>
          <p:cNvPr id="204812" name="Text Box 12"/>
          <p:cNvSpPr txBox="1">
            <a:spLocks noChangeAspect="1" noChangeArrowheads="1"/>
          </p:cNvSpPr>
          <p:nvPr/>
        </p:nvSpPr>
        <p:spPr bwMode="auto">
          <a:xfrm>
            <a:off x="5319713" y="1563688"/>
            <a:ext cx="650875" cy="482600"/>
          </a:xfrm>
          <a:prstGeom prst="rect">
            <a:avLst/>
          </a:prstGeom>
          <a:solidFill>
            <a:srgbClr val="FF9900">
              <a:alpha val="50000"/>
            </a:srgbClr>
          </a:solidFill>
          <a:ln w="9525">
            <a:noFill/>
            <a:miter lim="800000"/>
            <a:headEnd/>
            <a:tailEnd/>
          </a:ln>
        </p:spPr>
        <p:txBody>
          <a:bodyPr lIns="0" tIns="0" rIns="0" bIns="10800" anchor="ctr"/>
          <a:lstStyle/>
          <a:p>
            <a:pPr algn="ctr" eaLnBrk="0" hangingPunct="0"/>
            <a:r>
              <a:rPr lang="de-DE" sz="1800">
                <a:latin typeface="Arial" charset="0"/>
              </a:rPr>
              <a:t>Comb syst</a:t>
            </a:r>
          </a:p>
        </p:txBody>
      </p:sp>
      <p:sp>
        <p:nvSpPr>
          <p:cNvPr id="204813" name="Line 13"/>
          <p:cNvSpPr>
            <a:spLocks noChangeAspect="1" noChangeShapeType="1"/>
          </p:cNvSpPr>
          <p:nvPr/>
        </p:nvSpPr>
        <p:spPr bwMode="auto">
          <a:xfrm>
            <a:off x="301625" y="3200400"/>
            <a:ext cx="7953375" cy="0"/>
          </a:xfrm>
          <a:prstGeom prst="line">
            <a:avLst/>
          </a:prstGeom>
          <a:noFill/>
          <a:ln w="101600" cmpd="tri">
            <a:solidFill>
              <a:srgbClr val="000080"/>
            </a:solidFill>
            <a:round/>
            <a:headEnd/>
            <a:tailEnd type="stealth" w="med" len="med"/>
          </a:ln>
        </p:spPr>
        <p:txBody>
          <a:bodyPr lIns="0" tIns="0" rIns="0" anchor="ctr"/>
          <a:lstStyle/>
          <a:p>
            <a:endParaRPr lang="en-US"/>
          </a:p>
        </p:txBody>
      </p:sp>
      <p:sp>
        <p:nvSpPr>
          <p:cNvPr id="204814" name="Line 14"/>
          <p:cNvSpPr>
            <a:spLocks noChangeAspect="1" noChangeShapeType="1"/>
          </p:cNvSpPr>
          <p:nvPr/>
        </p:nvSpPr>
        <p:spPr bwMode="auto">
          <a:xfrm>
            <a:off x="7072313" y="1563688"/>
            <a:ext cx="0" cy="268287"/>
          </a:xfrm>
          <a:prstGeom prst="line">
            <a:avLst/>
          </a:prstGeom>
          <a:noFill/>
          <a:ln w="31750">
            <a:solidFill>
              <a:srgbClr val="FF6600"/>
            </a:solidFill>
            <a:round/>
            <a:headEnd/>
            <a:tailEnd/>
          </a:ln>
        </p:spPr>
        <p:txBody>
          <a:bodyPr lIns="0" tIns="0" rIns="0" anchor="ctr"/>
          <a:lstStyle/>
          <a:p>
            <a:endParaRPr lang="en-US"/>
          </a:p>
        </p:txBody>
      </p:sp>
      <p:sp>
        <p:nvSpPr>
          <p:cNvPr id="204815" name="Line 15"/>
          <p:cNvSpPr>
            <a:spLocks noChangeAspect="1" noChangeShapeType="1"/>
          </p:cNvSpPr>
          <p:nvPr/>
        </p:nvSpPr>
        <p:spPr bwMode="auto">
          <a:xfrm flipH="1">
            <a:off x="6105525" y="1827213"/>
            <a:ext cx="966788" cy="0"/>
          </a:xfrm>
          <a:prstGeom prst="line">
            <a:avLst/>
          </a:prstGeom>
          <a:noFill/>
          <a:ln w="31750">
            <a:solidFill>
              <a:srgbClr val="FF6600"/>
            </a:solidFill>
            <a:round/>
            <a:headEnd/>
            <a:tailEnd type="triangle" w="med" len="med"/>
          </a:ln>
        </p:spPr>
        <p:txBody>
          <a:bodyPr lIns="0" tIns="0" rIns="0" anchor="ctr"/>
          <a:lstStyle/>
          <a:p>
            <a:endParaRPr lang="en-US"/>
          </a:p>
        </p:txBody>
      </p:sp>
      <p:sp>
        <p:nvSpPr>
          <p:cNvPr id="204816" name="Line 16"/>
          <p:cNvSpPr>
            <a:spLocks noChangeAspect="1" noChangeShapeType="1"/>
          </p:cNvSpPr>
          <p:nvPr/>
        </p:nvSpPr>
        <p:spPr bwMode="auto">
          <a:xfrm>
            <a:off x="3505200" y="1546225"/>
            <a:ext cx="0" cy="268288"/>
          </a:xfrm>
          <a:prstGeom prst="line">
            <a:avLst/>
          </a:prstGeom>
          <a:noFill/>
          <a:ln w="31750">
            <a:solidFill>
              <a:srgbClr val="008080"/>
            </a:solidFill>
            <a:round/>
            <a:headEnd/>
            <a:tailEnd/>
          </a:ln>
        </p:spPr>
        <p:txBody>
          <a:bodyPr lIns="0" tIns="0" rIns="0" anchor="ctr"/>
          <a:lstStyle/>
          <a:p>
            <a:endParaRPr lang="en-US"/>
          </a:p>
        </p:txBody>
      </p:sp>
      <p:sp>
        <p:nvSpPr>
          <p:cNvPr id="204817" name="Line 17"/>
          <p:cNvSpPr>
            <a:spLocks noChangeAspect="1" noChangeShapeType="1"/>
          </p:cNvSpPr>
          <p:nvPr/>
        </p:nvSpPr>
        <p:spPr bwMode="auto">
          <a:xfrm>
            <a:off x="3505200" y="1827213"/>
            <a:ext cx="1676400" cy="0"/>
          </a:xfrm>
          <a:prstGeom prst="line">
            <a:avLst/>
          </a:prstGeom>
          <a:noFill/>
          <a:ln w="31750">
            <a:solidFill>
              <a:srgbClr val="008080"/>
            </a:solidFill>
            <a:round/>
            <a:headEnd/>
            <a:tailEnd type="triangle" w="med" len="med"/>
          </a:ln>
        </p:spPr>
        <p:txBody>
          <a:bodyPr lIns="0" tIns="0" rIns="0" anchor="ctr"/>
          <a:lstStyle/>
          <a:p>
            <a:endParaRPr lang="en-US"/>
          </a:p>
        </p:txBody>
      </p:sp>
      <p:sp>
        <p:nvSpPr>
          <p:cNvPr id="204818" name="Line 18"/>
          <p:cNvSpPr>
            <a:spLocks noChangeAspect="1" noChangeShapeType="1"/>
          </p:cNvSpPr>
          <p:nvPr/>
        </p:nvSpPr>
        <p:spPr bwMode="auto">
          <a:xfrm>
            <a:off x="839788" y="1557338"/>
            <a:ext cx="0" cy="1614487"/>
          </a:xfrm>
          <a:prstGeom prst="line">
            <a:avLst/>
          </a:prstGeom>
          <a:noFill/>
          <a:ln w="31750">
            <a:solidFill>
              <a:srgbClr val="00CCFF"/>
            </a:solidFill>
            <a:round/>
            <a:headEnd/>
            <a:tailEnd type="triangle" w="med" len="med"/>
          </a:ln>
        </p:spPr>
        <p:txBody>
          <a:bodyPr lIns="0" tIns="0" rIns="0" anchor="ctr"/>
          <a:lstStyle/>
          <a:p>
            <a:endParaRPr lang="en-US"/>
          </a:p>
        </p:txBody>
      </p:sp>
      <p:sp>
        <p:nvSpPr>
          <p:cNvPr id="204819" name="Line 19"/>
          <p:cNvSpPr>
            <a:spLocks noChangeAspect="1" noChangeShapeType="1"/>
          </p:cNvSpPr>
          <p:nvPr/>
        </p:nvSpPr>
        <p:spPr bwMode="auto">
          <a:xfrm>
            <a:off x="839788" y="1827213"/>
            <a:ext cx="2589212" cy="0"/>
          </a:xfrm>
          <a:prstGeom prst="line">
            <a:avLst/>
          </a:prstGeom>
          <a:noFill/>
          <a:ln w="31750">
            <a:solidFill>
              <a:srgbClr val="00CCFF"/>
            </a:solidFill>
            <a:prstDash val="lgDash"/>
            <a:round/>
            <a:headEnd/>
            <a:tailEnd type="triangle" w="med" len="med"/>
          </a:ln>
        </p:spPr>
        <p:txBody>
          <a:bodyPr lIns="0" tIns="0" rIns="0" anchor="ctr"/>
          <a:lstStyle/>
          <a:p>
            <a:endParaRPr lang="en-US"/>
          </a:p>
        </p:txBody>
      </p:sp>
      <p:sp>
        <p:nvSpPr>
          <p:cNvPr id="204820" name="Line 20"/>
          <p:cNvSpPr>
            <a:spLocks noChangeAspect="1" noChangeShapeType="1"/>
          </p:cNvSpPr>
          <p:nvPr/>
        </p:nvSpPr>
        <p:spPr bwMode="auto">
          <a:xfrm flipH="1">
            <a:off x="5030788" y="2143125"/>
            <a:ext cx="322262" cy="377825"/>
          </a:xfrm>
          <a:prstGeom prst="line">
            <a:avLst/>
          </a:prstGeom>
          <a:noFill/>
          <a:ln w="31750">
            <a:solidFill>
              <a:srgbClr val="FF9900"/>
            </a:solidFill>
            <a:round/>
            <a:headEnd/>
            <a:tailEnd type="triangle" w="med" len="med"/>
          </a:ln>
        </p:spPr>
        <p:txBody>
          <a:bodyPr lIns="0" tIns="0" rIns="0" anchor="ctr"/>
          <a:lstStyle/>
          <a:p>
            <a:endParaRPr lang="en-US"/>
          </a:p>
        </p:txBody>
      </p:sp>
      <p:sp>
        <p:nvSpPr>
          <p:cNvPr id="204821" name="Line 21"/>
          <p:cNvSpPr>
            <a:spLocks noChangeAspect="1" noChangeShapeType="1"/>
          </p:cNvSpPr>
          <p:nvPr/>
        </p:nvSpPr>
        <p:spPr bwMode="auto">
          <a:xfrm>
            <a:off x="5783263" y="2724150"/>
            <a:ext cx="590550" cy="0"/>
          </a:xfrm>
          <a:prstGeom prst="line">
            <a:avLst/>
          </a:prstGeom>
          <a:noFill/>
          <a:ln w="31750">
            <a:solidFill>
              <a:srgbClr val="FF9900"/>
            </a:solidFill>
            <a:round/>
            <a:headEnd/>
            <a:tailEnd type="triangle" w="med" len="med"/>
          </a:ln>
        </p:spPr>
        <p:txBody>
          <a:bodyPr lIns="0" tIns="0" rIns="0" anchor="ctr"/>
          <a:lstStyle/>
          <a:p>
            <a:endParaRPr lang="en-US"/>
          </a:p>
        </p:txBody>
      </p:sp>
      <p:sp>
        <p:nvSpPr>
          <p:cNvPr id="204822" name="Line 22"/>
          <p:cNvSpPr>
            <a:spLocks noChangeAspect="1" noChangeShapeType="1"/>
          </p:cNvSpPr>
          <p:nvPr/>
        </p:nvSpPr>
        <p:spPr bwMode="auto">
          <a:xfrm>
            <a:off x="4340225" y="1563688"/>
            <a:ext cx="0" cy="268287"/>
          </a:xfrm>
          <a:prstGeom prst="line">
            <a:avLst/>
          </a:prstGeom>
          <a:noFill/>
          <a:ln w="31750">
            <a:solidFill>
              <a:srgbClr val="008080"/>
            </a:solidFill>
            <a:round/>
            <a:headEnd/>
            <a:tailEnd type="triangle" w="med" len="med"/>
          </a:ln>
        </p:spPr>
        <p:txBody>
          <a:bodyPr lIns="0" tIns="0" rIns="0" anchor="ctr"/>
          <a:lstStyle/>
          <a:p>
            <a:endParaRPr lang="en-US"/>
          </a:p>
        </p:txBody>
      </p:sp>
      <p:sp>
        <p:nvSpPr>
          <p:cNvPr id="204823" name="Line 23"/>
          <p:cNvSpPr>
            <a:spLocks noChangeAspect="1" noChangeShapeType="1"/>
          </p:cNvSpPr>
          <p:nvPr/>
        </p:nvSpPr>
        <p:spPr bwMode="auto">
          <a:xfrm>
            <a:off x="7162800" y="6096000"/>
            <a:ext cx="1588" cy="322263"/>
          </a:xfrm>
          <a:prstGeom prst="line">
            <a:avLst/>
          </a:prstGeom>
          <a:noFill/>
          <a:ln w="31750">
            <a:solidFill>
              <a:srgbClr val="008080"/>
            </a:solidFill>
            <a:round/>
            <a:headEnd/>
            <a:tailEnd type="triangle" w="med" len="med"/>
          </a:ln>
        </p:spPr>
        <p:txBody>
          <a:bodyPr lIns="0" tIns="0" rIns="0" anchor="ctr"/>
          <a:lstStyle/>
          <a:p>
            <a:endParaRPr lang="en-US"/>
          </a:p>
        </p:txBody>
      </p:sp>
      <p:sp>
        <p:nvSpPr>
          <p:cNvPr id="204824" name="Line 24"/>
          <p:cNvSpPr>
            <a:spLocks noChangeAspect="1" noChangeShapeType="1"/>
          </p:cNvSpPr>
          <p:nvPr/>
        </p:nvSpPr>
        <p:spPr bwMode="auto">
          <a:xfrm>
            <a:off x="5191125" y="6113463"/>
            <a:ext cx="3175" cy="290512"/>
          </a:xfrm>
          <a:prstGeom prst="line">
            <a:avLst/>
          </a:prstGeom>
          <a:noFill/>
          <a:ln w="31750">
            <a:solidFill>
              <a:srgbClr val="FF9900"/>
            </a:solidFill>
            <a:round/>
            <a:headEnd/>
            <a:tailEnd type="triangle" w="med" len="med"/>
          </a:ln>
        </p:spPr>
        <p:txBody>
          <a:bodyPr lIns="0" tIns="0" rIns="0" anchor="ctr"/>
          <a:lstStyle/>
          <a:p>
            <a:endParaRPr lang="en-US"/>
          </a:p>
        </p:txBody>
      </p:sp>
      <p:sp>
        <p:nvSpPr>
          <p:cNvPr id="204825" name="Text Box 25"/>
          <p:cNvSpPr txBox="1">
            <a:spLocks noChangeAspect="1" noChangeArrowheads="1"/>
          </p:cNvSpPr>
          <p:nvPr/>
        </p:nvSpPr>
        <p:spPr bwMode="auto">
          <a:xfrm>
            <a:off x="301625" y="4127500"/>
            <a:ext cx="1679575" cy="590550"/>
          </a:xfrm>
          <a:prstGeom prst="rect">
            <a:avLst/>
          </a:prstGeom>
          <a:solidFill>
            <a:srgbClr val="00CCFF"/>
          </a:solidFill>
          <a:ln w="9525">
            <a:solidFill>
              <a:srgbClr val="000000"/>
            </a:solidFill>
            <a:miter lim="800000"/>
            <a:headEnd/>
            <a:tailEnd/>
          </a:ln>
        </p:spPr>
        <p:txBody>
          <a:bodyPr lIns="0" tIns="0" rIns="0" anchor="ctr"/>
          <a:lstStyle/>
          <a:p>
            <a:pPr algn="ctr" eaLnBrk="0" hangingPunct="0"/>
            <a:r>
              <a:rPr lang="de-DE" sz="1800">
                <a:latin typeface="Arial" charset="0"/>
              </a:rPr>
              <a:t>Groundwater , Drainage, …</a:t>
            </a:r>
          </a:p>
        </p:txBody>
      </p:sp>
      <p:sp>
        <p:nvSpPr>
          <p:cNvPr id="204826" name="Text Box 26"/>
          <p:cNvSpPr txBox="1">
            <a:spLocks noChangeAspect="1" noChangeArrowheads="1"/>
          </p:cNvSpPr>
          <p:nvPr/>
        </p:nvSpPr>
        <p:spPr bwMode="auto">
          <a:xfrm>
            <a:off x="3048000" y="4038600"/>
            <a:ext cx="1828800" cy="381000"/>
          </a:xfrm>
          <a:prstGeom prst="rect">
            <a:avLst/>
          </a:prstGeom>
          <a:solidFill>
            <a:srgbClr val="008080"/>
          </a:solidFill>
          <a:ln w="9525">
            <a:solidFill>
              <a:srgbClr val="000000"/>
            </a:solidFill>
            <a:miter lim="800000"/>
            <a:headEnd/>
            <a:tailEnd/>
          </a:ln>
        </p:spPr>
        <p:txBody>
          <a:bodyPr lIns="0" tIns="0" rIns="0" anchor="ctr"/>
          <a:lstStyle/>
          <a:p>
            <a:pPr algn="ctr" eaLnBrk="0" hangingPunct="0"/>
            <a:r>
              <a:rPr lang="de-DE" sz="1800">
                <a:latin typeface="Arial" charset="0"/>
              </a:rPr>
              <a:t>Rain water</a:t>
            </a:r>
          </a:p>
        </p:txBody>
      </p:sp>
      <p:sp>
        <p:nvSpPr>
          <p:cNvPr id="204827" name="Text Box 27"/>
          <p:cNvSpPr txBox="1">
            <a:spLocks noChangeAspect="1" noChangeArrowheads="1"/>
          </p:cNvSpPr>
          <p:nvPr/>
        </p:nvSpPr>
        <p:spPr bwMode="auto">
          <a:xfrm>
            <a:off x="4548188" y="5715000"/>
            <a:ext cx="1309687" cy="376238"/>
          </a:xfrm>
          <a:prstGeom prst="rect">
            <a:avLst/>
          </a:prstGeom>
          <a:solidFill>
            <a:srgbClr val="FF9900"/>
          </a:solidFill>
          <a:ln w="9525">
            <a:solidFill>
              <a:srgbClr val="000000"/>
            </a:solidFill>
            <a:miter lim="800000"/>
            <a:headEnd/>
            <a:tailEnd/>
          </a:ln>
        </p:spPr>
        <p:txBody>
          <a:bodyPr lIns="0" tIns="0" rIns="0" anchor="ctr"/>
          <a:lstStyle/>
          <a:p>
            <a:pPr algn="ctr" eaLnBrk="0" hangingPunct="0"/>
            <a:r>
              <a:rPr lang="de-DE" sz="1800">
                <a:latin typeface="Arial" charset="0"/>
              </a:rPr>
              <a:t>CSO</a:t>
            </a:r>
          </a:p>
        </p:txBody>
      </p:sp>
      <p:sp>
        <p:nvSpPr>
          <p:cNvPr id="204828" name="Text Box 28"/>
          <p:cNvSpPr txBox="1">
            <a:spLocks noChangeAspect="1" noChangeArrowheads="1"/>
          </p:cNvSpPr>
          <p:nvPr/>
        </p:nvSpPr>
        <p:spPr bwMode="auto">
          <a:xfrm>
            <a:off x="6376988" y="5715000"/>
            <a:ext cx="1624012" cy="376238"/>
          </a:xfrm>
          <a:prstGeom prst="rect">
            <a:avLst/>
          </a:prstGeom>
          <a:solidFill>
            <a:srgbClr val="FF9900"/>
          </a:solidFill>
          <a:ln w="9525">
            <a:solidFill>
              <a:srgbClr val="000000"/>
            </a:solidFill>
            <a:miter lim="800000"/>
            <a:headEnd/>
            <a:tailEnd/>
          </a:ln>
        </p:spPr>
        <p:txBody>
          <a:bodyPr lIns="0" tIns="0" rIns="0" anchor="ctr"/>
          <a:lstStyle/>
          <a:p>
            <a:pPr algn="ctr" eaLnBrk="0" hangingPunct="0"/>
            <a:r>
              <a:rPr lang="de-DE" sz="1800">
                <a:latin typeface="Arial" charset="0"/>
              </a:rPr>
              <a:t>WWTP</a:t>
            </a:r>
          </a:p>
        </p:txBody>
      </p:sp>
      <p:sp>
        <p:nvSpPr>
          <p:cNvPr id="204829" name="Text Box 29"/>
          <p:cNvSpPr txBox="1">
            <a:spLocks noChangeAspect="1" noChangeArrowheads="1"/>
          </p:cNvSpPr>
          <p:nvPr/>
        </p:nvSpPr>
        <p:spPr bwMode="auto">
          <a:xfrm>
            <a:off x="6376988" y="4127500"/>
            <a:ext cx="2011362" cy="590550"/>
          </a:xfrm>
          <a:prstGeom prst="rect">
            <a:avLst/>
          </a:prstGeom>
          <a:solidFill>
            <a:srgbClr val="FF6600"/>
          </a:solidFill>
          <a:ln w="9525">
            <a:solidFill>
              <a:srgbClr val="000000"/>
            </a:solidFill>
            <a:miter lim="800000"/>
            <a:headEnd/>
            <a:tailEnd/>
          </a:ln>
        </p:spPr>
        <p:txBody>
          <a:bodyPr lIns="0" tIns="0" rIns="0" anchor="ctr"/>
          <a:lstStyle/>
          <a:p>
            <a:pPr algn="ctr" eaLnBrk="0" hangingPunct="0"/>
            <a:r>
              <a:rPr lang="de-DE" sz="1800">
                <a:latin typeface="Arial" charset="0"/>
              </a:rPr>
              <a:t>Domestic and industrial sewage </a:t>
            </a:r>
          </a:p>
        </p:txBody>
      </p:sp>
      <p:sp>
        <p:nvSpPr>
          <p:cNvPr id="204830" name="Text Box 30"/>
          <p:cNvSpPr txBox="1">
            <a:spLocks noChangeAspect="1" noChangeArrowheads="1"/>
          </p:cNvSpPr>
          <p:nvPr/>
        </p:nvSpPr>
        <p:spPr bwMode="auto">
          <a:xfrm>
            <a:off x="3048000" y="4392613"/>
            <a:ext cx="874713" cy="322262"/>
          </a:xfrm>
          <a:prstGeom prst="rect">
            <a:avLst/>
          </a:prstGeom>
          <a:solidFill>
            <a:srgbClr val="008080"/>
          </a:solidFill>
          <a:ln w="9525">
            <a:solidFill>
              <a:srgbClr val="000000"/>
            </a:solidFill>
            <a:miter lim="800000"/>
            <a:headEnd/>
            <a:tailEnd/>
          </a:ln>
        </p:spPr>
        <p:txBody>
          <a:bodyPr lIns="0" tIns="0" rIns="0" bIns="10800" anchor="ctr"/>
          <a:lstStyle/>
          <a:p>
            <a:pPr algn="ctr" eaLnBrk="0" hangingPunct="0"/>
            <a:r>
              <a:rPr lang="de-DE" sz="1800">
                <a:latin typeface="Arial" charset="0"/>
                <a:sym typeface="Symbol" pitchFamily="18" charset="2"/>
              </a:rPr>
              <a:t></a:t>
            </a:r>
            <a:r>
              <a:rPr lang="de-DE" sz="1800">
                <a:latin typeface="Arial" charset="0"/>
              </a:rPr>
              <a:t>clean </a:t>
            </a:r>
          </a:p>
        </p:txBody>
      </p:sp>
      <p:sp>
        <p:nvSpPr>
          <p:cNvPr id="204831" name="Text Box 31"/>
          <p:cNvSpPr txBox="1">
            <a:spLocks noChangeAspect="1" noChangeArrowheads="1"/>
          </p:cNvSpPr>
          <p:nvPr/>
        </p:nvSpPr>
        <p:spPr bwMode="auto">
          <a:xfrm>
            <a:off x="3913188" y="4392613"/>
            <a:ext cx="963612" cy="322262"/>
          </a:xfrm>
          <a:prstGeom prst="rect">
            <a:avLst/>
          </a:prstGeom>
          <a:solidFill>
            <a:srgbClr val="008080"/>
          </a:solidFill>
          <a:ln w="9525">
            <a:solidFill>
              <a:srgbClr val="000000"/>
            </a:solidFill>
            <a:miter lim="800000"/>
            <a:headEnd/>
            <a:tailEnd/>
          </a:ln>
        </p:spPr>
        <p:txBody>
          <a:bodyPr lIns="0" tIns="0" rIns="0" bIns="10800" anchor="ctr"/>
          <a:lstStyle/>
          <a:p>
            <a:pPr algn="ctr" eaLnBrk="0" hangingPunct="0"/>
            <a:r>
              <a:rPr lang="de-DE" sz="1800">
                <a:latin typeface="Arial" charset="0"/>
              </a:rPr>
              <a:t>polluted</a:t>
            </a:r>
          </a:p>
        </p:txBody>
      </p:sp>
      <p:sp>
        <p:nvSpPr>
          <p:cNvPr id="204832" name="Oval 32"/>
          <p:cNvSpPr>
            <a:spLocks noChangeAspect="1" noChangeArrowheads="1"/>
          </p:cNvSpPr>
          <p:nvPr/>
        </p:nvSpPr>
        <p:spPr bwMode="auto">
          <a:xfrm>
            <a:off x="5194300" y="4494213"/>
            <a:ext cx="923925" cy="914400"/>
          </a:xfrm>
          <a:prstGeom prst="ellipse">
            <a:avLst/>
          </a:prstGeom>
          <a:solidFill>
            <a:srgbClr val="FF9900"/>
          </a:solidFill>
          <a:ln w="9525">
            <a:solidFill>
              <a:srgbClr val="000000"/>
            </a:solidFill>
            <a:round/>
            <a:headEnd/>
            <a:tailEnd/>
          </a:ln>
        </p:spPr>
        <p:txBody>
          <a:bodyPr lIns="0" tIns="0" rIns="0" anchor="ctr"/>
          <a:lstStyle/>
          <a:p>
            <a:endParaRPr lang="en-US"/>
          </a:p>
        </p:txBody>
      </p:sp>
      <p:sp>
        <p:nvSpPr>
          <p:cNvPr id="204833" name="Text Box 33"/>
          <p:cNvSpPr txBox="1">
            <a:spLocks noChangeAspect="1" noChangeArrowheads="1"/>
          </p:cNvSpPr>
          <p:nvPr/>
        </p:nvSpPr>
        <p:spPr bwMode="auto">
          <a:xfrm>
            <a:off x="5321300" y="4713288"/>
            <a:ext cx="690563" cy="484187"/>
          </a:xfrm>
          <a:prstGeom prst="rect">
            <a:avLst/>
          </a:prstGeom>
          <a:solidFill>
            <a:srgbClr val="FF9900">
              <a:alpha val="50000"/>
            </a:srgbClr>
          </a:solidFill>
          <a:ln w="9525">
            <a:noFill/>
            <a:miter lim="800000"/>
            <a:headEnd/>
            <a:tailEnd/>
          </a:ln>
        </p:spPr>
        <p:txBody>
          <a:bodyPr lIns="0" tIns="0" rIns="0" bIns="10800" anchor="ctr"/>
          <a:lstStyle/>
          <a:p>
            <a:pPr algn="ctr" eaLnBrk="0" hangingPunct="0"/>
            <a:r>
              <a:rPr lang="de-DE" sz="1800">
                <a:latin typeface="Arial" charset="0"/>
              </a:rPr>
              <a:t>Comb syst</a:t>
            </a:r>
          </a:p>
        </p:txBody>
      </p:sp>
      <p:sp>
        <p:nvSpPr>
          <p:cNvPr id="204834" name="Line 34"/>
          <p:cNvSpPr>
            <a:spLocks noChangeAspect="1" noChangeShapeType="1"/>
          </p:cNvSpPr>
          <p:nvPr/>
        </p:nvSpPr>
        <p:spPr bwMode="auto">
          <a:xfrm>
            <a:off x="301625" y="6453188"/>
            <a:ext cx="8051800" cy="1587"/>
          </a:xfrm>
          <a:prstGeom prst="line">
            <a:avLst/>
          </a:prstGeom>
          <a:noFill/>
          <a:ln w="101600" cmpd="tri">
            <a:solidFill>
              <a:srgbClr val="000080"/>
            </a:solidFill>
            <a:round/>
            <a:headEnd/>
            <a:tailEnd type="stealth" w="med" len="med"/>
          </a:ln>
        </p:spPr>
        <p:txBody>
          <a:bodyPr lIns="0" tIns="0" rIns="0" anchor="ctr"/>
          <a:lstStyle/>
          <a:p>
            <a:endParaRPr lang="en-US"/>
          </a:p>
        </p:txBody>
      </p:sp>
      <p:sp>
        <p:nvSpPr>
          <p:cNvPr id="204835" name="Line 35"/>
          <p:cNvSpPr>
            <a:spLocks noChangeAspect="1" noChangeShapeType="1"/>
          </p:cNvSpPr>
          <p:nvPr/>
        </p:nvSpPr>
        <p:spPr bwMode="auto">
          <a:xfrm flipH="1">
            <a:off x="7075488" y="4713288"/>
            <a:ext cx="4762" cy="260350"/>
          </a:xfrm>
          <a:prstGeom prst="line">
            <a:avLst/>
          </a:prstGeom>
          <a:noFill/>
          <a:ln w="31750">
            <a:solidFill>
              <a:srgbClr val="FF6600"/>
            </a:solidFill>
            <a:round/>
            <a:headEnd/>
            <a:tailEnd/>
          </a:ln>
        </p:spPr>
        <p:txBody>
          <a:bodyPr lIns="0" tIns="0" rIns="0" anchor="ctr"/>
          <a:lstStyle/>
          <a:p>
            <a:endParaRPr lang="en-US"/>
          </a:p>
        </p:txBody>
      </p:sp>
      <p:sp>
        <p:nvSpPr>
          <p:cNvPr id="204836" name="Line 36"/>
          <p:cNvSpPr>
            <a:spLocks noChangeAspect="1" noChangeShapeType="1"/>
          </p:cNvSpPr>
          <p:nvPr/>
        </p:nvSpPr>
        <p:spPr bwMode="auto">
          <a:xfrm flipH="1">
            <a:off x="6102350" y="4968875"/>
            <a:ext cx="984250" cy="4763"/>
          </a:xfrm>
          <a:prstGeom prst="line">
            <a:avLst/>
          </a:prstGeom>
          <a:noFill/>
          <a:ln w="31750">
            <a:solidFill>
              <a:srgbClr val="FF6600"/>
            </a:solidFill>
            <a:round/>
            <a:headEnd/>
            <a:tailEnd type="triangle" w="med" len="med"/>
          </a:ln>
        </p:spPr>
        <p:txBody>
          <a:bodyPr lIns="0" tIns="0" rIns="0" anchor="ctr"/>
          <a:lstStyle/>
          <a:p>
            <a:endParaRPr lang="en-US"/>
          </a:p>
        </p:txBody>
      </p:sp>
      <p:sp>
        <p:nvSpPr>
          <p:cNvPr id="204837" name="Line 37"/>
          <p:cNvSpPr>
            <a:spLocks noChangeAspect="1" noChangeShapeType="1"/>
          </p:cNvSpPr>
          <p:nvPr/>
        </p:nvSpPr>
        <p:spPr bwMode="auto">
          <a:xfrm>
            <a:off x="4341813" y="4705350"/>
            <a:ext cx="1587" cy="268288"/>
          </a:xfrm>
          <a:prstGeom prst="line">
            <a:avLst/>
          </a:prstGeom>
          <a:noFill/>
          <a:ln w="31750">
            <a:solidFill>
              <a:srgbClr val="008080"/>
            </a:solidFill>
            <a:round/>
            <a:headEnd/>
            <a:tailEnd/>
          </a:ln>
        </p:spPr>
        <p:txBody>
          <a:bodyPr lIns="0" tIns="0" rIns="0" anchor="ctr"/>
          <a:lstStyle/>
          <a:p>
            <a:endParaRPr lang="en-US"/>
          </a:p>
        </p:txBody>
      </p:sp>
      <p:sp>
        <p:nvSpPr>
          <p:cNvPr id="204838" name="Line 38"/>
          <p:cNvSpPr>
            <a:spLocks noChangeAspect="1" noChangeShapeType="1"/>
          </p:cNvSpPr>
          <p:nvPr/>
        </p:nvSpPr>
        <p:spPr bwMode="auto">
          <a:xfrm>
            <a:off x="4341813" y="4968875"/>
            <a:ext cx="839787" cy="1588"/>
          </a:xfrm>
          <a:prstGeom prst="line">
            <a:avLst/>
          </a:prstGeom>
          <a:noFill/>
          <a:ln w="31750">
            <a:solidFill>
              <a:srgbClr val="008080"/>
            </a:solidFill>
            <a:round/>
            <a:headEnd/>
            <a:tailEnd type="triangle" w="med" len="med"/>
          </a:ln>
        </p:spPr>
        <p:txBody>
          <a:bodyPr lIns="0" tIns="0" rIns="0" anchor="ctr"/>
          <a:lstStyle/>
          <a:p>
            <a:endParaRPr lang="en-US"/>
          </a:p>
        </p:txBody>
      </p:sp>
      <p:sp>
        <p:nvSpPr>
          <p:cNvPr id="204839" name="Line 39"/>
          <p:cNvSpPr>
            <a:spLocks noChangeAspect="1" noChangeShapeType="1"/>
          </p:cNvSpPr>
          <p:nvPr/>
        </p:nvSpPr>
        <p:spPr bwMode="auto">
          <a:xfrm>
            <a:off x="839788" y="4705350"/>
            <a:ext cx="1587" cy="1720850"/>
          </a:xfrm>
          <a:prstGeom prst="line">
            <a:avLst/>
          </a:prstGeom>
          <a:noFill/>
          <a:ln w="31750">
            <a:solidFill>
              <a:srgbClr val="00CCFF"/>
            </a:solidFill>
            <a:round/>
            <a:headEnd/>
            <a:tailEnd type="triangle" w="med" len="med"/>
          </a:ln>
        </p:spPr>
        <p:txBody>
          <a:bodyPr lIns="0" tIns="0" rIns="0" anchor="ctr"/>
          <a:lstStyle/>
          <a:p>
            <a:endParaRPr lang="en-US"/>
          </a:p>
        </p:txBody>
      </p:sp>
      <p:sp>
        <p:nvSpPr>
          <p:cNvPr id="204840" name="Line 40"/>
          <p:cNvSpPr>
            <a:spLocks noChangeAspect="1" noChangeShapeType="1"/>
          </p:cNvSpPr>
          <p:nvPr/>
        </p:nvSpPr>
        <p:spPr bwMode="auto">
          <a:xfrm flipH="1">
            <a:off x="5194300" y="5343525"/>
            <a:ext cx="217488" cy="376238"/>
          </a:xfrm>
          <a:prstGeom prst="line">
            <a:avLst/>
          </a:prstGeom>
          <a:noFill/>
          <a:ln w="31750">
            <a:solidFill>
              <a:srgbClr val="FF9900"/>
            </a:solidFill>
            <a:round/>
            <a:headEnd/>
            <a:tailEnd type="triangle" w="med" len="med"/>
          </a:ln>
        </p:spPr>
        <p:txBody>
          <a:bodyPr lIns="0" tIns="0" rIns="0" anchor="ctr"/>
          <a:lstStyle/>
          <a:p>
            <a:endParaRPr lang="en-US"/>
          </a:p>
        </p:txBody>
      </p:sp>
      <p:sp>
        <p:nvSpPr>
          <p:cNvPr id="204841" name="Line 41"/>
          <p:cNvSpPr>
            <a:spLocks noChangeAspect="1" noChangeShapeType="1"/>
          </p:cNvSpPr>
          <p:nvPr/>
        </p:nvSpPr>
        <p:spPr bwMode="auto">
          <a:xfrm>
            <a:off x="5838825" y="5924550"/>
            <a:ext cx="544513" cy="1588"/>
          </a:xfrm>
          <a:prstGeom prst="line">
            <a:avLst/>
          </a:prstGeom>
          <a:noFill/>
          <a:ln w="31750">
            <a:solidFill>
              <a:srgbClr val="FF9900"/>
            </a:solidFill>
            <a:round/>
            <a:headEnd/>
            <a:tailEnd type="triangle" w="med" len="med"/>
          </a:ln>
        </p:spPr>
        <p:txBody>
          <a:bodyPr lIns="0" tIns="0" rIns="0" anchor="ctr"/>
          <a:lstStyle/>
          <a:p>
            <a:endParaRPr lang="en-US"/>
          </a:p>
        </p:txBody>
      </p:sp>
      <p:sp>
        <p:nvSpPr>
          <p:cNvPr id="204842" name="Text Box 42"/>
          <p:cNvSpPr txBox="1">
            <a:spLocks noChangeAspect="1" noChangeArrowheads="1"/>
          </p:cNvSpPr>
          <p:nvPr/>
        </p:nvSpPr>
        <p:spPr bwMode="auto">
          <a:xfrm>
            <a:off x="2590800" y="5184775"/>
            <a:ext cx="1474788" cy="376238"/>
          </a:xfrm>
          <a:prstGeom prst="rect">
            <a:avLst/>
          </a:prstGeom>
          <a:solidFill>
            <a:srgbClr val="008080"/>
          </a:solidFill>
          <a:ln w="9525">
            <a:solidFill>
              <a:srgbClr val="000000"/>
            </a:solidFill>
            <a:miter lim="800000"/>
            <a:headEnd/>
            <a:tailEnd/>
          </a:ln>
        </p:spPr>
        <p:txBody>
          <a:bodyPr lIns="0" tIns="0" rIns="0" anchor="ctr"/>
          <a:lstStyle/>
          <a:p>
            <a:pPr algn="ctr" eaLnBrk="0" hangingPunct="0"/>
            <a:r>
              <a:rPr lang="de-DE" sz="1800">
                <a:latin typeface="Arial" charset="0"/>
              </a:rPr>
              <a:t>Infiltration </a:t>
            </a:r>
          </a:p>
        </p:txBody>
      </p:sp>
      <p:sp>
        <p:nvSpPr>
          <p:cNvPr id="204843" name="Line 43"/>
          <p:cNvSpPr>
            <a:spLocks noChangeAspect="1" noChangeShapeType="1"/>
          </p:cNvSpPr>
          <p:nvPr/>
        </p:nvSpPr>
        <p:spPr bwMode="auto">
          <a:xfrm>
            <a:off x="3482975" y="4705350"/>
            <a:ext cx="1588" cy="271463"/>
          </a:xfrm>
          <a:prstGeom prst="line">
            <a:avLst/>
          </a:prstGeom>
          <a:noFill/>
          <a:ln w="31750">
            <a:solidFill>
              <a:srgbClr val="008080"/>
            </a:solidFill>
            <a:round/>
            <a:headEnd/>
            <a:tailEnd type="triangle" w="med" len="med"/>
          </a:ln>
        </p:spPr>
        <p:txBody>
          <a:bodyPr lIns="0" tIns="0" rIns="0" anchor="ctr"/>
          <a:lstStyle/>
          <a:p>
            <a:endParaRPr lang="en-US"/>
          </a:p>
        </p:txBody>
      </p:sp>
      <p:sp>
        <p:nvSpPr>
          <p:cNvPr id="204844" name="Text Box 44"/>
          <p:cNvSpPr txBox="1">
            <a:spLocks noChangeAspect="1" noChangeArrowheads="1"/>
          </p:cNvSpPr>
          <p:nvPr/>
        </p:nvSpPr>
        <p:spPr bwMode="auto">
          <a:xfrm>
            <a:off x="2590800" y="5764213"/>
            <a:ext cx="1474788" cy="590550"/>
          </a:xfrm>
          <a:prstGeom prst="rect">
            <a:avLst/>
          </a:prstGeom>
          <a:solidFill>
            <a:srgbClr val="666699"/>
          </a:solidFill>
          <a:ln w="38100" cmpd="dbl">
            <a:solidFill>
              <a:srgbClr val="000000"/>
            </a:solidFill>
            <a:miter lim="800000"/>
            <a:headEnd/>
            <a:tailEnd/>
          </a:ln>
        </p:spPr>
        <p:txBody>
          <a:bodyPr lIns="0" tIns="0" rIns="0" anchor="ctr"/>
          <a:lstStyle/>
          <a:p>
            <a:pPr algn="ctr" eaLnBrk="0" hangingPunct="0"/>
            <a:r>
              <a:rPr lang="de-DE" sz="1800">
                <a:latin typeface="Arial" charset="0"/>
              </a:rPr>
              <a:t>Groundwater aquifer</a:t>
            </a:r>
          </a:p>
        </p:txBody>
      </p:sp>
      <p:sp>
        <p:nvSpPr>
          <p:cNvPr id="204845" name="Line 45"/>
          <p:cNvSpPr>
            <a:spLocks noChangeAspect="1" noChangeShapeType="1"/>
          </p:cNvSpPr>
          <p:nvPr/>
        </p:nvSpPr>
        <p:spPr bwMode="auto">
          <a:xfrm>
            <a:off x="3484563" y="5554663"/>
            <a:ext cx="1587" cy="214312"/>
          </a:xfrm>
          <a:prstGeom prst="line">
            <a:avLst/>
          </a:prstGeom>
          <a:noFill/>
          <a:ln w="31750">
            <a:solidFill>
              <a:srgbClr val="666699"/>
            </a:solidFill>
            <a:round/>
            <a:headEnd/>
            <a:tailEnd type="triangle" w="med" len="med"/>
          </a:ln>
        </p:spPr>
        <p:txBody>
          <a:bodyPr lIns="0" tIns="0" rIns="0" anchor="ctr"/>
          <a:lstStyle/>
          <a:p>
            <a:endParaRPr lang="en-US"/>
          </a:p>
        </p:txBody>
      </p:sp>
      <p:sp>
        <p:nvSpPr>
          <p:cNvPr id="204846" name="Line 46"/>
          <p:cNvSpPr>
            <a:spLocks noChangeAspect="1" noChangeShapeType="1"/>
          </p:cNvSpPr>
          <p:nvPr/>
        </p:nvSpPr>
        <p:spPr bwMode="auto">
          <a:xfrm>
            <a:off x="839788" y="5399088"/>
            <a:ext cx="1751012" cy="1587"/>
          </a:xfrm>
          <a:prstGeom prst="line">
            <a:avLst/>
          </a:prstGeom>
          <a:noFill/>
          <a:ln w="31750">
            <a:solidFill>
              <a:srgbClr val="33CCCC"/>
            </a:solidFill>
            <a:prstDash val="lgDash"/>
            <a:round/>
            <a:headEnd/>
            <a:tailEnd type="triangle" w="med" len="med"/>
          </a:ln>
        </p:spPr>
        <p:txBody>
          <a:bodyPr lIns="0" tIns="0" rIns="0" anchor="ctr"/>
          <a:lstStyle/>
          <a:p>
            <a:endParaRPr lang="en-US"/>
          </a:p>
        </p:txBody>
      </p:sp>
      <p:sp>
        <p:nvSpPr>
          <p:cNvPr id="204847" name="Line 47"/>
          <p:cNvSpPr>
            <a:spLocks noChangeAspect="1" noChangeShapeType="1"/>
          </p:cNvSpPr>
          <p:nvPr/>
        </p:nvSpPr>
        <p:spPr bwMode="auto">
          <a:xfrm>
            <a:off x="839788" y="4972050"/>
            <a:ext cx="3503612" cy="1588"/>
          </a:xfrm>
          <a:prstGeom prst="line">
            <a:avLst/>
          </a:prstGeom>
          <a:noFill/>
          <a:ln w="31750">
            <a:solidFill>
              <a:srgbClr val="00CCFF"/>
            </a:solidFill>
            <a:prstDash val="lgDash"/>
            <a:round/>
            <a:headEnd/>
            <a:tailEnd type="triangle" w="med" len="med"/>
          </a:ln>
        </p:spPr>
        <p:txBody>
          <a:bodyPr lIns="0" tIns="0" rIns="0" anchor="ctr"/>
          <a:lstStyle/>
          <a:p>
            <a:endParaRPr lang="en-US"/>
          </a:p>
        </p:txBody>
      </p:sp>
      <p:sp>
        <p:nvSpPr>
          <p:cNvPr id="204848" name="Line 48"/>
          <p:cNvSpPr>
            <a:spLocks noChangeAspect="1" noChangeShapeType="1"/>
          </p:cNvSpPr>
          <p:nvPr/>
        </p:nvSpPr>
        <p:spPr bwMode="auto">
          <a:xfrm>
            <a:off x="3482975" y="4972050"/>
            <a:ext cx="1588" cy="214313"/>
          </a:xfrm>
          <a:prstGeom prst="line">
            <a:avLst/>
          </a:prstGeom>
          <a:noFill/>
          <a:ln w="31750">
            <a:solidFill>
              <a:srgbClr val="008080"/>
            </a:solidFill>
            <a:round/>
            <a:headEnd/>
            <a:tailEnd type="triangle" w="med" len="med"/>
          </a:ln>
        </p:spPr>
        <p:txBody>
          <a:bodyPr lIns="0" tIns="0" rIns="0" anchor="ctr"/>
          <a:lstStyle/>
          <a:p>
            <a:endParaRPr lang="en-US"/>
          </a:p>
        </p:txBody>
      </p:sp>
      <p:sp>
        <p:nvSpPr>
          <p:cNvPr id="204849" name="Text Box 49"/>
          <p:cNvSpPr txBox="1">
            <a:spLocks noChangeArrowheads="1"/>
          </p:cNvSpPr>
          <p:nvPr/>
        </p:nvSpPr>
        <p:spPr bwMode="auto">
          <a:xfrm>
            <a:off x="0" y="152400"/>
            <a:ext cx="9144000" cy="457200"/>
          </a:xfrm>
          <a:prstGeom prst="rect">
            <a:avLst/>
          </a:prstGeom>
          <a:solidFill>
            <a:srgbClr val="FFCC99"/>
          </a:solidFill>
          <a:ln w="9525">
            <a:noFill/>
            <a:miter lim="800000"/>
            <a:headEnd/>
            <a:tailEnd/>
          </a:ln>
          <a:effectLst/>
        </p:spPr>
        <p:txBody>
          <a:bodyPr>
            <a:spAutoFit/>
          </a:bodyPr>
          <a:lstStyle/>
          <a:p>
            <a:pPr marL="190500">
              <a:spcBef>
                <a:spcPct val="50000"/>
              </a:spcBef>
            </a:pPr>
            <a:r>
              <a:rPr lang="de-DE">
                <a:latin typeface="Arial Black" pitchFamily="34" charset="0"/>
              </a:rPr>
              <a:t>Combined system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de-DE"/>
              <a:t>Geremew Sahilu (PhD)</a:t>
            </a:r>
          </a:p>
        </p:txBody>
      </p:sp>
      <p:sp>
        <p:nvSpPr>
          <p:cNvPr id="6" name="Slide Number Placeholder 5"/>
          <p:cNvSpPr>
            <a:spLocks noGrp="1"/>
          </p:cNvSpPr>
          <p:nvPr>
            <p:ph type="sldNum" sz="quarter" idx="12"/>
          </p:nvPr>
        </p:nvSpPr>
        <p:spPr/>
        <p:txBody>
          <a:bodyPr/>
          <a:lstStyle/>
          <a:p>
            <a:r>
              <a:rPr lang="de-DE"/>
              <a:t>© PK, 2005 – page </a:t>
            </a:r>
            <a:fld id="{D5960BFE-68A3-430A-85E8-DAAC66AC8E2C}" type="slidenum">
              <a:rPr lang="de-DE"/>
              <a:pPr/>
              <a:t>46</a:t>
            </a:fld>
            <a:endParaRPr lang="de-DE"/>
          </a:p>
        </p:txBody>
      </p:sp>
      <p:pic>
        <p:nvPicPr>
          <p:cNvPr id="281603" name="Picture 3" descr="mischsystem_unten"/>
          <p:cNvPicPr>
            <a:picLocks noChangeAspect="1" noChangeArrowheads="1"/>
          </p:cNvPicPr>
          <p:nvPr/>
        </p:nvPicPr>
        <p:blipFill>
          <a:blip r:embed="rId3"/>
          <a:srcRect/>
          <a:stretch>
            <a:fillRect/>
          </a:stretch>
        </p:blipFill>
        <p:spPr bwMode="auto">
          <a:xfrm>
            <a:off x="0" y="981075"/>
            <a:ext cx="9144000" cy="5311775"/>
          </a:xfrm>
          <a:prstGeom prst="rect">
            <a:avLst/>
          </a:prstGeom>
          <a:noFill/>
        </p:spPr>
      </p:pic>
      <p:sp>
        <p:nvSpPr>
          <p:cNvPr id="281604" name="Text Box 4"/>
          <p:cNvSpPr txBox="1">
            <a:spLocks noChangeArrowheads="1"/>
          </p:cNvSpPr>
          <p:nvPr/>
        </p:nvSpPr>
        <p:spPr bwMode="auto">
          <a:xfrm>
            <a:off x="0" y="152400"/>
            <a:ext cx="9144000" cy="457200"/>
          </a:xfrm>
          <a:prstGeom prst="rect">
            <a:avLst/>
          </a:prstGeom>
          <a:solidFill>
            <a:srgbClr val="FFCC99"/>
          </a:solidFill>
          <a:ln w="9525">
            <a:noFill/>
            <a:miter lim="800000"/>
            <a:headEnd/>
            <a:tailEnd/>
          </a:ln>
          <a:effectLst/>
        </p:spPr>
        <p:txBody>
          <a:bodyPr>
            <a:spAutoFit/>
          </a:bodyPr>
          <a:lstStyle/>
          <a:p>
            <a:pPr marL="190500">
              <a:spcBef>
                <a:spcPct val="50000"/>
              </a:spcBef>
            </a:pPr>
            <a:r>
              <a:rPr lang="de-DE">
                <a:latin typeface="Arial Black" pitchFamily="34" charset="0"/>
              </a:rPr>
              <a:t>Combined system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9" name="Picture 3"/>
          <p:cNvPicPr>
            <a:picLocks noGrp="1" noChangeAspect="1" noChangeArrowheads="1"/>
          </p:cNvPicPr>
          <p:nvPr>
            <p:ph idx="1"/>
          </p:nvPr>
        </p:nvPicPr>
        <p:blipFill>
          <a:blip r:embed="rId3"/>
          <a:srcRect/>
          <a:stretch>
            <a:fillRect/>
          </a:stretch>
        </p:blipFill>
        <p:spPr>
          <a:xfrm>
            <a:off x="0" y="1549400"/>
            <a:ext cx="8855075" cy="3957638"/>
          </a:xfrm>
          <a:noFill/>
          <a:ln/>
        </p:spPr>
      </p:pic>
      <p:sp>
        <p:nvSpPr>
          <p:cNvPr id="12" name="Footer Placeholder 4"/>
          <p:cNvSpPr>
            <a:spLocks noGrp="1"/>
          </p:cNvSpPr>
          <p:nvPr>
            <p:ph type="ftr" sz="quarter" idx="11"/>
          </p:nvPr>
        </p:nvSpPr>
        <p:spPr/>
        <p:txBody>
          <a:bodyPr/>
          <a:lstStyle/>
          <a:p>
            <a:r>
              <a:rPr lang="de-DE"/>
              <a:t>Geremew Sahilu (PhD)</a:t>
            </a:r>
          </a:p>
        </p:txBody>
      </p:sp>
      <p:sp>
        <p:nvSpPr>
          <p:cNvPr id="13" name="Slide Number Placeholder 5"/>
          <p:cNvSpPr>
            <a:spLocks noGrp="1"/>
          </p:cNvSpPr>
          <p:nvPr>
            <p:ph type="sldNum" sz="quarter" idx="12"/>
          </p:nvPr>
        </p:nvSpPr>
        <p:spPr/>
        <p:txBody>
          <a:bodyPr/>
          <a:lstStyle/>
          <a:p>
            <a:r>
              <a:rPr lang="de-DE"/>
              <a:t>© PK, 2005 – page </a:t>
            </a:r>
            <a:fld id="{5DBBCAA8-8D4E-4180-B48C-93997A8143CB}" type="slidenum">
              <a:rPr lang="de-DE"/>
              <a:pPr/>
              <a:t>47</a:t>
            </a:fld>
            <a:endParaRPr lang="de-DE"/>
          </a:p>
        </p:txBody>
      </p:sp>
      <p:sp>
        <p:nvSpPr>
          <p:cNvPr id="285700" name="Text Box 4"/>
          <p:cNvSpPr txBox="1">
            <a:spLocks noChangeArrowheads="1"/>
          </p:cNvSpPr>
          <p:nvPr/>
        </p:nvSpPr>
        <p:spPr bwMode="auto">
          <a:xfrm>
            <a:off x="4805363" y="5949950"/>
            <a:ext cx="4338637" cy="396875"/>
          </a:xfrm>
          <a:prstGeom prst="rect">
            <a:avLst/>
          </a:prstGeom>
          <a:noFill/>
          <a:ln w="9525">
            <a:noFill/>
            <a:miter lim="800000"/>
            <a:headEnd/>
            <a:tailEnd/>
          </a:ln>
          <a:effectLst/>
        </p:spPr>
        <p:txBody>
          <a:bodyPr>
            <a:spAutoFit/>
          </a:bodyPr>
          <a:lstStyle/>
          <a:p>
            <a:pPr algn="r">
              <a:spcBef>
                <a:spcPct val="50000"/>
              </a:spcBef>
            </a:pPr>
            <a:r>
              <a:rPr lang="de-DE" sz="1800">
                <a:solidFill>
                  <a:srgbClr val="001D4B"/>
                </a:solidFill>
                <a:latin typeface="Verdana" pitchFamily="34" charset="0"/>
              </a:rPr>
              <a:t>(DIN 1998)</a:t>
            </a:r>
            <a:r>
              <a:rPr lang="de-DE" sz="2000" b="1">
                <a:solidFill>
                  <a:schemeClr val="accent2"/>
                </a:solidFill>
                <a:latin typeface="Microsoft Sans Serif" pitchFamily="34" charset="0"/>
              </a:rPr>
              <a:t> </a:t>
            </a:r>
          </a:p>
        </p:txBody>
      </p:sp>
      <p:sp>
        <p:nvSpPr>
          <p:cNvPr id="285701" name="Line 5"/>
          <p:cNvSpPr>
            <a:spLocks noChangeShapeType="1"/>
          </p:cNvSpPr>
          <p:nvPr/>
        </p:nvSpPr>
        <p:spPr bwMode="auto">
          <a:xfrm flipV="1">
            <a:off x="1376363" y="4573588"/>
            <a:ext cx="139700" cy="450850"/>
          </a:xfrm>
          <a:prstGeom prst="line">
            <a:avLst/>
          </a:prstGeom>
          <a:noFill/>
          <a:ln w="41275">
            <a:solidFill>
              <a:schemeClr val="tx1"/>
            </a:solidFill>
            <a:round/>
            <a:headEnd/>
            <a:tailEnd type="triangle" w="med" len="med"/>
          </a:ln>
          <a:effectLst/>
        </p:spPr>
        <p:txBody>
          <a:bodyPr/>
          <a:lstStyle/>
          <a:p>
            <a:endParaRPr lang="en-US"/>
          </a:p>
        </p:txBody>
      </p:sp>
      <p:sp>
        <p:nvSpPr>
          <p:cNvPr id="285702" name="Text Box 6"/>
          <p:cNvSpPr txBox="1">
            <a:spLocks noChangeArrowheads="1"/>
          </p:cNvSpPr>
          <p:nvPr/>
        </p:nvSpPr>
        <p:spPr bwMode="auto">
          <a:xfrm>
            <a:off x="881063" y="5024438"/>
            <a:ext cx="2322512" cy="641350"/>
          </a:xfrm>
          <a:prstGeom prst="rect">
            <a:avLst/>
          </a:prstGeom>
          <a:noFill/>
          <a:ln w="9525">
            <a:noFill/>
            <a:miter lim="800000"/>
            <a:headEnd/>
            <a:tailEnd/>
          </a:ln>
          <a:effectLst/>
        </p:spPr>
        <p:txBody>
          <a:bodyPr>
            <a:spAutoFit/>
          </a:bodyPr>
          <a:lstStyle/>
          <a:p>
            <a:pPr>
              <a:spcBef>
                <a:spcPct val="50000"/>
              </a:spcBef>
            </a:pPr>
            <a:r>
              <a:rPr lang="en-GB" sz="1800">
                <a:solidFill>
                  <a:schemeClr val="accent2"/>
                </a:solidFill>
                <a:latin typeface="Verdana" pitchFamily="34" charset="0"/>
              </a:rPr>
              <a:t>No access for rehabilitation </a:t>
            </a:r>
          </a:p>
        </p:txBody>
      </p:sp>
      <p:sp>
        <p:nvSpPr>
          <p:cNvPr id="285703" name="Text Box 7"/>
          <p:cNvSpPr txBox="1">
            <a:spLocks noChangeArrowheads="1"/>
          </p:cNvSpPr>
          <p:nvPr/>
        </p:nvSpPr>
        <p:spPr bwMode="auto">
          <a:xfrm>
            <a:off x="0" y="152400"/>
            <a:ext cx="9144000" cy="457200"/>
          </a:xfrm>
          <a:prstGeom prst="rect">
            <a:avLst/>
          </a:prstGeom>
          <a:solidFill>
            <a:srgbClr val="FFCC99"/>
          </a:solidFill>
          <a:ln w="9525">
            <a:noFill/>
            <a:miter lim="800000"/>
            <a:headEnd/>
            <a:tailEnd/>
          </a:ln>
          <a:effectLst/>
        </p:spPr>
        <p:txBody>
          <a:bodyPr>
            <a:spAutoFit/>
          </a:bodyPr>
          <a:lstStyle/>
          <a:p>
            <a:pPr marL="190500">
              <a:spcBef>
                <a:spcPct val="50000"/>
              </a:spcBef>
            </a:pPr>
            <a:r>
              <a:rPr lang="en-GB">
                <a:latin typeface="Arial Black" pitchFamily="34" charset="0"/>
              </a:rPr>
              <a:t>Combined system  </a:t>
            </a:r>
          </a:p>
        </p:txBody>
      </p:sp>
      <p:sp>
        <p:nvSpPr>
          <p:cNvPr id="285705" name="Text Box 9"/>
          <p:cNvSpPr txBox="1">
            <a:spLocks noChangeArrowheads="1"/>
          </p:cNvSpPr>
          <p:nvPr/>
        </p:nvSpPr>
        <p:spPr bwMode="auto">
          <a:xfrm>
            <a:off x="755650" y="908050"/>
            <a:ext cx="8388350" cy="366713"/>
          </a:xfrm>
          <a:prstGeom prst="rect">
            <a:avLst/>
          </a:prstGeom>
          <a:noFill/>
          <a:ln w="9525">
            <a:noFill/>
            <a:miter lim="800000"/>
            <a:headEnd/>
            <a:tailEnd/>
          </a:ln>
          <a:effectLst/>
        </p:spPr>
        <p:txBody>
          <a:bodyPr>
            <a:spAutoFit/>
          </a:bodyPr>
          <a:lstStyle/>
          <a:p>
            <a:pPr>
              <a:spcBef>
                <a:spcPct val="50000"/>
              </a:spcBef>
            </a:pPr>
            <a:r>
              <a:rPr lang="en-GB" sz="1800">
                <a:latin typeface="Verdana" pitchFamily="34" charset="0"/>
              </a:rPr>
              <a:t>Cross section through street underground </a:t>
            </a:r>
          </a:p>
        </p:txBody>
      </p:sp>
      <p:sp>
        <p:nvSpPr>
          <p:cNvPr id="285706" name="Text Box 10"/>
          <p:cNvSpPr txBox="1">
            <a:spLocks noChangeArrowheads="1"/>
          </p:cNvSpPr>
          <p:nvPr/>
        </p:nvSpPr>
        <p:spPr bwMode="auto">
          <a:xfrm>
            <a:off x="2916238" y="2341563"/>
            <a:ext cx="971550" cy="366712"/>
          </a:xfrm>
          <a:prstGeom prst="rect">
            <a:avLst/>
          </a:prstGeom>
          <a:noFill/>
          <a:ln w="9525">
            <a:noFill/>
            <a:miter lim="800000"/>
            <a:headEnd/>
            <a:tailEnd/>
          </a:ln>
          <a:effectLst/>
        </p:spPr>
        <p:txBody>
          <a:bodyPr>
            <a:spAutoFit/>
          </a:bodyPr>
          <a:lstStyle/>
          <a:p>
            <a:pPr>
              <a:spcBef>
                <a:spcPct val="50000"/>
              </a:spcBef>
            </a:pPr>
            <a:r>
              <a:rPr lang="en-GB" sz="1800">
                <a:latin typeface="Verdana" pitchFamily="34" charset="0"/>
              </a:rPr>
              <a:t>Gully </a:t>
            </a:r>
          </a:p>
        </p:txBody>
      </p:sp>
      <p:sp>
        <p:nvSpPr>
          <p:cNvPr id="285707" name="Text Box 11"/>
          <p:cNvSpPr txBox="1">
            <a:spLocks noChangeArrowheads="1"/>
          </p:cNvSpPr>
          <p:nvPr/>
        </p:nvSpPr>
        <p:spPr bwMode="auto">
          <a:xfrm>
            <a:off x="3924300" y="2349500"/>
            <a:ext cx="1331913" cy="366713"/>
          </a:xfrm>
          <a:prstGeom prst="rect">
            <a:avLst/>
          </a:prstGeom>
          <a:noFill/>
          <a:ln w="9525">
            <a:noFill/>
            <a:miter lim="800000"/>
            <a:headEnd/>
            <a:tailEnd/>
          </a:ln>
          <a:effectLst/>
        </p:spPr>
        <p:txBody>
          <a:bodyPr>
            <a:spAutoFit/>
          </a:bodyPr>
          <a:lstStyle/>
          <a:p>
            <a:pPr algn="ctr">
              <a:spcBef>
                <a:spcPct val="50000"/>
              </a:spcBef>
            </a:pPr>
            <a:r>
              <a:rPr lang="en-GB" sz="1800">
                <a:latin typeface="Verdana" pitchFamily="34" charset="0"/>
              </a:rPr>
              <a:t>Manhole  </a:t>
            </a:r>
          </a:p>
        </p:txBody>
      </p:sp>
      <p:sp>
        <p:nvSpPr>
          <p:cNvPr id="285708" name="Text Box 12"/>
          <p:cNvSpPr txBox="1">
            <a:spLocks noChangeArrowheads="1"/>
          </p:cNvSpPr>
          <p:nvPr/>
        </p:nvSpPr>
        <p:spPr bwMode="auto">
          <a:xfrm>
            <a:off x="5940425" y="4724400"/>
            <a:ext cx="3203575" cy="366713"/>
          </a:xfrm>
          <a:prstGeom prst="rect">
            <a:avLst/>
          </a:prstGeom>
          <a:noFill/>
          <a:ln w="9525">
            <a:noFill/>
            <a:miter lim="800000"/>
            <a:headEnd/>
            <a:tailEnd/>
          </a:ln>
          <a:effectLst/>
        </p:spPr>
        <p:txBody>
          <a:bodyPr>
            <a:spAutoFit/>
          </a:bodyPr>
          <a:lstStyle/>
          <a:p>
            <a:pPr>
              <a:spcBef>
                <a:spcPct val="50000"/>
              </a:spcBef>
            </a:pPr>
            <a:r>
              <a:rPr lang="en-GB" sz="1800">
                <a:latin typeface="Verdana" pitchFamily="34" charset="0"/>
              </a:rPr>
              <a:t>House connection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Combined System of Sewerage</a:t>
            </a:r>
          </a:p>
        </p:txBody>
      </p:sp>
      <p:sp>
        <p:nvSpPr>
          <p:cNvPr id="3" name="Text Placeholder 2"/>
          <p:cNvSpPr>
            <a:spLocks noGrp="1"/>
          </p:cNvSpPr>
          <p:nvPr>
            <p:ph type="body" idx="1"/>
          </p:nvPr>
        </p:nvSpPr>
        <p:spPr/>
        <p:txBody>
          <a:bodyPr/>
          <a:lstStyle/>
          <a:p>
            <a:r>
              <a:rPr lang="en-US" dirty="0">
                <a:solidFill>
                  <a:srgbClr val="FF0000"/>
                </a:solidFill>
              </a:rPr>
              <a:t>Advantages</a:t>
            </a:r>
          </a:p>
        </p:txBody>
      </p:sp>
      <p:sp>
        <p:nvSpPr>
          <p:cNvPr id="4" name="Text Placeholder 3"/>
          <p:cNvSpPr>
            <a:spLocks noGrp="1"/>
          </p:cNvSpPr>
          <p:nvPr>
            <p:ph type="body" sz="half" idx="3"/>
          </p:nvPr>
        </p:nvSpPr>
        <p:spPr/>
        <p:txBody>
          <a:bodyPr/>
          <a:lstStyle/>
          <a:p>
            <a:r>
              <a:rPr lang="en-US" dirty="0">
                <a:solidFill>
                  <a:srgbClr val="FF0000"/>
                </a:solidFill>
              </a:rPr>
              <a:t>Disadvantages</a:t>
            </a:r>
          </a:p>
        </p:txBody>
      </p:sp>
      <p:sp>
        <p:nvSpPr>
          <p:cNvPr id="5" name="Content Placeholder 4"/>
          <p:cNvSpPr>
            <a:spLocks noGrp="1"/>
          </p:cNvSpPr>
          <p:nvPr>
            <p:ph sz="quarter" idx="2"/>
          </p:nvPr>
        </p:nvSpPr>
        <p:spPr/>
        <p:txBody>
          <a:bodyPr/>
          <a:lstStyle/>
          <a:p>
            <a:r>
              <a:rPr lang="en-US" dirty="0"/>
              <a:t>Large sewer size; easy to clean and less probability of choking</a:t>
            </a:r>
          </a:p>
          <a:p>
            <a:r>
              <a:rPr lang="en-US" dirty="0"/>
              <a:t>Single set needed thus economical</a:t>
            </a:r>
          </a:p>
          <a:p>
            <a:r>
              <a:rPr lang="en-US" dirty="0"/>
              <a:t>Sewage strength will be diluted hence nuisance level reduced</a:t>
            </a:r>
          </a:p>
          <a:p>
            <a:r>
              <a:rPr lang="en-US" dirty="0"/>
              <a:t>Reasonable maintenance cost</a:t>
            </a:r>
          </a:p>
        </p:txBody>
      </p:sp>
      <p:sp>
        <p:nvSpPr>
          <p:cNvPr id="6" name="Content Placeholder 5"/>
          <p:cNvSpPr>
            <a:spLocks noGrp="1"/>
          </p:cNvSpPr>
          <p:nvPr>
            <p:ph sz="quarter" idx="4"/>
          </p:nvPr>
        </p:nvSpPr>
        <p:spPr/>
        <p:txBody>
          <a:bodyPr>
            <a:normAutofit fontScale="92500" lnSpcReduction="20000"/>
          </a:bodyPr>
          <a:lstStyle/>
          <a:p>
            <a:r>
              <a:rPr lang="en-US" dirty="0"/>
              <a:t>Difficult to handle and transport large size sewers</a:t>
            </a:r>
          </a:p>
          <a:p>
            <a:r>
              <a:rPr lang="en-US" dirty="0"/>
              <a:t>Load on treatment plants unnecessarily increased due to storm water</a:t>
            </a:r>
          </a:p>
          <a:p>
            <a:r>
              <a:rPr lang="en-US" dirty="0"/>
              <a:t>Overflow of sewers during heavy rain may create unhygienic condition</a:t>
            </a:r>
          </a:p>
          <a:p>
            <a:r>
              <a:rPr lang="en-US" dirty="0"/>
              <a:t>In dry season it becomes difficult to maintain proper flow as the sewers are large</a:t>
            </a:r>
          </a:p>
          <a:p>
            <a:r>
              <a:rPr lang="en-US" dirty="0"/>
              <a:t>Unnecessary pollution of storm water</a:t>
            </a:r>
          </a:p>
        </p:txBody>
      </p:sp>
      <p:sp>
        <p:nvSpPr>
          <p:cNvPr id="8" name="Footer Placeholder 7"/>
          <p:cNvSpPr>
            <a:spLocks noGrp="1"/>
          </p:cNvSpPr>
          <p:nvPr>
            <p:ph type="ftr" sz="quarter" idx="11"/>
          </p:nvPr>
        </p:nvSpPr>
        <p:spPr/>
        <p:txBody>
          <a:bodyPr/>
          <a:lstStyle/>
          <a:p>
            <a:r>
              <a:rPr lang="en-US"/>
              <a:t>Geremew Sahilu (PhD)</a:t>
            </a:r>
          </a:p>
        </p:txBody>
      </p:sp>
      <p:sp>
        <p:nvSpPr>
          <p:cNvPr id="7" name="Slide Number Placeholder 6"/>
          <p:cNvSpPr>
            <a:spLocks noGrp="1"/>
          </p:cNvSpPr>
          <p:nvPr>
            <p:ph type="sldNum" sz="quarter" idx="12"/>
          </p:nvPr>
        </p:nvSpPr>
        <p:spPr/>
        <p:txBody>
          <a:bodyPr/>
          <a:lstStyle/>
          <a:p>
            <a:fld id="{39027BD3-7795-45BF-A2E9-CA9A72A65E3C}"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611972" y="685800"/>
            <a:ext cx="7920056" cy="54864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image.slidesharecdn.com/anintroductiontowastewaterandsludgeprinciples-13057529152001-phpapp01-110518161334-phpapp01/95/slide-4-728.jpg?1305753647"/>
          <p:cNvPicPr>
            <a:picLocks noChangeAspect="1" noChangeArrowheads="1"/>
          </p:cNvPicPr>
          <p:nvPr/>
        </p:nvPicPr>
        <p:blipFill>
          <a:blip r:embed="rId3"/>
          <a:srcRect/>
          <a:stretch>
            <a:fillRect/>
          </a:stretch>
        </p:blipFill>
        <p:spPr bwMode="auto">
          <a:xfrm>
            <a:off x="990600" y="762000"/>
            <a:ext cx="7391400" cy="5543551"/>
          </a:xfrm>
          <a:prstGeom prst="rect">
            <a:avLst/>
          </a:prstGeom>
          <a:noFill/>
        </p:spPr>
      </p:pic>
      <p:sp>
        <p:nvSpPr>
          <p:cNvPr id="3" name="Slide Number Placeholder 2"/>
          <p:cNvSpPr>
            <a:spLocks noGrp="1"/>
          </p:cNvSpPr>
          <p:nvPr>
            <p:ph type="sldNum" sz="quarter" idx="12"/>
          </p:nvPr>
        </p:nvSpPr>
        <p:spPr/>
        <p:txBody>
          <a:bodyPr/>
          <a:lstStyle/>
          <a:p>
            <a:fld id="{BC4C65ED-19FD-4484-A54C-C1ED206F9B8A}" type="slidenum">
              <a:rPr lang="en-US" smtClean="0"/>
              <a:pPr/>
              <a:t>5</a:t>
            </a:fld>
            <a:endParaRPr lang="en-US"/>
          </a:p>
        </p:txBody>
      </p:sp>
      <p:sp>
        <p:nvSpPr>
          <p:cNvPr id="4" name="Footer Placeholder 3"/>
          <p:cNvSpPr>
            <a:spLocks noGrp="1"/>
          </p:cNvSpPr>
          <p:nvPr>
            <p:ph type="ftr" sz="quarter" idx="11"/>
          </p:nvPr>
        </p:nvSpPr>
        <p:spPr/>
        <p:txBody>
          <a:bodyPr/>
          <a:lstStyle/>
          <a:p>
            <a:r>
              <a:rPr lang="en-US"/>
              <a:t>Geremew Sahilu (PhD)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Partially Combined or Partially Separate System</a:t>
            </a:r>
          </a:p>
        </p:txBody>
      </p:sp>
      <p:sp>
        <p:nvSpPr>
          <p:cNvPr id="3" name="Text Placeholder 2"/>
          <p:cNvSpPr>
            <a:spLocks noGrp="1"/>
          </p:cNvSpPr>
          <p:nvPr>
            <p:ph type="body" idx="1"/>
          </p:nvPr>
        </p:nvSpPr>
        <p:spPr/>
        <p:txBody>
          <a:bodyPr/>
          <a:lstStyle/>
          <a:p>
            <a:r>
              <a:rPr lang="en-US" dirty="0">
                <a:solidFill>
                  <a:srgbClr val="FF0000"/>
                </a:solidFill>
              </a:rPr>
              <a:t>Advantages</a:t>
            </a:r>
          </a:p>
        </p:txBody>
      </p:sp>
      <p:sp>
        <p:nvSpPr>
          <p:cNvPr id="4" name="Text Placeholder 3"/>
          <p:cNvSpPr>
            <a:spLocks noGrp="1"/>
          </p:cNvSpPr>
          <p:nvPr>
            <p:ph type="body" sz="half" idx="3"/>
          </p:nvPr>
        </p:nvSpPr>
        <p:spPr/>
        <p:txBody>
          <a:bodyPr/>
          <a:lstStyle/>
          <a:p>
            <a:r>
              <a:rPr lang="en-US" dirty="0">
                <a:solidFill>
                  <a:srgbClr val="FF0000"/>
                </a:solidFill>
              </a:rPr>
              <a:t>Disadvantages</a:t>
            </a:r>
          </a:p>
        </p:txBody>
      </p:sp>
      <p:sp>
        <p:nvSpPr>
          <p:cNvPr id="5" name="Content Placeholder 4"/>
          <p:cNvSpPr>
            <a:spLocks noGrp="1"/>
          </p:cNvSpPr>
          <p:nvPr>
            <p:ph sz="quarter" idx="2"/>
          </p:nvPr>
        </p:nvSpPr>
        <p:spPr/>
        <p:txBody>
          <a:bodyPr/>
          <a:lstStyle/>
          <a:p>
            <a:r>
              <a:rPr lang="en-US" dirty="0"/>
              <a:t>Size of sewer not very large since it takes only part of storm water</a:t>
            </a:r>
          </a:p>
          <a:p>
            <a:r>
              <a:rPr lang="en-US" dirty="0"/>
              <a:t>Combines advantages of the two systems (Separate/Combine)</a:t>
            </a:r>
          </a:p>
          <a:p>
            <a:r>
              <a:rPr lang="en-US" dirty="0"/>
              <a:t>No silting problem </a:t>
            </a:r>
          </a:p>
          <a:p>
            <a:r>
              <a:rPr lang="en-US" dirty="0"/>
              <a:t>Problem of disposing of storm water from residence is simplified</a:t>
            </a:r>
          </a:p>
        </p:txBody>
      </p:sp>
      <p:sp>
        <p:nvSpPr>
          <p:cNvPr id="6" name="Content Placeholder 5"/>
          <p:cNvSpPr>
            <a:spLocks noGrp="1"/>
          </p:cNvSpPr>
          <p:nvPr>
            <p:ph sz="quarter" idx="4"/>
          </p:nvPr>
        </p:nvSpPr>
        <p:spPr/>
        <p:txBody>
          <a:bodyPr/>
          <a:lstStyle/>
          <a:p>
            <a:r>
              <a:rPr lang="en-US" dirty="0"/>
              <a:t>Flow velocity may be low during dry period</a:t>
            </a:r>
          </a:p>
          <a:p>
            <a:r>
              <a:rPr lang="en-US" dirty="0"/>
              <a:t>Storm water increases load on treatment plants and pumps</a:t>
            </a:r>
          </a:p>
        </p:txBody>
      </p:sp>
      <p:sp>
        <p:nvSpPr>
          <p:cNvPr id="8" name="Footer Placeholder 7"/>
          <p:cNvSpPr>
            <a:spLocks noGrp="1"/>
          </p:cNvSpPr>
          <p:nvPr>
            <p:ph type="ftr" sz="quarter" idx="11"/>
          </p:nvPr>
        </p:nvSpPr>
        <p:spPr/>
        <p:txBody>
          <a:bodyPr/>
          <a:lstStyle/>
          <a:p>
            <a:r>
              <a:rPr lang="en-US"/>
              <a:t>Geremew Sahilu (PhD)</a:t>
            </a:r>
          </a:p>
        </p:txBody>
      </p:sp>
      <p:sp>
        <p:nvSpPr>
          <p:cNvPr id="7" name="Slide Number Placeholder 6"/>
          <p:cNvSpPr>
            <a:spLocks noGrp="1"/>
          </p:cNvSpPr>
          <p:nvPr>
            <p:ph type="sldNum" sz="quarter" idx="12"/>
          </p:nvPr>
        </p:nvSpPr>
        <p:spPr/>
        <p:txBody>
          <a:bodyPr/>
          <a:lstStyle/>
          <a:p>
            <a:fld id="{39027BD3-7795-45BF-A2E9-CA9A72A65E3C}"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762000" y="363838"/>
            <a:ext cx="7391399" cy="6325972"/>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421749" y="990600"/>
            <a:ext cx="8577187" cy="47244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Conditions to Adapt Separate System</a:t>
            </a:r>
          </a:p>
        </p:txBody>
      </p:sp>
      <p:sp>
        <p:nvSpPr>
          <p:cNvPr id="3" name="Content Placeholder 2"/>
          <p:cNvSpPr>
            <a:spLocks noGrp="1"/>
          </p:cNvSpPr>
          <p:nvPr>
            <p:ph sz="half" idx="1"/>
          </p:nvPr>
        </p:nvSpPr>
        <p:spPr/>
        <p:txBody>
          <a:bodyPr>
            <a:normAutofit fontScale="77500" lnSpcReduction="20000"/>
          </a:bodyPr>
          <a:lstStyle/>
          <a:p>
            <a:r>
              <a:rPr lang="en-US" b="1" dirty="0"/>
              <a:t>In </a:t>
            </a:r>
            <a:r>
              <a:rPr lang="en-US" b="1" dirty="0">
                <a:solidFill>
                  <a:srgbClr val="FF0000"/>
                </a:solidFill>
              </a:rPr>
              <a:t>flat areas </a:t>
            </a:r>
            <a:r>
              <a:rPr lang="en-US" b="1" dirty="0"/>
              <a:t>where deep excavation is required</a:t>
            </a:r>
          </a:p>
          <a:p>
            <a:r>
              <a:rPr lang="en-US" b="1" dirty="0">
                <a:solidFill>
                  <a:srgbClr val="FF0000"/>
                </a:solidFill>
              </a:rPr>
              <a:t>Lack of fund</a:t>
            </a:r>
            <a:r>
              <a:rPr lang="en-US" b="1" dirty="0"/>
              <a:t>, only sewage with sewer </a:t>
            </a:r>
            <a:r>
              <a:rPr lang="en-US" b="1" dirty="0">
                <a:solidFill>
                  <a:srgbClr val="FF0000"/>
                </a:solidFill>
              </a:rPr>
              <a:t>storm with channels</a:t>
            </a:r>
          </a:p>
          <a:p>
            <a:r>
              <a:rPr lang="en-US" b="1" dirty="0">
                <a:solidFill>
                  <a:srgbClr val="FF0000"/>
                </a:solidFill>
              </a:rPr>
              <a:t>Rainfall </a:t>
            </a:r>
            <a:r>
              <a:rPr lang="en-US" b="1" dirty="0"/>
              <a:t>not all year round but concentrate for </a:t>
            </a:r>
            <a:r>
              <a:rPr lang="en-US" b="1" dirty="0">
                <a:solidFill>
                  <a:srgbClr val="FF0000"/>
                </a:solidFill>
              </a:rPr>
              <a:t>a short period</a:t>
            </a:r>
          </a:p>
          <a:p>
            <a:r>
              <a:rPr lang="en-US" b="1" dirty="0">
                <a:solidFill>
                  <a:srgbClr val="FF0000"/>
                </a:solidFill>
              </a:rPr>
              <a:t>Proximity / Nearness natural rivers or stream </a:t>
            </a:r>
            <a:r>
              <a:rPr lang="en-US" b="1" dirty="0"/>
              <a:t>if near storm water can be drained to wet bodies separately</a:t>
            </a:r>
          </a:p>
          <a:p>
            <a:r>
              <a:rPr lang="en-US" b="1" dirty="0"/>
              <a:t>If </a:t>
            </a:r>
            <a:r>
              <a:rPr lang="en-US" b="1" dirty="0">
                <a:solidFill>
                  <a:srgbClr val="FF0000"/>
                </a:solidFill>
              </a:rPr>
              <a:t>pumping </a:t>
            </a:r>
            <a:r>
              <a:rPr lang="en-US" b="1" dirty="0"/>
              <a:t>is necessary </a:t>
            </a:r>
            <a:r>
              <a:rPr lang="en-US" b="1" dirty="0">
                <a:solidFill>
                  <a:srgbClr val="FF0000"/>
                </a:solidFill>
              </a:rPr>
              <a:t>quantity of sewage is small </a:t>
            </a:r>
            <a:r>
              <a:rPr lang="en-US" b="1" dirty="0"/>
              <a:t>in separate system</a:t>
            </a:r>
          </a:p>
          <a:p>
            <a:endParaRPr lang="en-US" b="1" dirty="0"/>
          </a:p>
          <a:p>
            <a:endParaRPr lang="en-US" b="1" dirty="0"/>
          </a:p>
        </p:txBody>
      </p:sp>
      <p:sp>
        <p:nvSpPr>
          <p:cNvPr id="4" name="Content Placeholder 3"/>
          <p:cNvSpPr>
            <a:spLocks noGrp="1"/>
          </p:cNvSpPr>
          <p:nvPr>
            <p:ph sz="half" idx="2"/>
          </p:nvPr>
        </p:nvSpPr>
        <p:spPr/>
        <p:txBody>
          <a:bodyPr>
            <a:normAutofit fontScale="77500" lnSpcReduction="20000"/>
          </a:bodyPr>
          <a:lstStyle/>
          <a:p>
            <a:r>
              <a:rPr lang="en-US" b="1" dirty="0"/>
              <a:t>Where </a:t>
            </a:r>
            <a:r>
              <a:rPr lang="en-US" b="1" dirty="0">
                <a:solidFill>
                  <a:srgbClr val="FF0000"/>
                </a:solidFill>
              </a:rPr>
              <a:t>existing sewerage is separate</a:t>
            </a:r>
            <a:r>
              <a:rPr lang="en-US" b="1" dirty="0"/>
              <a:t> and can not handle storm water</a:t>
            </a:r>
          </a:p>
          <a:p>
            <a:r>
              <a:rPr lang="en-US" b="1" dirty="0">
                <a:solidFill>
                  <a:srgbClr val="FF0000"/>
                </a:solidFill>
              </a:rPr>
              <a:t>Rocky are</a:t>
            </a:r>
            <a:r>
              <a:rPr lang="en-US" b="1" dirty="0"/>
              <a:t>a where it is difficult to lay larger sewers</a:t>
            </a:r>
          </a:p>
          <a:p>
            <a:r>
              <a:rPr lang="en-US" b="1" dirty="0"/>
              <a:t>Where </a:t>
            </a:r>
            <a:r>
              <a:rPr lang="en-US" b="1" dirty="0">
                <a:solidFill>
                  <a:srgbClr val="FF0000"/>
                </a:solidFill>
              </a:rPr>
              <a:t>there is no sufficient gradient </a:t>
            </a:r>
            <a:r>
              <a:rPr lang="en-US" b="1" dirty="0"/>
              <a:t>and there is risk of backflow</a:t>
            </a:r>
          </a:p>
          <a:p>
            <a:r>
              <a:rPr lang="en-US" b="1" dirty="0"/>
              <a:t>Where </a:t>
            </a:r>
            <a:r>
              <a:rPr lang="en-US" b="1" dirty="0">
                <a:solidFill>
                  <a:srgbClr val="FF0000"/>
                </a:solidFill>
              </a:rPr>
              <a:t>drainage area is small and steep</a:t>
            </a:r>
            <a:r>
              <a:rPr lang="en-US" b="1" dirty="0"/>
              <a:t>, storm can drain naturally quickly</a:t>
            </a:r>
          </a:p>
        </p:txBody>
      </p:sp>
      <p:sp>
        <p:nvSpPr>
          <p:cNvPr id="6" name="Footer Placeholder 5"/>
          <p:cNvSpPr>
            <a:spLocks noGrp="1"/>
          </p:cNvSpPr>
          <p:nvPr>
            <p:ph type="ftr" sz="quarter" idx="11"/>
          </p:nvPr>
        </p:nvSpPr>
        <p:spPr/>
        <p:txBody>
          <a:bodyPr/>
          <a:lstStyle/>
          <a:p>
            <a:r>
              <a:rPr lang="en-US"/>
              <a:t>Geremew Sahilu (PhD)</a:t>
            </a:r>
          </a:p>
        </p:txBody>
      </p:sp>
      <p:sp>
        <p:nvSpPr>
          <p:cNvPr id="5" name="Slide Number Placeholder 4"/>
          <p:cNvSpPr>
            <a:spLocks noGrp="1"/>
          </p:cNvSpPr>
          <p:nvPr>
            <p:ph type="sldNum" sz="quarter" idx="12"/>
          </p:nvPr>
        </p:nvSpPr>
        <p:spPr/>
        <p:txBody>
          <a:bodyPr/>
          <a:lstStyle/>
          <a:p>
            <a:fld id="{39027BD3-7795-45BF-A2E9-CA9A72A65E3C}"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Suitable Conditions for Combined Sewer</a:t>
            </a:r>
          </a:p>
        </p:txBody>
      </p:sp>
      <p:sp>
        <p:nvSpPr>
          <p:cNvPr id="3" name="Content Placeholder 2"/>
          <p:cNvSpPr>
            <a:spLocks noGrp="1"/>
          </p:cNvSpPr>
          <p:nvPr>
            <p:ph sz="half" idx="1"/>
          </p:nvPr>
        </p:nvSpPr>
        <p:spPr/>
        <p:txBody>
          <a:bodyPr>
            <a:normAutofit fontScale="92500" lnSpcReduction="20000"/>
          </a:bodyPr>
          <a:lstStyle/>
          <a:p>
            <a:r>
              <a:rPr lang="en-US" b="1" dirty="0">
                <a:solidFill>
                  <a:srgbClr val="FF0000"/>
                </a:solidFill>
              </a:rPr>
              <a:t>Rainfall </a:t>
            </a:r>
            <a:r>
              <a:rPr lang="en-US" b="1" dirty="0"/>
              <a:t>continues evenly </a:t>
            </a:r>
            <a:r>
              <a:rPr lang="en-US" b="1" dirty="0">
                <a:solidFill>
                  <a:srgbClr val="FF0000"/>
                </a:solidFill>
              </a:rPr>
              <a:t>throughout the year</a:t>
            </a:r>
          </a:p>
          <a:p>
            <a:r>
              <a:rPr lang="en-US" b="1" dirty="0"/>
              <a:t>If </a:t>
            </a:r>
            <a:r>
              <a:rPr lang="en-US" b="1" dirty="0">
                <a:solidFill>
                  <a:srgbClr val="FF0000"/>
                </a:solidFill>
              </a:rPr>
              <a:t>pumping</a:t>
            </a:r>
            <a:r>
              <a:rPr lang="en-US" b="1" dirty="0"/>
              <a:t> is required for both sanitary sewage and storm water</a:t>
            </a:r>
          </a:p>
          <a:p>
            <a:r>
              <a:rPr lang="en-US" b="1" dirty="0">
                <a:solidFill>
                  <a:srgbClr val="FF0000"/>
                </a:solidFill>
              </a:rPr>
              <a:t>Space</a:t>
            </a:r>
            <a:r>
              <a:rPr lang="en-US" b="1" dirty="0"/>
              <a:t> available to lay sewers is </a:t>
            </a:r>
            <a:r>
              <a:rPr lang="en-US" b="1" dirty="0">
                <a:solidFill>
                  <a:srgbClr val="FF0000"/>
                </a:solidFill>
              </a:rPr>
              <a:t>limited</a:t>
            </a:r>
          </a:p>
        </p:txBody>
      </p:sp>
      <p:sp>
        <p:nvSpPr>
          <p:cNvPr id="4" name="Content Placeholder 3"/>
          <p:cNvSpPr>
            <a:spLocks noGrp="1"/>
          </p:cNvSpPr>
          <p:nvPr>
            <p:ph sz="half" idx="2"/>
          </p:nvPr>
        </p:nvSpPr>
        <p:spPr/>
        <p:txBody>
          <a:bodyPr>
            <a:normAutofit fontScale="92500" lnSpcReduction="20000"/>
          </a:bodyPr>
          <a:lstStyle/>
          <a:p>
            <a:r>
              <a:rPr lang="en-US" b="1" dirty="0"/>
              <a:t>Where regulators can be provided to divert excess flow during rainy season and possible to manage dry weather flow in the sewer</a:t>
            </a:r>
          </a:p>
          <a:p>
            <a:r>
              <a:rPr lang="en-US" b="1" dirty="0"/>
              <a:t>If an existing storm water sewer is to be converted into combined sewer; and if only if sanitary sewage is small compared to that of rainfall</a:t>
            </a:r>
          </a:p>
        </p:txBody>
      </p:sp>
      <p:sp>
        <p:nvSpPr>
          <p:cNvPr id="6" name="Footer Placeholder 5"/>
          <p:cNvSpPr>
            <a:spLocks noGrp="1"/>
          </p:cNvSpPr>
          <p:nvPr>
            <p:ph type="ftr" sz="quarter" idx="11"/>
          </p:nvPr>
        </p:nvSpPr>
        <p:spPr/>
        <p:txBody>
          <a:bodyPr/>
          <a:lstStyle/>
          <a:p>
            <a:r>
              <a:rPr lang="en-US"/>
              <a:t>Geremew Sahilu (PhD)</a:t>
            </a:r>
          </a:p>
        </p:txBody>
      </p:sp>
      <p:sp>
        <p:nvSpPr>
          <p:cNvPr id="5" name="Slide Number Placeholder 4"/>
          <p:cNvSpPr>
            <a:spLocks noGrp="1"/>
          </p:cNvSpPr>
          <p:nvPr>
            <p:ph type="sldNum" sz="quarter" idx="12"/>
          </p:nvPr>
        </p:nvSpPr>
        <p:spPr/>
        <p:txBody>
          <a:bodyPr/>
          <a:lstStyle/>
          <a:p>
            <a:fld id="{39027BD3-7795-45BF-A2E9-CA9A72A65E3C}"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 of System</a:t>
            </a:r>
          </a:p>
        </p:txBody>
      </p:sp>
      <p:sp>
        <p:nvSpPr>
          <p:cNvPr id="3" name="Content Placeholder 2"/>
          <p:cNvSpPr>
            <a:spLocks noGrp="1"/>
          </p:cNvSpPr>
          <p:nvPr>
            <p:ph idx="1"/>
          </p:nvPr>
        </p:nvSpPr>
        <p:spPr/>
        <p:txBody>
          <a:bodyPr/>
          <a:lstStyle/>
          <a:p>
            <a:r>
              <a:rPr lang="en-US" dirty="0">
                <a:solidFill>
                  <a:srgbClr val="FF0000"/>
                </a:solidFill>
              </a:rPr>
              <a:t>Modern trend to use separate sys</a:t>
            </a:r>
            <a:r>
              <a:rPr lang="en-US" dirty="0"/>
              <a:t>tem which </a:t>
            </a:r>
            <a:r>
              <a:rPr lang="en-US" dirty="0">
                <a:solidFill>
                  <a:srgbClr val="FF0000"/>
                </a:solidFill>
              </a:rPr>
              <a:t>avoids contamination</a:t>
            </a:r>
            <a:r>
              <a:rPr lang="en-US" dirty="0"/>
              <a:t> of storm water and </a:t>
            </a:r>
            <a:r>
              <a:rPr lang="en-US" dirty="0">
                <a:solidFill>
                  <a:srgbClr val="FF0000"/>
                </a:solidFill>
              </a:rPr>
              <a:t>reduce the load </a:t>
            </a:r>
            <a:r>
              <a:rPr lang="en-US" dirty="0"/>
              <a:t>of treatment plant</a:t>
            </a:r>
          </a:p>
          <a:p>
            <a:r>
              <a:rPr lang="en-US" dirty="0"/>
              <a:t>For </a:t>
            </a:r>
            <a:r>
              <a:rPr lang="en-US" dirty="0">
                <a:solidFill>
                  <a:srgbClr val="FF0000"/>
                </a:solidFill>
              </a:rPr>
              <a:t>highly metropolitan city</a:t>
            </a:r>
            <a:r>
              <a:rPr lang="en-US" dirty="0"/>
              <a:t>, separate system is recommended since </a:t>
            </a:r>
            <a:r>
              <a:rPr lang="en-US" dirty="0">
                <a:solidFill>
                  <a:srgbClr val="FF0000"/>
                </a:solidFill>
              </a:rPr>
              <a:t>in case of combined system overflow would create heavily unhygienic situation</a:t>
            </a:r>
          </a:p>
          <a:p>
            <a:r>
              <a:rPr lang="en-US" dirty="0"/>
              <a:t>Separate system is mostly adapted</a:t>
            </a:r>
            <a:r>
              <a:rPr lang="en-US" dirty="0">
                <a:solidFill>
                  <a:srgbClr val="FF0000"/>
                </a:solidFill>
              </a:rPr>
              <a:t>, if fund is in shortage</a:t>
            </a:r>
            <a:r>
              <a:rPr lang="en-US" dirty="0"/>
              <a:t>, storm water can be handled open drains…</a:t>
            </a:r>
          </a:p>
        </p:txBody>
      </p:sp>
      <p:sp>
        <p:nvSpPr>
          <p:cNvPr id="5" name="Footer Placeholder 4"/>
          <p:cNvSpPr>
            <a:spLocks noGrp="1"/>
          </p:cNvSpPr>
          <p:nvPr>
            <p:ph type="ftr" sz="quarter" idx="11"/>
          </p:nvPr>
        </p:nvSpPr>
        <p:spPr/>
        <p:txBody>
          <a:bodyPr/>
          <a:lstStyle/>
          <a:p>
            <a:r>
              <a:rPr lang="en-US"/>
              <a:t>Geremew Sahilu (PhD)</a:t>
            </a:r>
          </a:p>
        </p:txBody>
      </p:sp>
      <p:sp>
        <p:nvSpPr>
          <p:cNvPr id="4" name="Slide Number Placeholder 3"/>
          <p:cNvSpPr>
            <a:spLocks noGrp="1"/>
          </p:cNvSpPr>
          <p:nvPr>
            <p:ph type="sldNum" sz="quarter" idx="12"/>
          </p:nvPr>
        </p:nvSpPr>
        <p:spPr/>
        <p:txBody>
          <a:bodyPr/>
          <a:lstStyle/>
          <a:p>
            <a:fld id="{39027BD3-7795-45BF-A2E9-CA9A72A65E3C}"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Pattern of Collection</a:t>
            </a:r>
          </a:p>
        </p:txBody>
      </p:sp>
      <p:sp>
        <p:nvSpPr>
          <p:cNvPr id="3" name="Content Placeholder 2"/>
          <p:cNvSpPr>
            <a:spLocks noGrp="1"/>
          </p:cNvSpPr>
          <p:nvPr>
            <p:ph idx="1"/>
          </p:nvPr>
        </p:nvSpPr>
        <p:spPr/>
        <p:txBody>
          <a:bodyPr>
            <a:noAutofit/>
          </a:bodyPr>
          <a:lstStyle/>
          <a:p>
            <a:r>
              <a:rPr lang="en-US" sz="2000" b="1" dirty="0"/>
              <a:t>Pattern of sewage collection depends on four factors</a:t>
            </a:r>
          </a:p>
          <a:p>
            <a:pPr lvl="1"/>
            <a:r>
              <a:rPr lang="en-US" sz="2000" b="1" dirty="0"/>
              <a:t>Area to be drained</a:t>
            </a:r>
          </a:p>
          <a:p>
            <a:pPr lvl="1"/>
            <a:r>
              <a:rPr lang="en-US" sz="2000" b="1" dirty="0"/>
              <a:t>Topographical and hydrological features of the area</a:t>
            </a:r>
          </a:p>
          <a:p>
            <a:pPr lvl="1"/>
            <a:r>
              <a:rPr lang="en-US" sz="2000" b="1" dirty="0"/>
              <a:t>Sewerage system adopted</a:t>
            </a:r>
          </a:p>
          <a:p>
            <a:pPr lvl="1"/>
            <a:r>
              <a:rPr lang="en-US" sz="2000" b="1" dirty="0"/>
              <a:t>Location and methods of treatment and disposal works</a:t>
            </a:r>
          </a:p>
          <a:p>
            <a:pPr lvl="1">
              <a:buNone/>
            </a:pPr>
            <a:endParaRPr lang="en-US" sz="2000" b="1" dirty="0"/>
          </a:p>
          <a:p>
            <a:r>
              <a:rPr lang="en-US" sz="2000" b="1" dirty="0"/>
              <a:t>Different Types of Patterns </a:t>
            </a:r>
            <a:r>
              <a:rPr lang="en-US" sz="2000" b="1" dirty="0">
                <a:solidFill>
                  <a:srgbClr val="FF0000"/>
                </a:solidFill>
              </a:rPr>
              <a:t>(Reading Assignment)</a:t>
            </a:r>
          </a:p>
          <a:p>
            <a:pPr lvl="1"/>
            <a:r>
              <a:rPr lang="en-US" sz="2000" b="1" dirty="0"/>
              <a:t>Radial</a:t>
            </a:r>
          </a:p>
          <a:p>
            <a:pPr lvl="1"/>
            <a:r>
              <a:rPr lang="en-US" sz="2000" b="1" dirty="0"/>
              <a:t>Perpendicular</a:t>
            </a:r>
          </a:p>
          <a:p>
            <a:pPr lvl="1"/>
            <a:r>
              <a:rPr lang="en-US" sz="2000" b="1" dirty="0"/>
              <a:t>Interceptor</a:t>
            </a:r>
          </a:p>
          <a:p>
            <a:pPr lvl="1"/>
            <a:r>
              <a:rPr lang="en-US" sz="2000" b="1" dirty="0"/>
              <a:t>Fan and</a:t>
            </a:r>
          </a:p>
          <a:p>
            <a:pPr lvl="1"/>
            <a:r>
              <a:rPr lang="en-US" sz="2000" b="1" dirty="0"/>
              <a:t>Zonal</a:t>
            </a:r>
          </a:p>
          <a:p>
            <a:pPr lvl="1">
              <a:buNone/>
            </a:pPr>
            <a:r>
              <a:rPr lang="en-US" sz="2000" b="1" dirty="0"/>
              <a:t>	</a:t>
            </a:r>
          </a:p>
        </p:txBody>
      </p:sp>
      <p:sp>
        <p:nvSpPr>
          <p:cNvPr id="5" name="Footer Placeholder 4"/>
          <p:cNvSpPr>
            <a:spLocks noGrp="1"/>
          </p:cNvSpPr>
          <p:nvPr>
            <p:ph type="ftr" sz="quarter" idx="11"/>
          </p:nvPr>
        </p:nvSpPr>
        <p:spPr/>
        <p:txBody>
          <a:bodyPr/>
          <a:lstStyle/>
          <a:p>
            <a:r>
              <a:rPr lang="en-US"/>
              <a:t>Geremew Sahilu (PhD)</a:t>
            </a:r>
          </a:p>
        </p:txBody>
      </p:sp>
      <p:sp>
        <p:nvSpPr>
          <p:cNvPr id="4" name="Slide Number Placeholder 3"/>
          <p:cNvSpPr>
            <a:spLocks noGrp="1"/>
          </p:cNvSpPr>
          <p:nvPr>
            <p:ph type="sldNum" sz="quarter" idx="12"/>
          </p:nvPr>
        </p:nvSpPr>
        <p:spPr/>
        <p:txBody>
          <a:bodyPr/>
          <a:lstStyle/>
          <a:p>
            <a:fld id="{39027BD3-7795-45BF-A2E9-CA9A72A65E3C}" type="slidenum">
              <a:rPr lang="en-US" smtClean="0"/>
              <a:pPr/>
              <a:t>56</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mage.slidesharecdn.com/anintroductiontowastewaterandsludgeprinciples-13057529152001-phpapp01-110518161334-phpapp01/95/slide-5-728.jpg?1305753647"/>
          <p:cNvPicPr>
            <a:picLocks noChangeAspect="1" noChangeArrowheads="1"/>
          </p:cNvPicPr>
          <p:nvPr/>
        </p:nvPicPr>
        <p:blipFill>
          <a:blip r:embed="rId3"/>
          <a:srcRect/>
          <a:stretch>
            <a:fillRect/>
          </a:stretch>
        </p:blipFill>
        <p:spPr bwMode="auto">
          <a:xfrm>
            <a:off x="990600" y="533400"/>
            <a:ext cx="7239000" cy="5429251"/>
          </a:xfrm>
          <a:prstGeom prst="rect">
            <a:avLst/>
          </a:prstGeom>
          <a:noFill/>
        </p:spPr>
      </p:pic>
      <p:sp>
        <p:nvSpPr>
          <p:cNvPr id="3" name="Slide Number Placeholder 2"/>
          <p:cNvSpPr>
            <a:spLocks noGrp="1"/>
          </p:cNvSpPr>
          <p:nvPr>
            <p:ph type="sldNum" sz="quarter" idx="12"/>
          </p:nvPr>
        </p:nvSpPr>
        <p:spPr/>
        <p:txBody>
          <a:bodyPr/>
          <a:lstStyle/>
          <a:p>
            <a:fld id="{BC4C65ED-19FD-4484-A54C-C1ED206F9B8A}" type="slidenum">
              <a:rPr lang="en-US" smtClean="0"/>
              <a:pPr/>
              <a:t>6</a:t>
            </a:fld>
            <a:endParaRPr lang="en-US"/>
          </a:p>
        </p:txBody>
      </p:sp>
      <p:sp>
        <p:nvSpPr>
          <p:cNvPr id="4" name="Footer Placeholder 3"/>
          <p:cNvSpPr>
            <a:spLocks noGrp="1"/>
          </p:cNvSpPr>
          <p:nvPr>
            <p:ph type="ftr" sz="quarter" idx="11"/>
          </p:nvPr>
        </p:nvSpPr>
        <p:spPr/>
        <p:txBody>
          <a:bodyPr/>
          <a:lstStyle/>
          <a:p>
            <a:r>
              <a:rPr lang="en-US"/>
              <a:t>Geremew Sahilu (PhD)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age.slidesharecdn.com/anintroductiontowastewaterandsludgeprinciples-13057529152001-phpapp01-110518161334-phpapp01/95/slide-6-728.jpg?1305753647"/>
          <p:cNvPicPr>
            <a:picLocks noChangeAspect="1" noChangeArrowheads="1"/>
          </p:cNvPicPr>
          <p:nvPr/>
        </p:nvPicPr>
        <p:blipFill>
          <a:blip r:embed="rId2"/>
          <a:srcRect/>
          <a:stretch>
            <a:fillRect/>
          </a:stretch>
        </p:blipFill>
        <p:spPr bwMode="auto">
          <a:xfrm>
            <a:off x="1143000" y="762000"/>
            <a:ext cx="6934200" cy="5200651"/>
          </a:xfrm>
          <a:prstGeom prst="rect">
            <a:avLst/>
          </a:prstGeom>
          <a:noFill/>
        </p:spPr>
      </p:pic>
      <p:sp>
        <p:nvSpPr>
          <p:cNvPr id="3" name="Slide Number Placeholder 2"/>
          <p:cNvSpPr>
            <a:spLocks noGrp="1"/>
          </p:cNvSpPr>
          <p:nvPr>
            <p:ph type="sldNum" sz="quarter" idx="12"/>
          </p:nvPr>
        </p:nvSpPr>
        <p:spPr/>
        <p:txBody>
          <a:bodyPr/>
          <a:lstStyle/>
          <a:p>
            <a:fld id="{BC4C65ED-19FD-4484-A54C-C1ED206F9B8A}" type="slidenum">
              <a:rPr lang="en-US" smtClean="0"/>
              <a:pPr/>
              <a:t>7</a:t>
            </a:fld>
            <a:endParaRPr lang="en-US"/>
          </a:p>
        </p:txBody>
      </p:sp>
      <p:sp>
        <p:nvSpPr>
          <p:cNvPr id="4" name="Footer Placeholder 3"/>
          <p:cNvSpPr>
            <a:spLocks noGrp="1"/>
          </p:cNvSpPr>
          <p:nvPr>
            <p:ph type="ftr" sz="quarter" idx="11"/>
          </p:nvPr>
        </p:nvSpPr>
        <p:spPr/>
        <p:txBody>
          <a:bodyPr/>
          <a:lstStyle/>
          <a:p>
            <a:r>
              <a:rPr lang="en-US"/>
              <a:t>Geremew Sahilu (PhD)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image.slidesharecdn.com/anintroductiontowastewaterandsludgeprinciples-13057529152001-phpapp01-110518161334-phpapp01/95/slide-7-728.jpg?1305753647"/>
          <p:cNvPicPr>
            <a:picLocks noChangeAspect="1" noChangeArrowheads="1"/>
          </p:cNvPicPr>
          <p:nvPr/>
        </p:nvPicPr>
        <p:blipFill>
          <a:blip r:embed="rId2"/>
          <a:srcRect/>
          <a:stretch>
            <a:fillRect/>
          </a:stretch>
        </p:blipFill>
        <p:spPr bwMode="auto">
          <a:xfrm>
            <a:off x="990600" y="914400"/>
            <a:ext cx="6934200" cy="5200651"/>
          </a:xfrm>
          <a:prstGeom prst="rect">
            <a:avLst/>
          </a:prstGeom>
          <a:noFill/>
        </p:spPr>
      </p:pic>
      <p:sp>
        <p:nvSpPr>
          <p:cNvPr id="3" name="Slide Number Placeholder 2"/>
          <p:cNvSpPr>
            <a:spLocks noGrp="1"/>
          </p:cNvSpPr>
          <p:nvPr>
            <p:ph type="sldNum" sz="quarter" idx="12"/>
          </p:nvPr>
        </p:nvSpPr>
        <p:spPr/>
        <p:txBody>
          <a:bodyPr/>
          <a:lstStyle/>
          <a:p>
            <a:fld id="{BC4C65ED-19FD-4484-A54C-C1ED206F9B8A}" type="slidenum">
              <a:rPr lang="en-US" smtClean="0"/>
              <a:pPr/>
              <a:t>8</a:t>
            </a:fld>
            <a:endParaRPr lang="en-US"/>
          </a:p>
        </p:txBody>
      </p:sp>
      <p:sp>
        <p:nvSpPr>
          <p:cNvPr id="4" name="Footer Placeholder 3"/>
          <p:cNvSpPr>
            <a:spLocks noGrp="1"/>
          </p:cNvSpPr>
          <p:nvPr>
            <p:ph type="ftr" sz="quarter" idx="11"/>
          </p:nvPr>
        </p:nvSpPr>
        <p:spPr/>
        <p:txBody>
          <a:bodyPr/>
          <a:lstStyle/>
          <a:p>
            <a:r>
              <a:rPr lang="en-US"/>
              <a:t>Geremew Sahilu (PhD)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age.slidesharecdn.com/anintroductiontowastewaterandsludgeprinciples-13057529152001-phpapp01-110518161334-phpapp01/95/slide-8-728.jpg?1305753647"/>
          <p:cNvPicPr>
            <a:picLocks noChangeAspect="1" noChangeArrowheads="1"/>
          </p:cNvPicPr>
          <p:nvPr/>
        </p:nvPicPr>
        <p:blipFill>
          <a:blip r:embed="rId2"/>
          <a:srcRect/>
          <a:stretch>
            <a:fillRect/>
          </a:stretch>
        </p:blipFill>
        <p:spPr bwMode="auto">
          <a:xfrm>
            <a:off x="838200" y="762000"/>
            <a:ext cx="6934200" cy="5200651"/>
          </a:xfrm>
          <a:prstGeom prst="rect">
            <a:avLst/>
          </a:prstGeom>
          <a:noFill/>
        </p:spPr>
      </p:pic>
      <p:sp>
        <p:nvSpPr>
          <p:cNvPr id="3" name="Slide Number Placeholder 2"/>
          <p:cNvSpPr>
            <a:spLocks noGrp="1"/>
          </p:cNvSpPr>
          <p:nvPr>
            <p:ph type="sldNum" sz="quarter" idx="12"/>
          </p:nvPr>
        </p:nvSpPr>
        <p:spPr/>
        <p:txBody>
          <a:bodyPr/>
          <a:lstStyle/>
          <a:p>
            <a:fld id="{BC4C65ED-19FD-4484-A54C-C1ED206F9B8A}" type="slidenum">
              <a:rPr lang="en-US" smtClean="0"/>
              <a:pPr/>
              <a:t>9</a:t>
            </a:fld>
            <a:endParaRPr lang="en-US"/>
          </a:p>
        </p:txBody>
      </p:sp>
      <p:sp>
        <p:nvSpPr>
          <p:cNvPr id="4" name="Footer Placeholder 3"/>
          <p:cNvSpPr>
            <a:spLocks noGrp="1"/>
          </p:cNvSpPr>
          <p:nvPr>
            <p:ph type="ftr" sz="quarter" idx="11"/>
          </p:nvPr>
        </p:nvSpPr>
        <p:spPr/>
        <p:txBody>
          <a:bodyPr/>
          <a:lstStyle/>
          <a:p>
            <a:r>
              <a:rPr lang="en-US"/>
              <a:t>Geremew Sahilu (PhD)</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769</TotalTime>
  <Words>2338</Words>
  <Application>Microsoft Office PowerPoint</Application>
  <PresentationFormat>On-screen Show (4:3)</PresentationFormat>
  <Paragraphs>415</Paragraphs>
  <Slides>56</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56</vt:i4>
      </vt:variant>
    </vt:vector>
  </HeadingPairs>
  <TitlesOfParts>
    <vt:vector size="69" baseType="lpstr">
      <vt:lpstr>Arial Unicode MS</vt:lpstr>
      <vt:lpstr>ＭＳ Ｐゴシック</vt:lpstr>
      <vt:lpstr>ＭＳ Ｐゴシック</vt:lpstr>
      <vt:lpstr>Arial</vt:lpstr>
      <vt:lpstr>Arial Black</vt:lpstr>
      <vt:lpstr>Calibri</vt:lpstr>
      <vt:lpstr>Constantia</vt:lpstr>
      <vt:lpstr>Microsoft Sans Serif</vt:lpstr>
      <vt:lpstr>Symbol</vt:lpstr>
      <vt:lpstr>Times</vt:lpstr>
      <vt:lpstr>Verdana</vt:lpstr>
      <vt:lpstr>Wingdings 2</vt:lpstr>
      <vt:lpstr>Flow</vt:lpstr>
      <vt:lpstr>URBAN DRAINAGE</vt:lpstr>
      <vt:lpstr>PowerPoint Presentation</vt:lpstr>
      <vt:lpstr>Introduction to urban Drainage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vt:lpstr>
      <vt:lpstr>PowerPoint Presentation</vt:lpstr>
      <vt:lpstr>Urban and rural population of the world: 1950-2030</vt:lpstr>
      <vt:lpstr>Percentage of population residing in urban areas by region: 1950 - 2030</vt:lpstr>
      <vt:lpstr>Urban Population Ratio/Growth Rate</vt:lpstr>
      <vt:lpstr>Change in Urban Population Ratio</vt:lpstr>
      <vt:lpstr>PowerPoint Presentation</vt:lpstr>
      <vt:lpstr>PowerPoint Presentation</vt:lpstr>
      <vt:lpstr>Urbanization in Jakarta</vt:lpstr>
      <vt:lpstr>PowerPoint Presentation</vt:lpstr>
      <vt:lpstr>PowerPoint Presentation</vt:lpstr>
      <vt:lpstr>PowerPoint Presentation</vt:lpstr>
      <vt:lpstr>PowerPoint Presentation</vt:lpstr>
      <vt:lpstr>PowerPoint Presentation</vt:lpstr>
      <vt:lpstr>Collection and Conveyance of Sewage</vt:lpstr>
      <vt:lpstr>Collection…/Conservancy</vt:lpstr>
      <vt:lpstr>Collection…/Conservancy</vt:lpstr>
      <vt:lpstr>PowerPoint Presentation</vt:lpstr>
      <vt:lpstr>Water Carriage Systems</vt:lpstr>
      <vt:lpstr>Water Carriage …</vt:lpstr>
      <vt:lpstr>Sanitary System Choice</vt:lpstr>
      <vt:lpstr>Classification of Water Carriage System</vt:lpstr>
      <vt:lpstr>PowerPoint Presentation</vt:lpstr>
      <vt:lpstr>PowerPoint Presentation</vt:lpstr>
      <vt:lpstr>PowerPoint Presentation</vt:lpstr>
      <vt:lpstr>PowerPoint Presentation</vt:lpstr>
      <vt:lpstr>PowerPoint Presentation</vt:lpstr>
      <vt:lpstr>Separate System of Sewerage</vt:lpstr>
      <vt:lpstr>PowerPoint Presentation</vt:lpstr>
      <vt:lpstr>PowerPoint Presentation</vt:lpstr>
      <vt:lpstr>PowerPoint Presentation</vt:lpstr>
      <vt:lpstr>PowerPoint Presentation</vt:lpstr>
      <vt:lpstr>PowerPoint Presentation</vt:lpstr>
      <vt:lpstr>Combined System of Sewerage</vt:lpstr>
      <vt:lpstr>PowerPoint Presentation</vt:lpstr>
      <vt:lpstr>Partially Combined or Partially Separate System</vt:lpstr>
      <vt:lpstr>PowerPoint Presentation</vt:lpstr>
      <vt:lpstr>PowerPoint Presentation</vt:lpstr>
      <vt:lpstr>Conditions to Adapt Separate System</vt:lpstr>
      <vt:lpstr>Suitable Conditions for Combined Sewer</vt:lpstr>
      <vt:lpstr>Choice of System</vt:lpstr>
      <vt:lpstr>Pattern of Collection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DRAINAGE</dc:title>
  <dc:creator>Vostro-3550 L(64bit)</dc:creator>
  <cp:lastModifiedBy>Dr.Geremew</cp:lastModifiedBy>
  <cp:revision>18</cp:revision>
  <dcterms:created xsi:type="dcterms:W3CDTF">2013-04-14T08:29:52Z</dcterms:created>
  <dcterms:modified xsi:type="dcterms:W3CDTF">2020-03-11T12:45:23Z</dcterms:modified>
</cp:coreProperties>
</file>