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70" r:id="rId3"/>
    <p:sldId id="426" r:id="rId4"/>
    <p:sldId id="424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420" r:id="rId38"/>
    <p:sldId id="421" r:id="rId39"/>
    <p:sldId id="423" r:id="rId40"/>
    <p:sldId id="422" r:id="rId41"/>
    <p:sldId id="38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2"/>
    <p:restoredTop sz="93053"/>
  </p:normalViewPr>
  <p:slideViewPr>
    <p:cSldViewPr snapToGrid="0" snapToObjects="1">
      <p:cViewPr varScale="1">
        <p:scale>
          <a:sx n="66" d="100"/>
          <a:sy n="66" d="100"/>
        </p:scale>
        <p:origin x="100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2B518-8613-3740-A850-1974044F777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C778E-6E4E-134D-8A62-75A2D2F6E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7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8CAE-E4AA-4C4A-937F-52AE61E40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87DEB-B935-944A-B129-98AB622D4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4094C-9BE3-304F-8428-EF1A5A2C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D31-493A-644E-9BFD-DD4C95DE185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FFC0B-75D7-774C-BCDE-4B2B92DC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B27BB-D301-9B42-8613-BF24C7E5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4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7AC-AD58-B74A-BAB3-D2B1EACC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3D2EF-9380-BF48-81B8-D4DB4ABE7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111D7-890A-EB40-BFBC-B2F552154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D31-493A-644E-9BFD-DD4C95DE185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E016C-7FD5-524F-8296-93D3BFC4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CEC05-6605-B046-B2F4-2BB00664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7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EDC72-3265-5043-BAEC-77BF9CD41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96FB3-3571-6A49-A1ED-F6CD0AEB6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87292-CC6B-BF4A-8857-6328F668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D31-493A-644E-9BFD-DD4C95DE185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6C283-D4CD-784A-A158-58A23A0A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78F05-7F06-E748-B358-C1EB4A95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1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8DA4E-9D26-184F-AD82-8DFD6CB2D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11245-4EFB-C940-B0C7-68359E129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41F18-E80B-C546-90EB-A88F1E6A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D31-493A-644E-9BFD-DD4C95DE185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B9B16-EF17-F54C-AB5E-E7DE18E7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EBD73-408B-724E-920C-317AF5CF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9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8F41-284E-B44C-BC3F-70789CBE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711A3-39CC-2C47-971E-0FDE59F59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54735-4262-AF4D-BA12-54ADFBFA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D31-493A-644E-9BFD-DD4C95DE185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922D3-B2A1-6444-9541-A005DAD0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456CC-5C44-B94A-B67E-393AB0BF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E9586-92A5-1C4B-A8E3-CCF0E132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B07F5-8B36-604E-A1EA-7334B8AE4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F7E21-379E-3C49-BA92-F42FFD4AE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E16D8-C4EA-9245-8FD5-A333C7BB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D31-493A-644E-9BFD-DD4C95DE185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6547B-5E06-2D46-970D-E7E528B0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F4583-76AA-4A47-8E19-E1452D46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8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04A96-714F-5543-8522-4544C9D1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AA3A2-EFE0-3348-96E1-EF159D9ED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46D1D-0D7F-C145-8542-09A01EEA0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1AF19-37DD-F946-BD7B-3027B6EB3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A1D13C-2D3A-E14E-ACB7-79A875711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48BF23-FB61-7944-8C1A-491B1820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D31-493A-644E-9BFD-DD4C95DE185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0AE19F-709B-4C4A-9CD3-805158F1B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3D4C00-62FB-E040-A6CD-D211F0CC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8834-0C07-7042-8FAA-ED081B73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A626A0-B4F8-BF45-8D16-1826A20D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D31-493A-644E-9BFD-DD4C95DE185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DCA01-C29F-E64F-86C6-7630C229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4F080-3CC3-8448-A069-DC821ECE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5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E56BF0-8B77-EE43-AE1F-CEF0690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D31-493A-644E-9BFD-DD4C95DE185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FADB4-593C-E649-872B-9B7B668D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17654-5DDD-C440-AD8A-7F093D90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9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7783C-C3E5-C244-8D5F-FCE6D8CAF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F12CD-0397-E74A-94EA-DDEE89080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A411D-F124-4E46-9949-97EDEC3B7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B9DD1-539E-FB40-BA5E-FF1938F71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D31-493A-644E-9BFD-DD4C95DE185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D9AE3-94A6-1546-9BB5-7339D808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52566-D424-8347-8B66-CACA618F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D0DD3-4758-D243-8C0F-FC92FC618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2290A5-9120-3B4E-AEAC-F7EBEE5CA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6037B-66AF-E74C-9C21-DD6D0917F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48B83-7DAE-2740-B512-BFCAF37A9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D31-493A-644E-9BFD-DD4C95DE185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F307A-79AA-0347-9805-BAAA28D9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A27D1-F32F-E14A-B6BB-16A864DB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8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18E200-2CAC-8F47-888C-27103B8E4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7EFFC-12F7-4A40-B132-536E4C4CF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A101D-A774-D840-ABF0-FA00D485E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31D31-493A-644E-9BFD-DD4C95DE185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E0486-11CE-B341-BAC6-7381309A9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A20C4-8D42-7841-9FAE-92F248652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9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61F5-63CE-CE4C-8550-F722B60D6E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II - Sanitary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9B4F8-D007-E540-B366-DD2D391345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Chapter 2a : Component  General / Conveyance System</a:t>
            </a:r>
          </a:p>
          <a:p>
            <a:r>
              <a:rPr lang="en-US" dirty="0" err="1"/>
              <a:t>Geremew</a:t>
            </a:r>
            <a:r>
              <a:rPr lang="en-US" dirty="0"/>
              <a:t> </a:t>
            </a:r>
            <a:r>
              <a:rPr lang="en-US" dirty="0" err="1"/>
              <a:t>Sahilu</a:t>
            </a:r>
            <a:r>
              <a:rPr lang="en-US" dirty="0"/>
              <a:t> (PhD)</a:t>
            </a:r>
          </a:p>
        </p:txBody>
      </p:sp>
    </p:spTree>
    <p:extLst>
      <p:ext uri="{BB962C8B-B14F-4D97-AF65-F5344CB8AC3E}">
        <p14:creationId xmlns:p14="http://schemas.microsoft.com/office/powerpoint/2010/main" val="31142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4" y="1590675"/>
            <a:ext cx="61245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28479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Centre to centre distance between subsequent manholes (without change of direction)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81200" y="1935163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Size (D) of the sewer line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Distance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D&lt;= 60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60 &lt; D&lt;=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90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dirty="0"/>
                        <a:t>&lt; D&lt;= 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120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dirty="0"/>
                        <a:t>&lt; D&lt;=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&gt; =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300</a:t>
                      </a:r>
                      <a:r>
                        <a:rPr lang="en-US" b="1" baseline="0" dirty="0"/>
                        <a:t> to 400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433389"/>
            <a:ext cx="59055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38328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Depth and recommended manhole chamber size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81200" y="1935163"/>
          <a:ext cx="8229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Depth (d) of Manhole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Recommended Size (</a:t>
                      </a:r>
                      <a:r>
                        <a:rPr lang="en-US" sz="2400" b="1" dirty="0" err="1"/>
                        <a:t>mxm</a:t>
                      </a:r>
                      <a:r>
                        <a:rPr lang="en-US" sz="24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&lt;= 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0.75 x 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0.8&lt; d&lt;=</a:t>
                      </a:r>
                      <a:r>
                        <a:rPr lang="en-US" sz="2400" b="1" baseline="0" dirty="0"/>
                        <a:t> 2.1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1.2 x 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&gt; 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Circular chamber with minimum diameter</a:t>
                      </a:r>
                      <a:r>
                        <a:rPr lang="en-US" sz="2400" b="1" baseline="0" dirty="0"/>
                        <a:t> of  1.4 m or rectangular chamber with minimum internal dimension of  1.2x0.9 m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23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image.slidesharecdn.com/sewerappurtenances-111014162251-phpapp02/95/slide-27-728.jpg?135694589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3525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22500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75" y="738189"/>
            <a:ext cx="5838825" cy="578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29828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4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14136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5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40615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7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11502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8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371600"/>
            <a:ext cx="62484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36471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93E95-5A4B-714C-A79C-1DD7BD12E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5357-BAB0-D442-8971-D65E1520D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</a:t>
            </a:r>
          </a:p>
          <a:p>
            <a:endParaRPr lang="en-US" dirty="0"/>
          </a:p>
          <a:p>
            <a:r>
              <a:rPr lang="en-US" dirty="0"/>
              <a:t>Sewerage Line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Sanitary Appurtenances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1" y="1143000"/>
            <a:ext cx="8043489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6506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6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9131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066800"/>
            <a:ext cx="857458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32603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9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00150"/>
            <a:ext cx="57912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29648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0" y="976314"/>
            <a:ext cx="74295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30067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10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25597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11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3768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838200"/>
            <a:ext cx="54102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25202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04800"/>
            <a:ext cx="5638800" cy="355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657600"/>
            <a:ext cx="4876800" cy="286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3068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12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3789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7BABA-8BF2-B44C-88BD-0204808E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9113F-9E5B-7841-A96E-58E4AF977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Conservancy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12770-163E-A04A-8D4A-3ADB54EA46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Source / Containment:</a:t>
            </a:r>
          </a:p>
          <a:p>
            <a:pPr lvl="1"/>
            <a:r>
              <a:rPr lang="en-US" dirty="0"/>
              <a:t>Latrines of different types</a:t>
            </a:r>
          </a:p>
          <a:p>
            <a:r>
              <a:rPr lang="en-US" dirty="0"/>
              <a:t>Conveyance </a:t>
            </a:r>
          </a:p>
          <a:p>
            <a:pPr lvl="1"/>
            <a:r>
              <a:rPr lang="en-US" dirty="0"/>
              <a:t>Vacuum Trucks and other means</a:t>
            </a:r>
          </a:p>
          <a:p>
            <a:r>
              <a:rPr lang="en-US" dirty="0"/>
              <a:t>Treatment </a:t>
            </a:r>
          </a:p>
          <a:p>
            <a:pPr lvl="1"/>
            <a:r>
              <a:rPr lang="en-US" dirty="0"/>
              <a:t>Fecal sludge management </a:t>
            </a:r>
          </a:p>
          <a:p>
            <a:r>
              <a:rPr lang="en-US" dirty="0"/>
              <a:t>Disposal / Reuse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3F927-D286-864E-9A46-166F0D174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Water Based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F94FE9-A156-F743-BB81-181B2B803C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Source / Containment</a:t>
            </a:r>
          </a:p>
          <a:p>
            <a:pPr lvl="1"/>
            <a:r>
              <a:rPr lang="en-US" dirty="0"/>
              <a:t>WCs / Septic Tanks</a:t>
            </a:r>
          </a:p>
          <a:p>
            <a:r>
              <a:rPr lang="en-US" dirty="0"/>
              <a:t>Conveyance</a:t>
            </a:r>
          </a:p>
          <a:p>
            <a:pPr lvl="1"/>
            <a:r>
              <a:rPr lang="en-US" dirty="0"/>
              <a:t>Sewer pipes / appurtenances</a:t>
            </a:r>
          </a:p>
          <a:p>
            <a:r>
              <a:rPr lang="en-US" dirty="0"/>
              <a:t>Treatment</a:t>
            </a:r>
          </a:p>
          <a:p>
            <a:pPr lvl="1"/>
            <a:r>
              <a:rPr lang="en-US" dirty="0"/>
              <a:t>Different types</a:t>
            </a:r>
          </a:p>
          <a:p>
            <a:r>
              <a:rPr lang="en-US" dirty="0"/>
              <a:t>Disposal / Reuse </a:t>
            </a:r>
          </a:p>
        </p:txBody>
      </p:sp>
    </p:spTree>
    <p:extLst>
      <p:ext uri="{BB962C8B-B14F-4D97-AF65-F5344CB8AC3E}">
        <p14:creationId xmlns:p14="http://schemas.microsoft.com/office/powerpoint/2010/main" val="31136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15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383957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14226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85800"/>
            <a:ext cx="6248400" cy="56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21911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16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4190953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17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856058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18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95400"/>
            <a:ext cx="6858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4091001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19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00150"/>
            <a:ext cx="63246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1671289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20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955033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25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4224050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26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2647599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.slidesharecdn.com/sewerappurtenances-111014162251-phpapp02/95/slide-13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56871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53DDB-C81E-084F-917F-3D250007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Sewerage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BC4E6-6966-3949-BCCD-357D7786D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closed Conduit System that transport sewage from source to treatment plant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Usually circular</a:t>
            </a:r>
          </a:p>
          <a:p>
            <a:endParaRPr lang="en-US" dirty="0"/>
          </a:p>
          <a:p>
            <a:r>
              <a:rPr lang="en-US" dirty="0"/>
              <a:t>Not flowing full except at pumping location</a:t>
            </a:r>
          </a:p>
          <a:p>
            <a:endParaRPr lang="en-US" dirty="0"/>
          </a:p>
          <a:p>
            <a:r>
              <a:rPr lang="en-US" dirty="0"/>
              <a:t>Gravity Flow</a:t>
            </a:r>
          </a:p>
          <a:p>
            <a:endParaRPr lang="en-US" dirty="0"/>
          </a:p>
          <a:p>
            <a:r>
              <a:rPr lang="en-US" dirty="0"/>
              <a:t>Different materials used – CP / DCI / uPVC / PVC…</a:t>
            </a:r>
          </a:p>
        </p:txBody>
      </p:sp>
    </p:spTree>
    <p:extLst>
      <p:ext uri="{BB962C8B-B14F-4D97-AF65-F5344CB8AC3E}">
        <p14:creationId xmlns:p14="http://schemas.microsoft.com/office/powerpoint/2010/main" val="1744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14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3922738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7ABCA-DE1D-A742-9804-CD46CBA3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E90B2-9C23-6F43-94E1-F78AD718E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Considering your town and possible location of WWTP</a:t>
            </a:r>
          </a:p>
          <a:p>
            <a:pPr lvl="1"/>
            <a:r>
              <a:rPr lang="en-US" sz="3200" dirty="0"/>
              <a:t>What problem could you face?</a:t>
            </a:r>
          </a:p>
          <a:p>
            <a:r>
              <a:rPr lang="en-US" sz="3600" dirty="0"/>
              <a:t>Which sanitary appurtenances you may require?</a:t>
            </a:r>
          </a:p>
        </p:txBody>
      </p:sp>
    </p:spTree>
    <p:extLst>
      <p:ext uri="{BB962C8B-B14F-4D97-AF65-F5344CB8AC3E}">
        <p14:creationId xmlns:p14="http://schemas.microsoft.com/office/powerpoint/2010/main" val="116064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3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7559" y="726707"/>
            <a:ext cx="8056344" cy="562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920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2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27689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21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7559" y="710189"/>
            <a:ext cx="796490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5169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7964" y="838200"/>
            <a:ext cx="561288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32132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Manhole…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Objective</a:t>
            </a:r>
          </a:p>
          <a:p>
            <a:r>
              <a:rPr lang="en-US" b="1" dirty="0"/>
              <a:t>Permit entry of person inside the sewer for inspection, cleaning and maintenance</a:t>
            </a:r>
          </a:p>
          <a:p>
            <a:r>
              <a:rPr lang="en-US" b="1" dirty="0"/>
              <a:t>Dividing sewer line into smaller length called blocks facilitating easy location and opening of chokes</a:t>
            </a:r>
          </a:p>
          <a:p>
            <a:r>
              <a:rPr lang="en-US" b="1" dirty="0"/>
              <a:t>Ventilating the sewer line</a:t>
            </a:r>
          </a:p>
          <a:p>
            <a:r>
              <a:rPr lang="en-US" b="1" dirty="0"/>
              <a:t>Allow joining of sewers or change in the direction or alignment or both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Components</a:t>
            </a:r>
          </a:p>
          <a:p>
            <a:r>
              <a:rPr lang="en-US" b="1" dirty="0"/>
              <a:t>Working chamber</a:t>
            </a:r>
          </a:p>
          <a:p>
            <a:r>
              <a:rPr lang="en-US" b="1" dirty="0"/>
              <a:t>Access shaft</a:t>
            </a:r>
          </a:p>
          <a:p>
            <a:r>
              <a:rPr lang="en-US" b="1" dirty="0"/>
              <a:t>Cover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Classification (depth)</a:t>
            </a:r>
          </a:p>
          <a:p>
            <a:pPr>
              <a:buNone/>
            </a:pPr>
            <a:endParaRPr lang="en-US" b="1" dirty="0"/>
          </a:p>
          <a:p>
            <a:r>
              <a:rPr lang="en-US" b="1" dirty="0"/>
              <a:t>Shallow (75 to 90 cm)</a:t>
            </a:r>
          </a:p>
          <a:p>
            <a:r>
              <a:rPr lang="en-US" b="1" dirty="0"/>
              <a:t>Normal (about 150 cm)</a:t>
            </a:r>
          </a:p>
          <a:p>
            <a:r>
              <a:rPr lang="en-US" b="1" dirty="0"/>
              <a:t>Deep (&gt; 150 cm)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536</Words>
  <Application>Microsoft Office PowerPoint</Application>
  <PresentationFormat>Widescreen</PresentationFormat>
  <Paragraphs>156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Part II - Sanitary Systems</vt:lpstr>
      <vt:lpstr>Outline</vt:lpstr>
      <vt:lpstr>Major Components</vt:lpstr>
      <vt:lpstr>Sewerage Line</vt:lpstr>
      <vt:lpstr>PowerPoint Presentation</vt:lpstr>
      <vt:lpstr>PowerPoint Presentation</vt:lpstr>
      <vt:lpstr>PowerPoint Presentation</vt:lpstr>
      <vt:lpstr>PowerPoint Presentation</vt:lpstr>
      <vt:lpstr>Manhole…</vt:lpstr>
      <vt:lpstr>PowerPoint Presentation</vt:lpstr>
      <vt:lpstr>Centre to centre distance between subsequent manholes (without change of direction)</vt:lpstr>
      <vt:lpstr>PowerPoint Presentation</vt:lpstr>
      <vt:lpstr>Depth and recommended manhole chamber size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Geremew S. Gebrie</dc:creator>
  <cp:lastModifiedBy>lenovo</cp:lastModifiedBy>
  <cp:revision>40</cp:revision>
  <dcterms:created xsi:type="dcterms:W3CDTF">2018-12-22T07:58:34Z</dcterms:created>
  <dcterms:modified xsi:type="dcterms:W3CDTF">2019-12-25T20:42:24Z</dcterms:modified>
</cp:coreProperties>
</file>