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0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21" r:id="rId13"/>
    <p:sldId id="331" r:id="rId14"/>
    <p:sldId id="332" r:id="rId15"/>
    <p:sldId id="333" r:id="rId16"/>
    <p:sldId id="335" r:id="rId17"/>
    <p:sldId id="336" r:id="rId18"/>
    <p:sldId id="337" r:id="rId19"/>
    <p:sldId id="292" r:id="rId20"/>
    <p:sldId id="293" r:id="rId21"/>
    <p:sldId id="296" r:id="rId22"/>
    <p:sldId id="297" r:id="rId23"/>
    <p:sldId id="298" r:id="rId24"/>
    <p:sldId id="299" r:id="rId25"/>
    <p:sldId id="302" r:id="rId26"/>
    <p:sldId id="303" r:id="rId27"/>
    <p:sldId id="305" r:id="rId28"/>
    <p:sldId id="308" r:id="rId29"/>
    <p:sldId id="309" r:id="rId30"/>
    <p:sldId id="311" r:id="rId31"/>
    <p:sldId id="312" r:id="rId32"/>
    <p:sldId id="313" r:id="rId33"/>
    <p:sldId id="318" r:id="rId34"/>
    <p:sldId id="32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/>
    <p:restoredTop sz="93053"/>
  </p:normalViewPr>
  <p:slideViewPr>
    <p:cSldViewPr snapToGrid="0" snapToObjects="1">
      <p:cViewPr varScale="1">
        <p:scale>
          <a:sx n="64" d="100"/>
          <a:sy n="64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2B518-8613-3740-A850-1974044F7777}" type="datetimeFigureOut">
              <a:rPr lang="en-US" smtClean="0"/>
              <a:t>1/21/19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C778E-6E4E-134D-8A62-75A2D2F6E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7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Modern Sewerage an Storm water management is a recent phenomenon though there are some historical records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E8502F-11A2-42BA-9E40-6E01D6B28536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2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The Great Stink forced the search for the solution which leads to the necessity of proper collection of sewage and later stage to its treatment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B78F98-D876-43D4-ACFE-8C8CF70F073F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IDWSSD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commitment of national Governments to provide all people with water of safe quality and adequate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quantity and basic sanitary facilities by 1990, according priority to the poor and less privileged and to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water scarce areas; and (c) larger allocation to this sector from the total resources available for general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economic and social development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23D549-F91C-40CE-A1E0-642D71187090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7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6FE93-BE59-4C45-B12F-C8EBD54B33C8}" type="slidenum">
              <a:rPr lang="de-DE"/>
              <a:pPr/>
              <a:t>26</a:t>
            </a:fld>
            <a:endParaRPr lang="de-DE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2825" cy="3427412"/>
          </a:xfrm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355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083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27376-D30D-4407-94A1-421A63DD4F63}" type="slidenum">
              <a:rPr lang="de-DE"/>
              <a:pPr/>
              <a:t>29</a:t>
            </a:fld>
            <a:endParaRPr lang="de-DE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2825" cy="3427412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355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54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8CAE-E4AA-4C4A-937F-52AE61E40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87DEB-B935-944A-B129-98AB622D4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4094C-9BE3-304F-8428-EF1A5A2C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D31-493A-644E-9BFD-DD4C95DE185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FFC0B-75D7-774C-BCDE-4B2B92DC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B27BB-D301-9B42-8613-BF24C7E5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4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7AC-AD58-B74A-BAB3-D2B1EACC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3D2EF-9380-BF48-81B8-D4DB4ABE7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111D7-890A-EB40-BFBC-B2F552154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D31-493A-644E-9BFD-DD4C95DE185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E016C-7FD5-524F-8296-93D3BFC4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CEC05-6605-B046-B2F4-2BB00664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7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EDC72-3265-5043-BAEC-77BF9CD41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96FB3-3571-6A49-A1ED-F6CD0AEB6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87292-CC6B-BF4A-8857-6328F668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D31-493A-644E-9BFD-DD4C95DE185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6C283-D4CD-784A-A158-58A23A0A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78F05-7F06-E748-B358-C1EB4A95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1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8DA4E-9D26-184F-AD82-8DFD6CB2D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11245-4EFB-C940-B0C7-68359E129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41F18-E80B-C546-90EB-A88F1E6A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D31-493A-644E-9BFD-DD4C95DE185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B9B16-EF17-F54C-AB5E-E7DE18E7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EBD73-408B-724E-920C-317AF5CF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9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8F41-284E-B44C-BC3F-70789CBE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711A3-39CC-2C47-971E-0FDE59F59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54735-4262-AF4D-BA12-54ADFBFA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D31-493A-644E-9BFD-DD4C95DE185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922D3-B2A1-6444-9541-A005DAD0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456CC-5C44-B94A-B67E-393AB0BF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E9586-92A5-1C4B-A8E3-CCF0E132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B07F5-8B36-604E-A1EA-7334B8AE4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F7E21-379E-3C49-BA92-F42FFD4AE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E16D8-C4EA-9245-8FD5-A333C7BB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D31-493A-644E-9BFD-DD4C95DE185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6547B-5E06-2D46-970D-E7E528B0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F4583-76AA-4A47-8E19-E1452D46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8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04A96-714F-5543-8522-4544C9D1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AA3A2-EFE0-3348-96E1-EF159D9ED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46D1D-0D7F-C145-8542-09A01EEA0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1AF19-37DD-F946-BD7B-3027B6EB3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A1D13C-2D3A-E14E-ACB7-79A875711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48BF23-FB61-7944-8C1A-491B1820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D31-493A-644E-9BFD-DD4C95DE185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0AE19F-709B-4C4A-9CD3-805158F1B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3D4C00-62FB-E040-A6CD-D211F0CC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98834-0C07-7042-8FAA-ED081B73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A626A0-B4F8-BF45-8D16-1826A20D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D31-493A-644E-9BFD-DD4C95DE185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DCA01-C29F-E64F-86C6-7630C229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4F080-3CC3-8448-A069-DC821ECE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5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E56BF0-8B77-EE43-AE1F-CEF0690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D31-493A-644E-9BFD-DD4C95DE185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FADB4-593C-E649-872B-9B7B668D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17654-5DDD-C440-AD8A-7F093D90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9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7783C-C3E5-C244-8D5F-FCE6D8CAF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F12CD-0397-E74A-94EA-DDEE89080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A411D-F124-4E46-9949-97EDEC3B7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B9DD1-539E-FB40-BA5E-FF1938F71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D31-493A-644E-9BFD-DD4C95DE185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D9AE3-94A6-1546-9BB5-7339D808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52566-D424-8347-8B66-CACA618F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D0DD3-4758-D243-8C0F-FC92FC618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2290A5-9120-3B4E-AEAC-F7EBEE5CA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6037B-66AF-E74C-9C21-DD6D0917F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48B83-7DAE-2740-B512-BFCAF37A9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1D31-493A-644E-9BFD-DD4C95DE185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F307A-79AA-0347-9805-BAAA28D9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A27D1-F32F-E14A-B6BB-16A864DB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8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18E200-2CAC-8F47-888C-27103B8E4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7EFFC-12F7-4A40-B132-536E4C4CF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A101D-A774-D840-ABF0-FA00D485E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31D31-493A-644E-9BFD-DD4C95DE185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E0486-11CE-B341-BAC6-7381309A9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A20C4-8D42-7841-9FAE-92F248652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4419D-78BC-8045-90A6-CE2E16F5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9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61F5-63CE-CE4C-8550-F722B60D6E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II Sanitary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9B4F8-D007-E540-B366-DD2D391345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Chapter 1 : Introduction and Types of Sanitary System System</a:t>
            </a:r>
          </a:p>
        </p:txBody>
      </p:sp>
    </p:spTree>
    <p:extLst>
      <p:ext uri="{BB962C8B-B14F-4D97-AF65-F5344CB8AC3E}">
        <p14:creationId xmlns:p14="http://schemas.microsoft.com/office/powerpoint/2010/main" val="311428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>
            <a:extLst>
              <a:ext uri="{FF2B5EF4-FFF2-40B4-BE49-F238E27FC236}">
                <a16:creationId xmlns:a16="http://schemas.microsoft.com/office/drawing/2014/main" id="{B66900B9-C50A-4F04-88B9-7EDA2D5AAF88}"/>
              </a:ext>
            </a:extLst>
          </p:cNvPr>
          <p:cNvSpPr/>
          <p:nvPr/>
        </p:nvSpPr>
        <p:spPr>
          <a:xfrm>
            <a:off x="96590" y="29606"/>
            <a:ext cx="12000271" cy="6725265"/>
          </a:xfrm>
          <a:prstGeom prst="swooshArrow">
            <a:avLst>
              <a:gd name="adj1" fmla="val 20395"/>
              <a:gd name="adj2" fmla="val 25000"/>
            </a:avLst>
          </a:prstGeom>
          <a:solidFill>
            <a:schemeClr val="accent6">
              <a:lumMod val="60000"/>
              <a:lumOff val="40000"/>
              <a:alpha val="98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9F1458-FC36-4BC4-A3D2-C951EA4FAA4C}"/>
              </a:ext>
            </a:extLst>
          </p:cNvPr>
          <p:cNvSpPr/>
          <p:nvPr/>
        </p:nvSpPr>
        <p:spPr>
          <a:xfrm>
            <a:off x="2284215" y="4131006"/>
            <a:ext cx="237759" cy="2492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DA8C4B-4522-445D-A5F4-8E32318AF34B}"/>
              </a:ext>
            </a:extLst>
          </p:cNvPr>
          <p:cNvGrpSpPr/>
          <p:nvPr/>
        </p:nvGrpSpPr>
        <p:grpSpPr>
          <a:xfrm rot="2197012">
            <a:off x="2179005" y="4876719"/>
            <a:ext cx="3490380" cy="1306703"/>
            <a:chOff x="1703147" y="3509206"/>
            <a:chExt cx="2869219" cy="9894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F98766-CA14-4A4C-BFC4-C651A9585961}"/>
                </a:ext>
              </a:extLst>
            </p:cNvPr>
            <p:cNvSpPr/>
            <p:nvPr/>
          </p:nvSpPr>
          <p:spPr>
            <a:xfrm>
              <a:off x="1744521" y="3546711"/>
              <a:ext cx="2827845" cy="9519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ADB833-A094-4BFA-9A3B-61D337CC07DB}"/>
                </a:ext>
              </a:extLst>
            </p:cNvPr>
            <p:cNvSpPr/>
            <p:nvPr/>
          </p:nvSpPr>
          <p:spPr>
            <a:xfrm>
              <a:off x="1703147" y="3509206"/>
              <a:ext cx="2827845" cy="951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499" tIns="0" rIns="0" bIns="0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1992: Earth Summit-</a:t>
              </a:r>
              <a:r>
                <a:rPr lang="en-US" sz="2000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 comprehensive plan of action to build a global partnership for sustainable development to improve human lives and protect environment (Agenda 21)</a:t>
              </a:r>
              <a:endParaRPr lang="en-US" sz="1600" b="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7E347A39-93FC-476E-BD06-929BE5893BCF}"/>
              </a:ext>
            </a:extLst>
          </p:cNvPr>
          <p:cNvSpPr/>
          <p:nvPr/>
        </p:nvSpPr>
        <p:spPr>
          <a:xfrm>
            <a:off x="4469840" y="2905470"/>
            <a:ext cx="388330" cy="36673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A8BF86-0BA8-47CD-A7F9-31BAEE83EFB5}"/>
              </a:ext>
            </a:extLst>
          </p:cNvPr>
          <p:cNvSpPr/>
          <p:nvPr/>
        </p:nvSpPr>
        <p:spPr>
          <a:xfrm>
            <a:off x="6617726" y="1913945"/>
            <a:ext cx="537053" cy="5071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9422B0-A323-4741-AA49-FDA5706E1D65}"/>
              </a:ext>
            </a:extLst>
          </p:cNvPr>
          <p:cNvGrpSpPr/>
          <p:nvPr/>
        </p:nvGrpSpPr>
        <p:grpSpPr>
          <a:xfrm>
            <a:off x="73740" y="6604716"/>
            <a:ext cx="3038173" cy="989410"/>
            <a:chOff x="1703147" y="3509206"/>
            <a:chExt cx="2869219" cy="98941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4012D2-0214-4271-BB9B-7DEB94103F4B}"/>
                </a:ext>
              </a:extLst>
            </p:cNvPr>
            <p:cNvSpPr/>
            <p:nvPr/>
          </p:nvSpPr>
          <p:spPr>
            <a:xfrm>
              <a:off x="1744521" y="3546711"/>
              <a:ext cx="2827845" cy="9519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E13B92E-5493-4514-A110-18252BB9AF6D}"/>
                </a:ext>
              </a:extLst>
            </p:cNvPr>
            <p:cNvSpPr/>
            <p:nvPr/>
          </p:nvSpPr>
          <p:spPr>
            <a:xfrm>
              <a:off x="1703147" y="3509206"/>
              <a:ext cx="2827845" cy="951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499" tIns="0" rIns="0" bIns="0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1945 </a:t>
              </a:r>
              <a:r>
                <a:rPr lang="en-US" sz="2000" kern="12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kern="1200" dirty="0">
                  <a:latin typeface="Times New Roman" pitchFamily="18" charset="0"/>
                  <a:cs typeface="Times New Roman" pitchFamily="18" charset="0"/>
                </a:rPr>
                <a:t>Establishment of UN.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67E01DD-198F-4665-9901-501EF286B29C}"/>
              </a:ext>
            </a:extLst>
          </p:cNvPr>
          <p:cNvGrpSpPr/>
          <p:nvPr/>
        </p:nvGrpSpPr>
        <p:grpSpPr>
          <a:xfrm rot="2066483">
            <a:off x="4676290" y="4067827"/>
            <a:ext cx="3709299" cy="1134404"/>
            <a:chOff x="1703147" y="3509206"/>
            <a:chExt cx="2869219" cy="98941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AC32E1A-8A89-4D6C-8402-A1308E978AE7}"/>
                </a:ext>
              </a:extLst>
            </p:cNvPr>
            <p:cNvSpPr/>
            <p:nvPr/>
          </p:nvSpPr>
          <p:spPr>
            <a:xfrm>
              <a:off x="1744521" y="3546711"/>
              <a:ext cx="2827845" cy="9519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2F46C8-B07B-47AF-9AAF-CB0C65A7B2A5}"/>
                </a:ext>
              </a:extLst>
            </p:cNvPr>
            <p:cNvSpPr/>
            <p:nvPr/>
          </p:nvSpPr>
          <p:spPr>
            <a:xfrm>
              <a:off x="1703147" y="3509206"/>
              <a:ext cx="2827845" cy="951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499" tIns="0" rIns="0" bIns="0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2000: Millennium Summit- 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The Summit led to the elaboration of eight Millennium Development Goals (MDGs) to reduce extreme poverty by 2015</a:t>
              </a:r>
              <a:endParaRPr lang="en-US" sz="1600" b="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BD90B5E-A827-4B7E-8B6B-F99C32D276AF}"/>
              </a:ext>
            </a:extLst>
          </p:cNvPr>
          <p:cNvSpPr/>
          <p:nvPr/>
        </p:nvSpPr>
        <p:spPr>
          <a:xfrm rot="815392">
            <a:off x="1142759" y="3715223"/>
            <a:ext cx="1433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Rio de Janeiro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565B3E-66FA-4EA3-BC73-7D93FAF2F939}"/>
              </a:ext>
            </a:extLst>
          </p:cNvPr>
          <p:cNvSpPr/>
          <p:nvPr/>
        </p:nvSpPr>
        <p:spPr>
          <a:xfrm rot="21224509">
            <a:off x="3159631" y="2235025"/>
            <a:ext cx="1947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 Headquarters</a:t>
            </a:r>
            <a:b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New York 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481789-FC56-4889-979E-9184F1FB7876}"/>
              </a:ext>
            </a:extLst>
          </p:cNvPr>
          <p:cNvGrpSpPr/>
          <p:nvPr/>
        </p:nvGrpSpPr>
        <p:grpSpPr>
          <a:xfrm rot="2241033">
            <a:off x="6470917" y="3660844"/>
            <a:ext cx="5650626" cy="1412912"/>
            <a:chOff x="1703147" y="3509206"/>
            <a:chExt cx="2869219" cy="98941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29FFDBA-D96B-482F-8C69-7E3380AC9263}"/>
                </a:ext>
              </a:extLst>
            </p:cNvPr>
            <p:cNvSpPr/>
            <p:nvPr/>
          </p:nvSpPr>
          <p:spPr>
            <a:xfrm>
              <a:off x="1744521" y="3546711"/>
              <a:ext cx="2827845" cy="9519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2AFC80-75DD-4ACE-A02D-2FFD55F16433}"/>
                </a:ext>
              </a:extLst>
            </p:cNvPr>
            <p:cNvSpPr/>
            <p:nvPr/>
          </p:nvSpPr>
          <p:spPr>
            <a:xfrm>
              <a:off x="1703147" y="3509206"/>
              <a:ext cx="2827845" cy="951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499" tIns="0" rIns="0" bIns="0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2002: World Summit on Sustainable Development 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Reaffirmed the global community's commitments to poverty eradication and the environment, and built on Agenda 21 and the Millennium Declaration by including more emphasis on multilateral partnerships</a:t>
              </a:r>
              <a:endParaRPr lang="en-US" sz="1600" b="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CF9AC348-452C-4815-917B-57182CBBD15D}"/>
              </a:ext>
            </a:extLst>
          </p:cNvPr>
          <p:cNvSpPr/>
          <p:nvPr/>
        </p:nvSpPr>
        <p:spPr>
          <a:xfrm rot="20820524">
            <a:off x="5626671" y="1222773"/>
            <a:ext cx="1582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Johannesburg</a:t>
            </a:r>
            <a:b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South Africa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1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>
            <a:extLst>
              <a:ext uri="{FF2B5EF4-FFF2-40B4-BE49-F238E27FC236}">
                <a16:creationId xmlns:a16="http://schemas.microsoft.com/office/drawing/2014/main" id="{B66900B9-C50A-4F04-88B9-7EDA2D5AAF88}"/>
              </a:ext>
            </a:extLst>
          </p:cNvPr>
          <p:cNvSpPr/>
          <p:nvPr/>
        </p:nvSpPr>
        <p:spPr>
          <a:xfrm>
            <a:off x="-2200230" y="-16397"/>
            <a:ext cx="14278300" cy="9956809"/>
          </a:xfrm>
          <a:custGeom>
            <a:avLst/>
            <a:gdLst>
              <a:gd name="connsiteX0" fmla="*/ 0 w 13216416"/>
              <a:gd name="connsiteY0" fmla="*/ 9234139 h 9234139"/>
              <a:gd name="connsiteX1" fmla="*/ 10632519 w 13216416"/>
              <a:gd name="connsiteY1" fmla="*/ 1154267 h 9234139"/>
              <a:gd name="connsiteX2" fmla="*/ 10502465 w 13216416"/>
              <a:gd name="connsiteY2" fmla="*/ 0 h 9234139"/>
              <a:gd name="connsiteX3" fmla="*/ 13216416 w 13216416"/>
              <a:gd name="connsiteY3" fmla="*/ 1650418 h 9234139"/>
              <a:gd name="connsiteX4" fmla="*/ 10978423 w 13216416"/>
              <a:gd name="connsiteY4" fmla="*/ 4224249 h 9234139"/>
              <a:gd name="connsiteX5" fmla="*/ 10848368 w 13216416"/>
              <a:gd name="connsiteY5" fmla="*/ 3069982 h 9234139"/>
              <a:gd name="connsiteX6" fmla="*/ 0 w 13216416"/>
              <a:gd name="connsiteY6" fmla="*/ 9234139 h 9234139"/>
              <a:gd name="connsiteX0" fmla="*/ 0 w 14278300"/>
              <a:gd name="connsiteY0" fmla="*/ 9234139 h 9234139"/>
              <a:gd name="connsiteX1" fmla="*/ 10632519 w 14278300"/>
              <a:gd name="connsiteY1" fmla="*/ 1154267 h 9234139"/>
              <a:gd name="connsiteX2" fmla="*/ 10502465 w 14278300"/>
              <a:gd name="connsiteY2" fmla="*/ 0 h 9234139"/>
              <a:gd name="connsiteX3" fmla="*/ 14278300 w 14278300"/>
              <a:gd name="connsiteY3" fmla="*/ 691773 h 9234139"/>
              <a:gd name="connsiteX4" fmla="*/ 10978423 w 14278300"/>
              <a:gd name="connsiteY4" fmla="*/ 4224249 h 9234139"/>
              <a:gd name="connsiteX5" fmla="*/ 10848368 w 14278300"/>
              <a:gd name="connsiteY5" fmla="*/ 3069982 h 9234139"/>
              <a:gd name="connsiteX6" fmla="*/ 0 w 14278300"/>
              <a:gd name="connsiteY6" fmla="*/ 9234139 h 9234139"/>
              <a:gd name="connsiteX0" fmla="*/ 0 w 14278300"/>
              <a:gd name="connsiteY0" fmla="*/ 9779829 h 9779829"/>
              <a:gd name="connsiteX1" fmla="*/ 10632519 w 14278300"/>
              <a:gd name="connsiteY1" fmla="*/ 1699957 h 9779829"/>
              <a:gd name="connsiteX2" fmla="*/ 11505355 w 14278300"/>
              <a:gd name="connsiteY2" fmla="*/ 0 h 9779829"/>
              <a:gd name="connsiteX3" fmla="*/ 14278300 w 14278300"/>
              <a:gd name="connsiteY3" fmla="*/ 1237463 h 9779829"/>
              <a:gd name="connsiteX4" fmla="*/ 10978423 w 14278300"/>
              <a:gd name="connsiteY4" fmla="*/ 4769939 h 9779829"/>
              <a:gd name="connsiteX5" fmla="*/ 10848368 w 14278300"/>
              <a:gd name="connsiteY5" fmla="*/ 3615672 h 9779829"/>
              <a:gd name="connsiteX6" fmla="*/ 0 w 14278300"/>
              <a:gd name="connsiteY6" fmla="*/ 9779829 h 9779829"/>
              <a:gd name="connsiteX0" fmla="*/ 0 w 14278300"/>
              <a:gd name="connsiteY0" fmla="*/ 9779829 h 9779829"/>
              <a:gd name="connsiteX1" fmla="*/ 11502674 w 14278300"/>
              <a:gd name="connsiteY1" fmla="*/ 947789 h 9779829"/>
              <a:gd name="connsiteX2" fmla="*/ 11505355 w 14278300"/>
              <a:gd name="connsiteY2" fmla="*/ 0 h 9779829"/>
              <a:gd name="connsiteX3" fmla="*/ 14278300 w 14278300"/>
              <a:gd name="connsiteY3" fmla="*/ 1237463 h 9779829"/>
              <a:gd name="connsiteX4" fmla="*/ 10978423 w 14278300"/>
              <a:gd name="connsiteY4" fmla="*/ 4769939 h 9779829"/>
              <a:gd name="connsiteX5" fmla="*/ 10848368 w 14278300"/>
              <a:gd name="connsiteY5" fmla="*/ 3615672 h 9779829"/>
              <a:gd name="connsiteX6" fmla="*/ 0 w 14278300"/>
              <a:gd name="connsiteY6" fmla="*/ 9779829 h 9779829"/>
              <a:gd name="connsiteX0" fmla="*/ 0 w 14278300"/>
              <a:gd name="connsiteY0" fmla="*/ 9779829 h 9779829"/>
              <a:gd name="connsiteX1" fmla="*/ 11502674 w 14278300"/>
              <a:gd name="connsiteY1" fmla="*/ 947789 h 9779829"/>
              <a:gd name="connsiteX2" fmla="*/ 11505355 w 14278300"/>
              <a:gd name="connsiteY2" fmla="*/ 0 h 9779829"/>
              <a:gd name="connsiteX3" fmla="*/ 14278300 w 14278300"/>
              <a:gd name="connsiteY3" fmla="*/ 1237463 h 9779829"/>
              <a:gd name="connsiteX4" fmla="*/ 10978423 w 14278300"/>
              <a:gd name="connsiteY4" fmla="*/ 4769939 h 9779829"/>
              <a:gd name="connsiteX5" fmla="*/ 11630033 w 14278300"/>
              <a:gd name="connsiteY5" fmla="*/ 2716021 h 9779829"/>
              <a:gd name="connsiteX6" fmla="*/ 0 w 14278300"/>
              <a:gd name="connsiteY6" fmla="*/ 9779829 h 9779829"/>
              <a:gd name="connsiteX0" fmla="*/ 0 w 14278300"/>
              <a:gd name="connsiteY0" fmla="*/ 9779829 h 9779829"/>
              <a:gd name="connsiteX1" fmla="*/ 11502674 w 14278300"/>
              <a:gd name="connsiteY1" fmla="*/ 947789 h 9779829"/>
              <a:gd name="connsiteX2" fmla="*/ 11505355 w 14278300"/>
              <a:gd name="connsiteY2" fmla="*/ 0 h 9779829"/>
              <a:gd name="connsiteX3" fmla="*/ 14278300 w 14278300"/>
              <a:gd name="connsiteY3" fmla="*/ 1237463 h 9779829"/>
              <a:gd name="connsiteX4" fmla="*/ 11052165 w 14278300"/>
              <a:gd name="connsiteY4" fmla="*/ 4592958 h 9779829"/>
              <a:gd name="connsiteX5" fmla="*/ 11630033 w 14278300"/>
              <a:gd name="connsiteY5" fmla="*/ 2716021 h 9779829"/>
              <a:gd name="connsiteX6" fmla="*/ 0 w 14278300"/>
              <a:gd name="connsiteY6" fmla="*/ 9779829 h 9779829"/>
              <a:gd name="connsiteX0" fmla="*/ 0 w 14278300"/>
              <a:gd name="connsiteY0" fmla="*/ 9779829 h 9779829"/>
              <a:gd name="connsiteX1" fmla="*/ 11502674 w 14278300"/>
              <a:gd name="connsiteY1" fmla="*/ 947789 h 9779829"/>
              <a:gd name="connsiteX2" fmla="*/ 11505355 w 14278300"/>
              <a:gd name="connsiteY2" fmla="*/ 0 h 9779829"/>
              <a:gd name="connsiteX3" fmla="*/ 14278300 w 14278300"/>
              <a:gd name="connsiteY3" fmla="*/ 1237463 h 9779829"/>
              <a:gd name="connsiteX4" fmla="*/ 11656849 w 14278300"/>
              <a:gd name="connsiteY4" fmla="*/ 3295100 h 9779829"/>
              <a:gd name="connsiteX5" fmla="*/ 11630033 w 14278300"/>
              <a:gd name="connsiteY5" fmla="*/ 2716021 h 9779829"/>
              <a:gd name="connsiteX6" fmla="*/ 0 w 14278300"/>
              <a:gd name="connsiteY6" fmla="*/ 9779829 h 9779829"/>
              <a:gd name="connsiteX0" fmla="*/ 0 w 14278300"/>
              <a:gd name="connsiteY0" fmla="*/ 9779829 h 9779829"/>
              <a:gd name="connsiteX1" fmla="*/ 11502674 w 14278300"/>
              <a:gd name="connsiteY1" fmla="*/ 947789 h 9779829"/>
              <a:gd name="connsiteX2" fmla="*/ 11505355 w 14278300"/>
              <a:gd name="connsiteY2" fmla="*/ 0 h 9779829"/>
              <a:gd name="connsiteX3" fmla="*/ 14278300 w 14278300"/>
              <a:gd name="connsiteY3" fmla="*/ 1237463 h 9779829"/>
              <a:gd name="connsiteX4" fmla="*/ 11656849 w 14278300"/>
              <a:gd name="connsiteY4" fmla="*/ 3295100 h 9779829"/>
              <a:gd name="connsiteX5" fmla="*/ 11644782 w 14278300"/>
              <a:gd name="connsiteY5" fmla="*/ 2435801 h 9779829"/>
              <a:gd name="connsiteX6" fmla="*/ 0 w 14278300"/>
              <a:gd name="connsiteY6" fmla="*/ 9779829 h 9779829"/>
              <a:gd name="connsiteX0" fmla="*/ 0 w 14278300"/>
              <a:gd name="connsiteY0" fmla="*/ 9779829 h 9779829"/>
              <a:gd name="connsiteX1" fmla="*/ 11502674 w 14278300"/>
              <a:gd name="connsiteY1" fmla="*/ 947789 h 9779829"/>
              <a:gd name="connsiteX2" fmla="*/ 11564349 w 14278300"/>
              <a:gd name="connsiteY2" fmla="*/ 0 h 9779829"/>
              <a:gd name="connsiteX3" fmla="*/ 14278300 w 14278300"/>
              <a:gd name="connsiteY3" fmla="*/ 1237463 h 9779829"/>
              <a:gd name="connsiteX4" fmla="*/ 11656849 w 14278300"/>
              <a:gd name="connsiteY4" fmla="*/ 3295100 h 9779829"/>
              <a:gd name="connsiteX5" fmla="*/ 11644782 w 14278300"/>
              <a:gd name="connsiteY5" fmla="*/ 2435801 h 9779829"/>
              <a:gd name="connsiteX6" fmla="*/ 0 w 14278300"/>
              <a:gd name="connsiteY6" fmla="*/ 9779829 h 9779829"/>
              <a:gd name="connsiteX0" fmla="*/ 0 w 14278300"/>
              <a:gd name="connsiteY0" fmla="*/ 9897816 h 9897816"/>
              <a:gd name="connsiteX1" fmla="*/ 11502674 w 14278300"/>
              <a:gd name="connsiteY1" fmla="*/ 1065776 h 9897816"/>
              <a:gd name="connsiteX2" fmla="*/ 11682337 w 14278300"/>
              <a:gd name="connsiteY2" fmla="*/ 0 h 9897816"/>
              <a:gd name="connsiteX3" fmla="*/ 14278300 w 14278300"/>
              <a:gd name="connsiteY3" fmla="*/ 1355450 h 9897816"/>
              <a:gd name="connsiteX4" fmla="*/ 11656849 w 14278300"/>
              <a:gd name="connsiteY4" fmla="*/ 3413087 h 9897816"/>
              <a:gd name="connsiteX5" fmla="*/ 11644782 w 14278300"/>
              <a:gd name="connsiteY5" fmla="*/ 2553788 h 9897816"/>
              <a:gd name="connsiteX6" fmla="*/ 0 w 14278300"/>
              <a:gd name="connsiteY6" fmla="*/ 9897816 h 9897816"/>
              <a:gd name="connsiteX0" fmla="*/ 0 w 14278300"/>
              <a:gd name="connsiteY0" fmla="*/ 9897816 h 9897816"/>
              <a:gd name="connsiteX1" fmla="*/ 11502674 w 14278300"/>
              <a:gd name="connsiteY1" fmla="*/ 1065776 h 9897816"/>
              <a:gd name="connsiteX2" fmla="*/ 11682337 w 14278300"/>
              <a:gd name="connsiteY2" fmla="*/ 0 h 9897816"/>
              <a:gd name="connsiteX3" fmla="*/ 14278300 w 14278300"/>
              <a:gd name="connsiteY3" fmla="*/ 1355450 h 9897816"/>
              <a:gd name="connsiteX4" fmla="*/ 11656849 w 14278300"/>
              <a:gd name="connsiteY4" fmla="*/ 3413087 h 9897816"/>
              <a:gd name="connsiteX5" fmla="*/ 11644782 w 14278300"/>
              <a:gd name="connsiteY5" fmla="*/ 2553788 h 9897816"/>
              <a:gd name="connsiteX6" fmla="*/ 0 w 14278300"/>
              <a:gd name="connsiteY6" fmla="*/ 9897816 h 9897816"/>
              <a:gd name="connsiteX0" fmla="*/ 0 w 14278300"/>
              <a:gd name="connsiteY0" fmla="*/ 9897816 h 9897816"/>
              <a:gd name="connsiteX1" fmla="*/ 11694403 w 14278300"/>
              <a:gd name="connsiteY1" fmla="*/ 756060 h 9897816"/>
              <a:gd name="connsiteX2" fmla="*/ 11682337 w 14278300"/>
              <a:gd name="connsiteY2" fmla="*/ 0 h 9897816"/>
              <a:gd name="connsiteX3" fmla="*/ 14278300 w 14278300"/>
              <a:gd name="connsiteY3" fmla="*/ 1355450 h 9897816"/>
              <a:gd name="connsiteX4" fmla="*/ 11656849 w 14278300"/>
              <a:gd name="connsiteY4" fmla="*/ 3413087 h 9897816"/>
              <a:gd name="connsiteX5" fmla="*/ 11644782 w 14278300"/>
              <a:gd name="connsiteY5" fmla="*/ 2553788 h 9897816"/>
              <a:gd name="connsiteX6" fmla="*/ 0 w 14278300"/>
              <a:gd name="connsiteY6" fmla="*/ 9897816 h 9897816"/>
              <a:gd name="connsiteX0" fmla="*/ 0 w 14278300"/>
              <a:gd name="connsiteY0" fmla="*/ 9897816 h 9897816"/>
              <a:gd name="connsiteX1" fmla="*/ 11694403 w 14278300"/>
              <a:gd name="connsiteY1" fmla="*/ 756060 h 9897816"/>
              <a:gd name="connsiteX2" fmla="*/ 11682337 w 14278300"/>
              <a:gd name="connsiteY2" fmla="*/ 0 h 9897816"/>
              <a:gd name="connsiteX3" fmla="*/ 14278300 w 14278300"/>
              <a:gd name="connsiteY3" fmla="*/ 1355450 h 9897816"/>
              <a:gd name="connsiteX4" fmla="*/ 11863326 w 14278300"/>
              <a:gd name="connsiteY4" fmla="*/ 3295100 h 9897816"/>
              <a:gd name="connsiteX5" fmla="*/ 11644782 w 14278300"/>
              <a:gd name="connsiteY5" fmla="*/ 2553788 h 9897816"/>
              <a:gd name="connsiteX6" fmla="*/ 0 w 14278300"/>
              <a:gd name="connsiteY6" fmla="*/ 9897816 h 9897816"/>
              <a:gd name="connsiteX0" fmla="*/ 0 w 14278300"/>
              <a:gd name="connsiteY0" fmla="*/ 9897816 h 9897816"/>
              <a:gd name="connsiteX1" fmla="*/ 11694403 w 14278300"/>
              <a:gd name="connsiteY1" fmla="*/ 756060 h 9897816"/>
              <a:gd name="connsiteX2" fmla="*/ 11682337 w 14278300"/>
              <a:gd name="connsiteY2" fmla="*/ 0 h 9897816"/>
              <a:gd name="connsiteX3" fmla="*/ 14278300 w 14278300"/>
              <a:gd name="connsiteY3" fmla="*/ 1355450 h 9897816"/>
              <a:gd name="connsiteX4" fmla="*/ 11863326 w 14278300"/>
              <a:gd name="connsiteY4" fmla="*/ 3295100 h 9897816"/>
              <a:gd name="connsiteX5" fmla="*/ 11762769 w 14278300"/>
              <a:gd name="connsiteY5" fmla="*/ 2450549 h 9897816"/>
              <a:gd name="connsiteX6" fmla="*/ 0 w 14278300"/>
              <a:gd name="connsiteY6" fmla="*/ 9897816 h 9897816"/>
              <a:gd name="connsiteX0" fmla="*/ 0 w 14278300"/>
              <a:gd name="connsiteY0" fmla="*/ 9897816 h 9897816"/>
              <a:gd name="connsiteX1" fmla="*/ 11694403 w 14278300"/>
              <a:gd name="connsiteY1" fmla="*/ 756060 h 9897816"/>
              <a:gd name="connsiteX2" fmla="*/ 11682337 w 14278300"/>
              <a:gd name="connsiteY2" fmla="*/ 0 h 9897816"/>
              <a:gd name="connsiteX3" fmla="*/ 14278300 w 14278300"/>
              <a:gd name="connsiteY3" fmla="*/ 1355450 h 9897816"/>
              <a:gd name="connsiteX4" fmla="*/ 11863326 w 14278300"/>
              <a:gd name="connsiteY4" fmla="*/ 3295100 h 9897816"/>
              <a:gd name="connsiteX5" fmla="*/ 11807014 w 14278300"/>
              <a:gd name="connsiteY5" fmla="*/ 2450549 h 9897816"/>
              <a:gd name="connsiteX6" fmla="*/ 0 w 14278300"/>
              <a:gd name="connsiteY6" fmla="*/ 9897816 h 9897816"/>
              <a:gd name="connsiteX0" fmla="*/ 0 w 14278300"/>
              <a:gd name="connsiteY0" fmla="*/ 9897816 h 9897816"/>
              <a:gd name="connsiteX1" fmla="*/ 11768145 w 14278300"/>
              <a:gd name="connsiteY1" fmla="*/ 756060 h 9897816"/>
              <a:gd name="connsiteX2" fmla="*/ 11682337 w 14278300"/>
              <a:gd name="connsiteY2" fmla="*/ 0 h 9897816"/>
              <a:gd name="connsiteX3" fmla="*/ 14278300 w 14278300"/>
              <a:gd name="connsiteY3" fmla="*/ 1355450 h 9897816"/>
              <a:gd name="connsiteX4" fmla="*/ 11863326 w 14278300"/>
              <a:gd name="connsiteY4" fmla="*/ 3295100 h 9897816"/>
              <a:gd name="connsiteX5" fmla="*/ 11807014 w 14278300"/>
              <a:gd name="connsiteY5" fmla="*/ 2450549 h 9897816"/>
              <a:gd name="connsiteX6" fmla="*/ 0 w 14278300"/>
              <a:gd name="connsiteY6" fmla="*/ 9897816 h 9897816"/>
              <a:gd name="connsiteX0" fmla="*/ 0 w 14278300"/>
              <a:gd name="connsiteY0" fmla="*/ 9956809 h 9956809"/>
              <a:gd name="connsiteX1" fmla="*/ 11768145 w 14278300"/>
              <a:gd name="connsiteY1" fmla="*/ 815053 h 9956809"/>
              <a:gd name="connsiteX2" fmla="*/ 11726582 w 14278300"/>
              <a:gd name="connsiteY2" fmla="*/ 0 h 9956809"/>
              <a:gd name="connsiteX3" fmla="*/ 14278300 w 14278300"/>
              <a:gd name="connsiteY3" fmla="*/ 1414443 h 9956809"/>
              <a:gd name="connsiteX4" fmla="*/ 11863326 w 14278300"/>
              <a:gd name="connsiteY4" fmla="*/ 3354093 h 9956809"/>
              <a:gd name="connsiteX5" fmla="*/ 11807014 w 14278300"/>
              <a:gd name="connsiteY5" fmla="*/ 2509542 h 9956809"/>
              <a:gd name="connsiteX6" fmla="*/ 0 w 14278300"/>
              <a:gd name="connsiteY6" fmla="*/ 9956809 h 9956809"/>
              <a:gd name="connsiteX0" fmla="*/ 0 w 14278300"/>
              <a:gd name="connsiteY0" fmla="*/ 9956809 h 9956809"/>
              <a:gd name="connsiteX1" fmla="*/ 11797641 w 14278300"/>
              <a:gd name="connsiteY1" fmla="*/ 815053 h 9956809"/>
              <a:gd name="connsiteX2" fmla="*/ 11726582 w 14278300"/>
              <a:gd name="connsiteY2" fmla="*/ 0 h 9956809"/>
              <a:gd name="connsiteX3" fmla="*/ 14278300 w 14278300"/>
              <a:gd name="connsiteY3" fmla="*/ 1414443 h 9956809"/>
              <a:gd name="connsiteX4" fmla="*/ 11863326 w 14278300"/>
              <a:gd name="connsiteY4" fmla="*/ 3354093 h 9956809"/>
              <a:gd name="connsiteX5" fmla="*/ 11807014 w 14278300"/>
              <a:gd name="connsiteY5" fmla="*/ 2509542 h 9956809"/>
              <a:gd name="connsiteX6" fmla="*/ 0 w 14278300"/>
              <a:gd name="connsiteY6" fmla="*/ 9956809 h 9956809"/>
              <a:gd name="connsiteX0" fmla="*/ 0 w 14278300"/>
              <a:gd name="connsiteY0" fmla="*/ 9956809 h 9956809"/>
              <a:gd name="connsiteX1" fmla="*/ 11797641 w 14278300"/>
              <a:gd name="connsiteY1" fmla="*/ 815053 h 9956809"/>
              <a:gd name="connsiteX2" fmla="*/ 11726582 w 14278300"/>
              <a:gd name="connsiteY2" fmla="*/ 0 h 9956809"/>
              <a:gd name="connsiteX3" fmla="*/ 14278300 w 14278300"/>
              <a:gd name="connsiteY3" fmla="*/ 1414443 h 9956809"/>
              <a:gd name="connsiteX4" fmla="*/ 11863326 w 14278300"/>
              <a:gd name="connsiteY4" fmla="*/ 3354093 h 9956809"/>
              <a:gd name="connsiteX5" fmla="*/ 11807014 w 14278300"/>
              <a:gd name="connsiteY5" fmla="*/ 2509542 h 9956809"/>
              <a:gd name="connsiteX6" fmla="*/ 0 w 14278300"/>
              <a:gd name="connsiteY6" fmla="*/ 9956809 h 9956809"/>
              <a:gd name="connsiteX0" fmla="*/ 0 w 14278300"/>
              <a:gd name="connsiteY0" fmla="*/ 9956809 h 9956809"/>
              <a:gd name="connsiteX1" fmla="*/ 11797641 w 14278300"/>
              <a:gd name="connsiteY1" fmla="*/ 815053 h 9956809"/>
              <a:gd name="connsiteX2" fmla="*/ 11726582 w 14278300"/>
              <a:gd name="connsiteY2" fmla="*/ 0 h 9956809"/>
              <a:gd name="connsiteX3" fmla="*/ 14278300 w 14278300"/>
              <a:gd name="connsiteY3" fmla="*/ 1414443 h 9956809"/>
              <a:gd name="connsiteX4" fmla="*/ 11863326 w 14278300"/>
              <a:gd name="connsiteY4" fmla="*/ 3354093 h 9956809"/>
              <a:gd name="connsiteX5" fmla="*/ 11807014 w 14278300"/>
              <a:gd name="connsiteY5" fmla="*/ 2509542 h 9956809"/>
              <a:gd name="connsiteX6" fmla="*/ 0 w 14278300"/>
              <a:gd name="connsiteY6" fmla="*/ 9956809 h 9956809"/>
              <a:gd name="connsiteX0" fmla="*/ 0 w 14278300"/>
              <a:gd name="connsiteY0" fmla="*/ 9956809 h 9956809"/>
              <a:gd name="connsiteX1" fmla="*/ 11871383 w 14278300"/>
              <a:gd name="connsiteY1" fmla="*/ 800305 h 9956809"/>
              <a:gd name="connsiteX2" fmla="*/ 11726582 w 14278300"/>
              <a:gd name="connsiteY2" fmla="*/ 0 h 9956809"/>
              <a:gd name="connsiteX3" fmla="*/ 14278300 w 14278300"/>
              <a:gd name="connsiteY3" fmla="*/ 1414443 h 9956809"/>
              <a:gd name="connsiteX4" fmla="*/ 11863326 w 14278300"/>
              <a:gd name="connsiteY4" fmla="*/ 3354093 h 9956809"/>
              <a:gd name="connsiteX5" fmla="*/ 11807014 w 14278300"/>
              <a:gd name="connsiteY5" fmla="*/ 2509542 h 9956809"/>
              <a:gd name="connsiteX6" fmla="*/ 0 w 14278300"/>
              <a:gd name="connsiteY6" fmla="*/ 9956809 h 9956809"/>
              <a:gd name="connsiteX0" fmla="*/ 0 w 14278300"/>
              <a:gd name="connsiteY0" fmla="*/ 9956809 h 9956809"/>
              <a:gd name="connsiteX1" fmla="*/ 11871383 w 14278300"/>
              <a:gd name="connsiteY1" fmla="*/ 800305 h 9956809"/>
              <a:gd name="connsiteX2" fmla="*/ 11726582 w 14278300"/>
              <a:gd name="connsiteY2" fmla="*/ 0 h 9956809"/>
              <a:gd name="connsiteX3" fmla="*/ 14278300 w 14278300"/>
              <a:gd name="connsiteY3" fmla="*/ 1414443 h 9956809"/>
              <a:gd name="connsiteX4" fmla="*/ 11863326 w 14278300"/>
              <a:gd name="connsiteY4" fmla="*/ 3354093 h 9956809"/>
              <a:gd name="connsiteX5" fmla="*/ 11807014 w 14278300"/>
              <a:gd name="connsiteY5" fmla="*/ 2509542 h 9956809"/>
              <a:gd name="connsiteX6" fmla="*/ 0 w 14278300"/>
              <a:gd name="connsiteY6" fmla="*/ 9956809 h 9956809"/>
              <a:gd name="connsiteX0" fmla="*/ 0 w 14278300"/>
              <a:gd name="connsiteY0" fmla="*/ 9956809 h 9956809"/>
              <a:gd name="connsiteX1" fmla="*/ 11871383 w 14278300"/>
              <a:gd name="connsiteY1" fmla="*/ 800305 h 9956809"/>
              <a:gd name="connsiteX2" fmla="*/ 11726582 w 14278300"/>
              <a:gd name="connsiteY2" fmla="*/ 0 h 9956809"/>
              <a:gd name="connsiteX3" fmla="*/ 14278300 w 14278300"/>
              <a:gd name="connsiteY3" fmla="*/ 1414443 h 9956809"/>
              <a:gd name="connsiteX4" fmla="*/ 11863326 w 14278300"/>
              <a:gd name="connsiteY4" fmla="*/ 3354093 h 9956809"/>
              <a:gd name="connsiteX5" fmla="*/ 11807014 w 14278300"/>
              <a:gd name="connsiteY5" fmla="*/ 2509542 h 9956809"/>
              <a:gd name="connsiteX6" fmla="*/ 0 w 14278300"/>
              <a:gd name="connsiteY6" fmla="*/ 9956809 h 9956809"/>
              <a:gd name="connsiteX0" fmla="*/ 0 w 14278300"/>
              <a:gd name="connsiteY0" fmla="*/ 9956809 h 9956809"/>
              <a:gd name="connsiteX1" fmla="*/ 11812390 w 14278300"/>
              <a:gd name="connsiteY1" fmla="*/ 800305 h 9956809"/>
              <a:gd name="connsiteX2" fmla="*/ 11726582 w 14278300"/>
              <a:gd name="connsiteY2" fmla="*/ 0 h 9956809"/>
              <a:gd name="connsiteX3" fmla="*/ 14278300 w 14278300"/>
              <a:gd name="connsiteY3" fmla="*/ 1414443 h 9956809"/>
              <a:gd name="connsiteX4" fmla="*/ 11863326 w 14278300"/>
              <a:gd name="connsiteY4" fmla="*/ 3354093 h 9956809"/>
              <a:gd name="connsiteX5" fmla="*/ 11807014 w 14278300"/>
              <a:gd name="connsiteY5" fmla="*/ 2509542 h 9956809"/>
              <a:gd name="connsiteX6" fmla="*/ 0 w 14278300"/>
              <a:gd name="connsiteY6" fmla="*/ 9956809 h 9956809"/>
              <a:gd name="connsiteX0" fmla="*/ 0 w 14278300"/>
              <a:gd name="connsiteY0" fmla="*/ 9956809 h 9956809"/>
              <a:gd name="connsiteX1" fmla="*/ 11812390 w 14278300"/>
              <a:gd name="connsiteY1" fmla="*/ 800305 h 9956809"/>
              <a:gd name="connsiteX2" fmla="*/ 11726582 w 14278300"/>
              <a:gd name="connsiteY2" fmla="*/ 0 h 9956809"/>
              <a:gd name="connsiteX3" fmla="*/ 14278300 w 14278300"/>
              <a:gd name="connsiteY3" fmla="*/ 1414443 h 9956809"/>
              <a:gd name="connsiteX4" fmla="*/ 11863326 w 14278300"/>
              <a:gd name="connsiteY4" fmla="*/ 3354093 h 9956809"/>
              <a:gd name="connsiteX5" fmla="*/ 11807014 w 14278300"/>
              <a:gd name="connsiteY5" fmla="*/ 2509542 h 9956809"/>
              <a:gd name="connsiteX6" fmla="*/ 0 w 14278300"/>
              <a:gd name="connsiteY6" fmla="*/ 9956809 h 9956809"/>
              <a:gd name="connsiteX0" fmla="*/ 0 w 14278300"/>
              <a:gd name="connsiteY0" fmla="*/ 9956809 h 9956809"/>
              <a:gd name="connsiteX1" fmla="*/ 11812390 w 14278300"/>
              <a:gd name="connsiteY1" fmla="*/ 800305 h 9956809"/>
              <a:gd name="connsiteX2" fmla="*/ 11726582 w 14278300"/>
              <a:gd name="connsiteY2" fmla="*/ 0 h 9956809"/>
              <a:gd name="connsiteX3" fmla="*/ 14278300 w 14278300"/>
              <a:gd name="connsiteY3" fmla="*/ 1414443 h 9956809"/>
              <a:gd name="connsiteX4" fmla="*/ 11863326 w 14278300"/>
              <a:gd name="connsiteY4" fmla="*/ 3354093 h 9956809"/>
              <a:gd name="connsiteX5" fmla="*/ 11925001 w 14278300"/>
              <a:gd name="connsiteY5" fmla="*/ 2509542 h 9956809"/>
              <a:gd name="connsiteX6" fmla="*/ 0 w 14278300"/>
              <a:gd name="connsiteY6" fmla="*/ 9956809 h 9956809"/>
              <a:gd name="connsiteX0" fmla="*/ 0 w 14278300"/>
              <a:gd name="connsiteY0" fmla="*/ 9956809 h 9956809"/>
              <a:gd name="connsiteX1" fmla="*/ 11812390 w 14278300"/>
              <a:gd name="connsiteY1" fmla="*/ 800305 h 9956809"/>
              <a:gd name="connsiteX2" fmla="*/ 11726582 w 14278300"/>
              <a:gd name="connsiteY2" fmla="*/ 0 h 9956809"/>
              <a:gd name="connsiteX3" fmla="*/ 14278300 w 14278300"/>
              <a:gd name="connsiteY3" fmla="*/ 1414443 h 9956809"/>
              <a:gd name="connsiteX4" fmla="*/ 11937068 w 14278300"/>
              <a:gd name="connsiteY4" fmla="*/ 3236106 h 9956809"/>
              <a:gd name="connsiteX5" fmla="*/ 11925001 w 14278300"/>
              <a:gd name="connsiteY5" fmla="*/ 2509542 h 9956809"/>
              <a:gd name="connsiteX6" fmla="*/ 0 w 14278300"/>
              <a:gd name="connsiteY6" fmla="*/ 9956809 h 9956809"/>
              <a:gd name="connsiteX0" fmla="*/ 0 w 14278300"/>
              <a:gd name="connsiteY0" fmla="*/ 9956809 h 9956809"/>
              <a:gd name="connsiteX1" fmla="*/ 11812390 w 14278300"/>
              <a:gd name="connsiteY1" fmla="*/ 800305 h 9956809"/>
              <a:gd name="connsiteX2" fmla="*/ 11726582 w 14278300"/>
              <a:gd name="connsiteY2" fmla="*/ 0 h 9956809"/>
              <a:gd name="connsiteX3" fmla="*/ 14278300 w 14278300"/>
              <a:gd name="connsiteY3" fmla="*/ 1414443 h 9956809"/>
              <a:gd name="connsiteX4" fmla="*/ 11937068 w 14278300"/>
              <a:gd name="connsiteY4" fmla="*/ 3236106 h 9956809"/>
              <a:gd name="connsiteX5" fmla="*/ 11880756 w 14278300"/>
              <a:gd name="connsiteY5" fmla="*/ 2509542 h 9956809"/>
              <a:gd name="connsiteX6" fmla="*/ 0 w 14278300"/>
              <a:gd name="connsiteY6" fmla="*/ 9956809 h 995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78300" h="9956809">
                <a:moveTo>
                  <a:pt x="0" y="9956809"/>
                </a:moveTo>
                <a:cubicBezTo>
                  <a:pt x="1468491" y="5852747"/>
                  <a:pt x="5646845" y="1773108"/>
                  <a:pt x="11812390" y="800305"/>
                </a:cubicBezTo>
                <a:cubicBezTo>
                  <a:pt x="11798535" y="469627"/>
                  <a:pt x="11769934" y="315930"/>
                  <a:pt x="11726582" y="0"/>
                </a:cubicBezTo>
                <a:lnTo>
                  <a:pt x="14278300" y="1414443"/>
                </a:lnTo>
                <a:lnTo>
                  <a:pt x="11937068" y="3236106"/>
                </a:lnTo>
                <a:lnTo>
                  <a:pt x="11880756" y="2509542"/>
                </a:lnTo>
                <a:cubicBezTo>
                  <a:pt x="6851247" y="3022549"/>
                  <a:pt x="2202736" y="6360378"/>
                  <a:pt x="0" y="995680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9F1458-FC36-4BC4-A3D2-C951EA4FAA4C}"/>
              </a:ext>
            </a:extLst>
          </p:cNvPr>
          <p:cNvSpPr/>
          <p:nvPr/>
        </p:nvSpPr>
        <p:spPr>
          <a:xfrm>
            <a:off x="1207852" y="5205869"/>
            <a:ext cx="237759" cy="2492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DA8C4B-4522-445D-A5F4-8E32318AF34B}"/>
              </a:ext>
            </a:extLst>
          </p:cNvPr>
          <p:cNvGrpSpPr/>
          <p:nvPr/>
        </p:nvGrpSpPr>
        <p:grpSpPr>
          <a:xfrm rot="844255">
            <a:off x="1375614" y="5140711"/>
            <a:ext cx="3490380" cy="1306703"/>
            <a:chOff x="1703147" y="3509206"/>
            <a:chExt cx="2869219" cy="9894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F98766-CA14-4A4C-BFC4-C651A9585961}"/>
                </a:ext>
              </a:extLst>
            </p:cNvPr>
            <p:cNvSpPr/>
            <p:nvPr/>
          </p:nvSpPr>
          <p:spPr>
            <a:xfrm>
              <a:off x="1744521" y="3546711"/>
              <a:ext cx="2827845" cy="9519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ADB833-A094-4BFA-9A3B-61D337CC07DB}"/>
                </a:ext>
              </a:extLst>
            </p:cNvPr>
            <p:cNvSpPr/>
            <p:nvPr/>
          </p:nvSpPr>
          <p:spPr>
            <a:xfrm rot="20810930">
              <a:off x="1703147" y="3509206"/>
              <a:ext cx="2827845" cy="951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499" tIns="0" rIns="0" bIns="0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2012: UN Conference on Sustainable Development-</a:t>
              </a:r>
              <a:r>
                <a:rPr lang="en-US" sz="2000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“The future we want”- decided to launch a process to develop set of SDGs to build upon the MDGs and establish the UN High-Level Political Forum on Sustainable Development </a:t>
              </a:r>
              <a:endParaRPr lang="en-US" sz="1500" b="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7E347A39-93FC-476E-BD06-929BE5893BCF}"/>
              </a:ext>
            </a:extLst>
          </p:cNvPr>
          <p:cNvSpPr/>
          <p:nvPr/>
        </p:nvSpPr>
        <p:spPr>
          <a:xfrm>
            <a:off x="2558932" y="3848342"/>
            <a:ext cx="388330" cy="36673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A8BF86-0BA8-47CD-A7F9-31BAEE83EFB5}"/>
              </a:ext>
            </a:extLst>
          </p:cNvPr>
          <p:cNvSpPr/>
          <p:nvPr/>
        </p:nvSpPr>
        <p:spPr>
          <a:xfrm>
            <a:off x="4240245" y="2696249"/>
            <a:ext cx="537053" cy="5071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67E01DD-198F-4665-9901-501EF286B29C}"/>
              </a:ext>
            </a:extLst>
          </p:cNvPr>
          <p:cNvGrpSpPr/>
          <p:nvPr/>
        </p:nvGrpSpPr>
        <p:grpSpPr>
          <a:xfrm rot="972242">
            <a:off x="2898433" y="4387729"/>
            <a:ext cx="3390693" cy="1134404"/>
            <a:chOff x="1703147" y="3509206"/>
            <a:chExt cx="2869219" cy="98941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AC32E1A-8A89-4D6C-8402-A1308E978AE7}"/>
                </a:ext>
              </a:extLst>
            </p:cNvPr>
            <p:cNvSpPr/>
            <p:nvPr/>
          </p:nvSpPr>
          <p:spPr>
            <a:xfrm>
              <a:off x="1744521" y="3546711"/>
              <a:ext cx="2827845" cy="9519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2F46C8-B07B-47AF-9AAF-CB0C65A7B2A5}"/>
                </a:ext>
              </a:extLst>
            </p:cNvPr>
            <p:cNvSpPr/>
            <p:nvPr/>
          </p:nvSpPr>
          <p:spPr>
            <a:xfrm>
              <a:off x="1703147" y="3509206"/>
              <a:ext cx="2827845" cy="951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499" tIns="0" rIns="0" bIns="0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2013: General Assembly - 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Set up a 30-member Open Working Group to develop a proposal on the SDGs</a:t>
              </a:r>
              <a:endParaRPr lang="en-US" sz="1600" b="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BD90B5E-A827-4B7E-8B6B-F99C32D276AF}"/>
              </a:ext>
            </a:extLst>
          </p:cNvPr>
          <p:cNvSpPr/>
          <p:nvPr/>
        </p:nvSpPr>
        <p:spPr>
          <a:xfrm rot="815392">
            <a:off x="290742" y="4909621"/>
            <a:ext cx="1433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Rio de Janeiro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565B3E-66FA-4EA3-BC73-7D93FAF2F939}"/>
              </a:ext>
            </a:extLst>
          </p:cNvPr>
          <p:cNvSpPr/>
          <p:nvPr/>
        </p:nvSpPr>
        <p:spPr>
          <a:xfrm rot="954481">
            <a:off x="1024048" y="3166425"/>
            <a:ext cx="1947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 Headquarters</a:t>
            </a:r>
            <a:b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New York 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3606672-D2D5-4DC6-9403-6A02EEA645D0}"/>
              </a:ext>
            </a:extLst>
          </p:cNvPr>
          <p:cNvGrpSpPr/>
          <p:nvPr/>
        </p:nvGrpSpPr>
        <p:grpSpPr>
          <a:xfrm rot="972242">
            <a:off x="4585559" y="3265697"/>
            <a:ext cx="4046074" cy="1327318"/>
            <a:chOff x="1703147" y="3509206"/>
            <a:chExt cx="2869219" cy="98941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F715C24-E4F7-4E37-8CA3-37251D4182BD}"/>
                </a:ext>
              </a:extLst>
            </p:cNvPr>
            <p:cNvSpPr/>
            <p:nvPr/>
          </p:nvSpPr>
          <p:spPr>
            <a:xfrm>
              <a:off x="1744521" y="3546711"/>
              <a:ext cx="2827845" cy="9519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5EA60A5-4494-43B7-87F5-4DD04839ADB0}"/>
                </a:ext>
              </a:extLst>
            </p:cNvPr>
            <p:cNvSpPr/>
            <p:nvPr/>
          </p:nvSpPr>
          <p:spPr>
            <a:xfrm>
              <a:off x="1703147" y="3509206"/>
              <a:ext cx="2827845" cy="951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499" tIns="0" rIns="0" bIns="0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2015: General Assembly - 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Began the negotiation process on the post-2015 development agenda. Culminated in the subsequent adoption of the 2030 Agenda for sustainable development with 17 SDGs at its core</a:t>
              </a:r>
              <a:endParaRPr lang="en-US" sz="1600" b="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D8D36F9-38A8-4368-A2E4-15E636947067}"/>
              </a:ext>
            </a:extLst>
          </p:cNvPr>
          <p:cNvSpPr/>
          <p:nvPr/>
        </p:nvSpPr>
        <p:spPr>
          <a:xfrm rot="954481">
            <a:off x="2433782" y="2222239"/>
            <a:ext cx="1947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 Headquarters</a:t>
            </a:r>
            <a:b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New York 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17EA61-B86C-4CF8-948B-B0423F3BE651}"/>
              </a:ext>
            </a:extLst>
          </p:cNvPr>
          <p:cNvGrpSpPr/>
          <p:nvPr/>
        </p:nvGrpSpPr>
        <p:grpSpPr>
          <a:xfrm rot="193044">
            <a:off x="7246844" y="1476427"/>
            <a:ext cx="4560591" cy="1899986"/>
            <a:chOff x="1744521" y="3509207"/>
            <a:chExt cx="2827845" cy="141628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F3B709C-ED2D-4E5B-AD57-FC66711CFE40}"/>
                </a:ext>
              </a:extLst>
            </p:cNvPr>
            <p:cNvSpPr/>
            <p:nvPr/>
          </p:nvSpPr>
          <p:spPr>
            <a:xfrm>
              <a:off x="1744521" y="3546711"/>
              <a:ext cx="2827845" cy="9519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2C1F063-112A-425E-BAC0-AFB0BFF7722A}"/>
                </a:ext>
              </a:extLst>
            </p:cNvPr>
            <p:cNvSpPr/>
            <p:nvPr/>
          </p:nvSpPr>
          <p:spPr>
            <a:xfrm>
              <a:off x="1817060" y="3509207"/>
              <a:ext cx="2639579" cy="1416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499" tIns="0" rIns="0" bIns="0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2015: Several Agreements - </a:t>
              </a:r>
            </a:p>
            <a:p>
              <a:pPr marL="285750" lvl="0" indent="-28575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Sendai Framework for Disaster Risk Reduction (March 2015)</a:t>
              </a:r>
            </a:p>
            <a:p>
              <a:pPr marL="285750" lvl="0" indent="-28575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Addis Ababa Action Agenda </a:t>
              </a:r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on</a:t>
              </a:r>
              <a:r>
                <a:rPr lang="en-US" sz="1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Financing for Development (July 2015)</a:t>
              </a:r>
            </a:p>
            <a:p>
              <a:pPr marL="285750" lvl="0" indent="-28575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Transforming our World: the 2030 Agenda for Sustainable Development (Sep. 2015)</a:t>
              </a:r>
            </a:p>
            <a:p>
              <a:pPr marL="285750" lvl="0" indent="-28575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400" b="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Paris Agreement on Climate Change (Dec. 2015)</a:t>
              </a:r>
            </a:p>
            <a:p>
              <a:pPr marL="285750" lvl="0" indent="-28575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600" b="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1C903F2E-60F2-4758-86F6-B4764DB64F95}"/>
              </a:ext>
            </a:extLst>
          </p:cNvPr>
          <p:cNvSpPr/>
          <p:nvPr/>
        </p:nvSpPr>
        <p:spPr>
          <a:xfrm>
            <a:off x="6842557" y="1600078"/>
            <a:ext cx="537053" cy="5071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5CE9531-864C-489E-9926-25FD92B15AFC}"/>
              </a:ext>
            </a:extLst>
          </p:cNvPr>
          <p:cNvSpPr/>
          <p:nvPr/>
        </p:nvSpPr>
        <p:spPr>
          <a:xfrm>
            <a:off x="5933685" y="514601"/>
            <a:ext cx="234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Sendai</a:t>
            </a:r>
            <a:b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Addis Ababa</a:t>
            </a:r>
            <a:b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New York</a:t>
            </a:r>
            <a:b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France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6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CC36-EAD6-6945-80B8-3661CAED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: Sanitation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AFC5E-FC0D-FC4E-84F4-7179109AD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United Nations resolution on the human right to sanitation that defines sanitation as </a:t>
            </a:r>
            <a:r>
              <a:rPr lang="en-US" b="1" dirty="0">
                <a:solidFill>
                  <a:srgbClr val="FF0000"/>
                </a:solidFill>
              </a:rPr>
              <a:t>“a system for the collection, transport, treatment and disposal or reuse of human excreta and associated hygiene” </a:t>
            </a:r>
            <a:r>
              <a:rPr lang="en-US" dirty="0"/>
              <a:t>(United Nations, General Assembly, 2009a, para. 63).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Addresses </a:t>
            </a:r>
            <a:r>
              <a:rPr lang="en-US" b="1" dirty="0">
                <a:solidFill>
                  <a:srgbClr val="FF0000"/>
                </a:solidFill>
              </a:rPr>
              <a:t>the use of “safely managed” sanitation services</a:t>
            </a:r>
            <a:r>
              <a:rPr lang="en-US" dirty="0"/>
              <a:t>. These are systems that </a:t>
            </a:r>
            <a:r>
              <a:rPr lang="en-US" dirty="0">
                <a:solidFill>
                  <a:srgbClr val="FF0000"/>
                </a:solidFill>
              </a:rPr>
              <a:t>safely separate excreta and wastewater </a:t>
            </a:r>
            <a:r>
              <a:rPr lang="en-US" dirty="0"/>
              <a:t>from </a:t>
            </a:r>
            <a:r>
              <a:rPr lang="en-US" dirty="0">
                <a:solidFill>
                  <a:srgbClr val="FF0000"/>
                </a:solidFill>
              </a:rPr>
              <a:t>human contact</a:t>
            </a:r>
            <a:r>
              <a:rPr lang="en-US" dirty="0"/>
              <a:t>, either by safe containment, treatment and disposal </a:t>
            </a:r>
            <a:r>
              <a:rPr lang="en-US" dirty="0">
                <a:solidFill>
                  <a:srgbClr val="FF0000"/>
                </a:solidFill>
              </a:rPr>
              <a:t>in situ</a:t>
            </a:r>
            <a:r>
              <a:rPr lang="en-US" dirty="0"/>
              <a:t>, or by safe trans-port and treatment </a:t>
            </a:r>
            <a:r>
              <a:rPr lang="en-US" dirty="0">
                <a:solidFill>
                  <a:srgbClr val="FF0000"/>
                </a:solidFill>
              </a:rPr>
              <a:t>off site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57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BDCA4-0EB4-924F-8ED2-92B124D8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SDG6 Goals / Targets /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B1D1B-373D-B44E-A49C-05F262A4D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SDG 6 </a:t>
            </a:r>
            <a:r>
              <a:rPr lang="en-US" b="1" i="1" dirty="0"/>
              <a:t>Ensure </a:t>
            </a:r>
            <a:r>
              <a:rPr lang="en-US" b="1" i="1" dirty="0">
                <a:solidFill>
                  <a:srgbClr val="FF0000"/>
                </a:solidFill>
              </a:rPr>
              <a:t>availability and sustainable management </a:t>
            </a:r>
            <a:r>
              <a:rPr lang="en-US" b="1" i="1" dirty="0"/>
              <a:t>of </a:t>
            </a:r>
            <a:r>
              <a:rPr lang="en-US" b="1" i="1" dirty="0">
                <a:solidFill>
                  <a:srgbClr val="FF0000"/>
                </a:solidFill>
              </a:rPr>
              <a:t>water and sanitation </a:t>
            </a:r>
            <a:r>
              <a:rPr lang="en-US" b="1" i="1" dirty="0"/>
              <a:t>for all</a:t>
            </a:r>
          </a:p>
          <a:p>
            <a:pPr marL="0" indent="0">
              <a:buNone/>
            </a:pPr>
            <a:endParaRPr lang="en-US" b="1" i="1" dirty="0"/>
          </a:p>
          <a:p>
            <a:pPr lvl="1"/>
            <a:r>
              <a:rPr lang="en-US" sz="2800" b="1" dirty="0"/>
              <a:t>Target 6.1: 	Achieve access to </a:t>
            </a:r>
            <a:r>
              <a:rPr lang="en-US" sz="2800" b="1" dirty="0">
                <a:solidFill>
                  <a:srgbClr val="FF0000"/>
                </a:solidFill>
              </a:rPr>
              <a:t>safe and affordable drinking </a:t>
            </a:r>
            <a:r>
              <a:rPr lang="en-US" sz="2800" b="1" dirty="0"/>
              <a:t>water</a:t>
            </a:r>
          </a:p>
          <a:p>
            <a:pPr marL="457200" lvl="1" indent="0">
              <a:buNone/>
            </a:pPr>
            <a:endParaRPr lang="en-US" sz="2800" b="1" dirty="0"/>
          </a:p>
          <a:p>
            <a:pPr lvl="1"/>
            <a:r>
              <a:rPr lang="en-US" sz="2800" b="1" dirty="0"/>
              <a:t>Target 6.2: 	Achieve access to </a:t>
            </a:r>
            <a:r>
              <a:rPr lang="en-US" sz="2800" b="1" dirty="0">
                <a:solidFill>
                  <a:srgbClr val="FF0000"/>
                </a:solidFill>
              </a:rPr>
              <a:t>sanitation and hygiene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end open defecation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67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3BED-AF27-7C46-9E1E-99FF35A41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571"/>
            <a:ext cx="10515600" cy="1364117"/>
          </a:xfrm>
        </p:spPr>
        <p:txBody>
          <a:bodyPr>
            <a:noAutofit/>
          </a:bodyPr>
          <a:lstStyle/>
          <a:p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SDG6 …</a:t>
            </a: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6A348-0574-B046-9992-C4A282FD6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Indicator 6.1.1:</a:t>
            </a:r>
            <a:br>
              <a:rPr lang="en-US" sz="3200" b="1" dirty="0"/>
            </a:br>
            <a:r>
              <a:rPr lang="en-US" sz="3200" b="1" dirty="0">
                <a:solidFill>
                  <a:srgbClr val="FF0000"/>
                </a:solidFill>
              </a:rPr>
              <a:t>Proportion</a:t>
            </a:r>
            <a:r>
              <a:rPr lang="en-US" sz="3200" b="1" dirty="0"/>
              <a:t> of population </a:t>
            </a:r>
            <a:r>
              <a:rPr lang="en-US" sz="3200" b="1" dirty="0">
                <a:solidFill>
                  <a:srgbClr val="FF0000"/>
                </a:solidFill>
              </a:rPr>
              <a:t>using safely managed drinking </a:t>
            </a:r>
            <a:r>
              <a:rPr lang="en-US" sz="3200" b="1" dirty="0"/>
              <a:t>water services</a:t>
            </a:r>
            <a:endParaRPr lang="en-US" sz="3200" dirty="0">
              <a:solidFill>
                <a:srgbClr val="191919"/>
              </a:solidFill>
              <a:latin typeface="Roboto"/>
            </a:endParaRPr>
          </a:p>
          <a:p>
            <a:r>
              <a:rPr lang="en-US" sz="3200" dirty="0">
                <a:solidFill>
                  <a:srgbClr val="FF0000"/>
                </a:solidFill>
                <a:latin typeface="Roboto"/>
              </a:rPr>
              <a:t>A safely managed drinking water service is defined as</a:t>
            </a:r>
            <a:r>
              <a:rPr lang="en-US" sz="3200" dirty="0">
                <a:solidFill>
                  <a:srgbClr val="191919"/>
                </a:solidFill>
                <a:latin typeface="Roboto"/>
              </a:rPr>
              <a:t>:</a:t>
            </a:r>
          </a:p>
          <a:p>
            <a:pPr lvl="1"/>
            <a:r>
              <a:rPr lang="en-US" sz="2800" dirty="0">
                <a:solidFill>
                  <a:srgbClr val="191919"/>
                </a:solidFill>
                <a:latin typeface="Roboto"/>
              </a:rPr>
              <a:t> providing drinking water from an improved source </a:t>
            </a:r>
          </a:p>
          <a:p>
            <a:pPr lvl="2"/>
            <a:r>
              <a:rPr lang="en-US" sz="2800" dirty="0">
                <a:solidFill>
                  <a:srgbClr val="191919"/>
                </a:solidFill>
                <a:latin typeface="Roboto"/>
              </a:rPr>
              <a:t>that is </a:t>
            </a:r>
            <a:r>
              <a:rPr lang="en-US" sz="2800" dirty="0">
                <a:solidFill>
                  <a:srgbClr val="FF0000"/>
                </a:solidFill>
                <a:latin typeface="Roboto"/>
              </a:rPr>
              <a:t>accessible on premises</a:t>
            </a:r>
            <a:r>
              <a:rPr lang="en-US" sz="2800" dirty="0">
                <a:solidFill>
                  <a:srgbClr val="191919"/>
                </a:solidFill>
                <a:latin typeface="Roboto"/>
              </a:rPr>
              <a:t>, </a:t>
            </a:r>
          </a:p>
          <a:p>
            <a:pPr lvl="2"/>
            <a:r>
              <a:rPr lang="en-US" sz="2800" dirty="0">
                <a:solidFill>
                  <a:srgbClr val="191919"/>
                </a:solidFill>
                <a:latin typeface="Roboto"/>
              </a:rPr>
              <a:t>available </a:t>
            </a:r>
            <a:r>
              <a:rPr lang="en-US" sz="2800" dirty="0">
                <a:solidFill>
                  <a:srgbClr val="FF0000"/>
                </a:solidFill>
                <a:latin typeface="Roboto"/>
              </a:rPr>
              <a:t>when needed</a:t>
            </a:r>
            <a:r>
              <a:rPr lang="en-US" sz="2800" dirty="0">
                <a:solidFill>
                  <a:srgbClr val="191919"/>
                </a:solidFill>
                <a:latin typeface="Roboto"/>
              </a:rPr>
              <a:t>, and </a:t>
            </a:r>
          </a:p>
          <a:p>
            <a:pPr lvl="2"/>
            <a:r>
              <a:rPr lang="en-US" sz="2800" dirty="0">
                <a:solidFill>
                  <a:srgbClr val="FF0000"/>
                </a:solidFill>
                <a:latin typeface="Roboto"/>
              </a:rPr>
              <a:t>free</a:t>
            </a:r>
            <a:r>
              <a:rPr lang="en-US" sz="2800" dirty="0">
                <a:solidFill>
                  <a:srgbClr val="191919"/>
                </a:solidFill>
                <a:latin typeface="Roboto"/>
              </a:rPr>
              <a:t> from </a:t>
            </a:r>
            <a:r>
              <a:rPr lang="en-US" sz="2800" dirty="0">
                <a:solidFill>
                  <a:srgbClr val="FF0000"/>
                </a:solidFill>
                <a:latin typeface="Roboto"/>
              </a:rPr>
              <a:t>feca</a:t>
            </a:r>
            <a:r>
              <a:rPr lang="en-US" sz="2800" dirty="0">
                <a:solidFill>
                  <a:srgbClr val="191919"/>
                </a:solidFill>
                <a:latin typeface="Roboto"/>
              </a:rPr>
              <a:t>l and priority </a:t>
            </a:r>
            <a:r>
              <a:rPr lang="en-US" sz="2800" dirty="0">
                <a:solidFill>
                  <a:srgbClr val="FF0000"/>
                </a:solidFill>
                <a:latin typeface="Roboto"/>
              </a:rPr>
              <a:t>chemical contamination</a:t>
            </a:r>
            <a:r>
              <a:rPr lang="en-US" sz="2800" dirty="0">
                <a:solidFill>
                  <a:srgbClr val="191919"/>
                </a:solidFill>
                <a:latin typeface="Roboto"/>
              </a:rPr>
              <a:t>.</a:t>
            </a:r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6168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11F4-31C5-634A-B0AE-AB879826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SDG6…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276D4-973D-E64C-AD54-8BB4B20F6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Indicator 6.2.1a:</a:t>
            </a:r>
          </a:p>
          <a:p>
            <a:pPr marL="0" indent="0">
              <a:buNone/>
            </a:pPr>
            <a:r>
              <a:rPr lang="en-US" b="1" dirty="0"/>
              <a:t>Proportion of population using safely managed sanitation services, </a:t>
            </a:r>
            <a:r>
              <a:rPr lang="en-US" b="1" dirty="0">
                <a:solidFill>
                  <a:srgbClr val="FF0000"/>
                </a:solidFill>
              </a:rPr>
              <a:t>including a hand washing facility </a:t>
            </a:r>
            <a:r>
              <a:rPr lang="en-US" b="1" dirty="0"/>
              <a:t>with soap and </a:t>
            </a:r>
            <a:r>
              <a:rPr lang="en-US" b="1" dirty="0">
                <a:solidFill>
                  <a:srgbClr val="FF0000"/>
                </a:solidFill>
              </a:rPr>
              <a:t>water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Indicator 6.2.1b:</a:t>
            </a:r>
          </a:p>
          <a:p>
            <a:pPr marL="0" indent="0">
              <a:buNone/>
            </a:pPr>
            <a:r>
              <a:rPr lang="en-US" b="1" dirty="0"/>
              <a:t>Proportion of population with </a:t>
            </a:r>
            <a:r>
              <a:rPr lang="en-US" b="1" dirty="0">
                <a:solidFill>
                  <a:srgbClr val="FF0000"/>
                </a:solidFill>
              </a:rPr>
              <a:t>a handwashing facility </a:t>
            </a:r>
            <a:r>
              <a:rPr lang="en-US" b="1" dirty="0"/>
              <a:t>with </a:t>
            </a:r>
            <a:r>
              <a:rPr lang="en-US" b="1" dirty="0">
                <a:solidFill>
                  <a:srgbClr val="FF0000"/>
                </a:solidFill>
              </a:rPr>
              <a:t>soap and water </a:t>
            </a:r>
            <a:r>
              <a:rPr lang="en-US" b="1" dirty="0"/>
              <a:t>available </a:t>
            </a:r>
            <a:r>
              <a:rPr lang="en-US" b="1" dirty="0">
                <a:solidFill>
                  <a:srgbClr val="FF0000"/>
                </a:solidFill>
              </a:rPr>
              <a:t>on premises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/>
              <a:t>Focuses on the </a:t>
            </a:r>
            <a:r>
              <a:rPr lang="en-US" b="1" dirty="0">
                <a:solidFill>
                  <a:srgbClr val="FF0000"/>
                </a:solidFill>
              </a:rPr>
              <a:t>presence of handwashing facilities with soap and water on premises.</a:t>
            </a:r>
            <a:r>
              <a:rPr lang="en-US" b="1" dirty="0"/>
              <a:t> </a:t>
            </a:r>
            <a:r>
              <a:rPr lang="en-US" dirty="0"/>
              <a:t>Handwashing with soap and water is a top priority for improving global health and is one of the </a:t>
            </a:r>
            <a:r>
              <a:rPr lang="en-US" b="1" dirty="0">
                <a:solidFill>
                  <a:srgbClr val="FF0000"/>
                </a:solidFill>
              </a:rPr>
              <a:t>most cost-effective public health interventions.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4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4E5DC-C7C2-6444-BE8D-041399FAF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" y="837092"/>
            <a:ext cx="11891435" cy="52065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35F8F6-7D23-874D-ACFE-6835C0760A58}"/>
              </a:ext>
            </a:extLst>
          </p:cNvPr>
          <p:cNvSpPr txBox="1"/>
          <p:nvPr/>
        </p:nvSpPr>
        <p:spPr>
          <a:xfrm>
            <a:off x="1593669" y="182880"/>
            <a:ext cx="910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JMP Ladder for Global Monitoring of Drinking Water</a:t>
            </a:r>
          </a:p>
        </p:txBody>
      </p:sp>
    </p:spTree>
    <p:extLst>
      <p:ext uri="{BB962C8B-B14F-4D97-AF65-F5344CB8AC3E}">
        <p14:creationId xmlns:p14="http://schemas.microsoft.com/office/powerpoint/2010/main" val="3865750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E8D247-52CB-7646-BE30-0A312DAB3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49" y="467830"/>
            <a:ext cx="12033351" cy="53186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5F7D7D-6D3C-4E4E-A367-8AD1001ED534}"/>
              </a:ext>
            </a:extLst>
          </p:cNvPr>
          <p:cNvSpPr txBox="1"/>
          <p:nvPr/>
        </p:nvSpPr>
        <p:spPr>
          <a:xfrm>
            <a:off x="1622918" y="0"/>
            <a:ext cx="910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JMP Ladder for Global Monitoring of Sanitation</a:t>
            </a:r>
          </a:p>
        </p:txBody>
      </p:sp>
    </p:spTree>
    <p:extLst>
      <p:ext uri="{BB962C8B-B14F-4D97-AF65-F5344CB8AC3E}">
        <p14:creationId xmlns:p14="http://schemas.microsoft.com/office/powerpoint/2010/main" val="521622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1067F-9D07-964D-810C-28D06C1D203E}"/>
              </a:ext>
            </a:extLst>
          </p:cNvPr>
          <p:cNvSpPr/>
          <p:nvPr/>
        </p:nvSpPr>
        <p:spPr>
          <a:xfrm>
            <a:off x="3579385" y="2967335"/>
            <a:ext cx="5033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Sanitary Systems</a:t>
            </a:r>
          </a:p>
        </p:txBody>
      </p:sp>
    </p:spTree>
    <p:extLst>
      <p:ext uri="{BB962C8B-B14F-4D97-AF65-F5344CB8AC3E}">
        <p14:creationId xmlns:p14="http://schemas.microsoft.com/office/powerpoint/2010/main" val="2376337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Conservancy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Old and outdated </a:t>
            </a:r>
            <a:r>
              <a:rPr lang="en-US" b="1" dirty="0"/>
              <a:t>system of disposal</a:t>
            </a:r>
          </a:p>
          <a:p>
            <a:r>
              <a:rPr lang="en-US" b="1" dirty="0"/>
              <a:t>Mostly used in </a:t>
            </a:r>
            <a:r>
              <a:rPr lang="en-US" b="1" dirty="0">
                <a:solidFill>
                  <a:srgbClr val="FF0000"/>
                </a:solidFill>
              </a:rPr>
              <a:t>villages</a:t>
            </a:r>
            <a:r>
              <a:rPr lang="en-US" b="1" dirty="0"/>
              <a:t> / </a:t>
            </a:r>
            <a:r>
              <a:rPr lang="en-US" b="1" dirty="0">
                <a:solidFill>
                  <a:srgbClr val="FF0000"/>
                </a:solidFill>
              </a:rPr>
              <a:t>undeveloped</a:t>
            </a:r>
            <a:r>
              <a:rPr lang="en-US" b="1" dirty="0"/>
              <a:t> urban areas</a:t>
            </a:r>
          </a:p>
          <a:p>
            <a:r>
              <a:rPr lang="en-US" b="1" dirty="0"/>
              <a:t>Different types of refuses are collected, conveyed and disposed off </a:t>
            </a:r>
          </a:p>
          <a:p>
            <a:pPr lvl="1"/>
            <a:r>
              <a:rPr lang="en-US" b="1" dirty="0"/>
              <a:t>Dry refuse (with no excreta) collected by cart and disposed out of city (combustibles burnt)</a:t>
            </a:r>
          </a:p>
          <a:p>
            <a:pPr lvl="1"/>
            <a:r>
              <a:rPr lang="en-US" b="1" dirty="0"/>
              <a:t>Dirty water/Storm water /</a:t>
            </a:r>
            <a:r>
              <a:rPr lang="en-US" b="1" dirty="0" err="1"/>
              <a:t>Sullage</a:t>
            </a:r>
            <a:r>
              <a:rPr lang="en-US" b="1" dirty="0"/>
              <a:t> flows in </a:t>
            </a:r>
            <a:r>
              <a:rPr lang="en-US" b="1" dirty="0">
                <a:solidFill>
                  <a:srgbClr val="FF0000"/>
                </a:solidFill>
              </a:rPr>
              <a:t>open drains and join water bodies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Night soil collected from latrines </a:t>
            </a:r>
            <a:r>
              <a:rPr lang="en-US" b="1" dirty="0"/>
              <a:t>by cart/trucks buried and </a:t>
            </a:r>
            <a:r>
              <a:rPr lang="en-US" b="1" dirty="0">
                <a:solidFill>
                  <a:srgbClr val="FF0000"/>
                </a:solidFill>
              </a:rPr>
              <a:t>converted into manure</a:t>
            </a:r>
          </a:p>
          <a:p>
            <a:pPr lvl="1"/>
            <a:r>
              <a:rPr lang="en-US" b="1" dirty="0"/>
              <a:t>Industries have own arrangement for disposal of their sewage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7BD3-7795-45BF-A2E9-CA9A72A65E3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312493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93E95-5A4B-714C-A79C-1DD7BD12E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5357-BAB0-D442-8971-D65E1520D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Definition / SDGs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Conservancy System</a:t>
            </a:r>
          </a:p>
          <a:p>
            <a:endParaRPr lang="en-US" sz="3600" dirty="0"/>
          </a:p>
          <a:p>
            <a:r>
              <a:rPr lang="en-US" sz="3600" dirty="0"/>
              <a:t>Water based System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722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Conservancy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Disadvantage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Liquid </a:t>
            </a:r>
            <a:r>
              <a:rPr lang="en-US" b="1" dirty="0"/>
              <a:t>from latrines get </a:t>
            </a:r>
            <a:r>
              <a:rPr lang="en-US" b="1" dirty="0">
                <a:solidFill>
                  <a:srgbClr val="FF0000"/>
                </a:solidFill>
              </a:rPr>
              <a:t>into ground</a:t>
            </a:r>
          </a:p>
          <a:p>
            <a:pPr lvl="1"/>
            <a:r>
              <a:rPr lang="en-US" b="1" dirty="0"/>
              <a:t>Cause </a:t>
            </a:r>
            <a:r>
              <a:rPr lang="en-US" b="1" dirty="0">
                <a:solidFill>
                  <a:srgbClr val="FF0000"/>
                </a:solidFill>
              </a:rPr>
              <a:t>contamination</a:t>
            </a:r>
            <a:r>
              <a:rPr lang="en-US" b="1" dirty="0"/>
              <a:t> of groundwater</a:t>
            </a:r>
          </a:p>
          <a:p>
            <a:pPr lvl="1"/>
            <a:r>
              <a:rPr lang="en-US" b="1" dirty="0"/>
              <a:t>Openly disposed non-liquid wastes also </a:t>
            </a:r>
            <a:r>
              <a:rPr lang="en-US" b="1" dirty="0">
                <a:solidFill>
                  <a:srgbClr val="FF0000"/>
                </a:solidFill>
              </a:rPr>
              <a:t>cause diseases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7BD3-7795-45BF-A2E9-CA9A72A65E3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  <p:extLst>
      <p:ext uri="{BB962C8B-B14F-4D97-AF65-F5344CB8AC3E}">
        <p14:creationId xmlns:p14="http://schemas.microsoft.com/office/powerpoint/2010/main" val="2816791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Water Carriage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Collection, Conveyance and Disposal </a:t>
            </a:r>
            <a:r>
              <a:rPr lang="en-US" b="1" dirty="0"/>
              <a:t>of the Wastes is done </a:t>
            </a:r>
            <a:r>
              <a:rPr lang="en-US" b="1" dirty="0">
                <a:solidFill>
                  <a:srgbClr val="FF0000"/>
                </a:solidFill>
              </a:rPr>
              <a:t>with the help of water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Latrines</a:t>
            </a:r>
            <a:r>
              <a:rPr lang="en-US" b="1" dirty="0"/>
              <a:t> used are of </a:t>
            </a:r>
            <a:r>
              <a:rPr lang="en-US" b="1" dirty="0">
                <a:solidFill>
                  <a:srgbClr val="FF0000"/>
                </a:solidFill>
              </a:rPr>
              <a:t>special design </a:t>
            </a:r>
            <a:r>
              <a:rPr lang="en-US" b="1" dirty="0"/>
              <a:t>called Water Closets </a:t>
            </a:r>
            <a:r>
              <a:rPr lang="en-US" b="1" dirty="0">
                <a:solidFill>
                  <a:srgbClr val="FF0000"/>
                </a:solidFill>
              </a:rPr>
              <a:t>(WCs)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Flushing</a:t>
            </a:r>
            <a:r>
              <a:rPr lang="en-US" b="1" dirty="0"/>
              <a:t> of WCs is done with water </a:t>
            </a:r>
            <a:r>
              <a:rPr lang="en-US" b="1" dirty="0">
                <a:solidFill>
                  <a:srgbClr val="FF0000"/>
                </a:solidFill>
              </a:rPr>
              <a:t>5 to 10 l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WC’s waste </a:t>
            </a:r>
            <a:r>
              <a:rPr lang="en-US" b="1" dirty="0"/>
              <a:t>and </a:t>
            </a:r>
            <a:r>
              <a:rPr lang="en-US" b="1" dirty="0" err="1">
                <a:solidFill>
                  <a:srgbClr val="FF0000"/>
                </a:solidFill>
              </a:rPr>
              <a:t>Sullage</a:t>
            </a:r>
            <a:r>
              <a:rPr lang="en-US" b="1" dirty="0">
                <a:solidFill>
                  <a:srgbClr val="FF0000"/>
                </a:solidFill>
              </a:rPr>
              <a:t> from kitchen and bathroom</a:t>
            </a:r>
            <a:r>
              <a:rPr lang="en-US" b="1" dirty="0"/>
              <a:t> form </a:t>
            </a:r>
            <a:r>
              <a:rPr lang="en-US" b="1" dirty="0">
                <a:solidFill>
                  <a:srgbClr val="FF0000"/>
                </a:solidFill>
              </a:rPr>
              <a:t>sewage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Sewage flows </a:t>
            </a:r>
            <a:r>
              <a:rPr lang="en-US" b="1" dirty="0"/>
              <a:t>through </a:t>
            </a:r>
            <a:r>
              <a:rPr lang="en-US" b="1" dirty="0">
                <a:solidFill>
                  <a:srgbClr val="FF0000"/>
                </a:solidFill>
              </a:rPr>
              <a:t>underground pipes </a:t>
            </a:r>
            <a:r>
              <a:rPr lang="en-US" b="1" dirty="0"/>
              <a:t>to </a:t>
            </a:r>
            <a:r>
              <a:rPr lang="en-US" b="1" dirty="0">
                <a:solidFill>
                  <a:srgbClr val="FF0000"/>
                </a:solidFill>
              </a:rPr>
              <a:t>treatment plants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disposed </a:t>
            </a:r>
            <a:r>
              <a:rPr lang="en-US" b="1" dirty="0"/>
              <a:t>of for irrigation or as dilution</a:t>
            </a:r>
          </a:p>
          <a:p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7BD3-7795-45BF-A2E9-CA9A72A65E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95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Carriage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 such a system</a:t>
            </a:r>
          </a:p>
          <a:p>
            <a:pPr lvl="1"/>
            <a:r>
              <a:rPr lang="en-US" b="1" dirty="0"/>
              <a:t>Garbage is disposed as in conservancy system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Storm water may or may not be allowed </a:t>
            </a:r>
            <a:r>
              <a:rPr lang="en-US" b="1" dirty="0"/>
              <a:t>to enter the sewers (storm water can also be disposed off through an open surface drains / not dirty)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/>
              <a:t>Water carriage system is </a:t>
            </a:r>
            <a:r>
              <a:rPr lang="en-US" b="1" dirty="0">
                <a:solidFill>
                  <a:srgbClr val="FF0000"/>
                </a:solidFill>
              </a:rPr>
              <a:t>most modern method</a:t>
            </a:r>
            <a:r>
              <a:rPr lang="en-US" b="1" dirty="0"/>
              <a:t> of disposal and is recommended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Initial cost</a:t>
            </a:r>
            <a:r>
              <a:rPr lang="en-US" b="1" dirty="0"/>
              <a:t> of installation is </a:t>
            </a:r>
            <a:r>
              <a:rPr lang="en-US" b="1" dirty="0">
                <a:solidFill>
                  <a:srgbClr val="FF0000"/>
                </a:solidFill>
              </a:rPr>
              <a:t>very high </a:t>
            </a:r>
            <a:r>
              <a:rPr lang="en-US" b="1" dirty="0"/>
              <a:t>and might be difficult  to install it for </a:t>
            </a:r>
            <a:r>
              <a:rPr lang="en-US" b="1" dirty="0">
                <a:solidFill>
                  <a:srgbClr val="FF0000"/>
                </a:solidFill>
              </a:rPr>
              <a:t>poor communities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It might need to be </a:t>
            </a:r>
            <a:r>
              <a:rPr lang="en-US" b="1" dirty="0">
                <a:solidFill>
                  <a:srgbClr val="FF0000"/>
                </a:solidFill>
              </a:rPr>
              <a:t>implemented by phase</a:t>
            </a:r>
          </a:p>
          <a:p>
            <a:pPr lvl="1"/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7BD3-7795-45BF-A2E9-CA9A72A65E3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09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Sanitary System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Water carriage system is the </a:t>
            </a:r>
            <a:r>
              <a:rPr lang="en-US" b="1" dirty="0">
                <a:solidFill>
                  <a:srgbClr val="FF0000"/>
                </a:solidFill>
              </a:rPr>
              <a:t>most modern</a:t>
            </a:r>
          </a:p>
          <a:p>
            <a:r>
              <a:rPr lang="en-US" b="1" dirty="0"/>
              <a:t>It has so </a:t>
            </a:r>
            <a:r>
              <a:rPr lang="en-US" b="1" dirty="0">
                <a:solidFill>
                  <a:srgbClr val="FF0000"/>
                </a:solidFill>
              </a:rPr>
              <a:t>many advantages </a:t>
            </a:r>
            <a:r>
              <a:rPr lang="en-US" b="1" dirty="0"/>
              <a:t>over </a:t>
            </a:r>
            <a:r>
              <a:rPr lang="en-US" b="1" dirty="0">
                <a:solidFill>
                  <a:srgbClr val="FF0000"/>
                </a:solidFill>
              </a:rPr>
              <a:t>conservancy</a:t>
            </a:r>
          </a:p>
          <a:p>
            <a:r>
              <a:rPr lang="en-US" b="1" dirty="0"/>
              <a:t>It is more </a:t>
            </a:r>
            <a:r>
              <a:rPr lang="en-US" b="1" dirty="0">
                <a:solidFill>
                  <a:srgbClr val="FF0000"/>
                </a:solidFill>
              </a:rPr>
              <a:t>advantageous for big cities </a:t>
            </a:r>
            <a:r>
              <a:rPr lang="en-US" b="1" dirty="0"/>
              <a:t>where there is large concentration of population</a:t>
            </a:r>
          </a:p>
          <a:p>
            <a:r>
              <a:rPr lang="en-US" b="1" dirty="0"/>
              <a:t>Can be </a:t>
            </a:r>
            <a:r>
              <a:rPr lang="en-US" b="1" dirty="0">
                <a:solidFill>
                  <a:srgbClr val="FF0000"/>
                </a:solidFill>
              </a:rPr>
              <a:t>economical for big cities </a:t>
            </a:r>
            <a:r>
              <a:rPr lang="en-US" b="1" dirty="0"/>
              <a:t>where there is a possibility to raise fund</a:t>
            </a:r>
          </a:p>
          <a:p>
            <a:r>
              <a:rPr lang="en-US" b="1" dirty="0"/>
              <a:t>However for </a:t>
            </a:r>
            <a:r>
              <a:rPr lang="en-US" b="1" dirty="0">
                <a:solidFill>
                  <a:srgbClr val="FF0000"/>
                </a:solidFill>
              </a:rPr>
              <a:t>small cities </a:t>
            </a:r>
            <a:r>
              <a:rPr lang="en-US" b="1" dirty="0"/>
              <a:t>and towns </a:t>
            </a:r>
            <a:r>
              <a:rPr lang="en-US" b="1" dirty="0">
                <a:solidFill>
                  <a:srgbClr val="FF0000"/>
                </a:solidFill>
              </a:rPr>
              <a:t>adoption of water carriage system </a:t>
            </a:r>
            <a:r>
              <a:rPr lang="en-US" b="1" dirty="0"/>
              <a:t>becomes difficult as it is not easy to raise fund</a:t>
            </a:r>
          </a:p>
          <a:p>
            <a:r>
              <a:rPr lang="en-US" b="1" dirty="0"/>
              <a:t>Thus </a:t>
            </a:r>
            <a:r>
              <a:rPr lang="en-US" b="1" dirty="0">
                <a:solidFill>
                  <a:srgbClr val="FF0000"/>
                </a:solidFill>
              </a:rPr>
              <a:t>conservancy system </a:t>
            </a:r>
            <a:r>
              <a:rPr lang="en-US" b="1" dirty="0"/>
              <a:t>is recommended </a:t>
            </a:r>
            <a:r>
              <a:rPr lang="en-US" b="1" dirty="0">
                <a:solidFill>
                  <a:srgbClr val="FF0000"/>
                </a:solidFill>
              </a:rPr>
              <a:t>for small cities and towns</a:t>
            </a:r>
            <a:r>
              <a:rPr lang="en-US" b="1" dirty="0"/>
              <a:t> as they prove to be economical</a:t>
            </a:r>
          </a:p>
          <a:p>
            <a:r>
              <a:rPr lang="en-US" b="1" dirty="0"/>
              <a:t>Availability of </a:t>
            </a:r>
            <a:r>
              <a:rPr lang="en-US" b="1" dirty="0">
                <a:solidFill>
                  <a:srgbClr val="FF0000"/>
                </a:solidFill>
              </a:rPr>
              <a:t>space in small towns </a:t>
            </a:r>
            <a:r>
              <a:rPr lang="en-US" b="1" dirty="0"/>
              <a:t>and lack of it in </a:t>
            </a:r>
            <a:r>
              <a:rPr lang="en-US" b="1" dirty="0">
                <a:solidFill>
                  <a:srgbClr val="FF0000"/>
                </a:solidFill>
              </a:rPr>
              <a:t>big cities </a:t>
            </a:r>
            <a:r>
              <a:rPr lang="en-US" b="1" dirty="0"/>
              <a:t>is also the cause for the </a:t>
            </a:r>
            <a:r>
              <a:rPr lang="en-US" b="1" dirty="0">
                <a:solidFill>
                  <a:srgbClr val="FF0000"/>
                </a:solidFill>
              </a:rPr>
              <a:t>different choice of the system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7BD3-7795-45BF-A2E9-CA9A72A65E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33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Classification of Water Carriage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Separate System of Sewerage</a:t>
            </a:r>
          </a:p>
          <a:p>
            <a:pPr lvl="1"/>
            <a:r>
              <a:rPr lang="en-US" b="1" dirty="0"/>
              <a:t>Two sets of sewer one carrying sewage and the other storm water</a:t>
            </a:r>
          </a:p>
          <a:p>
            <a:r>
              <a:rPr lang="en-US" b="1" dirty="0">
                <a:solidFill>
                  <a:srgbClr val="FF0000"/>
                </a:solidFill>
              </a:rPr>
              <a:t>Combined System of Sewerage</a:t>
            </a:r>
          </a:p>
          <a:p>
            <a:pPr lvl="1"/>
            <a:r>
              <a:rPr lang="en-US" b="1" dirty="0"/>
              <a:t>Single sewer carrying both sewage and storm water</a:t>
            </a:r>
          </a:p>
          <a:p>
            <a:r>
              <a:rPr lang="en-US" b="1" dirty="0">
                <a:solidFill>
                  <a:srgbClr val="FF0000"/>
                </a:solidFill>
              </a:rPr>
              <a:t>Partially Combined or Partially Separate System</a:t>
            </a:r>
          </a:p>
          <a:p>
            <a:pPr lvl="1"/>
            <a:r>
              <a:rPr lang="en-US" b="1" dirty="0"/>
              <a:t>Single sewer laid but in </a:t>
            </a:r>
            <a:r>
              <a:rPr lang="en-US" b="1" dirty="0">
                <a:solidFill>
                  <a:srgbClr val="FF0000"/>
                </a:solidFill>
              </a:rPr>
              <a:t>small rain period </a:t>
            </a:r>
            <a:r>
              <a:rPr lang="en-US" b="1" dirty="0"/>
              <a:t>it is used for both but as amount of storm water is increased storm water is collected by  open channel and drained to river or stream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7BD3-7795-45BF-A2E9-CA9A72A65E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58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Geremew Sahilu (PhD)</a:t>
            </a:r>
          </a:p>
        </p:txBody>
      </p:sp>
      <p:sp>
        <p:nvSpPr>
          <p:cNvPr id="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© PK, 2005 – page </a:t>
            </a:r>
            <a:fld id="{54DBE132-72CF-48EF-8563-169FEDA8CB74}" type="slidenum">
              <a:rPr lang="de-DE"/>
              <a:pPr/>
              <a:t>25</a:t>
            </a:fld>
            <a:endParaRPr lang="de-DE"/>
          </a:p>
        </p:txBody>
      </p:sp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1524000" y="152400"/>
            <a:ext cx="9144000" cy="36933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>
              <a:spcBef>
                <a:spcPct val="50000"/>
              </a:spcBef>
            </a:pPr>
            <a:r>
              <a:rPr lang="de-DE">
                <a:latin typeface="Arial Black" pitchFamily="34" charset="0"/>
              </a:rPr>
              <a:t>Separate system </a:t>
            </a:r>
          </a:p>
        </p:txBody>
      </p:sp>
      <p:sp>
        <p:nvSpPr>
          <p:cNvPr id="205827" name="Line 3"/>
          <p:cNvSpPr>
            <a:spLocks noChangeAspect="1" noChangeShapeType="1"/>
          </p:cNvSpPr>
          <p:nvPr/>
        </p:nvSpPr>
        <p:spPr bwMode="auto">
          <a:xfrm>
            <a:off x="8991600" y="2895601"/>
            <a:ext cx="0" cy="322263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28" name="Line 4"/>
          <p:cNvSpPr>
            <a:spLocks noChangeAspect="1" noChangeShapeType="1"/>
          </p:cNvSpPr>
          <p:nvPr/>
        </p:nvSpPr>
        <p:spPr bwMode="auto">
          <a:xfrm>
            <a:off x="8834438" y="1584325"/>
            <a:ext cx="0" cy="268288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29" name="Oval 5"/>
          <p:cNvSpPr>
            <a:spLocks noChangeAspect="1" noChangeArrowheads="1"/>
          </p:cNvSpPr>
          <p:nvPr/>
        </p:nvSpPr>
        <p:spPr bwMode="auto">
          <a:xfrm>
            <a:off x="6858000" y="1219200"/>
            <a:ext cx="1066800" cy="10668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30" name="Line 6"/>
          <p:cNvSpPr>
            <a:spLocks noChangeAspect="1" noChangeShapeType="1"/>
          </p:cNvSpPr>
          <p:nvPr/>
        </p:nvSpPr>
        <p:spPr bwMode="auto">
          <a:xfrm>
            <a:off x="5162550" y="1581151"/>
            <a:ext cx="0" cy="269875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31" name="Line 7"/>
          <p:cNvSpPr>
            <a:spLocks noChangeAspect="1" noChangeShapeType="1"/>
          </p:cNvSpPr>
          <p:nvPr/>
        </p:nvSpPr>
        <p:spPr bwMode="auto">
          <a:xfrm>
            <a:off x="2286000" y="1600201"/>
            <a:ext cx="0" cy="1668463"/>
          </a:xfrm>
          <a:prstGeom prst="line">
            <a:avLst/>
          </a:prstGeom>
          <a:noFill/>
          <a:ln w="31750">
            <a:solidFill>
              <a:srgbClr val="00CCFF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32" name="Text Box 8"/>
          <p:cNvSpPr txBox="1">
            <a:spLocks noChangeAspect="1" noChangeArrowheads="1"/>
          </p:cNvSpPr>
          <p:nvPr/>
        </p:nvSpPr>
        <p:spPr bwMode="auto">
          <a:xfrm>
            <a:off x="1752600" y="998539"/>
            <a:ext cx="1676400" cy="592137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Groundwater, drainage, …</a:t>
            </a:r>
          </a:p>
        </p:txBody>
      </p:sp>
      <p:sp>
        <p:nvSpPr>
          <p:cNvPr id="205833" name="Text Box 9"/>
          <p:cNvSpPr txBox="1">
            <a:spLocks noChangeAspect="1" noChangeArrowheads="1"/>
          </p:cNvSpPr>
          <p:nvPr/>
        </p:nvSpPr>
        <p:spPr bwMode="auto">
          <a:xfrm>
            <a:off x="4648200" y="914400"/>
            <a:ext cx="1905000" cy="3810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Rain water </a:t>
            </a:r>
          </a:p>
        </p:txBody>
      </p:sp>
      <p:sp>
        <p:nvSpPr>
          <p:cNvPr id="205834" name="Oval 10"/>
          <p:cNvSpPr>
            <a:spLocks noChangeAspect="1" noChangeArrowheads="1"/>
          </p:cNvSpPr>
          <p:nvPr/>
        </p:nvSpPr>
        <p:spPr bwMode="auto">
          <a:xfrm>
            <a:off x="3602038" y="1295400"/>
            <a:ext cx="969962" cy="990600"/>
          </a:xfrm>
          <a:prstGeom prst="ellipse">
            <a:avLst/>
          </a:prstGeom>
          <a:solidFill>
            <a:srgbClr val="0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35" name="Text Box 11"/>
          <p:cNvSpPr txBox="1">
            <a:spLocks noChangeAspect="1" noChangeArrowheads="1"/>
          </p:cNvSpPr>
          <p:nvPr/>
        </p:nvSpPr>
        <p:spPr bwMode="auto">
          <a:xfrm>
            <a:off x="3708400" y="1581150"/>
            <a:ext cx="787400" cy="484188"/>
          </a:xfrm>
          <a:prstGeom prst="rect">
            <a:avLst/>
          </a:prstGeom>
          <a:solidFill>
            <a:srgbClr val="00808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10800" anchor="ctr"/>
          <a:lstStyle/>
          <a:p>
            <a:pPr algn="ctr" eaLnBrk="0" hangingPunct="0"/>
            <a:r>
              <a:rPr lang="de-DE">
                <a:latin typeface="Arial" charset="0"/>
              </a:rPr>
              <a:t>Storm sewer</a:t>
            </a:r>
          </a:p>
        </p:txBody>
      </p:sp>
      <p:sp>
        <p:nvSpPr>
          <p:cNvPr id="205836" name="Text Box 12"/>
          <p:cNvSpPr txBox="1">
            <a:spLocks noChangeAspect="1" noChangeArrowheads="1"/>
          </p:cNvSpPr>
          <p:nvPr/>
        </p:nvSpPr>
        <p:spPr bwMode="auto">
          <a:xfrm>
            <a:off x="8134350" y="2532064"/>
            <a:ext cx="1771650" cy="377825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WWTP</a:t>
            </a:r>
          </a:p>
        </p:txBody>
      </p:sp>
      <p:sp>
        <p:nvSpPr>
          <p:cNvPr id="205837" name="Text Box 13"/>
          <p:cNvSpPr txBox="1">
            <a:spLocks noChangeAspect="1" noChangeArrowheads="1"/>
          </p:cNvSpPr>
          <p:nvPr/>
        </p:nvSpPr>
        <p:spPr bwMode="auto">
          <a:xfrm>
            <a:off x="8134351" y="998539"/>
            <a:ext cx="1922463" cy="592137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Domestic and industrial sewage </a:t>
            </a:r>
          </a:p>
        </p:txBody>
      </p:sp>
      <p:sp>
        <p:nvSpPr>
          <p:cNvPr id="205838" name="Text Box 14"/>
          <p:cNvSpPr txBox="1">
            <a:spLocks noChangeAspect="1" noChangeArrowheads="1"/>
          </p:cNvSpPr>
          <p:nvPr/>
        </p:nvSpPr>
        <p:spPr bwMode="auto">
          <a:xfrm>
            <a:off x="4648201" y="1262063"/>
            <a:ext cx="942975" cy="32385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10800" anchor="ctr"/>
          <a:lstStyle/>
          <a:p>
            <a:pPr algn="ctr" eaLnBrk="0" hangingPunct="0"/>
            <a:r>
              <a:rPr lang="de-DE">
                <a:latin typeface="Arial" charset="0"/>
                <a:sym typeface="Symbol" pitchFamily="18" charset="2"/>
              </a:rPr>
              <a:t></a:t>
            </a:r>
            <a:r>
              <a:rPr lang="de-DE">
                <a:latin typeface="Arial" charset="0"/>
              </a:rPr>
              <a:t>clean</a:t>
            </a:r>
          </a:p>
        </p:txBody>
      </p:sp>
      <p:sp>
        <p:nvSpPr>
          <p:cNvPr id="205839" name="Text Box 15"/>
          <p:cNvSpPr txBox="1">
            <a:spLocks noChangeAspect="1" noChangeArrowheads="1"/>
          </p:cNvSpPr>
          <p:nvPr/>
        </p:nvSpPr>
        <p:spPr bwMode="auto">
          <a:xfrm>
            <a:off x="5592764" y="1262063"/>
            <a:ext cx="960437" cy="32385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10800" anchor="ctr"/>
          <a:lstStyle/>
          <a:p>
            <a:pPr algn="ctr" eaLnBrk="0" hangingPunct="0"/>
            <a:r>
              <a:rPr lang="de-DE">
                <a:latin typeface="Arial" charset="0"/>
              </a:rPr>
              <a:t>polluted</a:t>
            </a:r>
          </a:p>
        </p:txBody>
      </p:sp>
      <p:sp>
        <p:nvSpPr>
          <p:cNvPr id="205840" name="Text Box 16"/>
          <p:cNvSpPr txBox="1">
            <a:spLocks noChangeAspect="1" noChangeArrowheads="1"/>
          </p:cNvSpPr>
          <p:nvPr/>
        </p:nvSpPr>
        <p:spPr bwMode="auto">
          <a:xfrm>
            <a:off x="6858000" y="1581150"/>
            <a:ext cx="1066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0800" anchor="ctr"/>
          <a:lstStyle/>
          <a:p>
            <a:pPr algn="ctr" eaLnBrk="0" hangingPunct="0"/>
            <a:r>
              <a:rPr lang="de-DE">
                <a:latin typeface="Arial" charset="0"/>
              </a:rPr>
              <a:t>Sewage sewer</a:t>
            </a:r>
          </a:p>
        </p:txBody>
      </p:sp>
      <p:sp>
        <p:nvSpPr>
          <p:cNvPr id="205841" name="Line 17"/>
          <p:cNvSpPr>
            <a:spLocks noChangeAspect="1" noChangeShapeType="1"/>
          </p:cNvSpPr>
          <p:nvPr/>
        </p:nvSpPr>
        <p:spPr bwMode="auto">
          <a:xfrm>
            <a:off x="1825626" y="3276600"/>
            <a:ext cx="8156575" cy="0"/>
          </a:xfrm>
          <a:prstGeom prst="line">
            <a:avLst/>
          </a:prstGeom>
          <a:noFill/>
          <a:ln w="101600" cmpd="tri">
            <a:solidFill>
              <a:srgbClr val="000080"/>
            </a:solidFill>
            <a:round/>
            <a:headEnd/>
            <a:tailEnd type="stealth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42" name="Line 18"/>
          <p:cNvSpPr>
            <a:spLocks noChangeAspect="1" noChangeShapeType="1"/>
          </p:cNvSpPr>
          <p:nvPr/>
        </p:nvSpPr>
        <p:spPr bwMode="auto">
          <a:xfrm flipH="1">
            <a:off x="7924800" y="1846263"/>
            <a:ext cx="909638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43" name="Line 19"/>
          <p:cNvSpPr>
            <a:spLocks noChangeAspect="1" noChangeShapeType="1"/>
          </p:cNvSpPr>
          <p:nvPr/>
        </p:nvSpPr>
        <p:spPr bwMode="auto">
          <a:xfrm>
            <a:off x="6022975" y="1581151"/>
            <a:ext cx="0" cy="269875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44" name="Line 20"/>
          <p:cNvSpPr>
            <a:spLocks noChangeAspect="1" noChangeShapeType="1"/>
          </p:cNvSpPr>
          <p:nvPr/>
        </p:nvSpPr>
        <p:spPr bwMode="auto">
          <a:xfrm flipV="1">
            <a:off x="7404100" y="2752725"/>
            <a:ext cx="730250" cy="7938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45" name="Line 21"/>
          <p:cNvSpPr>
            <a:spLocks noChangeAspect="1" noChangeShapeType="1"/>
          </p:cNvSpPr>
          <p:nvPr/>
        </p:nvSpPr>
        <p:spPr bwMode="auto">
          <a:xfrm flipH="1">
            <a:off x="4572001" y="1846263"/>
            <a:ext cx="1450975" cy="0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46" name="Text Box 22"/>
          <p:cNvSpPr txBox="1">
            <a:spLocks noChangeAspect="1" noChangeArrowheads="1"/>
          </p:cNvSpPr>
          <p:nvPr/>
        </p:nvSpPr>
        <p:spPr bwMode="auto">
          <a:xfrm>
            <a:off x="2514601" y="2362200"/>
            <a:ext cx="1401763" cy="6096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Rainwater treatment</a:t>
            </a:r>
          </a:p>
        </p:txBody>
      </p:sp>
      <p:sp>
        <p:nvSpPr>
          <p:cNvPr id="205847" name="Line 23"/>
          <p:cNvSpPr>
            <a:spLocks noChangeAspect="1" noChangeShapeType="1"/>
          </p:cNvSpPr>
          <p:nvPr/>
        </p:nvSpPr>
        <p:spPr bwMode="auto">
          <a:xfrm>
            <a:off x="3224213" y="2908301"/>
            <a:ext cx="0" cy="322263"/>
          </a:xfrm>
          <a:prstGeom prst="line">
            <a:avLst/>
          </a:prstGeom>
          <a:noFill/>
          <a:ln w="31750">
            <a:solidFill>
              <a:srgbClr val="666699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48" name="Line 24"/>
          <p:cNvSpPr>
            <a:spLocks noChangeAspect="1" noChangeShapeType="1"/>
          </p:cNvSpPr>
          <p:nvPr/>
        </p:nvSpPr>
        <p:spPr bwMode="auto">
          <a:xfrm flipH="1">
            <a:off x="3429000" y="2114550"/>
            <a:ext cx="279400" cy="247650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49" name="Line 25"/>
          <p:cNvSpPr>
            <a:spLocks noChangeAspect="1" noChangeShapeType="1"/>
          </p:cNvSpPr>
          <p:nvPr/>
        </p:nvSpPr>
        <p:spPr bwMode="auto">
          <a:xfrm>
            <a:off x="2286000" y="1849438"/>
            <a:ext cx="1316038" cy="0"/>
          </a:xfrm>
          <a:prstGeom prst="line">
            <a:avLst/>
          </a:prstGeom>
          <a:noFill/>
          <a:ln w="31750">
            <a:solidFill>
              <a:srgbClr val="00CCFF"/>
            </a:solidFill>
            <a:prstDash val="lgDash"/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50" name="Line 26"/>
          <p:cNvSpPr>
            <a:spLocks noChangeAspect="1" noChangeShapeType="1"/>
          </p:cNvSpPr>
          <p:nvPr/>
        </p:nvSpPr>
        <p:spPr bwMode="auto">
          <a:xfrm>
            <a:off x="4086225" y="2270126"/>
            <a:ext cx="0" cy="969963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51" name="Line 27"/>
          <p:cNvSpPr>
            <a:spLocks noChangeAspect="1" noChangeShapeType="1"/>
          </p:cNvSpPr>
          <p:nvPr/>
        </p:nvSpPr>
        <p:spPr bwMode="auto">
          <a:xfrm>
            <a:off x="7405688" y="2303463"/>
            <a:ext cx="0" cy="45720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52" name="Line 28"/>
          <p:cNvSpPr>
            <a:spLocks noChangeAspect="1" noChangeShapeType="1"/>
          </p:cNvSpPr>
          <p:nvPr/>
        </p:nvSpPr>
        <p:spPr bwMode="auto">
          <a:xfrm>
            <a:off x="5376863" y="5521325"/>
            <a:ext cx="0" cy="268288"/>
          </a:xfrm>
          <a:prstGeom prst="line">
            <a:avLst/>
          </a:prstGeom>
          <a:noFill/>
          <a:ln w="31750">
            <a:solidFill>
              <a:srgbClr val="666699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53" name="Line 29"/>
          <p:cNvSpPr>
            <a:spLocks noChangeAspect="1" noChangeShapeType="1"/>
          </p:cNvSpPr>
          <p:nvPr/>
        </p:nvSpPr>
        <p:spPr bwMode="auto">
          <a:xfrm>
            <a:off x="5376863" y="4673600"/>
            <a:ext cx="0" cy="484188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54" name="Line 30"/>
          <p:cNvSpPr>
            <a:spLocks noChangeAspect="1" noChangeShapeType="1"/>
          </p:cNvSpPr>
          <p:nvPr/>
        </p:nvSpPr>
        <p:spPr bwMode="auto">
          <a:xfrm>
            <a:off x="5162550" y="4676776"/>
            <a:ext cx="0" cy="269875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55" name="Oval 31"/>
          <p:cNvSpPr>
            <a:spLocks noChangeAspect="1" noChangeArrowheads="1"/>
          </p:cNvSpPr>
          <p:nvPr/>
        </p:nvSpPr>
        <p:spPr bwMode="auto">
          <a:xfrm>
            <a:off x="6858000" y="4343401"/>
            <a:ext cx="1066800" cy="1033463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56" name="Line 32"/>
          <p:cNvSpPr>
            <a:spLocks noChangeAspect="1" noChangeShapeType="1"/>
          </p:cNvSpPr>
          <p:nvPr/>
        </p:nvSpPr>
        <p:spPr bwMode="auto">
          <a:xfrm>
            <a:off x="3224213" y="6000750"/>
            <a:ext cx="0" cy="431800"/>
          </a:xfrm>
          <a:prstGeom prst="line">
            <a:avLst/>
          </a:prstGeom>
          <a:noFill/>
          <a:ln w="31750">
            <a:solidFill>
              <a:srgbClr val="666699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57" name="Line 33"/>
          <p:cNvSpPr>
            <a:spLocks noChangeAspect="1" noChangeShapeType="1"/>
          </p:cNvSpPr>
          <p:nvPr/>
        </p:nvSpPr>
        <p:spPr bwMode="auto">
          <a:xfrm>
            <a:off x="8834438" y="4676776"/>
            <a:ext cx="0" cy="269875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58" name="Line 34"/>
          <p:cNvSpPr>
            <a:spLocks noChangeAspect="1" noChangeShapeType="1"/>
          </p:cNvSpPr>
          <p:nvPr/>
        </p:nvSpPr>
        <p:spPr bwMode="auto">
          <a:xfrm>
            <a:off x="8991600" y="6019800"/>
            <a:ext cx="0" cy="431800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59" name="Text Box 35"/>
          <p:cNvSpPr txBox="1">
            <a:spLocks noChangeAspect="1" noChangeArrowheads="1"/>
          </p:cNvSpPr>
          <p:nvPr/>
        </p:nvSpPr>
        <p:spPr bwMode="auto">
          <a:xfrm>
            <a:off x="1752600" y="4094164"/>
            <a:ext cx="1676400" cy="592137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Groundwater, drainage, …</a:t>
            </a:r>
          </a:p>
        </p:txBody>
      </p:sp>
      <p:sp>
        <p:nvSpPr>
          <p:cNvPr id="205860" name="Text Box 36"/>
          <p:cNvSpPr txBox="1">
            <a:spLocks noChangeAspect="1" noChangeArrowheads="1"/>
          </p:cNvSpPr>
          <p:nvPr/>
        </p:nvSpPr>
        <p:spPr bwMode="auto">
          <a:xfrm>
            <a:off x="4648200" y="3962400"/>
            <a:ext cx="1905000" cy="3810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Rain water</a:t>
            </a:r>
          </a:p>
        </p:txBody>
      </p:sp>
      <p:sp>
        <p:nvSpPr>
          <p:cNvPr id="205861" name="Oval 37"/>
          <p:cNvSpPr>
            <a:spLocks noChangeAspect="1" noChangeArrowheads="1"/>
          </p:cNvSpPr>
          <p:nvPr/>
        </p:nvSpPr>
        <p:spPr bwMode="auto">
          <a:xfrm>
            <a:off x="3602038" y="4419601"/>
            <a:ext cx="969962" cy="957263"/>
          </a:xfrm>
          <a:prstGeom prst="ellipse">
            <a:avLst/>
          </a:prstGeom>
          <a:solidFill>
            <a:srgbClr val="0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62" name="Text Box 38"/>
          <p:cNvSpPr txBox="1">
            <a:spLocks noChangeAspect="1" noChangeArrowheads="1"/>
          </p:cNvSpPr>
          <p:nvPr/>
        </p:nvSpPr>
        <p:spPr bwMode="auto">
          <a:xfrm>
            <a:off x="3708400" y="4676776"/>
            <a:ext cx="787400" cy="485775"/>
          </a:xfrm>
          <a:prstGeom prst="rect">
            <a:avLst/>
          </a:prstGeom>
          <a:solidFill>
            <a:srgbClr val="00808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10800" anchor="ctr"/>
          <a:lstStyle/>
          <a:p>
            <a:pPr algn="ctr" eaLnBrk="0" hangingPunct="0"/>
            <a:r>
              <a:rPr lang="de-DE">
                <a:latin typeface="Arial" charset="0"/>
              </a:rPr>
              <a:t>Storm sewer</a:t>
            </a:r>
          </a:p>
        </p:txBody>
      </p:sp>
      <p:sp>
        <p:nvSpPr>
          <p:cNvPr id="205863" name="Text Box 39"/>
          <p:cNvSpPr txBox="1">
            <a:spLocks noChangeAspect="1" noChangeArrowheads="1"/>
          </p:cNvSpPr>
          <p:nvPr/>
        </p:nvSpPr>
        <p:spPr bwMode="auto">
          <a:xfrm>
            <a:off x="8134350" y="5627689"/>
            <a:ext cx="1771650" cy="377825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WWTP</a:t>
            </a:r>
          </a:p>
        </p:txBody>
      </p:sp>
      <p:sp>
        <p:nvSpPr>
          <p:cNvPr id="205864" name="Text Box 40"/>
          <p:cNvSpPr txBox="1">
            <a:spLocks noChangeAspect="1" noChangeArrowheads="1"/>
          </p:cNvSpPr>
          <p:nvPr/>
        </p:nvSpPr>
        <p:spPr bwMode="auto">
          <a:xfrm>
            <a:off x="8134351" y="4094164"/>
            <a:ext cx="1922463" cy="592137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Domestic and industrial sewage </a:t>
            </a:r>
          </a:p>
        </p:txBody>
      </p:sp>
      <p:sp>
        <p:nvSpPr>
          <p:cNvPr id="205865" name="Text Box 41"/>
          <p:cNvSpPr txBox="1">
            <a:spLocks noChangeAspect="1" noChangeArrowheads="1"/>
          </p:cNvSpPr>
          <p:nvPr/>
        </p:nvSpPr>
        <p:spPr bwMode="auto">
          <a:xfrm>
            <a:off x="4648201" y="4359276"/>
            <a:ext cx="944563" cy="322263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10800" anchor="ctr"/>
          <a:lstStyle/>
          <a:p>
            <a:pPr algn="ctr" eaLnBrk="0" hangingPunct="0"/>
            <a:r>
              <a:rPr lang="de-DE">
                <a:latin typeface="Arial" charset="0"/>
                <a:sym typeface="Symbol" pitchFamily="18" charset="2"/>
              </a:rPr>
              <a:t></a:t>
            </a:r>
            <a:r>
              <a:rPr lang="de-DE">
                <a:latin typeface="Arial" charset="0"/>
              </a:rPr>
              <a:t>clean</a:t>
            </a:r>
          </a:p>
        </p:txBody>
      </p:sp>
      <p:sp>
        <p:nvSpPr>
          <p:cNvPr id="205866" name="Text Box 42"/>
          <p:cNvSpPr txBox="1">
            <a:spLocks noChangeAspect="1" noChangeArrowheads="1"/>
          </p:cNvSpPr>
          <p:nvPr/>
        </p:nvSpPr>
        <p:spPr bwMode="auto">
          <a:xfrm>
            <a:off x="5592764" y="4359276"/>
            <a:ext cx="960437" cy="322263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10800" anchor="ctr"/>
          <a:lstStyle/>
          <a:p>
            <a:pPr algn="ctr" eaLnBrk="0" hangingPunct="0"/>
            <a:r>
              <a:rPr lang="de-DE">
                <a:latin typeface="Arial" charset="0"/>
              </a:rPr>
              <a:t>polluted </a:t>
            </a:r>
          </a:p>
        </p:txBody>
      </p:sp>
      <p:sp>
        <p:nvSpPr>
          <p:cNvPr id="205867" name="Text Box 43"/>
          <p:cNvSpPr txBox="1">
            <a:spLocks noChangeAspect="1" noChangeArrowheads="1"/>
          </p:cNvSpPr>
          <p:nvPr/>
        </p:nvSpPr>
        <p:spPr bwMode="auto">
          <a:xfrm>
            <a:off x="6934200" y="4676776"/>
            <a:ext cx="990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0800" anchor="ctr"/>
          <a:lstStyle/>
          <a:p>
            <a:pPr algn="ctr" eaLnBrk="0" hangingPunct="0"/>
            <a:r>
              <a:rPr lang="de-DE">
                <a:latin typeface="Arial" charset="0"/>
              </a:rPr>
              <a:t>Sewage sewer</a:t>
            </a:r>
          </a:p>
        </p:txBody>
      </p:sp>
      <p:sp>
        <p:nvSpPr>
          <p:cNvPr id="205868" name="Line 44"/>
          <p:cNvSpPr>
            <a:spLocks noChangeAspect="1" noChangeShapeType="1"/>
          </p:cNvSpPr>
          <p:nvPr/>
        </p:nvSpPr>
        <p:spPr bwMode="auto">
          <a:xfrm>
            <a:off x="1825626" y="6477000"/>
            <a:ext cx="8156575" cy="0"/>
          </a:xfrm>
          <a:prstGeom prst="line">
            <a:avLst/>
          </a:prstGeom>
          <a:noFill/>
          <a:ln w="101600" cmpd="tri">
            <a:solidFill>
              <a:srgbClr val="000080"/>
            </a:solidFill>
            <a:round/>
            <a:headEnd/>
            <a:tailEnd type="stealth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69" name="Line 45"/>
          <p:cNvSpPr>
            <a:spLocks noChangeAspect="1" noChangeShapeType="1"/>
          </p:cNvSpPr>
          <p:nvPr/>
        </p:nvSpPr>
        <p:spPr bwMode="auto">
          <a:xfrm flipH="1" flipV="1">
            <a:off x="7924800" y="4940301"/>
            <a:ext cx="909638" cy="3175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70" name="Line 46"/>
          <p:cNvSpPr>
            <a:spLocks noChangeAspect="1" noChangeShapeType="1"/>
          </p:cNvSpPr>
          <p:nvPr/>
        </p:nvSpPr>
        <p:spPr bwMode="auto">
          <a:xfrm>
            <a:off x="6022975" y="4676776"/>
            <a:ext cx="0" cy="269875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71" name="Line 47"/>
          <p:cNvSpPr>
            <a:spLocks noChangeAspect="1" noChangeShapeType="1"/>
          </p:cNvSpPr>
          <p:nvPr/>
        </p:nvSpPr>
        <p:spPr bwMode="auto">
          <a:xfrm>
            <a:off x="2363788" y="4676775"/>
            <a:ext cx="0" cy="1778000"/>
          </a:xfrm>
          <a:prstGeom prst="line">
            <a:avLst/>
          </a:prstGeom>
          <a:noFill/>
          <a:ln w="31750">
            <a:solidFill>
              <a:srgbClr val="00CCFF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72" name="Line 48"/>
          <p:cNvSpPr>
            <a:spLocks noChangeAspect="1" noChangeShapeType="1"/>
          </p:cNvSpPr>
          <p:nvPr/>
        </p:nvSpPr>
        <p:spPr bwMode="auto">
          <a:xfrm flipH="1" flipV="1">
            <a:off x="4572001" y="4940301"/>
            <a:ext cx="1450975" cy="3175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73" name="Text Box 49"/>
          <p:cNvSpPr txBox="1">
            <a:spLocks noChangeAspect="1" noChangeArrowheads="1"/>
          </p:cNvSpPr>
          <p:nvPr/>
        </p:nvSpPr>
        <p:spPr bwMode="auto">
          <a:xfrm>
            <a:off x="4570414" y="5153026"/>
            <a:ext cx="1525587" cy="377825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Infiltration </a:t>
            </a:r>
          </a:p>
        </p:txBody>
      </p:sp>
      <p:sp>
        <p:nvSpPr>
          <p:cNvPr id="205874" name="Text Box 50"/>
          <p:cNvSpPr txBox="1">
            <a:spLocks noChangeAspect="1" noChangeArrowheads="1"/>
          </p:cNvSpPr>
          <p:nvPr/>
        </p:nvSpPr>
        <p:spPr bwMode="auto">
          <a:xfrm>
            <a:off x="4570414" y="5784851"/>
            <a:ext cx="1525587" cy="593725"/>
          </a:xfrm>
          <a:prstGeom prst="rect">
            <a:avLst/>
          </a:prstGeom>
          <a:solidFill>
            <a:srgbClr val="666699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Groundwater aquifer </a:t>
            </a:r>
          </a:p>
        </p:txBody>
      </p:sp>
      <p:sp>
        <p:nvSpPr>
          <p:cNvPr id="205875" name="Text Box 51"/>
          <p:cNvSpPr txBox="1">
            <a:spLocks noChangeAspect="1" noChangeArrowheads="1"/>
          </p:cNvSpPr>
          <p:nvPr/>
        </p:nvSpPr>
        <p:spPr bwMode="auto">
          <a:xfrm>
            <a:off x="2578101" y="5562600"/>
            <a:ext cx="1349375" cy="6096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Rainwater treatment </a:t>
            </a:r>
          </a:p>
        </p:txBody>
      </p:sp>
      <p:sp>
        <p:nvSpPr>
          <p:cNvPr id="205876" name="Line 52"/>
          <p:cNvSpPr>
            <a:spLocks noChangeAspect="1" noChangeShapeType="1"/>
          </p:cNvSpPr>
          <p:nvPr/>
        </p:nvSpPr>
        <p:spPr bwMode="auto">
          <a:xfrm flipH="1">
            <a:off x="3352800" y="5211763"/>
            <a:ext cx="355600" cy="315912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77" name="Line 53"/>
          <p:cNvSpPr>
            <a:spLocks noChangeAspect="1" noChangeShapeType="1"/>
          </p:cNvSpPr>
          <p:nvPr/>
        </p:nvSpPr>
        <p:spPr bwMode="auto">
          <a:xfrm flipV="1">
            <a:off x="2363788" y="4940301"/>
            <a:ext cx="1238250" cy="3175"/>
          </a:xfrm>
          <a:prstGeom prst="line">
            <a:avLst/>
          </a:prstGeom>
          <a:noFill/>
          <a:ln w="31750">
            <a:solidFill>
              <a:srgbClr val="00CCFF"/>
            </a:solidFill>
            <a:prstDash val="lgDash"/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78" name="Line 54"/>
          <p:cNvSpPr>
            <a:spLocks noChangeAspect="1" noChangeShapeType="1"/>
          </p:cNvSpPr>
          <p:nvPr/>
        </p:nvSpPr>
        <p:spPr bwMode="auto">
          <a:xfrm>
            <a:off x="2363789" y="5422900"/>
            <a:ext cx="2206625" cy="0"/>
          </a:xfrm>
          <a:prstGeom prst="line">
            <a:avLst/>
          </a:prstGeom>
          <a:noFill/>
          <a:ln w="31750">
            <a:solidFill>
              <a:srgbClr val="00CCFF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79" name="Line 55"/>
          <p:cNvSpPr>
            <a:spLocks noChangeAspect="1" noChangeShapeType="1"/>
          </p:cNvSpPr>
          <p:nvPr/>
        </p:nvSpPr>
        <p:spPr bwMode="auto">
          <a:xfrm>
            <a:off x="4086225" y="5360989"/>
            <a:ext cx="0" cy="1076325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80" name="Line 56"/>
          <p:cNvSpPr>
            <a:spLocks noChangeAspect="1" noChangeShapeType="1"/>
          </p:cNvSpPr>
          <p:nvPr/>
        </p:nvSpPr>
        <p:spPr bwMode="auto">
          <a:xfrm flipV="1">
            <a:off x="7404100" y="5843589"/>
            <a:ext cx="730250" cy="9525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5881" name="Line 57"/>
          <p:cNvSpPr>
            <a:spLocks noChangeAspect="1" noChangeShapeType="1"/>
          </p:cNvSpPr>
          <p:nvPr/>
        </p:nvSpPr>
        <p:spPr bwMode="auto">
          <a:xfrm>
            <a:off x="7404100" y="5386388"/>
            <a:ext cx="0" cy="45720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/>
          </a:ln>
        </p:spPr>
        <p:txBody>
          <a:bodyPr lIns="0" tIns="0" rIns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30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Geremew Sahilu (PhD)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© PK, 2005 – page </a:t>
            </a:r>
            <a:fld id="{5DCC46FB-B47D-41EC-B707-88BBA77DDACB}" type="slidenum">
              <a:rPr lang="de-DE"/>
              <a:pPr/>
              <a:t>26</a:t>
            </a:fld>
            <a:endParaRPr lang="de-DE"/>
          </a:p>
        </p:txBody>
      </p:sp>
      <p:pic>
        <p:nvPicPr>
          <p:cNvPr id="283651" name="Picture 3" descr="trennsystem_unten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9289" y="1557339"/>
            <a:ext cx="8245475" cy="4789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1524000" y="152400"/>
            <a:ext cx="9144000" cy="36933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>
              <a:spcBef>
                <a:spcPct val="50000"/>
              </a:spcBef>
            </a:pPr>
            <a:r>
              <a:rPr lang="de-DE">
                <a:latin typeface="Arial Black" pitchFamily="34" charset="0"/>
              </a:rPr>
              <a:t>Separate system </a:t>
            </a:r>
          </a:p>
        </p:txBody>
      </p:sp>
    </p:spTree>
    <p:extLst>
      <p:ext uri="{BB962C8B-B14F-4D97-AF65-F5344CB8AC3E}">
        <p14:creationId xmlns:p14="http://schemas.microsoft.com/office/powerpoint/2010/main" val="1693308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Separate System of Sewerage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Advantages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Disadvantages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Size of sewers are small</a:t>
            </a:r>
          </a:p>
          <a:p>
            <a:r>
              <a:rPr lang="en-US" dirty="0"/>
              <a:t>Sewage load on treatment unit is small</a:t>
            </a:r>
          </a:p>
          <a:p>
            <a:r>
              <a:rPr lang="en-US" dirty="0"/>
              <a:t>River or stream waters are not polluted</a:t>
            </a:r>
          </a:p>
          <a:p>
            <a:r>
              <a:rPr lang="en-US" dirty="0"/>
              <a:t>Storm water can be discharged into streams or rivers without any treatment</a:t>
            </a:r>
          </a:p>
          <a:p>
            <a:r>
              <a:rPr lang="en-US" dirty="0"/>
              <a:t>In case pumping of sewage is required it is economical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Sewers being small, difficult to clean </a:t>
            </a:r>
          </a:p>
          <a:p>
            <a:r>
              <a:rPr lang="en-US" dirty="0"/>
              <a:t>Likely to choke frequently</a:t>
            </a:r>
          </a:p>
          <a:p>
            <a:r>
              <a:rPr lang="en-US" dirty="0"/>
              <a:t>Costly since two sets need to be laid</a:t>
            </a:r>
          </a:p>
          <a:p>
            <a:r>
              <a:rPr lang="en-US" dirty="0"/>
              <a:t>Storm water sewer used only in rainy season – can be dumping place of garbage in dry period and get choked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7BD3-7795-45BF-A2E9-CA9A72A65E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93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Geremew Sahilu (PhD)</a:t>
            </a:r>
          </a:p>
        </p:txBody>
      </p:sp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© PK, 2005 – page </a:t>
            </a:r>
            <a:fld id="{0AE9DE5D-FE54-4FA6-B663-DA3BDEE7998C}" type="slidenum">
              <a:rPr lang="de-DE"/>
              <a:pPr/>
              <a:t>28</a:t>
            </a:fld>
            <a:endParaRPr lang="de-DE"/>
          </a:p>
        </p:txBody>
      </p:sp>
      <p:sp>
        <p:nvSpPr>
          <p:cNvPr id="204802" name="Line 2"/>
          <p:cNvSpPr>
            <a:spLocks noChangeAspect="1" noChangeShapeType="1"/>
          </p:cNvSpPr>
          <p:nvPr/>
        </p:nvSpPr>
        <p:spPr bwMode="auto">
          <a:xfrm>
            <a:off x="6608763" y="2886075"/>
            <a:ext cx="0" cy="268288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03" name="Line 3"/>
          <p:cNvSpPr>
            <a:spLocks noChangeAspect="1" noChangeShapeType="1"/>
          </p:cNvSpPr>
          <p:nvPr/>
        </p:nvSpPr>
        <p:spPr bwMode="auto">
          <a:xfrm>
            <a:off x="8686800" y="2878139"/>
            <a:ext cx="0" cy="268287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04" name="Text Box 4"/>
          <p:cNvSpPr txBox="1">
            <a:spLocks noChangeAspect="1" noChangeArrowheads="1"/>
          </p:cNvSpPr>
          <p:nvPr/>
        </p:nvSpPr>
        <p:spPr bwMode="auto">
          <a:xfrm>
            <a:off x="1825626" y="979489"/>
            <a:ext cx="1679575" cy="592137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Groundwater , Drainage, …</a:t>
            </a:r>
          </a:p>
        </p:txBody>
      </p:sp>
      <p:sp>
        <p:nvSpPr>
          <p:cNvPr id="204805" name="Text Box 5"/>
          <p:cNvSpPr txBox="1">
            <a:spLocks noChangeAspect="1" noChangeArrowheads="1"/>
          </p:cNvSpPr>
          <p:nvPr/>
        </p:nvSpPr>
        <p:spPr bwMode="auto">
          <a:xfrm>
            <a:off x="4572000" y="936625"/>
            <a:ext cx="1828800" cy="3048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Rain water</a:t>
            </a:r>
          </a:p>
        </p:txBody>
      </p:sp>
      <p:sp>
        <p:nvSpPr>
          <p:cNvPr id="204806" name="Text Box 6"/>
          <p:cNvSpPr txBox="1">
            <a:spLocks noChangeAspect="1" noChangeArrowheads="1"/>
          </p:cNvSpPr>
          <p:nvPr/>
        </p:nvSpPr>
        <p:spPr bwMode="auto">
          <a:xfrm>
            <a:off x="5856288" y="2513014"/>
            <a:ext cx="1454150" cy="376237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CSO</a:t>
            </a:r>
          </a:p>
        </p:txBody>
      </p:sp>
      <p:sp>
        <p:nvSpPr>
          <p:cNvPr id="204807" name="Text Box 7"/>
          <p:cNvSpPr txBox="1">
            <a:spLocks noChangeAspect="1" noChangeArrowheads="1"/>
          </p:cNvSpPr>
          <p:nvPr/>
        </p:nvSpPr>
        <p:spPr bwMode="auto">
          <a:xfrm>
            <a:off x="7897814" y="2513014"/>
            <a:ext cx="1627187" cy="376237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WWTP</a:t>
            </a:r>
          </a:p>
        </p:txBody>
      </p:sp>
      <p:sp>
        <p:nvSpPr>
          <p:cNvPr id="204808" name="Text Box 8"/>
          <p:cNvSpPr txBox="1">
            <a:spLocks noChangeAspect="1" noChangeArrowheads="1"/>
          </p:cNvSpPr>
          <p:nvPr/>
        </p:nvSpPr>
        <p:spPr bwMode="auto">
          <a:xfrm>
            <a:off x="7897814" y="979489"/>
            <a:ext cx="2085975" cy="592137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Domestic and industrial sewage </a:t>
            </a:r>
          </a:p>
        </p:txBody>
      </p:sp>
      <p:sp>
        <p:nvSpPr>
          <p:cNvPr id="204809" name="Text Box 9"/>
          <p:cNvSpPr txBox="1">
            <a:spLocks noChangeAspect="1" noChangeArrowheads="1"/>
          </p:cNvSpPr>
          <p:nvPr/>
        </p:nvSpPr>
        <p:spPr bwMode="auto">
          <a:xfrm>
            <a:off x="4572000" y="1243013"/>
            <a:ext cx="863600" cy="32385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10800" anchor="ctr"/>
          <a:lstStyle/>
          <a:p>
            <a:pPr algn="ctr" eaLnBrk="0" hangingPunct="0"/>
            <a:r>
              <a:rPr lang="de-DE">
                <a:latin typeface="Arial" charset="0"/>
                <a:sym typeface="Symbol" pitchFamily="18" charset="2"/>
              </a:rPr>
              <a:t></a:t>
            </a:r>
            <a:r>
              <a:rPr lang="de-DE">
                <a:latin typeface="Arial" charset="0"/>
              </a:rPr>
              <a:t>clean</a:t>
            </a:r>
          </a:p>
        </p:txBody>
      </p:sp>
      <p:sp>
        <p:nvSpPr>
          <p:cNvPr id="204810" name="Text Box 10"/>
          <p:cNvSpPr txBox="1">
            <a:spLocks noChangeAspect="1" noChangeArrowheads="1"/>
          </p:cNvSpPr>
          <p:nvPr/>
        </p:nvSpPr>
        <p:spPr bwMode="auto">
          <a:xfrm>
            <a:off x="5435600" y="1243013"/>
            <a:ext cx="965200" cy="32385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10800" anchor="ctr"/>
          <a:lstStyle/>
          <a:p>
            <a:pPr algn="ctr" eaLnBrk="0" hangingPunct="0"/>
            <a:r>
              <a:rPr lang="de-DE">
                <a:latin typeface="Arial" charset="0"/>
              </a:rPr>
              <a:t>polluted</a:t>
            </a:r>
          </a:p>
        </p:txBody>
      </p:sp>
      <p:sp>
        <p:nvSpPr>
          <p:cNvPr id="204811" name="Oval 11"/>
          <p:cNvSpPr>
            <a:spLocks noChangeAspect="1" noChangeArrowheads="1"/>
          </p:cNvSpPr>
          <p:nvPr/>
        </p:nvSpPr>
        <p:spPr bwMode="auto">
          <a:xfrm>
            <a:off x="6715125" y="1347788"/>
            <a:ext cx="914400" cy="9144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12" name="Text Box 12"/>
          <p:cNvSpPr txBox="1">
            <a:spLocks noChangeAspect="1" noChangeArrowheads="1"/>
          </p:cNvSpPr>
          <p:nvPr/>
        </p:nvSpPr>
        <p:spPr bwMode="auto">
          <a:xfrm>
            <a:off x="6843714" y="1563688"/>
            <a:ext cx="650875" cy="482600"/>
          </a:xfrm>
          <a:prstGeom prst="rect">
            <a:avLst/>
          </a:prstGeom>
          <a:solidFill>
            <a:srgbClr val="FF990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10800" anchor="ctr"/>
          <a:lstStyle/>
          <a:p>
            <a:pPr algn="ctr" eaLnBrk="0" hangingPunct="0"/>
            <a:r>
              <a:rPr lang="de-DE">
                <a:latin typeface="Arial" charset="0"/>
              </a:rPr>
              <a:t>Comb syst</a:t>
            </a:r>
          </a:p>
        </p:txBody>
      </p:sp>
      <p:sp>
        <p:nvSpPr>
          <p:cNvPr id="204813" name="Line 13"/>
          <p:cNvSpPr>
            <a:spLocks noChangeAspect="1" noChangeShapeType="1"/>
          </p:cNvSpPr>
          <p:nvPr/>
        </p:nvSpPr>
        <p:spPr bwMode="auto">
          <a:xfrm>
            <a:off x="1825626" y="3200400"/>
            <a:ext cx="7953375" cy="0"/>
          </a:xfrm>
          <a:prstGeom prst="line">
            <a:avLst/>
          </a:prstGeom>
          <a:noFill/>
          <a:ln w="101600" cmpd="tri">
            <a:solidFill>
              <a:srgbClr val="000080"/>
            </a:solidFill>
            <a:round/>
            <a:headEnd/>
            <a:tailEnd type="stealth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14" name="Line 14"/>
          <p:cNvSpPr>
            <a:spLocks noChangeAspect="1" noChangeShapeType="1"/>
          </p:cNvSpPr>
          <p:nvPr/>
        </p:nvSpPr>
        <p:spPr bwMode="auto">
          <a:xfrm>
            <a:off x="8596313" y="1563689"/>
            <a:ext cx="0" cy="26828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15" name="Line 15"/>
          <p:cNvSpPr>
            <a:spLocks noChangeAspect="1" noChangeShapeType="1"/>
          </p:cNvSpPr>
          <p:nvPr/>
        </p:nvSpPr>
        <p:spPr bwMode="auto">
          <a:xfrm flipH="1">
            <a:off x="7629525" y="1827213"/>
            <a:ext cx="966788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16" name="Line 16"/>
          <p:cNvSpPr>
            <a:spLocks noChangeAspect="1" noChangeShapeType="1"/>
          </p:cNvSpPr>
          <p:nvPr/>
        </p:nvSpPr>
        <p:spPr bwMode="auto">
          <a:xfrm>
            <a:off x="5029200" y="1546225"/>
            <a:ext cx="0" cy="268288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17" name="Line 17"/>
          <p:cNvSpPr>
            <a:spLocks noChangeAspect="1" noChangeShapeType="1"/>
          </p:cNvSpPr>
          <p:nvPr/>
        </p:nvSpPr>
        <p:spPr bwMode="auto">
          <a:xfrm>
            <a:off x="5029200" y="1827213"/>
            <a:ext cx="1676400" cy="0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18" name="Line 18"/>
          <p:cNvSpPr>
            <a:spLocks noChangeAspect="1" noChangeShapeType="1"/>
          </p:cNvSpPr>
          <p:nvPr/>
        </p:nvSpPr>
        <p:spPr bwMode="auto">
          <a:xfrm>
            <a:off x="2363788" y="1557339"/>
            <a:ext cx="0" cy="1614487"/>
          </a:xfrm>
          <a:prstGeom prst="line">
            <a:avLst/>
          </a:prstGeom>
          <a:noFill/>
          <a:ln w="31750">
            <a:solidFill>
              <a:srgbClr val="00CCFF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19" name="Line 19"/>
          <p:cNvSpPr>
            <a:spLocks noChangeAspect="1" noChangeShapeType="1"/>
          </p:cNvSpPr>
          <p:nvPr/>
        </p:nvSpPr>
        <p:spPr bwMode="auto">
          <a:xfrm>
            <a:off x="2363788" y="1827213"/>
            <a:ext cx="2589212" cy="0"/>
          </a:xfrm>
          <a:prstGeom prst="line">
            <a:avLst/>
          </a:prstGeom>
          <a:noFill/>
          <a:ln w="31750">
            <a:solidFill>
              <a:srgbClr val="00CCFF"/>
            </a:solidFill>
            <a:prstDash val="lgDash"/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20" name="Line 20"/>
          <p:cNvSpPr>
            <a:spLocks noChangeAspect="1" noChangeShapeType="1"/>
          </p:cNvSpPr>
          <p:nvPr/>
        </p:nvSpPr>
        <p:spPr bwMode="auto">
          <a:xfrm flipH="1">
            <a:off x="6554788" y="2143126"/>
            <a:ext cx="322262" cy="377825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21" name="Line 21"/>
          <p:cNvSpPr>
            <a:spLocks noChangeAspect="1" noChangeShapeType="1"/>
          </p:cNvSpPr>
          <p:nvPr/>
        </p:nvSpPr>
        <p:spPr bwMode="auto">
          <a:xfrm>
            <a:off x="7307263" y="2724150"/>
            <a:ext cx="590550" cy="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22" name="Line 22"/>
          <p:cNvSpPr>
            <a:spLocks noChangeAspect="1" noChangeShapeType="1"/>
          </p:cNvSpPr>
          <p:nvPr/>
        </p:nvSpPr>
        <p:spPr bwMode="auto">
          <a:xfrm>
            <a:off x="5864225" y="1563689"/>
            <a:ext cx="0" cy="268287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23" name="Line 23"/>
          <p:cNvSpPr>
            <a:spLocks noChangeAspect="1" noChangeShapeType="1"/>
          </p:cNvSpPr>
          <p:nvPr/>
        </p:nvSpPr>
        <p:spPr bwMode="auto">
          <a:xfrm>
            <a:off x="8686800" y="6096001"/>
            <a:ext cx="1588" cy="322263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24" name="Line 24"/>
          <p:cNvSpPr>
            <a:spLocks noChangeAspect="1" noChangeShapeType="1"/>
          </p:cNvSpPr>
          <p:nvPr/>
        </p:nvSpPr>
        <p:spPr bwMode="auto">
          <a:xfrm>
            <a:off x="6715126" y="6113463"/>
            <a:ext cx="3175" cy="290512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25" name="Text Box 25"/>
          <p:cNvSpPr txBox="1">
            <a:spLocks noChangeAspect="1" noChangeArrowheads="1"/>
          </p:cNvSpPr>
          <p:nvPr/>
        </p:nvSpPr>
        <p:spPr bwMode="auto">
          <a:xfrm>
            <a:off x="1825626" y="4127500"/>
            <a:ext cx="1679575" cy="590550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Groundwater , Drainage, …</a:t>
            </a:r>
          </a:p>
        </p:txBody>
      </p:sp>
      <p:sp>
        <p:nvSpPr>
          <p:cNvPr id="204826" name="Text Box 26"/>
          <p:cNvSpPr txBox="1">
            <a:spLocks noChangeAspect="1" noChangeArrowheads="1"/>
          </p:cNvSpPr>
          <p:nvPr/>
        </p:nvSpPr>
        <p:spPr bwMode="auto">
          <a:xfrm>
            <a:off x="4572000" y="4038600"/>
            <a:ext cx="1828800" cy="381000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Rain water</a:t>
            </a:r>
          </a:p>
        </p:txBody>
      </p:sp>
      <p:sp>
        <p:nvSpPr>
          <p:cNvPr id="204827" name="Text Box 27"/>
          <p:cNvSpPr txBox="1">
            <a:spLocks noChangeAspect="1" noChangeArrowheads="1"/>
          </p:cNvSpPr>
          <p:nvPr/>
        </p:nvSpPr>
        <p:spPr bwMode="auto">
          <a:xfrm>
            <a:off x="6072189" y="5715000"/>
            <a:ext cx="1309687" cy="376238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CSO</a:t>
            </a:r>
          </a:p>
        </p:txBody>
      </p:sp>
      <p:sp>
        <p:nvSpPr>
          <p:cNvPr id="204828" name="Text Box 28"/>
          <p:cNvSpPr txBox="1">
            <a:spLocks noChangeAspect="1" noChangeArrowheads="1"/>
          </p:cNvSpPr>
          <p:nvPr/>
        </p:nvSpPr>
        <p:spPr bwMode="auto">
          <a:xfrm>
            <a:off x="7900988" y="5715000"/>
            <a:ext cx="1624012" cy="376238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WWTP</a:t>
            </a:r>
          </a:p>
        </p:txBody>
      </p:sp>
      <p:sp>
        <p:nvSpPr>
          <p:cNvPr id="204829" name="Text Box 29"/>
          <p:cNvSpPr txBox="1">
            <a:spLocks noChangeAspect="1" noChangeArrowheads="1"/>
          </p:cNvSpPr>
          <p:nvPr/>
        </p:nvSpPr>
        <p:spPr bwMode="auto">
          <a:xfrm>
            <a:off x="7900988" y="4127500"/>
            <a:ext cx="2011362" cy="59055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Domestic and industrial sewage </a:t>
            </a:r>
          </a:p>
        </p:txBody>
      </p:sp>
      <p:sp>
        <p:nvSpPr>
          <p:cNvPr id="204830" name="Text Box 30"/>
          <p:cNvSpPr txBox="1">
            <a:spLocks noChangeAspect="1" noChangeArrowheads="1"/>
          </p:cNvSpPr>
          <p:nvPr/>
        </p:nvSpPr>
        <p:spPr bwMode="auto">
          <a:xfrm>
            <a:off x="4572001" y="4392613"/>
            <a:ext cx="874713" cy="322262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10800" anchor="ctr"/>
          <a:lstStyle/>
          <a:p>
            <a:pPr algn="ctr" eaLnBrk="0" hangingPunct="0"/>
            <a:r>
              <a:rPr lang="de-DE">
                <a:latin typeface="Arial" charset="0"/>
                <a:sym typeface="Symbol" pitchFamily="18" charset="2"/>
              </a:rPr>
              <a:t></a:t>
            </a:r>
            <a:r>
              <a:rPr lang="de-DE">
                <a:latin typeface="Arial" charset="0"/>
              </a:rPr>
              <a:t>clean </a:t>
            </a:r>
          </a:p>
        </p:txBody>
      </p:sp>
      <p:sp>
        <p:nvSpPr>
          <p:cNvPr id="204831" name="Text Box 31"/>
          <p:cNvSpPr txBox="1">
            <a:spLocks noChangeAspect="1" noChangeArrowheads="1"/>
          </p:cNvSpPr>
          <p:nvPr/>
        </p:nvSpPr>
        <p:spPr bwMode="auto">
          <a:xfrm>
            <a:off x="5437188" y="4392613"/>
            <a:ext cx="963612" cy="322262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10800" anchor="ctr"/>
          <a:lstStyle/>
          <a:p>
            <a:pPr algn="ctr" eaLnBrk="0" hangingPunct="0"/>
            <a:r>
              <a:rPr lang="de-DE">
                <a:latin typeface="Arial" charset="0"/>
              </a:rPr>
              <a:t>polluted</a:t>
            </a:r>
          </a:p>
        </p:txBody>
      </p:sp>
      <p:sp>
        <p:nvSpPr>
          <p:cNvPr id="204832" name="Oval 32"/>
          <p:cNvSpPr>
            <a:spLocks noChangeAspect="1" noChangeArrowheads="1"/>
          </p:cNvSpPr>
          <p:nvPr/>
        </p:nvSpPr>
        <p:spPr bwMode="auto">
          <a:xfrm>
            <a:off x="6718301" y="4494213"/>
            <a:ext cx="923925" cy="9144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33" name="Text Box 33"/>
          <p:cNvSpPr txBox="1">
            <a:spLocks noChangeAspect="1" noChangeArrowheads="1"/>
          </p:cNvSpPr>
          <p:nvPr/>
        </p:nvSpPr>
        <p:spPr bwMode="auto">
          <a:xfrm>
            <a:off x="6845301" y="4713289"/>
            <a:ext cx="690563" cy="484187"/>
          </a:xfrm>
          <a:prstGeom prst="rect">
            <a:avLst/>
          </a:prstGeom>
          <a:solidFill>
            <a:srgbClr val="FF990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10800" anchor="ctr"/>
          <a:lstStyle/>
          <a:p>
            <a:pPr algn="ctr" eaLnBrk="0" hangingPunct="0"/>
            <a:r>
              <a:rPr lang="de-DE">
                <a:latin typeface="Arial" charset="0"/>
              </a:rPr>
              <a:t>Comb syst</a:t>
            </a:r>
          </a:p>
        </p:txBody>
      </p:sp>
      <p:sp>
        <p:nvSpPr>
          <p:cNvPr id="204834" name="Line 34"/>
          <p:cNvSpPr>
            <a:spLocks noChangeAspect="1" noChangeShapeType="1"/>
          </p:cNvSpPr>
          <p:nvPr/>
        </p:nvSpPr>
        <p:spPr bwMode="auto">
          <a:xfrm>
            <a:off x="1825625" y="6453189"/>
            <a:ext cx="8051800" cy="1587"/>
          </a:xfrm>
          <a:prstGeom prst="line">
            <a:avLst/>
          </a:prstGeom>
          <a:noFill/>
          <a:ln w="101600" cmpd="tri">
            <a:solidFill>
              <a:srgbClr val="000080"/>
            </a:solidFill>
            <a:round/>
            <a:headEnd/>
            <a:tailEnd type="stealth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35" name="Line 35"/>
          <p:cNvSpPr>
            <a:spLocks noChangeAspect="1" noChangeShapeType="1"/>
          </p:cNvSpPr>
          <p:nvPr/>
        </p:nvSpPr>
        <p:spPr bwMode="auto">
          <a:xfrm flipH="1">
            <a:off x="8599488" y="4713288"/>
            <a:ext cx="4762" cy="26035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36" name="Line 36"/>
          <p:cNvSpPr>
            <a:spLocks noChangeAspect="1" noChangeShapeType="1"/>
          </p:cNvSpPr>
          <p:nvPr/>
        </p:nvSpPr>
        <p:spPr bwMode="auto">
          <a:xfrm flipH="1">
            <a:off x="7626350" y="4968876"/>
            <a:ext cx="984250" cy="4763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37" name="Line 37"/>
          <p:cNvSpPr>
            <a:spLocks noChangeAspect="1" noChangeShapeType="1"/>
          </p:cNvSpPr>
          <p:nvPr/>
        </p:nvSpPr>
        <p:spPr bwMode="auto">
          <a:xfrm>
            <a:off x="5865814" y="4705350"/>
            <a:ext cx="1587" cy="268288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38" name="Line 38"/>
          <p:cNvSpPr>
            <a:spLocks noChangeAspect="1" noChangeShapeType="1"/>
          </p:cNvSpPr>
          <p:nvPr/>
        </p:nvSpPr>
        <p:spPr bwMode="auto">
          <a:xfrm>
            <a:off x="5865814" y="4968875"/>
            <a:ext cx="839787" cy="1588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39" name="Line 39"/>
          <p:cNvSpPr>
            <a:spLocks noChangeAspect="1" noChangeShapeType="1"/>
          </p:cNvSpPr>
          <p:nvPr/>
        </p:nvSpPr>
        <p:spPr bwMode="auto">
          <a:xfrm>
            <a:off x="2363789" y="4705350"/>
            <a:ext cx="1587" cy="1720850"/>
          </a:xfrm>
          <a:prstGeom prst="line">
            <a:avLst/>
          </a:prstGeom>
          <a:noFill/>
          <a:ln w="31750">
            <a:solidFill>
              <a:srgbClr val="00CCFF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40" name="Line 40"/>
          <p:cNvSpPr>
            <a:spLocks noChangeAspect="1" noChangeShapeType="1"/>
          </p:cNvSpPr>
          <p:nvPr/>
        </p:nvSpPr>
        <p:spPr bwMode="auto">
          <a:xfrm flipH="1">
            <a:off x="6718300" y="5343525"/>
            <a:ext cx="217488" cy="376238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41" name="Line 41"/>
          <p:cNvSpPr>
            <a:spLocks noChangeAspect="1" noChangeShapeType="1"/>
          </p:cNvSpPr>
          <p:nvPr/>
        </p:nvSpPr>
        <p:spPr bwMode="auto">
          <a:xfrm>
            <a:off x="7362826" y="5924550"/>
            <a:ext cx="544513" cy="1588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42" name="Text Box 42"/>
          <p:cNvSpPr txBox="1">
            <a:spLocks noChangeAspect="1" noChangeArrowheads="1"/>
          </p:cNvSpPr>
          <p:nvPr/>
        </p:nvSpPr>
        <p:spPr bwMode="auto">
          <a:xfrm>
            <a:off x="4114800" y="5184775"/>
            <a:ext cx="1474788" cy="376238"/>
          </a:xfrm>
          <a:prstGeom prst="rect">
            <a:avLst/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Infiltration </a:t>
            </a:r>
          </a:p>
        </p:txBody>
      </p:sp>
      <p:sp>
        <p:nvSpPr>
          <p:cNvPr id="204843" name="Line 43"/>
          <p:cNvSpPr>
            <a:spLocks noChangeAspect="1" noChangeShapeType="1"/>
          </p:cNvSpPr>
          <p:nvPr/>
        </p:nvSpPr>
        <p:spPr bwMode="auto">
          <a:xfrm>
            <a:off x="5006975" y="4705351"/>
            <a:ext cx="1588" cy="271463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44" name="Text Box 44"/>
          <p:cNvSpPr txBox="1">
            <a:spLocks noChangeAspect="1" noChangeArrowheads="1"/>
          </p:cNvSpPr>
          <p:nvPr/>
        </p:nvSpPr>
        <p:spPr bwMode="auto">
          <a:xfrm>
            <a:off x="4114800" y="5764213"/>
            <a:ext cx="1474788" cy="590550"/>
          </a:xfrm>
          <a:prstGeom prst="rect">
            <a:avLst/>
          </a:prstGeom>
          <a:solidFill>
            <a:srgbClr val="666699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anchor="ctr"/>
          <a:lstStyle/>
          <a:p>
            <a:pPr algn="ctr" eaLnBrk="0" hangingPunct="0"/>
            <a:r>
              <a:rPr lang="de-DE">
                <a:latin typeface="Arial" charset="0"/>
              </a:rPr>
              <a:t>Groundwater aquifer</a:t>
            </a:r>
          </a:p>
        </p:txBody>
      </p:sp>
      <p:sp>
        <p:nvSpPr>
          <p:cNvPr id="204845" name="Line 45"/>
          <p:cNvSpPr>
            <a:spLocks noChangeAspect="1" noChangeShapeType="1"/>
          </p:cNvSpPr>
          <p:nvPr/>
        </p:nvSpPr>
        <p:spPr bwMode="auto">
          <a:xfrm>
            <a:off x="5008564" y="5554663"/>
            <a:ext cx="1587" cy="214312"/>
          </a:xfrm>
          <a:prstGeom prst="line">
            <a:avLst/>
          </a:prstGeom>
          <a:noFill/>
          <a:ln w="31750">
            <a:solidFill>
              <a:srgbClr val="666699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46" name="Line 46"/>
          <p:cNvSpPr>
            <a:spLocks noChangeAspect="1" noChangeShapeType="1"/>
          </p:cNvSpPr>
          <p:nvPr/>
        </p:nvSpPr>
        <p:spPr bwMode="auto">
          <a:xfrm>
            <a:off x="2363788" y="5399089"/>
            <a:ext cx="1751012" cy="1587"/>
          </a:xfrm>
          <a:prstGeom prst="line">
            <a:avLst/>
          </a:prstGeom>
          <a:noFill/>
          <a:ln w="31750">
            <a:solidFill>
              <a:srgbClr val="33CCCC"/>
            </a:solidFill>
            <a:prstDash val="lgDash"/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47" name="Line 47"/>
          <p:cNvSpPr>
            <a:spLocks noChangeAspect="1" noChangeShapeType="1"/>
          </p:cNvSpPr>
          <p:nvPr/>
        </p:nvSpPr>
        <p:spPr bwMode="auto">
          <a:xfrm>
            <a:off x="2363788" y="4972050"/>
            <a:ext cx="3503612" cy="1588"/>
          </a:xfrm>
          <a:prstGeom prst="line">
            <a:avLst/>
          </a:prstGeom>
          <a:noFill/>
          <a:ln w="31750">
            <a:solidFill>
              <a:srgbClr val="00CCFF"/>
            </a:solidFill>
            <a:prstDash val="lgDash"/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48" name="Line 48"/>
          <p:cNvSpPr>
            <a:spLocks noChangeAspect="1" noChangeShapeType="1"/>
          </p:cNvSpPr>
          <p:nvPr/>
        </p:nvSpPr>
        <p:spPr bwMode="auto">
          <a:xfrm>
            <a:off x="5006975" y="4972051"/>
            <a:ext cx="1588" cy="214313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 type="triangle" w="med" len="med"/>
          </a:ln>
        </p:spPr>
        <p:txBody>
          <a:bodyPr lIns="0" tIns="0" rIns="0" anchor="ctr"/>
          <a:lstStyle/>
          <a:p>
            <a:endParaRPr lang="en-US"/>
          </a:p>
        </p:txBody>
      </p:sp>
      <p:sp>
        <p:nvSpPr>
          <p:cNvPr id="204849" name="Text Box 49"/>
          <p:cNvSpPr txBox="1">
            <a:spLocks noChangeArrowheads="1"/>
          </p:cNvSpPr>
          <p:nvPr/>
        </p:nvSpPr>
        <p:spPr bwMode="auto">
          <a:xfrm>
            <a:off x="1524000" y="152400"/>
            <a:ext cx="9144000" cy="36933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>
              <a:spcBef>
                <a:spcPct val="50000"/>
              </a:spcBef>
            </a:pPr>
            <a:r>
              <a:rPr lang="de-DE">
                <a:latin typeface="Arial Black" pitchFamily="34" charset="0"/>
              </a:rPr>
              <a:t>Combined system  </a:t>
            </a:r>
          </a:p>
        </p:txBody>
      </p:sp>
    </p:spTree>
    <p:extLst>
      <p:ext uri="{BB962C8B-B14F-4D97-AF65-F5344CB8AC3E}">
        <p14:creationId xmlns:p14="http://schemas.microsoft.com/office/powerpoint/2010/main" val="2676646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Geremew Sahilu (PhD)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© PK, 2005 – page </a:t>
            </a:r>
            <a:fld id="{D5960BFE-68A3-430A-85E8-DAAC66AC8E2C}" type="slidenum">
              <a:rPr lang="de-DE"/>
              <a:pPr/>
              <a:t>29</a:t>
            </a:fld>
            <a:endParaRPr lang="de-DE"/>
          </a:p>
        </p:txBody>
      </p:sp>
      <p:pic>
        <p:nvPicPr>
          <p:cNvPr id="281603" name="Picture 3" descr="mischsystem_unt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81076"/>
            <a:ext cx="9144000" cy="5311775"/>
          </a:xfrm>
          <a:prstGeom prst="rect">
            <a:avLst/>
          </a:prstGeom>
          <a:noFill/>
        </p:spPr>
      </p:pic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1524000" y="152400"/>
            <a:ext cx="9144000" cy="36933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>
              <a:spcBef>
                <a:spcPct val="50000"/>
              </a:spcBef>
            </a:pPr>
            <a:r>
              <a:rPr lang="de-DE">
                <a:latin typeface="Arial Black" pitchFamily="34" charset="0"/>
              </a:rPr>
              <a:t>Combined system  </a:t>
            </a:r>
          </a:p>
        </p:txBody>
      </p:sp>
    </p:spTree>
    <p:extLst>
      <p:ext uri="{BB962C8B-B14F-4D97-AF65-F5344CB8AC3E}">
        <p14:creationId xmlns:p14="http://schemas.microsoft.com/office/powerpoint/2010/main" val="223284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.slidesharecdn.com/anintroductiontowastewaterandsludgeprinciples-13057529152001-phpapp01-110518161334-phpapp01/95/slide-4-728.jpg?13057536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0063" y="901357"/>
            <a:ext cx="8763000" cy="621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11220-D8FE-4B3B-9A23-18DC6FCD38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905000" y="304800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</a:rPr>
              <a:t>Rise of Sanitary Engineering /Env. Eng.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 rot="-2230775">
            <a:off x="2190751" y="3400425"/>
            <a:ext cx="7921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 When Did We Become Concerned??? </a:t>
            </a:r>
          </a:p>
        </p:txBody>
      </p:sp>
      <p:sp>
        <p:nvSpPr>
          <p:cNvPr id="8" name="Freeform 7"/>
          <p:cNvSpPr/>
          <p:nvPr/>
        </p:nvSpPr>
        <p:spPr>
          <a:xfrm>
            <a:off x="8909051" y="3194050"/>
            <a:ext cx="1057275" cy="3206750"/>
          </a:xfrm>
          <a:custGeom>
            <a:avLst/>
            <a:gdLst>
              <a:gd name="connsiteX0" fmla="*/ 520505 w 1057526"/>
              <a:gd name="connsiteY0" fmla="*/ 27355 h 3206653"/>
              <a:gd name="connsiteX1" fmla="*/ 478302 w 1057526"/>
              <a:gd name="connsiteY1" fmla="*/ 13287 h 3206653"/>
              <a:gd name="connsiteX2" fmla="*/ 154745 w 1057526"/>
              <a:gd name="connsiteY2" fmla="*/ 41422 h 3206653"/>
              <a:gd name="connsiteX3" fmla="*/ 98474 w 1057526"/>
              <a:gd name="connsiteY3" fmla="*/ 97693 h 3206653"/>
              <a:gd name="connsiteX4" fmla="*/ 14068 w 1057526"/>
              <a:gd name="connsiteY4" fmla="*/ 308708 h 3206653"/>
              <a:gd name="connsiteX5" fmla="*/ 0 w 1057526"/>
              <a:gd name="connsiteY5" fmla="*/ 421250 h 3206653"/>
              <a:gd name="connsiteX6" fmla="*/ 28136 w 1057526"/>
              <a:gd name="connsiteY6" fmla="*/ 674468 h 3206653"/>
              <a:gd name="connsiteX7" fmla="*/ 56271 w 1057526"/>
              <a:gd name="connsiteY7" fmla="*/ 1068364 h 3206653"/>
              <a:gd name="connsiteX8" fmla="*/ 84407 w 1057526"/>
              <a:gd name="connsiteY8" fmla="*/ 1152770 h 3206653"/>
              <a:gd name="connsiteX9" fmla="*/ 126610 w 1057526"/>
              <a:gd name="connsiteY9" fmla="*/ 1223108 h 3206653"/>
              <a:gd name="connsiteX10" fmla="*/ 168813 w 1057526"/>
              <a:gd name="connsiteY10" fmla="*/ 1349718 h 3206653"/>
              <a:gd name="connsiteX11" fmla="*/ 196948 w 1057526"/>
              <a:gd name="connsiteY11" fmla="*/ 1434124 h 3206653"/>
              <a:gd name="connsiteX12" fmla="*/ 225084 w 1057526"/>
              <a:gd name="connsiteY12" fmla="*/ 1504462 h 3206653"/>
              <a:gd name="connsiteX13" fmla="*/ 253219 w 1057526"/>
              <a:gd name="connsiteY13" fmla="*/ 1659207 h 3206653"/>
              <a:gd name="connsiteX14" fmla="*/ 267287 w 1057526"/>
              <a:gd name="connsiteY14" fmla="*/ 1771748 h 3206653"/>
              <a:gd name="connsiteX15" fmla="*/ 281354 w 1057526"/>
              <a:gd name="connsiteY15" fmla="*/ 2728351 h 3206653"/>
              <a:gd name="connsiteX16" fmla="*/ 295422 w 1057526"/>
              <a:gd name="connsiteY16" fmla="*/ 2770555 h 3206653"/>
              <a:gd name="connsiteX17" fmla="*/ 351693 w 1057526"/>
              <a:gd name="connsiteY17" fmla="*/ 2840893 h 3206653"/>
              <a:gd name="connsiteX18" fmla="*/ 365760 w 1057526"/>
              <a:gd name="connsiteY18" fmla="*/ 2883096 h 3206653"/>
              <a:gd name="connsiteX19" fmla="*/ 422031 w 1057526"/>
              <a:gd name="connsiteY19" fmla="*/ 2939367 h 3206653"/>
              <a:gd name="connsiteX20" fmla="*/ 450167 w 1057526"/>
              <a:gd name="connsiteY20" fmla="*/ 2981570 h 3206653"/>
              <a:gd name="connsiteX21" fmla="*/ 478302 w 1057526"/>
              <a:gd name="connsiteY21" fmla="*/ 3065976 h 3206653"/>
              <a:gd name="connsiteX22" fmla="*/ 534573 w 1057526"/>
              <a:gd name="connsiteY22" fmla="*/ 3150382 h 3206653"/>
              <a:gd name="connsiteX23" fmla="*/ 633047 w 1057526"/>
              <a:gd name="connsiteY23" fmla="*/ 3164450 h 3206653"/>
              <a:gd name="connsiteX24" fmla="*/ 759656 w 1057526"/>
              <a:gd name="connsiteY24" fmla="*/ 3206653 h 3206653"/>
              <a:gd name="connsiteX25" fmla="*/ 844062 w 1057526"/>
              <a:gd name="connsiteY25" fmla="*/ 3192585 h 3206653"/>
              <a:gd name="connsiteX26" fmla="*/ 900333 w 1057526"/>
              <a:gd name="connsiteY26" fmla="*/ 3164450 h 3206653"/>
              <a:gd name="connsiteX27" fmla="*/ 942536 w 1057526"/>
              <a:gd name="connsiteY27" fmla="*/ 3150382 h 3206653"/>
              <a:gd name="connsiteX28" fmla="*/ 970671 w 1057526"/>
              <a:gd name="connsiteY28" fmla="*/ 3065976 h 3206653"/>
              <a:gd name="connsiteX29" fmla="*/ 998807 w 1057526"/>
              <a:gd name="connsiteY29" fmla="*/ 2278185 h 3206653"/>
              <a:gd name="connsiteX30" fmla="*/ 1026942 w 1057526"/>
              <a:gd name="connsiteY30" fmla="*/ 2024967 h 3206653"/>
              <a:gd name="connsiteX31" fmla="*/ 1026942 w 1057526"/>
              <a:gd name="connsiteY31" fmla="*/ 1321582 h 3206653"/>
              <a:gd name="connsiteX32" fmla="*/ 998807 w 1057526"/>
              <a:gd name="connsiteY32" fmla="*/ 1223108 h 3206653"/>
              <a:gd name="connsiteX33" fmla="*/ 956604 w 1057526"/>
              <a:gd name="connsiteY33" fmla="*/ 1082431 h 3206653"/>
              <a:gd name="connsiteX34" fmla="*/ 942536 w 1057526"/>
              <a:gd name="connsiteY34" fmla="*/ 1012093 h 3206653"/>
              <a:gd name="connsiteX35" fmla="*/ 928468 w 1057526"/>
              <a:gd name="connsiteY35" fmla="*/ 955822 h 3206653"/>
              <a:gd name="connsiteX36" fmla="*/ 914400 w 1057526"/>
              <a:gd name="connsiteY36" fmla="*/ 801078 h 3206653"/>
              <a:gd name="connsiteX37" fmla="*/ 886265 w 1057526"/>
              <a:gd name="connsiteY37" fmla="*/ 688536 h 3206653"/>
              <a:gd name="connsiteX38" fmla="*/ 858130 w 1057526"/>
              <a:gd name="connsiteY38" fmla="*/ 561927 h 3206653"/>
              <a:gd name="connsiteX39" fmla="*/ 829994 w 1057526"/>
              <a:gd name="connsiteY39" fmla="*/ 266505 h 3206653"/>
              <a:gd name="connsiteX40" fmla="*/ 801859 w 1057526"/>
              <a:gd name="connsiteY40" fmla="*/ 182099 h 3206653"/>
              <a:gd name="connsiteX41" fmla="*/ 759656 w 1057526"/>
              <a:gd name="connsiteY41" fmla="*/ 153964 h 3206653"/>
              <a:gd name="connsiteX42" fmla="*/ 731520 w 1057526"/>
              <a:gd name="connsiteY42" fmla="*/ 125828 h 3206653"/>
              <a:gd name="connsiteX43" fmla="*/ 689317 w 1057526"/>
              <a:gd name="connsiteY43" fmla="*/ 111761 h 3206653"/>
              <a:gd name="connsiteX44" fmla="*/ 604911 w 1057526"/>
              <a:gd name="connsiteY44" fmla="*/ 55490 h 3206653"/>
              <a:gd name="connsiteX45" fmla="*/ 562708 w 1057526"/>
              <a:gd name="connsiteY45" fmla="*/ 27355 h 3206653"/>
              <a:gd name="connsiteX46" fmla="*/ 422031 w 1057526"/>
              <a:gd name="connsiteY46" fmla="*/ 41422 h 320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57526" h="3206653">
                <a:moveTo>
                  <a:pt x="520505" y="27355"/>
                </a:moveTo>
                <a:cubicBezTo>
                  <a:pt x="506437" y="22666"/>
                  <a:pt x="493131" y="13287"/>
                  <a:pt x="478302" y="13287"/>
                </a:cubicBezTo>
                <a:cubicBezTo>
                  <a:pt x="226566" y="13287"/>
                  <a:pt x="279016" y="0"/>
                  <a:pt x="154745" y="41422"/>
                </a:cubicBezTo>
                <a:lnTo>
                  <a:pt x="98474" y="97693"/>
                </a:lnTo>
                <a:cubicBezTo>
                  <a:pt x="55554" y="140613"/>
                  <a:pt x="30434" y="251428"/>
                  <a:pt x="14068" y="308708"/>
                </a:cubicBezTo>
                <a:cubicBezTo>
                  <a:pt x="9379" y="346222"/>
                  <a:pt x="0" y="383444"/>
                  <a:pt x="0" y="421250"/>
                </a:cubicBezTo>
                <a:cubicBezTo>
                  <a:pt x="0" y="489530"/>
                  <a:pt x="17671" y="601214"/>
                  <a:pt x="28136" y="674468"/>
                </a:cubicBezTo>
                <a:cubicBezTo>
                  <a:pt x="32268" y="769505"/>
                  <a:pt x="23464" y="948072"/>
                  <a:pt x="56271" y="1068364"/>
                </a:cubicBezTo>
                <a:cubicBezTo>
                  <a:pt x="64074" y="1096976"/>
                  <a:pt x="75029" y="1124635"/>
                  <a:pt x="84407" y="1152770"/>
                </a:cubicBezTo>
                <a:cubicBezTo>
                  <a:pt x="102669" y="1207557"/>
                  <a:pt x="87987" y="1184487"/>
                  <a:pt x="126610" y="1223108"/>
                </a:cubicBezTo>
                <a:lnTo>
                  <a:pt x="168813" y="1349718"/>
                </a:lnTo>
                <a:lnTo>
                  <a:pt x="196948" y="1434124"/>
                </a:lnTo>
                <a:cubicBezTo>
                  <a:pt x="206327" y="1457570"/>
                  <a:pt x="217099" y="1480506"/>
                  <a:pt x="225084" y="1504462"/>
                </a:cubicBezTo>
                <a:cubicBezTo>
                  <a:pt x="241190" y="1552779"/>
                  <a:pt x="246711" y="1610401"/>
                  <a:pt x="253219" y="1659207"/>
                </a:cubicBezTo>
                <a:cubicBezTo>
                  <a:pt x="258216" y="1696681"/>
                  <a:pt x="262598" y="1734234"/>
                  <a:pt x="267287" y="1771748"/>
                </a:cubicBezTo>
                <a:cubicBezTo>
                  <a:pt x="271976" y="2090616"/>
                  <a:pt x="272375" y="2409575"/>
                  <a:pt x="281354" y="2728351"/>
                </a:cubicBezTo>
                <a:cubicBezTo>
                  <a:pt x="281772" y="2743174"/>
                  <a:pt x="288790" y="2757292"/>
                  <a:pt x="295422" y="2770555"/>
                </a:cubicBezTo>
                <a:cubicBezTo>
                  <a:pt x="313169" y="2806049"/>
                  <a:pt x="325522" y="2814723"/>
                  <a:pt x="351693" y="2840893"/>
                </a:cubicBezTo>
                <a:cubicBezTo>
                  <a:pt x="356382" y="2854961"/>
                  <a:pt x="357141" y="2871029"/>
                  <a:pt x="365760" y="2883096"/>
                </a:cubicBezTo>
                <a:cubicBezTo>
                  <a:pt x="381178" y="2904681"/>
                  <a:pt x="407317" y="2917296"/>
                  <a:pt x="422031" y="2939367"/>
                </a:cubicBezTo>
                <a:lnTo>
                  <a:pt x="450167" y="2981570"/>
                </a:lnTo>
                <a:lnTo>
                  <a:pt x="478302" y="3065976"/>
                </a:lnTo>
                <a:cubicBezTo>
                  <a:pt x="489598" y="3099864"/>
                  <a:pt x="494044" y="3134170"/>
                  <a:pt x="534573" y="3150382"/>
                </a:cubicBezTo>
                <a:cubicBezTo>
                  <a:pt x="565359" y="3162697"/>
                  <a:pt x="600222" y="3159761"/>
                  <a:pt x="633047" y="3164450"/>
                </a:cubicBezTo>
                <a:cubicBezTo>
                  <a:pt x="655403" y="3173392"/>
                  <a:pt x="729369" y="3206653"/>
                  <a:pt x="759656" y="3206653"/>
                </a:cubicBezTo>
                <a:cubicBezTo>
                  <a:pt x="788179" y="3206653"/>
                  <a:pt x="815927" y="3197274"/>
                  <a:pt x="844062" y="3192585"/>
                </a:cubicBezTo>
                <a:cubicBezTo>
                  <a:pt x="862819" y="3183207"/>
                  <a:pt x="881058" y="3172711"/>
                  <a:pt x="900333" y="3164450"/>
                </a:cubicBezTo>
                <a:cubicBezTo>
                  <a:pt x="913963" y="3158609"/>
                  <a:pt x="933917" y="3162449"/>
                  <a:pt x="942536" y="3150382"/>
                </a:cubicBezTo>
                <a:cubicBezTo>
                  <a:pt x="959774" y="3126249"/>
                  <a:pt x="970671" y="3065976"/>
                  <a:pt x="970671" y="3065976"/>
                </a:cubicBezTo>
                <a:cubicBezTo>
                  <a:pt x="992839" y="2046268"/>
                  <a:pt x="961725" y="2704639"/>
                  <a:pt x="998807" y="2278185"/>
                </a:cubicBezTo>
                <a:cubicBezTo>
                  <a:pt x="1018378" y="2053114"/>
                  <a:pt x="999448" y="2162435"/>
                  <a:pt x="1026942" y="2024967"/>
                </a:cubicBezTo>
                <a:cubicBezTo>
                  <a:pt x="1057526" y="1719132"/>
                  <a:pt x="1050764" y="1845646"/>
                  <a:pt x="1026942" y="1321582"/>
                </a:cubicBezTo>
                <a:cubicBezTo>
                  <a:pt x="1025754" y="1295439"/>
                  <a:pt x="1006351" y="1249513"/>
                  <a:pt x="998807" y="1223108"/>
                </a:cubicBezTo>
                <a:cubicBezTo>
                  <a:pt x="956289" y="1074294"/>
                  <a:pt x="1023460" y="1283003"/>
                  <a:pt x="956604" y="1082431"/>
                </a:cubicBezTo>
                <a:cubicBezTo>
                  <a:pt x="949043" y="1059748"/>
                  <a:pt x="947723" y="1035434"/>
                  <a:pt x="942536" y="1012093"/>
                </a:cubicBezTo>
                <a:cubicBezTo>
                  <a:pt x="938342" y="993219"/>
                  <a:pt x="933157" y="974579"/>
                  <a:pt x="928468" y="955822"/>
                </a:cubicBezTo>
                <a:cubicBezTo>
                  <a:pt x="923779" y="904241"/>
                  <a:pt x="920824" y="852472"/>
                  <a:pt x="914400" y="801078"/>
                </a:cubicBezTo>
                <a:cubicBezTo>
                  <a:pt x="897027" y="662096"/>
                  <a:pt x="908141" y="786975"/>
                  <a:pt x="886265" y="688536"/>
                </a:cubicBezTo>
                <a:cubicBezTo>
                  <a:pt x="853251" y="539976"/>
                  <a:pt x="889799" y="656938"/>
                  <a:pt x="858130" y="561927"/>
                </a:cubicBezTo>
                <a:cubicBezTo>
                  <a:pt x="855168" y="523425"/>
                  <a:pt x="842985" y="327130"/>
                  <a:pt x="829994" y="266505"/>
                </a:cubicBezTo>
                <a:cubicBezTo>
                  <a:pt x="823780" y="237506"/>
                  <a:pt x="826535" y="198550"/>
                  <a:pt x="801859" y="182099"/>
                </a:cubicBezTo>
                <a:cubicBezTo>
                  <a:pt x="787791" y="172721"/>
                  <a:pt x="772858" y="164526"/>
                  <a:pt x="759656" y="153964"/>
                </a:cubicBezTo>
                <a:cubicBezTo>
                  <a:pt x="749299" y="145678"/>
                  <a:pt x="742893" y="132652"/>
                  <a:pt x="731520" y="125828"/>
                </a:cubicBezTo>
                <a:cubicBezTo>
                  <a:pt x="718805" y="118199"/>
                  <a:pt x="703385" y="116450"/>
                  <a:pt x="689317" y="111761"/>
                </a:cubicBezTo>
                <a:lnTo>
                  <a:pt x="604911" y="55490"/>
                </a:lnTo>
                <a:lnTo>
                  <a:pt x="562708" y="27355"/>
                </a:lnTo>
                <a:lnTo>
                  <a:pt x="422031" y="41422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65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Combined System of Sewerage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Advantages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Disadvantages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Large sewer size; easy to clean and less probability of choking</a:t>
            </a:r>
          </a:p>
          <a:p>
            <a:r>
              <a:rPr lang="en-US" dirty="0"/>
              <a:t>Single set needed thus economical</a:t>
            </a:r>
          </a:p>
          <a:p>
            <a:r>
              <a:rPr lang="en-US" dirty="0"/>
              <a:t>Sewage strength will be diluted hence nuisance level reduced</a:t>
            </a:r>
          </a:p>
          <a:p>
            <a:r>
              <a:rPr lang="en-US" dirty="0"/>
              <a:t>Reasonable maintenance cost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Difficult to handle and transport large size sewers</a:t>
            </a:r>
          </a:p>
          <a:p>
            <a:r>
              <a:rPr lang="en-US" dirty="0"/>
              <a:t>Load on treatment plants unnecessarily increased due to storm water</a:t>
            </a:r>
          </a:p>
          <a:p>
            <a:r>
              <a:rPr lang="en-US" dirty="0"/>
              <a:t>Overflow of sewers during heavy rain may create unhygienic condition</a:t>
            </a:r>
          </a:p>
          <a:p>
            <a:r>
              <a:rPr lang="en-US" dirty="0"/>
              <a:t>In dry season it becomes difficult to maintain proper flow as the sewers are large</a:t>
            </a:r>
          </a:p>
          <a:p>
            <a:r>
              <a:rPr lang="en-US" dirty="0"/>
              <a:t>Unnecessary pollution of storm water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7BD3-7795-45BF-A2E9-CA9A72A65E3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15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5972" y="685800"/>
            <a:ext cx="792005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7589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Partially Combined or Partially Separate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Advantages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Disadvantages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Size of sewer not very large since it takes only part of storm water</a:t>
            </a:r>
          </a:p>
          <a:p>
            <a:r>
              <a:rPr lang="en-US" dirty="0"/>
              <a:t>Combines advantages of the two systems (Separate/Combine)</a:t>
            </a:r>
          </a:p>
          <a:p>
            <a:r>
              <a:rPr lang="en-US" dirty="0"/>
              <a:t>No silting problem </a:t>
            </a:r>
          </a:p>
          <a:p>
            <a:r>
              <a:rPr lang="en-US" dirty="0"/>
              <a:t>Problem of disposing of storm water from residence is simplified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Flow velocity may be low during dry period</a:t>
            </a:r>
          </a:p>
          <a:p>
            <a:r>
              <a:rPr lang="en-US" dirty="0"/>
              <a:t>Storm water increases load on treatment plants and pumps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7BD3-7795-45BF-A2E9-CA9A72A65E3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75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Modern trend to use separate sys</a:t>
            </a:r>
            <a:r>
              <a:rPr lang="en-US" dirty="0"/>
              <a:t>tem which </a:t>
            </a:r>
            <a:r>
              <a:rPr lang="en-US" dirty="0">
                <a:solidFill>
                  <a:srgbClr val="FF0000"/>
                </a:solidFill>
              </a:rPr>
              <a:t>avoids contamination</a:t>
            </a:r>
            <a:r>
              <a:rPr lang="en-US" dirty="0"/>
              <a:t> of storm water and </a:t>
            </a:r>
            <a:r>
              <a:rPr lang="en-US" dirty="0">
                <a:solidFill>
                  <a:srgbClr val="FF0000"/>
                </a:solidFill>
              </a:rPr>
              <a:t>reduce the load </a:t>
            </a:r>
            <a:r>
              <a:rPr lang="en-US" dirty="0"/>
              <a:t>of treatment plant</a:t>
            </a:r>
          </a:p>
          <a:p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highly metropolitan city</a:t>
            </a:r>
            <a:r>
              <a:rPr lang="en-US" dirty="0"/>
              <a:t>, separate system is recommended since </a:t>
            </a:r>
            <a:r>
              <a:rPr lang="en-US" dirty="0">
                <a:solidFill>
                  <a:srgbClr val="FF0000"/>
                </a:solidFill>
              </a:rPr>
              <a:t>in case of combined system overflow would create heavily unhygienic situation</a:t>
            </a:r>
          </a:p>
          <a:p>
            <a:r>
              <a:rPr lang="en-US" dirty="0"/>
              <a:t>Separate system is mostly adapted</a:t>
            </a:r>
            <a:r>
              <a:rPr lang="en-US" dirty="0">
                <a:solidFill>
                  <a:srgbClr val="FF0000"/>
                </a:solidFill>
              </a:rPr>
              <a:t>, if fund is in shortage</a:t>
            </a:r>
            <a:r>
              <a:rPr lang="en-US" dirty="0"/>
              <a:t>, storm water can be handled open drains…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7BD3-7795-45BF-A2E9-CA9A72A65E3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32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853080-2715-2347-B0C4-8518D0EEE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36" y="139091"/>
            <a:ext cx="9144000" cy="6373606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828BB706-6A27-164A-8ADB-82CB8C8418A0}"/>
              </a:ext>
            </a:extLst>
          </p:cNvPr>
          <p:cNvSpPr/>
          <p:nvPr/>
        </p:nvSpPr>
        <p:spPr>
          <a:xfrm>
            <a:off x="1878227" y="885818"/>
            <a:ext cx="2882710" cy="438660"/>
          </a:xfrm>
          <a:custGeom>
            <a:avLst/>
            <a:gdLst>
              <a:gd name="connsiteX0" fmla="*/ 148281 w 2882710"/>
              <a:gd name="connsiteY0" fmla="*/ 3868 h 438660"/>
              <a:gd name="connsiteX1" fmla="*/ 0 w 2882710"/>
              <a:gd name="connsiteY1" fmla="*/ 300431 h 438660"/>
              <a:gd name="connsiteX2" fmla="*/ 0 w 2882710"/>
              <a:gd name="connsiteY2" fmla="*/ 300431 h 438660"/>
              <a:gd name="connsiteX3" fmla="*/ 383059 w 2882710"/>
              <a:gd name="connsiteY3" fmla="*/ 436355 h 438660"/>
              <a:gd name="connsiteX4" fmla="*/ 2187146 w 2882710"/>
              <a:gd name="connsiteY4" fmla="*/ 386928 h 438660"/>
              <a:gd name="connsiteX5" fmla="*/ 2829697 w 2882710"/>
              <a:gd name="connsiteY5" fmla="*/ 399285 h 438660"/>
              <a:gd name="connsiteX6" fmla="*/ 2743200 w 2882710"/>
              <a:gd name="connsiteY6" fmla="*/ 40939 h 438660"/>
              <a:gd name="connsiteX7" fmla="*/ 1927654 w 2882710"/>
              <a:gd name="connsiteY7" fmla="*/ 3868 h 438660"/>
              <a:gd name="connsiteX8" fmla="*/ 494270 w 2882710"/>
              <a:gd name="connsiteY8" fmla="*/ 3868 h 438660"/>
              <a:gd name="connsiteX9" fmla="*/ 148281 w 2882710"/>
              <a:gd name="connsiteY9" fmla="*/ 3868 h 43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2710" h="438660">
                <a:moveTo>
                  <a:pt x="148281" y="3868"/>
                </a:moveTo>
                <a:lnTo>
                  <a:pt x="0" y="300431"/>
                </a:lnTo>
                <a:lnTo>
                  <a:pt x="0" y="300431"/>
                </a:lnTo>
                <a:cubicBezTo>
                  <a:pt x="63843" y="323085"/>
                  <a:pt x="18535" y="421939"/>
                  <a:pt x="383059" y="436355"/>
                </a:cubicBezTo>
                <a:cubicBezTo>
                  <a:pt x="747583" y="450771"/>
                  <a:pt x="1779373" y="393106"/>
                  <a:pt x="2187146" y="386928"/>
                </a:cubicBezTo>
                <a:cubicBezTo>
                  <a:pt x="2594919" y="380750"/>
                  <a:pt x="2737021" y="456950"/>
                  <a:pt x="2829697" y="399285"/>
                </a:cubicBezTo>
                <a:cubicBezTo>
                  <a:pt x="2922373" y="341620"/>
                  <a:pt x="2893540" y="106842"/>
                  <a:pt x="2743200" y="40939"/>
                </a:cubicBezTo>
                <a:cubicBezTo>
                  <a:pt x="2592860" y="-24964"/>
                  <a:pt x="2302476" y="10046"/>
                  <a:pt x="1927654" y="3868"/>
                </a:cubicBezTo>
                <a:cubicBezTo>
                  <a:pt x="1552832" y="-2310"/>
                  <a:pt x="790832" y="1809"/>
                  <a:pt x="494270" y="3868"/>
                </a:cubicBezTo>
                <a:cubicBezTo>
                  <a:pt x="197708" y="5927"/>
                  <a:pt x="172994" y="11076"/>
                  <a:pt x="148281" y="386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281F7B4-71C6-C24E-B828-7C1F8D5975DB}"/>
              </a:ext>
            </a:extLst>
          </p:cNvPr>
          <p:cNvSpPr/>
          <p:nvPr/>
        </p:nvSpPr>
        <p:spPr>
          <a:xfrm>
            <a:off x="2018271" y="1964975"/>
            <a:ext cx="2882710" cy="438660"/>
          </a:xfrm>
          <a:custGeom>
            <a:avLst/>
            <a:gdLst>
              <a:gd name="connsiteX0" fmla="*/ 148281 w 2882710"/>
              <a:gd name="connsiteY0" fmla="*/ 3868 h 438660"/>
              <a:gd name="connsiteX1" fmla="*/ 0 w 2882710"/>
              <a:gd name="connsiteY1" fmla="*/ 300431 h 438660"/>
              <a:gd name="connsiteX2" fmla="*/ 0 w 2882710"/>
              <a:gd name="connsiteY2" fmla="*/ 300431 h 438660"/>
              <a:gd name="connsiteX3" fmla="*/ 383059 w 2882710"/>
              <a:gd name="connsiteY3" fmla="*/ 436355 h 438660"/>
              <a:gd name="connsiteX4" fmla="*/ 2187146 w 2882710"/>
              <a:gd name="connsiteY4" fmla="*/ 386928 h 438660"/>
              <a:gd name="connsiteX5" fmla="*/ 2829697 w 2882710"/>
              <a:gd name="connsiteY5" fmla="*/ 399285 h 438660"/>
              <a:gd name="connsiteX6" fmla="*/ 2743200 w 2882710"/>
              <a:gd name="connsiteY6" fmla="*/ 40939 h 438660"/>
              <a:gd name="connsiteX7" fmla="*/ 1927654 w 2882710"/>
              <a:gd name="connsiteY7" fmla="*/ 3868 h 438660"/>
              <a:gd name="connsiteX8" fmla="*/ 494270 w 2882710"/>
              <a:gd name="connsiteY8" fmla="*/ 3868 h 438660"/>
              <a:gd name="connsiteX9" fmla="*/ 148281 w 2882710"/>
              <a:gd name="connsiteY9" fmla="*/ 3868 h 43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2710" h="438660">
                <a:moveTo>
                  <a:pt x="148281" y="3868"/>
                </a:moveTo>
                <a:lnTo>
                  <a:pt x="0" y="300431"/>
                </a:lnTo>
                <a:lnTo>
                  <a:pt x="0" y="300431"/>
                </a:lnTo>
                <a:cubicBezTo>
                  <a:pt x="63843" y="323085"/>
                  <a:pt x="18535" y="421939"/>
                  <a:pt x="383059" y="436355"/>
                </a:cubicBezTo>
                <a:cubicBezTo>
                  <a:pt x="747583" y="450771"/>
                  <a:pt x="1779373" y="393106"/>
                  <a:pt x="2187146" y="386928"/>
                </a:cubicBezTo>
                <a:cubicBezTo>
                  <a:pt x="2594919" y="380750"/>
                  <a:pt x="2737021" y="456950"/>
                  <a:pt x="2829697" y="399285"/>
                </a:cubicBezTo>
                <a:cubicBezTo>
                  <a:pt x="2922373" y="341620"/>
                  <a:pt x="2893540" y="106842"/>
                  <a:pt x="2743200" y="40939"/>
                </a:cubicBezTo>
                <a:cubicBezTo>
                  <a:pt x="2592860" y="-24964"/>
                  <a:pt x="2302476" y="10046"/>
                  <a:pt x="1927654" y="3868"/>
                </a:cubicBezTo>
                <a:cubicBezTo>
                  <a:pt x="1552832" y="-2310"/>
                  <a:pt x="790832" y="1809"/>
                  <a:pt x="494270" y="3868"/>
                </a:cubicBezTo>
                <a:cubicBezTo>
                  <a:pt x="197708" y="5927"/>
                  <a:pt x="172994" y="11076"/>
                  <a:pt x="148281" y="386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4C7D9-E4BD-4A4B-A08F-8A598CC0A976}"/>
              </a:ext>
            </a:extLst>
          </p:cNvPr>
          <p:cNvSpPr txBox="1"/>
          <p:nvPr/>
        </p:nvSpPr>
        <p:spPr>
          <a:xfrm>
            <a:off x="8600302" y="1726078"/>
            <a:ext cx="38305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On-Site</a:t>
            </a:r>
          </a:p>
          <a:p>
            <a:r>
              <a:rPr lang="en-US" sz="2400" dirty="0"/>
              <a:t>Global 			= 38%</a:t>
            </a:r>
          </a:p>
          <a:p>
            <a:r>
              <a:rPr lang="en-US" sz="2400" dirty="0"/>
              <a:t>Sub-Saharan 		= 39%</a:t>
            </a:r>
          </a:p>
          <a:p>
            <a:r>
              <a:rPr lang="en-US" sz="2400" dirty="0"/>
              <a:t>Least Developed 	= 44%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Sewer</a:t>
            </a:r>
          </a:p>
          <a:p>
            <a:r>
              <a:rPr lang="en-US" sz="2400" dirty="0"/>
              <a:t>Global 			= 38%</a:t>
            </a:r>
          </a:p>
          <a:p>
            <a:r>
              <a:rPr lang="en-US" sz="2400" dirty="0"/>
              <a:t>Sub-Saharan 		= 7%</a:t>
            </a:r>
          </a:p>
          <a:p>
            <a:r>
              <a:rPr lang="en-US" sz="2400" dirty="0"/>
              <a:t>Least Developed 	= 3%</a:t>
            </a:r>
          </a:p>
        </p:txBody>
      </p:sp>
    </p:spTree>
    <p:extLst>
      <p:ext uri="{BB962C8B-B14F-4D97-AF65-F5344CB8AC3E}">
        <p14:creationId xmlns:p14="http://schemas.microsoft.com/office/powerpoint/2010/main" val="3384331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514D-FBB4-0544-B7ED-FF465455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02D3E-D363-CA4D-9A8B-2BEDAFA48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Which system applies to your town or city?</a:t>
            </a:r>
          </a:p>
          <a:p>
            <a:pPr lvl="1"/>
            <a:r>
              <a:rPr lang="en-US" sz="3200" dirty="0"/>
              <a:t>Conservancy</a:t>
            </a:r>
          </a:p>
          <a:p>
            <a:pPr lvl="1"/>
            <a:r>
              <a:rPr lang="en-US" sz="3200" dirty="0"/>
              <a:t>Water Based</a:t>
            </a:r>
          </a:p>
          <a:p>
            <a:pPr lvl="1"/>
            <a:r>
              <a:rPr lang="en-US" sz="3200" dirty="0"/>
              <a:t>Separate</a:t>
            </a:r>
          </a:p>
          <a:p>
            <a:r>
              <a:rPr lang="en-US" sz="3600"/>
              <a:t>Considering </a:t>
            </a:r>
            <a:r>
              <a:rPr lang="en-US" sz="3600" dirty="0"/>
              <a:t>this project what is the current status and the planned after 25 years????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630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.slidesharecdn.com/anintroductiontowastewaterandsludgeprinciples-13057529152001-phpapp01-110518161334-phpapp01/95/slide-5-728.jpg?13057536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0" y="5334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A357-0382-489D-984D-A00317FC598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2590800" y="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</a:rPr>
              <a:t>Rise of Sanitary …..</a:t>
            </a:r>
          </a:p>
        </p:txBody>
      </p:sp>
      <p:sp>
        <p:nvSpPr>
          <p:cNvPr id="7" name="Freeform 6"/>
          <p:cNvSpPr/>
          <p:nvPr/>
        </p:nvSpPr>
        <p:spPr>
          <a:xfrm>
            <a:off x="7375525" y="2882901"/>
            <a:ext cx="2800350" cy="842963"/>
          </a:xfrm>
          <a:custGeom>
            <a:avLst/>
            <a:gdLst>
              <a:gd name="connsiteX0" fmla="*/ 464234 w 2799471"/>
              <a:gd name="connsiteY0" fmla="*/ 85035 h 842557"/>
              <a:gd name="connsiteX1" fmla="*/ 239151 w 2799471"/>
              <a:gd name="connsiteY1" fmla="*/ 99103 h 842557"/>
              <a:gd name="connsiteX2" fmla="*/ 84406 w 2799471"/>
              <a:gd name="connsiteY2" fmla="*/ 141306 h 842557"/>
              <a:gd name="connsiteX3" fmla="*/ 14068 w 2799471"/>
              <a:gd name="connsiteY3" fmla="*/ 155374 h 842557"/>
              <a:gd name="connsiteX4" fmla="*/ 0 w 2799471"/>
              <a:gd name="connsiteY4" fmla="*/ 211644 h 842557"/>
              <a:gd name="connsiteX5" fmla="*/ 28135 w 2799471"/>
              <a:gd name="connsiteY5" fmla="*/ 394524 h 842557"/>
              <a:gd name="connsiteX6" fmla="*/ 56271 w 2799471"/>
              <a:gd name="connsiteY6" fmla="*/ 478930 h 842557"/>
              <a:gd name="connsiteX7" fmla="*/ 84406 w 2799471"/>
              <a:gd name="connsiteY7" fmla="*/ 507066 h 842557"/>
              <a:gd name="connsiteX8" fmla="*/ 140677 w 2799471"/>
              <a:gd name="connsiteY8" fmla="*/ 591472 h 842557"/>
              <a:gd name="connsiteX9" fmla="*/ 168812 w 2799471"/>
              <a:gd name="connsiteY9" fmla="*/ 633675 h 842557"/>
              <a:gd name="connsiteX10" fmla="*/ 182880 w 2799471"/>
              <a:gd name="connsiteY10" fmla="*/ 675878 h 842557"/>
              <a:gd name="connsiteX11" fmla="*/ 267286 w 2799471"/>
              <a:gd name="connsiteY11" fmla="*/ 718081 h 842557"/>
              <a:gd name="connsiteX12" fmla="*/ 309489 w 2799471"/>
              <a:gd name="connsiteY12" fmla="*/ 746217 h 842557"/>
              <a:gd name="connsiteX13" fmla="*/ 450166 w 2799471"/>
              <a:gd name="connsiteY13" fmla="*/ 774352 h 842557"/>
              <a:gd name="connsiteX14" fmla="*/ 492369 w 2799471"/>
              <a:gd name="connsiteY14" fmla="*/ 788420 h 842557"/>
              <a:gd name="connsiteX15" fmla="*/ 675249 w 2799471"/>
              <a:gd name="connsiteY15" fmla="*/ 830623 h 842557"/>
              <a:gd name="connsiteX16" fmla="*/ 1252025 w 2799471"/>
              <a:gd name="connsiteY16" fmla="*/ 816555 h 842557"/>
              <a:gd name="connsiteX17" fmla="*/ 1434905 w 2799471"/>
              <a:gd name="connsiteY17" fmla="*/ 802487 h 842557"/>
              <a:gd name="connsiteX18" fmla="*/ 1477108 w 2799471"/>
              <a:gd name="connsiteY18" fmla="*/ 774352 h 842557"/>
              <a:gd name="connsiteX19" fmla="*/ 1533378 w 2799471"/>
              <a:gd name="connsiteY19" fmla="*/ 760284 h 842557"/>
              <a:gd name="connsiteX20" fmla="*/ 1885071 w 2799471"/>
              <a:gd name="connsiteY20" fmla="*/ 774352 h 842557"/>
              <a:gd name="connsiteX21" fmla="*/ 2011680 w 2799471"/>
              <a:gd name="connsiteY21" fmla="*/ 788420 h 842557"/>
              <a:gd name="connsiteX22" fmla="*/ 2433711 w 2799471"/>
              <a:gd name="connsiteY22" fmla="*/ 802487 h 842557"/>
              <a:gd name="connsiteX23" fmla="*/ 2757268 w 2799471"/>
              <a:gd name="connsiteY23" fmla="*/ 802487 h 842557"/>
              <a:gd name="connsiteX24" fmla="*/ 2799471 w 2799471"/>
              <a:gd name="connsiteY24" fmla="*/ 718081 h 842557"/>
              <a:gd name="connsiteX25" fmla="*/ 2771335 w 2799471"/>
              <a:gd name="connsiteY25" fmla="*/ 535201 h 842557"/>
              <a:gd name="connsiteX26" fmla="*/ 2715065 w 2799471"/>
              <a:gd name="connsiteY26" fmla="*/ 450795 h 842557"/>
              <a:gd name="connsiteX27" fmla="*/ 2700997 w 2799471"/>
              <a:gd name="connsiteY27" fmla="*/ 408592 h 842557"/>
              <a:gd name="connsiteX28" fmla="*/ 2644726 w 2799471"/>
              <a:gd name="connsiteY28" fmla="*/ 338254 h 842557"/>
              <a:gd name="connsiteX29" fmla="*/ 2602523 w 2799471"/>
              <a:gd name="connsiteY29" fmla="*/ 324186 h 842557"/>
              <a:gd name="connsiteX30" fmla="*/ 2518117 w 2799471"/>
              <a:gd name="connsiteY30" fmla="*/ 281983 h 842557"/>
              <a:gd name="connsiteX31" fmla="*/ 2405575 w 2799471"/>
              <a:gd name="connsiteY31" fmla="*/ 253847 h 842557"/>
              <a:gd name="connsiteX32" fmla="*/ 2349305 w 2799471"/>
              <a:gd name="connsiteY32" fmla="*/ 225712 h 842557"/>
              <a:gd name="connsiteX33" fmla="*/ 2166425 w 2799471"/>
              <a:gd name="connsiteY33" fmla="*/ 197577 h 842557"/>
              <a:gd name="connsiteX34" fmla="*/ 1800665 w 2799471"/>
              <a:gd name="connsiteY34" fmla="*/ 169441 h 842557"/>
              <a:gd name="connsiteX35" fmla="*/ 1716258 w 2799471"/>
              <a:gd name="connsiteY35" fmla="*/ 155374 h 842557"/>
              <a:gd name="connsiteX36" fmla="*/ 1463040 w 2799471"/>
              <a:gd name="connsiteY36" fmla="*/ 127238 h 842557"/>
              <a:gd name="connsiteX37" fmla="*/ 1308295 w 2799471"/>
              <a:gd name="connsiteY37" fmla="*/ 85035 h 842557"/>
              <a:gd name="connsiteX38" fmla="*/ 1252025 w 2799471"/>
              <a:gd name="connsiteY38" fmla="*/ 70967 h 842557"/>
              <a:gd name="connsiteX39" fmla="*/ 1209822 w 2799471"/>
              <a:gd name="connsiteY39" fmla="*/ 56900 h 842557"/>
              <a:gd name="connsiteX40" fmla="*/ 1026942 w 2799471"/>
              <a:gd name="connsiteY40" fmla="*/ 42832 h 842557"/>
              <a:gd name="connsiteX41" fmla="*/ 942535 w 2799471"/>
              <a:gd name="connsiteY41" fmla="*/ 28764 h 842557"/>
              <a:gd name="connsiteX42" fmla="*/ 337625 w 2799471"/>
              <a:gd name="connsiteY42" fmla="*/ 56900 h 842557"/>
              <a:gd name="connsiteX43" fmla="*/ 295422 w 2799471"/>
              <a:gd name="connsiteY43" fmla="*/ 70967 h 842557"/>
              <a:gd name="connsiteX44" fmla="*/ 253218 w 2799471"/>
              <a:gd name="connsiteY44" fmla="*/ 99103 h 842557"/>
              <a:gd name="connsiteX45" fmla="*/ 211015 w 2799471"/>
              <a:gd name="connsiteY45" fmla="*/ 113170 h 842557"/>
              <a:gd name="connsiteX46" fmla="*/ 182880 w 2799471"/>
              <a:gd name="connsiteY46" fmla="*/ 141306 h 842557"/>
              <a:gd name="connsiteX47" fmla="*/ 154745 w 2799471"/>
              <a:gd name="connsiteY47" fmla="*/ 127238 h 84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799471" h="842557">
                <a:moveTo>
                  <a:pt x="464234" y="85035"/>
                </a:moveTo>
                <a:cubicBezTo>
                  <a:pt x="389206" y="89724"/>
                  <a:pt x="313986" y="91976"/>
                  <a:pt x="239151" y="99103"/>
                </a:cubicBezTo>
                <a:cubicBezTo>
                  <a:pt x="183470" y="104406"/>
                  <a:pt x="137244" y="123693"/>
                  <a:pt x="84406" y="141306"/>
                </a:cubicBezTo>
                <a:cubicBezTo>
                  <a:pt x="61723" y="148867"/>
                  <a:pt x="37514" y="150685"/>
                  <a:pt x="14068" y="155374"/>
                </a:cubicBezTo>
                <a:cubicBezTo>
                  <a:pt x="9379" y="174131"/>
                  <a:pt x="0" y="192310"/>
                  <a:pt x="0" y="211644"/>
                </a:cubicBezTo>
                <a:cubicBezTo>
                  <a:pt x="0" y="267775"/>
                  <a:pt x="11147" y="337898"/>
                  <a:pt x="28135" y="394524"/>
                </a:cubicBezTo>
                <a:cubicBezTo>
                  <a:pt x="36657" y="422931"/>
                  <a:pt x="35300" y="457959"/>
                  <a:pt x="56271" y="478930"/>
                </a:cubicBezTo>
                <a:lnTo>
                  <a:pt x="84406" y="507066"/>
                </a:lnTo>
                <a:cubicBezTo>
                  <a:pt x="109129" y="581234"/>
                  <a:pt x="82134" y="521220"/>
                  <a:pt x="140677" y="591472"/>
                </a:cubicBezTo>
                <a:cubicBezTo>
                  <a:pt x="151501" y="604460"/>
                  <a:pt x="161251" y="618553"/>
                  <a:pt x="168812" y="633675"/>
                </a:cubicBezTo>
                <a:cubicBezTo>
                  <a:pt x="175444" y="646938"/>
                  <a:pt x="173617" y="664299"/>
                  <a:pt x="182880" y="675878"/>
                </a:cubicBezTo>
                <a:cubicBezTo>
                  <a:pt x="202715" y="700671"/>
                  <a:pt x="239482" y="708814"/>
                  <a:pt x="267286" y="718081"/>
                </a:cubicBezTo>
                <a:cubicBezTo>
                  <a:pt x="281354" y="727460"/>
                  <a:pt x="293949" y="739557"/>
                  <a:pt x="309489" y="746217"/>
                </a:cubicBezTo>
                <a:cubicBezTo>
                  <a:pt x="339667" y="759150"/>
                  <a:pt x="426008" y="768983"/>
                  <a:pt x="450166" y="774352"/>
                </a:cubicBezTo>
                <a:cubicBezTo>
                  <a:pt x="464642" y="777569"/>
                  <a:pt x="478063" y="784518"/>
                  <a:pt x="492369" y="788420"/>
                </a:cubicBezTo>
                <a:cubicBezTo>
                  <a:pt x="585679" y="813868"/>
                  <a:pt x="593229" y="814218"/>
                  <a:pt x="675249" y="830623"/>
                </a:cubicBezTo>
                <a:lnTo>
                  <a:pt x="1252025" y="816555"/>
                </a:lnTo>
                <a:cubicBezTo>
                  <a:pt x="1313123" y="814292"/>
                  <a:pt x="1374812" y="813754"/>
                  <a:pt x="1434905" y="802487"/>
                </a:cubicBezTo>
                <a:cubicBezTo>
                  <a:pt x="1451523" y="799371"/>
                  <a:pt x="1461568" y="781012"/>
                  <a:pt x="1477108" y="774352"/>
                </a:cubicBezTo>
                <a:cubicBezTo>
                  <a:pt x="1494879" y="766736"/>
                  <a:pt x="1514621" y="764973"/>
                  <a:pt x="1533378" y="760284"/>
                </a:cubicBezTo>
                <a:lnTo>
                  <a:pt x="1885071" y="774352"/>
                </a:lnTo>
                <a:cubicBezTo>
                  <a:pt x="1927460" y="776846"/>
                  <a:pt x="1969273" y="786245"/>
                  <a:pt x="2011680" y="788420"/>
                </a:cubicBezTo>
                <a:cubicBezTo>
                  <a:pt x="2152250" y="795629"/>
                  <a:pt x="2293034" y="797798"/>
                  <a:pt x="2433711" y="802487"/>
                </a:cubicBezTo>
                <a:cubicBezTo>
                  <a:pt x="2553030" y="842261"/>
                  <a:pt x="2536886" y="842557"/>
                  <a:pt x="2757268" y="802487"/>
                </a:cubicBezTo>
                <a:cubicBezTo>
                  <a:pt x="2776620" y="798968"/>
                  <a:pt x="2794973" y="731573"/>
                  <a:pt x="2799471" y="718081"/>
                </a:cubicBezTo>
                <a:cubicBezTo>
                  <a:pt x="2797401" y="697379"/>
                  <a:pt x="2796066" y="579718"/>
                  <a:pt x="2771335" y="535201"/>
                </a:cubicBezTo>
                <a:cubicBezTo>
                  <a:pt x="2754913" y="505642"/>
                  <a:pt x="2733822" y="478930"/>
                  <a:pt x="2715065" y="450795"/>
                </a:cubicBezTo>
                <a:cubicBezTo>
                  <a:pt x="2706840" y="438457"/>
                  <a:pt x="2707629" y="421855"/>
                  <a:pt x="2700997" y="408592"/>
                </a:cubicBezTo>
                <a:cubicBezTo>
                  <a:pt x="2692781" y="392160"/>
                  <a:pt x="2663420" y="349470"/>
                  <a:pt x="2644726" y="338254"/>
                </a:cubicBezTo>
                <a:cubicBezTo>
                  <a:pt x="2632010" y="330625"/>
                  <a:pt x="2615786" y="330818"/>
                  <a:pt x="2602523" y="324186"/>
                </a:cubicBezTo>
                <a:cubicBezTo>
                  <a:pt x="2525690" y="285769"/>
                  <a:pt x="2595911" y="303199"/>
                  <a:pt x="2518117" y="281983"/>
                </a:cubicBezTo>
                <a:cubicBezTo>
                  <a:pt x="2480811" y="271809"/>
                  <a:pt x="2440161" y="271140"/>
                  <a:pt x="2405575" y="253847"/>
                </a:cubicBezTo>
                <a:cubicBezTo>
                  <a:pt x="2386818" y="244469"/>
                  <a:pt x="2369199" y="232343"/>
                  <a:pt x="2349305" y="225712"/>
                </a:cubicBezTo>
                <a:cubicBezTo>
                  <a:pt x="2313087" y="213639"/>
                  <a:pt x="2190129" y="199732"/>
                  <a:pt x="2166425" y="197577"/>
                </a:cubicBezTo>
                <a:cubicBezTo>
                  <a:pt x="2044592" y="186501"/>
                  <a:pt x="1922303" y="182956"/>
                  <a:pt x="1800665" y="169441"/>
                </a:cubicBezTo>
                <a:cubicBezTo>
                  <a:pt x="1772316" y="166291"/>
                  <a:pt x="1744607" y="158524"/>
                  <a:pt x="1716258" y="155374"/>
                </a:cubicBezTo>
                <a:cubicBezTo>
                  <a:pt x="1500983" y="131455"/>
                  <a:pt x="1612255" y="154369"/>
                  <a:pt x="1463040" y="127238"/>
                </a:cubicBezTo>
                <a:cubicBezTo>
                  <a:pt x="1284636" y="94800"/>
                  <a:pt x="1513355" y="136302"/>
                  <a:pt x="1308295" y="85035"/>
                </a:cubicBezTo>
                <a:cubicBezTo>
                  <a:pt x="1289538" y="80346"/>
                  <a:pt x="1270615" y="76278"/>
                  <a:pt x="1252025" y="70967"/>
                </a:cubicBezTo>
                <a:cubicBezTo>
                  <a:pt x="1237767" y="66893"/>
                  <a:pt x="1224536" y="58739"/>
                  <a:pt x="1209822" y="56900"/>
                </a:cubicBezTo>
                <a:cubicBezTo>
                  <a:pt x="1149154" y="49317"/>
                  <a:pt x="1087902" y="47521"/>
                  <a:pt x="1026942" y="42832"/>
                </a:cubicBezTo>
                <a:cubicBezTo>
                  <a:pt x="998806" y="38143"/>
                  <a:pt x="971059" y="28764"/>
                  <a:pt x="942535" y="28764"/>
                </a:cubicBezTo>
                <a:cubicBezTo>
                  <a:pt x="701930" y="28764"/>
                  <a:pt x="536775" y="0"/>
                  <a:pt x="337625" y="56900"/>
                </a:cubicBezTo>
                <a:cubicBezTo>
                  <a:pt x="323367" y="60974"/>
                  <a:pt x="309490" y="66278"/>
                  <a:pt x="295422" y="70967"/>
                </a:cubicBezTo>
                <a:cubicBezTo>
                  <a:pt x="281354" y="80346"/>
                  <a:pt x="268341" y="91542"/>
                  <a:pt x="253218" y="99103"/>
                </a:cubicBezTo>
                <a:cubicBezTo>
                  <a:pt x="239955" y="105734"/>
                  <a:pt x="223730" y="105541"/>
                  <a:pt x="211015" y="113170"/>
                </a:cubicBezTo>
                <a:cubicBezTo>
                  <a:pt x="199642" y="119994"/>
                  <a:pt x="195747" y="138089"/>
                  <a:pt x="182880" y="141306"/>
                </a:cubicBezTo>
                <a:cubicBezTo>
                  <a:pt x="172708" y="143849"/>
                  <a:pt x="164123" y="131927"/>
                  <a:pt x="154745" y="127238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136775" y="2112964"/>
            <a:ext cx="4648200" cy="1038225"/>
          </a:xfrm>
          <a:custGeom>
            <a:avLst/>
            <a:gdLst>
              <a:gd name="connsiteX0" fmla="*/ 188349 w 4647808"/>
              <a:gd name="connsiteY0" fmla="*/ 137586 h 1037918"/>
              <a:gd name="connsiteX1" fmla="*/ 118011 w 4647808"/>
              <a:gd name="connsiteY1" fmla="*/ 193857 h 1037918"/>
              <a:gd name="connsiteX2" fmla="*/ 61740 w 4647808"/>
              <a:gd name="connsiteY2" fmla="*/ 278263 h 1037918"/>
              <a:gd name="connsiteX3" fmla="*/ 47673 w 4647808"/>
              <a:gd name="connsiteY3" fmla="*/ 348601 h 1037918"/>
              <a:gd name="connsiteX4" fmla="*/ 33605 w 4647808"/>
              <a:gd name="connsiteY4" fmla="*/ 404872 h 1037918"/>
              <a:gd name="connsiteX5" fmla="*/ 5469 w 4647808"/>
              <a:gd name="connsiteY5" fmla="*/ 559617 h 1037918"/>
              <a:gd name="connsiteX6" fmla="*/ 19537 w 4647808"/>
              <a:gd name="connsiteY6" fmla="*/ 714361 h 1037918"/>
              <a:gd name="connsiteX7" fmla="*/ 33605 w 4647808"/>
              <a:gd name="connsiteY7" fmla="*/ 756564 h 1037918"/>
              <a:gd name="connsiteX8" fmla="*/ 160214 w 4647808"/>
              <a:gd name="connsiteY8" fmla="*/ 812835 h 1037918"/>
              <a:gd name="connsiteX9" fmla="*/ 202417 w 4647808"/>
              <a:gd name="connsiteY9" fmla="*/ 826903 h 1037918"/>
              <a:gd name="connsiteX10" fmla="*/ 540042 w 4647808"/>
              <a:gd name="connsiteY10" fmla="*/ 812835 h 1037918"/>
              <a:gd name="connsiteX11" fmla="*/ 596313 w 4647808"/>
              <a:gd name="connsiteY11" fmla="*/ 798767 h 1037918"/>
              <a:gd name="connsiteX12" fmla="*/ 680719 w 4647808"/>
              <a:gd name="connsiteY12" fmla="*/ 784700 h 1037918"/>
              <a:gd name="connsiteX13" fmla="*/ 821396 w 4647808"/>
              <a:gd name="connsiteY13" fmla="*/ 742497 h 1037918"/>
              <a:gd name="connsiteX14" fmla="*/ 1482577 w 4647808"/>
              <a:gd name="connsiteY14" fmla="*/ 756564 h 1037918"/>
              <a:gd name="connsiteX15" fmla="*/ 1524780 w 4647808"/>
              <a:gd name="connsiteY15" fmla="*/ 770632 h 1037918"/>
              <a:gd name="connsiteX16" fmla="*/ 1609186 w 4647808"/>
              <a:gd name="connsiteY16" fmla="*/ 784700 h 1037918"/>
              <a:gd name="connsiteX17" fmla="*/ 1665457 w 4647808"/>
              <a:gd name="connsiteY17" fmla="*/ 812835 h 1037918"/>
              <a:gd name="connsiteX18" fmla="*/ 1777999 w 4647808"/>
              <a:gd name="connsiteY18" fmla="*/ 840970 h 1037918"/>
              <a:gd name="connsiteX19" fmla="*/ 1904608 w 4647808"/>
              <a:gd name="connsiteY19" fmla="*/ 883173 h 1037918"/>
              <a:gd name="connsiteX20" fmla="*/ 2087488 w 4647808"/>
              <a:gd name="connsiteY20" fmla="*/ 911309 h 1037918"/>
              <a:gd name="connsiteX21" fmla="*/ 2143759 w 4647808"/>
              <a:gd name="connsiteY21" fmla="*/ 925377 h 1037918"/>
              <a:gd name="connsiteX22" fmla="*/ 2495451 w 4647808"/>
              <a:gd name="connsiteY22" fmla="*/ 953512 h 1037918"/>
              <a:gd name="connsiteX23" fmla="*/ 2565789 w 4647808"/>
              <a:gd name="connsiteY23" fmla="*/ 967580 h 1037918"/>
              <a:gd name="connsiteX24" fmla="*/ 2776805 w 4647808"/>
              <a:gd name="connsiteY24" fmla="*/ 995715 h 1037918"/>
              <a:gd name="connsiteX25" fmla="*/ 2917482 w 4647808"/>
              <a:gd name="connsiteY25" fmla="*/ 1037918 h 1037918"/>
              <a:gd name="connsiteX26" fmla="*/ 3606799 w 4647808"/>
              <a:gd name="connsiteY26" fmla="*/ 1023850 h 1037918"/>
              <a:gd name="connsiteX27" fmla="*/ 3677137 w 4647808"/>
              <a:gd name="connsiteY27" fmla="*/ 1009783 h 1037918"/>
              <a:gd name="connsiteX28" fmla="*/ 3775611 w 4647808"/>
              <a:gd name="connsiteY28" fmla="*/ 981647 h 1037918"/>
              <a:gd name="connsiteX29" fmla="*/ 3817814 w 4647808"/>
              <a:gd name="connsiteY29" fmla="*/ 953512 h 1037918"/>
              <a:gd name="connsiteX30" fmla="*/ 3860017 w 4647808"/>
              <a:gd name="connsiteY30" fmla="*/ 939444 h 1037918"/>
              <a:gd name="connsiteX31" fmla="*/ 3916288 w 4647808"/>
              <a:gd name="connsiteY31" fmla="*/ 911309 h 1037918"/>
              <a:gd name="connsiteX32" fmla="*/ 3958491 w 4647808"/>
              <a:gd name="connsiteY32" fmla="*/ 897241 h 1037918"/>
              <a:gd name="connsiteX33" fmla="*/ 4071033 w 4647808"/>
              <a:gd name="connsiteY33" fmla="*/ 855038 h 1037918"/>
              <a:gd name="connsiteX34" fmla="*/ 4127303 w 4647808"/>
              <a:gd name="connsiteY34" fmla="*/ 826903 h 1037918"/>
              <a:gd name="connsiteX35" fmla="*/ 4253913 w 4647808"/>
              <a:gd name="connsiteY35" fmla="*/ 798767 h 1037918"/>
              <a:gd name="connsiteX36" fmla="*/ 4310183 w 4647808"/>
              <a:gd name="connsiteY36" fmla="*/ 770632 h 1037918"/>
              <a:gd name="connsiteX37" fmla="*/ 4352386 w 4647808"/>
              <a:gd name="connsiteY37" fmla="*/ 756564 h 1037918"/>
              <a:gd name="connsiteX38" fmla="*/ 4478996 w 4647808"/>
              <a:gd name="connsiteY38" fmla="*/ 700293 h 1037918"/>
              <a:gd name="connsiteX39" fmla="*/ 4535266 w 4647808"/>
              <a:gd name="connsiteY39" fmla="*/ 658090 h 1037918"/>
              <a:gd name="connsiteX40" fmla="*/ 4577469 w 4647808"/>
              <a:gd name="connsiteY40" fmla="*/ 629955 h 1037918"/>
              <a:gd name="connsiteX41" fmla="*/ 4633740 w 4647808"/>
              <a:gd name="connsiteY41" fmla="*/ 573684 h 1037918"/>
              <a:gd name="connsiteX42" fmla="*/ 4647808 w 4647808"/>
              <a:gd name="connsiteY42" fmla="*/ 531481 h 1037918"/>
              <a:gd name="connsiteX43" fmla="*/ 4605605 w 4647808"/>
              <a:gd name="connsiteY43" fmla="*/ 348601 h 1037918"/>
              <a:gd name="connsiteX44" fmla="*/ 4577469 w 4647808"/>
              <a:gd name="connsiteY44" fmla="*/ 306398 h 1037918"/>
              <a:gd name="connsiteX45" fmla="*/ 4563402 w 4647808"/>
              <a:gd name="connsiteY45" fmla="*/ 264195 h 1037918"/>
              <a:gd name="connsiteX46" fmla="*/ 4493063 w 4647808"/>
              <a:gd name="connsiteY46" fmla="*/ 221992 h 1037918"/>
              <a:gd name="connsiteX47" fmla="*/ 4478996 w 4647808"/>
              <a:gd name="connsiteY47" fmla="*/ 179789 h 1037918"/>
              <a:gd name="connsiteX48" fmla="*/ 4436793 w 4647808"/>
              <a:gd name="connsiteY48" fmla="*/ 151653 h 1037918"/>
              <a:gd name="connsiteX49" fmla="*/ 4352386 w 4647808"/>
              <a:gd name="connsiteY49" fmla="*/ 123518 h 1037918"/>
              <a:gd name="connsiteX50" fmla="*/ 4310183 w 4647808"/>
              <a:gd name="connsiteY50" fmla="*/ 109450 h 1037918"/>
              <a:gd name="connsiteX51" fmla="*/ 4197642 w 4647808"/>
              <a:gd name="connsiteY51" fmla="*/ 67247 h 1037918"/>
              <a:gd name="connsiteX52" fmla="*/ 4000694 w 4647808"/>
              <a:gd name="connsiteY52" fmla="*/ 53180 h 1037918"/>
              <a:gd name="connsiteX53" fmla="*/ 2847143 w 4647808"/>
              <a:gd name="connsiteY53" fmla="*/ 39112 h 1037918"/>
              <a:gd name="connsiteX54" fmla="*/ 1257494 w 4647808"/>
              <a:gd name="connsiteY54" fmla="*/ 39112 h 1037918"/>
              <a:gd name="connsiteX55" fmla="*/ 877666 w 4647808"/>
              <a:gd name="connsiteY55" fmla="*/ 67247 h 1037918"/>
              <a:gd name="connsiteX56" fmla="*/ 385297 w 4647808"/>
              <a:gd name="connsiteY56" fmla="*/ 53180 h 1037918"/>
              <a:gd name="connsiteX57" fmla="*/ 343094 w 4647808"/>
              <a:gd name="connsiteY57" fmla="*/ 39112 h 1037918"/>
              <a:gd name="connsiteX58" fmla="*/ 286823 w 4647808"/>
              <a:gd name="connsiteY58" fmla="*/ 25044 h 1037918"/>
              <a:gd name="connsiteX59" fmla="*/ 188349 w 4647808"/>
              <a:gd name="connsiteY59" fmla="*/ 10977 h 1037918"/>
              <a:gd name="connsiteX60" fmla="*/ 89876 w 4647808"/>
              <a:gd name="connsiteY60" fmla="*/ 25044 h 1037918"/>
              <a:gd name="connsiteX61" fmla="*/ 47673 w 4647808"/>
              <a:gd name="connsiteY61" fmla="*/ 39112 h 1037918"/>
              <a:gd name="connsiteX62" fmla="*/ 33605 w 4647808"/>
              <a:gd name="connsiteY62" fmla="*/ 81315 h 1037918"/>
              <a:gd name="connsiteX63" fmla="*/ 118011 w 4647808"/>
              <a:gd name="connsiteY63" fmla="*/ 179789 h 1037918"/>
              <a:gd name="connsiteX64" fmla="*/ 160214 w 4647808"/>
              <a:gd name="connsiteY64" fmla="*/ 193857 h 103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647808" h="1037918">
                <a:moveTo>
                  <a:pt x="188349" y="137586"/>
                </a:moveTo>
                <a:cubicBezTo>
                  <a:pt x="160660" y="156045"/>
                  <a:pt x="138058" y="167127"/>
                  <a:pt x="118011" y="193857"/>
                </a:cubicBezTo>
                <a:cubicBezTo>
                  <a:pt x="97722" y="220909"/>
                  <a:pt x="61740" y="278263"/>
                  <a:pt x="61740" y="278263"/>
                </a:cubicBezTo>
                <a:cubicBezTo>
                  <a:pt x="57051" y="301709"/>
                  <a:pt x="52860" y="325260"/>
                  <a:pt x="47673" y="348601"/>
                </a:cubicBezTo>
                <a:cubicBezTo>
                  <a:pt x="43479" y="367475"/>
                  <a:pt x="37064" y="385850"/>
                  <a:pt x="33605" y="404872"/>
                </a:cubicBezTo>
                <a:cubicBezTo>
                  <a:pt x="0" y="589694"/>
                  <a:pt x="37377" y="431989"/>
                  <a:pt x="5469" y="559617"/>
                </a:cubicBezTo>
                <a:cubicBezTo>
                  <a:pt x="10158" y="611198"/>
                  <a:pt x="12212" y="663088"/>
                  <a:pt x="19537" y="714361"/>
                </a:cubicBezTo>
                <a:cubicBezTo>
                  <a:pt x="21634" y="729041"/>
                  <a:pt x="24342" y="744985"/>
                  <a:pt x="33605" y="756564"/>
                </a:cubicBezTo>
                <a:cubicBezTo>
                  <a:pt x="57926" y="786965"/>
                  <a:pt x="134420" y="804237"/>
                  <a:pt x="160214" y="812835"/>
                </a:cubicBezTo>
                <a:lnTo>
                  <a:pt x="202417" y="826903"/>
                </a:lnTo>
                <a:cubicBezTo>
                  <a:pt x="314959" y="822214"/>
                  <a:pt x="427689" y="820860"/>
                  <a:pt x="540042" y="812835"/>
                </a:cubicBezTo>
                <a:cubicBezTo>
                  <a:pt x="559327" y="811457"/>
                  <a:pt x="577354" y="802559"/>
                  <a:pt x="596313" y="798767"/>
                </a:cubicBezTo>
                <a:cubicBezTo>
                  <a:pt x="624282" y="793173"/>
                  <a:pt x="652584" y="789389"/>
                  <a:pt x="680719" y="784700"/>
                </a:cubicBezTo>
                <a:cubicBezTo>
                  <a:pt x="783467" y="750450"/>
                  <a:pt x="736353" y="763757"/>
                  <a:pt x="821396" y="742497"/>
                </a:cubicBezTo>
                <a:lnTo>
                  <a:pt x="1482577" y="756564"/>
                </a:lnTo>
                <a:cubicBezTo>
                  <a:pt x="1497394" y="757157"/>
                  <a:pt x="1510304" y="767415"/>
                  <a:pt x="1524780" y="770632"/>
                </a:cubicBezTo>
                <a:cubicBezTo>
                  <a:pt x="1552624" y="776820"/>
                  <a:pt x="1581051" y="780011"/>
                  <a:pt x="1609186" y="784700"/>
                </a:cubicBezTo>
                <a:cubicBezTo>
                  <a:pt x="1627943" y="794078"/>
                  <a:pt x="1645562" y="806203"/>
                  <a:pt x="1665457" y="812835"/>
                </a:cubicBezTo>
                <a:cubicBezTo>
                  <a:pt x="1917254" y="896767"/>
                  <a:pt x="1609596" y="777819"/>
                  <a:pt x="1777999" y="840970"/>
                </a:cubicBezTo>
                <a:cubicBezTo>
                  <a:pt x="1848772" y="867510"/>
                  <a:pt x="1837250" y="869702"/>
                  <a:pt x="1904608" y="883173"/>
                </a:cubicBezTo>
                <a:cubicBezTo>
                  <a:pt x="2040640" y="910379"/>
                  <a:pt x="1938784" y="884271"/>
                  <a:pt x="2087488" y="911309"/>
                </a:cubicBezTo>
                <a:cubicBezTo>
                  <a:pt x="2106510" y="914768"/>
                  <a:pt x="2124527" y="923388"/>
                  <a:pt x="2143759" y="925377"/>
                </a:cubicBezTo>
                <a:cubicBezTo>
                  <a:pt x="2260740" y="937478"/>
                  <a:pt x="2495451" y="953512"/>
                  <a:pt x="2495451" y="953512"/>
                </a:cubicBezTo>
                <a:cubicBezTo>
                  <a:pt x="2518897" y="958201"/>
                  <a:pt x="2542204" y="963649"/>
                  <a:pt x="2565789" y="967580"/>
                </a:cubicBezTo>
                <a:cubicBezTo>
                  <a:pt x="2624007" y="977283"/>
                  <a:pt x="2719933" y="988606"/>
                  <a:pt x="2776805" y="995715"/>
                </a:cubicBezTo>
                <a:cubicBezTo>
                  <a:pt x="2879553" y="1029964"/>
                  <a:pt x="2832439" y="1016657"/>
                  <a:pt x="2917482" y="1037918"/>
                </a:cubicBezTo>
                <a:lnTo>
                  <a:pt x="3606799" y="1023850"/>
                </a:lnTo>
                <a:cubicBezTo>
                  <a:pt x="3630693" y="1022965"/>
                  <a:pt x="3653796" y="1014970"/>
                  <a:pt x="3677137" y="1009783"/>
                </a:cubicBezTo>
                <a:cubicBezTo>
                  <a:pt x="3693364" y="1006177"/>
                  <a:pt x="3756811" y="991047"/>
                  <a:pt x="3775611" y="981647"/>
                </a:cubicBezTo>
                <a:cubicBezTo>
                  <a:pt x="3790733" y="974086"/>
                  <a:pt x="3802692" y="961073"/>
                  <a:pt x="3817814" y="953512"/>
                </a:cubicBezTo>
                <a:cubicBezTo>
                  <a:pt x="3831077" y="946880"/>
                  <a:pt x="3846387" y="945285"/>
                  <a:pt x="3860017" y="939444"/>
                </a:cubicBezTo>
                <a:cubicBezTo>
                  <a:pt x="3879292" y="931183"/>
                  <a:pt x="3897013" y="919570"/>
                  <a:pt x="3916288" y="911309"/>
                </a:cubicBezTo>
                <a:cubicBezTo>
                  <a:pt x="3929918" y="905468"/>
                  <a:pt x="3945228" y="903873"/>
                  <a:pt x="3958491" y="897241"/>
                </a:cubicBezTo>
                <a:cubicBezTo>
                  <a:pt x="4055087" y="848943"/>
                  <a:pt x="3935328" y="882179"/>
                  <a:pt x="4071033" y="855038"/>
                </a:cubicBezTo>
                <a:cubicBezTo>
                  <a:pt x="4089790" y="845660"/>
                  <a:pt x="4107668" y="834266"/>
                  <a:pt x="4127303" y="826903"/>
                </a:cubicBezTo>
                <a:cubicBezTo>
                  <a:pt x="4150009" y="818388"/>
                  <a:pt x="4234812" y="802587"/>
                  <a:pt x="4253913" y="798767"/>
                </a:cubicBezTo>
                <a:cubicBezTo>
                  <a:pt x="4272670" y="789389"/>
                  <a:pt x="4290908" y="778893"/>
                  <a:pt x="4310183" y="770632"/>
                </a:cubicBezTo>
                <a:cubicBezTo>
                  <a:pt x="4323813" y="764791"/>
                  <a:pt x="4339123" y="763196"/>
                  <a:pt x="4352386" y="756564"/>
                </a:cubicBezTo>
                <a:cubicBezTo>
                  <a:pt x="4474070" y="695722"/>
                  <a:pt x="4371615" y="727139"/>
                  <a:pt x="4478996" y="700293"/>
                </a:cubicBezTo>
                <a:cubicBezTo>
                  <a:pt x="4497753" y="686225"/>
                  <a:pt x="4516187" y="671718"/>
                  <a:pt x="4535266" y="658090"/>
                </a:cubicBezTo>
                <a:cubicBezTo>
                  <a:pt x="4549024" y="648263"/>
                  <a:pt x="4564632" y="640958"/>
                  <a:pt x="4577469" y="629955"/>
                </a:cubicBezTo>
                <a:cubicBezTo>
                  <a:pt x="4597609" y="612692"/>
                  <a:pt x="4633740" y="573684"/>
                  <a:pt x="4633740" y="573684"/>
                </a:cubicBezTo>
                <a:cubicBezTo>
                  <a:pt x="4638429" y="559616"/>
                  <a:pt x="4647808" y="546310"/>
                  <a:pt x="4647808" y="531481"/>
                </a:cubicBezTo>
                <a:cubicBezTo>
                  <a:pt x="4647808" y="495812"/>
                  <a:pt x="4627891" y="382029"/>
                  <a:pt x="4605605" y="348601"/>
                </a:cubicBezTo>
                <a:lnTo>
                  <a:pt x="4577469" y="306398"/>
                </a:lnTo>
                <a:cubicBezTo>
                  <a:pt x="4572780" y="292330"/>
                  <a:pt x="4571031" y="276910"/>
                  <a:pt x="4563402" y="264195"/>
                </a:cubicBezTo>
                <a:cubicBezTo>
                  <a:pt x="4544092" y="232012"/>
                  <a:pt x="4526257" y="233057"/>
                  <a:pt x="4493063" y="221992"/>
                </a:cubicBezTo>
                <a:cubicBezTo>
                  <a:pt x="4488374" y="207924"/>
                  <a:pt x="4488259" y="191368"/>
                  <a:pt x="4478996" y="179789"/>
                </a:cubicBezTo>
                <a:cubicBezTo>
                  <a:pt x="4468434" y="166586"/>
                  <a:pt x="4452243" y="158520"/>
                  <a:pt x="4436793" y="151653"/>
                </a:cubicBezTo>
                <a:cubicBezTo>
                  <a:pt x="4409692" y="139608"/>
                  <a:pt x="4380522" y="132896"/>
                  <a:pt x="4352386" y="123518"/>
                </a:cubicBezTo>
                <a:lnTo>
                  <a:pt x="4310183" y="109450"/>
                </a:lnTo>
                <a:cubicBezTo>
                  <a:pt x="4182865" y="67010"/>
                  <a:pt x="4376794" y="86105"/>
                  <a:pt x="4197642" y="67247"/>
                </a:cubicBezTo>
                <a:cubicBezTo>
                  <a:pt x="4132187" y="60357"/>
                  <a:pt x="4066496" y="54551"/>
                  <a:pt x="4000694" y="53180"/>
                </a:cubicBezTo>
                <a:lnTo>
                  <a:pt x="2847143" y="39112"/>
                </a:lnTo>
                <a:cubicBezTo>
                  <a:pt x="2182258" y="0"/>
                  <a:pt x="2554352" y="16360"/>
                  <a:pt x="1257494" y="39112"/>
                </a:cubicBezTo>
                <a:cubicBezTo>
                  <a:pt x="1081984" y="42191"/>
                  <a:pt x="1027966" y="50548"/>
                  <a:pt x="877666" y="67247"/>
                </a:cubicBezTo>
                <a:cubicBezTo>
                  <a:pt x="713543" y="62558"/>
                  <a:pt x="549260" y="61810"/>
                  <a:pt x="385297" y="53180"/>
                </a:cubicBezTo>
                <a:cubicBezTo>
                  <a:pt x="370489" y="52401"/>
                  <a:pt x="357352" y="43186"/>
                  <a:pt x="343094" y="39112"/>
                </a:cubicBezTo>
                <a:cubicBezTo>
                  <a:pt x="324504" y="33800"/>
                  <a:pt x="305845" y="28503"/>
                  <a:pt x="286823" y="25044"/>
                </a:cubicBezTo>
                <a:cubicBezTo>
                  <a:pt x="254200" y="19113"/>
                  <a:pt x="221174" y="15666"/>
                  <a:pt x="188349" y="10977"/>
                </a:cubicBezTo>
                <a:cubicBezTo>
                  <a:pt x="155525" y="15666"/>
                  <a:pt x="122390" y="18541"/>
                  <a:pt x="89876" y="25044"/>
                </a:cubicBezTo>
                <a:cubicBezTo>
                  <a:pt x="75335" y="27952"/>
                  <a:pt x="58158" y="28627"/>
                  <a:pt x="47673" y="39112"/>
                </a:cubicBezTo>
                <a:cubicBezTo>
                  <a:pt x="37188" y="49597"/>
                  <a:pt x="38294" y="67247"/>
                  <a:pt x="33605" y="81315"/>
                </a:cubicBezTo>
                <a:cubicBezTo>
                  <a:pt x="52549" y="157088"/>
                  <a:pt x="33577" y="137572"/>
                  <a:pt x="118011" y="179789"/>
                </a:cubicBezTo>
                <a:cubicBezTo>
                  <a:pt x="131274" y="186421"/>
                  <a:pt x="160214" y="193857"/>
                  <a:pt x="160214" y="19385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831976" y="4730751"/>
            <a:ext cx="4924425" cy="1135063"/>
          </a:xfrm>
          <a:custGeom>
            <a:avLst/>
            <a:gdLst>
              <a:gd name="connsiteX0" fmla="*/ 422866 w 4924528"/>
              <a:gd name="connsiteY0" fmla="*/ 292126 h 1136188"/>
              <a:gd name="connsiteX1" fmla="*/ 380663 w 4924528"/>
              <a:gd name="connsiteY1" fmla="*/ 306194 h 1136188"/>
              <a:gd name="connsiteX2" fmla="*/ 282189 w 4924528"/>
              <a:gd name="connsiteY2" fmla="*/ 404668 h 1136188"/>
              <a:gd name="connsiteX3" fmla="*/ 239986 w 4924528"/>
              <a:gd name="connsiteY3" fmla="*/ 460938 h 1136188"/>
              <a:gd name="connsiteX4" fmla="*/ 197783 w 4924528"/>
              <a:gd name="connsiteY4" fmla="*/ 503142 h 1136188"/>
              <a:gd name="connsiteX5" fmla="*/ 141512 w 4924528"/>
              <a:gd name="connsiteY5" fmla="*/ 601615 h 1136188"/>
              <a:gd name="connsiteX6" fmla="*/ 71174 w 4924528"/>
              <a:gd name="connsiteY6" fmla="*/ 671954 h 1136188"/>
              <a:gd name="connsiteX7" fmla="*/ 57106 w 4924528"/>
              <a:gd name="connsiteY7" fmla="*/ 714157 h 1136188"/>
              <a:gd name="connsiteX8" fmla="*/ 835 w 4924528"/>
              <a:gd name="connsiteY8" fmla="*/ 812631 h 1136188"/>
              <a:gd name="connsiteX9" fmla="*/ 14903 w 4924528"/>
              <a:gd name="connsiteY9" fmla="*/ 953308 h 1136188"/>
              <a:gd name="connsiteX10" fmla="*/ 57106 w 4924528"/>
              <a:gd name="connsiteY10" fmla="*/ 981443 h 1136188"/>
              <a:gd name="connsiteX11" fmla="*/ 141512 w 4924528"/>
              <a:gd name="connsiteY11" fmla="*/ 1009578 h 1136188"/>
              <a:gd name="connsiteX12" fmla="*/ 239986 w 4924528"/>
              <a:gd name="connsiteY12" fmla="*/ 1051782 h 1136188"/>
              <a:gd name="connsiteX13" fmla="*/ 380663 w 4924528"/>
              <a:gd name="connsiteY13" fmla="*/ 1079917 h 1136188"/>
              <a:gd name="connsiteX14" fmla="*/ 422866 w 4924528"/>
              <a:gd name="connsiteY14" fmla="*/ 1108052 h 1136188"/>
              <a:gd name="connsiteX15" fmla="*/ 535408 w 4924528"/>
              <a:gd name="connsiteY15" fmla="*/ 1136188 h 1136188"/>
              <a:gd name="connsiteX16" fmla="*/ 985574 w 4924528"/>
              <a:gd name="connsiteY16" fmla="*/ 1122120 h 1136188"/>
              <a:gd name="connsiteX17" fmla="*/ 1055912 w 4924528"/>
              <a:gd name="connsiteY17" fmla="*/ 1108052 h 1136188"/>
              <a:gd name="connsiteX18" fmla="*/ 1112183 w 4924528"/>
              <a:gd name="connsiteY18" fmla="*/ 1093985 h 1136188"/>
              <a:gd name="connsiteX19" fmla="*/ 1238792 w 4924528"/>
              <a:gd name="connsiteY19" fmla="*/ 1051782 h 1136188"/>
              <a:gd name="connsiteX20" fmla="*/ 1337266 w 4924528"/>
              <a:gd name="connsiteY20" fmla="*/ 1037714 h 1136188"/>
              <a:gd name="connsiteX21" fmla="*/ 1674891 w 4924528"/>
              <a:gd name="connsiteY21" fmla="*/ 1009578 h 1136188"/>
              <a:gd name="connsiteX22" fmla="*/ 2518952 w 4924528"/>
              <a:gd name="connsiteY22" fmla="*/ 995511 h 1136188"/>
              <a:gd name="connsiteX23" fmla="*/ 3166066 w 4924528"/>
              <a:gd name="connsiteY23" fmla="*/ 967375 h 1136188"/>
              <a:gd name="connsiteX24" fmla="*/ 3306743 w 4924528"/>
              <a:gd name="connsiteY24" fmla="*/ 953308 h 1136188"/>
              <a:gd name="connsiteX25" fmla="*/ 3377081 w 4924528"/>
              <a:gd name="connsiteY25" fmla="*/ 939240 h 1136188"/>
              <a:gd name="connsiteX26" fmla="*/ 4221143 w 4924528"/>
              <a:gd name="connsiteY26" fmla="*/ 911105 h 1136188"/>
              <a:gd name="connsiteX27" fmla="*/ 4755715 w 4924528"/>
              <a:gd name="connsiteY27" fmla="*/ 897037 h 1136188"/>
              <a:gd name="connsiteX28" fmla="*/ 4868257 w 4924528"/>
              <a:gd name="connsiteY28" fmla="*/ 840766 h 1136188"/>
              <a:gd name="connsiteX29" fmla="*/ 4882324 w 4924528"/>
              <a:gd name="connsiteY29" fmla="*/ 798563 h 1136188"/>
              <a:gd name="connsiteX30" fmla="*/ 4910460 w 4924528"/>
              <a:gd name="connsiteY30" fmla="*/ 671954 h 1136188"/>
              <a:gd name="connsiteX31" fmla="*/ 4924528 w 4924528"/>
              <a:gd name="connsiteY31" fmla="*/ 615683 h 1136188"/>
              <a:gd name="connsiteX32" fmla="*/ 4910460 w 4924528"/>
              <a:gd name="connsiteY32" fmla="*/ 263991 h 1136188"/>
              <a:gd name="connsiteX33" fmla="*/ 4896392 w 4924528"/>
              <a:gd name="connsiteY33" fmla="*/ 221788 h 1136188"/>
              <a:gd name="connsiteX34" fmla="*/ 4882324 w 4924528"/>
              <a:gd name="connsiteY34" fmla="*/ 165517 h 1136188"/>
              <a:gd name="connsiteX35" fmla="*/ 4826054 w 4924528"/>
              <a:gd name="connsiteY35" fmla="*/ 151449 h 1136188"/>
              <a:gd name="connsiteX36" fmla="*/ 3377081 w 4924528"/>
              <a:gd name="connsiteY36" fmla="*/ 151449 h 1136188"/>
              <a:gd name="connsiteX37" fmla="*/ 3236404 w 4924528"/>
              <a:gd name="connsiteY37" fmla="*/ 137382 h 1136188"/>
              <a:gd name="connsiteX38" fmla="*/ 2856577 w 4924528"/>
              <a:gd name="connsiteY38" fmla="*/ 109246 h 1136188"/>
              <a:gd name="connsiteX39" fmla="*/ 2814374 w 4924528"/>
              <a:gd name="connsiteY39" fmla="*/ 95178 h 1136188"/>
              <a:gd name="connsiteX40" fmla="*/ 1660823 w 4924528"/>
              <a:gd name="connsiteY40" fmla="*/ 81111 h 1136188"/>
              <a:gd name="connsiteX41" fmla="*/ 1351334 w 4924528"/>
              <a:gd name="connsiteY41" fmla="*/ 109246 h 1136188"/>
              <a:gd name="connsiteX42" fmla="*/ 1126251 w 4924528"/>
              <a:gd name="connsiteY42" fmla="*/ 123314 h 1136188"/>
              <a:gd name="connsiteX43" fmla="*/ 999641 w 4924528"/>
              <a:gd name="connsiteY43" fmla="*/ 137382 h 1136188"/>
              <a:gd name="connsiteX44" fmla="*/ 507272 w 4924528"/>
              <a:gd name="connsiteY44" fmla="*/ 151449 h 1136188"/>
              <a:gd name="connsiteX45" fmla="*/ 352528 w 4924528"/>
              <a:gd name="connsiteY45" fmla="*/ 165517 h 1136188"/>
              <a:gd name="connsiteX46" fmla="*/ 324392 w 4924528"/>
              <a:gd name="connsiteY46" fmla="*/ 193652 h 1136188"/>
              <a:gd name="connsiteX47" fmla="*/ 282189 w 4924528"/>
              <a:gd name="connsiteY47" fmla="*/ 207720 h 1136188"/>
              <a:gd name="connsiteX48" fmla="*/ 254054 w 4924528"/>
              <a:gd name="connsiteY48" fmla="*/ 249923 h 1136188"/>
              <a:gd name="connsiteX49" fmla="*/ 197783 w 4924528"/>
              <a:gd name="connsiteY49" fmla="*/ 306194 h 1136188"/>
              <a:gd name="connsiteX50" fmla="*/ 197783 w 4924528"/>
              <a:gd name="connsiteY50" fmla="*/ 432803 h 1136188"/>
              <a:gd name="connsiteX51" fmla="*/ 268121 w 4924528"/>
              <a:gd name="connsiteY51" fmla="*/ 489074 h 1136188"/>
              <a:gd name="connsiteX52" fmla="*/ 310324 w 4924528"/>
              <a:gd name="connsiteY52" fmla="*/ 517209 h 1136188"/>
              <a:gd name="connsiteX53" fmla="*/ 408798 w 4924528"/>
              <a:gd name="connsiteY53" fmla="*/ 545345 h 1136188"/>
              <a:gd name="connsiteX54" fmla="*/ 282189 w 4924528"/>
              <a:gd name="connsiteY54" fmla="*/ 559412 h 1136188"/>
              <a:gd name="connsiteX55" fmla="*/ 239986 w 4924528"/>
              <a:gd name="connsiteY55" fmla="*/ 573480 h 1136188"/>
              <a:gd name="connsiteX56" fmla="*/ 99309 w 4924528"/>
              <a:gd name="connsiteY56" fmla="*/ 587548 h 11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924528" h="1136188">
                <a:moveTo>
                  <a:pt x="422866" y="292126"/>
                </a:moveTo>
                <a:cubicBezTo>
                  <a:pt x="408798" y="296815"/>
                  <a:pt x="392526" y="297297"/>
                  <a:pt x="380663" y="306194"/>
                </a:cubicBezTo>
                <a:cubicBezTo>
                  <a:pt x="380647" y="306206"/>
                  <a:pt x="301889" y="384967"/>
                  <a:pt x="282189" y="404668"/>
                </a:cubicBezTo>
                <a:cubicBezTo>
                  <a:pt x="265611" y="421247"/>
                  <a:pt x="255244" y="443136"/>
                  <a:pt x="239986" y="460938"/>
                </a:cubicBezTo>
                <a:cubicBezTo>
                  <a:pt x="227039" y="476043"/>
                  <a:pt x="211851" y="489074"/>
                  <a:pt x="197783" y="503142"/>
                </a:cubicBezTo>
                <a:cubicBezTo>
                  <a:pt x="179891" y="556816"/>
                  <a:pt x="186935" y="550514"/>
                  <a:pt x="141512" y="601615"/>
                </a:cubicBezTo>
                <a:cubicBezTo>
                  <a:pt x="119483" y="626398"/>
                  <a:pt x="71174" y="671954"/>
                  <a:pt x="71174" y="671954"/>
                </a:cubicBezTo>
                <a:cubicBezTo>
                  <a:pt x="66485" y="686022"/>
                  <a:pt x="62947" y="700527"/>
                  <a:pt x="57106" y="714157"/>
                </a:cubicBezTo>
                <a:cubicBezTo>
                  <a:pt x="35686" y="764136"/>
                  <a:pt x="29094" y="770244"/>
                  <a:pt x="835" y="812631"/>
                </a:cubicBezTo>
                <a:cubicBezTo>
                  <a:pt x="5524" y="859523"/>
                  <a:pt x="0" y="908600"/>
                  <a:pt x="14903" y="953308"/>
                </a:cubicBezTo>
                <a:cubicBezTo>
                  <a:pt x="20250" y="969348"/>
                  <a:pt x="41656" y="974576"/>
                  <a:pt x="57106" y="981443"/>
                </a:cubicBezTo>
                <a:cubicBezTo>
                  <a:pt x="84207" y="993488"/>
                  <a:pt x="141512" y="1009578"/>
                  <a:pt x="141512" y="1009578"/>
                </a:cubicBezTo>
                <a:cubicBezTo>
                  <a:pt x="194784" y="1045094"/>
                  <a:pt x="173050" y="1037439"/>
                  <a:pt x="239986" y="1051782"/>
                </a:cubicBezTo>
                <a:cubicBezTo>
                  <a:pt x="286745" y="1061802"/>
                  <a:pt x="380663" y="1079917"/>
                  <a:pt x="380663" y="1079917"/>
                </a:cubicBezTo>
                <a:cubicBezTo>
                  <a:pt x="394731" y="1089295"/>
                  <a:pt x="407744" y="1100491"/>
                  <a:pt x="422866" y="1108052"/>
                </a:cubicBezTo>
                <a:cubicBezTo>
                  <a:pt x="451706" y="1122472"/>
                  <a:pt x="508652" y="1130837"/>
                  <a:pt x="535408" y="1136188"/>
                </a:cubicBezTo>
                <a:cubicBezTo>
                  <a:pt x="685463" y="1131499"/>
                  <a:pt x="835664" y="1130223"/>
                  <a:pt x="985574" y="1122120"/>
                </a:cubicBezTo>
                <a:cubicBezTo>
                  <a:pt x="1009449" y="1120829"/>
                  <a:pt x="1032571" y="1113239"/>
                  <a:pt x="1055912" y="1108052"/>
                </a:cubicBezTo>
                <a:cubicBezTo>
                  <a:pt x="1074786" y="1103858"/>
                  <a:pt x="1093664" y="1099541"/>
                  <a:pt x="1112183" y="1093985"/>
                </a:cubicBezTo>
                <a:cubicBezTo>
                  <a:pt x="1154793" y="1081202"/>
                  <a:pt x="1196589" y="1065849"/>
                  <a:pt x="1238792" y="1051782"/>
                </a:cubicBezTo>
                <a:cubicBezTo>
                  <a:pt x="1270249" y="1041297"/>
                  <a:pt x="1304441" y="1042403"/>
                  <a:pt x="1337266" y="1037714"/>
                </a:cubicBezTo>
                <a:cubicBezTo>
                  <a:pt x="1469529" y="993625"/>
                  <a:pt x="1387704" y="1016669"/>
                  <a:pt x="1674891" y="1009578"/>
                </a:cubicBezTo>
                <a:lnTo>
                  <a:pt x="2518952" y="995511"/>
                </a:lnTo>
                <a:cubicBezTo>
                  <a:pt x="2701868" y="988736"/>
                  <a:pt x="2973707" y="980641"/>
                  <a:pt x="3166066" y="967375"/>
                </a:cubicBezTo>
                <a:cubicBezTo>
                  <a:pt x="3213081" y="964133"/>
                  <a:pt x="3259851" y="957997"/>
                  <a:pt x="3306743" y="953308"/>
                </a:cubicBezTo>
                <a:cubicBezTo>
                  <a:pt x="3330189" y="948619"/>
                  <a:pt x="3353411" y="942622"/>
                  <a:pt x="3377081" y="939240"/>
                </a:cubicBezTo>
                <a:cubicBezTo>
                  <a:pt x="3648555" y="900457"/>
                  <a:pt x="3984375" y="916426"/>
                  <a:pt x="4221143" y="911105"/>
                </a:cubicBezTo>
                <a:lnTo>
                  <a:pt x="4755715" y="897037"/>
                </a:lnTo>
                <a:cubicBezTo>
                  <a:pt x="4852704" y="864708"/>
                  <a:pt x="4819150" y="889873"/>
                  <a:pt x="4868257" y="840766"/>
                </a:cubicBezTo>
                <a:cubicBezTo>
                  <a:pt x="4872946" y="826698"/>
                  <a:pt x="4878250" y="812821"/>
                  <a:pt x="4882324" y="798563"/>
                </a:cubicBezTo>
                <a:cubicBezTo>
                  <a:pt x="4899480" y="738516"/>
                  <a:pt x="4895953" y="737234"/>
                  <a:pt x="4910460" y="671954"/>
                </a:cubicBezTo>
                <a:cubicBezTo>
                  <a:pt x="4914654" y="653080"/>
                  <a:pt x="4919839" y="634440"/>
                  <a:pt x="4924528" y="615683"/>
                </a:cubicBezTo>
                <a:cubicBezTo>
                  <a:pt x="4919839" y="498452"/>
                  <a:pt x="4918819" y="381017"/>
                  <a:pt x="4910460" y="263991"/>
                </a:cubicBezTo>
                <a:cubicBezTo>
                  <a:pt x="4909403" y="249200"/>
                  <a:pt x="4900466" y="236046"/>
                  <a:pt x="4896392" y="221788"/>
                </a:cubicBezTo>
                <a:cubicBezTo>
                  <a:pt x="4891080" y="203198"/>
                  <a:pt x="4895995" y="179189"/>
                  <a:pt x="4882324" y="165517"/>
                </a:cubicBezTo>
                <a:cubicBezTo>
                  <a:pt x="4868653" y="151846"/>
                  <a:pt x="4844811" y="156138"/>
                  <a:pt x="4826054" y="151449"/>
                </a:cubicBezTo>
                <a:cubicBezTo>
                  <a:pt x="4103688" y="165341"/>
                  <a:pt x="4094838" y="174982"/>
                  <a:pt x="3377081" y="151449"/>
                </a:cubicBezTo>
                <a:cubicBezTo>
                  <a:pt x="3329980" y="149905"/>
                  <a:pt x="3283401" y="140863"/>
                  <a:pt x="3236404" y="137382"/>
                </a:cubicBezTo>
                <a:cubicBezTo>
                  <a:pt x="2781905" y="103716"/>
                  <a:pt x="3176037" y="141193"/>
                  <a:pt x="2856577" y="109246"/>
                </a:cubicBezTo>
                <a:cubicBezTo>
                  <a:pt x="2842509" y="104557"/>
                  <a:pt x="2828823" y="98512"/>
                  <a:pt x="2814374" y="95178"/>
                </a:cubicBezTo>
                <a:cubicBezTo>
                  <a:pt x="2401934" y="0"/>
                  <a:pt x="2302540" y="72198"/>
                  <a:pt x="1660823" y="81111"/>
                </a:cubicBezTo>
                <a:cubicBezTo>
                  <a:pt x="1539016" y="93291"/>
                  <a:pt x="1477180" y="100257"/>
                  <a:pt x="1351334" y="109246"/>
                </a:cubicBezTo>
                <a:lnTo>
                  <a:pt x="1126251" y="123314"/>
                </a:lnTo>
                <a:cubicBezTo>
                  <a:pt x="1083923" y="126700"/>
                  <a:pt x="1042060" y="135454"/>
                  <a:pt x="999641" y="137382"/>
                </a:cubicBezTo>
                <a:cubicBezTo>
                  <a:pt x="835620" y="144837"/>
                  <a:pt x="671395" y="146760"/>
                  <a:pt x="507272" y="151449"/>
                </a:cubicBezTo>
                <a:cubicBezTo>
                  <a:pt x="455691" y="156138"/>
                  <a:pt x="402996" y="153871"/>
                  <a:pt x="352528" y="165517"/>
                </a:cubicBezTo>
                <a:cubicBezTo>
                  <a:pt x="339604" y="168499"/>
                  <a:pt x="335765" y="186828"/>
                  <a:pt x="324392" y="193652"/>
                </a:cubicBezTo>
                <a:cubicBezTo>
                  <a:pt x="311676" y="201281"/>
                  <a:pt x="296257" y="203031"/>
                  <a:pt x="282189" y="207720"/>
                </a:cubicBezTo>
                <a:cubicBezTo>
                  <a:pt x="272811" y="221788"/>
                  <a:pt x="265057" y="237086"/>
                  <a:pt x="254054" y="249923"/>
                </a:cubicBezTo>
                <a:cubicBezTo>
                  <a:pt x="236791" y="270063"/>
                  <a:pt x="197783" y="306194"/>
                  <a:pt x="197783" y="306194"/>
                </a:cubicBezTo>
                <a:cubicBezTo>
                  <a:pt x="187106" y="348902"/>
                  <a:pt x="168558" y="388966"/>
                  <a:pt x="197783" y="432803"/>
                </a:cubicBezTo>
                <a:cubicBezTo>
                  <a:pt x="214438" y="457786"/>
                  <a:pt x="244101" y="471059"/>
                  <a:pt x="268121" y="489074"/>
                </a:cubicBezTo>
                <a:cubicBezTo>
                  <a:pt x="281647" y="499218"/>
                  <a:pt x="295202" y="509648"/>
                  <a:pt x="310324" y="517209"/>
                </a:cubicBezTo>
                <a:cubicBezTo>
                  <a:pt x="330505" y="527299"/>
                  <a:pt x="390769" y="540838"/>
                  <a:pt x="408798" y="545345"/>
                </a:cubicBezTo>
                <a:cubicBezTo>
                  <a:pt x="366595" y="550034"/>
                  <a:pt x="324074" y="552431"/>
                  <a:pt x="282189" y="559412"/>
                </a:cubicBezTo>
                <a:cubicBezTo>
                  <a:pt x="267562" y="561850"/>
                  <a:pt x="254527" y="570572"/>
                  <a:pt x="239986" y="573480"/>
                </a:cubicBezTo>
                <a:cubicBezTo>
                  <a:pt x="159700" y="589538"/>
                  <a:pt x="161045" y="587548"/>
                  <a:pt x="99309" y="587548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7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.slidesharecdn.com/anintroductiontowastewaterandsludgeprinciples-13057529152001-phpapp01-110518161334-phpapp01/95/slide-6-728.jpg?13057536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838200"/>
            <a:ext cx="8026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6EB39-3572-4676-9255-FB936CB12C4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Geremew Sahilu (PhD)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1981200" y="457201"/>
            <a:ext cx="601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Rise of Sanitary …</a:t>
            </a:r>
          </a:p>
        </p:txBody>
      </p:sp>
      <p:sp>
        <p:nvSpPr>
          <p:cNvPr id="7" name="Freeform 6"/>
          <p:cNvSpPr/>
          <p:nvPr/>
        </p:nvSpPr>
        <p:spPr>
          <a:xfrm>
            <a:off x="2255838" y="1382713"/>
            <a:ext cx="4487862" cy="1712912"/>
          </a:xfrm>
          <a:custGeom>
            <a:avLst/>
            <a:gdLst>
              <a:gd name="connsiteX0" fmla="*/ 253218 w 4487594"/>
              <a:gd name="connsiteY0" fmla="*/ 404075 h 1712370"/>
              <a:gd name="connsiteX1" fmla="*/ 211015 w 4487594"/>
              <a:gd name="connsiteY1" fmla="*/ 432210 h 1712370"/>
              <a:gd name="connsiteX2" fmla="*/ 182880 w 4487594"/>
              <a:gd name="connsiteY2" fmla="*/ 474413 h 1712370"/>
              <a:gd name="connsiteX3" fmla="*/ 126609 w 4487594"/>
              <a:gd name="connsiteY3" fmla="*/ 615090 h 1712370"/>
              <a:gd name="connsiteX4" fmla="*/ 98474 w 4487594"/>
              <a:gd name="connsiteY4" fmla="*/ 657293 h 1712370"/>
              <a:gd name="connsiteX5" fmla="*/ 70338 w 4487594"/>
              <a:gd name="connsiteY5" fmla="*/ 755767 h 1712370"/>
              <a:gd name="connsiteX6" fmla="*/ 42203 w 4487594"/>
              <a:gd name="connsiteY6" fmla="*/ 854241 h 1712370"/>
              <a:gd name="connsiteX7" fmla="*/ 28135 w 4487594"/>
              <a:gd name="connsiteY7" fmla="*/ 924580 h 1712370"/>
              <a:gd name="connsiteX8" fmla="*/ 14068 w 4487594"/>
              <a:gd name="connsiteY8" fmla="*/ 966783 h 1712370"/>
              <a:gd name="connsiteX9" fmla="*/ 0 w 4487594"/>
              <a:gd name="connsiteY9" fmla="*/ 1037121 h 1712370"/>
              <a:gd name="connsiteX10" fmla="*/ 28135 w 4487594"/>
              <a:gd name="connsiteY10" fmla="*/ 1163730 h 1712370"/>
              <a:gd name="connsiteX11" fmla="*/ 112542 w 4487594"/>
              <a:gd name="connsiteY11" fmla="*/ 1205933 h 1712370"/>
              <a:gd name="connsiteX12" fmla="*/ 323557 w 4487594"/>
              <a:gd name="connsiteY12" fmla="*/ 1248136 h 1712370"/>
              <a:gd name="connsiteX13" fmla="*/ 365760 w 4487594"/>
              <a:gd name="connsiteY13" fmla="*/ 1290340 h 1712370"/>
              <a:gd name="connsiteX14" fmla="*/ 450166 w 4487594"/>
              <a:gd name="connsiteY14" fmla="*/ 1304407 h 1712370"/>
              <a:gd name="connsiteX15" fmla="*/ 492369 w 4487594"/>
              <a:gd name="connsiteY15" fmla="*/ 1318475 h 1712370"/>
              <a:gd name="connsiteX16" fmla="*/ 548640 w 4487594"/>
              <a:gd name="connsiteY16" fmla="*/ 1332543 h 1712370"/>
              <a:gd name="connsiteX17" fmla="*/ 661182 w 4487594"/>
              <a:gd name="connsiteY17" fmla="*/ 1416949 h 1712370"/>
              <a:gd name="connsiteX18" fmla="*/ 675249 w 4487594"/>
              <a:gd name="connsiteY18" fmla="*/ 1459152 h 1712370"/>
              <a:gd name="connsiteX19" fmla="*/ 717452 w 4487594"/>
              <a:gd name="connsiteY19" fmla="*/ 1529490 h 1712370"/>
              <a:gd name="connsiteX20" fmla="*/ 731520 w 4487594"/>
              <a:gd name="connsiteY20" fmla="*/ 1599829 h 1712370"/>
              <a:gd name="connsiteX21" fmla="*/ 928468 w 4487594"/>
              <a:gd name="connsiteY21" fmla="*/ 1613896 h 1712370"/>
              <a:gd name="connsiteX22" fmla="*/ 1477108 w 4487594"/>
              <a:gd name="connsiteY22" fmla="*/ 1599829 h 1712370"/>
              <a:gd name="connsiteX23" fmla="*/ 1856935 w 4487594"/>
              <a:gd name="connsiteY23" fmla="*/ 1571693 h 1712370"/>
              <a:gd name="connsiteX24" fmla="*/ 2180492 w 4487594"/>
              <a:gd name="connsiteY24" fmla="*/ 1585761 h 1712370"/>
              <a:gd name="connsiteX25" fmla="*/ 2307102 w 4487594"/>
              <a:gd name="connsiteY25" fmla="*/ 1613896 h 1712370"/>
              <a:gd name="connsiteX26" fmla="*/ 2475914 w 4487594"/>
              <a:gd name="connsiteY26" fmla="*/ 1627964 h 1712370"/>
              <a:gd name="connsiteX27" fmla="*/ 2855742 w 4487594"/>
              <a:gd name="connsiteY27" fmla="*/ 1670167 h 1712370"/>
              <a:gd name="connsiteX28" fmla="*/ 3334043 w 4487594"/>
              <a:gd name="connsiteY28" fmla="*/ 1712370 h 1712370"/>
              <a:gd name="connsiteX29" fmla="*/ 3713871 w 4487594"/>
              <a:gd name="connsiteY29" fmla="*/ 1684235 h 1712370"/>
              <a:gd name="connsiteX30" fmla="*/ 3798277 w 4487594"/>
              <a:gd name="connsiteY30" fmla="*/ 1670167 h 1712370"/>
              <a:gd name="connsiteX31" fmla="*/ 3896751 w 4487594"/>
              <a:gd name="connsiteY31" fmla="*/ 1656100 h 1712370"/>
              <a:gd name="connsiteX32" fmla="*/ 3938954 w 4487594"/>
              <a:gd name="connsiteY32" fmla="*/ 1642032 h 1712370"/>
              <a:gd name="connsiteX33" fmla="*/ 4023360 w 4487594"/>
              <a:gd name="connsiteY33" fmla="*/ 1627964 h 1712370"/>
              <a:gd name="connsiteX34" fmla="*/ 4079631 w 4487594"/>
              <a:gd name="connsiteY34" fmla="*/ 1613896 h 1712370"/>
              <a:gd name="connsiteX35" fmla="*/ 4107766 w 4487594"/>
              <a:gd name="connsiteY35" fmla="*/ 1571693 h 1712370"/>
              <a:gd name="connsiteX36" fmla="*/ 4149969 w 4487594"/>
              <a:gd name="connsiteY36" fmla="*/ 1529490 h 1712370"/>
              <a:gd name="connsiteX37" fmla="*/ 4164037 w 4487594"/>
              <a:gd name="connsiteY37" fmla="*/ 1487287 h 1712370"/>
              <a:gd name="connsiteX38" fmla="*/ 4192172 w 4487594"/>
              <a:gd name="connsiteY38" fmla="*/ 1431016 h 1712370"/>
              <a:gd name="connsiteX39" fmla="*/ 4206240 w 4487594"/>
              <a:gd name="connsiteY39" fmla="*/ 1388813 h 1712370"/>
              <a:gd name="connsiteX40" fmla="*/ 4234375 w 4487594"/>
              <a:gd name="connsiteY40" fmla="*/ 1332543 h 1712370"/>
              <a:gd name="connsiteX41" fmla="*/ 4262511 w 4487594"/>
              <a:gd name="connsiteY41" fmla="*/ 1220001 h 1712370"/>
              <a:gd name="connsiteX42" fmla="*/ 4276578 w 4487594"/>
              <a:gd name="connsiteY42" fmla="*/ 1177798 h 1712370"/>
              <a:gd name="connsiteX43" fmla="*/ 4304714 w 4487594"/>
              <a:gd name="connsiteY43" fmla="*/ 1051189 h 1712370"/>
              <a:gd name="connsiteX44" fmla="*/ 4360985 w 4487594"/>
              <a:gd name="connsiteY44" fmla="*/ 994918 h 1712370"/>
              <a:gd name="connsiteX45" fmla="*/ 4431323 w 4487594"/>
              <a:gd name="connsiteY45" fmla="*/ 910512 h 1712370"/>
              <a:gd name="connsiteX46" fmla="*/ 4473526 w 4487594"/>
              <a:gd name="connsiteY46" fmla="*/ 783903 h 1712370"/>
              <a:gd name="connsiteX47" fmla="*/ 4487594 w 4487594"/>
              <a:gd name="connsiteY47" fmla="*/ 741700 h 1712370"/>
              <a:gd name="connsiteX48" fmla="*/ 4473526 w 4487594"/>
              <a:gd name="connsiteY48" fmla="*/ 530684 h 1712370"/>
              <a:gd name="connsiteX49" fmla="*/ 4459458 w 4487594"/>
              <a:gd name="connsiteY49" fmla="*/ 488481 h 1712370"/>
              <a:gd name="connsiteX50" fmla="*/ 4346917 w 4487594"/>
              <a:gd name="connsiteY50" fmla="*/ 390007 h 1712370"/>
              <a:gd name="connsiteX51" fmla="*/ 4262511 w 4487594"/>
              <a:gd name="connsiteY51" fmla="*/ 361872 h 1712370"/>
              <a:gd name="connsiteX52" fmla="*/ 4220308 w 4487594"/>
              <a:gd name="connsiteY52" fmla="*/ 347804 h 1712370"/>
              <a:gd name="connsiteX53" fmla="*/ 4093698 w 4487594"/>
              <a:gd name="connsiteY53" fmla="*/ 319669 h 1712370"/>
              <a:gd name="connsiteX54" fmla="*/ 3742006 w 4487594"/>
              <a:gd name="connsiteY54" fmla="*/ 347804 h 1712370"/>
              <a:gd name="connsiteX55" fmla="*/ 3643532 w 4487594"/>
              <a:gd name="connsiteY55" fmla="*/ 375940 h 1712370"/>
              <a:gd name="connsiteX56" fmla="*/ 2996418 w 4487594"/>
              <a:gd name="connsiteY56" fmla="*/ 361872 h 1712370"/>
              <a:gd name="connsiteX57" fmla="*/ 2799471 w 4487594"/>
              <a:gd name="connsiteY57" fmla="*/ 319669 h 1712370"/>
              <a:gd name="connsiteX58" fmla="*/ 2672862 w 4487594"/>
              <a:gd name="connsiteY58" fmla="*/ 291533 h 1712370"/>
              <a:gd name="connsiteX59" fmla="*/ 2518117 w 4487594"/>
              <a:gd name="connsiteY59" fmla="*/ 235263 h 1712370"/>
              <a:gd name="connsiteX60" fmla="*/ 2377440 w 4487594"/>
              <a:gd name="connsiteY60" fmla="*/ 193060 h 1712370"/>
              <a:gd name="connsiteX61" fmla="*/ 2264898 w 4487594"/>
              <a:gd name="connsiteY61" fmla="*/ 164924 h 1712370"/>
              <a:gd name="connsiteX62" fmla="*/ 2208628 w 4487594"/>
              <a:gd name="connsiteY62" fmla="*/ 136789 h 1712370"/>
              <a:gd name="connsiteX63" fmla="*/ 2067951 w 4487594"/>
              <a:gd name="connsiteY63" fmla="*/ 94586 h 1712370"/>
              <a:gd name="connsiteX64" fmla="*/ 1983545 w 4487594"/>
              <a:gd name="connsiteY64" fmla="*/ 66450 h 1712370"/>
              <a:gd name="connsiteX65" fmla="*/ 1814732 w 4487594"/>
              <a:gd name="connsiteY65" fmla="*/ 10180 h 1712370"/>
              <a:gd name="connsiteX66" fmla="*/ 1420837 w 4487594"/>
              <a:gd name="connsiteY66" fmla="*/ 38315 h 1712370"/>
              <a:gd name="connsiteX67" fmla="*/ 1378634 w 4487594"/>
              <a:gd name="connsiteY67" fmla="*/ 52383 h 1712370"/>
              <a:gd name="connsiteX68" fmla="*/ 1294228 w 4487594"/>
              <a:gd name="connsiteY68" fmla="*/ 94586 h 1712370"/>
              <a:gd name="connsiteX69" fmla="*/ 1209822 w 4487594"/>
              <a:gd name="connsiteY69" fmla="*/ 122721 h 1712370"/>
              <a:gd name="connsiteX70" fmla="*/ 1125415 w 4487594"/>
              <a:gd name="connsiteY70" fmla="*/ 164924 h 1712370"/>
              <a:gd name="connsiteX71" fmla="*/ 1097280 w 4487594"/>
              <a:gd name="connsiteY71" fmla="*/ 193060 h 1712370"/>
              <a:gd name="connsiteX72" fmla="*/ 1055077 w 4487594"/>
              <a:gd name="connsiteY72" fmla="*/ 207127 h 1712370"/>
              <a:gd name="connsiteX73" fmla="*/ 1012874 w 4487594"/>
              <a:gd name="connsiteY73" fmla="*/ 235263 h 1712370"/>
              <a:gd name="connsiteX74" fmla="*/ 956603 w 4487594"/>
              <a:gd name="connsiteY74" fmla="*/ 249330 h 1712370"/>
              <a:gd name="connsiteX75" fmla="*/ 801858 w 4487594"/>
              <a:gd name="connsiteY75" fmla="*/ 277466 h 1712370"/>
              <a:gd name="connsiteX76" fmla="*/ 351692 w 4487594"/>
              <a:gd name="connsiteY76" fmla="*/ 305601 h 1712370"/>
              <a:gd name="connsiteX77" fmla="*/ 323557 w 4487594"/>
              <a:gd name="connsiteY77" fmla="*/ 375940 h 1712370"/>
              <a:gd name="connsiteX78" fmla="*/ 295422 w 4487594"/>
              <a:gd name="connsiteY78" fmla="*/ 460346 h 1712370"/>
              <a:gd name="connsiteX79" fmla="*/ 281354 w 4487594"/>
              <a:gd name="connsiteY79" fmla="*/ 502549 h 1712370"/>
              <a:gd name="connsiteX80" fmla="*/ 225083 w 4487594"/>
              <a:gd name="connsiteY80" fmla="*/ 558820 h 1712370"/>
              <a:gd name="connsiteX81" fmla="*/ 112542 w 4487594"/>
              <a:gd name="connsiteY81" fmla="*/ 586955 h 1712370"/>
              <a:gd name="connsiteX82" fmla="*/ 70338 w 4487594"/>
              <a:gd name="connsiteY82" fmla="*/ 615090 h 1712370"/>
              <a:gd name="connsiteX83" fmla="*/ 28135 w 4487594"/>
              <a:gd name="connsiteY83" fmla="*/ 629158 h 1712370"/>
              <a:gd name="connsiteX84" fmla="*/ 42203 w 4487594"/>
              <a:gd name="connsiteY84" fmla="*/ 685429 h 1712370"/>
              <a:gd name="connsiteX85" fmla="*/ 70338 w 4487594"/>
              <a:gd name="connsiteY85" fmla="*/ 755767 h 171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487594" h="1712370">
                <a:moveTo>
                  <a:pt x="253218" y="404075"/>
                </a:moveTo>
                <a:cubicBezTo>
                  <a:pt x="239150" y="413453"/>
                  <a:pt x="222970" y="420255"/>
                  <a:pt x="211015" y="432210"/>
                </a:cubicBezTo>
                <a:cubicBezTo>
                  <a:pt x="199060" y="444165"/>
                  <a:pt x="191268" y="459733"/>
                  <a:pt x="182880" y="474413"/>
                </a:cubicBezTo>
                <a:cubicBezTo>
                  <a:pt x="149763" y="532369"/>
                  <a:pt x="149666" y="545920"/>
                  <a:pt x="126609" y="615090"/>
                </a:cubicBezTo>
                <a:cubicBezTo>
                  <a:pt x="121262" y="631130"/>
                  <a:pt x="106035" y="642171"/>
                  <a:pt x="98474" y="657293"/>
                </a:cubicBezTo>
                <a:cubicBezTo>
                  <a:pt x="87230" y="679780"/>
                  <a:pt x="76348" y="734732"/>
                  <a:pt x="70338" y="755767"/>
                </a:cubicBezTo>
                <a:cubicBezTo>
                  <a:pt x="46842" y="838004"/>
                  <a:pt x="64190" y="755302"/>
                  <a:pt x="42203" y="854241"/>
                </a:cubicBezTo>
                <a:cubicBezTo>
                  <a:pt x="37016" y="877582"/>
                  <a:pt x="33934" y="901383"/>
                  <a:pt x="28135" y="924580"/>
                </a:cubicBezTo>
                <a:cubicBezTo>
                  <a:pt x="24539" y="938966"/>
                  <a:pt x="17664" y="952397"/>
                  <a:pt x="14068" y="966783"/>
                </a:cubicBezTo>
                <a:cubicBezTo>
                  <a:pt x="8269" y="989979"/>
                  <a:pt x="4689" y="1013675"/>
                  <a:pt x="0" y="1037121"/>
                </a:cubicBezTo>
                <a:cubicBezTo>
                  <a:pt x="143" y="1037981"/>
                  <a:pt x="13555" y="1145504"/>
                  <a:pt x="28135" y="1163730"/>
                </a:cubicBezTo>
                <a:cubicBezTo>
                  <a:pt x="43945" y="1183493"/>
                  <a:pt x="88268" y="1201078"/>
                  <a:pt x="112542" y="1205933"/>
                </a:cubicBezTo>
                <a:cubicBezTo>
                  <a:pt x="341839" y="1251792"/>
                  <a:pt x="215314" y="1212057"/>
                  <a:pt x="323557" y="1248136"/>
                </a:cubicBezTo>
                <a:cubicBezTo>
                  <a:pt x="337625" y="1262204"/>
                  <a:pt x="347580" y="1282260"/>
                  <a:pt x="365760" y="1290340"/>
                </a:cubicBezTo>
                <a:cubicBezTo>
                  <a:pt x="391825" y="1301925"/>
                  <a:pt x="422322" y="1298219"/>
                  <a:pt x="450166" y="1304407"/>
                </a:cubicBezTo>
                <a:cubicBezTo>
                  <a:pt x="464642" y="1307624"/>
                  <a:pt x="478111" y="1314401"/>
                  <a:pt x="492369" y="1318475"/>
                </a:cubicBezTo>
                <a:cubicBezTo>
                  <a:pt x="510959" y="1323787"/>
                  <a:pt x="529883" y="1327854"/>
                  <a:pt x="548640" y="1332543"/>
                </a:cubicBezTo>
                <a:cubicBezTo>
                  <a:pt x="644082" y="1396170"/>
                  <a:pt x="609136" y="1364903"/>
                  <a:pt x="661182" y="1416949"/>
                </a:cubicBezTo>
                <a:cubicBezTo>
                  <a:pt x="665871" y="1431017"/>
                  <a:pt x="667620" y="1446437"/>
                  <a:pt x="675249" y="1459152"/>
                </a:cubicBezTo>
                <a:cubicBezTo>
                  <a:pt x="717906" y="1530247"/>
                  <a:pt x="694679" y="1438397"/>
                  <a:pt x="717452" y="1529490"/>
                </a:cubicBezTo>
                <a:cubicBezTo>
                  <a:pt x="723251" y="1552687"/>
                  <a:pt x="709319" y="1590949"/>
                  <a:pt x="731520" y="1599829"/>
                </a:cubicBezTo>
                <a:cubicBezTo>
                  <a:pt x="792629" y="1624273"/>
                  <a:pt x="862819" y="1609207"/>
                  <a:pt x="928468" y="1613896"/>
                </a:cubicBezTo>
                <a:lnTo>
                  <a:pt x="1477108" y="1599829"/>
                </a:lnTo>
                <a:cubicBezTo>
                  <a:pt x="1766313" y="1590189"/>
                  <a:pt x="1685327" y="1600295"/>
                  <a:pt x="1856935" y="1571693"/>
                </a:cubicBezTo>
                <a:cubicBezTo>
                  <a:pt x="1964787" y="1576382"/>
                  <a:pt x="2072794" y="1578333"/>
                  <a:pt x="2180492" y="1585761"/>
                </a:cubicBezTo>
                <a:cubicBezTo>
                  <a:pt x="2543138" y="1610772"/>
                  <a:pt x="2100790" y="1586388"/>
                  <a:pt x="2307102" y="1613896"/>
                </a:cubicBezTo>
                <a:cubicBezTo>
                  <a:pt x="2363072" y="1621359"/>
                  <a:pt x="2419643" y="1623275"/>
                  <a:pt x="2475914" y="1627964"/>
                </a:cubicBezTo>
                <a:cubicBezTo>
                  <a:pt x="2694895" y="1671761"/>
                  <a:pt x="2568852" y="1653292"/>
                  <a:pt x="2855742" y="1670167"/>
                </a:cubicBezTo>
                <a:cubicBezTo>
                  <a:pt x="3145647" y="1711583"/>
                  <a:pt x="2986456" y="1694992"/>
                  <a:pt x="3334043" y="1712370"/>
                </a:cubicBezTo>
                <a:lnTo>
                  <a:pt x="3713871" y="1684235"/>
                </a:lnTo>
                <a:cubicBezTo>
                  <a:pt x="3742277" y="1681653"/>
                  <a:pt x="3770085" y="1674504"/>
                  <a:pt x="3798277" y="1670167"/>
                </a:cubicBezTo>
                <a:cubicBezTo>
                  <a:pt x="3831049" y="1665125"/>
                  <a:pt x="3863926" y="1660789"/>
                  <a:pt x="3896751" y="1656100"/>
                </a:cubicBezTo>
                <a:cubicBezTo>
                  <a:pt x="3910819" y="1651411"/>
                  <a:pt x="3924478" y="1645249"/>
                  <a:pt x="3938954" y="1642032"/>
                </a:cubicBezTo>
                <a:cubicBezTo>
                  <a:pt x="3966798" y="1635844"/>
                  <a:pt x="3995390" y="1633558"/>
                  <a:pt x="4023360" y="1627964"/>
                </a:cubicBezTo>
                <a:cubicBezTo>
                  <a:pt x="4042319" y="1624172"/>
                  <a:pt x="4060874" y="1618585"/>
                  <a:pt x="4079631" y="1613896"/>
                </a:cubicBezTo>
                <a:cubicBezTo>
                  <a:pt x="4089009" y="1599828"/>
                  <a:pt x="4096942" y="1584681"/>
                  <a:pt x="4107766" y="1571693"/>
                </a:cubicBezTo>
                <a:cubicBezTo>
                  <a:pt x="4120502" y="1556409"/>
                  <a:pt x="4138933" y="1546043"/>
                  <a:pt x="4149969" y="1529490"/>
                </a:cubicBezTo>
                <a:cubicBezTo>
                  <a:pt x="4158194" y="1517152"/>
                  <a:pt x="4158196" y="1500917"/>
                  <a:pt x="4164037" y="1487287"/>
                </a:cubicBezTo>
                <a:cubicBezTo>
                  <a:pt x="4172298" y="1468012"/>
                  <a:pt x="4183911" y="1450291"/>
                  <a:pt x="4192172" y="1431016"/>
                </a:cubicBezTo>
                <a:cubicBezTo>
                  <a:pt x="4198013" y="1417386"/>
                  <a:pt x="4200399" y="1402443"/>
                  <a:pt x="4206240" y="1388813"/>
                </a:cubicBezTo>
                <a:cubicBezTo>
                  <a:pt x="4214501" y="1369538"/>
                  <a:pt x="4226114" y="1351818"/>
                  <a:pt x="4234375" y="1332543"/>
                </a:cubicBezTo>
                <a:cubicBezTo>
                  <a:pt x="4253669" y="1287523"/>
                  <a:pt x="4249300" y="1272847"/>
                  <a:pt x="4262511" y="1220001"/>
                </a:cubicBezTo>
                <a:cubicBezTo>
                  <a:pt x="4266107" y="1205615"/>
                  <a:pt x="4273361" y="1192273"/>
                  <a:pt x="4276578" y="1177798"/>
                </a:cubicBezTo>
                <a:cubicBezTo>
                  <a:pt x="4278149" y="1170728"/>
                  <a:pt x="4289390" y="1072642"/>
                  <a:pt x="4304714" y="1051189"/>
                </a:cubicBezTo>
                <a:cubicBezTo>
                  <a:pt x="4320132" y="1029604"/>
                  <a:pt x="4346271" y="1016989"/>
                  <a:pt x="4360985" y="994918"/>
                </a:cubicBezTo>
                <a:cubicBezTo>
                  <a:pt x="4400155" y="936162"/>
                  <a:pt x="4377165" y="964670"/>
                  <a:pt x="4431323" y="910512"/>
                </a:cubicBezTo>
                <a:lnTo>
                  <a:pt x="4473526" y="783903"/>
                </a:lnTo>
                <a:lnTo>
                  <a:pt x="4487594" y="741700"/>
                </a:lnTo>
                <a:cubicBezTo>
                  <a:pt x="4482905" y="671361"/>
                  <a:pt x="4481311" y="600748"/>
                  <a:pt x="4473526" y="530684"/>
                </a:cubicBezTo>
                <a:cubicBezTo>
                  <a:pt x="4471888" y="515946"/>
                  <a:pt x="4466090" y="501744"/>
                  <a:pt x="4459458" y="488481"/>
                </a:cubicBezTo>
                <a:cubicBezTo>
                  <a:pt x="4436481" y="442526"/>
                  <a:pt x="4397561" y="406888"/>
                  <a:pt x="4346917" y="390007"/>
                </a:cubicBezTo>
                <a:lnTo>
                  <a:pt x="4262511" y="361872"/>
                </a:lnTo>
                <a:cubicBezTo>
                  <a:pt x="4248443" y="357183"/>
                  <a:pt x="4234694" y="351401"/>
                  <a:pt x="4220308" y="347804"/>
                </a:cubicBezTo>
                <a:cubicBezTo>
                  <a:pt x="4140840" y="327937"/>
                  <a:pt x="4182996" y="337528"/>
                  <a:pt x="4093698" y="319669"/>
                </a:cubicBezTo>
                <a:cubicBezTo>
                  <a:pt x="4013041" y="325046"/>
                  <a:pt x="3834248" y="334626"/>
                  <a:pt x="3742006" y="347804"/>
                </a:cubicBezTo>
                <a:cubicBezTo>
                  <a:pt x="3711093" y="352220"/>
                  <a:pt x="3673595" y="365919"/>
                  <a:pt x="3643532" y="375940"/>
                </a:cubicBezTo>
                <a:cubicBezTo>
                  <a:pt x="3427827" y="371251"/>
                  <a:pt x="3211865" y="373414"/>
                  <a:pt x="2996418" y="361872"/>
                </a:cubicBezTo>
                <a:cubicBezTo>
                  <a:pt x="2909737" y="357228"/>
                  <a:pt x="2872640" y="334303"/>
                  <a:pt x="2799471" y="319669"/>
                </a:cubicBezTo>
                <a:cubicBezTo>
                  <a:pt x="2713292" y="302433"/>
                  <a:pt x="2735442" y="315000"/>
                  <a:pt x="2672862" y="291533"/>
                </a:cubicBezTo>
                <a:cubicBezTo>
                  <a:pt x="2631306" y="275950"/>
                  <a:pt x="2560337" y="243707"/>
                  <a:pt x="2518117" y="235263"/>
                </a:cubicBezTo>
                <a:cubicBezTo>
                  <a:pt x="2335396" y="198718"/>
                  <a:pt x="2562514" y="248583"/>
                  <a:pt x="2377440" y="193060"/>
                </a:cubicBezTo>
                <a:cubicBezTo>
                  <a:pt x="2304046" y="171042"/>
                  <a:pt x="2322663" y="189680"/>
                  <a:pt x="2264898" y="164924"/>
                </a:cubicBezTo>
                <a:cubicBezTo>
                  <a:pt x="2245623" y="156663"/>
                  <a:pt x="2228099" y="144577"/>
                  <a:pt x="2208628" y="136789"/>
                </a:cubicBezTo>
                <a:cubicBezTo>
                  <a:pt x="2109133" y="96991"/>
                  <a:pt x="2150873" y="119463"/>
                  <a:pt x="2067951" y="94586"/>
                </a:cubicBezTo>
                <a:cubicBezTo>
                  <a:pt x="2039544" y="86064"/>
                  <a:pt x="2011680" y="75829"/>
                  <a:pt x="1983545" y="66450"/>
                </a:cubicBezTo>
                <a:cubicBezTo>
                  <a:pt x="1784198" y="0"/>
                  <a:pt x="1941632" y="73629"/>
                  <a:pt x="1814732" y="10180"/>
                </a:cubicBezTo>
                <a:cubicBezTo>
                  <a:pt x="1659881" y="16912"/>
                  <a:pt x="1554376" y="4929"/>
                  <a:pt x="1420837" y="38315"/>
                </a:cubicBezTo>
                <a:cubicBezTo>
                  <a:pt x="1406451" y="41912"/>
                  <a:pt x="1392702" y="47694"/>
                  <a:pt x="1378634" y="52383"/>
                </a:cubicBezTo>
                <a:cubicBezTo>
                  <a:pt x="1333439" y="97576"/>
                  <a:pt x="1368303" y="72363"/>
                  <a:pt x="1294228" y="94586"/>
                </a:cubicBezTo>
                <a:cubicBezTo>
                  <a:pt x="1265822" y="103108"/>
                  <a:pt x="1209822" y="122721"/>
                  <a:pt x="1209822" y="122721"/>
                </a:cubicBezTo>
                <a:cubicBezTo>
                  <a:pt x="1144297" y="188243"/>
                  <a:pt x="1229127" y="113067"/>
                  <a:pt x="1125415" y="164924"/>
                </a:cubicBezTo>
                <a:cubicBezTo>
                  <a:pt x="1113552" y="170856"/>
                  <a:pt x="1108653" y="186236"/>
                  <a:pt x="1097280" y="193060"/>
                </a:cubicBezTo>
                <a:cubicBezTo>
                  <a:pt x="1084565" y="200689"/>
                  <a:pt x="1069145" y="202438"/>
                  <a:pt x="1055077" y="207127"/>
                </a:cubicBezTo>
                <a:cubicBezTo>
                  <a:pt x="1041009" y="216506"/>
                  <a:pt x="1028414" y="228603"/>
                  <a:pt x="1012874" y="235263"/>
                </a:cubicBezTo>
                <a:cubicBezTo>
                  <a:pt x="995103" y="242879"/>
                  <a:pt x="975477" y="245136"/>
                  <a:pt x="956603" y="249330"/>
                </a:cubicBezTo>
                <a:cubicBezTo>
                  <a:pt x="928964" y="255472"/>
                  <a:pt x="825546" y="275596"/>
                  <a:pt x="801858" y="277466"/>
                </a:cubicBezTo>
                <a:cubicBezTo>
                  <a:pt x="651976" y="289299"/>
                  <a:pt x="501747" y="296223"/>
                  <a:pt x="351692" y="305601"/>
                </a:cubicBezTo>
                <a:cubicBezTo>
                  <a:pt x="342314" y="329047"/>
                  <a:pt x="332187" y="352208"/>
                  <a:pt x="323557" y="375940"/>
                </a:cubicBezTo>
                <a:cubicBezTo>
                  <a:pt x="313422" y="403812"/>
                  <a:pt x="304800" y="432211"/>
                  <a:pt x="295422" y="460346"/>
                </a:cubicBezTo>
                <a:lnTo>
                  <a:pt x="281354" y="502549"/>
                </a:lnTo>
                <a:cubicBezTo>
                  <a:pt x="272965" y="527714"/>
                  <a:pt x="243840" y="540063"/>
                  <a:pt x="225083" y="558820"/>
                </a:cubicBezTo>
                <a:cubicBezTo>
                  <a:pt x="197740" y="586163"/>
                  <a:pt x="112542" y="586955"/>
                  <a:pt x="112542" y="586955"/>
                </a:cubicBezTo>
                <a:cubicBezTo>
                  <a:pt x="98474" y="596333"/>
                  <a:pt x="85461" y="607529"/>
                  <a:pt x="70338" y="615090"/>
                </a:cubicBezTo>
                <a:cubicBezTo>
                  <a:pt x="57075" y="621722"/>
                  <a:pt x="33642" y="615390"/>
                  <a:pt x="28135" y="629158"/>
                </a:cubicBezTo>
                <a:cubicBezTo>
                  <a:pt x="20955" y="647109"/>
                  <a:pt x="36089" y="667087"/>
                  <a:pt x="42203" y="685429"/>
                </a:cubicBezTo>
                <a:cubicBezTo>
                  <a:pt x="50188" y="709385"/>
                  <a:pt x="70338" y="755767"/>
                  <a:pt x="70338" y="75576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8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.slidesharecdn.com/anintroductiontowastewaterandsludgeprinciples-13057529152001-phpapp01-110518161334-phpapp01/95/slide-7-728.jpg?13057536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914401"/>
            <a:ext cx="6934200" cy="520065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65ED-19FD-4484-A54C-C1ED206F9B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9A34858-B946-0D4C-BA82-544C3920B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57201"/>
            <a:ext cx="601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Rise of Sanitary …</a:t>
            </a:r>
          </a:p>
        </p:txBody>
      </p:sp>
    </p:spTree>
    <p:extLst>
      <p:ext uri="{BB962C8B-B14F-4D97-AF65-F5344CB8AC3E}">
        <p14:creationId xmlns:p14="http://schemas.microsoft.com/office/powerpoint/2010/main" val="407535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anintroductiontowastewaterandsludgeprinciples-13057529152001-phpapp01-110518161334-phpapp01/95/slide-8-728.jpg?13057536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762001"/>
            <a:ext cx="6934200" cy="520065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65ED-19FD-4484-A54C-C1ED206F9B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29EB5C5-ADE5-1D44-8C9B-C721C7BF0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57201"/>
            <a:ext cx="601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Rise of Sanitary …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62BD6103-8033-B548-BF62-7597069FAA2F}"/>
              </a:ext>
            </a:extLst>
          </p:cNvPr>
          <p:cNvSpPr/>
          <p:nvPr/>
        </p:nvSpPr>
        <p:spPr>
          <a:xfrm>
            <a:off x="2829008" y="3434538"/>
            <a:ext cx="5733046" cy="1179109"/>
          </a:xfrm>
          <a:custGeom>
            <a:avLst/>
            <a:gdLst>
              <a:gd name="connsiteX0" fmla="*/ 1705922 w 5733046"/>
              <a:gd name="connsiteY0" fmla="*/ 185992 h 1179109"/>
              <a:gd name="connsiteX1" fmla="*/ 198397 w 5733046"/>
              <a:gd name="connsiteY1" fmla="*/ 74781 h 1179109"/>
              <a:gd name="connsiteX2" fmla="*/ 161327 w 5733046"/>
              <a:gd name="connsiteY2" fmla="*/ 74781 h 1179109"/>
              <a:gd name="connsiteX3" fmla="*/ 235468 w 5733046"/>
              <a:gd name="connsiteY3" fmla="*/ 1026251 h 1179109"/>
              <a:gd name="connsiteX4" fmla="*/ 3077522 w 5733046"/>
              <a:gd name="connsiteY4" fmla="*/ 1162176 h 1179109"/>
              <a:gd name="connsiteX5" fmla="*/ 5684797 w 5733046"/>
              <a:gd name="connsiteY5" fmla="*/ 865614 h 1179109"/>
              <a:gd name="connsiteX6" fmla="*/ 4745684 w 5733046"/>
              <a:gd name="connsiteY6" fmla="*/ 210705 h 1179109"/>
              <a:gd name="connsiteX7" fmla="*/ 4412051 w 5733046"/>
              <a:gd name="connsiteY7" fmla="*/ 198349 h 1179109"/>
              <a:gd name="connsiteX8" fmla="*/ 3188733 w 5733046"/>
              <a:gd name="connsiteY8" fmla="*/ 173635 h 1179109"/>
              <a:gd name="connsiteX9" fmla="*/ 2521468 w 5733046"/>
              <a:gd name="connsiteY9" fmla="*/ 148922 h 1179109"/>
              <a:gd name="connsiteX10" fmla="*/ 2064268 w 5733046"/>
              <a:gd name="connsiteY10" fmla="*/ 161278 h 1179109"/>
              <a:gd name="connsiteX11" fmla="*/ 1705922 w 5733046"/>
              <a:gd name="connsiteY11" fmla="*/ 185992 h 117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33046" h="1179109">
                <a:moveTo>
                  <a:pt x="1705922" y="185992"/>
                </a:moveTo>
                <a:cubicBezTo>
                  <a:pt x="1394944" y="171576"/>
                  <a:pt x="455829" y="93316"/>
                  <a:pt x="198397" y="74781"/>
                </a:cubicBezTo>
                <a:cubicBezTo>
                  <a:pt x="-59035" y="56246"/>
                  <a:pt x="155149" y="-83797"/>
                  <a:pt x="161327" y="74781"/>
                </a:cubicBezTo>
                <a:cubicBezTo>
                  <a:pt x="167505" y="233359"/>
                  <a:pt x="-250565" y="845018"/>
                  <a:pt x="235468" y="1026251"/>
                </a:cubicBezTo>
                <a:cubicBezTo>
                  <a:pt x="721501" y="1207484"/>
                  <a:pt x="2169301" y="1188949"/>
                  <a:pt x="3077522" y="1162176"/>
                </a:cubicBezTo>
                <a:cubicBezTo>
                  <a:pt x="3985743" y="1135403"/>
                  <a:pt x="5406770" y="1024192"/>
                  <a:pt x="5684797" y="865614"/>
                </a:cubicBezTo>
                <a:cubicBezTo>
                  <a:pt x="5962824" y="707036"/>
                  <a:pt x="4957808" y="321916"/>
                  <a:pt x="4745684" y="210705"/>
                </a:cubicBezTo>
                <a:cubicBezTo>
                  <a:pt x="4533560" y="99494"/>
                  <a:pt x="4412051" y="198349"/>
                  <a:pt x="4412051" y="198349"/>
                </a:cubicBezTo>
                <a:lnTo>
                  <a:pt x="3188733" y="173635"/>
                </a:lnTo>
                <a:cubicBezTo>
                  <a:pt x="2873636" y="165397"/>
                  <a:pt x="2708879" y="150981"/>
                  <a:pt x="2521468" y="148922"/>
                </a:cubicBezTo>
                <a:cubicBezTo>
                  <a:pt x="2334057" y="146863"/>
                  <a:pt x="2194014" y="159219"/>
                  <a:pt x="2064268" y="161278"/>
                </a:cubicBezTo>
                <a:cubicBezTo>
                  <a:pt x="1934522" y="163337"/>
                  <a:pt x="2016900" y="200408"/>
                  <a:pt x="1705922" y="185992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6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.slidesharecdn.com/anintroductiontowastewaterandsludgeprinciples-13057529152001-phpapp01-110518161334-phpapp01/95/slide-9-728.jpg?13057536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81001"/>
            <a:ext cx="6934200" cy="520065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65ED-19FD-4484-A54C-C1ED206F9B8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D100AE8-897B-1640-8B7F-F16C2E33F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6700" y="150019"/>
            <a:ext cx="601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Rise of Sanitary …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355AE084-9CDE-D342-9833-534C12CA2C5F}"/>
              </a:ext>
            </a:extLst>
          </p:cNvPr>
          <p:cNvSpPr/>
          <p:nvPr/>
        </p:nvSpPr>
        <p:spPr>
          <a:xfrm>
            <a:off x="3148211" y="3391319"/>
            <a:ext cx="3516946" cy="1416607"/>
          </a:xfrm>
          <a:custGeom>
            <a:avLst/>
            <a:gdLst>
              <a:gd name="connsiteX0" fmla="*/ 218444 w 3516946"/>
              <a:gd name="connsiteY0" fmla="*/ 86172 h 1416607"/>
              <a:gd name="connsiteX1" fmla="*/ 10625 w 3516946"/>
              <a:gd name="connsiteY1" fmla="*/ 917445 h 1416607"/>
              <a:gd name="connsiteX2" fmla="*/ 66044 w 3516946"/>
              <a:gd name="connsiteY2" fmla="*/ 959008 h 1416607"/>
              <a:gd name="connsiteX3" fmla="*/ 370844 w 3516946"/>
              <a:gd name="connsiteY3" fmla="*/ 1374645 h 1416607"/>
              <a:gd name="connsiteX4" fmla="*/ 717207 w 3516946"/>
              <a:gd name="connsiteY4" fmla="*/ 1402354 h 1416607"/>
              <a:gd name="connsiteX5" fmla="*/ 1756298 w 3516946"/>
              <a:gd name="connsiteY5" fmla="*/ 1388499 h 1416607"/>
              <a:gd name="connsiteX6" fmla="*/ 2532153 w 3516946"/>
              <a:gd name="connsiteY6" fmla="*/ 1333081 h 1416607"/>
              <a:gd name="connsiteX7" fmla="*/ 3086334 w 3516946"/>
              <a:gd name="connsiteY7" fmla="*/ 1305372 h 1416607"/>
              <a:gd name="connsiteX8" fmla="*/ 3404989 w 3516946"/>
              <a:gd name="connsiteY8" fmla="*/ 1180681 h 1416607"/>
              <a:gd name="connsiteX9" fmla="*/ 3515825 w 3516946"/>
              <a:gd name="connsiteY9" fmla="*/ 584936 h 1416607"/>
              <a:gd name="connsiteX10" fmla="*/ 3446553 w 3516946"/>
              <a:gd name="connsiteY10" fmla="*/ 58463 h 1416607"/>
              <a:gd name="connsiteX11" fmla="*/ 3211025 w 3516946"/>
              <a:gd name="connsiteY11" fmla="*/ 16899 h 1416607"/>
              <a:gd name="connsiteX12" fmla="*/ 2670698 w 3516946"/>
              <a:gd name="connsiteY12" fmla="*/ 3045 h 1416607"/>
              <a:gd name="connsiteX13" fmla="*/ 1396080 w 3516946"/>
              <a:gd name="connsiteY13" fmla="*/ 72317 h 1416607"/>
              <a:gd name="connsiteX14" fmla="*/ 647934 w 3516946"/>
              <a:gd name="connsiteY14" fmla="*/ 44608 h 1416607"/>
              <a:gd name="connsiteX15" fmla="*/ 467825 w 3516946"/>
              <a:gd name="connsiteY15" fmla="*/ 44608 h 1416607"/>
              <a:gd name="connsiteX16" fmla="*/ 273862 w 3516946"/>
              <a:gd name="connsiteY16" fmla="*/ 58463 h 141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16946" h="1416607">
                <a:moveTo>
                  <a:pt x="218444" y="86172"/>
                </a:moveTo>
                <a:cubicBezTo>
                  <a:pt x="127234" y="429072"/>
                  <a:pt x="36025" y="771972"/>
                  <a:pt x="10625" y="917445"/>
                </a:cubicBezTo>
                <a:cubicBezTo>
                  <a:pt x="-14775" y="1062918"/>
                  <a:pt x="6008" y="882808"/>
                  <a:pt x="66044" y="959008"/>
                </a:cubicBezTo>
                <a:cubicBezTo>
                  <a:pt x="126080" y="1035208"/>
                  <a:pt x="262317" y="1300754"/>
                  <a:pt x="370844" y="1374645"/>
                </a:cubicBezTo>
                <a:cubicBezTo>
                  <a:pt x="479371" y="1448536"/>
                  <a:pt x="717207" y="1402354"/>
                  <a:pt x="717207" y="1402354"/>
                </a:cubicBezTo>
                <a:cubicBezTo>
                  <a:pt x="948116" y="1404663"/>
                  <a:pt x="1453807" y="1400044"/>
                  <a:pt x="1756298" y="1388499"/>
                </a:cubicBezTo>
                <a:cubicBezTo>
                  <a:pt x="2058789" y="1376954"/>
                  <a:pt x="2310480" y="1346935"/>
                  <a:pt x="2532153" y="1333081"/>
                </a:cubicBezTo>
                <a:cubicBezTo>
                  <a:pt x="2753826" y="1319227"/>
                  <a:pt x="2940861" y="1330772"/>
                  <a:pt x="3086334" y="1305372"/>
                </a:cubicBezTo>
                <a:cubicBezTo>
                  <a:pt x="3231807" y="1279972"/>
                  <a:pt x="3333407" y="1300754"/>
                  <a:pt x="3404989" y="1180681"/>
                </a:cubicBezTo>
                <a:cubicBezTo>
                  <a:pt x="3476571" y="1060608"/>
                  <a:pt x="3508898" y="771972"/>
                  <a:pt x="3515825" y="584936"/>
                </a:cubicBezTo>
                <a:cubicBezTo>
                  <a:pt x="3522752" y="397900"/>
                  <a:pt x="3497353" y="153136"/>
                  <a:pt x="3446553" y="58463"/>
                </a:cubicBezTo>
                <a:cubicBezTo>
                  <a:pt x="3395753" y="-36210"/>
                  <a:pt x="3340334" y="26135"/>
                  <a:pt x="3211025" y="16899"/>
                </a:cubicBezTo>
                <a:cubicBezTo>
                  <a:pt x="3081716" y="7663"/>
                  <a:pt x="2973189" y="-6191"/>
                  <a:pt x="2670698" y="3045"/>
                </a:cubicBezTo>
                <a:cubicBezTo>
                  <a:pt x="2368207" y="12281"/>
                  <a:pt x="1733207" y="65390"/>
                  <a:pt x="1396080" y="72317"/>
                </a:cubicBezTo>
                <a:cubicBezTo>
                  <a:pt x="1058953" y="79244"/>
                  <a:pt x="802643" y="49226"/>
                  <a:pt x="647934" y="44608"/>
                </a:cubicBezTo>
                <a:cubicBezTo>
                  <a:pt x="493225" y="39990"/>
                  <a:pt x="530170" y="42299"/>
                  <a:pt x="467825" y="44608"/>
                </a:cubicBezTo>
                <a:cubicBezTo>
                  <a:pt x="405480" y="46917"/>
                  <a:pt x="731062" y="213172"/>
                  <a:pt x="273862" y="5846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28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001000" cy="8382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WASH/Recent History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24000" y="3124200"/>
            <a:ext cx="9144000" cy="9906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923925" y="838200"/>
            <a:ext cx="1752600" cy="2514601"/>
            <a:chOff x="-420914" y="837370"/>
            <a:chExt cx="1335314" cy="2515430"/>
          </a:xfrm>
        </p:grpSpPr>
        <p:sp>
          <p:nvSpPr>
            <p:cNvPr id="6" name="Rectangle 5"/>
            <p:cNvSpPr/>
            <p:nvPr/>
          </p:nvSpPr>
          <p:spPr>
            <a:xfrm>
              <a:off x="-420914" y="837370"/>
              <a:ext cx="1219200" cy="23090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1">
                <a:defRPr/>
              </a:pPr>
              <a:r>
                <a:rPr lang="en-US" b="1" dirty="0">
                  <a:latin typeface="+mj-lt"/>
                  <a:cs typeface="Arial" charset="0"/>
                </a:rPr>
                <a:t>Report from the League of Nations Health Organization on water supply and sewage treatment</a:t>
              </a:r>
            </a:p>
          </p:txBody>
        </p:sp>
        <p:sp>
          <p:nvSpPr>
            <p:cNvPr id="12" name="Flowchart: Alternate Process 11"/>
            <p:cNvSpPr/>
            <p:nvPr/>
          </p:nvSpPr>
          <p:spPr>
            <a:xfrm>
              <a:off x="152400" y="3047899"/>
              <a:ext cx="762000" cy="304901"/>
            </a:xfrm>
            <a:prstGeom prst="flowChartAlternateProcess">
              <a:avLst/>
            </a:prstGeom>
            <a:noFill/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1936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101181" y="538877"/>
            <a:ext cx="2963863" cy="2804398"/>
            <a:chOff x="1566146" y="691277"/>
            <a:chExt cx="2485821" cy="2804398"/>
          </a:xfrm>
        </p:grpSpPr>
        <p:sp>
          <p:nvSpPr>
            <p:cNvPr id="8" name="Rectangle 7"/>
            <p:cNvSpPr/>
            <p:nvPr/>
          </p:nvSpPr>
          <p:spPr>
            <a:xfrm>
              <a:off x="1566146" y="691277"/>
              <a:ext cx="2485821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+mj-lt"/>
                  <a:cs typeface="Arial" charset="0"/>
                </a:rPr>
                <a:t>WHO and UNICEF  conduct pilot projects focusing on rural sanitation</a:t>
              </a:r>
            </a:p>
            <a:p>
              <a:pPr>
                <a:defRPr/>
              </a:pPr>
              <a:endParaRPr lang="en-US" b="1" dirty="0">
                <a:latin typeface="+mj-lt"/>
                <a:cs typeface="Arial" charset="0"/>
              </a:endParaRPr>
            </a:p>
            <a:p>
              <a:pPr>
                <a:defRPr/>
              </a:pPr>
              <a:r>
                <a:rPr lang="en-US" b="1" dirty="0">
                  <a:latin typeface="+mj-lt"/>
                  <a:cs typeface="Arial" charset="0"/>
                </a:rPr>
                <a:t>Reduce disease through introduction of safe water technologies and demonstration of excreta disposal methods.</a:t>
              </a:r>
            </a:p>
          </p:txBody>
        </p:sp>
        <p:sp>
          <p:nvSpPr>
            <p:cNvPr id="15" name="Flowchart: Alternate Process 14"/>
            <p:cNvSpPr/>
            <p:nvPr/>
          </p:nvSpPr>
          <p:spPr>
            <a:xfrm>
              <a:off x="1905000" y="3200400"/>
              <a:ext cx="958646" cy="295275"/>
            </a:xfrm>
            <a:prstGeom prst="flowChartAlternateProcess">
              <a:avLst/>
            </a:prstGeom>
            <a:noFill/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1950s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14299" y="3867150"/>
            <a:ext cx="3390900" cy="3071872"/>
            <a:chOff x="-849631" y="3867149"/>
            <a:chExt cx="3051810" cy="3072654"/>
          </a:xfrm>
        </p:grpSpPr>
        <p:sp>
          <p:nvSpPr>
            <p:cNvPr id="7" name="Rectangle 6"/>
            <p:cNvSpPr/>
            <p:nvPr/>
          </p:nvSpPr>
          <p:spPr>
            <a:xfrm>
              <a:off x="-849631" y="4076752"/>
              <a:ext cx="3051810" cy="2863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dirty="0">
                  <a:latin typeface="+mj-lt"/>
                  <a:cs typeface="Arial" charset="0"/>
                </a:rPr>
                <a:t>WHO established, Committee on Environmental Sanitation established</a:t>
              </a:r>
            </a:p>
            <a:p>
              <a:pPr>
                <a:buFont typeface="Arial" pitchFamily="34" charset="0"/>
                <a:buChar char="•"/>
                <a:defRPr/>
              </a:pPr>
              <a:endParaRPr lang="en-US" sz="2000" b="1" dirty="0">
                <a:latin typeface="+mj-lt"/>
                <a:cs typeface="Arial" charset="0"/>
              </a:endParaRPr>
            </a:p>
            <a:p>
              <a:pPr>
                <a:defRPr/>
              </a:pPr>
              <a:r>
                <a:rPr lang="en-US" sz="2000" b="1" dirty="0">
                  <a:latin typeface="+mj-lt"/>
                  <a:cs typeface="Arial" charset="0"/>
                </a:rPr>
                <a:t>Promote the improvement of environmental hygiene, including sanitation. Minimize the burden of water associated ill-health.</a:t>
              </a:r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761999" y="3867149"/>
              <a:ext cx="895827" cy="323931"/>
            </a:xfrm>
            <a:prstGeom prst="flowChartAlternateProcess">
              <a:avLst/>
            </a:prstGeom>
            <a:noFill/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1948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114799" y="3867152"/>
            <a:ext cx="2755901" cy="2863136"/>
            <a:chOff x="2590799" y="3867150"/>
            <a:chExt cx="2755901" cy="2864382"/>
          </a:xfrm>
        </p:grpSpPr>
        <p:sp>
          <p:nvSpPr>
            <p:cNvPr id="9" name="Rectangle 8"/>
            <p:cNvSpPr/>
            <p:nvPr/>
          </p:nvSpPr>
          <p:spPr>
            <a:xfrm>
              <a:off x="2590799" y="4145084"/>
              <a:ext cx="2755901" cy="2586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+mj-lt"/>
                  <a:cs typeface="Arial" charset="0"/>
                </a:rPr>
                <a:t>Established Community Water Supply (CWS) Programme</a:t>
              </a:r>
            </a:p>
            <a:p>
              <a:pPr>
                <a:defRPr/>
              </a:pPr>
              <a:endParaRPr lang="en-US" b="1" dirty="0">
                <a:latin typeface="+mj-lt"/>
                <a:cs typeface="Arial" charset="0"/>
              </a:endParaRPr>
            </a:p>
            <a:p>
              <a:pPr>
                <a:defRPr/>
              </a:pPr>
              <a:r>
                <a:rPr lang="en-US" b="1" dirty="0">
                  <a:latin typeface="+mj-lt"/>
                  <a:cs typeface="Arial" charset="0"/>
                </a:rPr>
                <a:t>Develop water supplies that were adequate, in quality and quantity, to provide for all public, agricultural and industrial needs</a:t>
              </a:r>
            </a:p>
          </p:txBody>
        </p:sp>
        <p:sp>
          <p:nvSpPr>
            <p:cNvPr id="17" name="Flowchart: Alternate Process 16"/>
            <p:cNvSpPr/>
            <p:nvPr/>
          </p:nvSpPr>
          <p:spPr>
            <a:xfrm>
              <a:off x="3124199" y="3867150"/>
              <a:ext cx="1209675" cy="333517"/>
            </a:xfrm>
            <a:prstGeom prst="flowChartAlternateProcess">
              <a:avLst/>
            </a:prstGeom>
            <a:noFill/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1960s</a:t>
              </a:r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6096000" y="1143000"/>
            <a:ext cx="2438400" cy="2285998"/>
            <a:chOff x="4572000" y="1480066"/>
            <a:chExt cx="2209800" cy="2285368"/>
          </a:xfrm>
        </p:grpSpPr>
        <p:sp>
          <p:nvSpPr>
            <p:cNvPr id="19" name="Flowchart: Alternate Process 18"/>
            <p:cNvSpPr/>
            <p:nvPr/>
          </p:nvSpPr>
          <p:spPr>
            <a:xfrm>
              <a:off x="4572000" y="3384540"/>
              <a:ext cx="1035844" cy="380894"/>
            </a:xfrm>
            <a:prstGeom prst="flowChartAlternateProcess">
              <a:avLst/>
            </a:prstGeom>
            <a:noFill/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1970s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0" y="1480066"/>
              <a:ext cx="2209800" cy="18156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latin typeface="+mj-lt"/>
                  <a:cs typeface="Arial" charset="0"/>
                </a:rPr>
                <a:t>United Nations Conference on Water in 1977</a:t>
              </a:r>
            </a:p>
            <a:p>
              <a:pPr>
                <a:defRPr/>
              </a:pPr>
              <a:endParaRPr lang="en-US" sz="1400" b="1" dirty="0">
                <a:latin typeface="+mj-lt"/>
                <a:cs typeface="Arial" charset="0"/>
              </a:endParaRPr>
            </a:p>
            <a:p>
              <a:pPr>
                <a:defRPr/>
              </a:pPr>
              <a:r>
                <a:rPr lang="en-US" sz="1400" b="1" dirty="0">
                  <a:latin typeface="+mj-lt"/>
                  <a:cs typeface="Arial" charset="0"/>
                </a:rPr>
                <a:t>Adopt </a:t>
              </a:r>
              <a:r>
                <a:rPr lang="en-US" sz="1400" b="1" dirty="0" err="1">
                  <a:latin typeface="+mj-lt"/>
                  <a:cs typeface="Arial" charset="0"/>
                </a:rPr>
                <a:t>programmes</a:t>
              </a:r>
              <a:r>
                <a:rPr lang="en-US" sz="1400" b="1" dirty="0">
                  <a:latin typeface="+mj-lt"/>
                  <a:cs typeface="Arial" charset="0"/>
                </a:rPr>
                <a:t> with realistic standards for quality and quantity to provide water for urban and rural areas by 1990, if possible</a:t>
              </a:r>
            </a:p>
          </p:txBody>
        </p: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6870700" y="3886200"/>
            <a:ext cx="2217737" cy="2339915"/>
            <a:chOff x="5257799" y="3867150"/>
            <a:chExt cx="1900917" cy="2339827"/>
          </a:xfrm>
        </p:grpSpPr>
        <p:sp>
          <p:nvSpPr>
            <p:cNvPr id="22" name="Rectangle 21"/>
            <p:cNvSpPr/>
            <p:nvPr/>
          </p:nvSpPr>
          <p:spPr>
            <a:xfrm>
              <a:off x="5257799" y="4144952"/>
              <a:ext cx="1900917" cy="206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+mj-lt"/>
                  <a:cs typeface="Arial" charset="0"/>
                </a:rPr>
                <a:t>International Drinking Water </a:t>
              </a:r>
              <a:r>
                <a:rPr lang="en-US" sz="2000" b="1" dirty="0">
                  <a:latin typeface="+mj-lt"/>
                  <a:cs typeface="Arial" charset="0"/>
                </a:rPr>
                <a:t>Supply</a:t>
              </a:r>
              <a:r>
                <a:rPr lang="en-US" b="1" dirty="0">
                  <a:latin typeface="+mj-lt"/>
                  <a:cs typeface="Arial" charset="0"/>
                </a:rPr>
                <a:t> and Sanitation Decade</a:t>
              </a:r>
            </a:p>
            <a:p>
              <a:pPr>
                <a:defRPr/>
              </a:pPr>
              <a:endParaRPr lang="en-US" b="1" dirty="0">
                <a:latin typeface="+mj-lt"/>
                <a:cs typeface="Arial" charset="0"/>
              </a:endParaRPr>
            </a:p>
            <a:p>
              <a:pPr>
                <a:defRPr/>
              </a:pPr>
              <a:r>
                <a:rPr lang="en-US" b="1" dirty="0">
                  <a:latin typeface="+mj-lt"/>
                  <a:cs typeface="Arial" charset="0"/>
                </a:rPr>
                <a:t>Priority to the poor, less privileged and to water scarce areas</a:t>
              </a:r>
            </a:p>
          </p:txBody>
        </p:sp>
        <p:sp>
          <p:nvSpPr>
            <p:cNvPr id="23" name="Flowchart: Alternate Process 22"/>
            <p:cNvSpPr/>
            <p:nvPr/>
          </p:nvSpPr>
          <p:spPr>
            <a:xfrm>
              <a:off x="5714999" y="3867150"/>
              <a:ext cx="968827" cy="393684"/>
            </a:xfrm>
            <a:prstGeom prst="flowChartAlternateProcess">
              <a:avLst/>
            </a:prstGeom>
            <a:noFill/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1980s</a:t>
              </a:r>
            </a:p>
          </p:txBody>
        </p:sp>
      </p:grp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8783638" y="860375"/>
            <a:ext cx="3013074" cy="2335262"/>
            <a:chOff x="6916616" y="1017538"/>
            <a:chExt cx="2433637" cy="2335262"/>
          </a:xfrm>
        </p:grpSpPr>
        <p:sp>
          <p:nvSpPr>
            <p:cNvPr id="24" name="Flowchart: Alternate Process 23"/>
            <p:cNvSpPr/>
            <p:nvPr/>
          </p:nvSpPr>
          <p:spPr>
            <a:xfrm>
              <a:off x="7162800" y="3048000"/>
              <a:ext cx="838566" cy="304800"/>
            </a:xfrm>
            <a:prstGeom prst="flowChartAlternateProcess">
              <a:avLst/>
            </a:prstGeom>
            <a:noFill/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1990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16616" y="1017538"/>
              <a:ext cx="2433637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+mj-lt"/>
                  <a:cs typeface="Arial" charset="0"/>
                </a:rPr>
                <a:t>Changed universal access goal from 1990 to 2000</a:t>
              </a:r>
            </a:p>
            <a:p>
              <a:pPr>
                <a:defRPr/>
              </a:pPr>
              <a:endParaRPr lang="en-US" b="1" dirty="0">
                <a:latin typeface="+mj-lt"/>
                <a:cs typeface="Arial" charset="0"/>
              </a:endParaRPr>
            </a:p>
            <a:p>
              <a:pPr>
                <a:defRPr/>
              </a:pPr>
              <a:r>
                <a:rPr lang="en-US" b="1" dirty="0">
                  <a:latin typeface="+mj-lt"/>
                  <a:cs typeface="Arial" charset="0"/>
                </a:rPr>
                <a:t>Water</a:t>
              </a:r>
            </a:p>
            <a:p>
              <a:pPr>
                <a:defRPr/>
              </a:pPr>
              <a:r>
                <a:rPr lang="en-US" b="1" dirty="0">
                  <a:latin typeface="+mj-lt"/>
                  <a:cs typeface="Arial" charset="0"/>
                </a:rPr>
                <a:t>Supply and Sanitation Collaborative Council (WSSCC) established</a:t>
              </a:r>
            </a:p>
            <a:p>
              <a:pPr>
                <a:defRPr/>
              </a:pPr>
              <a:endParaRPr lang="en-US" b="1" dirty="0">
                <a:latin typeface="+mj-lt"/>
                <a:cs typeface="Arial" charset="0"/>
              </a:endParaRPr>
            </a:p>
          </p:txBody>
        </p:sp>
      </p:grpSp>
      <p:grpSp>
        <p:nvGrpSpPr>
          <p:cNvPr id="18" name="Group 33"/>
          <p:cNvGrpSpPr>
            <a:grpSpLocks/>
          </p:cNvGrpSpPr>
          <p:nvPr/>
        </p:nvGrpSpPr>
        <p:grpSpPr bwMode="auto">
          <a:xfrm>
            <a:off x="9148762" y="4045422"/>
            <a:ext cx="2052638" cy="1509891"/>
            <a:chOff x="7467600" y="3870387"/>
            <a:chExt cx="1772733" cy="1351686"/>
          </a:xfrm>
        </p:grpSpPr>
        <p:sp>
          <p:nvSpPr>
            <p:cNvPr id="26" name="Rectangle 25"/>
            <p:cNvSpPr/>
            <p:nvPr/>
          </p:nvSpPr>
          <p:spPr>
            <a:xfrm>
              <a:off x="7467600" y="4147514"/>
              <a:ext cx="1772733" cy="10745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+mj-lt"/>
                  <a:cs typeface="Arial" charset="0"/>
                </a:rPr>
                <a:t>Emphasized focus on high-risk communities and sanitation</a:t>
              </a:r>
            </a:p>
          </p:txBody>
        </p:sp>
        <p:sp>
          <p:nvSpPr>
            <p:cNvPr id="27" name="Flowchart: Alternate Process 26"/>
            <p:cNvSpPr/>
            <p:nvPr/>
          </p:nvSpPr>
          <p:spPr>
            <a:xfrm>
              <a:off x="7467600" y="3870387"/>
              <a:ext cx="1129723" cy="366659"/>
            </a:xfrm>
            <a:prstGeom prst="flowChartAlternateProcess">
              <a:avLst/>
            </a:prstGeom>
            <a:noFill/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+mj-lt"/>
                </a:rPr>
                <a:t>1990s</a:t>
              </a:r>
            </a:p>
          </p:txBody>
        </p:sp>
      </p:grpSp>
      <p:sp>
        <p:nvSpPr>
          <p:cNvPr id="36" name="Flowchart: Alternate Process 35"/>
          <p:cNvSpPr/>
          <p:nvPr/>
        </p:nvSpPr>
        <p:spPr>
          <a:xfrm>
            <a:off x="1676400" y="3398836"/>
            <a:ext cx="1752600" cy="37306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Environmental Sanitation</a:t>
            </a:r>
          </a:p>
        </p:txBody>
      </p:sp>
      <p:sp>
        <p:nvSpPr>
          <p:cNvPr id="37" name="Flowchart: Alternate Process 36"/>
          <p:cNvSpPr/>
          <p:nvPr/>
        </p:nvSpPr>
        <p:spPr>
          <a:xfrm>
            <a:off x="4572000" y="3429000"/>
            <a:ext cx="1671638" cy="381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Community Water Supply </a:t>
            </a:r>
          </a:p>
        </p:txBody>
      </p:sp>
      <p:sp>
        <p:nvSpPr>
          <p:cNvPr id="38" name="Flowchart: Alternate Process 37"/>
          <p:cNvSpPr/>
          <p:nvPr/>
        </p:nvSpPr>
        <p:spPr>
          <a:xfrm>
            <a:off x="6019800" y="3429000"/>
            <a:ext cx="1676400" cy="381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Health and Environment</a:t>
            </a:r>
          </a:p>
        </p:txBody>
      </p:sp>
      <p:sp>
        <p:nvSpPr>
          <p:cNvPr id="39" name="Flowchart: Alternate Process 38"/>
          <p:cNvSpPr/>
          <p:nvPr/>
        </p:nvSpPr>
        <p:spPr>
          <a:xfrm>
            <a:off x="7391400" y="3429000"/>
            <a:ext cx="1447800" cy="381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Water and Sanitation</a:t>
            </a:r>
          </a:p>
        </p:txBody>
      </p:sp>
      <p:sp>
        <p:nvSpPr>
          <p:cNvPr id="40" name="Flowchart: Alternate Process 39"/>
          <p:cNvSpPr/>
          <p:nvPr/>
        </p:nvSpPr>
        <p:spPr>
          <a:xfrm>
            <a:off x="8839200" y="3429000"/>
            <a:ext cx="1676400" cy="381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Health and Development</a:t>
            </a:r>
          </a:p>
        </p:txBody>
      </p:sp>
      <p:sp>
        <p:nvSpPr>
          <p:cNvPr id="41" name="Flowchart: Alternate Process 40"/>
          <p:cNvSpPr/>
          <p:nvPr/>
        </p:nvSpPr>
        <p:spPr>
          <a:xfrm>
            <a:off x="3429000" y="3428999"/>
            <a:ext cx="1219200" cy="46672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</a:rPr>
              <a:t>Field activities</a:t>
            </a:r>
          </a:p>
        </p:txBody>
      </p:sp>
    </p:spTree>
    <p:extLst>
      <p:ext uri="{BB962C8B-B14F-4D97-AF65-F5344CB8AC3E}">
        <p14:creationId xmlns:p14="http://schemas.microsoft.com/office/powerpoint/2010/main" val="64173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1806</Words>
  <Application>Microsoft Macintosh PowerPoint</Application>
  <PresentationFormat>Widescreen</PresentationFormat>
  <Paragraphs>302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Roboto</vt:lpstr>
      <vt:lpstr>Symbol</vt:lpstr>
      <vt:lpstr>Times New Roman</vt:lpstr>
      <vt:lpstr>Office Theme</vt:lpstr>
      <vt:lpstr>Part II Sanitary Systems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WASH/Recent History</vt:lpstr>
      <vt:lpstr>PowerPoint Presentation</vt:lpstr>
      <vt:lpstr>PowerPoint Presentation</vt:lpstr>
      <vt:lpstr>Definition : Sanitation</vt:lpstr>
      <vt:lpstr>SDG6 Goals / Targets / Indicators</vt:lpstr>
      <vt:lpstr>     SDG6 …   </vt:lpstr>
      <vt:lpstr>SDG6…</vt:lpstr>
      <vt:lpstr>PowerPoint Presentation</vt:lpstr>
      <vt:lpstr>PowerPoint Presentation</vt:lpstr>
      <vt:lpstr>PowerPoint Presentation</vt:lpstr>
      <vt:lpstr>Conservancy System</vt:lpstr>
      <vt:lpstr>Conservancy</vt:lpstr>
      <vt:lpstr>Water Carriage Systems</vt:lpstr>
      <vt:lpstr>Water Carriage …</vt:lpstr>
      <vt:lpstr>Sanitary System Choice</vt:lpstr>
      <vt:lpstr>Classification of Water Carriage System</vt:lpstr>
      <vt:lpstr>PowerPoint Presentation</vt:lpstr>
      <vt:lpstr>PowerPoint Presentation</vt:lpstr>
      <vt:lpstr>Separate System of Sewerage</vt:lpstr>
      <vt:lpstr>PowerPoint Presentation</vt:lpstr>
      <vt:lpstr>PowerPoint Presentation</vt:lpstr>
      <vt:lpstr>Combined System of Sewerage</vt:lpstr>
      <vt:lpstr>PowerPoint Presentation</vt:lpstr>
      <vt:lpstr>Partially Combined or Partially Separate System</vt:lpstr>
      <vt:lpstr>Choice of System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Geremew S. Gebrie</dc:creator>
  <cp:lastModifiedBy>Geremew S. Gebrie</cp:lastModifiedBy>
  <cp:revision>35</cp:revision>
  <dcterms:created xsi:type="dcterms:W3CDTF">2018-12-22T07:58:34Z</dcterms:created>
  <dcterms:modified xsi:type="dcterms:W3CDTF">2019-01-21T05:42:32Z</dcterms:modified>
</cp:coreProperties>
</file>