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7" r:id="rId2"/>
    <p:sldId id="258" r:id="rId3"/>
    <p:sldId id="259" r:id="rId4"/>
    <p:sldId id="300" r:id="rId5"/>
    <p:sldId id="301" r:id="rId6"/>
    <p:sldId id="302" r:id="rId7"/>
    <p:sldId id="303" r:id="rId8"/>
    <p:sldId id="294" r:id="rId9"/>
    <p:sldId id="296" r:id="rId10"/>
    <p:sldId id="297" r:id="rId11"/>
    <p:sldId id="298" r:id="rId12"/>
    <p:sldId id="299" r:id="rId13"/>
    <p:sldId id="295" r:id="rId14"/>
    <p:sldId id="264" r:id="rId15"/>
    <p:sldId id="265" r:id="rId16"/>
    <p:sldId id="266" r:id="rId17"/>
    <p:sldId id="267" r:id="rId18"/>
    <p:sldId id="268" r:id="rId19"/>
    <p:sldId id="305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306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3041"/>
  </p:normalViewPr>
  <p:slideViewPr>
    <p:cSldViewPr>
      <p:cViewPr varScale="1">
        <p:scale>
          <a:sx n="61" d="100"/>
          <a:sy n="61" d="100"/>
        </p:scale>
        <p:origin x="143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E6B567-7EBB-4C8D-9591-3A3CC32D8BE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3D9BD4-6A4F-491C-8862-C85F7E5126C7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00099"/>
              </a:solidFill>
            </a:rPr>
            <a:t>Groundwater pollution risk</a:t>
          </a:r>
          <a:endParaRPr lang="en-US" sz="2400" b="1" dirty="0">
            <a:solidFill>
              <a:srgbClr val="000099"/>
            </a:solidFill>
          </a:endParaRPr>
        </a:p>
      </dgm:t>
    </dgm:pt>
    <dgm:pt modelId="{5DE96551-88D0-4FE4-9601-554D6990E911}" type="parTrans" cxnId="{F0A3AFC4-1EC2-4B0E-ADBA-4E25A38DD4F4}">
      <dgm:prSet/>
      <dgm:spPr/>
      <dgm:t>
        <a:bodyPr/>
        <a:lstStyle/>
        <a:p>
          <a:endParaRPr lang="en-US"/>
        </a:p>
      </dgm:t>
    </dgm:pt>
    <dgm:pt modelId="{E0D4E466-F3DE-47A9-B945-6AFDF0301860}" type="sibTrans" cxnId="{F0A3AFC4-1EC2-4B0E-ADBA-4E25A38DD4F4}">
      <dgm:prSet/>
      <dgm:spPr/>
      <dgm:t>
        <a:bodyPr/>
        <a:lstStyle/>
        <a:p>
          <a:endParaRPr lang="en-US"/>
        </a:p>
      </dgm:t>
    </dgm:pt>
    <dgm:pt modelId="{BE3DF0D0-398A-45EC-8881-0AF1BD69A014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00099"/>
              </a:solidFill>
            </a:rPr>
            <a:t>Aquifer pollution vulnerability</a:t>
          </a:r>
          <a:endParaRPr lang="en-US" sz="2400" b="1" dirty="0">
            <a:solidFill>
              <a:srgbClr val="000099"/>
            </a:solidFill>
          </a:endParaRPr>
        </a:p>
      </dgm:t>
    </dgm:pt>
    <dgm:pt modelId="{20AB37B7-6AA7-4CCE-81B6-22D8CB933E9E}" type="parTrans" cxnId="{67B70C18-A80C-4EC0-B30E-AA9E3B850F64}">
      <dgm:prSet/>
      <dgm:spPr/>
      <dgm:t>
        <a:bodyPr/>
        <a:lstStyle/>
        <a:p>
          <a:endParaRPr lang="en-US"/>
        </a:p>
      </dgm:t>
    </dgm:pt>
    <dgm:pt modelId="{F2D8F746-2822-4702-B768-96E113150ED9}" type="sibTrans" cxnId="{67B70C18-A80C-4EC0-B30E-AA9E3B850F64}">
      <dgm:prSet/>
      <dgm:spPr/>
      <dgm:t>
        <a:bodyPr/>
        <a:lstStyle/>
        <a:p>
          <a:endParaRPr lang="en-US"/>
        </a:p>
      </dgm:t>
    </dgm:pt>
    <dgm:pt modelId="{9B1312FF-47D6-45EA-8142-F9D09F266E10}">
      <dgm:prSet phldrT="[Text]"/>
      <dgm:spPr/>
      <dgm:t>
        <a:bodyPr/>
        <a:lstStyle/>
        <a:p>
          <a:r>
            <a:rPr lang="en-US" b="1" dirty="0" smtClean="0">
              <a:solidFill>
                <a:srgbClr val="000099"/>
              </a:solidFill>
            </a:rPr>
            <a:t>Groundwater pollution hazard</a:t>
          </a:r>
          <a:endParaRPr lang="en-US" b="1" dirty="0">
            <a:solidFill>
              <a:srgbClr val="000099"/>
            </a:solidFill>
          </a:endParaRPr>
        </a:p>
      </dgm:t>
    </dgm:pt>
    <dgm:pt modelId="{DEE1EB14-75E8-43B8-BD56-36CBB84CAB90}" type="parTrans" cxnId="{98F735F8-3AAB-450A-9175-E2DFA487514F}">
      <dgm:prSet/>
      <dgm:spPr/>
      <dgm:t>
        <a:bodyPr/>
        <a:lstStyle/>
        <a:p>
          <a:endParaRPr lang="en-US"/>
        </a:p>
      </dgm:t>
    </dgm:pt>
    <dgm:pt modelId="{E8712814-4798-481B-9436-BF2B1B69442D}" type="sibTrans" cxnId="{98F735F8-3AAB-450A-9175-E2DFA487514F}">
      <dgm:prSet/>
      <dgm:spPr/>
      <dgm:t>
        <a:bodyPr/>
        <a:lstStyle/>
        <a:p>
          <a:endParaRPr lang="en-US"/>
        </a:p>
      </dgm:t>
    </dgm:pt>
    <dgm:pt modelId="{F56593D1-3BBF-4F3A-8DA9-79983978B860}" type="pres">
      <dgm:prSet presAssocID="{F6E6B567-7EBB-4C8D-9591-3A3CC32D8BE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04DE33-B8CD-442C-9EF9-C1985C6BE8F6}" type="pres">
      <dgm:prSet presAssocID="{353D9BD4-6A4F-491C-8862-C85F7E5126C7}" presName="centerShape" presStyleLbl="node0" presStyleIdx="0" presStyleCnt="1" custScaleX="150688" custScaleY="112337" custLinFactNeighborY="1372"/>
      <dgm:spPr/>
      <dgm:t>
        <a:bodyPr/>
        <a:lstStyle/>
        <a:p>
          <a:endParaRPr lang="en-US"/>
        </a:p>
      </dgm:t>
    </dgm:pt>
    <dgm:pt modelId="{070EA1ED-90E7-4F41-B7F4-99AE7312BB82}" type="pres">
      <dgm:prSet presAssocID="{20AB37B7-6AA7-4CCE-81B6-22D8CB933E9E}" presName="parTrans" presStyleLbl="bgSibTrans2D1" presStyleIdx="0" presStyleCnt="2" custScaleX="113418"/>
      <dgm:spPr/>
      <dgm:t>
        <a:bodyPr/>
        <a:lstStyle/>
        <a:p>
          <a:endParaRPr lang="en-US"/>
        </a:p>
      </dgm:t>
    </dgm:pt>
    <dgm:pt modelId="{21DE1782-26EE-4E78-B1F4-0B63180749E4}" type="pres">
      <dgm:prSet presAssocID="{BE3DF0D0-398A-45EC-8881-0AF1BD69A014}" presName="node" presStyleLbl="node1" presStyleIdx="0" presStyleCnt="2" custScaleX="116269" custScaleY="108165" custRadScaleRad="98412" custRadScaleInc="4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28055-264B-4A7C-BEDA-066A90FC0F37}" type="pres">
      <dgm:prSet presAssocID="{DEE1EB14-75E8-43B8-BD56-36CBB84CAB90}" presName="parTrans" presStyleLbl="bgSibTrans2D1" presStyleIdx="1" presStyleCnt="2" custScaleX="113418"/>
      <dgm:spPr/>
      <dgm:t>
        <a:bodyPr/>
        <a:lstStyle/>
        <a:p>
          <a:endParaRPr lang="en-US"/>
        </a:p>
      </dgm:t>
    </dgm:pt>
    <dgm:pt modelId="{7B5D8D8D-1349-44B5-B9B4-E0E3EBAD1464}" type="pres">
      <dgm:prSet presAssocID="{9B1312FF-47D6-45EA-8142-F9D09F266E1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F735F8-3AAB-450A-9175-E2DFA487514F}" srcId="{353D9BD4-6A4F-491C-8862-C85F7E5126C7}" destId="{9B1312FF-47D6-45EA-8142-F9D09F266E10}" srcOrd="1" destOrd="0" parTransId="{DEE1EB14-75E8-43B8-BD56-36CBB84CAB90}" sibTransId="{E8712814-4798-481B-9436-BF2B1B69442D}"/>
    <dgm:cxn modelId="{1A77E971-AB79-4DC7-9E2E-AC88419B6D7E}" type="presOf" srcId="{BE3DF0D0-398A-45EC-8881-0AF1BD69A014}" destId="{21DE1782-26EE-4E78-B1F4-0B63180749E4}" srcOrd="0" destOrd="0" presId="urn:microsoft.com/office/officeart/2005/8/layout/radial4"/>
    <dgm:cxn modelId="{8663A8F7-3DF3-4BA3-8271-EFCB5FF79585}" type="presOf" srcId="{9B1312FF-47D6-45EA-8142-F9D09F266E10}" destId="{7B5D8D8D-1349-44B5-B9B4-E0E3EBAD1464}" srcOrd="0" destOrd="0" presId="urn:microsoft.com/office/officeart/2005/8/layout/radial4"/>
    <dgm:cxn modelId="{937F0250-8528-4AFD-8A9F-ACF546B3EE22}" type="presOf" srcId="{DEE1EB14-75E8-43B8-BD56-36CBB84CAB90}" destId="{68728055-264B-4A7C-BEDA-066A90FC0F37}" srcOrd="0" destOrd="0" presId="urn:microsoft.com/office/officeart/2005/8/layout/radial4"/>
    <dgm:cxn modelId="{A76CABE2-8460-4AAD-ADCE-6478EF30B12C}" type="presOf" srcId="{20AB37B7-6AA7-4CCE-81B6-22D8CB933E9E}" destId="{070EA1ED-90E7-4F41-B7F4-99AE7312BB82}" srcOrd="0" destOrd="0" presId="urn:microsoft.com/office/officeart/2005/8/layout/radial4"/>
    <dgm:cxn modelId="{2208815C-C61D-4D9D-B786-E3B2D1DF12F5}" type="presOf" srcId="{353D9BD4-6A4F-491C-8862-C85F7E5126C7}" destId="{A404DE33-B8CD-442C-9EF9-C1985C6BE8F6}" srcOrd="0" destOrd="0" presId="urn:microsoft.com/office/officeart/2005/8/layout/radial4"/>
    <dgm:cxn modelId="{67B70C18-A80C-4EC0-B30E-AA9E3B850F64}" srcId="{353D9BD4-6A4F-491C-8862-C85F7E5126C7}" destId="{BE3DF0D0-398A-45EC-8881-0AF1BD69A014}" srcOrd="0" destOrd="0" parTransId="{20AB37B7-6AA7-4CCE-81B6-22D8CB933E9E}" sibTransId="{F2D8F746-2822-4702-B768-96E113150ED9}"/>
    <dgm:cxn modelId="{026AD940-CEE0-43DB-959C-BA36B7EA0C28}" type="presOf" srcId="{F6E6B567-7EBB-4C8D-9591-3A3CC32D8BEF}" destId="{F56593D1-3BBF-4F3A-8DA9-79983978B860}" srcOrd="0" destOrd="0" presId="urn:microsoft.com/office/officeart/2005/8/layout/radial4"/>
    <dgm:cxn modelId="{F0A3AFC4-1EC2-4B0E-ADBA-4E25A38DD4F4}" srcId="{F6E6B567-7EBB-4C8D-9591-3A3CC32D8BEF}" destId="{353D9BD4-6A4F-491C-8862-C85F7E5126C7}" srcOrd="0" destOrd="0" parTransId="{5DE96551-88D0-4FE4-9601-554D6990E911}" sibTransId="{E0D4E466-F3DE-47A9-B945-6AFDF0301860}"/>
    <dgm:cxn modelId="{E99F998B-4642-4F78-8AF5-47C6CDBABE3C}" type="presParOf" srcId="{F56593D1-3BBF-4F3A-8DA9-79983978B860}" destId="{A404DE33-B8CD-442C-9EF9-C1985C6BE8F6}" srcOrd="0" destOrd="0" presId="urn:microsoft.com/office/officeart/2005/8/layout/radial4"/>
    <dgm:cxn modelId="{60E19B6A-106D-4484-8799-8F6A3E8246C9}" type="presParOf" srcId="{F56593D1-3BBF-4F3A-8DA9-79983978B860}" destId="{070EA1ED-90E7-4F41-B7F4-99AE7312BB82}" srcOrd="1" destOrd="0" presId="urn:microsoft.com/office/officeart/2005/8/layout/radial4"/>
    <dgm:cxn modelId="{CCE2587B-4BAD-4AAB-86AD-D974E9C41CA1}" type="presParOf" srcId="{F56593D1-3BBF-4F3A-8DA9-79983978B860}" destId="{21DE1782-26EE-4E78-B1F4-0B63180749E4}" srcOrd="2" destOrd="0" presId="urn:microsoft.com/office/officeart/2005/8/layout/radial4"/>
    <dgm:cxn modelId="{0CAEAE18-F4FA-41CE-8442-BD0346F0A41D}" type="presParOf" srcId="{F56593D1-3BBF-4F3A-8DA9-79983978B860}" destId="{68728055-264B-4A7C-BEDA-066A90FC0F37}" srcOrd="3" destOrd="0" presId="urn:microsoft.com/office/officeart/2005/8/layout/radial4"/>
    <dgm:cxn modelId="{98684EEE-4911-48C3-89BE-1A5F55153F47}" type="presParOf" srcId="{F56593D1-3BBF-4F3A-8DA9-79983978B860}" destId="{7B5D8D8D-1349-44B5-B9B4-E0E3EBAD1464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C67E17-DD44-4C7A-9929-4023F516A77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B8663D-F7BA-4A54-A81D-D74B32FA4CFB}">
      <dgm:prSet phldrT="[Text]" custT="1"/>
      <dgm:spPr/>
      <dgm:t>
        <a:bodyPr/>
        <a:lstStyle/>
        <a:p>
          <a:r>
            <a:rPr lang="en-US" sz="2800" b="1" dirty="0" smtClean="0"/>
            <a:t>Agricultural water pollution</a:t>
          </a:r>
          <a:endParaRPr lang="en-US" sz="2800" b="1" dirty="0"/>
        </a:p>
      </dgm:t>
    </dgm:pt>
    <dgm:pt modelId="{1E88BFB0-40FF-4EA1-846F-B613DDAAEC48}" type="parTrans" cxnId="{9E09D05C-4ADE-4055-93DC-A575B7A5DFEA}">
      <dgm:prSet/>
      <dgm:spPr/>
      <dgm:t>
        <a:bodyPr/>
        <a:lstStyle/>
        <a:p>
          <a:endParaRPr lang="en-US"/>
        </a:p>
      </dgm:t>
    </dgm:pt>
    <dgm:pt modelId="{DA2EDF46-7E66-4A17-BE2D-D09CF1C88D79}" type="sibTrans" cxnId="{9E09D05C-4ADE-4055-93DC-A575B7A5DFEA}">
      <dgm:prSet/>
      <dgm:spPr/>
      <dgm:t>
        <a:bodyPr/>
        <a:lstStyle/>
        <a:p>
          <a:endParaRPr lang="en-US"/>
        </a:p>
      </dgm:t>
    </dgm:pt>
    <dgm:pt modelId="{CC687A87-5A3F-47B9-A256-C105FEFB2BF1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en-US" sz="2000" b="1" dirty="0" smtClean="0"/>
            <a:t>Point sources</a:t>
          </a:r>
        </a:p>
        <a:p>
          <a:pPr algn="l">
            <a:spcAft>
              <a:spcPts val="0"/>
            </a:spcAft>
          </a:pPr>
          <a:r>
            <a:rPr lang="en-US" sz="1600" b="1" dirty="0" smtClean="0"/>
            <a:t>- Uncovered exercise or feeding areas</a:t>
          </a:r>
        </a:p>
        <a:p>
          <a:pPr algn="l">
            <a:spcAft>
              <a:spcPts val="0"/>
            </a:spcAft>
          </a:pPr>
          <a:r>
            <a:rPr lang="en-US" sz="1600" b="1" dirty="0" smtClean="0"/>
            <a:t>- Animal waste storage facilities</a:t>
          </a:r>
        </a:p>
        <a:p>
          <a:pPr algn="l">
            <a:spcAft>
              <a:spcPts val="0"/>
            </a:spcAft>
          </a:pPr>
          <a:r>
            <a:rPr lang="en-US" sz="1600" b="1" dirty="0" smtClean="0"/>
            <a:t>- Silage effluent handling facilities</a:t>
          </a:r>
        </a:p>
        <a:p>
          <a:pPr algn="l">
            <a:spcAft>
              <a:spcPts val="0"/>
            </a:spcAft>
          </a:pPr>
          <a:r>
            <a:rPr lang="en-US" sz="1600" b="1" dirty="0" smtClean="0"/>
            <a:t>- Pesticides storage and handling facilities</a:t>
          </a:r>
          <a:endParaRPr lang="en-US" sz="1600" b="1" dirty="0"/>
        </a:p>
      </dgm:t>
    </dgm:pt>
    <dgm:pt modelId="{5E4E5918-134A-41AF-AF38-F06AD5E8C136}" type="parTrans" cxnId="{AF946756-4402-418A-AEC9-6B5589117C83}">
      <dgm:prSet/>
      <dgm:spPr/>
      <dgm:t>
        <a:bodyPr/>
        <a:lstStyle/>
        <a:p>
          <a:endParaRPr lang="en-US"/>
        </a:p>
      </dgm:t>
    </dgm:pt>
    <dgm:pt modelId="{B5960905-4AE3-4996-BEDA-50A9CC7DBC7E}" type="sibTrans" cxnId="{AF946756-4402-418A-AEC9-6B5589117C83}">
      <dgm:prSet/>
      <dgm:spPr/>
      <dgm:t>
        <a:bodyPr/>
        <a:lstStyle/>
        <a:p>
          <a:endParaRPr lang="en-US"/>
        </a:p>
      </dgm:t>
    </dgm:pt>
    <dgm:pt modelId="{DBFA3977-41CF-4687-BC31-392D7CC74B97}">
      <dgm:prSet phldrT="[Text]" custT="1"/>
      <dgm:spPr/>
      <dgm:t>
        <a:bodyPr/>
        <a:lstStyle/>
        <a:p>
          <a:pPr algn="ctr">
            <a:spcAft>
              <a:spcPct val="35000"/>
            </a:spcAft>
          </a:pPr>
          <a:r>
            <a:rPr lang="en-US" sz="2400" b="1" dirty="0" smtClean="0"/>
            <a:t>Nonpoint sources</a:t>
          </a:r>
        </a:p>
        <a:p>
          <a:pPr algn="l">
            <a:spcAft>
              <a:spcPct val="35000"/>
            </a:spcAft>
          </a:pPr>
          <a:r>
            <a:rPr lang="en-US" sz="1600" b="1" dirty="0" smtClean="0"/>
            <a:t>- Agricultural production areas</a:t>
          </a:r>
        </a:p>
        <a:p>
          <a:pPr algn="l">
            <a:spcAft>
              <a:spcPct val="35000"/>
            </a:spcAft>
          </a:pPr>
          <a:r>
            <a:rPr lang="en-US" sz="1600" b="1" dirty="0" smtClean="0"/>
            <a:t>- Transport agents</a:t>
          </a:r>
        </a:p>
        <a:p>
          <a:pPr algn="l">
            <a:spcAft>
              <a:spcPts val="0"/>
            </a:spcAft>
          </a:pPr>
          <a:r>
            <a:rPr lang="en-US" sz="1600" b="1" dirty="0" smtClean="0"/>
            <a:t>       - Excess precipitation</a:t>
          </a:r>
        </a:p>
        <a:p>
          <a:pPr algn="l">
            <a:spcAft>
              <a:spcPts val="0"/>
            </a:spcAft>
          </a:pPr>
          <a:r>
            <a:rPr lang="en-US" sz="1600" b="1" dirty="0" smtClean="0"/>
            <a:t>        -Drainage water through soil</a:t>
          </a:r>
        </a:p>
        <a:p>
          <a:pPr algn="l">
            <a:spcAft>
              <a:spcPts val="0"/>
            </a:spcAft>
          </a:pPr>
          <a:r>
            <a:rPr lang="en-US" sz="1600" b="1" dirty="0" smtClean="0"/>
            <a:t>        - Wind</a:t>
          </a:r>
        </a:p>
        <a:p>
          <a:pPr algn="l">
            <a:spcAft>
              <a:spcPct val="35000"/>
            </a:spcAft>
          </a:pPr>
          <a:r>
            <a:rPr lang="en-US" sz="1600" b="1" dirty="0" smtClean="0"/>
            <a:t>  </a:t>
          </a:r>
          <a:endParaRPr lang="en-US" sz="1600" b="1" dirty="0"/>
        </a:p>
      </dgm:t>
    </dgm:pt>
    <dgm:pt modelId="{BF1D145E-74BD-4F97-AF22-482B3DD7540C}" type="parTrans" cxnId="{CFE98037-66F3-4C1A-B4F8-0050EE173F83}">
      <dgm:prSet/>
      <dgm:spPr/>
      <dgm:t>
        <a:bodyPr/>
        <a:lstStyle/>
        <a:p>
          <a:endParaRPr lang="en-US"/>
        </a:p>
      </dgm:t>
    </dgm:pt>
    <dgm:pt modelId="{BD5AAAA3-07DD-479C-835C-43D987DA85E8}" type="sibTrans" cxnId="{CFE98037-66F3-4C1A-B4F8-0050EE173F83}">
      <dgm:prSet/>
      <dgm:spPr/>
      <dgm:t>
        <a:bodyPr/>
        <a:lstStyle/>
        <a:p>
          <a:endParaRPr lang="en-US"/>
        </a:p>
      </dgm:t>
    </dgm:pt>
    <dgm:pt modelId="{DC41211A-6EF4-4070-BCDC-D61FB46E86C7}" type="pres">
      <dgm:prSet presAssocID="{BFC67E17-DD44-4C7A-9929-4023F516A77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B0BA413-1B05-4612-B5D9-133FE924047F}" type="pres">
      <dgm:prSet presAssocID="{1FB8663D-F7BA-4A54-A81D-D74B32FA4CFB}" presName="hierRoot1" presStyleCnt="0"/>
      <dgm:spPr/>
    </dgm:pt>
    <dgm:pt modelId="{286781B2-2D62-4413-BDB1-09AFBE02E77A}" type="pres">
      <dgm:prSet presAssocID="{1FB8663D-F7BA-4A54-A81D-D74B32FA4CFB}" presName="composite" presStyleCnt="0"/>
      <dgm:spPr/>
    </dgm:pt>
    <dgm:pt modelId="{33A20FAC-FED4-4B5B-B456-A6E644FB51CA}" type="pres">
      <dgm:prSet presAssocID="{1FB8663D-F7BA-4A54-A81D-D74B32FA4CFB}" presName="background" presStyleLbl="node0" presStyleIdx="0" presStyleCnt="1"/>
      <dgm:spPr/>
    </dgm:pt>
    <dgm:pt modelId="{F3464CCE-31ED-4213-8FAD-9BBA582C8F74}" type="pres">
      <dgm:prSet presAssocID="{1FB8663D-F7BA-4A54-A81D-D74B32FA4CF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5D6E3D-6964-4CBB-9834-6DA15BD1EC0E}" type="pres">
      <dgm:prSet presAssocID="{1FB8663D-F7BA-4A54-A81D-D74B32FA4CFB}" presName="hierChild2" presStyleCnt="0"/>
      <dgm:spPr/>
    </dgm:pt>
    <dgm:pt modelId="{2F53AAA2-CD5B-40D6-8C26-6F0AEBEAF8C0}" type="pres">
      <dgm:prSet presAssocID="{5E4E5918-134A-41AF-AF38-F06AD5E8C136}" presName="Name10" presStyleLbl="parChTrans1D2" presStyleIdx="0" presStyleCnt="2"/>
      <dgm:spPr/>
      <dgm:t>
        <a:bodyPr/>
        <a:lstStyle/>
        <a:p>
          <a:endParaRPr lang="en-US"/>
        </a:p>
      </dgm:t>
    </dgm:pt>
    <dgm:pt modelId="{E0B5E598-AAFF-46DA-8A05-7E8A177F2C48}" type="pres">
      <dgm:prSet presAssocID="{CC687A87-5A3F-47B9-A256-C105FEFB2BF1}" presName="hierRoot2" presStyleCnt="0"/>
      <dgm:spPr/>
    </dgm:pt>
    <dgm:pt modelId="{0CC7101A-CDD2-4CE4-900C-787A915BB29C}" type="pres">
      <dgm:prSet presAssocID="{CC687A87-5A3F-47B9-A256-C105FEFB2BF1}" presName="composite2" presStyleCnt="0"/>
      <dgm:spPr/>
    </dgm:pt>
    <dgm:pt modelId="{904A3BD7-C02B-44A4-AFFB-3A106CCB68AE}" type="pres">
      <dgm:prSet presAssocID="{CC687A87-5A3F-47B9-A256-C105FEFB2BF1}" presName="background2" presStyleLbl="node2" presStyleIdx="0" presStyleCnt="2"/>
      <dgm:spPr/>
    </dgm:pt>
    <dgm:pt modelId="{16F445AA-2D35-4C6D-9CD7-FEC317497462}" type="pres">
      <dgm:prSet presAssocID="{CC687A87-5A3F-47B9-A256-C105FEFB2BF1}" presName="text2" presStyleLbl="fgAcc2" presStyleIdx="0" presStyleCnt="2" custScaleX="139908" custScaleY="1115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6C1C38-CD1F-4E00-A578-30787725F8C3}" type="pres">
      <dgm:prSet presAssocID="{CC687A87-5A3F-47B9-A256-C105FEFB2BF1}" presName="hierChild3" presStyleCnt="0"/>
      <dgm:spPr/>
    </dgm:pt>
    <dgm:pt modelId="{7F33D142-540D-4F02-9EDA-E544EA704119}" type="pres">
      <dgm:prSet presAssocID="{BF1D145E-74BD-4F97-AF22-482B3DD7540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614A1E69-CDD2-4E79-9619-E90945D6D91E}" type="pres">
      <dgm:prSet presAssocID="{DBFA3977-41CF-4687-BC31-392D7CC74B97}" presName="hierRoot2" presStyleCnt="0"/>
      <dgm:spPr/>
    </dgm:pt>
    <dgm:pt modelId="{68981A41-823B-414E-8111-2EBD653329C5}" type="pres">
      <dgm:prSet presAssocID="{DBFA3977-41CF-4687-BC31-392D7CC74B97}" presName="composite2" presStyleCnt="0"/>
      <dgm:spPr/>
    </dgm:pt>
    <dgm:pt modelId="{EE4C4D63-900A-42D0-954A-E6F9991C3A2E}" type="pres">
      <dgm:prSet presAssocID="{DBFA3977-41CF-4687-BC31-392D7CC74B97}" presName="background2" presStyleLbl="node2" presStyleIdx="1" presStyleCnt="2"/>
      <dgm:spPr/>
    </dgm:pt>
    <dgm:pt modelId="{D7D3F38F-E210-4CB6-B6F8-F253292FD741}" type="pres">
      <dgm:prSet presAssocID="{DBFA3977-41CF-4687-BC31-392D7CC74B97}" presName="text2" presStyleLbl="fgAcc2" presStyleIdx="1" presStyleCnt="2" custScaleX="128797" custScaleY="1156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565FDD-9D77-466E-ACFE-230BBDC96E7D}" type="pres">
      <dgm:prSet presAssocID="{DBFA3977-41CF-4687-BC31-392D7CC74B97}" presName="hierChild3" presStyleCnt="0"/>
      <dgm:spPr/>
    </dgm:pt>
  </dgm:ptLst>
  <dgm:cxnLst>
    <dgm:cxn modelId="{41DD1271-890B-478B-8202-0443C0234F07}" type="presOf" srcId="{DBFA3977-41CF-4687-BC31-392D7CC74B97}" destId="{D7D3F38F-E210-4CB6-B6F8-F253292FD741}" srcOrd="0" destOrd="0" presId="urn:microsoft.com/office/officeart/2005/8/layout/hierarchy1"/>
    <dgm:cxn modelId="{AF946756-4402-418A-AEC9-6B5589117C83}" srcId="{1FB8663D-F7BA-4A54-A81D-D74B32FA4CFB}" destId="{CC687A87-5A3F-47B9-A256-C105FEFB2BF1}" srcOrd="0" destOrd="0" parTransId="{5E4E5918-134A-41AF-AF38-F06AD5E8C136}" sibTransId="{B5960905-4AE3-4996-BEDA-50A9CC7DBC7E}"/>
    <dgm:cxn modelId="{CFE98037-66F3-4C1A-B4F8-0050EE173F83}" srcId="{1FB8663D-F7BA-4A54-A81D-D74B32FA4CFB}" destId="{DBFA3977-41CF-4687-BC31-392D7CC74B97}" srcOrd="1" destOrd="0" parTransId="{BF1D145E-74BD-4F97-AF22-482B3DD7540C}" sibTransId="{BD5AAAA3-07DD-479C-835C-43D987DA85E8}"/>
    <dgm:cxn modelId="{2B2CB802-8741-44B4-AAE8-59C97F215426}" type="presOf" srcId="{BFC67E17-DD44-4C7A-9929-4023F516A77B}" destId="{DC41211A-6EF4-4070-BCDC-D61FB46E86C7}" srcOrd="0" destOrd="0" presId="urn:microsoft.com/office/officeart/2005/8/layout/hierarchy1"/>
    <dgm:cxn modelId="{8A12B150-44C5-482B-880C-8B5EF519320B}" type="presOf" srcId="{5E4E5918-134A-41AF-AF38-F06AD5E8C136}" destId="{2F53AAA2-CD5B-40D6-8C26-6F0AEBEAF8C0}" srcOrd="0" destOrd="0" presId="urn:microsoft.com/office/officeart/2005/8/layout/hierarchy1"/>
    <dgm:cxn modelId="{B5BABAC9-D93B-4156-AC77-A9682F94E285}" type="presOf" srcId="{BF1D145E-74BD-4F97-AF22-482B3DD7540C}" destId="{7F33D142-540D-4F02-9EDA-E544EA704119}" srcOrd="0" destOrd="0" presId="urn:microsoft.com/office/officeart/2005/8/layout/hierarchy1"/>
    <dgm:cxn modelId="{694E7AC9-45FF-4AC8-B418-E297F3DACB45}" type="presOf" srcId="{CC687A87-5A3F-47B9-A256-C105FEFB2BF1}" destId="{16F445AA-2D35-4C6D-9CD7-FEC317497462}" srcOrd="0" destOrd="0" presId="urn:microsoft.com/office/officeart/2005/8/layout/hierarchy1"/>
    <dgm:cxn modelId="{DA4A7AE0-AE98-4428-89C2-061E8D6A70D7}" type="presOf" srcId="{1FB8663D-F7BA-4A54-A81D-D74B32FA4CFB}" destId="{F3464CCE-31ED-4213-8FAD-9BBA582C8F74}" srcOrd="0" destOrd="0" presId="urn:microsoft.com/office/officeart/2005/8/layout/hierarchy1"/>
    <dgm:cxn modelId="{9E09D05C-4ADE-4055-93DC-A575B7A5DFEA}" srcId="{BFC67E17-DD44-4C7A-9929-4023F516A77B}" destId="{1FB8663D-F7BA-4A54-A81D-D74B32FA4CFB}" srcOrd="0" destOrd="0" parTransId="{1E88BFB0-40FF-4EA1-846F-B613DDAAEC48}" sibTransId="{DA2EDF46-7E66-4A17-BE2D-D09CF1C88D79}"/>
    <dgm:cxn modelId="{E8DBBC29-9351-437C-BEF2-2FBF720B504A}" type="presParOf" srcId="{DC41211A-6EF4-4070-BCDC-D61FB46E86C7}" destId="{8B0BA413-1B05-4612-B5D9-133FE924047F}" srcOrd="0" destOrd="0" presId="urn:microsoft.com/office/officeart/2005/8/layout/hierarchy1"/>
    <dgm:cxn modelId="{FA7F641F-D1FB-43A0-B1FE-A1304E80AB69}" type="presParOf" srcId="{8B0BA413-1B05-4612-B5D9-133FE924047F}" destId="{286781B2-2D62-4413-BDB1-09AFBE02E77A}" srcOrd="0" destOrd="0" presId="urn:microsoft.com/office/officeart/2005/8/layout/hierarchy1"/>
    <dgm:cxn modelId="{394F8028-1721-4542-8082-2966E459CEA9}" type="presParOf" srcId="{286781B2-2D62-4413-BDB1-09AFBE02E77A}" destId="{33A20FAC-FED4-4B5B-B456-A6E644FB51CA}" srcOrd="0" destOrd="0" presId="urn:microsoft.com/office/officeart/2005/8/layout/hierarchy1"/>
    <dgm:cxn modelId="{97E22F05-69E1-4A49-B1AF-252960A6105F}" type="presParOf" srcId="{286781B2-2D62-4413-BDB1-09AFBE02E77A}" destId="{F3464CCE-31ED-4213-8FAD-9BBA582C8F74}" srcOrd="1" destOrd="0" presId="urn:microsoft.com/office/officeart/2005/8/layout/hierarchy1"/>
    <dgm:cxn modelId="{AEE63A02-67F7-481C-98D3-E189CAA692B0}" type="presParOf" srcId="{8B0BA413-1B05-4612-B5D9-133FE924047F}" destId="{885D6E3D-6964-4CBB-9834-6DA15BD1EC0E}" srcOrd="1" destOrd="0" presId="urn:microsoft.com/office/officeart/2005/8/layout/hierarchy1"/>
    <dgm:cxn modelId="{6AE75A1B-FDA4-4F67-A471-193AACCEB53A}" type="presParOf" srcId="{885D6E3D-6964-4CBB-9834-6DA15BD1EC0E}" destId="{2F53AAA2-CD5B-40D6-8C26-6F0AEBEAF8C0}" srcOrd="0" destOrd="0" presId="urn:microsoft.com/office/officeart/2005/8/layout/hierarchy1"/>
    <dgm:cxn modelId="{37AA5E15-338C-4008-B551-40E523709179}" type="presParOf" srcId="{885D6E3D-6964-4CBB-9834-6DA15BD1EC0E}" destId="{E0B5E598-AAFF-46DA-8A05-7E8A177F2C48}" srcOrd="1" destOrd="0" presId="urn:microsoft.com/office/officeart/2005/8/layout/hierarchy1"/>
    <dgm:cxn modelId="{85D93BA7-0FDB-4EB7-8A71-58EC221A3202}" type="presParOf" srcId="{E0B5E598-AAFF-46DA-8A05-7E8A177F2C48}" destId="{0CC7101A-CDD2-4CE4-900C-787A915BB29C}" srcOrd="0" destOrd="0" presId="urn:microsoft.com/office/officeart/2005/8/layout/hierarchy1"/>
    <dgm:cxn modelId="{4F5F0BCD-7D86-4357-B69C-3460B6D782B4}" type="presParOf" srcId="{0CC7101A-CDD2-4CE4-900C-787A915BB29C}" destId="{904A3BD7-C02B-44A4-AFFB-3A106CCB68AE}" srcOrd="0" destOrd="0" presId="urn:microsoft.com/office/officeart/2005/8/layout/hierarchy1"/>
    <dgm:cxn modelId="{C1D7BED5-3EA1-44DE-A412-78923561D4C6}" type="presParOf" srcId="{0CC7101A-CDD2-4CE4-900C-787A915BB29C}" destId="{16F445AA-2D35-4C6D-9CD7-FEC317497462}" srcOrd="1" destOrd="0" presId="urn:microsoft.com/office/officeart/2005/8/layout/hierarchy1"/>
    <dgm:cxn modelId="{CAAD021F-8B60-4EA0-A018-B506AB39E2C7}" type="presParOf" srcId="{E0B5E598-AAFF-46DA-8A05-7E8A177F2C48}" destId="{A36C1C38-CD1F-4E00-A578-30787725F8C3}" srcOrd="1" destOrd="0" presId="urn:microsoft.com/office/officeart/2005/8/layout/hierarchy1"/>
    <dgm:cxn modelId="{EDABD079-A82A-4A51-8795-12CFABBB4A59}" type="presParOf" srcId="{885D6E3D-6964-4CBB-9834-6DA15BD1EC0E}" destId="{7F33D142-540D-4F02-9EDA-E544EA704119}" srcOrd="2" destOrd="0" presId="urn:microsoft.com/office/officeart/2005/8/layout/hierarchy1"/>
    <dgm:cxn modelId="{EF5B3ECD-4A89-4C58-B72D-50A1B859E8AD}" type="presParOf" srcId="{885D6E3D-6964-4CBB-9834-6DA15BD1EC0E}" destId="{614A1E69-CDD2-4E79-9619-E90945D6D91E}" srcOrd="3" destOrd="0" presId="urn:microsoft.com/office/officeart/2005/8/layout/hierarchy1"/>
    <dgm:cxn modelId="{215FEC09-D7D6-4D48-B80E-D92B4F30B5ED}" type="presParOf" srcId="{614A1E69-CDD2-4E79-9619-E90945D6D91E}" destId="{68981A41-823B-414E-8111-2EBD653329C5}" srcOrd="0" destOrd="0" presId="urn:microsoft.com/office/officeart/2005/8/layout/hierarchy1"/>
    <dgm:cxn modelId="{42EC166F-C7C0-43C2-8FA4-84F9ED2C7C1E}" type="presParOf" srcId="{68981A41-823B-414E-8111-2EBD653329C5}" destId="{EE4C4D63-900A-42D0-954A-E6F9991C3A2E}" srcOrd="0" destOrd="0" presId="urn:microsoft.com/office/officeart/2005/8/layout/hierarchy1"/>
    <dgm:cxn modelId="{8D56E43F-3CC2-431B-A5EF-D0F549938186}" type="presParOf" srcId="{68981A41-823B-414E-8111-2EBD653329C5}" destId="{D7D3F38F-E210-4CB6-B6F8-F253292FD741}" srcOrd="1" destOrd="0" presId="urn:microsoft.com/office/officeart/2005/8/layout/hierarchy1"/>
    <dgm:cxn modelId="{4A0EA12B-FE02-40D7-A97F-B754BBA79E05}" type="presParOf" srcId="{614A1E69-CDD2-4E79-9619-E90945D6D91E}" destId="{4C565FDD-9D77-466E-ACFE-230BBDC96E7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4DE33-B8CD-442C-9EF9-C1985C6BE8F6}">
      <dsp:nvSpPr>
        <dsp:cNvPr id="0" name=""/>
        <dsp:cNvSpPr/>
      </dsp:nvSpPr>
      <dsp:spPr>
        <a:xfrm>
          <a:off x="1672686" y="1623199"/>
          <a:ext cx="2899312" cy="2161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99"/>
              </a:solidFill>
            </a:rPr>
            <a:t>Groundwater pollution risk</a:t>
          </a:r>
          <a:endParaRPr lang="en-US" sz="2400" b="1" kern="1200" dirty="0">
            <a:solidFill>
              <a:srgbClr val="000099"/>
            </a:solidFill>
          </a:endParaRPr>
        </a:p>
      </dsp:txBody>
      <dsp:txXfrm>
        <a:off x="2097280" y="1939732"/>
        <a:ext cx="2050124" cy="1528354"/>
      </dsp:txXfrm>
    </dsp:sp>
    <dsp:sp modelId="{070EA1ED-90E7-4F41-B7F4-99AE7312BB82}">
      <dsp:nvSpPr>
        <dsp:cNvPr id="0" name=""/>
        <dsp:cNvSpPr/>
      </dsp:nvSpPr>
      <dsp:spPr>
        <a:xfrm rot="13222827">
          <a:off x="901344" y="1155868"/>
          <a:ext cx="1446356" cy="5483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E1782-26EE-4E78-B1F4-0B63180749E4}">
      <dsp:nvSpPr>
        <dsp:cNvPr id="0" name=""/>
        <dsp:cNvSpPr/>
      </dsp:nvSpPr>
      <dsp:spPr>
        <a:xfrm>
          <a:off x="76198" y="226119"/>
          <a:ext cx="2125220" cy="1581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99"/>
              </a:solidFill>
            </a:rPr>
            <a:t>Aquifer pollution vulnerability</a:t>
          </a:r>
          <a:endParaRPr lang="en-US" sz="2400" b="1" kern="1200" dirty="0">
            <a:solidFill>
              <a:srgbClr val="000099"/>
            </a:solidFill>
          </a:endParaRPr>
        </a:p>
      </dsp:txBody>
      <dsp:txXfrm>
        <a:off x="122524" y="272445"/>
        <a:ext cx="2032568" cy="1489020"/>
      </dsp:txXfrm>
    </dsp:sp>
    <dsp:sp modelId="{68728055-264B-4A7C-BEDA-066A90FC0F37}">
      <dsp:nvSpPr>
        <dsp:cNvPr id="0" name=""/>
        <dsp:cNvSpPr/>
      </dsp:nvSpPr>
      <dsp:spPr>
        <a:xfrm rot="19423938">
          <a:off x="4005170" y="1247401"/>
          <a:ext cx="1457245" cy="5483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D8D8D-1349-44B5-B9B4-E0E3EBAD1464}">
      <dsp:nvSpPr>
        <dsp:cNvPr id="0" name=""/>
        <dsp:cNvSpPr/>
      </dsp:nvSpPr>
      <dsp:spPr>
        <a:xfrm>
          <a:off x="4337830" y="410409"/>
          <a:ext cx="1827847" cy="1462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99"/>
              </a:solidFill>
            </a:rPr>
            <a:t>Groundwater pollution hazard</a:t>
          </a:r>
          <a:endParaRPr lang="en-US" sz="2000" b="1" kern="1200" dirty="0">
            <a:solidFill>
              <a:srgbClr val="000099"/>
            </a:solidFill>
          </a:endParaRPr>
        </a:p>
      </dsp:txBody>
      <dsp:txXfrm>
        <a:off x="4380659" y="453238"/>
        <a:ext cx="1742189" cy="1376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3D142-540D-4F02-9EDA-E544EA704119}">
      <dsp:nvSpPr>
        <dsp:cNvPr id="0" name=""/>
        <dsp:cNvSpPr/>
      </dsp:nvSpPr>
      <dsp:spPr>
        <a:xfrm>
          <a:off x="3963508" y="2197137"/>
          <a:ext cx="2207599" cy="792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731"/>
              </a:lnTo>
              <a:lnTo>
                <a:pt x="2207599" y="539731"/>
              </a:lnTo>
              <a:lnTo>
                <a:pt x="2207599" y="7920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3AAA2-CD5B-40D6-8C26-6F0AEBEAF8C0}">
      <dsp:nvSpPr>
        <dsp:cNvPr id="0" name=""/>
        <dsp:cNvSpPr/>
      </dsp:nvSpPr>
      <dsp:spPr>
        <a:xfrm>
          <a:off x="1907199" y="2197137"/>
          <a:ext cx="2056309" cy="792009"/>
        </a:xfrm>
        <a:custGeom>
          <a:avLst/>
          <a:gdLst/>
          <a:ahLst/>
          <a:cxnLst/>
          <a:rect l="0" t="0" r="0" b="0"/>
          <a:pathLst>
            <a:path>
              <a:moveTo>
                <a:pt x="2056309" y="0"/>
              </a:moveTo>
              <a:lnTo>
                <a:pt x="2056309" y="539731"/>
              </a:lnTo>
              <a:lnTo>
                <a:pt x="0" y="539731"/>
              </a:lnTo>
              <a:lnTo>
                <a:pt x="0" y="7920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20FAC-FED4-4B5B-B456-A6E644FB51CA}">
      <dsp:nvSpPr>
        <dsp:cNvPr id="0" name=""/>
        <dsp:cNvSpPr/>
      </dsp:nvSpPr>
      <dsp:spPr>
        <a:xfrm>
          <a:off x="2601887" y="467879"/>
          <a:ext cx="2723242" cy="1729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4CCE-31ED-4213-8FAD-9BBA582C8F74}">
      <dsp:nvSpPr>
        <dsp:cNvPr id="0" name=""/>
        <dsp:cNvSpPr/>
      </dsp:nvSpPr>
      <dsp:spPr>
        <a:xfrm>
          <a:off x="2904470" y="755332"/>
          <a:ext cx="2723242" cy="1729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Agricultural water pollution</a:t>
          </a:r>
          <a:endParaRPr lang="en-US" sz="2800" b="1" kern="1200" dirty="0"/>
        </a:p>
      </dsp:txBody>
      <dsp:txXfrm>
        <a:off x="2955118" y="805980"/>
        <a:ext cx="2621946" cy="1627962"/>
      </dsp:txXfrm>
    </dsp:sp>
    <dsp:sp modelId="{904A3BD7-C02B-44A4-AFFB-3A106CCB68AE}">
      <dsp:nvSpPr>
        <dsp:cNvPr id="0" name=""/>
        <dsp:cNvSpPr/>
      </dsp:nvSpPr>
      <dsp:spPr>
        <a:xfrm>
          <a:off x="2182" y="2989147"/>
          <a:ext cx="3810033" cy="1928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445AA-2D35-4C6D-9CD7-FEC317497462}">
      <dsp:nvSpPr>
        <dsp:cNvPr id="0" name=""/>
        <dsp:cNvSpPr/>
      </dsp:nvSpPr>
      <dsp:spPr>
        <a:xfrm>
          <a:off x="304764" y="3276600"/>
          <a:ext cx="3810033" cy="19283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Point sources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/>
            <a:t>- Uncovered exercise or feeding areas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/>
            <a:t>- Animal waste storage facilities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/>
            <a:t>- Silage effluent handling facilities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/>
            <a:t>- Pesticides storage and handling facilities</a:t>
          </a:r>
          <a:endParaRPr lang="en-US" sz="1600" b="1" kern="1200" dirty="0"/>
        </a:p>
      </dsp:txBody>
      <dsp:txXfrm>
        <a:off x="361243" y="3333079"/>
        <a:ext cx="3697075" cy="1815390"/>
      </dsp:txXfrm>
    </dsp:sp>
    <dsp:sp modelId="{EE4C4D63-900A-42D0-954A-E6F9991C3A2E}">
      <dsp:nvSpPr>
        <dsp:cNvPr id="0" name=""/>
        <dsp:cNvSpPr/>
      </dsp:nvSpPr>
      <dsp:spPr>
        <a:xfrm>
          <a:off x="4417380" y="2989147"/>
          <a:ext cx="3507454" cy="2000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3F38F-E210-4CB6-B6F8-F253292FD741}">
      <dsp:nvSpPr>
        <dsp:cNvPr id="0" name=""/>
        <dsp:cNvSpPr/>
      </dsp:nvSpPr>
      <dsp:spPr>
        <a:xfrm>
          <a:off x="4719963" y="3276600"/>
          <a:ext cx="3507454" cy="2000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Nonpoint sources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- Agricultural production areas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- Transport agents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/>
            <a:t>       - Excess precipitation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/>
            <a:t>        -Drainage water through soil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/>
            <a:t>        - Wind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  </a:t>
          </a:r>
          <a:endParaRPr lang="en-US" sz="1600" b="1" kern="1200" dirty="0"/>
        </a:p>
      </dsp:txBody>
      <dsp:txXfrm>
        <a:off x="4778561" y="3335198"/>
        <a:ext cx="3390258" cy="1883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A69AB-BF2F-4949-8193-CC2A9C148EE4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3F582-5F27-4D26-8986-9C274AAF2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13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0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71DAD1-46D1-45D5-9681-623127E4D530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63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E304-1EA0-440C-9052-BC7089AD6DC0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AE99-2EA4-48FC-B5FD-D50B4A8F8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E304-1EA0-440C-9052-BC7089AD6DC0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AE99-2EA4-48FC-B5FD-D50B4A8F8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E304-1EA0-440C-9052-BC7089AD6DC0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AE99-2EA4-48FC-B5FD-D50B4A8F8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E304-1EA0-440C-9052-BC7089AD6DC0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AE99-2EA4-48FC-B5FD-D50B4A8F8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E304-1EA0-440C-9052-BC7089AD6DC0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AE99-2EA4-48FC-B5FD-D50B4A8F8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E304-1EA0-440C-9052-BC7089AD6DC0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AE99-2EA4-48FC-B5FD-D50B4A8F8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E304-1EA0-440C-9052-BC7089AD6DC0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AE99-2EA4-48FC-B5FD-D50B4A8F8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E304-1EA0-440C-9052-BC7089AD6DC0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AE99-2EA4-48FC-B5FD-D50B4A8F8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E304-1EA0-440C-9052-BC7089AD6DC0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AE99-2EA4-48FC-B5FD-D50B4A8F8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E304-1EA0-440C-9052-BC7089AD6DC0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2AE99-2EA4-48FC-B5FD-D50B4A8F8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E304-1EA0-440C-9052-BC7089AD6DC0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02AE99-2EA4-48FC-B5FD-D50B4A8F8D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91E304-1EA0-440C-9052-BC7089AD6DC0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02AE99-2EA4-48FC-B5FD-D50B4A8F8D6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5</a:t>
            </a:r>
            <a:r>
              <a:rPr lang="en-US" sz="5400" b="1" dirty="0" smtClean="0"/>
              <a:t>. SOURCE PROTECTION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54" y="1600200"/>
            <a:ext cx="910469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1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58" y="838200"/>
            <a:ext cx="897637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928678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808F8A-7AAC-7843-B6D0-AAAD5858AD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74" y="955473"/>
            <a:ext cx="2163625" cy="1726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84D427-37A6-724C-8E47-972ABD229B3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98" y="961611"/>
            <a:ext cx="2523299" cy="1726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DCBB5B-753B-0949-9260-30A2E8D2BF1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185" y="2049946"/>
            <a:ext cx="3312215" cy="2429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865905-6A68-B447-9A28-CB09F96C6D0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86" y="3674993"/>
            <a:ext cx="2606744" cy="1909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E8A5AA-B893-1840-B494-A21DED78EBE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19" y="3674993"/>
            <a:ext cx="2414381" cy="19091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8128F1-A59B-FB40-8FBF-D5189FD40354}"/>
              </a:ext>
            </a:extLst>
          </p:cNvPr>
          <p:cNvSpPr txBox="1"/>
          <p:nvPr/>
        </p:nvSpPr>
        <p:spPr>
          <a:xfrm>
            <a:off x="1458411" y="2845203"/>
            <a:ext cx="28564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Urbanization – Shewa </a:t>
            </a:r>
            <a:r>
              <a:rPr lang="en-US" sz="1350" b="1" dirty="0" err="1">
                <a:solidFill>
                  <a:srgbClr val="FF0000"/>
                </a:solidFill>
              </a:rPr>
              <a:t>Robit</a:t>
            </a:r>
            <a:r>
              <a:rPr lang="en-US" sz="1350" b="1" dirty="0">
                <a:solidFill>
                  <a:srgbClr val="FF0000"/>
                </a:solidFill>
              </a:rPr>
              <a:t> : GW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C758DB-573D-7745-A992-1F0B13B7A11F}"/>
              </a:ext>
            </a:extLst>
          </p:cNvPr>
          <p:cNvSpPr txBox="1"/>
          <p:nvPr/>
        </p:nvSpPr>
        <p:spPr>
          <a:xfrm>
            <a:off x="5603186" y="4834601"/>
            <a:ext cx="24827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Upstream – Dessie :</a:t>
            </a:r>
            <a:r>
              <a:rPr lang="en-US" sz="1350" b="1" dirty="0" err="1">
                <a:solidFill>
                  <a:srgbClr val="FF0000"/>
                </a:solidFill>
              </a:rPr>
              <a:t>Tossa</a:t>
            </a:r>
            <a:r>
              <a:rPr lang="en-US" sz="1350" b="1" dirty="0">
                <a:solidFill>
                  <a:srgbClr val="FF0000"/>
                </a:solidFill>
              </a:rPr>
              <a:t> Spring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DEEFEF-6115-0941-B422-45A165039FF3}"/>
              </a:ext>
            </a:extLst>
          </p:cNvPr>
          <p:cNvSpPr txBox="1"/>
          <p:nvPr/>
        </p:nvSpPr>
        <p:spPr>
          <a:xfrm>
            <a:off x="686343" y="3285423"/>
            <a:ext cx="28564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Downstream – Logia : GW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2C1428-0BF3-214E-851A-5667D36E2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B3A71-CBB6-AF4B-82B4-17B10BECBE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7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63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smtClean="0"/>
              <a:t>Assessing hazards</a:t>
            </a:r>
          </a:p>
        </p:txBody>
      </p:sp>
      <p:sp>
        <p:nvSpPr>
          <p:cNvPr id="248835" name="Content Placeholder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4525962"/>
          </a:xfrm>
        </p:spPr>
        <p:txBody>
          <a:bodyPr/>
          <a:lstStyle/>
          <a:p>
            <a:r>
              <a:rPr lang="en-US" sz="2400" smtClean="0"/>
              <a:t>Biological: bacteria, viruses, protozoa, etc.</a:t>
            </a:r>
          </a:p>
          <a:p>
            <a:r>
              <a:rPr lang="en-US" sz="2400" smtClean="0"/>
              <a:t>Chemical: example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Physical: sediment </a:t>
            </a:r>
          </a:p>
          <a:p>
            <a:r>
              <a:rPr lang="en-US" sz="2400" smtClean="0"/>
              <a:t>Radiological </a:t>
            </a:r>
          </a:p>
          <a:p>
            <a:endParaRPr lang="en-US" sz="2400" smtClean="0"/>
          </a:p>
        </p:txBody>
      </p:sp>
      <p:pic>
        <p:nvPicPr>
          <p:cNvPr id="2488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141663"/>
            <a:ext cx="7772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8837" name="TextBox 5"/>
          <p:cNvSpPr txBox="1">
            <a:spLocks noChangeArrowheads="1"/>
          </p:cNvSpPr>
          <p:nvPr/>
        </p:nvSpPr>
        <p:spPr bwMode="auto">
          <a:xfrm>
            <a:off x="1042988" y="1341438"/>
            <a:ext cx="1212850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Hazard</a:t>
            </a:r>
          </a:p>
        </p:txBody>
      </p:sp>
      <p:sp>
        <p:nvSpPr>
          <p:cNvPr id="248838" name="TextBox 6"/>
          <p:cNvSpPr txBox="1">
            <a:spLocks noChangeArrowheads="1"/>
          </p:cNvSpPr>
          <p:nvPr/>
        </p:nvSpPr>
        <p:spPr bwMode="auto">
          <a:xfrm>
            <a:off x="3276600" y="1341438"/>
            <a:ext cx="2647950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Hazardous event</a:t>
            </a:r>
          </a:p>
        </p:txBody>
      </p:sp>
      <p:sp>
        <p:nvSpPr>
          <p:cNvPr id="248839" name="TextBox 7"/>
          <p:cNvSpPr txBox="1">
            <a:spLocks noChangeArrowheads="1"/>
          </p:cNvSpPr>
          <p:nvPr/>
        </p:nvSpPr>
        <p:spPr bwMode="auto">
          <a:xfrm>
            <a:off x="6948488" y="1341438"/>
            <a:ext cx="920750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Risk </a:t>
            </a:r>
          </a:p>
        </p:txBody>
      </p:sp>
      <p:cxnSp>
        <p:nvCxnSpPr>
          <p:cNvPr id="10" name="Straight Arrow Connector 9"/>
          <p:cNvCxnSpPr>
            <a:stCxn id="248837" idx="3"/>
            <a:endCxn id="248838" idx="1"/>
          </p:cNvCxnSpPr>
          <p:nvPr/>
        </p:nvCxnSpPr>
        <p:spPr>
          <a:xfrm>
            <a:off x="2255838" y="1571625"/>
            <a:ext cx="102076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940425" y="1557338"/>
            <a:ext cx="10191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635000"/>
          </a:xfrm>
        </p:spPr>
        <p:txBody>
          <a:bodyPr/>
          <a:lstStyle/>
          <a:p>
            <a:r>
              <a:rPr lang="en-US" sz="2800" b="1" smtClean="0"/>
              <a:t>Risk analysis</a:t>
            </a:r>
          </a:p>
        </p:txBody>
      </p:sp>
      <p:pic>
        <p:nvPicPr>
          <p:cNvPr id="2498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9763" y="620713"/>
            <a:ext cx="53244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6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438" y="4319588"/>
            <a:ext cx="7477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smtClean="0"/>
              <a:t>Example- Hazard assessment</a:t>
            </a:r>
          </a:p>
        </p:txBody>
      </p:sp>
      <p:pic>
        <p:nvPicPr>
          <p:cNvPr id="2508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857250"/>
            <a:ext cx="7561263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3200" smtClean="0"/>
              <a:t>Surface water pollution control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Pollution prevention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800" dirty="0" smtClean="0"/>
              <a:t>Source reduction: input changes, processes changes, product changes</a:t>
            </a:r>
            <a:endParaRPr lang="fr-FR" sz="18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sz="1800" dirty="0" smtClean="0"/>
              <a:t>Recycling/reuse, water conservation</a:t>
            </a:r>
            <a:endParaRPr lang="fr-FR" sz="18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sz="1800" dirty="0" smtClean="0"/>
              <a:t>Minimizing illicit wastewater discharge</a:t>
            </a:r>
            <a:endParaRPr lang="fr-FR" sz="18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sz="1800" dirty="0" smtClean="0"/>
              <a:t>Improving solid waste management, etc.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800" dirty="0" smtClean="0"/>
              <a:t>Regulate rate, frequency and amount of fertilizer application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Reducing waste after generation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/>
              <a:t>Conventional wastewater treatment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/>
              <a:t>Alternative treatment methods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Increasing assimilative capacity of a watercourse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/>
              <a:t>Low flow augmentation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/>
              <a:t>Artificial </a:t>
            </a:r>
            <a:r>
              <a:rPr lang="en-US" sz="2000" dirty="0" err="1" smtClean="0"/>
              <a:t>reaeration</a:t>
            </a:r>
            <a:r>
              <a:rPr lang="en-US" sz="2000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46BBE-39D0-4561-858A-9E7CB5FDD45D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dirty="0" smtClean="0"/>
              <a:t>Surface water pollution control methods…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600" dirty="0" smtClean="0"/>
              <a:t>Making better use of assimilative capacity of a watercourse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200" dirty="0" smtClean="0"/>
              <a:t>Regulated discharge, i.e., to temporarily store water during low flow period and to release it later when flow is high.</a:t>
            </a:r>
            <a:endParaRPr lang="fr-FR" sz="22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sz="2200" dirty="0" smtClean="0"/>
              <a:t>To collect individual effluents to a common treatment plant and discharge it at a point where impact on quality is minimized.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600" dirty="0" err="1" smtClean="0"/>
              <a:t>Landuse</a:t>
            </a:r>
            <a:r>
              <a:rPr lang="en-US" sz="2600" dirty="0" smtClean="0"/>
              <a:t> planning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200" dirty="0" smtClean="0"/>
              <a:t>Zoning </a:t>
            </a:r>
            <a:endParaRPr lang="fr-FR" sz="22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sz="2200" dirty="0" smtClean="0"/>
              <a:t>Restrictions on population density and settlement on sensitive areas</a:t>
            </a:r>
            <a:endParaRPr lang="fr-FR" sz="22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sz="2200" dirty="0" smtClean="0"/>
              <a:t>Erosion control</a:t>
            </a:r>
            <a:endParaRPr lang="fr-FR" sz="22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sz="2200" dirty="0" smtClean="0"/>
              <a:t>Reducing impervious surfaces</a:t>
            </a:r>
            <a:endParaRPr lang="fr-FR" sz="22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sz="2200" dirty="0" smtClean="0"/>
              <a:t>Reducing directly connected impervious surfaces</a:t>
            </a:r>
            <a:endParaRPr lang="fr-FR" sz="22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sz="2200" dirty="0" smtClean="0"/>
              <a:t>Low impact land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51743-AC1F-41FB-B837-9F2122EE1359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Reducing waste after generation</a:t>
            </a:r>
          </a:p>
        </p:txBody>
      </p:sp>
      <p:sp>
        <p:nvSpPr>
          <p:cNvPr id="25395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sz="2400" dirty="0" smtClean="0"/>
              <a:t>Treat wastewater to the required level before discharging into the receiving water system</a:t>
            </a:r>
            <a:endParaRPr lang="en-US" sz="2800" dirty="0" smtClean="0"/>
          </a:p>
          <a:p>
            <a:pPr algn="ctr">
              <a:buFont typeface="Arial" pitchFamily="34" charset="0"/>
              <a:buNone/>
            </a:pPr>
            <a:r>
              <a:rPr lang="en-US" sz="2400" b="1" dirty="0" smtClean="0"/>
              <a:t>Typical characteristics of domestic wastewater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C8B31-FC7F-4A77-A59C-268C73049F59}" type="slidenum">
              <a:rPr lang="en-US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3505200"/>
          <a:ext cx="7992888" cy="2712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Constituent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Weak  (mg/L)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Medium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(mg/L)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Strong  (mg/L)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273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Alkalinity  (as CaCO</a:t>
                      </a:r>
                      <a:r>
                        <a:rPr lang="en-US" sz="1800" baseline="-25000" dirty="0" smtClean="0"/>
                        <a:t>3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algn="just"/>
                      <a:r>
                        <a:rPr lang="en-US" dirty="0" smtClean="0"/>
                        <a:t>BOD</a:t>
                      </a:r>
                      <a:r>
                        <a:rPr lang="en-US" baseline="-25000" dirty="0" smtClean="0"/>
                        <a:t>5</a:t>
                      </a:r>
                    </a:p>
                    <a:p>
                      <a:pPr algn="just"/>
                      <a:r>
                        <a:rPr lang="en-US" dirty="0" smtClean="0"/>
                        <a:t>Suspended</a:t>
                      </a:r>
                      <a:r>
                        <a:rPr lang="en-US" baseline="0" dirty="0" smtClean="0"/>
                        <a:t> solids</a:t>
                      </a:r>
                    </a:p>
                    <a:p>
                      <a:pPr algn="just"/>
                      <a:r>
                        <a:rPr lang="en-US" baseline="0" dirty="0" smtClean="0"/>
                        <a:t>TDS</a:t>
                      </a:r>
                    </a:p>
                    <a:p>
                      <a:pPr algn="just"/>
                      <a:r>
                        <a:rPr lang="en-US" baseline="0" dirty="0" smtClean="0"/>
                        <a:t>TKN (as N)</a:t>
                      </a:r>
                    </a:p>
                    <a:p>
                      <a:pPr algn="just"/>
                      <a:r>
                        <a:rPr lang="en-US" baseline="0" dirty="0" smtClean="0"/>
                        <a:t>Total phosphorus (as 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</a:p>
                    <a:p>
                      <a:pPr algn="ctr"/>
                      <a:r>
                        <a:rPr lang="en-US" dirty="0" smtClean="0"/>
                        <a:t>100</a:t>
                      </a:r>
                    </a:p>
                    <a:p>
                      <a:pPr algn="ctr"/>
                      <a:r>
                        <a:rPr lang="en-US" dirty="0" smtClean="0"/>
                        <a:t>100</a:t>
                      </a:r>
                    </a:p>
                    <a:p>
                      <a:pPr algn="ctr"/>
                      <a:r>
                        <a:rPr lang="en-US" dirty="0" smtClean="0"/>
                        <a:t>200</a:t>
                      </a:r>
                    </a:p>
                    <a:p>
                      <a:pPr algn="ctr"/>
                      <a:r>
                        <a:rPr lang="en-US" dirty="0" smtClean="0"/>
                        <a:t>20</a:t>
                      </a:r>
                    </a:p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</a:p>
                    <a:p>
                      <a:pPr algn="ctr"/>
                      <a:r>
                        <a:rPr lang="en-US" dirty="0" smtClean="0"/>
                        <a:t>200</a:t>
                      </a:r>
                    </a:p>
                    <a:p>
                      <a:pPr algn="ctr"/>
                      <a:r>
                        <a:rPr lang="en-US" dirty="0" smtClean="0"/>
                        <a:t>200</a:t>
                      </a:r>
                    </a:p>
                    <a:p>
                      <a:pPr algn="ctr"/>
                      <a:r>
                        <a:rPr lang="en-US" dirty="0" smtClean="0"/>
                        <a:t>500</a:t>
                      </a:r>
                    </a:p>
                    <a:p>
                      <a:pPr algn="ctr"/>
                      <a:r>
                        <a:rPr lang="en-US" dirty="0" smtClean="0"/>
                        <a:t>40</a:t>
                      </a:r>
                    </a:p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</a:p>
                    <a:p>
                      <a:pPr algn="ctr"/>
                      <a:r>
                        <a:rPr lang="en-US" dirty="0" smtClean="0"/>
                        <a:t>300</a:t>
                      </a:r>
                    </a:p>
                    <a:p>
                      <a:pPr algn="ctr"/>
                      <a:r>
                        <a:rPr lang="en-US" dirty="0" smtClean="0"/>
                        <a:t>350</a:t>
                      </a:r>
                    </a:p>
                    <a:p>
                      <a:pPr algn="ctr"/>
                      <a:r>
                        <a:rPr lang="en-US" dirty="0" smtClean="0"/>
                        <a:t>1000</a:t>
                      </a:r>
                    </a:p>
                    <a:p>
                      <a:pPr algn="ctr"/>
                      <a:r>
                        <a:rPr lang="en-US" dirty="0" smtClean="0"/>
                        <a:t>80</a:t>
                      </a:r>
                    </a:p>
                    <a:p>
                      <a:pPr algn="ctr"/>
                      <a:r>
                        <a:rPr lang="en-US" dirty="0" smtClean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76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Multiple Barrier Approach </a:t>
            </a:r>
          </a:p>
        </p:txBody>
      </p:sp>
      <p:sp>
        <p:nvSpPr>
          <p:cNvPr id="242691" name="TextBox 3"/>
          <p:cNvSpPr txBox="1">
            <a:spLocks noChangeArrowheads="1"/>
          </p:cNvSpPr>
          <p:nvPr/>
        </p:nvSpPr>
        <p:spPr bwMode="auto">
          <a:xfrm>
            <a:off x="1023938" y="1844675"/>
            <a:ext cx="1376362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Catchment</a:t>
            </a:r>
          </a:p>
        </p:txBody>
      </p:sp>
      <p:sp>
        <p:nvSpPr>
          <p:cNvPr id="242692" name="TextBox 4"/>
          <p:cNvSpPr txBox="1">
            <a:spLocks noChangeArrowheads="1"/>
          </p:cNvSpPr>
          <p:nvPr/>
        </p:nvSpPr>
        <p:spPr bwMode="auto">
          <a:xfrm>
            <a:off x="1196975" y="3068638"/>
            <a:ext cx="1030288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Source </a:t>
            </a:r>
          </a:p>
        </p:txBody>
      </p:sp>
      <p:sp>
        <p:nvSpPr>
          <p:cNvPr id="242693" name="TextBox 5"/>
          <p:cNvSpPr txBox="1">
            <a:spLocks noChangeArrowheads="1"/>
          </p:cNvSpPr>
          <p:nvPr/>
        </p:nvSpPr>
        <p:spPr bwMode="auto">
          <a:xfrm>
            <a:off x="4203700" y="3068638"/>
            <a:ext cx="128905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Treatment</a:t>
            </a:r>
          </a:p>
        </p:txBody>
      </p:sp>
      <p:sp>
        <p:nvSpPr>
          <p:cNvPr id="242694" name="TextBox 6"/>
          <p:cNvSpPr txBox="1">
            <a:spLocks noChangeArrowheads="1"/>
          </p:cNvSpPr>
          <p:nvPr/>
        </p:nvSpPr>
        <p:spPr bwMode="auto">
          <a:xfrm>
            <a:off x="6599238" y="3068638"/>
            <a:ext cx="147955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Distribution</a:t>
            </a:r>
          </a:p>
        </p:txBody>
      </p:sp>
      <p:sp>
        <p:nvSpPr>
          <p:cNvPr id="242695" name="TextBox 7"/>
          <p:cNvSpPr txBox="1">
            <a:spLocks noChangeArrowheads="1"/>
          </p:cNvSpPr>
          <p:nvPr/>
        </p:nvSpPr>
        <p:spPr bwMode="auto">
          <a:xfrm>
            <a:off x="6526213" y="4294188"/>
            <a:ext cx="1646237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Safe drinking</a:t>
            </a:r>
          </a:p>
          <a:p>
            <a:pPr algn="ctr"/>
            <a:r>
              <a:rPr lang="en-US" b="1">
                <a:latin typeface="Calibri" pitchFamily="34" charset="0"/>
              </a:rPr>
              <a:t>water</a:t>
            </a:r>
          </a:p>
        </p:txBody>
      </p:sp>
      <p:sp>
        <p:nvSpPr>
          <p:cNvPr id="9" name="Down Arrow 8"/>
          <p:cNvSpPr/>
          <p:nvPr/>
        </p:nvSpPr>
        <p:spPr>
          <a:xfrm>
            <a:off x="1528763" y="2276475"/>
            <a:ext cx="358775" cy="792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173913" y="3429000"/>
            <a:ext cx="360362" cy="86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6200000">
            <a:off x="5903913" y="2744788"/>
            <a:ext cx="360362" cy="1008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lus 11"/>
          <p:cNvSpPr/>
          <p:nvPr/>
        </p:nvSpPr>
        <p:spPr>
          <a:xfrm>
            <a:off x="3059113" y="2924175"/>
            <a:ext cx="720725" cy="6477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777876"/>
          </a:xfrm>
        </p:spPr>
        <p:txBody>
          <a:bodyPr/>
          <a:lstStyle/>
          <a:p>
            <a:r>
              <a:rPr lang="en-US" sz="2800" b="1" smtClean="0"/>
              <a:t>Conventional wastewater treatment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38923-55F2-46D2-81B9-F25D4E14838F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254979" name="Picture 2" descr="mso9EFF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765175"/>
            <a:ext cx="4608513" cy="594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4980" name="Rectangle 3"/>
          <p:cNvSpPr>
            <a:spLocks noChangeArrowheads="1"/>
          </p:cNvSpPr>
          <p:nvPr/>
        </p:nvSpPr>
        <p:spPr bwMode="auto">
          <a:xfrm>
            <a:off x="4792663" y="765175"/>
            <a:ext cx="417195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436" tIns="29718" rIns="59436" bIns="29718"/>
          <a:lstStyle/>
          <a:p>
            <a:pPr lvl="1" algn="just">
              <a:buSzPts val="2800"/>
              <a:buFont typeface="Arial" pitchFamily="34" charset="0"/>
              <a:buNone/>
            </a:pPr>
            <a:endParaRPr lang="fr-FR" sz="2000" b="1">
              <a:solidFill>
                <a:srgbClr val="000000"/>
              </a:solidFill>
              <a:latin typeface="Calibri" pitchFamily="34" charset="0"/>
            </a:endParaRPr>
          </a:p>
          <a:p>
            <a:pPr lvl="1" algn="just">
              <a:buSzPts val="2800"/>
              <a:buFont typeface="Arial" pitchFamily="34" charset="0"/>
              <a:buNone/>
            </a:pPr>
            <a:endParaRPr lang="fr-FR" sz="2000" b="1">
              <a:solidFill>
                <a:srgbClr val="000000"/>
              </a:solidFill>
              <a:latin typeface="Calibri" pitchFamily="34" charset="0"/>
            </a:endParaRPr>
          </a:p>
          <a:p>
            <a:pPr lvl="1" algn="just">
              <a:buSzPts val="2800"/>
              <a:buFont typeface="Arial" pitchFamily="34" charset="0"/>
              <a:buNone/>
            </a:pPr>
            <a:endParaRPr lang="fr-FR" sz="2000" b="1">
              <a:solidFill>
                <a:srgbClr val="000000"/>
              </a:solidFill>
              <a:latin typeface="Calibri" pitchFamily="34" charset="0"/>
            </a:endParaRPr>
          </a:p>
          <a:p>
            <a:pPr lvl="1" algn="just">
              <a:buSzPts val="2800"/>
              <a:buFont typeface="Arial" pitchFamily="34" charset="0"/>
              <a:buNone/>
            </a:pPr>
            <a:r>
              <a:rPr lang="fr-FR" sz="2000" b="1">
                <a:solidFill>
                  <a:srgbClr val="000000"/>
                </a:solidFill>
                <a:latin typeface="Calibri" pitchFamily="34" charset="0"/>
              </a:rPr>
              <a:t>Pretreatment – removes materials that can cause operational problems, equalization optional</a:t>
            </a:r>
          </a:p>
          <a:p>
            <a:pPr lvl="1" algn="just">
              <a:buSzPts val="2800"/>
              <a:buFont typeface="Arial" pitchFamily="34" charset="0"/>
              <a:buNone/>
            </a:pPr>
            <a:endParaRPr lang="fr-FR" sz="2000" b="1">
              <a:solidFill>
                <a:srgbClr val="000000"/>
              </a:solidFill>
              <a:latin typeface="Calibri" pitchFamily="34" charset="0"/>
            </a:endParaRPr>
          </a:p>
          <a:p>
            <a:pPr lvl="1" algn="just">
              <a:buSzPts val="2800"/>
              <a:buFont typeface="Arial" pitchFamily="34" charset="0"/>
              <a:buNone/>
            </a:pPr>
            <a:r>
              <a:rPr lang="fr-FR" sz="2000" b="1">
                <a:solidFill>
                  <a:srgbClr val="000000"/>
                </a:solidFill>
                <a:latin typeface="Calibri" pitchFamily="34" charset="0"/>
              </a:rPr>
              <a:t>Primary treatment – remove ~60% of solids and ~35% of BOD</a:t>
            </a:r>
          </a:p>
          <a:p>
            <a:pPr lvl="1" algn="just">
              <a:buSzPts val="2800"/>
              <a:buFont typeface="Arial" pitchFamily="34" charset="0"/>
              <a:buNone/>
            </a:pPr>
            <a:endParaRPr lang="fr-FR" sz="2000" b="1">
              <a:solidFill>
                <a:srgbClr val="000000"/>
              </a:solidFill>
              <a:latin typeface="Calibri" pitchFamily="34" charset="0"/>
            </a:endParaRPr>
          </a:p>
          <a:p>
            <a:pPr lvl="1" algn="just">
              <a:buSzPts val="2800"/>
              <a:buFont typeface="Arial" pitchFamily="34" charset="0"/>
              <a:buNone/>
            </a:pPr>
            <a:r>
              <a:rPr lang="fr-FR" sz="2000" b="1">
                <a:solidFill>
                  <a:srgbClr val="000000"/>
                </a:solidFill>
                <a:latin typeface="Calibri" pitchFamily="34" charset="0"/>
              </a:rPr>
              <a:t>Secondary treatment – remove ~85% of BOD and solids</a:t>
            </a:r>
          </a:p>
          <a:p>
            <a:pPr lvl="1" algn="just">
              <a:buSzPts val="2800"/>
              <a:buFont typeface="Arial" pitchFamily="34" charset="0"/>
              <a:buNone/>
            </a:pPr>
            <a:endParaRPr lang="fr-FR" sz="2000" b="1">
              <a:solidFill>
                <a:srgbClr val="000000"/>
              </a:solidFill>
              <a:latin typeface="Calibri" pitchFamily="34" charset="0"/>
            </a:endParaRPr>
          </a:p>
          <a:p>
            <a:pPr lvl="1" algn="just">
              <a:buSzPts val="2800"/>
              <a:buFont typeface="Arial" pitchFamily="34" charset="0"/>
              <a:buNone/>
            </a:pPr>
            <a:endParaRPr lang="fr-FR" sz="2000" b="1">
              <a:solidFill>
                <a:srgbClr val="000000"/>
              </a:solidFill>
              <a:latin typeface="Calibri" pitchFamily="34" charset="0"/>
            </a:endParaRPr>
          </a:p>
          <a:p>
            <a:pPr lvl="1" algn="just">
              <a:buSzPts val="2800"/>
              <a:buFont typeface="Arial" pitchFamily="34" charset="0"/>
              <a:buNone/>
            </a:pPr>
            <a:r>
              <a:rPr lang="fr-FR" sz="2000" b="1">
                <a:solidFill>
                  <a:srgbClr val="000000"/>
                </a:solidFill>
                <a:latin typeface="Calibri" pitchFamily="34" charset="0"/>
              </a:rPr>
              <a:t>Advanced treatment – varies: 95+ % of BOD and solids, N, P</a:t>
            </a:r>
            <a:endParaRPr lang="fr-FR" sz="2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4175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smtClean="0"/>
              <a:t>Biological wastewater treatment</a:t>
            </a:r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6F070F-EBEA-436E-950B-431987C69A7B}" type="slidenum">
              <a:rPr lang="en-US"/>
              <a:pPr>
                <a:defRPr/>
              </a:pPr>
              <a:t>21</a:t>
            </a:fld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395288" y="549275"/>
            <a:ext cx="8280400" cy="6048375"/>
            <a:chOff x="2520" y="7076"/>
            <a:chExt cx="7200" cy="7251"/>
          </a:xfrm>
        </p:grpSpPr>
        <p:sp>
          <p:nvSpPr>
            <p:cNvPr id="256005" name="AutoShape 3"/>
            <p:cNvSpPr>
              <a:spLocks noChangeAspect="1" noChangeArrowheads="1"/>
            </p:cNvSpPr>
            <p:nvPr/>
          </p:nvSpPr>
          <p:spPr bwMode="auto">
            <a:xfrm>
              <a:off x="2520" y="7076"/>
              <a:ext cx="7200" cy="7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1400" b="1">
                <a:latin typeface="Calibri" pitchFamily="34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670" y="7230"/>
              <a:ext cx="6750" cy="6942"/>
              <a:chOff x="2670" y="7230"/>
              <a:chExt cx="6750" cy="6942"/>
            </a:xfrm>
          </p:grpSpPr>
          <p:sp>
            <p:nvSpPr>
              <p:cNvPr id="256007" name="Text Box 5"/>
              <p:cNvSpPr txBox="1">
                <a:spLocks noChangeArrowheads="1"/>
              </p:cNvSpPr>
              <p:nvPr/>
            </p:nvSpPr>
            <p:spPr bwMode="auto">
              <a:xfrm>
                <a:off x="4470" y="7230"/>
                <a:ext cx="3000" cy="4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400" b="1">
                    <a:latin typeface="Calibri" pitchFamily="34" charset="0"/>
                  </a:rPr>
                  <a:t>Biological secondary treatment</a:t>
                </a:r>
              </a:p>
            </p:txBody>
          </p:sp>
          <p:sp>
            <p:nvSpPr>
              <p:cNvPr id="256008" name="Text Box 6"/>
              <p:cNvSpPr txBox="1">
                <a:spLocks noChangeArrowheads="1"/>
              </p:cNvSpPr>
              <p:nvPr/>
            </p:nvSpPr>
            <p:spPr bwMode="auto">
              <a:xfrm>
                <a:off x="3720" y="8157"/>
                <a:ext cx="1200" cy="6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400" b="1">
                    <a:latin typeface="Calibri" pitchFamily="34" charset="0"/>
                  </a:rPr>
                  <a:t>Suspended growth</a:t>
                </a:r>
              </a:p>
            </p:txBody>
          </p:sp>
          <p:sp>
            <p:nvSpPr>
              <p:cNvPr id="256009" name="Text Box 7"/>
              <p:cNvSpPr txBox="1">
                <a:spLocks noChangeArrowheads="1"/>
              </p:cNvSpPr>
              <p:nvPr/>
            </p:nvSpPr>
            <p:spPr bwMode="auto">
              <a:xfrm>
                <a:off x="5520" y="8157"/>
                <a:ext cx="1200" cy="6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400" b="1">
                    <a:latin typeface="Calibri" pitchFamily="34" charset="0"/>
                  </a:rPr>
                  <a:t>Attached growth</a:t>
                </a:r>
              </a:p>
            </p:txBody>
          </p:sp>
          <p:sp>
            <p:nvSpPr>
              <p:cNvPr id="256010" name="Text Box 8"/>
              <p:cNvSpPr txBox="1">
                <a:spLocks noChangeArrowheads="1"/>
              </p:cNvSpPr>
              <p:nvPr/>
            </p:nvSpPr>
            <p:spPr bwMode="auto">
              <a:xfrm>
                <a:off x="7170" y="8157"/>
                <a:ext cx="1200" cy="6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400" b="1">
                    <a:latin typeface="Calibri" pitchFamily="34" charset="0"/>
                  </a:rPr>
                  <a:t>Dual biological</a:t>
                </a:r>
              </a:p>
            </p:txBody>
          </p:sp>
          <p:sp>
            <p:nvSpPr>
              <p:cNvPr id="256011" name="Text Box 9"/>
              <p:cNvSpPr txBox="1">
                <a:spLocks noChangeArrowheads="1"/>
              </p:cNvSpPr>
              <p:nvPr/>
            </p:nvSpPr>
            <p:spPr bwMode="auto">
              <a:xfrm>
                <a:off x="2820" y="10470"/>
                <a:ext cx="1050" cy="61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400" b="1">
                    <a:latin typeface="Calibri" pitchFamily="34" charset="0"/>
                  </a:rPr>
                  <a:t>Activated sludge</a:t>
                </a:r>
              </a:p>
            </p:txBody>
          </p:sp>
          <p:sp>
            <p:nvSpPr>
              <p:cNvPr id="256012" name="Text Box 10"/>
              <p:cNvSpPr txBox="1">
                <a:spLocks noChangeArrowheads="1"/>
              </p:cNvSpPr>
              <p:nvPr/>
            </p:nvSpPr>
            <p:spPr bwMode="auto">
              <a:xfrm>
                <a:off x="4020" y="10470"/>
                <a:ext cx="1200" cy="61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400" b="1">
                    <a:latin typeface="Calibri" pitchFamily="34" charset="0"/>
                  </a:rPr>
                  <a:t>Stabilization ponds</a:t>
                </a:r>
              </a:p>
            </p:txBody>
          </p:sp>
          <p:sp>
            <p:nvSpPr>
              <p:cNvPr id="256013" name="Text Box 11"/>
              <p:cNvSpPr txBox="1">
                <a:spLocks noChangeArrowheads="1"/>
              </p:cNvSpPr>
              <p:nvPr/>
            </p:nvSpPr>
            <p:spPr bwMode="auto">
              <a:xfrm>
                <a:off x="5370" y="10470"/>
                <a:ext cx="900" cy="61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400" b="1">
                    <a:latin typeface="Calibri" pitchFamily="34" charset="0"/>
                  </a:rPr>
                  <a:t>Aerated lagoons</a:t>
                </a:r>
              </a:p>
            </p:txBody>
          </p:sp>
          <p:sp>
            <p:nvSpPr>
              <p:cNvPr id="256014" name="Text Box 12"/>
              <p:cNvSpPr txBox="1">
                <a:spLocks noChangeArrowheads="1"/>
              </p:cNvSpPr>
              <p:nvPr/>
            </p:nvSpPr>
            <p:spPr bwMode="auto">
              <a:xfrm>
                <a:off x="6420" y="10470"/>
                <a:ext cx="1200" cy="61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400" b="1">
                    <a:latin typeface="Calibri" pitchFamily="34" charset="0"/>
                  </a:rPr>
                  <a:t>Containment ponds</a:t>
                </a:r>
              </a:p>
            </p:txBody>
          </p:sp>
          <p:sp>
            <p:nvSpPr>
              <p:cNvPr id="256015" name="Text Box 13"/>
              <p:cNvSpPr txBox="1">
                <a:spLocks noChangeArrowheads="1"/>
              </p:cNvSpPr>
              <p:nvPr/>
            </p:nvSpPr>
            <p:spPr bwMode="auto">
              <a:xfrm>
                <a:off x="7770" y="10470"/>
                <a:ext cx="1200" cy="6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400" b="1">
                    <a:latin typeface="Calibri" pitchFamily="34" charset="0"/>
                  </a:rPr>
                  <a:t>Constructed wetlands</a:t>
                </a:r>
              </a:p>
            </p:txBody>
          </p:sp>
          <p:sp>
            <p:nvSpPr>
              <p:cNvPr id="256016" name="Text Box 14"/>
              <p:cNvSpPr txBox="1">
                <a:spLocks noChangeArrowheads="1"/>
              </p:cNvSpPr>
              <p:nvPr/>
            </p:nvSpPr>
            <p:spPr bwMode="auto">
              <a:xfrm>
                <a:off x="2820" y="12013"/>
                <a:ext cx="1050" cy="6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400" b="1">
                    <a:latin typeface="Calibri" pitchFamily="34" charset="0"/>
                  </a:rPr>
                  <a:t>Plug flow</a:t>
                </a:r>
              </a:p>
            </p:txBody>
          </p:sp>
          <p:sp>
            <p:nvSpPr>
              <p:cNvPr id="256017" name="Text Box 15"/>
              <p:cNvSpPr txBox="1">
                <a:spLocks noChangeArrowheads="1"/>
              </p:cNvSpPr>
              <p:nvPr/>
            </p:nvSpPr>
            <p:spPr bwMode="auto">
              <a:xfrm>
                <a:off x="4020" y="12013"/>
                <a:ext cx="1050" cy="6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400" b="1">
                    <a:latin typeface="Calibri" pitchFamily="34" charset="0"/>
                  </a:rPr>
                  <a:t>Complete mix</a:t>
                </a:r>
              </a:p>
            </p:txBody>
          </p:sp>
          <p:sp>
            <p:nvSpPr>
              <p:cNvPr id="256018" name="Text Box 16"/>
              <p:cNvSpPr txBox="1">
                <a:spLocks noChangeArrowheads="1"/>
              </p:cNvSpPr>
              <p:nvPr/>
            </p:nvSpPr>
            <p:spPr bwMode="auto">
              <a:xfrm>
                <a:off x="5220" y="12013"/>
                <a:ext cx="1050" cy="6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400" b="1">
                    <a:latin typeface="Calibri" pitchFamily="34" charset="0"/>
                  </a:rPr>
                  <a:t>Oxidation ditch</a:t>
                </a:r>
              </a:p>
            </p:txBody>
          </p:sp>
          <p:sp>
            <p:nvSpPr>
              <p:cNvPr id="256019" name="Text Box 17"/>
              <p:cNvSpPr txBox="1">
                <a:spLocks noChangeArrowheads="1"/>
              </p:cNvSpPr>
              <p:nvPr/>
            </p:nvSpPr>
            <p:spPr bwMode="auto">
              <a:xfrm>
                <a:off x="6420" y="12013"/>
                <a:ext cx="1200" cy="6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400" b="1">
                    <a:latin typeface="Calibri" pitchFamily="34" charset="0"/>
                  </a:rPr>
                  <a:t>Contact stabilization</a:t>
                </a:r>
              </a:p>
            </p:txBody>
          </p:sp>
          <p:sp>
            <p:nvSpPr>
              <p:cNvPr id="256020" name="Text Box 18"/>
              <p:cNvSpPr txBox="1">
                <a:spLocks noChangeArrowheads="1"/>
              </p:cNvSpPr>
              <p:nvPr/>
            </p:nvSpPr>
            <p:spPr bwMode="auto">
              <a:xfrm>
                <a:off x="7770" y="12013"/>
                <a:ext cx="1200" cy="61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400" b="1">
                    <a:latin typeface="Calibri" pitchFamily="34" charset="0"/>
                  </a:rPr>
                  <a:t>Sequencing batch reactors</a:t>
                </a:r>
              </a:p>
            </p:txBody>
          </p:sp>
          <p:sp>
            <p:nvSpPr>
              <p:cNvPr id="256021" name="Text Box 19"/>
              <p:cNvSpPr txBox="1">
                <a:spLocks noChangeArrowheads="1"/>
              </p:cNvSpPr>
              <p:nvPr/>
            </p:nvSpPr>
            <p:spPr bwMode="auto">
              <a:xfrm>
                <a:off x="2670" y="13556"/>
                <a:ext cx="1200" cy="6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400" b="1">
                    <a:latin typeface="Calibri" pitchFamily="34" charset="0"/>
                  </a:rPr>
                  <a:t>Conventional </a:t>
                </a:r>
              </a:p>
            </p:txBody>
          </p:sp>
          <p:sp>
            <p:nvSpPr>
              <p:cNvPr id="256022" name="Text Box 20"/>
              <p:cNvSpPr txBox="1">
                <a:spLocks noChangeArrowheads="1"/>
              </p:cNvSpPr>
              <p:nvPr/>
            </p:nvSpPr>
            <p:spPr bwMode="auto">
              <a:xfrm>
                <a:off x="4020" y="13556"/>
                <a:ext cx="1200" cy="6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400" b="1">
                    <a:latin typeface="Calibri" pitchFamily="34" charset="0"/>
                  </a:rPr>
                  <a:t>Extended aeration </a:t>
                </a:r>
              </a:p>
            </p:txBody>
          </p:sp>
          <p:sp>
            <p:nvSpPr>
              <p:cNvPr id="256023" name="Text Box 21"/>
              <p:cNvSpPr txBox="1">
                <a:spLocks noChangeArrowheads="1"/>
              </p:cNvSpPr>
              <p:nvPr/>
            </p:nvSpPr>
            <p:spPr bwMode="auto">
              <a:xfrm>
                <a:off x="5370" y="13556"/>
                <a:ext cx="900" cy="6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400" b="1">
                    <a:latin typeface="Calibri" pitchFamily="34" charset="0"/>
                  </a:rPr>
                  <a:t>High rate</a:t>
                </a:r>
              </a:p>
            </p:txBody>
          </p:sp>
          <p:sp>
            <p:nvSpPr>
              <p:cNvPr id="256024" name="Text Box 22"/>
              <p:cNvSpPr txBox="1">
                <a:spLocks noChangeArrowheads="1"/>
              </p:cNvSpPr>
              <p:nvPr/>
            </p:nvSpPr>
            <p:spPr bwMode="auto">
              <a:xfrm>
                <a:off x="6570" y="13556"/>
                <a:ext cx="900" cy="6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400" b="1">
                    <a:latin typeface="Calibri" pitchFamily="34" charset="0"/>
                  </a:rPr>
                  <a:t>Step feed</a:t>
                </a:r>
              </a:p>
            </p:txBody>
          </p:sp>
          <p:sp>
            <p:nvSpPr>
              <p:cNvPr id="256025" name="Text Box 23"/>
              <p:cNvSpPr txBox="1">
                <a:spLocks noChangeArrowheads="1"/>
              </p:cNvSpPr>
              <p:nvPr/>
            </p:nvSpPr>
            <p:spPr bwMode="auto">
              <a:xfrm>
                <a:off x="7620" y="13556"/>
                <a:ext cx="1200" cy="61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400" b="1">
                    <a:latin typeface="Calibri" pitchFamily="34" charset="0"/>
                  </a:rPr>
                  <a:t>Tapered aeration</a:t>
                </a:r>
              </a:p>
            </p:txBody>
          </p:sp>
          <p:sp>
            <p:nvSpPr>
              <p:cNvPr id="256026" name="Line 24"/>
              <p:cNvSpPr>
                <a:spLocks noChangeShapeType="1"/>
              </p:cNvSpPr>
              <p:nvPr/>
            </p:nvSpPr>
            <p:spPr bwMode="auto">
              <a:xfrm>
                <a:off x="4320" y="7847"/>
                <a:ext cx="345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27" name="Line 25"/>
              <p:cNvSpPr>
                <a:spLocks noChangeShapeType="1"/>
              </p:cNvSpPr>
              <p:nvPr/>
            </p:nvSpPr>
            <p:spPr bwMode="auto">
              <a:xfrm>
                <a:off x="4320" y="7847"/>
                <a:ext cx="1" cy="3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28" name="Line 26"/>
              <p:cNvSpPr>
                <a:spLocks noChangeShapeType="1"/>
              </p:cNvSpPr>
              <p:nvPr/>
            </p:nvSpPr>
            <p:spPr bwMode="auto">
              <a:xfrm>
                <a:off x="6120" y="7847"/>
                <a:ext cx="1" cy="3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29" name="Line 27"/>
              <p:cNvSpPr>
                <a:spLocks noChangeShapeType="1"/>
              </p:cNvSpPr>
              <p:nvPr/>
            </p:nvSpPr>
            <p:spPr bwMode="auto">
              <a:xfrm>
                <a:off x="7770" y="7847"/>
                <a:ext cx="1" cy="3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30" name="Line 28"/>
              <p:cNvSpPr>
                <a:spLocks noChangeShapeType="1"/>
              </p:cNvSpPr>
              <p:nvPr/>
            </p:nvSpPr>
            <p:spPr bwMode="auto">
              <a:xfrm>
                <a:off x="6120" y="7693"/>
                <a:ext cx="1" cy="1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31" name="Line 29"/>
              <p:cNvSpPr>
                <a:spLocks noChangeShapeType="1"/>
              </p:cNvSpPr>
              <p:nvPr/>
            </p:nvSpPr>
            <p:spPr bwMode="auto">
              <a:xfrm>
                <a:off x="3270" y="10161"/>
                <a:ext cx="51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32" name="Line 30"/>
              <p:cNvSpPr>
                <a:spLocks noChangeShapeType="1"/>
              </p:cNvSpPr>
              <p:nvPr/>
            </p:nvSpPr>
            <p:spPr bwMode="auto">
              <a:xfrm>
                <a:off x="3270" y="10161"/>
                <a:ext cx="1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33" name="Line 31"/>
              <p:cNvSpPr>
                <a:spLocks noChangeShapeType="1"/>
              </p:cNvSpPr>
              <p:nvPr/>
            </p:nvSpPr>
            <p:spPr bwMode="auto">
              <a:xfrm>
                <a:off x="4620" y="10161"/>
                <a:ext cx="1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34" name="Line 32"/>
              <p:cNvSpPr>
                <a:spLocks noChangeShapeType="1"/>
              </p:cNvSpPr>
              <p:nvPr/>
            </p:nvSpPr>
            <p:spPr bwMode="auto">
              <a:xfrm>
                <a:off x="5820" y="10161"/>
                <a:ext cx="1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35" name="Line 33"/>
              <p:cNvSpPr>
                <a:spLocks noChangeShapeType="1"/>
              </p:cNvSpPr>
              <p:nvPr/>
            </p:nvSpPr>
            <p:spPr bwMode="auto">
              <a:xfrm>
                <a:off x="6870" y="10161"/>
                <a:ext cx="1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36" name="Line 34"/>
              <p:cNvSpPr>
                <a:spLocks noChangeShapeType="1"/>
              </p:cNvSpPr>
              <p:nvPr/>
            </p:nvSpPr>
            <p:spPr bwMode="auto">
              <a:xfrm>
                <a:off x="8370" y="10161"/>
                <a:ext cx="1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37" name="Line 35"/>
              <p:cNvSpPr>
                <a:spLocks noChangeShapeType="1"/>
              </p:cNvSpPr>
              <p:nvPr/>
            </p:nvSpPr>
            <p:spPr bwMode="auto">
              <a:xfrm>
                <a:off x="4320" y="8773"/>
                <a:ext cx="1" cy="7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38" name="Line 36"/>
              <p:cNvSpPr>
                <a:spLocks noChangeShapeType="1"/>
              </p:cNvSpPr>
              <p:nvPr/>
            </p:nvSpPr>
            <p:spPr bwMode="auto">
              <a:xfrm>
                <a:off x="4320" y="9544"/>
                <a:ext cx="15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39" name="Line 37"/>
              <p:cNvSpPr>
                <a:spLocks noChangeShapeType="1"/>
              </p:cNvSpPr>
              <p:nvPr/>
            </p:nvSpPr>
            <p:spPr bwMode="auto">
              <a:xfrm>
                <a:off x="5820" y="9544"/>
                <a:ext cx="1" cy="6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40" name="Line 38"/>
              <p:cNvSpPr>
                <a:spLocks noChangeShapeType="1"/>
              </p:cNvSpPr>
              <p:nvPr/>
            </p:nvSpPr>
            <p:spPr bwMode="auto">
              <a:xfrm>
                <a:off x="3270" y="11704"/>
                <a:ext cx="51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41" name="Line 39"/>
              <p:cNvSpPr>
                <a:spLocks noChangeShapeType="1"/>
              </p:cNvSpPr>
              <p:nvPr/>
            </p:nvSpPr>
            <p:spPr bwMode="auto">
              <a:xfrm>
                <a:off x="3270" y="11704"/>
                <a:ext cx="1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42" name="Line 40"/>
              <p:cNvSpPr>
                <a:spLocks noChangeShapeType="1"/>
              </p:cNvSpPr>
              <p:nvPr/>
            </p:nvSpPr>
            <p:spPr bwMode="auto">
              <a:xfrm>
                <a:off x="4620" y="11704"/>
                <a:ext cx="1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43" name="Line 41"/>
              <p:cNvSpPr>
                <a:spLocks noChangeShapeType="1"/>
              </p:cNvSpPr>
              <p:nvPr/>
            </p:nvSpPr>
            <p:spPr bwMode="auto">
              <a:xfrm>
                <a:off x="5820" y="11704"/>
                <a:ext cx="1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44" name="Line 42"/>
              <p:cNvSpPr>
                <a:spLocks noChangeShapeType="1"/>
              </p:cNvSpPr>
              <p:nvPr/>
            </p:nvSpPr>
            <p:spPr bwMode="auto">
              <a:xfrm>
                <a:off x="6870" y="11704"/>
                <a:ext cx="1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45" name="Line 43"/>
              <p:cNvSpPr>
                <a:spLocks noChangeShapeType="1"/>
              </p:cNvSpPr>
              <p:nvPr/>
            </p:nvSpPr>
            <p:spPr bwMode="auto">
              <a:xfrm>
                <a:off x="8370" y="11704"/>
                <a:ext cx="1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46" name="Line 44"/>
              <p:cNvSpPr>
                <a:spLocks noChangeShapeType="1"/>
              </p:cNvSpPr>
              <p:nvPr/>
            </p:nvSpPr>
            <p:spPr bwMode="auto">
              <a:xfrm>
                <a:off x="3420" y="11088"/>
                <a:ext cx="1" cy="3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47" name="Line 45"/>
              <p:cNvSpPr>
                <a:spLocks noChangeShapeType="1"/>
              </p:cNvSpPr>
              <p:nvPr/>
            </p:nvSpPr>
            <p:spPr bwMode="auto">
              <a:xfrm>
                <a:off x="3420" y="11396"/>
                <a:ext cx="24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48" name="Line 46"/>
              <p:cNvSpPr>
                <a:spLocks noChangeShapeType="1"/>
              </p:cNvSpPr>
              <p:nvPr/>
            </p:nvSpPr>
            <p:spPr bwMode="auto">
              <a:xfrm>
                <a:off x="5820" y="11396"/>
                <a:ext cx="1" cy="3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49" name="Line 47"/>
              <p:cNvSpPr>
                <a:spLocks noChangeShapeType="1"/>
              </p:cNvSpPr>
              <p:nvPr/>
            </p:nvSpPr>
            <p:spPr bwMode="auto">
              <a:xfrm>
                <a:off x="3270" y="13246"/>
                <a:ext cx="51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50" name="Line 48"/>
              <p:cNvSpPr>
                <a:spLocks noChangeShapeType="1"/>
              </p:cNvSpPr>
              <p:nvPr/>
            </p:nvSpPr>
            <p:spPr bwMode="auto">
              <a:xfrm>
                <a:off x="3270" y="13246"/>
                <a:ext cx="1" cy="3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51" name="Line 49"/>
              <p:cNvSpPr>
                <a:spLocks noChangeShapeType="1"/>
              </p:cNvSpPr>
              <p:nvPr/>
            </p:nvSpPr>
            <p:spPr bwMode="auto">
              <a:xfrm>
                <a:off x="4620" y="13246"/>
                <a:ext cx="1" cy="3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52" name="Line 50"/>
              <p:cNvSpPr>
                <a:spLocks noChangeShapeType="1"/>
              </p:cNvSpPr>
              <p:nvPr/>
            </p:nvSpPr>
            <p:spPr bwMode="auto">
              <a:xfrm>
                <a:off x="5820" y="13246"/>
                <a:ext cx="1" cy="3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53" name="Line 51"/>
              <p:cNvSpPr>
                <a:spLocks noChangeShapeType="1"/>
              </p:cNvSpPr>
              <p:nvPr/>
            </p:nvSpPr>
            <p:spPr bwMode="auto">
              <a:xfrm>
                <a:off x="6870" y="13246"/>
                <a:ext cx="1" cy="3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54" name="Line 52"/>
              <p:cNvSpPr>
                <a:spLocks noChangeShapeType="1"/>
              </p:cNvSpPr>
              <p:nvPr/>
            </p:nvSpPr>
            <p:spPr bwMode="auto">
              <a:xfrm>
                <a:off x="8370" y="13246"/>
                <a:ext cx="1" cy="3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55" name="Line 53"/>
              <p:cNvSpPr>
                <a:spLocks noChangeShapeType="1"/>
              </p:cNvSpPr>
              <p:nvPr/>
            </p:nvSpPr>
            <p:spPr bwMode="auto">
              <a:xfrm>
                <a:off x="3420" y="12630"/>
                <a:ext cx="1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56" name="Line 54"/>
              <p:cNvSpPr>
                <a:spLocks noChangeShapeType="1"/>
              </p:cNvSpPr>
              <p:nvPr/>
            </p:nvSpPr>
            <p:spPr bwMode="auto">
              <a:xfrm>
                <a:off x="3420" y="12939"/>
                <a:ext cx="24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57" name="Line 55"/>
              <p:cNvSpPr>
                <a:spLocks noChangeShapeType="1"/>
              </p:cNvSpPr>
              <p:nvPr/>
            </p:nvSpPr>
            <p:spPr bwMode="auto">
              <a:xfrm>
                <a:off x="5820" y="12939"/>
                <a:ext cx="1" cy="3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58" name="Text Box 56"/>
              <p:cNvSpPr txBox="1">
                <a:spLocks noChangeArrowheads="1"/>
              </p:cNvSpPr>
              <p:nvPr/>
            </p:nvSpPr>
            <p:spPr bwMode="auto">
              <a:xfrm>
                <a:off x="6120" y="9236"/>
                <a:ext cx="900" cy="61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400" b="1">
                    <a:latin typeface="Calibri" pitchFamily="34" charset="0"/>
                  </a:rPr>
                  <a:t>Trickling filters</a:t>
                </a:r>
              </a:p>
            </p:txBody>
          </p:sp>
          <p:sp>
            <p:nvSpPr>
              <p:cNvPr id="256059" name="Text Box 57"/>
              <p:cNvSpPr txBox="1">
                <a:spLocks noChangeArrowheads="1"/>
              </p:cNvSpPr>
              <p:nvPr/>
            </p:nvSpPr>
            <p:spPr bwMode="auto">
              <a:xfrm>
                <a:off x="7170" y="9236"/>
                <a:ext cx="1050" cy="61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400" b="1">
                    <a:latin typeface="Calibri" pitchFamily="34" charset="0"/>
                  </a:rPr>
                  <a:t>Biotowers</a:t>
                </a:r>
              </a:p>
            </p:txBody>
          </p:sp>
          <p:sp>
            <p:nvSpPr>
              <p:cNvPr id="256060" name="Text Box 58"/>
              <p:cNvSpPr txBox="1">
                <a:spLocks noChangeArrowheads="1"/>
              </p:cNvSpPr>
              <p:nvPr/>
            </p:nvSpPr>
            <p:spPr bwMode="auto">
              <a:xfrm>
                <a:off x="8370" y="9236"/>
                <a:ext cx="1050" cy="83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400" b="1">
                    <a:latin typeface="Calibri" pitchFamily="34" charset="0"/>
                  </a:rPr>
                  <a:t>Rotating biological contactors</a:t>
                </a:r>
              </a:p>
            </p:txBody>
          </p:sp>
          <p:sp>
            <p:nvSpPr>
              <p:cNvPr id="256061" name="Line 59"/>
              <p:cNvSpPr>
                <a:spLocks noChangeShapeType="1"/>
              </p:cNvSpPr>
              <p:nvPr/>
            </p:nvSpPr>
            <p:spPr bwMode="auto">
              <a:xfrm>
                <a:off x="6270" y="8927"/>
                <a:ext cx="27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62" name="Line 60"/>
              <p:cNvSpPr>
                <a:spLocks noChangeShapeType="1"/>
              </p:cNvSpPr>
              <p:nvPr/>
            </p:nvSpPr>
            <p:spPr bwMode="auto">
              <a:xfrm>
                <a:off x="6270" y="8773"/>
                <a:ext cx="0" cy="1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63" name="Line 61"/>
              <p:cNvSpPr>
                <a:spLocks noChangeShapeType="1"/>
              </p:cNvSpPr>
              <p:nvPr/>
            </p:nvSpPr>
            <p:spPr bwMode="auto">
              <a:xfrm>
                <a:off x="6570" y="8927"/>
                <a:ext cx="0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64" name="Line 62"/>
              <p:cNvSpPr>
                <a:spLocks noChangeShapeType="1"/>
              </p:cNvSpPr>
              <p:nvPr/>
            </p:nvSpPr>
            <p:spPr bwMode="auto">
              <a:xfrm>
                <a:off x="7620" y="8927"/>
                <a:ext cx="0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65" name="Line 63"/>
              <p:cNvSpPr>
                <a:spLocks noChangeShapeType="1"/>
              </p:cNvSpPr>
              <p:nvPr/>
            </p:nvSpPr>
            <p:spPr bwMode="auto">
              <a:xfrm>
                <a:off x="8970" y="8927"/>
                <a:ext cx="0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3200" smtClean="0"/>
              <a:t>Biological Nitrogen removal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7A583-233F-4B2A-B5E8-9DD544837AE5}" type="slidenum">
              <a:rPr lang="en-US"/>
              <a:pPr>
                <a:defRPr/>
              </a:pPr>
              <a:t>22</a:t>
            </a:fld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468313" y="1341438"/>
            <a:ext cx="8280400" cy="4376737"/>
            <a:chOff x="2520" y="2636"/>
            <a:chExt cx="7200" cy="2623"/>
          </a:xfrm>
        </p:grpSpPr>
        <p:sp>
          <p:nvSpPr>
            <p:cNvPr id="257029" name="AutoShape 3"/>
            <p:cNvSpPr>
              <a:spLocks noChangeAspect="1" noChangeArrowheads="1"/>
            </p:cNvSpPr>
            <p:nvPr/>
          </p:nvSpPr>
          <p:spPr bwMode="auto">
            <a:xfrm>
              <a:off x="2520" y="2636"/>
              <a:ext cx="7200" cy="2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b="1">
                <a:latin typeface="Calibri" pitchFamily="34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520" y="2924"/>
              <a:ext cx="6760" cy="2128"/>
              <a:chOff x="2520" y="2924"/>
              <a:chExt cx="6760" cy="2128"/>
            </a:xfrm>
          </p:grpSpPr>
          <p:sp>
            <p:nvSpPr>
              <p:cNvPr id="257031" name="Text Box 5"/>
              <p:cNvSpPr txBox="1">
                <a:spLocks noChangeArrowheads="1"/>
              </p:cNvSpPr>
              <p:nvPr/>
            </p:nvSpPr>
            <p:spPr bwMode="auto">
              <a:xfrm>
                <a:off x="3570" y="3561"/>
                <a:ext cx="1500" cy="61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b="1">
                    <a:latin typeface="Calibri" pitchFamily="34" charset="0"/>
                  </a:rPr>
                  <a:t>Denitrification </a:t>
                </a:r>
              </a:p>
            </p:txBody>
          </p:sp>
          <p:sp>
            <p:nvSpPr>
              <p:cNvPr id="257032" name="Text Box 6"/>
              <p:cNvSpPr txBox="1">
                <a:spLocks noChangeArrowheads="1"/>
              </p:cNvSpPr>
              <p:nvPr/>
            </p:nvSpPr>
            <p:spPr bwMode="auto">
              <a:xfrm>
                <a:off x="5520" y="3561"/>
                <a:ext cx="1500" cy="61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b="1">
                    <a:latin typeface="Calibri" pitchFamily="34" charset="0"/>
                  </a:rPr>
                  <a:t>BOD + Nitrification</a:t>
                </a:r>
              </a:p>
            </p:txBody>
          </p:sp>
          <p:sp>
            <p:nvSpPr>
              <p:cNvPr id="257033" name="Oval 7"/>
              <p:cNvSpPr>
                <a:spLocks noChangeArrowheads="1"/>
              </p:cNvSpPr>
              <p:nvPr/>
            </p:nvSpPr>
            <p:spPr bwMode="auto">
              <a:xfrm>
                <a:off x="7620" y="3561"/>
                <a:ext cx="600" cy="61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b="1">
                  <a:latin typeface="Calibri" pitchFamily="34" charset="0"/>
                </a:endParaRPr>
              </a:p>
            </p:txBody>
          </p:sp>
          <p:sp>
            <p:nvSpPr>
              <p:cNvPr id="257034" name="Line 8"/>
              <p:cNvSpPr>
                <a:spLocks noChangeShapeType="1"/>
              </p:cNvSpPr>
              <p:nvPr/>
            </p:nvSpPr>
            <p:spPr bwMode="auto">
              <a:xfrm>
                <a:off x="2670" y="3870"/>
                <a:ext cx="9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35" name="Line 9"/>
              <p:cNvSpPr>
                <a:spLocks noChangeShapeType="1"/>
              </p:cNvSpPr>
              <p:nvPr/>
            </p:nvSpPr>
            <p:spPr bwMode="auto">
              <a:xfrm>
                <a:off x="5070" y="3870"/>
                <a:ext cx="4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36" name="Line 10"/>
              <p:cNvSpPr>
                <a:spLocks noChangeShapeType="1"/>
              </p:cNvSpPr>
              <p:nvPr/>
            </p:nvSpPr>
            <p:spPr bwMode="auto">
              <a:xfrm>
                <a:off x="7020" y="3870"/>
                <a:ext cx="6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37" name="Line 11"/>
              <p:cNvSpPr>
                <a:spLocks noChangeShapeType="1"/>
              </p:cNvSpPr>
              <p:nvPr/>
            </p:nvSpPr>
            <p:spPr bwMode="auto">
              <a:xfrm flipV="1">
                <a:off x="3270" y="3870"/>
                <a:ext cx="0" cy="6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38" name="Line 12"/>
              <p:cNvSpPr>
                <a:spLocks noChangeShapeType="1"/>
              </p:cNvSpPr>
              <p:nvPr/>
            </p:nvSpPr>
            <p:spPr bwMode="auto">
              <a:xfrm>
                <a:off x="7320" y="3870"/>
                <a:ext cx="1" cy="6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39" name="Line 13"/>
              <p:cNvSpPr>
                <a:spLocks noChangeShapeType="1"/>
              </p:cNvSpPr>
              <p:nvPr/>
            </p:nvSpPr>
            <p:spPr bwMode="auto">
              <a:xfrm flipH="1">
                <a:off x="3270" y="4487"/>
                <a:ext cx="40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40" name="Line 14"/>
              <p:cNvSpPr>
                <a:spLocks noChangeShapeType="1"/>
              </p:cNvSpPr>
              <p:nvPr/>
            </p:nvSpPr>
            <p:spPr bwMode="auto">
              <a:xfrm flipV="1">
                <a:off x="3120" y="3870"/>
                <a:ext cx="0" cy="9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41" name="Line 15"/>
              <p:cNvSpPr>
                <a:spLocks noChangeShapeType="1"/>
              </p:cNvSpPr>
              <p:nvPr/>
            </p:nvSpPr>
            <p:spPr bwMode="auto">
              <a:xfrm>
                <a:off x="3120" y="4796"/>
                <a:ext cx="55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42" name="Line 16"/>
              <p:cNvSpPr>
                <a:spLocks noChangeShapeType="1"/>
              </p:cNvSpPr>
              <p:nvPr/>
            </p:nvSpPr>
            <p:spPr bwMode="auto">
              <a:xfrm>
                <a:off x="7920" y="4179"/>
                <a:ext cx="0" cy="6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43" name="Text Box 17"/>
              <p:cNvSpPr txBox="1">
                <a:spLocks noChangeArrowheads="1"/>
              </p:cNvSpPr>
              <p:nvPr/>
            </p:nvSpPr>
            <p:spPr bwMode="auto">
              <a:xfrm>
                <a:off x="4620" y="4270"/>
                <a:ext cx="150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b="1">
                    <a:latin typeface="Calibri" pitchFamily="34" charset="0"/>
                  </a:rPr>
                  <a:t>Return nitrate</a:t>
                </a:r>
              </a:p>
            </p:txBody>
          </p:sp>
          <p:sp>
            <p:nvSpPr>
              <p:cNvPr id="257044" name="Text Box 18"/>
              <p:cNvSpPr txBox="1">
                <a:spLocks noChangeArrowheads="1"/>
              </p:cNvSpPr>
              <p:nvPr/>
            </p:nvSpPr>
            <p:spPr bwMode="auto">
              <a:xfrm>
                <a:off x="5670" y="4796"/>
                <a:ext cx="1500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b="1">
                    <a:latin typeface="Calibri" pitchFamily="34" charset="0"/>
                  </a:rPr>
                  <a:t>Return sludge</a:t>
                </a:r>
              </a:p>
            </p:txBody>
          </p:sp>
          <p:sp>
            <p:nvSpPr>
              <p:cNvPr id="257045" name="Text Box 19"/>
              <p:cNvSpPr txBox="1">
                <a:spLocks noChangeArrowheads="1"/>
              </p:cNvSpPr>
              <p:nvPr/>
            </p:nvSpPr>
            <p:spPr bwMode="auto">
              <a:xfrm>
                <a:off x="8530" y="4641"/>
                <a:ext cx="75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b="1">
                    <a:latin typeface="Calibri" pitchFamily="34" charset="0"/>
                  </a:rPr>
                  <a:t>WAS</a:t>
                </a:r>
              </a:p>
            </p:txBody>
          </p:sp>
          <p:sp>
            <p:nvSpPr>
              <p:cNvPr id="257046" name="Text Box 20"/>
              <p:cNvSpPr txBox="1">
                <a:spLocks noChangeArrowheads="1"/>
              </p:cNvSpPr>
              <p:nvPr/>
            </p:nvSpPr>
            <p:spPr bwMode="auto">
              <a:xfrm>
                <a:off x="3720" y="2993"/>
                <a:ext cx="1350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b="1">
                    <a:latin typeface="Calibri" pitchFamily="34" charset="0"/>
                  </a:rPr>
                  <a:t>Anoxic tank</a:t>
                </a:r>
              </a:p>
            </p:txBody>
          </p:sp>
          <p:sp>
            <p:nvSpPr>
              <p:cNvPr id="257047" name="Text Box 21"/>
              <p:cNvSpPr txBox="1">
                <a:spLocks noChangeArrowheads="1"/>
              </p:cNvSpPr>
              <p:nvPr/>
            </p:nvSpPr>
            <p:spPr bwMode="auto">
              <a:xfrm>
                <a:off x="5520" y="2992"/>
                <a:ext cx="1500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b="1">
                    <a:latin typeface="Calibri" pitchFamily="34" charset="0"/>
                  </a:rPr>
                  <a:t>Aerobic tank</a:t>
                </a:r>
              </a:p>
            </p:txBody>
          </p:sp>
          <p:sp>
            <p:nvSpPr>
              <p:cNvPr id="257048" name="Text Box 22"/>
              <p:cNvSpPr txBox="1">
                <a:spLocks noChangeArrowheads="1"/>
              </p:cNvSpPr>
              <p:nvPr/>
            </p:nvSpPr>
            <p:spPr bwMode="auto">
              <a:xfrm>
                <a:off x="7320" y="2924"/>
                <a:ext cx="1200" cy="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b="1">
                    <a:latin typeface="Calibri" pitchFamily="34" charset="0"/>
                  </a:rPr>
                  <a:t>Secondary clarifier</a:t>
                </a:r>
              </a:p>
            </p:txBody>
          </p:sp>
          <p:sp>
            <p:nvSpPr>
              <p:cNvPr id="257049" name="Text Box 23"/>
              <p:cNvSpPr txBox="1">
                <a:spLocks noChangeArrowheads="1"/>
              </p:cNvSpPr>
              <p:nvPr/>
            </p:nvSpPr>
            <p:spPr bwMode="auto">
              <a:xfrm>
                <a:off x="2520" y="3640"/>
                <a:ext cx="1050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b="1">
                    <a:latin typeface="Calibri" pitchFamily="34" charset="0"/>
                  </a:rPr>
                  <a:t>Influent </a:t>
                </a:r>
              </a:p>
            </p:txBody>
          </p:sp>
          <p:sp>
            <p:nvSpPr>
              <p:cNvPr id="257050" name="Text Box 24"/>
              <p:cNvSpPr txBox="1">
                <a:spLocks noChangeArrowheads="1"/>
              </p:cNvSpPr>
              <p:nvPr/>
            </p:nvSpPr>
            <p:spPr bwMode="auto">
              <a:xfrm>
                <a:off x="8220" y="3870"/>
                <a:ext cx="1050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b="1">
                    <a:latin typeface="Calibri" pitchFamily="34" charset="0"/>
                  </a:rPr>
                  <a:t>Effluent   </a:t>
                </a:r>
              </a:p>
            </p:txBody>
          </p:sp>
          <p:sp>
            <p:nvSpPr>
              <p:cNvPr id="257051" name="Line 25"/>
              <p:cNvSpPr>
                <a:spLocks noChangeShapeType="1"/>
              </p:cNvSpPr>
              <p:nvPr/>
            </p:nvSpPr>
            <p:spPr bwMode="auto">
              <a:xfrm>
                <a:off x="8220" y="3870"/>
                <a:ext cx="75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sz="3200" smtClean="0"/>
              <a:t>Biological Nitrogen removal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48F47-E2E2-4A3F-A1E3-AF609D0E7844}" type="slidenum">
              <a:rPr lang="en-US"/>
              <a:pPr>
                <a:defRPr/>
              </a:pPr>
              <a:t>23</a:t>
            </a:fld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468313" y="981075"/>
            <a:ext cx="8424862" cy="4608513"/>
            <a:chOff x="2520" y="2636"/>
            <a:chExt cx="7200" cy="2623"/>
          </a:xfrm>
        </p:grpSpPr>
        <p:sp>
          <p:nvSpPr>
            <p:cNvPr id="258054" name="AutoShape 3"/>
            <p:cNvSpPr>
              <a:spLocks noChangeAspect="1" noChangeArrowheads="1"/>
            </p:cNvSpPr>
            <p:nvPr/>
          </p:nvSpPr>
          <p:spPr bwMode="auto">
            <a:xfrm>
              <a:off x="2520" y="2636"/>
              <a:ext cx="7200" cy="2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b="1">
                <a:latin typeface="Calibri" pitchFamily="34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670" y="2759"/>
              <a:ext cx="6900" cy="2037"/>
              <a:chOff x="2670" y="2759"/>
              <a:chExt cx="6900" cy="2037"/>
            </a:xfrm>
          </p:grpSpPr>
          <p:sp>
            <p:nvSpPr>
              <p:cNvPr id="258056" name="Text Box 5"/>
              <p:cNvSpPr txBox="1">
                <a:spLocks noChangeArrowheads="1"/>
              </p:cNvSpPr>
              <p:nvPr/>
            </p:nvSpPr>
            <p:spPr bwMode="auto">
              <a:xfrm>
                <a:off x="3570" y="3407"/>
                <a:ext cx="1350" cy="6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b="1">
                    <a:latin typeface="Calibri" pitchFamily="34" charset="0"/>
                  </a:rPr>
                  <a:t>BOD + Nitrification</a:t>
                </a:r>
                <a:endParaRPr lang="fr-FR" b="1">
                  <a:latin typeface="Times New Roman" pitchFamily="18" charset="0"/>
                </a:endParaRPr>
              </a:p>
              <a:p>
                <a:pPr algn="ctr"/>
                <a:endParaRPr lang="fr-FR" b="1">
                  <a:latin typeface="Calibri" pitchFamily="34" charset="0"/>
                </a:endParaRPr>
              </a:p>
            </p:txBody>
          </p:sp>
          <p:sp>
            <p:nvSpPr>
              <p:cNvPr id="258057" name="Text Box 6"/>
              <p:cNvSpPr txBox="1">
                <a:spLocks noChangeArrowheads="1"/>
              </p:cNvSpPr>
              <p:nvPr/>
            </p:nvSpPr>
            <p:spPr bwMode="auto">
              <a:xfrm>
                <a:off x="6089" y="3407"/>
                <a:ext cx="1785" cy="6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fr-FR" b="1">
                    <a:latin typeface="Calibri" pitchFamily="34" charset="0"/>
                  </a:rPr>
                  <a:t>Denitrification </a:t>
                </a:r>
              </a:p>
            </p:txBody>
          </p:sp>
          <p:sp>
            <p:nvSpPr>
              <p:cNvPr id="258058" name="Oval 7"/>
              <p:cNvSpPr>
                <a:spLocks noChangeArrowheads="1"/>
              </p:cNvSpPr>
              <p:nvPr/>
            </p:nvSpPr>
            <p:spPr bwMode="auto">
              <a:xfrm>
                <a:off x="8220" y="3562"/>
                <a:ext cx="450" cy="46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b="1">
                  <a:latin typeface="Calibri" pitchFamily="34" charset="0"/>
                </a:endParaRPr>
              </a:p>
            </p:txBody>
          </p:sp>
          <p:sp>
            <p:nvSpPr>
              <p:cNvPr id="258059" name="Line 8"/>
              <p:cNvSpPr>
                <a:spLocks noChangeShapeType="1"/>
              </p:cNvSpPr>
              <p:nvPr/>
            </p:nvSpPr>
            <p:spPr bwMode="auto">
              <a:xfrm>
                <a:off x="2670" y="3716"/>
                <a:ext cx="9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60" name="Line 9"/>
              <p:cNvSpPr>
                <a:spLocks noChangeShapeType="1"/>
              </p:cNvSpPr>
              <p:nvPr/>
            </p:nvSpPr>
            <p:spPr bwMode="auto">
              <a:xfrm>
                <a:off x="4920" y="3716"/>
                <a:ext cx="3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61" name="Line 10"/>
              <p:cNvSpPr>
                <a:spLocks noChangeShapeType="1"/>
              </p:cNvSpPr>
              <p:nvPr/>
            </p:nvSpPr>
            <p:spPr bwMode="auto">
              <a:xfrm>
                <a:off x="7770" y="3716"/>
                <a:ext cx="450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62" name="Line 11"/>
              <p:cNvSpPr>
                <a:spLocks noChangeShapeType="1"/>
              </p:cNvSpPr>
              <p:nvPr/>
            </p:nvSpPr>
            <p:spPr bwMode="auto">
              <a:xfrm flipV="1">
                <a:off x="3270" y="3870"/>
                <a:ext cx="0" cy="6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63" name="Line 12"/>
              <p:cNvSpPr>
                <a:spLocks noChangeShapeType="1"/>
              </p:cNvSpPr>
              <p:nvPr/>
            </p:nvSpPr>
            <p:spPr bwMode="auto">
              <a:xfrm>
                <a:off x="5370" y="4025"/>
                <a:ext cx="1" cy="4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64" name="Line 13"/>
              <p:cNvSpPr>
                <a:spLocks noChangeShapeType="1"/>
              </p:cNvSpPr>
              <p:nvPr/>
            </p:nvSpPr>
            <p:spPr bwMode="auto">
              <a:xfrm flipH="1" flipV="1">
                <a:off x="3270" y="4487"/>
                <a:ext cx="24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65" name="Line 14"/>
              <p:cNvSpPr>
                <a:spLocks noChangeShapeType="1"/>
              </p:cNvSpPr>
              <p:nvPr/>
            </p:nvSpPr>
            <p:spPr bwMode="auto">
              <a:xfrm flipV="1">
                <a:off x="5820" y="3716"/>
                <a:ext cx="1" cy="7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66" name="Line 15"/>
              <p:cNvSpPr>
                <a:spLocks noChangeShapeType="1"/>
              </p:cNvSpPr>
              <p:nvPr/>
            </p:nvSpPr>
            <p:spPr bwMode="auto">
              <a:xfrm>
                <a:off x="5820" y="4488"/>
                <a:ext cx="285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67" name="Line 16"/>
              <p:cNvSpPr>
                <a:spLocks noChangeShapeType="1"/>
              </p:cNvSpPr>
              <p:nvPr/>
            </p:nvSpPr>
            <p:spPr bwMode="auto">
              <a:xfrm>
                <a:off x="8370" y="4025"/>
                <a:ext cx="1" cy="4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68" name="Text Box 17"/>
              <p:cNvSpPr txBox="1">
                <a:spLocks noChangeArrowheads="1"/>
              </p:cNvSpPr>
              <p:nvPr/>
            </p:nvSpPr>
            <p:spPr bwMode="auto">
              <a:xfrm>
                <a:off x="6270" y="4179"/>
                <a:ext cx="150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b="1">
                    <a:latin typeface="Calibri" pitchFamily="34" charset="0"/>
                  </a:rPr>
                  <a:t>Return nitrate</a:t>
                </a:r>
              </a:p>
            </p:txBody>
          </p:sp>
          <p:sp>
            <p:nvSpPr>
              <p:cNvPr id="258069" name="Text Box 18"/>
              <p:cNvSpPr txBox="1">
                <a:spLocks noChangeArrowheads="1"/>
              </p:cNvSpPr>
              <p:nvPr/>
            </p:nvSpPr>
            <p:spPr bwMode="auto">
              <a:xfrm>
                <a:off x="3570" y="4179"/>
                <a:ext cx="1500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b="1">
                    <a:latin typeface="Calibri" pitchFamily="34" charset="0"/>
                  </a:rPr>
                  <a:t>Return sludge</a:t>
                </a:r>
              </a:p>
            </p:txBody>
          </p:sp>
          <p:sp>
            <p:nvSpPr>
              <p:cNvPr id="258070" name="Text Box 19"/>
              <p:cNvSpPr txBox="1">
                <a:spLocks noChangeArrowheads="1"/>
              </p:cNvSpPr>
              <p:nvPr/>
            </p:nvSpPr>
            <p:spPr bwMode="auto">
              <a:xfrm>
                <a:off x="8520" y="4488"/>
                <a:ext cx="75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b="1">
                    <a:latin typeface="Calibri" pitchFamily="34" charset="0"/>
                  </a:rPr>
                  <a:t>WAS</a:t>
                </a:r>
              </a:p>
            </p:txBody>
          </p:sp>
          <p:sp>
            <p:nvSpPr>
              <p:cNvPr id="258071" name="Text Box 20"/>
              <p:cNvSpPr txBox="1">
                <a:spLocks noChangeArrowheads="1"/>
              </p:cNvSpPr>
              <p:nvPr/>
            </p:nvSpPr>
            <p:spPr bwMode="auto">
              <a:xfrm>
                <a:off x="6120" y="2759"/>
                <a:ext cx="1350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b="1">
                    <a:latin typeface="Calibri" pitchFamily="34" charset="0"/>
                  </a:rPr>
                  <a:t>Anoxic tank</a:t>
                </a:r>
              </a:p>
            </p:txBody>
          </p:sp>
          <p:sp>
            <p:nvSpPr>
              <p:cNvPr id="258072" name="Text Box 21"/>
              <p:cNvSpPr txBox="1">
                <a:spLocks noChangeArrowheads="1"/>
              </p:cNvSpPr>
              <p:nvPr/>
            </p:nvSpPr>
            <p:spPr bwMode="auto">
              <a:xfrm>
                <a:off x="5220" y="2870"/>
                <a:ext cx="1200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b="1">
                    <a:latin typeface="Calibri" pitchFamily="34" charset="0"/>
                  </a:rPr>
                  <a:t>Methanol</a:t>
                </a:r>
              </a:p>
            </p:txBody>
          </p:sp>
          <p:sp>
            <p:nvSpPr>
              <p:cNvPr id="258073" name="Text Box 22"/>
              <p:cNvSpPr txBox="1">
                <a:spLocks noChangeArrowheads="1"/>
              </p:cNvSpPr>
              <p:nvPr/>
            </p:nvSpPr>
            <p:spPr bwMode="auto">
              <a:xfrm>
                <a:off x="2670" y="3407"/>
                <a:ext cx="900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b="1">
                    <a:latin typeface="Calibri" pitchFamily="34" charset="0"/>
                  </a:rPr>
                  <a:t>Influent </a:t>
                </a:r>
              </a:p>
            </p:txBody>
          </p:sp>
          <p:sp>
            <p:nvSpPr>
              <p:cNvPr id="258074" name="Text Box 23"/>
              <p:cNvSpPr txBox="1">
                <a:spLocks noChangeArrowheads="1"/>
              </p:cNvSpPr>
              <p:nvPr/>
            </p:nvSpPr>
            <p:spPr bwMode="auto">
              <a:xfrm>
                <a:off x="8670" y="3716"/>
                <a:ext cx="900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b="1">
                    <a:latin typeface="Calibri" pitchFamily="34" charset="0"/>
                  </a:rPr>
                  <a:t>Effluent   </a:t>
                </a:r>
              </a:p>
            </p:txBody>
          </p:sp>
          <p:sp>
            <p:nvSpPr>
              <p:cNvPr id="258075" name="Line 24"/>
              <p:cNvSpPr>
                <a:spLocks noChangeShapeType="1"/>
              </p:cNvSpPr>
              <p:nvPr/>
            </p:nvSpPr>
            <p:spPr bwMode="auto">
              <a:xfrm>
                <a:off x="8670" y="3716"/>
                <a:ext cx="64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76" name="Oval 25"/>
              <p:cNvSpPr>
                <a:spLocks noChangeArrowheads="1"/>
              </p:cNvSpPr>
              <p:nvPr/>
            </p:nvSpPr>
            <p:spPr bwMode="auto">
              <a:xfrm>
                <a:off x="5220" y="3562"/>
                <a:ext cx="450" cy="46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b="1">
                  <a:latin typeface="Calibri" pitchFamily="34" charset="0"/>
                </a:endParaRPr>
              </a:p>
            </p:txBody>
          </p:sp>
          <p:sp>
            <p:nvSpPr>
              <p:cNvPr id="258077" name="Line 26"/>
              <p:cNvSpPr>
                <a:spLocks noChangeShapeType="1"/>
              </p:cNvSpPr>
              <p:nvPr/>
            </p:nvSpPr>
            <p:spPr bwMode="auto">
              <a:xfrm>
                <a:off x="5670" y="3716"/>
                <a:ext cx="4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78" name="Line 27"/>
              <p:cNvSpPr>
                <a:spLocks noChangeShapeType="1"/>
              </p:cNvSpPr>
              <p:nvPr/>
            </p:nvSpPr>
            <p:spPr bwMode="auto">
              <a:xfrm>
                <a:off x="7470" y="3407"/>
                <a:ext cx="1" cy="6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79" name="Text Box 28"/>
              <p:cNvSpPr txBox="1">
                <a:spLocks noChangeArrowheads="1"/>
              </p:cNvSpPr>
              <p:nvPr/>
            </p:nvSpPr>
            <p:spPr bwMode="auto">
              <a:xfrm>
                <a:off x="3570" y="2759"/>
                <a:ext cx="1500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b="1">
                    <a:latin typeface="Calibri" pitchFamily="34" charset="0"/>
                  </a:rPr>
                  <a:t>Aerobic tank</a:t>
                </a:r>
              </a:p>
            </p:txBody>
          </p:sp>
          <p:sp>
            <p:nvSpPr>
              <p:cNvPr id="258080" name="Text Box 29"/>
              <p:cNvSpPr txBox="1">
                <a:spLocks noChangeArrowheads="1"/>
              </p:cNvSpPr>
              <p:nvPr/>
            </p:nvSpPr>
            <p:spPr bwMode="auto">
              <a:xfrm>
                <a:off x="7320" y="2759"/>
                <a:ext cx="1350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b="1">
                    <a:latin typeface="Calibri" pitchFamily="34" charset="0"/>
                  </a:rPr>
                  <a:t>Aeration </a:t>
                </a:r>
              </a:p>
            </p:txBody>
          </p:sp>
          <p:sp>
            <p:nvSpPr>
              <p:cNvPr id="258081" name="Line 30"/>
              <p:cNvSpPr>
                <a:spLocks noChangeShapeType="1"/>
              </p:cNvSpPr>
              <p:nvPr/>
            </p:nvSpPr>
            <p:spPr bwMode="auto">
              <a:xfrm flipH="1">
                <a:off x="7620" y="3099"/>
                <a:ext cx="150" cy="4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82" name="Line 31"/>
              <p:cNvSpPr>
                <a:spLocks noChangeShapeType="1"/>
              </p:cNvSpPr>
              <p:nvPr/>
            </p:nvSpPr>
            <p:spPr bwMode="auto">
              <a:xfrm>
                <a:off x="6570" y="3046"/>
                <a:ext cx="300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83" name="Line 32"/>
              <p:cNvSpPr>
                <a:spLocks noChangeShapeType="1"/>
              </p:cNvSpPr>
              <p:nvPr/>
            </p:nvSpPr>
            <p:spPr bwMode="auto">
              <a:xfrm>
                <a:off x="3870" y="3128"/>
                <a:ext cx="0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84" name="Text Box 33"/>
              <p:cNvSpPr txBox="1">
                <a:spLocks noChangeArrowheads="1"/>
              </p:cNvSpPr>
              <p:nvPr/>
            </p:nvSpPr>
            <p:spPr bwMode="auto">
              <a:xfrm>
                <a:off x="5220" y="4488"/>
                <a:ext cx="75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b="1">
                    <a:latin typeface="Calibri" pitchFamily="34" charset="0"/>
                  </a:rPr>
                  <a:t>WAS</a:t>
                </a:r>
              </a:p>
            </p:txBody>
          </p:sp>
          <p:sp>
            <p:nvSpPr>
              <p:cNvPr id="258085" name="Line 34"/>
              <p:cNvSpPr>
                <a:spLocks noChangeShapeType="1"/>
              </p:cNvSpPr>
              <p:nvPr/>
            </p:nvSpPr>
            <p:spPr bwMode="auto">
              <a:xfrm>
                <a:off x="5820" y="3099"/>
                <a:ext cx="1" cy="6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8053" name="Rectangle 37"/>
          <p:cNvSpPr>
            <a:spLocks noChangeArrowheads="1"/>
          </p:cNvSpPr>
          <p:nvPr/>
        </p:nvSpPr>
        <p:spPr bwMode="auto">
          <a:xfrm>
            <a:off x="504825" y="4776788"/>
            <a:ext cx="8099425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eaLnBrk="0" hangingPunct="0">
              <a:buFontTx/>
              <a:buChar char="•"/>
            </a:pPr>
            <a:r>
              <a:rPr lang="en-US" b="1">
                <a:latin typeface="Calibri" pitchFamily="34" charset="0"/>
                <a:cs typeface="Times New Roman" pitchFamily="18" charset="0"/>
              </a:rPr>
              <a:t>Nitrification in aerobic environment</a:t>
            </a:r>
            <a:endParaRPr lang="fr-FR" b="1">
              <a:latin typeface="Calibri" pitchFamily="34" charset="0"/>
            </a:endParaRPr>
          </a:p>
          <a:p>
            <a:pPr indent="457200" eaLnBrk="0" hangingPunct="0"/>
            <a:r>
              <a:rPr lang="en-US" b="1">
                <a:latin typeface="Calibri" pitchFamily="34" charset="0"/>
                <a:cs typeface="Times New Roman" pitchFamily="18" charset="0"/>
              </a:rPr>
              <a:t>Organic matter + O</a:t>
            </a:r>
            <a:r>
              <a:rPr lang="en-US" b="1" baseline="-30000">
                <a:latin typeface="Calibri" pitchFamily="34" charset="0"/>
                <a:cs typeface="Times New Roman" pitchFamily="18" charset="0"/>
              </a:rPr>
              <a:t>2</a:t>
            </a:r>
            <a:r>
              <a:rPr lang="en-US" b="1">
                <a:latin typeface="Calibri" pitchFamily="34" charset="0"/>
                <a:cs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b="1">
                <a:latin typeface="Calibri" pitchFamily="34" charset="0"/>
                <a:cs typeface="Times New Roman" pitchFamily="18" charset="0"/>
              </a:rPr>
              <a:t> NH</a:t>
            </a:r>
            <a:r>
              <a:rPr lang="en-US" b="1" baseline="-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CO</a:t>
            </a:r>
            <a:r>
              <a:rPr lang="en-US" b="1" baseline="-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microorganisms</a:t>
            </a:r>
            <a:endParaRPr lang="fr-FR" b="1">
              <a:latin typeface="Times New Roman" pitchFamily="18" charset="0"/>
              <a:sym typeface="Symbol" pitchFamily="18" charset="2"/>
            </a:endParaRPr>
          </a:p>
          <a:p>
            <a:pPr indent="457200" eaLnBrk="0" hangingPunct="0"/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NH</a:t>
            </a:r>
            <a:r>
              <a:rPr lang="en-US" b="1" baseline="-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+ 2O</a:t>
            </a:r>
            <a:r>
              <a:rPr lang="en-US" b="1" baseline="-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</a:t>
            </a:r>
            <a:r>
              <a:rPr lang="en-US" b="1">
                <a:latin typeface="Calibri" pitchFamily="34" charset="0"/>
                <a:cs typeface="Times New Roman" pitchFamily="18" charset="0"/>
              </a:rPr>
              <a:t> NO</a:t>
            </a:r>
            <a:r>
              <a:rPr lang="en-US" b="1" baseline="-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b="1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H</a:t>
            </a:r>
            <a:r>
              <a:rPr lang="en-US" b="1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H</a:t>
            </a:r>
            <a:r>
              <a:rPr lang="en-US" b="1" baseline="-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 + microorganisms </a:t>
            </a:r>
          </a:p>
          <a:p>
            <a:pPr indent="457200" eaLnBrk="0" hangingPunct="0"/>
            <a:endParaRPr lang="fr-FR" b="1">
              <a:latin typeface="Times New Roman" pitchFamily="18" charset="0"/>
              <a:sym typeface="Symbol" pitchFamily="18" charset="2"/>
            </a:endParaRPr>
          </a:p>
          <a:p>
            <a:pPr indent="457200" eaLnBrk="0" hangingPunct="0">
              <a:buFontTx/>
              <a:buChar char="•"/>
            </a:pP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Denitrification in an anoxic environment (no free oxygen)</a:t>
            </a:r>
            <a:endParaRPr lang="fr-FR" b="1">
              <a:latin typeface="Times New Roman" pitchFamily="18" charset="0"/>
              <a:sym typeface="Symbol" pitchFamily="18" charset="2"/>
            </a:endParaRPr>
          </a:p>
          <a:p>
            <a:pPr indent="457200" eaLnBrk="0" hangingPunct="0"/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Organic matter + NO</a:t>
            </a:r>
            <a:r>
              <a:rPr lang="en-US" b="1" baseline="-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b="1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</a:t>
            </a:r>
            <a:r>
              <a:rPr lang="en-US" b="1">
                <a:latin typeface="Calibri" pitchFamily="34" charset="0"/>
                <a:cs typeface="Times New Roman" pitchFamily="18" charset="0"/>
              </a:rPr>
              <a:t> N</a:t>
            </a:r>
            <a:r>
              <a:rPr lang="en-US" b="1" baseline="-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microorganisms </a:t>
            </a:r>
            <a:endParaRPr lang="fr-FR" b="1">
              <a:latin typeface="Times New Roman" pitchFamily="18" charset="0"/>
              <a:sym typeface="Symbol" pitchFamily="18" charset="2"/>
            </a:endParaRPr>
          </a:p>
          <a:p>
            <a:pPr indent="457200" eaLnBrk="0" hangingPunct="0"/>
            <a:endParaRPr lang="fr-FR" b="1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smtClean="0">
                <a:cs typeface="Arial" pitchFamily="34" charset="0"/>
              </a:rPr>
              <a:t>Two-stage biological P removal</a:t>
            </a:r>
            <a:endParaRPr lang="en-US" sz="3200" smtClean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D0B26-167B-40BD-8570-1D58F8825487}" type="slidenum">
              <a:rPr lang="en-US"/>
              <a:pPr>
                <a:defRPr/>
              </a:pPr>
              <a:t>24</a:t>
            </a:fld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539750" y="1790700"/>
            <a:ext cx="8135938" cy="3654425"/>
            <a:chOff x="2520" y="2636"/>
            <a:chExt cx="7200" cy="2932"/>
          </a:xfrm>
        </p:grpSpPr>
        <p:sp>
          <p:nvSpPr>
            <p:cNvPr id="259077" name="AutoShape 3"/>
            <p:cNvSpPr>
              <a:spLocks noChangeAspect="1" noChangeArrowheads="1"/>
            </p:cNvSpPr>
            <p:nvPr/>
          </p:nvSpPr>
          <p:spPr bwMode="auto">
            <a:xfrm>
              <a:off x="2520" y="2636"/>
              <a:ext cx="7200" cy="2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1">
                <a:latin typeface="Calibri" pitchFamily="34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70" y="2790"/>
              <a:ext cx="6750" cy="2162"/>
              <a:chOff x="2670" y="2790"/>
              <a:chExt cx="6750" cy="2162"/>
            </a:xfrm>
          </p:grpSpPr>
          <p:sp>
            <p:nvSpPr>
              <p:cNvPr id="259079" name="Text Box 6"/>
              <p:cNvSpPr txBox="1">
                <a:spLocks noChangeArrowheads="1"/>
              </p:cNvSpPr>
              <p:nvPr/>
            </p:nvSpPr>
            <p:spPr bwMode="auto">
              <a:xfrm>
                <a:off x="3570" y="3561"/>
                <a:ext cx="1500" cy="61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b="1">
                  <a:latin typeface="Calibri" pitchFamily="34" charset="0"/>
                </a:endParaRPr>
              </a:p>
            </p:txBody>
          </p:sp>
          <p:sp>
            <p:nvSpPr>
              <p:cNvPr id="259080" name="Text Box 7"/>
              <p:cNvSpPr txBox="1">
                <a:spLocks noChangeArrowheads="1"/>
              </p:cNvSpPr>
              <p:nvPr/>
            </p:nvSpPr>
            <p:spPr bwMode="auto">
              <a:xfrm>
                <a:off x="5520" y="3561"/>
                <a:ext cx="1500" cy="61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b="1">
                  <a:latin typeface="Calibri" pitchFamily="34" charset="0"/>
                </a:endParaRPr>
              </a:p>
            </p:txBody>
          </p:sp>
          <p:sp>
            <p:nvSpPr>
              <p:cNvPr id="259081" name="Oval 8"/>
              <p:cNvSpPr>
                <a:spLocks noChangeArrowheads="1"/>
              </p:cNvSpPr>
              <p:nvPr/>
            </p:nvSpPr>
            <p:spPr bwMode="auto">
              <a:xfrm>
                <a:off x="7620" y="3561"/>
                <a:ext cx="600" cy="61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>
                  <a:latin typeface="Calibri" pitchFamily="34" charset="0"/>
                </a:endParaRPr>
              </a:p>
            </p:txBody>
          </p:sp>
          <p:sp>
            <p:nvSpPr>
              <p:cNvPr id="259082" name="Line 9"/>
              <p:cNvSpPr>
                <a:spLocks noChangeShapeType="1"/>
              </p:cNvSpPr>
              <p:nvPr/>
            </p:nvSpPr>
            <p:spPr bwMode="auto">
              <a:xfrm>
                <a:off x="2670" y="3870"/>
                <a:ext cx="9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83" name="Line 10"/>
              <p:cNvSpPr>
                <a:spLocks noChangeShapeType="1"/>
              </p:cNvSpPr>
              <p:nvPr/>
            </p:nvSpPr>
            <p:spPr bwMode="auto">
              <a:xfrm>
                <a:off x="5070" y="3870"/>
                <a:ext cx="4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84" name="Line 11"/>
              <p:cNvSpPr>
                <a:spLocks noChangeShapeType="1"/>
              </p:cNvSpPr>
              <p:nvPr/>
            </p:nvSpPr>
            <p:spPr bwMode="auto">
              <a:xfrm>
                <a:off x="7020" y="3870"/>
                <a:ext cx="6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85" name="Line 12"/>
              <p:cNvSpPr>
                <a:spLocks noChangeShapeType="1"/>
              </p:cNvSpPr>
              <p:nvPr/>
            </p:nvSpPr>
            <p:spPr bwMode="auto">
              <a:xfrm flipV="1">
                <a:off x="3120" y="3870"/>
                <a:ext cx="0" cy="9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86" name="Line 13"/>
              <p:cNvSpPr>
                <a:spLocks noChangeShapeType="1"/>
              </p:cNvSpPr>
              <p:nvPr/>
            </p:nvSpPr>
            <p:spPr bwMode="auto">
              <a:xfrm>
                <a:off x="3120" y="4796"/>
                <a:ext cx="55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87" name="Line 14"/>
              <p:cNvSpPr>
                <a:spLocks noChangeShapeType="1"/>
              </p:cNvSpPr>
              <p:nvPr/>
            </p:nvSpPr>
            <p:spPr bwMode="auto">
              <a:xfrm>
                <a:off x="7920" y="4179"/>
                <a:ext cx="0" cy="6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88" name="Text Box 15"/>
              <p:cNvSpPr txBox="1">
                <a:spLocks noChangeArrowheads="1"/>
              </p:cNvSpPr>
              <p:nvPr/>
            </p:nvSpPr>
            <p:spPr bwMode="auto">
              <a:xfrm>
                <a:off x="5070" y="4488"/>
                <a:ext cx="1500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fr-FR" b="1">
                    <a:latin typeface="Calibri" pitchFamily="34" charset="0"/>
                  </a:rPr>
                  <a:t>Return sludge</a:t>
                </a:r>
              </a:p>
            </p:txBody>
          </p:sp>
          <p:sp>
            <p:nvSpPr>
              <p:cNvPr id="259089" name="Text Box 16"/>
              <p:cNvSpPr txBox="1">
                <a:spLocks noChangeArrowheads="1"/>
              </p:cNvSpPr>
              <p:nvPr/>
            </p:nvSpPr>
            <p:spPr bwMode="auto">
              <a:xfrm>
                <a:off x="8670" y="4641"/>
                <a:ext cx="75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fr-FR" b="1">
                    <a:latin typeface="Calibri" pitchFamily="34" charset="0"/>
                  </a:rPr>
                  <a:t>WAS</a:t>
                </a:r>
              </a:p>
            </p:txBody>
          </p:sp>
          <p:sp>
            <p:nvSpPr>
              <p:cNvPr id="259090" name="Text Box 17"/>
              <p:cNvSpPr txBox="1">
                <a:spLocks noChangeArrowheads="1"/>
              </p:cNvSpPr>
              <p:nvPr/>
            </p:nvSpPr>
            <p:spPr bwMode="auto">
              <a:xfrm>
                <a:off x="3570" y="2944"/>
                <a:ext cx="1500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fr-FR" b="1">
                    <a:latin typeface="Calibri" pitchFamily="34" charset="0"/>
                  </a:rPr>
                  <a:t>Anaerobic tank</a:t>
                </a:r>
              </a:p>
            </p:txBody>
          </p:sp>
          <p:sp>
            <p:nvSpPr>
              <p:cNvPr id="259091" name="Text Box 18"/>
              <p:cNvSpPr txBox="1">
                <a:spLocks noChangeArrowheads="1"/>
              </p:cNvSpPr>
              <p:nvPr/>
            </p:nvSpPr>
            <p:spPr bwMode="auto">
              <a:xfrm>
                <a:off x="5520" y="2944"/>
                <a:ext cx="1500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fr-FR" b="1">
                    <a:latin typeface="Calibri" pitchFamily="34" charset="0"/>
                  </a:rPr>
                  <a:t>Aerobic tank</a:t>
                </a:r>
              </a:p>
            </p:txBody>
          </p:sp>
          <p:sp>
            <p:nvSpPr>
              <p:cNvPr id="259092" name="Text Box 19"/>
              <p:cNvSpPr txBox="1">
                <a:spLocks noChangeArrowheads="1"/>
              </p:cNvSpPr>
              <p:nvPr/>
            </p:nvSpPr>
            <p:spPr bwMode="auto">
              <a:xfrm>
                <a:off x="7320" y="2790"/>
                <a:ext cx="1200" cy="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b="1">
                    <a:latin typeface="Calibri" pitchFamily="34" charset="0"/>
                  </a:rPr>
                  <a:t>Secondary clarifier</a:t>
                </a:r>
              </a:p>
            </p:txBody>
          </p:sp>
          <p:sp>
            <p:nvSpPr>
              <p:cNvPr id="259093" name="Text Box 20"/>
              <p:cNvSpPr txBox="1">
                <a:spLocks noChangeArrowheads="1"/>
              </p:cNvSpPr>
              <p:nvPr/>
            </p:nvSpPr>
            <p:spPr bwMode="auto">
              <a:xfrm>
                <a:off x="2670" y="3407"/>
                <a:ext cx="900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fr-FR" b="1">
                    <a:latin typeface="Calibri" pitchFamily="34" charset="0"/>
                  </a:rPr>
                  <a:t>Influent </a:t>
                </a:r>
              </a:p>
            </p:txBody>
          </p:sp>
          <p:sp>
            <p:nvSpPr>
              <p:cNvPr id="259094" name="Text Box 21"/>
              <p:cNvSpPr txBox="1">
                <a:spLocks noChangeArrowheads="1"/>
              </p:cNvSpPr>
              <p:nvPr/>
            </p:nvSpPr>
            <p:spPr bwMode="auto">
              <a:xfrm>
                <a:off x="8220" y="3870"/>
                <a:ext cx="1050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fr-FR" b="1">
                    <a:latin typeface="Calibri" pitchFamily="34" charset="0"/>
                  </a:rPr>
                  <a:t>Effluent   </a:t>
                </a:r>
              </a:p>
            </p:txBody>
          </p:sp>
          <p:sp>
            <p:nvSpPr>
              <p:cNvPr id="259095" name="Line 22"/>
              <p:cNvSpPr>
                <a:spLocks noChangeShapeType="1"/>
              </p:cNvSpPr>
              <p:nvPr/>
            </p:nvSpPr>
            <p:spPr bwMode="auto">
              <a:xfrm>
                <a:off x="8220" y="3870"/>
                <a:ext cx="75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xfrm>
            <a:off x="519113" y="346075"/>
            <a:ext cx="8229600" cy="4191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smtClean="0"/>
              <a:t>Alternative Treatments</a:t>
            </a:r>
          </a:p>
        </p:txBody>
      </p:sp>
      <p:sp>
        <p:nvSpPr>
          <p:cNvPr id="14131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838200"/>
            <a:ext cx="8077200" cy="556260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 smtClean="0"/>
              <a:t>Waste Stabilization Ponds</a:t>
            </a:r>
          </a:p>
          <a:p>
            <a:pPr algn="just" fontAlgn="auto">
              <a:spcAft>
                <a:spcPts val="0"/>
              </a:spcAft>
              <a:defRPr/>
            </a:pPr>
            <a:endParaRPr lang="en-US" sz="1600" b="1" dirty="0" smtClean="0"/>
          </a:p>
          <a:p>
            <a:pPr algn="just" fontAlgn="auto">
              <a:spcAft>
                <a:spcPts val="0"/>
              </a:spcAft>
              <a:defRPr/>
            </a:pPr>
            <a:r>
              <a:rPr lang="en-US" sz="1800" b="1" dirty="0" smtClean="0"/>
              <a:t>Comprises series of man-made shallow ponds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1800" b="1" dirty="0" smtClean="0"/>
              <a:t>They can achieve any required degree of treatment at the lowest cost and with minimum of maintenance by unskilled </a:t>
            </a:r>
            <a:r>
              <a:rPr lang="en-US" sz="2000" b="1" dirty="0" smtClean="0"/>
              <a:t>operators</a:t>
            </a:r>
            <a:endParaRPr lang="fr-FR" sz="1800" b="1" dirty="0" smtClean="0"/>
          </a:p>
          <a:p>
            <a:pPr algn="just" fontAlgn="auto">
              <a:spcAft>
                <a:spcPts val="0"/>
              </a:spcAft>
              <a:defRPr/>
            </a:pPr>
            <a:r>
              <a:rPr lang="en-US" sz="1800" b="1" dirty="0" smtClean="0"/>
              <a:t>The removal of pathogens is considerably greater than that in other methods of sewage treatment</a:t>
            </a:r>
            <a:endParaRPr lang="fr-FR" sz="1800" b="1" dirty="0" smtClean="0"/>
          </a:p>
          <a:p>
            <a:pPr algn="just" fontAlgn="auto">
              <a:spcAft>
                <a:spcPts val="0"/>
              </a:spcAft>
              <a:defRPr/>
            </a:pPr>
            <a:r>
              <a:rPr lang="en-US" sz="1800" b="1" dirty="0" smtClean="0"/>
              <a:t>They are well able to withstand both organic and hydraulic shock loads</a:t>
            </a:r>
            <a:endParaRPr lang="fr-FR" sz="1800" b="1" dirty="0" smtClean="0"/>
          </a:p>
          <a:p>
            <a:pPr algn="just" fontAlgn="auto">
              <a:spcAft>
                <a:spcPts val="0"/>
              </a:spcAft>
              <a:defRPr/>
            </a:pPr>
            <a:r>
              <a:rPr lang="en-US" sz="1800" b="1" dirty="0" smtClean="0"/>
              <a:t>They can effectively treat a wide variety of industrial and agricultural wastes</a:t>
            </a:r>
            <a:endParaRPr lang="fr-FR" sz="1800" b="1" dirty="0" smtClean="0"/>
          </a:p>
          <a:p>
            <a:pPr algn="just" fontAlgn="auto">
              <a:spcAft>
                <a:spcPts val="0"/>
              </a:spcAft>
              <a:defRPr/>
            </a:pPr>
            <a:r>
              <a:rPr lang="en-US" sz="1800" b="1" dirty="0" smtClean="0"/>
              <a:t>They can easily be designed so that the degree of treatment is readily altered</a:t>
            </a:r>
            <a:endParaRPr lang="fr-FR" sz="1800" b="1" dirty="0" smtClean="0"/>
          </a:p>
          <a:p>
            <a:pPr algn="just" fontAlgn="auto">
              <a:spcAft>
                <a:spcPts val="0"/>
              </a:spcAft>
              <a:defRPr/>
            </a:pPr>
            <a:r>
              <a:rPr lang="en-US" sz="1800" b="1" dirty="0" smtClean="0"/>
              <a:t>The method of construction is such that, should at some future time the land be required for some other purpose, it I easily reclaimed</a:t>
            </a:r>
            <a:endParaRPr lang="fr-FR" sz="1800" b="1" dirty="0" smtClean="0"/>
          </a:p>
          <a:p>
            <a:pPr algn="just" fontAlgn="auto">
              <a:spcAft>
                <a:spcPts val="0"/>
              </a:spcAft>
              <a:defRPr/>
            </a:pPr>
            <a:r>
              <a:rPr lang="en-US" sz="1800" b="1" dirty="0" smtClean="0"/>
              <a:t>The algae produced in the pond are potential sources of high-protein food which can be conveniently exploited by fish farming </a:t>
            </a:r>
          </a:p>
          <a:p>
            <a:pPr algn="just" fontAlgn="auto">
              <a:spcAft>
                <a:spcPts val="0"/>
              </a:spcAft>
              <a:defRPr/>
            </a:pPr>
            <a:endParaRPr lang="fr-FR" sz="1600" dirty="0" smtClean="0"/>
          </a:p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n-US" sz="2800" smtClean="0"/>
              <a:t>Waste stabilization ponds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98A2-E17F-4F0A-901D-9A6786B8AC0A}" type="slidenum">
              <a:rPr lang="en-US"/>
              <a:pPr>
                <a:defRPr/>
              </a:pPr>
              <a:t>26</a:t>
            </a:fld>
            <a:endParaRPr lang="en-US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042988" y="1628775"/>
            <a:ext cx="6408737" cy="720725"/>
            <a:chOff x="2880" y="6504"/>
            <a:chExt cx="4140" cy="516"/>
          </a:xfrm>
        </p:grpSpPr>
        <p:sp>
          <p:nvSpPr>
            <p:cNvPr id="261138" name="Text Box 35"/>
            <p:cNvSpPr txBox="1">
              <a:spLocks noChangeArrowheads="1"/>
            </p:cNvSpPr>
            <p:nvPr/>
          </p:nvSpPr>
          <p:spPr bwMode="auto">
            <a:xfrm>
              <a:off x="2880" y="6504"/>
              <a:ext cx="900" cy="51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fr-FR" sz="3200" b="1">
                  <a:latin typeface="Calibri" pitchFamily="34" charset="0"/>
                </a:rPr>
                <a:t>F</a:t>
              </a:r>
              <a:endParaRPr lang="fr-FR" sz="3200">
                <a:latin typeface="Calibri" pitchFamily="34" charset="0"/>
              </a:endParaRPr>
            </a:p>
          </p:txBody>
        </p:sp>
        <p:sp>
          <p:nvSpPr>
            <p:cNvPr id="261139" name="Text Box 36"/>
            <p:cNvSpPr txBox="1">
              <a:spLocks noChangeArrowheads="1"/>
            </p:cNvSpPr>
            <p:nvPr/>
          </p:nvSpPr>
          <p:spPr bwMode="auto">
            <a:xfrm>
              <a:off x="4320" y="6504"/>
              <a:ext cx="540" cy="51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fr-FR" sz="3200" b="1">
                  <a:latin typeface="Calibri" pitchFamily="34" charset="0"/>
                </a:rPr>
                <a:t>M</a:t>
              </a:r>
              <a:endParaRPr lang="fr-FR" sz="3200">
                <a:latin typeface="Calibri" pitchFamily="34" charset="0"/>
              </a:endParaRPr>
            </a:p>
          </p:txBody>
        </p:sp>
        <p:sp>
          <p:nvSpPr>
            <p:cNvPr id="261140" name="Text Box 37"/>
            <p:cNvSpPr txBox="1">
              <a:spLocks noChangeArrowheads="1"/>
            </p:cNvSpPr>
            <p:nvPr/>
          </p:nvSpPr>
          <p:spPr bwMode="auto">
            <a:xfrm>
              <a:off x="5400" y="6504"/>
              <a:ext cx="540" cy="51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fr-FR" sz="3200" b="1">
                  <a:latin typeface="Calibri" pitchFamily="34" charset="0"/>
                </a:rPr>
                <a:t>M</a:t>
              </a:r>
              <a:endParaRPr lang="fr-FR" sz="3200">
                <a:latin typeface="Calibri" pitchFamily="34" charset="0"/>
              </a:endParaRPr>
            </a:p>
          </p:txBody>
        </p:sp>
        <p:sp>
          <p:nvSpPr>
            <p:cNvPr id="261141" name="Text Box 38"/>
            <p:cNvSpPr txBox="1">
              <a:spLocks noChangeArrowheads="1"/>
            </p:cNvSpPr>
            <p:nvPr/>
          </p:nvSpPr>
          <p:spPr bwMode="auto">
            <a:xfrm>
              <a:off x="6480" y="6504"/>
              <a:ext cx="540" cy="51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fr-FR" sz="3200" b="1">
                  <a:latin typeface="Calibri" pitchFamily="34" charset="0"/>
                </a:rPr>
                <a:t>M</a:t>
              </a:r>
              <a:endParaRPr lang="fr-FR" sz="3200">
                <a:latin typeface="Calibri" pitchFamily="34" charset="0"/>
              </a:endParaRPr>
            </a:p>
          </p:txBody>
        </p:sp>
        <p:sp>
          <p:nvSpPr>
            <p:cNvPr id="261142" name="Line 39"/>
            <p:cNvSpPr>
              <a:spLocks noChangeShapeType="1"/>
            </p:cNvSpPr>
            <p:nvPr/>
          </p:nvSpPr>
          <p:spPr bwMode="auto">
            <a:xfrm>
              <a:off x="3780" y="6684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143" name="Line 40"/>
            <p:cNvSpPr>
              <a:spLocks noChangeShapeType="1"/>
            </p:cNvSpPr>
            <p:nvPr/>
          </p:nvSpPr>
          <p:spPr bwMode="auto">
            <a:xfrm>
              <a:off x="4860" y="6684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144" name="Line 41"/>
            <p:cNvSpPr>
              <a:spLocks noChangeShapeType="1"/>
            </p:cNvSpPr>
            <p:nvPr/>
          </p:nvSpPr>
          <p:spPr bwMode="auto">
            <a:xfrm>
              <a:off x="5940" y="6684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1258888" y="4005263"/>
            <a:ext cx="6121400" cy="576262"/>
            <a:chOff x="2880" y="7583"/>
            <a:chExt cx="5220" cy="517"/>
          </a:xfrm>
        </p:grpSpPr>
        <p:sp>
          <p:nvSpPr>
            <p:cNvPr id="261129" name="Text Box 43"/>
            <p:cNvSpPr txBox="1">
              <a:spLocks noChangeArrowheads="1"/>
            </p:cNvSpPr>
            <p:nvPr/>
          </p:nvSpPr>
          <p:spPr bwMode="auto">
            <a:xfrm>
              <a:off x="2880" y="7583"/>
              <a:ext cx="540" cy="51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fr-FR" sz="3200" b="1">
                  <a:latin typeface="Calibri" pitchFamily="34" charset="0"/>
                </a:rPr>
                <a:t>A</a:t>
              </a:r>
              <a:endParaRPr lang="fr-FR" sz="3200">
                <a:latin typeface="Calibri" pitchFamily="34" charset="0"/>
              </a:endParaRPr>
            </a:p>
          </p:txBody>
        </p:sp>
        <p:sp>
          <p:nvSpPr>
            <p:cNvPr id="261130" name="Text Box 44"/>
            <p:cNvSpPr txBox="1">
              <a:spLocks noChangeArrowheads="1"/>
            </p:cNvSpPr>
            <p:nvPr/>
          </p:nvSpPr>
          <p:spPr bwMode="auto">
            <a:xfrm>
              <a:off x="3960" y="7583"/>
              <a:ext cx="900" cy="517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fr-FR" sz="3200" b="1">
                  <a:latin typeface="Calibri" pitchFamily="34" charset="0"/>
                </a:rPr>
                <a:t>F</a:t>
              </a:r>
              <a:endParaRPr lang="fr-FR" sz="3200">
                <a:latin typeface="Calibri" pitchFamily="34" charset="0"/>
              </a:endParaRPr>
            </a:p>
          </p:txBody>
        </p:sp>
        <p:sp>
          <p:nvSpPr>
            <p:cNvPr id="261131" name="Text Box 45"/>
            <p:cNvSpPr txBox="1">
              <a:spLocks noChangeArrowheads="1"/>
            </p:cNvSpPr>
            <p:nvPr/>
          </p:nvSpPr>
          <p:spPr bwMode="auto">
            <a:xfrm>
              <a:off x="5400" y="7583"/>
              <a:ext cx="540" cy="51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fr-FR" sz="3200" b="1">
                  <a:latin typeface="Calibri" pitchFamily="34" charset="0"/>
                </a:rPr>
                <a:t>M</a:t>
              </a:r>
              <a:endParaRPr lang="fr-FR" sz="3200">
                <a:latin typeface="Calibri" pitchFamily="34" charset="0"/>
              </a:endParaRPr>
            </a:p>
          </p:txBody>
        </p:sp>
        <p:sp>
          <p:nvSpPr>
            <p:cNvPr id="261132" name="Text Box 46"/>
            <p:cNvSpPr txBox="1">
              <a:spLocks noChangeArrowheads="1"/>
            </p:cNvSpPr>
            <p:nvPr/>
          </p:nvSpPr>
          <p:spPr bwMode="auto">
            <a:xfrm>
              <a:off x="6480" y="7583"/>
              <a:ext cx="540" cy="51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fr-FR" sz="3200" b="1">
                  <a:latin typeface="Calibri" pitchFamily="34" charset="0"/>
                </a:rPr>
                <a:t>M</a:t>
              </a:r>
              <a:endParaRPr lang="fr-FR" sz="3200">
                <a:latin typeface="Calibri" pitchFamily="34" charset="0"/>
              </a:endParaRPr>
            </a:p>
          </p:txBody>
        </p:sp>
        <p:sp>
          <p:nvSpPr>
            <p:cNvPr id="261133" name="Text Box 47"/>
            <p:cNvSpPr txBox="1">
              <a:spLocks noChangeArrowheads="1"/>
            </p:cNvSpPr>
            <p:nvPr/>
          </p:nvSpPr>
          <p:spPr bwMode="auto">
            <a:xfrm>
              <a:off x="7560" y="7583"/>
              <a:ext cx="540" cy="51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fr-FR" sz="3200" b="1">
                  <a:latin typeface="Calibri" pitchFamily="34" charset="0"/>
                </a:rPr>
                <a:t>M</a:t>
              </a:r>
              <a:endParaRPr lang="fr-FR" sz="3200">
                <a:latin typeface="Calibri" pitchFamily="34" charset="0"/>
              </a:endParaRPr>
            </a:p>
          </p:txBody>
        </p:sp>
        <p:sp>
          <p:nvSpPr>
            <p:cNvPr id="261134" name="Line 48"/>
            <p:cNvSpPr>
              <a:spLocks noChangeShapeType="1"/>
            </p:cNvSpPr>
            <p:nvPr/>
          </p:nvSpPr>
          <p:spPr bwMode="auto">
            <a:xfrm>
              <a:off x="4860" y="7765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135" name="Line 49"/>
            <p:cNvSpPr>
              <a:spLocks noChangeShapeType="1"/>
            </p:cNvSpPr>
            <p:nvPr/>
          </p:nvSpPr>
          <p:spPr bwMode="auto">
            <a:xfrm>
              <a:off x="5940" y="7765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136" name="Line 50"/>
            <p:cNvSpPr>
              <a:spLocks noChangeShapeType="1"/>
            </p:cNvSpPr>
            <p:nvPr/>
          </p:nvSpPr>
          <p:spPr bwMode="auto">
            <a:xfrm>
              <a:off x="7020" y="7765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137" name="Line 51"/>
            <p:cNvSpPr>
              <a:spLocks noChangeShapeType="1"/>
            </p:cNvSpPr>
            <p:nvPr/>
          </p:nvSpPr>
          <p:spPr bwMode="auto">
            <a:xfrm>
              <a:off x="3420" y="7765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125" name="Text Box 52"/>
          <p:cNvSpPr txBox="1">
            <a:spLocks noChangeArrowheads="1"/>
          </p:cNvSpPr>
          <p:nvPr/>
        </p:nvSpPr>
        <p:spPr bwMode="auto">
          <a:xfrm>
            <a:off x="468313" y="5532438"/>
            <a:ext cx="83518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r>
              <a:rPr lang="fr-FR" sz="2000" b="1">
                <a:latin typeface="Calibri" pitchFamily="34" charset="0"/>
              </a:rPr>
              <a:t>Pond layouts (a) Weak-medium strength wastes          (b) Strong wastes</a:t>
            </a:r>
          </a:p>
          <a:p>
            <a:pPr algn="just">
              <a:spcAft>
                <a:spcPts val="1000"/>
              </a:spcAft>
            </a:pPr>
            <a:r>
              <a:rPr lang="fr-FR" sz="2000" b="1">
                <a:latin typeface="Calibri" pitchFamily="34" charset="0"/>
              </a:rPr>
              <a:t>A: Anaerobic pond	F: Facultative pond	M: Maturation pond</a:t>
            </a:r>
          </a:p>
        </p:txBody>
      </p:sp>
      <p:sp>
        <p:nvSpPr>
          <p:cNvPr id="261126" name="TextBox 43"/>
          <p:cNvSpPr txBox="1">
            <a:spLocks noChangeArrowheads="1"/>
          </p:cNvSpPr>
          <p:nvPr/>
        </p:nvSpPr>
        <p:spPr bwMode="auto">
          <a:xfrm>
            <a:off x="7956550" y="2420938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Calibri" pitchFamily="34" charset="0"/>
              </a:rPr>
              <a:t>a</a:t>
            </a:r>
          </a:p>
        </p:txBody>
      </p:sp>
      <p:sp>
        <p:nvSpPr>
          <p:cNvPr id="261127" name="TextBox 45"/>
          <p:cNvSpPr txBox="1">
            <a:spLocks noChangeArrowheads="1"/>
          </p:cNvSpPr>
          <p:nvPr/>
        </p:nvSpPr>
        <p:spPr bwMode="auto">
          <a:xfrm>
            <a:off x="7956550" y="4581525"/>
            <a:ext cx="466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Calibri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63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smtClean="0"/>
              <a:t>Functions and requirements of ponds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08050"/>
          <a:ext cx="8229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Pond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Main 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 factors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Anaerobic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Facultative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Maturation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</a:t>
                      </a:r>
                      <a:r>
                        <a:rPr lang="en-US" baseline="0" dirty="0" smtClean="0"/>
                        <a:t> strong organic waste</a:t>
                      </a:r>
                    </a:p>
                    <a:p>
                      <a:r>
                        <a:rPr lang="en-US" baseline="0" dirty="0" smtClean="0"/>
                        <a:t>(70% reduction in BOD5)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BOD removal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Fecal </a:t>
                      </a:r>
                      <a:r>
                        <a:rPr lang="en-US" baseline="0" dirty="0" err="1" smtClean="0"/>
                        <a:t>coliform</a:t>
                      </a:r>
                      <a:r>
                        <a:rPr lang="en-US" baseline="0" dirty="0" smtClean="0"/>
                        <a:t> removal (99.9%)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Depth:</a:t>
                      </a:r>
                      <a:r>
                        <a:rPr lang="en-US" baseline="0" dirty="0" smtClean="0"/>
                        <a:t> 2-4 m</a:t>
                      </a:r>
                    </a:p>
                    <a:p>
                      <a:r>
                        <a:rPr lang="en-US" baseline="0" dirty="0" smtClean="0"/>
                        <a:t>Detention time: 5 days</a:t>
                      </a:r>
                    </a:p>
                    <a:p>
                      <a:r>
                        <a:rPr lang="en-US" baseline="0" dirty="0" smtClean="0"/>
                        <a:t>Temp/pH:  &gt; 15°C/&gt;6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Depth: 1-1.5 m</a:t>
                      </a:r>
                    </a:p>
                    <a:p>
                      <a:r>
                        <a:rPr lang="en-US" baseline="0" dirty="0" smtClean="0"/>
                        <a:t>Exposed to wind </a:t>
                      </a:r>
                    </a:p>
                    <a:p>
                      <a:r>
                        <a:rPr lang="en-US" baseline="0" dirty="0" smtClean="0"/>
                        <a:t>Large land area</a:t>
                      </a:r>
                    </a:p>
                    <a:p>
                      <a:r>
                        <a:rPr lang="en-US" baseline="0" dirty="0" err="1" smtClean="0"/>
                        <a:t>Desludging</a:t>
                      </a:r>
                      <a:r>
                        <a:rPr lang="en-US" baseline="0" dirty="0" smtClean="0"/>
                        <a:t>: 10-15 years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dirty="0" smtClean="0"/>
                        <a:t>Depth: 1-1.5 m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4167188"/>
            <a:ext cx="5600700" cy="2286000"/>
            <a:chOff x="1620" y="4140"/>
            <a:chExt cx="8820" cy="360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980" y="4680"/>
              <a:ext cx="8280" cy="3060"/>
              <a:chOff x="1980" y="4680"/>
              <a:chExt cx="8280" cy="3060"/>
            </a:xfrm>
          </p:grpSpPr>
          <p:pic>
            <p:nvPicPr>
              <p:cNvPr id="262166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600" y="4680"/>
                <a:ext cx="5131" cy="2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2167" name="AutoShape 5"/>
              <p:cNvSpPr>
                <a:spLocks noChangeArrowheads="1"/>
              </p:cNvSpPr>
              <p:nvPr/>
            </p:nvSpPr>
            <p:spPr bwMode="auto">
              <a:xfrm>
                <a:off x="1980" y="4680"/>
                <a:ext cx="8280" cy="30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4 h 21600"/>
                  <a:gd name="T14" fmla="*/ 17100 w 21600"/>
                  <a:gd name="T15" fmla="*/ 171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2164" name="Line 6"/>
            <p:cNvSpPr>
              <a:spLocks noChangeShapeType="1"/>
            </p:cNvSpPr>
            <p:nvPr/>
          </p:nvSpPr>
          <p:spPr bwMode="auto">
            <a:xfrm>
              <a:off x="1620" y="4140"/>
              <a:ext cx="72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165" name="Line 7"/>
            <p:cNvSpPr>
              <a:spLocks noChangeShapeType="1"/>
            </p:cNvSpPr>
            <p:nvPr/>
          </p:nvSpPr>
          <p:spPr bwMode="auto">
            <a:xfrm flipV="1">
              <a:off x="9900" y="4320"/>
              <a:ext cx="54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2162" name="TextBox 10"/>
          <p:cNvSpPr txBox="1">
            <a:spLocks noChangeArrowheads="1"/>
          </p:cNvSpPr>
          <p:nvPr/>
        </p:nvSpPr>
        <p:spPr bwMode="auto">
          <a:xfrm>
            <a:off x="5219700" y="5795963"/>
            <a:ext cx="3635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Processes in a facultative pond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63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smtClean="0"/>
              <a:t>Alternative treatments- Septic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EF008-1F42-4F34-AD57-B9FE28A9F4E0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263171" name="Picture 2" descr="mso753C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36613"/>
            <a:ext cx="8713788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Land treatment methods</a:t>
            </a:r>
          </a:p>
        </p:txBody>
      </p:sp>
      <p:sp>
        <p:nvSpPr>
          <p:cNvPr id="264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Application of wastewater on the land</a:t>
            </a:r>
          </a:p>
          <a:p>
            <a:r>
              <a:rPr lang="en-US" sz="2400" smtClean="0"/>
              <a:t>Plants and soil play roles in pollutant removal</a:t>
            </a:r>
          </a:p>
          <a:p>
            <a:r>
              <a:rPr lang="en-US" sz="2400" smtClean="0"/>
              <a:t>Three types of application:</a:t>
            </a:r>
          </a:p>
          <a:p>
            <a:pPr lvl="1"/>
            <a:r>
              <a:rPr lang="en-US" sz="2000" smtClean="0"/>
              <a:t>Slow rate infiltration</a:t>
            </a:r>
          </a:p>
          <a:p>
            <a:pPr lvl="1"/>
            <a:r>
              <a:rPr lang="en-US" sz="2000" smtClean="0"/>
              <a:t>Rapid infiltration</a:t>
            </a:r>
          </a:p>
          <a:p>
            <a:pPr lvl="1"/>
            <a:r>
              <a:rPr lang="en-US" sz="2000" smtClean="0"/>
              <a:t>Overland flow </a:t>
            </a:r>
          </a:p>
        </p:txBody>
      </p:sp>
      <p:pic>
        <p:nvPicPr>
          <p:cNvPr id="2641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260850"/>
            <a:ext cx="8893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/>
              <a:t>Source Assessment and Protection</a:t>
            </a:r>
          </a:p>
        </p:txBody>
      </p:sp>
      <p:sp>
        <p:nvSpPr>
          <p:cNvPr id="2437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Location</a:t>
            </a:r>
            <a:r>
              <a:rPr lang="en-US" b="1" dirty="0" smtClean="0"/>
              <a:t> of drinking water source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Delineation </a:t>
            </a:r>
            <a:r>
              <a:rPr lang="en-US" b="1" dirty="0" smtClean="0"/>
              <a:t>of </a:t>
            </a:r>
            <a:r>
              <a:rPr lang="en-US" b="1" dirty="0" smtClean="0">
                <a:solidFill>
                  <a:srgbClr val="FF0000"/>
                </a:solidFill>
              </a:rPr>
              <a:t>source </a:t>
            </a:r>
            <a:r>
              <a:rPr lang="en-US" b="1" dirty="0" smtClean="0"/>
              <a:t>areas and </a:t>
            </a:r>
            <a:r>
              <a:rPr lang="en-US" b="1" dirty="0" smtClean="0">
                <a:solidFill>
                  <a:srgbClr val="FF0000"/>
                </a:solidFill>
              </a:rPr>
              <a:t>protection zone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Physical barrier </a:t>
            </a:r>
            <a:r>
              <a:rPr lang="en-US" b="1" dirty="0" smtClean="0"/>
              <a:t>effectiveness list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Inventory</a:t>
            </a:r>
            <a:r>
              <a:rPr lang="en-US" b="1" dirty="0" smtClean="0"/>
              <a:t> of </a:t>
            </a:r>
            <a:r>
              <a:rPr lang="en-US" b="1" dirty="0" smtClean="0">
                <a:solidFill>
                  <a:srgbClr val="FF0000"/>
                </a:solidFill>
              </a:rPr>
              <a:t>contaminant sources</a:t>
            </a:r>
          </a:p>
          <a:p>
            <a:pPr algn="just"/>
            <a:r>
              <a:rPr lang="en-US" b="1" dirty="0" smtClean="0"/>
              <a:t>Assessing </a:t>
            </a:r>
            <a:r>
              <a:rPr lang="en-US" b="1" dirty="0" smtClean="0">
                <a:solidFill>
                  <a:srgbClr val="FF0000"/>
                </a:solidFill>
              </a:rPr>
              <a:t>hazards</a:t>
            </a:r>
            <a:r>
              <a:rPr lang="en-US" b="1" dirty="0" smtClean="0"/>
              <a:t> and prioritizing </a:t>
            </a:r>
            <a:r>
              <a:rPr lang="en-US" b="1" dirty="0" smtClean="0">
                <a:solidFill>
                  <a:srgbClr val="FF0000"/>
                </a:solidFill>
              </a:rPr>
              <a:t>risks</a:t>
            </a:r>
          </a:p>
          <a:p>
            <a:pPr algn="just"/>
            <a:r>
              <a:rPr lang="en-US" b="1" dirty="0" smtClean="0"/>
              <a:t>Source </a:t>
            </a:r>
            <a:r>
              <a:rPr lang="en-US" b="1" dirty="0" smtClean="0">
                <a:solidFill>
                  <a:srgbClr val="FF0000"/>
                </a:solidFill>
              </a:rPr>
              <a:t>protection </a:t>
            </a:r>
            <a:r>
              <a:rPr lang="en-US" b="1" dirty="0" smtClean="0"/>
              <a:t>measures</a:t>
            </a:r>
          </a:p>
          <a:p>
            <a:pPr algn="just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3200" smtClean="0"/>
              <a:t>Alternative treatments- Constructed wetlands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C6890-9B82-4A6D-AB4E-546C3329ECE6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265219" name="Picture 2" descr="CWFi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25538"/>
            <a:ext cx="842486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Groundwater Quality Management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0DE5E-E025-44D5-86C2-7D510EAC5F2E}" type="slidenum">
              <a:rPr lang="en-US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44" name="TextBox 3"/>
          <p:cNvSpPr txBox="1">
            <a:spLocks noChangeArrowheads="1"/>
          </p:cNvSpPr>
          <p:nvPr/>
        </p:nvSpPr>
        <p:spPr bwMode="auto">
          <a:xfrm>
            <a:off x="3733800" y="5486400"/>
            <a:ext cx="1676400" cy="92392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Groundwater protection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measures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343401" y="5257800"/>
            <a:ext cx="4572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46" name="Rectangle 7"/>
          <p:cNvSpPr>
            <a:spLocks noChangeArrowheads="1"/>
          </p:cNvSpPr>
          <p:nvPr/>
        </p:nvSpPr>
        <p:spPr bwMode="auto">
          <a:xfrm>
            <a:off x="381000" y="3276600"/>
            <a:ext cx="2743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just"/>
            <a:r>
              <a:rPr lang="en-US" sz="1600" b="1">
                <a:latin typeface="Calibri" pitchFamily="34" charset="0"/>
              </a:rPr>
              <a:t>Sensitivity to contamination determined by the natural intrinsic characteristics of the geological strata</a:t>
            </a:r>
          </a:p>
        </p:txBody>
      </p:sp>
      <p:sp>
        <p:nvSpPr>
          <p:cNvPr id="266247" name="Rectangle 8"/>
          <p:cNvSpPr>
            <a:spLocks noChangeArrowheads="1"/>
          </p:cNvSpPr>
          <p:nvPr/>
        </p:nvSpPr>
        <p:spPr bwMode="auto">
          <a:xfrm>
            <a:off x="6324600" y="3352800"/>
            <a:ext cx="243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just"/>
            <a:r>
              <a:rPr lang="en-US" sz="1600" b="1">
                <a:latin typeface="Calibri" pitchFamily="34" charset="0"/>
              </a:rPr>
              <a:t>Probability that the groundwater in an aquifer will become polluted</a:t>
            </a:r>
          </a:p>
        </p:txBody>
      </p:sp>
      <p:sp>
        <p:nvSpPr>
          <p:cNvPr id="266248" name="Rectangle 9"/>
          <p:cNvSpPr>
            <a:spLocks noChangeArrowheads="1"/>
          </p:cNvSpPr>
          <p:nvPr/>
        </p:nvSpPr>
        <p:spPr bwMode="auto">
          <a:xfrm>
            <a:off x="5181600" y="44958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just"/>
            <a:r>
              <a:rPr lang="en-US" sz="1600" b="1">
                <a:latin typeface="Calibri" pitchFamily="34" charset="0"/>
              </a:rPr>
              <a:t>Threats posed by groundwater pollution hazard to human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609600"/>
          </a:xfrm>
        </p:spPr>
        <p:txBody>
          <a:bodyPr/>
          <a:lstStyle/>
          <a:p>
            <a:r>
              <a:rPr lang="en-US" sz="2800" b="1" smtClean="0"/>
              <a:t>Key factors in aquifer vulnerability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735D0-5567-4758-BD43-B1CC89EEF825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2672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7863" y="981075"/>
            <a:ext cx="52482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Groundwater quality management practices</a:t>
            </a:r>
          </a:p>
        </p:txBody>
      </p:sp>
      <p:sp>
        <p:nvSpPr>
          <p:cNvPr id="268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Assessing actual groundwater </a:t>
            </a:r>
            <a:r>
              <a:rPr lang="en-US" sz="2000" dirty="0" smtClean="0"/>
              <a:t>quality status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Prohibition</a:t>
            </a:r>
            <a:r>
              <a:rPr lang="en-US" sz="2000" dirty="0" smtClean="0"/>
              <a:t> of certain activities in vulnerable areas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Prohibiting the disposal of certain level of waste </a:t>
            </a:r>
            <a:r>
              <a:rPr lang="en-US" sz="2000" dirty="0" smtClean="0"/>
              <a:t>except in sealed facilities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Management</a:t>
            </a:r>
            <a:r>
              <a:rPr lang="en-US" sz="2000" dirty="0" smtClean="0"/>
              <a:t> of waste </a:t>
            </a:r>
            <a:r>
              <a:rPr lang="en-US" sz="2000" dirty="0" smtClean="0">
                <a:solidFill>
                  <a:srgbClr val="FF0000"/>
                </a:solidFill>
              </a:rPr>
              <a:t>effluents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Monitoring compliance </a:t>
            </a:r>
            <a:r>
              <a:rPr lang="en-US" sz="2000" dirty="0" smtClean="0"/>
              <a:t>with regulations/permits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Remedial actions:</a:t>
            </a:r>
          </a:p>
          <a:p>
            <a:pPr lvl="1"/>
            <a:r>
              <a:rPr lang="en-US" sz="1800" dirty="0" smtClean="0"/>
              <a:t>Pumping and treating polluted groundwater</a:t>
            </a:r>
          </a:p>
          <a:p>
            <a:pPr lvl="1"/>
            <a:r>
              <a:rPr lang="en-US" sz="1800" dirty="0" smtClean="0"/>
              <a:t>Pumping/well injection to reverse the hydraulic gradient</a:t>
            </a:r>
          </a:p>
          <a:p>
            <a:pPr lvl="1"/>
            <a:r>
              <a:rPr lang="en-US" sz="1800" dirty="0" smtClean="0"/>
              <a:t>Construction of physical barriers</a:t>
            </a:r>
          </a:p>
          <a:p>
            <a:pPr lvl="1"/>
            <a:r>
              <a:rPr lang="en-US" sz="1800" dirty="0" smtClean="0"/>
              <a:t>Chemical or bacterial in-situ treatment of contaminated groundwater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56E74-5966-48A1-87CB-E388D3BCFDE8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-15902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Groundwater / DRASTIC Model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990600"/>
          <a:ext cx="89154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5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6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7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Initial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Description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Interpretation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4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Depth to the Water Table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</a:t>
                      </a:r>
                      <a:r>
                        <a:rPr lang="en-US" sz="2400" baseline="0" dirty="0" smtClean="0"/>
                        <a:t> shallower the depth ??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7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Recharge of the Aquifer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Higher Rate of Recharge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3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Aquifer Media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Highly permeable aquifer media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7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Soil Media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Depth and type of soil media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7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Topography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flatter</a:t>
                      </a:r>
                      <a:r>
                        <a:rPr lang="en-US" sz="2400" baseline="0" dirty="0" smtClean="0"/>
                        <a:t> the topography…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94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Impact of the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Vadose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Zone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Soil</a:t>
                      </a:r>
                      <a:r>
                        <a:rPr lang="en-US" sz="2400" baseline="0" dirty="0" smtClean="0"/>
                        <a:t> or rock type in the unsaturated zone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94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Hydraulic Conductivity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higher hydraulic Conductivity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70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Score and Weight – The higher the weighted sum..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7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229600" cy="57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43FF0-56B1-412D-AD69-D528E331A242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b="1" smtClean="0"/>
              <a:t>Agricultural point source controls</a:t>
            </a:r>
          </a:p>
        </p:txBody>
      </p:sp>
      <p:sp>
        <p:nvSpPr>
          <p:cNvPr id="27033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sz="2800" b="1" smtClean="0">
                <a:solidFill>
                  <a:schemeClr val="tx2"/>
                </a:solidFill>
              </a:rPr>
              <a:t>Site selection</a:t>
            </a:r>
          </a:p>
          <a:p>
            <a:pPr lvl="1"/>
            <a:r>
              <a:rPr lang="en-US" sz="1600" smtClean="0"/>
              <a:t>As far as practicable from surface waters and down gradient from nearby (50 to 75 m) groundwater wells </a:t>
            </a:r>
          </a:p>
          <a:p>
            <a:pPr lvl="1"/>
            <a:r>
              <a:rPr lang="en-US" sz="1600" smtClean="0"/>
              <a:t>Suitable surface and subsurface soil conditions (low organic matter, low shrink-swell potential, good compactability and adequate bearing capacity, deep water table, etc.)</a:t>
            </a:r>
          </a:p>
          <a:p>
            <a:pPr lvl="1"/>
            <a:endParaRPr lang="en-US" sz="1600" smtClean="0"/>
          </a:p>
          <a:p>
            <a:r>
              <a:rPr lang="en-US" sz="2800" b="1" smtClean="0">
                <a:solidFill>
                  <a:schemeClr val="tx2"/>
                </a:solidFill>
              </a:rPr>
              <a:t>Sizing of structural facilities</a:t>
            </a:r>
          </a:p>
          <a:p>
            <a:pPr lvl="1"/>
            <a:r>
              <a:rPr lang="en-US" sz="1600" smtClean="0"/>
              <a:t>Adequate capacities to hold the pollutants (and rainwater in the case of uncovered structures)</a:t>
            </a:r>
          </a:p>
          <a:p>
            <a:pPr lvl="1"/>
            <a:endParaRPr lang="en-US" sz="1600" smtClean="0"/>
          </a:p>
          <a:p>
            <a:r>
              <a:rPr lang="en-US" sz="2800" b="1" smtClean="0">
                <a:solidFill>
                  <a:schemeClr val="tx2"/>
                </a:solidFill>
              </a:rPr>
              <a:t>Design and construction</a:t>
            </a:r>
          </a:p>
          <a:p>
            <a:pPr lvl="1"/>
            <a:r>
              <a:rPr lang="en-US" sz="1600" smtClean="0"/>
              <a:t>Design according to accepted engineering standards and procedures</a:t>
            </a:r>
          </a:p>
          <a:p>
            <a:pPr lvl="1"/>
            <a:r>
              <a:rPr lang="en-US" sz="1600" smtClean="0"/>
              <a:t>Use corrosion resistant construction materials </a:t>
            </a:r>
          </a:p>
          <a:p>
            <a:pPr lvl="1"/>
            <a:r>
              <a:rPr lang="en-US" sz="1600" smtClean="0"/>
              <a:t>Follow accepted construction practices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F46B4-7727-4AFF-A6D0-89A4DDE08936}" type="slidenum">
              <a:rPr lang="en-US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3"/>
          </a:xfrm>
        </p:spPr>
        <p:txBody>
          <a:bodyPr/>
          <a:lstStyle/>
          <a:p>
            <a:r>
              <a:rPr lang="en-US" sz="2800" b="1" smtClean="0"/>
              <a:t>Non-structural BMPs for controlling Agricultural NPSP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059363"/>
          </a:xfrm>
        </p:spPr>
        <p:txBody>
          <a:bodyPr rtlCol="0"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Education: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100" dirty="0" smtClean="0"/>
              <a:t>awareness on the threats of ANPSP and importance of their control</a:t>
            </a:r>
          </a:p>
          <a:p>
            <a:pPr algn="just" fontAlgn="auto">
              <a:spcAft>
                <a:spcPts val="0"/>
              </a:spcAft>
              <a:defRPr/>
            </a:pPr>
            <a:endParaRPr lang="en-US" sz="2400" dirty="0" smtClean="0"/>
          </a:p>
          <a:p>
            <a:pPr algn="just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Water management: </a:t>
            </a:r>
            <a:r>
              <a:rPr lang="en-US" sz="2000" dirty="0" smtClean="0"/>
              <a:t>reduce erosion and nutrient losses in runoff by minimizing or slowing water flow off fields. </a:t>
            </a:r>
          </a:p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		Examples: contour tillage, buffer strips, diversions and terraces</a:t>
            </a:r>
          </a:p>
          <a:p>
            <a:pPr algn="just" fontAlgn="auto">
              <a:spcAft>
                <a:spcPts val="0"/>
              </a:spcAft>
              <a:defRPr/>
            </a:pPr>
            <a:endParaRPr lang="en-US" sz="2400" dirty="0" smtClean="0"/>
          </a:p>
          <a:p>
            <a:pPr algn="just" fontAlgn="auto"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rgbClr val="FF0000"/>
                </a:solidFill>
              </a:rPr>
              <a:t>Landuse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1" algn="just" fontAlgn="auto">
              <a:spcAft>
                <a:spcPts val="0"/>
              </a:spcAft>
              <a:defRPr/>
            </a:pPr>
            <a:r>
              <a:rPr lang="en-US" sz="2000" dirty="0" smtClean="0"/>
              <a:t>designating areas suitable for various types of development or conservation</a:t>
            </a:r>
          </a:p>
          <a:p>
            <a:pPr algn="just" fontAlgn="auto">
              <a:spcAft>
                <a:spcPts val="0"/>
              </a:spcAft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Erosion and sediment control for cultivated crops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focuses on minimization of exposed soil and time of exposure. </a:t>
            </a:r>
          </a:p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 smtClean="0"/>
              <a:t>		Examples: conservation cover/stabilization practices, conservation tillage, 	cover crop, buffer zones, critical area planting, residue use, delayed 	seedbed preparation, indigenous weed management, mulching, strip 	cropping, conservation cropping;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56781-11DA-4F47-834B-6AAD29B665F8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b="1" smtClean="0"/>
              <a:t>…. BMPs for controlling Agricultural NPSP </a:t>
            </a: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FF0000"/>
                </a:solidFill>
              </a:rPr>
              <a:t>Erosion and sediment controls for livestock areas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</a:p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		</a:t>
            </a:r>
            <a:r>
              <a:rPr lang="en-US" sz="2400" dirty="0" smtClean="0"/>
              <a:t>Example: </a:t>
            </a:r>
            <a:r>
              <a:rPr lang="en-US" sz="2100" dirty="0" smtClean="0"/>
              <a:t>deferred grazing, heavy use area protection</a:t>
            </a:r>
          </a:p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endParaRPr lang="en-US" sz="2100" dirty="0" smtClean="0"/>
          </a:p>
          <a:p>
            <a:pPr algn="just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Pesticide/nutrient control: </a:t>
            </a:r>
          </a:p>
          <a:p>
            <a:pPr lvl="1"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100" dirty="0" smtClean="0"/>
              <a:t>  	Good housekeeping practices, plant and soil analyses, nutrient management plan, integrated pest management, proper application of phosphorus and nitrogen, use of natural fertilizers, leguminous plants in rotation;</a:t>
            </a:r>
          </a:p>
          <a:p>
            <a:pPr algn="just" fontAlgn="auto">
              <a:spcAft>
                <a:spcPts val="0"/>
              </a:spcAft>
              <a:defRPr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Pathogens: </a:t>
            </a:r>
            <a:r>
              <a:rPr lang="en-US" sz="2100" dirty="0" smtClean="0"/>
              <a:t>focuses on livestock and manure management; </a:t>
            </a:r>
          </a:p>
          <a:p>
            <a:pPr algn="just" fontAlgn="auto">
              <a:spcAft>
                <a:spcPts val="0"/>
              </a:spcAft>
              <a:defRPr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Proper management of solid waste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</a:p>
          <a:p>
            <a:pPr algn="just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6C8E7-F483-47AA-BA83-74D894083740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/>
          <a:lstStyle/>
          <a:p>
            <a:r>
              <a:rPr lang="en-US" sz="3200" b="1" smtClean="0"/>
              <a:t>Structural BMPs for controlling ANPSP</a:t>
            </a:r>
          </a:p>
        </p:txBody>
      </p:sp>
      <p:sp>
        <p:nvSpPr>
          <p:cNvPr id="273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Erosion control: </a:t>
            </a:r>
          </a:p>
          <a:p>
            <a:pPr lvl="1"/>
            <a:r>
              <a:rPr lang="en-US" dirty="0" smtClean="0"/>
              <a:t>Contour farming, diversions, terracing, fencing, wind erosion control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Sediment control: </a:t>
            </a:r>
          </a:p>
          <a:p>
            <a:pPr lvl="1"/>
            <a:r>
              <a:rPr lang="en-US" dirty="0" smtClean="0"/>
              <a:t>Filter strips, grassed waterways, sediment basins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Pathogens: </a:t>
            </a:r>
          </a:p>
          <a:p>
            <a:pPr lvl="1"/>
            <a:r>
              <a:rPr lang="en-US" dirty="0" smtClean="0"/>
              <a:t>Waste storage ponds, stream crossing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0C11F-3BFD-4D14-BF77-F2D776E9613C}" type="slidenum">
              <a:rPr lang="en-US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Inventory of contaminant sources</a:t>
            </a:r>
          </a:p>
        </p:txBody>
      </p:sp>
      <p:sp>
        <p:nvSpPr>
          <p:cNvPr id="244739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8229600" cy="4525962"/>
          </a:xfrm>
        </p:spPr>
        <p:txBody>
          <a:bodyPr/>
          <a:lstStyle/>
          <a:p>
            <a:pPr algn="just"/>
            <a:r>
              <a:rPr lang="en-US" b="1" dirty="0" smtClean="0"/>
              <a:t>Purpose is to </a:t>
            </a:r>
            <a:r>
              <a:rPr lang="en-US" b="1" dirty="0" smtClean="0">
                <a:solidFill>
                  <a:srgbClr val="FF0000"/>
                </a:solidFill>
              </a:rPr>
              <a:t>identify the existence and proximity to the water source of past, present and proposed activities</a:t>
            </a:r>
            <a:r>
              <a:rPr lang="en-US" b="1" dirty="0" smtClean="0"/>
              <a:t> that might be a </a:t>
            </a:r>
            <a:r>
              <a:rPr lang="en-US" b="1" dirty="0" smtClean="0">
                <a:solidFill>
                  <a:srgbClr val="FF0000"/>
                </a:solidFill>
              </a:rPr>
              <a:t>potential threat to the water supply.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Review of information </a:t>
            </a:r>
            <a:r>
              <a:rPr lang="en-US" b="1" dirty="0" smtClean="0"/>
              <a:t>on potential contaminant sources</a:t>
            </a:r>
          </a:p>
          <a:p>
            <a:pPr algn="just"/>
            <a:r>
              <a:rPr lang="en-US" b="1" dirty="0" smtClean="0"/>
              <a:t>Conduct a </a:t>
            </a:r>
            <a:r>
              <a:rPr lang="en-US" b="1" dirty="0" smtClean="0">
                <a:solidFill>
                  <a:srgbClr val="FF0000"/>
                </a:solidFill>
              </a:rPr>
              <a:t>contaminant source survey</a:t>
            </a:r>
          </a:p>
          <a:p>
            <a:pPr algn="just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6544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Leachate</a:t>
            </a:r>
            <a:r>
              <a:rPr lang="en-US" dirty="0" smtClean="0"/>
              <a:t> Control</a:t>
            </a:r>
          </a:p>
        </p:txBody>
      </p:sp>
      <p:sp>
        <p:nvSpPr>
          <p:cNvPr id="188419" name="Content Placeholder 4"/>
          <p:cNvSpPr>
            <a:spLocks noGrp="1"/>
          </p:cNvSpPr>
          <p:nvPr>
            <p:ph sz="half" idx="1"/>
          </p:nvPr>
        </p:nvSpPr>
        <p:spPr>
          <a:xfrm>
            <a:off x="461963" y="1557338"/>
            <a:ext cx="4038600" cy="4525962"/>
          </a:xfrm>
        </p:spPr>
        <p:txBody>
          <a:bodyPr>
            <a:normAutofit fontScale="85000" lnSpcReduction="20000"/>
          </a:bodyPr>
          <a:lstStyle/>
          <a:p>
            <a:pPr algn="just" eaLnBrk="1" hangingPunct="1">
              <a:buFont typeface="Arial" charset="0"/>
              <a:buChar char="•"/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Leachate</a:t>
            </a:r>
            <a:r>
              <a:rPr lang="en-US" b="1" dirty="0" smtClean="0">
                <a:solidFill>
                  <a:srgbClr val="FF0000"/>
                </a:solidFill>
              </a:rPr>
              <a:t> is a water-type liquid that seeps out of a landfill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en-US" b="1" dirty="0" smtClean="0"/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n-US" b="1" dirty="0" smtClean="0"/>
              <a:t>The liquid comes from </a:t>
            </a:r>
            <a:r>
              <a:rPr lang="en-US" b="1" dirty="0" smtClean="0">
                <a:solidFill>
                  <a:srgbClr val="FF0000"/>
                </a:solidFill>
              </a:rPr>
              <a:t>rain infiltration and moisture fraction of the MSW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n-US" b="1" dirty="0" smtClean="0"/>
              <a:t>Has a long residence time in a landfill in a predominantly anaerobic environment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n-US" b="1" dirty="0" smtClean="0"/>
              <a:t>It is </a:t>
            </a:r>
            <a:r>
              <a:rPr lang="en-US" b="1" dirty="0" smtClean="0">
                <a:solidFill>
                  <a:srgbClr val="FF0000"/>
                </a:solidFill>
              </a:rPr>
              <a:t>contaminated with organics and heavy metals- highly toxic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en-US" b="1" dirty="0" smtClean="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851275" y="1317625"/>
            <a:ext cx="5148263" cy="3048000"/>
            <a:chOff x="3960241" y="1173088"/>
            <a:chExt cx="5148263" cy="3048000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3960241" y="2011288"/>
              <a:ext cx="5105400" cy="1676400"/>
              <a:chOff x="3886200" y="2667000"/>
              <a:chExt cx="5105400" cy="1295400"/>
            </a:xfrm>
          </p:grpSpPr>
          <p:sp>
            <p:nvSpPr>
              <p:cNvPr id="5" name="Regular Pentagon 4"/>
              <p:cNvSpPr/>
              <p:nvPr/>
            </p:nvSpPr>
            <p:spPr>
              <a:xfrm>
                <a:off x="4800600" y="2667000"/>
                <a:ext cx="3733800" cy="1295400"/>
              </a:xfrm>
              <a:prstGeom prst="pentagon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6" name="Straight Connector 5"/>
              <p:cNvCxnSpPr>
                <a:stCxn id="5" idx="1"/>
              </p:cNvCxnSpPr>
              <p:nvPr/>
            </p:nvCxnSpPr>
            <p:spPr>
              <a:xfrm rot="10800000">
                <a:off x="3886200" y="2784764"/>
                <a:ext cx="914400" cy="37659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10800000">
                <a:off x="8458200" y="3124561"/>
                <a:ext cx="533400" cy="1521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/>
            <p:cNvCxnSpPr/>
            <p:nvPr/>
          </p:nvCxnSpPr>
          <p:spPr>
            <a:xfrm>
              <a:off x="4112641" y="1935088"/>
              <a:ext cx="685800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5827935" y="1745382"/>
              <a:ext cx="38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>
              <a:off x="5980335" y="1743794"/>
              <a:ext cx="38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5675535" y="1743794"/>
              <a:ext cx="3810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6200000" flipV="1">
              <a:off x="7350348" y="1896194"/>
              <a:ext cx="381000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V="1">
              <a:off x="7502748" y="1894607"/>
              <a:ext cx="381000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6200000" flipV="1">
              <a:off x="7197948" y="1894607"/>
              <a:ext cx="381000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8608441" y="2392288"/>
              <a:ext cx="457200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446" name="TextBox 27"/>
            <p:cNvSpPr txBox="1">
              <a:spLocks noChangeArrowheads="1"/>
            </p:cNvSpPr>
            <p:nvPr/>
          </p:nvSpPr>
          <p:spPr bwMode="auto">
            <a:xfrm>
              <a:off x="4188841" y="1717601"/>
              <a:ext cx="53498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SRT</a:t>
              </a:r>
            </a:p>
          </p:txBody>
        </p:sp>
        <p:sp>
          <p:nvSpPr>
            <p:cNvPr id="274447" name="TextBox 28"/>
            <p:cNvSpPr txBox="1">
              <a:spLocks noChangeArrowheads="1"/>
            </p:cNvSpPr>
            <p:nvPr/>
          </p:nvSpPr>
          <p:spPr bwMode="auto">
            <a:xfrm>
              <a:off x="5787454" y="1173088"/>
              <a:ext cx="4381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PR</a:t>
              </a:r>
            </a:p>
          </p:txBody>
        </p:sp>
        <p:sp>
          <p:nvSpPr>
            <p:cNvPr id="274448" name="TextBox 29"/>
            <p:cNvSpPr txBox="1">
              <a:spLocks noChangeArrowheads="1"/>
            </p:cNvSpPr>
            <p:nvPr/>
          </p:nvSpPr>
          <p:spPr bwMode="auto">
            <a:xfrm>
              <a:off x="7273354" y="1325488"/>
              <a:ext cx="42068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EP</a:t>
              </a:r>
            </a:p>
          </p:txBody>
        </p:sp>
        <p:sp>
          <p:nvSpPr>
            <p:cNvPr id="274449" name="TextBox 30"/>
            <p:cNvSpPr txBox="1">
              <a:spLocks noChangeArrowheads="1"/>
            </p:cNvSpPr>
            <p:nvPr/>
          </p:nvSpPr>
          <p:spPr bwMode="auto">
            <a:xfrm>
              <a:off x="8532241" y="2098601"/>
              <a:ext cx="57626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SRO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>
              <a:off x="6664548" y="3650382"/>
              <a:ext cx="381000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6816948" y="3648794"/>
              <a:ext cx="381000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6512148" y="3648794"/>
              <a:ext cx="381000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453" name="TextBox 34"/>
            <p:cNvSpPr txBox="1">
              <a:spLocks noChangeArrowheads="1"/>
            </p:cNvSpPr>
            <p:nvPr/>
          </p:nvSpPr>
          <p:spPr bwMode="auto">
            <a:xfrm>
              <a:off x="6646291" y="3851201"/>
              <a:ext cx="40163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LC</a:t>
              </a:r>
            </a:p>
          </p:txBody>
        </p:sp>
        <p:sp>
          <p:nvSpPr>
            <p:cNvPr id="274454" name="TextBox 35"/>
            <p:cNvSpPr txBox="1">
              <a:spLocks noChangeArrowheads="1"/>
            </p:cNvSpPr>
            <p:nvPr/>
          </p:nvSpPr>
          <p:spPr bwMode="auto">
            <a:xfrm>
              <a:off x="6398641" y="2632001"/>
              <a:ext cx="8858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Landfill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/>
              <a:t>Composition of typical landfill </a:t>
            </a:r>
            <a:r>
              <a:rPr lang="en-US" sz="3200" b="1" dirty="0" err="1" smtClean="0"/>
              <a:t>leachate</a:t>
            </a:r>
            <a:endParaRPr lang="en-US" sz="3200" b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685800"/>
          <a:ext cx="8534400" cy="59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Constituent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 2 years (mg/L)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10 years </a:t>
                      </a:r>
                      <a:r>
                        <a:rPr lang="en-US" baseline="0" dirty="0" smtClean="0"/>
                        <a:t> (mg/L)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BOD5</a:t>
                      </a:r>
                    </a:p>
                    <a:p>
                      <a:r>
                        <a:rPr lang="en-US" dirty="0" smtClean="0"/>
                        <a:t>TOC</a:t>
                      </a:r>
                    </a:p>
                    <a:p>
                      <a:r>
                        <a:rPr lang="en-US" dirty="0" smtClean="0"/>
                        <a:t>COD</a:t>
                      </a:r>
                    </a:p>
                    <a:p>
                      <a:r>
                        <a:rPr lang="en-US" dirty="0" smtClean="0"/>
                        <a:t>TSS</a:t>
                      </a:r>
                    </a:p>
                    <a:p>
                      <a:r>
                        <a:rPr lang="en-US" dirty="0" smtClean="0"/>
                        <a:t>Organic</a:t>
                      </a:r>
                      <a:r>
                        <a:rPr lang="en-US" baseline="0" dirty="0" smtClean="0"/>
                        <a:t> nitrogen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Ammonia nitrogen</a:t>
                      </a:r>
                    </a:p>
                    <a:p>
                      <a:r>
                        <a:rPr lang="en-US" dirty="0" smtClean="0"/>
                        <a:t>Nitrate</a:t>
                      </a:r>
                    </a:p>
                    <a:p>
                      <a:r>
                        <a:rPr lang="en-US" dirty="0" smtClean="0"/>
                        <a:t>Total phosphorus</a:t>
                      </a:r>
                    </a:p>
                    <a:p>
                      <a:r>
                        <a:rPr lang="en-US" dirty="0" smtClean="0"/>
                        <a:t>Ortho-phosphorus</a:t>
                      </a:r>
                    </a:p>
                    <a:p>
                      <a:r>
                        <a:rPr lang="en-US" dirty="0" smtClean="0"/>
                        <a:t>Alkalinity as CaCO3</a:t>
                      </a:r>
                    </a:p>
                    <a:p>
                      <a:r>
                        <a:rPr lang="en-US" dirty="0" smtClean="0"/>
                        <a:t>pH</a:t>
                      </a:r>
                    </a:p>
                    <a:p>
                      <a:r>
                        <a:rPr lang="en-US" dirty="0" smtClean="0"/>
                        <a:t>Total hardness as CaCO3</a:t>
                      </a:r>
                    </a:p>
                    <a:p>
                      <a:r>
                        <a:rPr lang="en-US" dirty="0" smtClean="0"/>
                        <a:t>Calcium </a:t>
                      </a:r>
                    </a:p>
                    <a:p>
                      <a:r>
                        <a:rPr lang="en-US" dirty="0" smtClean="0"/>
                        <a:t>Magnesium</a:t>
                      </a:r>
                    </a:p>
                    <a:p>
                      <a:r>
                        <a:rPr lang="en-US" dirty="0" smtClean="0"/>
                        <a:t>Potassium</a:t>
                      </a:r>
                    </a:p>
                    <a:p>
                      <a:r>
                        <a:rPr lang="en-US" dirty="0" smtClean="0"/>
                        <a:t>Sodium</a:t>
                      </a:r>
                    </a:p>
                    <a:p>
                      <a:r>
                        <a:rPr lang="en-US" dirty="0" smtClean="0"/>
                        <a:t>Chloride</a:t>
                      </a:r>
                    </a:p>
                    <a:p>
                      <a:r>
                        <a:rPr lang="en-US" dirty="0" smtClean="0"/>
                        <a:t>Sulfate</a:t>
                      </a:r>
                    </a:p>
                    <a:p>
                      <a:r>
                        <a:rPr lang="en-US" dirty="0" smtClean="0"/>
                        <a:t>Total iron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2000-30000</a:t>
                      </a:r>
                    </a:p>
                    <a:p>
                      <a:pPr algn="r"/>
                      <a:r>
                        <a:rPr lang="en-US" dirty="0" smtClean="0"/>
                        <a:t>1500-20000</a:t>
                      </a:r>
                    </a:p>
                    <a:p>
                      <a:pPr algn="r"/>
                      <a:r>
                        <a:rPr lang="en-US" dirty="0" smtClean="0"/>
                        <a:t>3000-60000</a:t>
                      </a:r>
                    </a:p>
                    <a:p>
                      <a:pPr algn="r"/>
                      <a:r>
                        <a:rPr lang="en-US" dirty="0" smtClean="0"/>
                        <a:t>200-2000</a:t>
                      </a:r>
                    </a:p>
                    <a:p>
                      <a:pPr algn="r"/>
                      <a:r>
                        <a:rPr lang="en-US" dirty="0" smtClean="0"/>
                        <a:t>10-800</a:t>
                      </a:r>
                    </a:p>
                    <a:p>
                      <a:pPr algn="r"/>
                      <a:r>
                        <a:rPr lang="en-US" dirty="0" smtClean="0"/>
                        <a:t>10-800</a:t>
                      </a:r>
                    </a:p>
                    <a:p>
                      <a:pPr algn="r"/>
                      <a:r>
                        <a:rPr lang="en-US" dirty="0" smtClean="0"/>
                        <a:t>5-40</a:t>
                      </a:r>
                    </a:p>
                    <a:p>
                      <a:pPr algn="r"/>
                      <a:r>
                        <a:rPr lang="en-US" dirty="0" smtClean="0"/>
                        <a:t>5-100</a:t>
                      </a:r>
                    </a:p>
                    <a:p>
                      <a:pPr algn="r"/>
                      <a:r>
                        <a:rPr lang="en-US" dirty="0" smtClean="0"/>
                        <a:t>4-80</a:t>
                      </a:r>
                    </a:p>
                    <a:p>
                      <a:pPr algn="r"/>
                      <a:r>
                        <a:rPr lang="en-US" dirty="0" smtClean="0"/>
                        <a:t>1000-10000</a:t>
                      </a:r>
                    </a:p>
                    <a:p>
                      <a:pPr algn="r"/>
                      <a:r>
                        <a:rPr lang="en-US" dirty="0" smtClean="0"/>
                        <a:t>4.5-7.5</a:t>
                      </a:r>
                    </a:p>
                    <a:p>
                      <a:pPr algn="r"/>
                      <a:r>
                        <a:rPr lang="en-US" dirty="0" smtClean="0"/>
                        <a:t>300-10000</a:t>
                      </a:r>
                    </a:p>
                    <a:p>
                      <a:pPr algn="r"/>
                      <a:r>
                        <a:rPr lang="en-US" dirty="0" smtClean="0"/>
                        <a:t>200-3000</a:t>
                      </a:r>
                    </a:p>
                    <a:p>
                      <a:pPr algn="r"/>
                      <a:r>
                        <a:rPr lang="en-US" dirty="0" smtClean="0"/>
                        <a:t>50-1500</a:t>
                      </a:r>
                    </a:p>
                    <a:p>
                      <a:pPr algn="r"/>
                      <a:r>
                        <a:rPr lang="en-US" dirty="0" smtClean="0"/>
                        <a:t>200-1000</a:t>
                      </a:r>
                    </a:p>
                    <a:p>
                      <a:pPr algn="r"/>
                      <a:r>
                        <a:rPr lang="en-US" dirty="0" smtClean="0"/>
                        <a:t>200-2500</a:t>
                      </a:r>
                    </a:p>
                    <a:p>
                      <a:pPr algn="r"/>
                      <a:r>
                        <a:rPr lang="en-US" dirty="0" smtClean="0"/>
                        <a:t>200-3000</a:t>
                      </a:r>
                    </a:p>
                    <a:p>
                      <a:pPr algn="r"/>
                      <a:r>
                        <a:rPr lang="en-US" dirty="0" smtClean="0"/>
                        <a:t>50-1000</a:t>
                      </a:r>
                    </a:p>
                    <a:p>
                      <a:pPr algn="r"/>
                      <a:r>
                        <a:rPr lang="en-US" dirty="0" smtClean="0"/>
                        <a:t>50-1200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100-200</a:t>
                      </a:r>
                    </a:p>
                    <a:p>
                      <a:pPr algn="r"/>
                      <a:r>
                        <a:rPr lang="en-US" dirty="0" smtClean="0"/>
                        <a:t>80-160</a:t>
                      </a:r>
                    </a:p>
                    <a:p>
                      <a:pPr algn="r"/>
                      <a:r>
                        <a:rPr lang="en-US" dirty="0" smtClean="0"/>
                        <a:t>100-500</a:t>
                      </a:r>
                    </a:p>
                    <a:p>
                      <a:pPr algn="r"/>
                      <a:r>
                        <a:rPr lang="en-US" dirty="0" smtClean="0"/>
                        <a:t>100-400</a:t>
                      </a:r>
                    </a:p>
                    <a:p>
                      <a:pPr algn="r"/>
                      <a:r>
                        <a:rPr lang="en-US" dirty="0" smtClean="0"/>
                        <a:t>80-120</a:t>
                      </a:r>
                    </a:p>
                    <a:p>
                      <a:pPr algn="r"/>
                      <a:r>
                        <a:rPr lang="en-US" dirty="0" smtClean="0"/>
                        <a:t>20-40</a:t>
                      </a:r>
                    </a:p>
                    <a:p>
                      <a:pPr algn="r"/>
                      <a:r>
                        <a:rPr lang="en-US" dirty="0" smtClean="0"/>
                        <a:t>5-10</a:t>
                      </a:r>
                    </a:p>
                    <a:p>
                      <a:pPr algn="r"/>
                      <a:r>
                        <a:rPr lang="en-US" dirty="0" smtClean="0"/>
                        <a:t>5-10</a:t>
                      </a:r>
                    </a:p>
                    <a:p>
                      <a:pPr algn="r"/>
                      <a:r>
                        <a:rPr lang="en-US" dirty="0" smtClean="0"/>
                        <a:t>4-8</a:t>
                      </a:r>
                    </a:p>
                    <a:p>
                      <a:pPr algn="r"/>
                      <a:r>
                        <a:rPr lang="en-US" dirty="0" smtClean="0"/>
                        <a:t>200-1000</a:t>
                      </a:r>
                    </a:p>
                    <a:p>
                      <a:pPr algn="r"/>
                      <a:r>
                        <a:rPr lang="en-US" dirty="0" smtClean="0"/>
                        <a:t>6.6-7.5</a:t>
                      </a:r>
                    </a:p>
                    <a:p>
                      <a:pPr algn="r"/>
                      <a:r>
                        <a:rPr lang="en-US" dirty="0" smtClean="0"/>
                        <a:t>200-500</a:t>
                      </a:r>
                    </a:p>
                    <a:p>
                      <a:pPr algn="r"/>
                      <a:r>
                        <a:rPr lang="en-US" dirty="0" smtClean="0"/>
                        <a:t>100-400</a:t>
                      </a:r>
                    </a:p>
                    <a:p>
                      <a:pPr algn="r"/>
                      <a:r>
                        <a:rPr lang="en-US" dirty="0" smtClean="0"/>
                        <a:t>50-200</a:t>
                      </a:r>
                    </a:p>
                    <a:p>
                      <a:pPr algn="r"/>
                      <a:r>
                        <a:rPr lang="en-US" dirty="0" smtClean="0"/>
                        <a:t>50-400</a:t>
                      </a:r>
                    </a:p>
                    <a:p>
                      <a:pPr algn="r"/>
                      <a:r>
                        <a:rPr lang="en-US" dirty="0" smtClean="0"/>
                        <a:t>100-200</a:t>
                      </a:r>
                    </a:p>
                    <a:p>
                      <a:pPr algn="r"/>
                      <a:r>
                        <a:rPr lang="en-US" dirty="0" smtClean="0"/>
                        <a:t>100-400</a:t>
                      </a:r>
                    </a:p>
                    <a:p>
                      <a:pPr algn="r"/>
                      <a:r>
                        <a:rPr lang="en-US" dirty="0" smtClean="0"/>
                        <a:t>20-50</a:t>
                      </a:r>
                    </a:p>
                    <a:p>
                      <a:pPr algn="r"/>
                      <a:r>
                        <a:rPr lang="en-US" dirty="0" smtClean="0"/>
                        <a:t>20-200</a:t>
                      </a:r>
                    </a:p>
                    <a:p>
                      <a:pPr algn="r"/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Leachate management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Liners</a:t>
            </a:r>
          </a:p>
          <a:p>
            <a:pPr lvl="1" algn="just" eaLnBrk="1" hangingPunct="1">
              <a:buFont typeface="Arial" charset="0"/>
              <a:buChar char="–"/>
              <a:defRPr/>
            </a:pPr>
            <a:r>
              <a:rPr lang="en-US" sz="2000" dirty="0" smtClean="0"/>
              <a:t>Objective: To minimize infiltration of </a:t>
            </a:r>
            <a:r>
              <a:rPr lang="en-US" sz="2000" dirty="0" err="1" smtClean="0"/>
              <a:t>leachate</a:t>
            </a:r>
            <a:r>
              <a:rPr lang="en-US" sz="2000" dirty="0" smtClean="0"/>
              <a:t> into aquifer system</a:t>
            </a:r>
          </a:p>
          <a:p>
            <a:pPr lvl="1" algn="just" eaLnBrk="1" hangingPunct="1">
              <a:buFont typeface="Arial" charset="0"/>
              <a:buNone/>
              <a:defRPr/>
            </a:pPr>
            <a:r>
              <a:rPr lang="en-US" sz="2000" dirty="0" smtClean="0"/>
              <a:t>Selection of liner: function of geology and  environmental requirements </a:t>
            </a:r>
          </a:p>
          <a:p>
            <a:pPr lvl="1" algn="just" eaLnBrk="1" hangingPunct="1">
              <a:buFont typeface="Arial" charset="0"/>
              <a:buNone/>
              <a:defRPr/>
            </a:pPr>
            <a:r>
              <a:rPr lang="en-US" sz="2000" dirty="0" smtClean="0"/>
              <a:t>	-  If there is no groundwater a single compacted clay layer could be sufficient</a:t>
            </a:r>
          </a:p>
          <a:p>
            <a:pPr lvl="1" algn="just" eaLnBrk="1" hangingPunct="1">
              <a:buFont typeface="Arial" charset="0"/>
              <a:buNone/>
              <a:defRPr/>
            </a:pPr>
            <a:r>
              <a:rPr lang="en-US" sz="2000" dirty="0" smtClean="0"/>
              <a:t>	- If groundwater pollution hazard is high use a composite liner composed of clay and </a:t>
            </a:r>
            <a:r>
              <a:rPr lang="en-US" sz="2000" dirty="0" err="1" smtClean="0"/>
              <a:t>geosynthetic</a:t>
            </a:r>
            <a:r>
              <a:rPr lang="en-US" sz="2000" dirty="0" smtClean="0"/>
              <a:t> liners</a:t>
            </a:r>
          </a:p>
          <a:p>
            <a:pPr lvl="1" algn="just" eaLnBrk="1" hangingPunct="1">
              <a:buFont typeface="Arial" charset="0"/>
              <a:buNone/>
              <a:defRPr/>
            </a:pPr>
            <a:endParaRPr lang="en-US" sz="2000" dirty="0" smtClean="0"/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n-US" sz="2400" dirty="0" smtClean="0"/>
              <a:t>Collection systems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 smtClean="0"/>
              <a:t>accomplished by using a series of sloped terraces and a system of collection pipes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Treatment  </a:t>
            </a:r>
          </a:p>
          <a:p>
            <a:pPr lvl="1" algn="just" eaLnBrk="1" hangingPunct="1">
              <a:buFont typeface="Arial" charset="0"/>
              <a:buChar char="–"/>
              <a:defRPr/>
            </a:pPr>
            <a:r>
              <a:rPr lang="en-US" sz="2000" dirty="0" smtClean="0"/>
              <a:t>Recycling; evaporation; treatment + spray disposal; wetlands; treatment with domestic sewage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b="1" smtClean="0"/>
              <a:t>Leachate liners</a:t>
            </a:r>
          </a:p>
        </p:txBody>
      </p:sp>
      <p:pic>
        <p:nvPicPr>
          <p:cNvPr id="277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609600"/>
            <a:ext cx="7410450" cy="600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z="3200" b="1" smtClean="0"/>
              <a:t>Typical leachate collection system</a:t>
            </a:r>
          </a:p>
        </p:txBody>
      </p:sp>
      <p:pic>
        <p:nvPicPr>
          <p:cNvPr id="278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44236"/>
            <a:ext cx="8229600" cy="598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Sources of water pollution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C7708-F5A6-4308-9523-96E8E0C8BA3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609600" y="1066800"/>
            <a:ext cx="8077200" cy="5181600"/>
            <a:chOff x="2520" y="6880"/>
            <a:chExt cx="7200" cy="4234"/>
          </a:xfrm>
        </p:grpSpPr>
        <p:sp>
          <p:nvSpPr>
            <p:cNvPr id="245765" name="AutoShape 3"/>
            <p:cNvSpPr>
              <a:spLocks noChangeAspect="1" noChangeArrowheads="1"/>
            </p:cNvSpPr>
            <p:nvPr/>
          </p:nvSpPr>
          <p:spPr bwMode="auto">
            <a:xfrm>
              <a:off x="2520" y="6880"/>
              <a:ext cx="7200" cy="4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alibri" pitchFamily="34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820" y="7034"/>
              <a:ext cx="6900" cy="4080"/>
              <a:chOff x="2820" y="7034"/>
              <a:chExt cx="6900" cy="4080"/>
            </a:xfrm>
          </p:grpSpPr>
          <p:sp>
            <p:nvSpPr>
              <p:cNvPr id="245767" name="Freeform 5"/>
              <p:cNvSpPr>
                <a:spLocks/>
              </p:cNvSpPr>
              <p:nvPr/>
            </p:nvSpPr>
            <p:spPr bwMode="auto">
              <a:xfrm>
                <a:off x="5520" y="7034"/>
                <a:ext cx="1650" cy="3858"/>
              </a:xfrm>
              <a:custGeom>
                <a:avLst/>
                <a:gdLst>
                  <a:gd name="T0" fmla="*/ 0 w 3645"/>
                  <a:gd name="T1" fmla="*/ 8287 h 2913"/>
                  <a:gd name="T2" fmla="*/ 0 w 3645"/>
                  <a:gd name="T3" fmla="*/ 9619 h 2913"/>
                  <a:gd name="T4" fmla="*/ 0 w 3645"/>
                  <a:gd name="T5" fmla="*/ 10500 h 2913"/>
                  <a:gd name="T6" fmla="*/ 0 w 3645"/>
                  <a:gd name="T7" fmla="*/ 11789 h 2913"/>
                  <a:gd name="T8" fmla="*/ 0 w 3645"/>
                  <a:gd name="T9" fmla="*/ 16605 h 2913"/>
                  <a:gd name="T10" fmla="*/ 0 w 3645"/>
                  <a:gd name="T11" fmla="*/ 23602 h 2913"/>
                  <a:gd name="T12" fmla="*/ 0 w 3645"/>
                  <a:gd name="T13" fmla="*/ 25336 h 2913"/>
                  <a:gd name="T14" fmla="*/ 0 w 3645"/>
                  <a:gd name="T15" fmla="*/ 26662 h 2913"/>
                  <a:gd name="T16" fmla="*/ 0 w 3645"/>
                  <a:gd name="T17" fmla="*/ 31443 h 2913"/>
                  <a:gd name="T18" fmla="*/ 0 w 3645"/>
                  <a:gd name="T19" fmla="*/ 34086 h 2913"/>
                  <a:gd name="T20" fmla="*/ 0 w 3645"/>
                  <a:gd name="T21" fmla="*/ 37146 h 2913"/>
                  <a:gd name="T22" fmla="*/ 0 w 3645"/>
                  <a:gd name="T23" fmla="*/ 41054 h 2913"/>
                  <a:gd name="T24" fmla="*/ 0 w 3645"/>
                  <a:gd name="T25" fmla="*/ 44993 h 2913"/>
                  <a:gd name="T26" fmla="*/ 0 w 3645"/>
                  <a:gd name="T27" fmla="*/ 58973 h 2913"/>
                  <a:gd name="T28" fmla="*/ 0 w 3645"/>
                  <a:gd name="T29" fmla="*/ 63781 h 2913"/>
                  <a:gd name="T30" fmla="*/ 0 w 3645"/>
                  <a:gd name="T31" fmla="*/ 65091 h 2913"/>
                  <a:gd name="T32" fmla="*/ 0 w 3645"/>
                  <a:gd name="T33" fmla="*/ 66424 h 2913"/>
                  <a:gd name="T34" fmla="*/ 0 w 3645"/>
                  <a:gd name="T35" fmla="*/ 70323 h 2913"/>
                  <a:gd name="T36" fmla="*/ 0 w 3645"/>
                  <a:gd name="T37" fmla="*/ 72070 h 2913"/>
                  <a:gd name="T38" fmla="*/ 0 w 3645"/>
                  <a:gd name="T39" fmla="*/ 75150 h 2913"/>
                  <a:gd name="T40" fmla="*/ 0 w 3645"/>
                  <a:gd name="T41" fmla="*/ 81268 h 2913"/>
                  <a:gd name="T42" fmla="*/ 0 w 3645"/>
                  <a:gd name="T43" fmla="*/ 84749 h 2913"/>
                  <a:gd name="T44" fmla="*/ 0 w 3645"/>
                  <a:gd name="T45" fmla="*/ 84321 h 2913"/>
                  <a:gd name="T46" fmla="*/ 0 w 3645"/>
                  <a:gd name="T47" fmla="*/ 83017 h 2913"/>
                  <a:gd name="T48" fmla="*/ 0 w 3645"/>
                  <a:gd name="T49" fmla="*/ 81268 h 2913"/>
                  <a:gd name="T50" fmla="*/ 0 w 3645"/>
                  <a:gd name="T51" fmla="*/ 78634 h 2913"/>
                  <a:gd name="T52" fmla="*/ 0 w 3645"/>
                  <a:gd name="T53" fmla="*/ 73816 h 2913"/>
                  <a:gd name="T54" fmla="*/ 0 w 3645"/>
                  <a:gd name="T55" fmla="*/ 69908 h 2913"/>
                  <a:gd name="T56" fmla="*/ 0 w 3645"/>
                  <a:gd name="T57" fmla="*/ 63781 h 2913"/>
                  <a:gd name="T58" fmla="*/ 0 w 3645"/>
                  <a:gd name="T59" fmla="*/ 61601 h 2913"/>
                  <a:gd name="T60" fmla="*/ 0 w 3645"/>
                  <a:gd name="T61" fmla="*/ 58093 h 2913"/>
                  <a:gd name="T62" fmla="*/ 0 w 3645"/>
                  <a:gd name="T63" fmla="*/ 56351 h 2913"/>
                  <a:gd name="T64" fmla="*/ 0 w 3645"/>
                  <a:gd name="T65" fmla="*/ 55033 h 2913"/>
                  <a:gd name="T66" fmla="*/ 0 w 3645"/>
                  <a:gd name="T67" fmla="*/ 53750 h 2913"/>
                  <a:gd name="T68" fmla="*/ 0 w 3645"/>
                  <a:gd name="T69" fmla="*/ 52416 h 2913"/>
                  <a:gd name="T70" fmla="*/ 0 w 3645"/>
                  <a:gd name="T71" fmla="*/ 48056 h 2913"/>
                  <a:gd name="T72" fmla="*/ 0 w 3645"/>
                  <a:gd name="T73" fmla="*/ 44121 h 2913"/>
                  <a:gd name="T74" fmla="*/ 0 w 3645"/>
                  <a:gd name="T75" fmla="*/ 42829 h 2913"/>
                  <a:gd name="T76" fmla="*/ 0 w 3645"/>
                  <a:gd name="T77" fmla="*/ 32761 h 2913"/>
                  <a:gd name="T78" fmla="*/ 0 w 3645"/>
                  <a:gd name="T79" fmla="*/ 28398 h 2913"/>
                  <a:gd name="T80" fmla="*/ 0 w 3645"/>
                  <a:gd name="T81" fmla="*/ 27095 h 2913"/>
                  <a:gd name="T82" fmla="*/ 0 w 3645"/>
                  <a:gd name="T83" fmla="*/ 25765 h 2913"/>
                  <a:gd name="T84" fmla="*/ 0 w 3645"/>
                  <a:gd name="T85" fmla="*/ 17036 h 2913"/>
                  <a:gd name="T86" fmla="*/ 0 w 3645"/>
                  <a:gd name="T87" fmla="*/ 15269 h 2913"/>
                  <a:gd name="T88" fmla="*/ 0 w 3645"/>
                  <a:gd name="T89" fmla="*/ 12673 h 2913"/>
                  <a:gd name="T90" fmla="*/ 0 w 3645"/>
                  <a:gd name="T91" fmla="*/ 6106 h 2913"/>
                  <a:gd name="T92" fmla="*/ 0 w 3645"/>
                  <a:gd name="T93" fmla="*/ 4820 h 2913"/>
                  <a:gd name="T94" fmla="*/ 0 w 3645"/>
                  <a:gd name="T95" fmla="*/ 428 h 2913"/>
                  <a:gd name="T96" fmla="*/ 0 w 3645"/>
                  <a:gd name="T97" fmla="*/ 0 h 2913"/>
                  <a:gd name="T98" fmla="*/ 0 w 3645"/>
                  <a:gd name="T99" fmla="*/ 428 h 2913"/>
                  <a:gd name="T100" fmla="*/ 0 w 3645"/>
                  <a:gd name="T101" fmla="*/ 2163 h 2913"/>
                  <a:gd name="T102" fmla="*/ 0 w 3645"/>
                  <a:gd name="T103" fmla="*/ 2626 h 2913"/>
                  <a:gd name="T104" fmla="*/ 0 w 3645"/>
                  <a:gd name="T105" fmla="*/ 4397 h 2913"/>
                  <a:gd name="T106" fmla="*/ 0 w 3645"/>
                  <a:gd name="T107" fmla="*/ 6106 h 2913"/>
                  <a:gd name="T108" fmla="*/ 0 w 3645"/>
                  <a:gd name="T109" fmla="*/ 8732 h 2913"/>
                  <a:gd name="T110" fmla="*/ 0 w 3645"/>
                  <a:gd name="T111" fmla="*/ 9619 h 2913"/>
                  <a:gd name="T112" fmla="*/ 0 w 3645"/>
                  <a:gd name="T113" fmla="*/ 8287 h 291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645"/>
                  <a:gd name="T172" fmla="*/ 0 h 2913"/>
                  <a:gd name="T173" fmla="*/ 3645 w 3645"/>
                  <a:gd name="T174" fmla="*/ 2913 h 291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645" h="2913">
                    <a:moveTo>
                      <a:pt x="1080" y="285"/>
                    </a:moveTo>
                    <a:cubicBezTo>
                      <a:pt x="1065" y="300"/>
                      <a:pt x="1054" y="321"/>
                      <a:pt x="1035" y="330"/>
                    </a:cubicBezTo>
                    <a:cubicBezTo>
                      <a:pt x="997" y="347"/>
                      <a:pt x="952" y="342"/>
                      <a:pt x="915" y="360"/>
                    </a:cubicBezTo>
                    <a:cubicBezTo>
                      <a:pt x="832" y="401"/>
                      <a:pt x="877" y="386"/>
                      <a:pt x="780" y="405"/>
                    </a:cubicBezTo>
                    <a:cubicBezTo>
                      <a:pt x="683" y="454"/>
                      <a:pt x="665" y="464"/>
                      <a:pt x="630" y="570"/>
                    </a:cubicBezTo>
                    <a:cubicBezTo>
                      <a:pt x="612" y="751"/>
                      <a:pt x="631" y="672"/>
                      <a:pt x="585" y="810"/>
                    </a:cubicBezTo>
                    <a:cubicBezTo>
                      <a:pt x="578" y="830"/>
                      <a:pt x="582" y="853"/>
                      <a:pt x="570" y="870"/>
                    </a:cubicBezTo>
                    <a:cubicBezTo>
                      <a:pt x="555" y="890"/>
                      <a:pt x="528" y="898"/>
                      <a:pt x="510" y="915"/>
                    </a:cubicBezTo>
                    <a:cubicBezTo>
                      <a:pt x="435" y="983"/>
                      <a:pt x="396" y="1048"/>
                      <a:pt x="300" y="1080"/>
                    </a:cubicBezTo>
                    <a:cubicBezTo>
                      <a:pt x="270" y="1110"/>
                      <a:pt x="229" y="1132"/>
                      <a:pt x="210" y="1170"/>
                    </a:cubicBezTo>
                    <a:cubicBezTo>
                      <a:pt x="171" y="1249"/>
                      <a:pt x="196" y="1214"/>
                      <a:pt x="135" y="1275"/>
                    </a:cubicBezTo>
                    <a:cubicBezTo>
                      <a:pt x="116" y="1333"/>
                      <a:pt x="72" y="1356"/>
                      <a:pt x="45" y="1410"/>
                    </a:cubicBezTo>
                    <a:cubicBezTo>
                      <a:pt x="17" y="1466"/>
                      <a:pt x="14" y="1488"/>
                      <a:pt x="0" y="1545"/>
                    </a:cubicBezTo>
                    <a:cubicBezTo>
                      <a:pt x="5" y="1705"/>
                      <a:pt x="1" y="1866"/>
                      <a:pt x="15" y="2025"/>
                    </a:cubicBezTo>
                    <a:cubicBezTo>
                      <a:pt x="20" y="2081"/>
                      <a:pt x="119" y="2159"/>
                      <a:pt x="150" y="2190"/>
                    </a:cubicBezTo>
                    <a:cubicBezTo>
                      <a:pt x="163" y="2203"/>
                      <a:pt x="166" y="2223"/>
                      <a:pt x="180" y="2235"/>
                    </a:cubicBezTo>
                    <a:cubicBezTo>
                      <a:pt x="202" y="2254"/>
                      <a:pt x="232" y="2262"/>
                      <a:pt x="255" y="2280"/>
                    </a:cubicBezTo>
                    <a:cubicBezTo>
                      <a:pt x="331" y="2339"/>
                      <a:pt x="384" y="2391"/>
                      <a:pt x="480" y="2415"/>
                    </a:cubicBezTo>
                    <a:cubicBezTo>
                      <a:pt x="581" y="2482"/>
                      <a:pt x="702" y="2429"/>
                      <a:pt x="810" y="2475"/>
                    </a:cubicBezTo>
                    <a:cubicBezTo>
                      <a:pt x="883" y="2506"/>
                      <a:pt x="946" y="2550"/>
                      <a:pt x="1020" y="2580"/>
                    </a:cubicBezTo>
                    <a:cubicBezTo>
                      <a:pt x="1183" y="2645"/>
                      <a:pt x="1346" y="2704"/>
                      <a:pt x="1500" y="2790"/>
                    </a:cubicBezTo>
                    <a:cubicBezTo>
                      <a:pt x="1599" y="2845"/>
                      <a:pt x="1609" y="2887"/>
                      <a:pt x="1725" y="2910"/>
                    </a:cubicBezTo>
                    <a:cubicBezTo>
                      <a:pt x="1875" y="2905"/>
                      <a:pt x="2026" y="2913"/>
                      <a:pt x="2175" y="2895"/>
                    </a:cubicBezTo>
                    <a:cubicBezTo>
                      <a:pt x="2200" y="2892"/>
                      <a:pt x="2213" y="2862"/>
                      <a:pt x="2235" y="2850"/>
                    </a:cubicBezTo>
                    <a:cubicBezTo>
                      <a:pt x="2292" y="2817"/>
                      <a:pt x="2381" y="2806"/>
                      <a:pt x="2445" y="2790"/>
                    </a:cubicBezTo>
                    <a:cubicBezTo>
                      <a:pt x="2483" y="2762"/>
                      <a:pt x="2521" y="2738"/>
                      <a:pt x="2550" y="2700"/>
                    </a:cubicBezTo>
                    <a:cubicBezTo>
                      <a:pt x="2621" y="2608"/>
                      <a:pt x="2608" y="2589"/>
                      <a:pt x="2715" y="2535"/>
                    </a:cubicBezTo>
                    <a:cubicBezTo>
                      <a:pt x="2747" y="2438"/>
                      <a:pt x="2758" y="2468"/>
                      <a:pt x="2820" y="2400"/>
                    </a:cubicBezTo>
                    <a:cubicBezTo>
                      <a:pt x="2876" y="2339"/>
                      <a:pt x="2925" y="2237"/>
                      <a:pt x="3000" y="2190"/>
                    </a:cubicBezTo>
                    <a:cubicBezTo>
                      <a:pt x="3040" y="2165"/>
                      <a:pt x="3120" y="2115"/>
                      <a:pt x="3120" y="2115"/>
                    </a:cubicBezTo>
                    <a:cubicBezTo>
                      <a:pt x="3178" y="2029"/>
                      <a:pt x="3233" y="2044"/>
                      <a:pt x="3315" y="1995"/>
                    </a:cubicBezTo>
                    <a:cubicBezTo>
                      <a:pt x="3346" y="1976"/>
                      <a:pt x="3405" y="1935"/>
                      <a:pt x="3405" y="1935"/>
                    </a:cubicBezTo>
                    <a:cubicBezTo>
                      <a:pt x="3415" y="1920"/>
                      <a:pt x="3422" y="1903"/>
                      <a:pt x="3435" y="1890"/>
                    </a:cubicBezTo>
                    <a:cubicBezTo>
                      <a:pt x="3453" y="1872"/>
                      <a:pt x="3479" y="1864"/>
                      <a:pt x="3495" y="1845"/>
                    </a:cubicBezTo>
                    <a:cubicBezTo>
                      <a:pt x="3505" y="1833"/>
                      <a:pt x="3503" y="1814"/>
                      <a:pt x="3510" y="1800"/>
                    </a:cubicBezTo>
                    <a:cubicBezTo>
                      <a:pt x="3535" y="1750"/>
                      <a:pt x="3564" y="1703"/>
                      <a:pt x="3585" y="1650"/>
                    </a:cubicBezTo>
                    <a:cubicBezTo>
                      <a:pt x="3585" y="1650"/>
                      <a:pt x="3622" y="1538"/>
                      <a:pt x="3630" y="1515"/>
                    </a:cubicBezTo>
                    <a:cubicBezTo>
                      <a:pt x="3635" y="1500"/>
                      <a:pt x="3645" y="1470"/>
                      <a:pt x="3645" y="1470"/>
                    </a:cubicBezTo>
                    <a:cubicBezTo>
                      <a:pt x="3640" y="1355"/>
                      <a:pt x="3639" y="1240"/>
                      <a:pt x="3630" y="1125"/>
                    </a:cubicBezTo>
                    <a:cubicBezTo>
                      <a:pt x="3627" y="1087"/>
                      <a:pt x="3578" y="1001"/>
                      <a:pt x="3555" y="975"/>
                    </a:cubicBezTo>
                    <a:cubicBezTo>
                      <a:pt x="3539" y="956"/>
                      <a:pt x="3514" y="946"/>
                      <a:pt x="3495" y="930"/>
                    </a:cubicBezTo>
                    <a:cubicBezTo>
                      <a:pt x="3479" y="916"/>
                      <a:pt x="3464" y="901"/>
                      <a:pt x="3450" y="885"/>
                    </a:cubicBezTo>
                    <a:cubicBezTo>
                      <a:pt x="3378" y="798"/>
                      <a:pt x="3363" y="679"/>
                      <a:pt x="3300" y="585"/>
                    </a:cubicBezTo>
                    <a:cubicBezTo>
                      <a:pt x="3295" y="565"/>
                      <a:pt x="3294" y="543"/>
                      <a:pt x="3285" y="525"/>
                    </a:cubicBezTo>
                    <a:cubicBezTo>
                      <a:pt x="3269" y="493"/>
                      <a:pt x="3225" y="435"/>
                      <a:pt x="3225" y="435"/>
                    </a:cubicBezTo>
                    <a:cubicBezTo>
                      <a:pt x="3215" y="360"/>
                      <a:pt x="3215" y="283"/>
                      <a:pt x="3195" y="210"/>
                    </a:cubicBezTo>
                    <a:cubicBezTo>
                      <a:pt x="3189" y="190"/>
                      <a:pt x="3162" y="183"/>
                      <a:pt x="3150" y="165"/>
                    </a:cubicBezTo>
                    <a:cubicBezTo>
                      <a:pt x="3121" y="121"/>
                      <a:pt x="3140" y="48"/>
                      <a:pt x="3090" y="15"/>
                    </a:cubicBezTo>
                    <a:cubicBezTo>
                      <a:pt x="3073" y="4"/>
                      <a:pt x="3050" y="5"/>
                      <a:pt x="3030" y="0"/>
                    </a:cubicBezTo>
                    <a:cubicBezTo>
                      <a:pt x="2635" y="5"/>
                      <a:pt x="2240" y="5"/>
                      <a:pt x="1845" y="15"/>
                    </a:cubicBezTo>
                    <a:cubicBezTo>
                      <a:pt x="1784" y="16"/>
                      <a:pt x="1746" y="67"/>
                      <a:pt x="1695" y="75"/>
                    </a:cubicBezTo>
                    <a:cubicBezTo>
                      <a:pt x="1616" y="88"/>
                      <a:pt x="1535" y="85"/>
                      <a:pt x="1455" y="90"/>
                    </a:cubicBezTo>
                    <a:cubicBezTo>
                      <a:pt x="1342" y="128"/>
                      <a:pt x="1229" y="138"/>
                      <a:pt x="1110" y="150"/>
                    </a:cubicBezTo>
                    <a:cubicBezTo>
                      <a:pt x="1073" y="159"/>
                      <a:pt x="1026" y="157"/>
                      <a:pt x="1020" y="210"/>
                    </a:cubicBezTo>
                    <a:cubicBezTo>
                      <a:pt x="1017" y="240"/>
                      <a:pt x="1021" y="273"/>
                      <a:pt x="1035" y="300"/>
                    </a:cubicBezTo>
                    <a:cubicBezTo>
                      <a:pt x="1043" y="316"/>
                      <a:pt x="1063" y="336"/>
                      <a:pt x="1080" y="330"/>
                    </a:cubicBezTo>
                    <a:cubicBezTo>
                      <a:pt x="1094" y="325"/>
                      <a:pt x="1080" y="300"/>
                      <a:pt x="1080" y="2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68" name="Text Box 6"/>
              <p:cNvSpPr txBox="1">
                <a:spLocks noChangeArrowheads="1"/>
              </p:cNvSpPr>
              <p:nvPr/>
            </p:nvSpPr>
            <p:spPr bwMode="auto">
              <a:xfrm>
                <a:off x="2820" y="7189"/>
                <a:ext cx="1950" cy="30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600" b="1" dirty="0">
                    <a:latin typeface="Calibri" pitchFamily="34" charset="0"/>
                  </a:rPr>
                  <a:t>POINT SOURCES</a:t>
                </a:r>
                <a:endParaRPr lang="fr-FR" sz="1600" b="1" dirty="0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endParaRPr lang="fr-FR" sz="1600" b="1" dirty="0">
                  <a:latin typeface="Times New Roman" pitchFamily="18" charset="0"/>
                </a:endParaRPr>
              </a:p>
              <a:p>
                <a:endParaRPr lang="fr-FR" sz="1600" dirty="0">
                  <a:latin typeface="Calibri" pitchFamily="34" charset="0"/>
                </a:endParaRPr>
              </a:p>
            </p:txBody>
          </p:sp>
          <p:sp>
            <p:nvSpPr>
              <p:cNvPr id="245769" name="Text Box 7"/>
              <p:cNvSpPr txBox="1">
                <a:spLocks noChangeArrowheads="1"/>
              </p:cNvSpPr>
              <p:nvPr/>
            </p:nvSpPr>
            <p:spPr bwMode="auto">
              <a:xfrm>
                <a:off x="7620" y="7189"/>
                <a:ext cx="2100" cy="30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600" b="1">
                    <a:latin typeface="Calibri" pitchFamily="34" charset="0"/>
                  </a:rPr>
                  <a:t>NONPOINT SOURCES</a:t>
                </a:r>
                <a:endParaRPr lang="fr-FR" sz="1600">
                  <a:latin typeface="Calibri" pitchFamily="34" charset="0"/>
                </a:endParaRPr>
              </a:p>
            </p:txBody>
          </p:sp>
          <p:sp>
            <p:nvSpPr>
              <p:cNvPr id="245770" name="Text Box 8"/>
              <p:cNvSpPr txBox="1">
                <a:spLocks noChangeArrowheads="1"/>
              </p:cNvSpPr>
              <p:nvPr/>
            </p:nvSpPr>
            <p:spPr bwMode="auto">
              <a:xfrm>
                <a:off x="2820" y="7497"/>
                <a:ext cx="1950" cy="6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600" b="1">
                    <a:latin typeface="Calibri" pitchFamily="34" charset="0"/>
                  </a:rPr>
                  <a:t>Power plants:</a:t>
                </a:r>
                <a:endParaRPr lang="fr-FR" sz="1600" b="1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fr-FR" sz="1600">
                    <a:latin typeface="Calibri" pitchFamily="34" charset="0"/>
                  </a:rPr>
                  <a:t>Heated water</a:t>
                </a:r>
              </a:p>
            </p:txBody>
          </p:sp>
          <p:sp>
            <p:nvSpPr>
              <p:cNvPr id="245771" name="Text Box 9"/>
              <p:cNvSpPr txBox="1">
                <a:spLocks noChangeArrowheads="1"/>
              </p:cNvSpPr>
              <p:nvPr/>
            </p:nvSpPr>
            <p:spPr bwMode="auto">
              <a:xfrm>
                <a:off x="2820" y="8115"/>
                <a:ext cx="1950" cy="9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600" b="1" dirty="0" err="1">
                    <a:latin typeface="Calibri" pitchFamily="34" charset="0"/>
                  </a:rPr>
                  <a:t>Feedlots</a:t>
                </a:r>
                <a:endParaRPr lang="fr-FR" sz="1600" b="1" dirty="0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fr-FR" sz="1600" dirty="0" err="1">
                    <a:latin typeface="Calibri" pitchFamily="34" charset="0"/>
                  </a:rPr>
                  <a:t>Organics</a:t>
                </a:r>
                <a:r>
                  <a:rPr lang="fr-FR" sz="1600" dirty="0">
                    <a:latin typeface="Calibri" pitchFamily="34" charset="0"/>
                  </a:rPr>
                  <a:t>, </a:t>
                </a:r>
                <a:r>
                  <a:rPr lang="fr-FR" sz="1600" dirty="0" err="1">
                    <a:latin typeface="Calibri" pitchFamily="34" charset="0"/>
                  </a:rPr>
                  <a:t>solids</a:t>
                </a:r>
                <a:r>
                  <a:rPr lang="fr-FR" sz="1600" dirty="0">
                    <a:latin typeface="Calibri" pitchFamily="34" charset="0"/>
                  </a:rPr>
                  <a:t>, </a:t>
                </a:r>
                <a:r>
                  <a:rPr lang="fr-FR" sz="1600" dirty="0" err="1">
                    <a:latin typeface="Calibri" pitchFamily="34" charset="0"/>
                  </a:rPr>
                  <a:t>nutrients</a:t>
                </a:r>
                <a:r>
                  <a:rPr lang="fr-FR" sz="1600" dirty="0">
                    <a:latin typeface="Calibri" pitchFamily="34" charset="0"/>
                  </a:rPr>
                  <a:t>, </a:t>
                </a:r>
                <a:r>
                  <a:rPr lang="fr-FR" sz="1600" dirty="0" err="1">
                    <a:latin typeface="Calibri" pitchFamily="34" charset="0"/>
                  </a:rPr>
                  <a:t>microorganisms</a:t>
                </a:r>
                <a:endParaRPr lang="fr-FR" sz="1600" dirty="0">
                  <a:latin typeface="Calibri" pitchFamily="34" charset="0"/>
                </a:endParaRPr>
              </a:p>
            </p:txBody>
          </p:sp>
          <p:sp>
            <p:nvSpPr>
              <p:cNvPr id="245772" name="Text Box 10"/>
              <p:cNvSpPr txBox="1">
                <a:spLocks noChangeArrowheads="1"/>
              </p:cNvSpPr>
              <p:nvPr/>
            </p:nvSpPr>
            <p:spPr bwMode="auto">
              <a:xfrm>
                <a:off x="2820" y="9040"/>
                <a:ext cx="1950" cy="99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600" b="1">
                    <a:latin typeface="Calibri" pitchFamily="34" charset="0"/>
                  </a:rPr>
                  <a:t>Industries </a:t>
                </a:r>
                <a:endParaRPr lang="fr-FR" sz="1600" b="1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fr-FR" sz="1600">
                    <a:latin typeface="Calibri" pitchFamily="34" charset="0"/>
                  </a:rPr>
                  <a:t>Organics, chemicals, color and foam, salts, toxins, heated water</a:t>
                </a:r>
              </a:p>
            </p:txBody>
          </p:sp>
          <p:sp>
            <p:nvSpPr>
              <p:cNvPr id="245773" name="Text Box 11"/>
              <p:cNvSpPr txBox="1">
                <a:spLocks noChangeArrowheads="1"/>
              </p:cNvSpPr>
              <p:nvPr/>
            </p:nvSpPr>
            <p:spPr bwMode="auto">
              <a:xfrm>
                <a:off x="2820" y="10033"/>
                <a:ext cx="1950" cy="108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600" b="1">
                    <a:latin typeface="Calibri" pitchFamily="34" charset="0"/>
                  </a:rPr>
                  <a:t>Municipalities </a:t>
                </a:r>
                <a:endParaRPr lang="fr-FR" sz="1600" b="1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fr-FR" sz="1600">
                    <a:latin typeface="Calibri" pitchFamily="34" charset="0"/>
                  </a:rPr>
                  <a:t>Domestic wastewater: Microorganisms, nitrogen, phosphorus</a:t>
                </a:r>
              </a:p>
            </p:txBody>
          </p:sp>
          <p:sp>
            <p:nvSpPr>
              <p:cNvPr id="245774" name="Text Box 12"/>
              <p:cNvSpPr txBox="1">
                <a:spLocks noChangeArrowheads="1"/>
              </p:cNvSpPr>
              <p:nvPr/>
            </p:nvSpPr>
            <p:spPr bwMode="auto">
              <a:xfrm>
                <a:off x="5520" y="8732"/>
                <a:ext cx="1650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600" b="1">
                    <a:latin typeface="Calibri" pitchFamily="34" charset="0"/>
                  </a:rPr>
                  <a:t>Water body</a:t>
                </a:r>
                <a:endParaRPr lang="fr-FR" sz="1600">
                  <a:latin typeface="Calibri" pitchFamily="34" charset="0"/>
                </a:endParaRPr>
              </a:p>
            </p:txBody>
          </p:sp>
          <p:sp>
            <p:nvSpPr>
              <p:cNvPr id="245775" name="Line 13"/>
              <p:cNvSpPr>
                <a:spLocks noChangeShapeType="1"/>
              </p:cNvSpPr>
              <p:nvPr/>
            </p:nvSpPr>
            <p:spPr bwMode="auto">
              <a:xfrm>
                <a:off x="4770" y="7806"/>
                <a:ext cx="105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76" name="Text Box 14"/>
              <p:cNvSpPr txBox="1">
                <a:spLocks noChangeArrowheads="1"/>
              </p:cNvSpPr>
              <p:nvPr/>
            </p:nvSpPr>
            <p:spPr bwMode="auto">
              <a:xfrm>
                <a:off x="4920" y="8269"/>
                <a:ext cx="300" cy="30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600" b="1">
                    <a:latin typeface="Calibri" pitchFamily="34" charset="0"/>
                  </a:rPr>
                  <a:t>T</a:t>
                </a:r>
                <a:endParaRPr lang="fr-FR" sz="1600">
                  <a:latin typeface="Calibri" pitchFamily="34" charset="0"/>
                </a:endParaRPr>
              </a:p>
            </p:txBody>
          </p:sp>
          <p:sp>
            <p:nvSpPr>
              <p:cNvPr id="245777" name="Text Box 15"/>
              <p:cNvSpPr txBox="1">
                <a:spLocks noChangeArrowheads="1"/>
              </p:cNvSpPr>
              <p:nvPr/>
            </p:nvSpPr>
            <p:spPr bwMode="auto">
              <a:xfrm>
                <a:off x="4920" y="9349"/>
                <a:ext cx="300" cy="30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600" b="1">
                    <a:latin typeface="Calibri" pitchFamily="34" charset="0"/>
                  </a:rPr>
                  <a:t>T</a:t>
                </a:r>
                <a:endParaRPr lang="fr-FR" sz="1600">
                  <a:latin typeface="Calibri" pitchFamily="34" charset="0"/>
                </a:endParaRPr>
              </a:p>
            </p:txBody>
          </p:sp>
          <p:sp>
            <p:nvSpPr>
              <p:cNvPr id="245778" name="Text Box 16"/>
              <p:cNvSpPr txBox="1">
                <a:spLocks noChangeArrowheads="1"/>
              </p:cNvSpPr>
              <p:nvPr/>
            </p:nvSpPr>
            <p:spPr bwMode="auto">
              <a:xfrm>
                <a:off x="4920" y="10275"/>
                <a:ext cx="300" cy="30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600" b="1">
                    <a:latin typeface="Calibri" pitchFamily="34" charset="0"/>
                  </a:rPr>
                  <a:t>T</a:t>
                </a:r>
                <a:endParaRPr lang="fr-FR" sz="1600">
                  <a:latin typeface="Calibri" pitchFamily="34" charset="0"/>
                </a:endParaRPr>
              </a:p>
            </p:txBody>
          </p:sp>
          <p:sp>
            <p:nvSpPr>
              <p:cNvPr id="245779" name="Line 17"/>
              <p:cNvSpPr>
                <a:spLocks noChangeShapeType="1"/>
              </p:cNvSpPr>
              <p:nvPr/>
            </p:nvSpPr>
            <p:spPr bwMode="auto">
              <a:xfrm>
                <a:off x="4770" y="8423"/>
                <a:ext cx="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80" name="Line 18"/>
              <p:cNvSpPr>
                <a:spLocks noChangeShapeType="1"/>
              </p:cNvSpPr>
              <p:nvPr/>
            </p:nvSpPr>
            <p:spPr bwMode="auto">
              <a:xfrm>
                <a:off x="5220" y="8423"/>
                <a:ext cx="4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81" name="Line 19"/>
              <p:cNvSpPr>
                <a:spLocks noChangeShapeType="1"/>
              </p:cNvSpPr>
              <p:nvPr/>
            </p:nvSpPr>
            <p:spPr bwMode="auto">
              <a:xfrm>
                <a:off x="4770" y="9503"/>
                <a:ext cx="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82" name="Line 20"/>
              <p:cNvSpPr>
                <a:spLocks noChangeShapeType="1"/>
              </p:cNvSpPr>
              <p:nvPr/>
            </p:nvSpPr>
            <p:spPr bwMode="auto">
              <a:xfrm>
                <a:off x="5220" y="9503"/>
                <a:ext cx="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83" name="Line 21"/>
              <p:cNvSpPr>
                <a:spLocks noChangeShapeType="1"/>
              </p:cNvSpPr>
              <p:nvPr/>
            </p:nvSpPr>
            <p:spPr bwMode="auto">
              <a:xfrm>
                <a:off x="4770" y="10429"/>
                <a:ext cx="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84" name="Line 22"/>
              <p:cNvSpPr>
                <a:spLocks noChangeShapeType="1"/>
              </p:cNvSpPr>
              <p:nvPr/>
            </p:nvSpPr>
            <p:spPr bwMode="auto">
              <a:xfrm>
                <a:off x="5220" y="10429"/>
                <a:ext cx="7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85" name="Text Box 23"/>
              <p:cNvSpPr txBox="1">
                <a:spLocks noChangeArrowheads="1"/>
              </p:cNvSpPr>
              <p:nvPr/>
            </p:nvSpPr>
            <p:spPr bwMode="auto">
              <a:xfrm>
                <a:off x="7620" y="7497"/>
                <a:ext cx="2100" cy="10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600" b="1">
                    <a:latin typeface="Calibri" pitchFamily="34" charset="0"/>
                  </a:rPr>
                  <a:t>Agricultural runoff</a:t>
                </a:r>
                <a:endParaRPr lang="fr-FR" sz="1600" b="1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fr-FR" sz="1600">
                    <a:latin typeface="Calibri" pitchFamily="34" charset="0"/>
                  </a:rPr>
                  <a:t>Sediments, fertilizers, pesticides, organics, microorganisms</a:t>
                </a:r>
              </a:p>
            </p:txBody>
          </p:sp>
          <p:sp>
            <p:nvSpPr>
              <p:cNvPr id="245786" name="Text Box 24"/>
              <p:cNvSpPr txBox="1">
                <a:spLocks noChangeArrowheads="1"/>
              </p:cNvSpPr>
              <p:nvPr/>
            </p:nvSpPr>
            <p:spPr bwMode="auto">
              <a:xfrm>
                <a:off x="7620" y="8557"/>
                <a:ext cx="2100" cy="87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600" b="1">
                    <a:latin typeface="Calibri" pitchFamily="34" charset="0"/>
                  </a:rPr>
                  <a:t>Mining </a:t>
                </a:r>
                <a:endParaRPr lang="fr-FR" sz="1600" b="1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fr-FR" sz="1600">
                    <a:latin typeface="Calibri" pitchFamily="34" charset="0"/>
                  </a:rPr>
                  <a:t>Suspended solids, acid-mine drainage </a:t>
                </a:r>
              </a:p>
            </p:txBody>
          </p:sp>
          <p:sp>
            <p:nvSpPr>
              <p:cNvPr id="245787" name="Text Box 25"/>
              <p:cNvSpPr txBox="1">
                <a:spLocks noChangeArrowheads="1"/>
              </p:cNvSpPr>
              <p:nvPr/>
            </p:nvSpPr>
            <p:spPr bwMode="auto">
              <a:xfrm>
                <a:off x="7620" y="9456"/>
                <a:ext cx="2100" cy="165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fr-FR" sz="1600" b="1">
                    <a:latin typeface="Calibri" pitchFamily="34" charset="0"/>
                  </a:rPr>
                  <a:t>Urban runoff</a:t>
                </a:r>
                <a:endParaRPr lang="fr-FR" sz="1600" b="1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fr-FR" sz="1600">
                    <a:latin typeface="Calibri" pitchFamily="34" charset="0"/>
                  </a:rPr>
                  <a:t>Litter, sediments, organics, nitrogen, phosphorus, heavy metals, petroleum substances, microorganisms</a:t>
                </a:r>
              </a:p>
            </p:txBody>
          </p:sp>
          <p:sp>
            <p:nvSpPr>
              <p:cNvPr id="245788" name="Line 26"/>
              <p:cNvSpPr>
                <a:spLocks noChangeShapeType="1"/>
              </p:cNvSpPr>
              <p:nvPr/>
            </p:nvSpPr>
            <p:spPr bwMode="auto">
              <a:xfrm flipH="1">
                <a:off x="7020" y="7960"/>
                <a:ext cx="6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89" name="Line 27"/>
              <p:cNvSpPr>
                <a:spLocks noChangeShapeType="1"/>
              </p:cNvSpPr>
              <p:nvPr/>
            </p:nvSpPr>
            <p:spPr bwMode="auto">
              <a:xfrm flipH="1">
                <a:off x="7170" y="8732"/>
                <a:ext cx="4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90" name="Line 28"/>
              <p:cNvSpPr>
                <a:spLocks noChangeShapeType="1"/>
              </p:cNvSpPr>
              <p:nvPr/>
            </p:nvSpPr>
            <p:spPr bwMode="auto">
              <a:xfrm flipH="1">
                <a:off x="6870" y="9812"/>
                <a:ext cx="7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773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Factors influencing susceptibility to contamination in source area</a:t>
            </a:r>
            <a:endParaRPr lang="en-US" dirty="0"/>
          </a:p>
        </p:txBody>
      </p:sp>
      <p:sp>
        <p:nvSpPr>
          <p:cNvPr id="246787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Physical integrity </a:t>
            </a:r>
            <a:r>
              <a:rPr lang="en-US" sz="2800" b="1" dirty="0" smtClean="0"/>
              <a:t>of works supplying water</a:t>
            </a: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Physical, geologic, hydrologic, chemical, and biological characteristics </a:t>
            </a:r>
            <a:r>
              <a:rPr lang="en-US" sz="2800" b="1" dirty="0" smtClean="0"/>
              <a:t>that influence source water and contaminant flow to the supply point</a:t>
            </a: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Type, number and locations of potential contaminant sources and land use </a:t>
            </a:r>
            <a:r>
              <a:rPr lang="en-US" sz="2800" b="1" dirty="0" smtClean="0"/>
              <a:t>within the assessment area of a water supply</a:t>
            </a: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Nature and quantity of contaminants that have been or potentially could be released within a source area; </a:t>
            </a:r>
            <a:r>
              <a:rPr lang="en-US" sz="2800" b="1" dirty="0" smtClean="0"/>
              <a:t>the measures in place to prevent such releases</a:t>
            </a:r>
          </a:p>
        </p:txBody>
      </p:sp>
    </p:spTree>
    <p:extLst>
      <p:ext uri="{BB962C8B-B14F-4D97-AF65-F5344CB8AC3E}">
        <p14:creationId xmlns:p14="http://schemas.microsoft.com/office/powerpoint/2010/main" val="88207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600" dirty="0" smtClean="0"/>
              <a:t>Contaminant source- Required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Time of travel from release point to intake</a:t>
            </a:r>
          </a:p>
          <a:p>
            <a:pPr lvl="1" algn="just">
              <a:buFont typeface="Arial" charset="0"/>
              <a:buChar char="–"/>
              <a:defRPr/>
            </a:pPr>
            <a:r>
              <a:rPr lang="en-US" b="1" dirty="0" smtClean="0"/>
              <a:t>Release location</a:t>
            </a:r>
          </a:p>
          <a:p>
            <a:pPr lvl="1" algn="just">
              <a:buFont typeface="Arial" charset="0"/>
              <a:buChar char="–"/>
              <a:defRPr/>
            </a:pPr>
            <a:r>
              <a:rPr lang="en-US" b="1" dirty="0" smtClean="0"/>
              <a:t>Stream velocity, discharge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Type and characteristics </a:t>
            </a:r>
            <a:r>
              <a:rPr lang="en-US" b="1" dirty="0" smtClean="0"/>
              <a:t>of contaminant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b="1" dirty="0" smtClean="0"/>
              <a:t>Release type: continuous or instantaneous 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Concentration </a:t>
            </a:r>
            <a:r>
              <a:rPr lang="en-US" b="1" dirty="0" smtClean="0"/>
              <a:t>of contaminant at intake point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b="1" dirty="0" smtClean="0"/>
              <a:t>Contaminant </a:t>
            </a:r>
            <a:r>
              <a:rPr lang="en-US" b="1" dirty="0" smtClean="0">
                <a:solidFill>
                  <a:srgbClr val="FF0000"/>
                </a:solidFill>
              </a:rPr>
              <a:t>transport</a:t>
            </a:r>
            <a:r>
              <a:rPr lang="en-US" b="1" dirty="0" smtClean="0"/>
              <a:t> mechanism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Transformation processes </a:t>
            </a:r>
            <a:r>
              <a:rPr lang="en-US" b="1" dirty="0" smtClean="0"/>
              <a:t>that may lower contaminant concentration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21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DC346992-8907-8948-A771-4795CDCA0FE2}"/>
              </a:ext>
            </a:extLst>
          </p:cNvPr>
          <p:cNvSpPr/>
          <p:nvPr/>
        </p:nvSpPr>
        <p:spPr>
          <a:xfrm>
            <a:off x="1568335" y="1500842"/>
            <a:ext cx="2342226" cy="3585954"/>
          </a:xfrm>
          <a:custGeom>
            <a:avLst/>
            <a:gdLst>
              <a:gd name="connsiteX0" fmla="*/ 1102712 w 3353197"/>
              <a:gd name="connsiteY0" fmla="*/ 429413 h 4955312"/>
              <a:gd name="connsiteX1" fmla="*/ 1016215 w 3353197"/>
              <a:gd name="connsiteY1" fmla="*/ 454126 h 4955312"/>
              <a:gd name="connsiteX2" fmla="*/ 250096 w 3353197"/>
              <a:gd name="connsiteY2" fmla="*/ 886613 h 4955312"/>
              <a:gd name="connsiteX3" fmla="*/ 2961 w 3353197"/>
              <a:gd name="connsiteY3" fmla="*/ 2196429 h 4955312"/>
              <a:gd name="connsiteX4" fmla="*/ 175955 w 3353197"/>
              <a:gd name="connsiteY4" fmla="*/ 4816062 h 4955312"/>
              <a:gd name="connsiteX5" fmla="*/ 991501 w 3353197"/>
              <a:gd name="connsiteY5" fmla="*/ 4457716 h 4955312"/>
              <a:gd name="connsiteX6" fmla="*/ 2461955 w 3353197"/>
              <a:gd name="connsiteY6" fmla="*/ 3283824 h 4955312"/>
              <a:gd name="connsiteX7" fmla="*/ 3351642 w 3353197"/>
              <a:gd name="connsiteY7" fmla="*/ 1430310 h 4955312"/>
              <a:gd name="connsiteX8" fmla="*/ 2634950 w 3353197"/>
              <a:gd name="connsiteY8" fmla="*/ 46354 h 4955312"/>
              <a:gd name="connsiteX9" fmla="*/ 1139782 w 3353197"/>
              <a:gd name="connsiteY9" fmla="*/ 355272 h 495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3197" h="4955312">
                <a:moveTo>
                  <a:pt x="1102712" y="429413"/>
                </a:moveTo>
                <a:cubicBezTo>
                  <a:pt x="1130515" y="403669"/>
                  <a:pt x="1158318" y="377926"/>
                  <a:pt x="1016215" y="454126"/>
                </a:cubicBezTo>
                <a:cubicBezTo>
                  <a:pt x="874112" y="530326"/>
                  <a:pt x="418972" y="596229"/>
                  <a:pt x="250096" y="886613"/>
                </a:cubicBezTo>
                <a:cubicBezTo>
                  <a:pt x="81220" y="1176997"/>
                  <a:pt x="15318" y="1541521"/>
                  <a:pt x="2961" y="2196429"/>
                </a:cubicBezTo>
                <a:cubicBezTo>
                  <a:pt x="-9396" y="2851337"/>
                  <a:pt x="11198" y="4439181"/>
                  <a:pt x="175955" y="4816062"/>
                </a:cubicBezTo>
                <a:cubicBezTo>
                  <a:pt x="340712" y="5192943"/>
                  <a:pt x="610501" y="4713089"/>
                  <a:pt x="991501" y="4457716"/>
                </a:cubicBezTo>
                <a:cubicBezTo>
                  <a:pt x="1372501" y="4202343"/>
                  <a:pt x="2068598" y="3788392"/>
                  <a:pt x="2461955" y="3283824"/>
                </a:cubicBezTo>
                <a:cubicBezTo>
                  <a:pt x="2855312" y="2779256"/>
                  <a:pt x="3322810" y="1969888"/>
                  <a:pt x="3351642" y="1430310"/>
                </a:cubicBezTo>
                <a:cubicBezTo>
                  <a:pt x="3380474" y="890732"/>
                  <a:pt x="3003593" y="225527"/>
                  <a:pt x="2634950" y="46354"/>
                </a:cubicBezTo>
                <a:cubicBezTo>
                  <a:pt x="2266307" y="-132819"/>
                  <a:pt x="1353966" y="258478"/>
                  <a:pt x="1139782" y="35527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DD1634FC-CD84-9248-B3E6-035C367CD349}"/>
              </a:ext>
            </a:extLst>
          </p:cNvPr>
          <p:cNvSpPr/>
          <p:nvPr/>
        </p:nvSpPr>
        <p:spPr>
          <a:xfrm>
            <a:off x="1657737" y="1467877"/>
            <a:ext cx="1781202" cy="3648458"/>
          </a:xfrm>
          <a:custGeom>
            <a:avLst/>
            <a:gdLst>
              <a:gd name="connsiteX0" fmla="*/ 2386398 w 2386398"/>
              <a:gd name="connsiteY0" fmla="*/ 0 h 5221580"/>
              <a:gd name="connsiteX1" fmla="*/ 2238116 w 2386398"/>
              <a:gd name="connsiteY1" fmla="*/ 864973 h 5221580"/>
              <a:gd name="connsiteX2" fmla="*/ 1570852 w 2386398"/>
              <a:gd name="connsiteY2" fmla="*/ 1742303 h 5221580"/>
              <a:gd name="connsiteX3" fmla="*/ 1570852 w 2386398"/>
              <a:gd name="connsiteY3" fmla="*/ 2792627 h 5221580"/>
              <a:gd name="connsiteX4" fmla="*/ 730592 w 2386398"/>
              <a:gd name="connsiteY4" fmla="*/ 3422822 h 5221580"/>
              <a:gd name="connsiteX5" fmla="*/ 569954 w 2386398"/>
              <a:gd name="connsiteY5" fmla="*/ 4337222 h 5221580"/>
              <a:gd name="connsiteX6" fmla="*/ 26257 w 2386398"/>
              <a:gd name="connsiteY6" fmla="*/ 5189838 h 5221580"/>
              <a:gd name="connsiteX7" fmla="*/ 125111 w 2386398"/>
              <a:gd name="connsiteY7" fmla="*/ 5090984 h 522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6398" h="5221580">
                <a:moveTo>
                  <a:pt x="2386398" y="0"/>
                </a:moveTo>
                <a:cubicBezTo>
                  <a:pt x="2380219" y="287294"/>
                  <a:pt x="2374040" y="574589"/>
                  <a:pt x="2238116" y="864973"/>
                </a:cubicBezTo>
                <a:cubicBezTo>
                  <a:pt x="2102192" y="1155357"/>
                  <a:pt x="1682063" y="1421027"/>
                  <a:pt x="1570852" y="1742303"/>
                </a:cubicBezTo>
                <a:cubicBezTo>
                  <a:pt x="1459641" y="2063579"/>
                  <a:pt x="1710895" y="2512541"/>
                  <a:pt x="1570852" y="2792627"/>
                </a:cubicBezTo>
                <a:cubicBezTo>
                  <a:pt x="1430809" y="3072713"/>
                  <a:pt x="897408" y="3165390"/>
                  <a:pt x="730592" y="3422822"/>
                </a:cubicBezTo>
                <a:cubicBezTo>
                  <a:pt x="563776" y="3680255"/>
                  <a:pt x="687343" y="4042719"/>
                  <a:pt x="569954" y="4337222"/>
                </a:cubicBezTo>
                <a:cubicBezTo>
                  <a:pt x="452565" y="4631725"/>
                  <a:pt x="100397" y="5064211"/>
                  <a:pt x="26257" y="5189838"/>
                </a:cubicBezTo>
                <a:cubicBezTo>
                  <a:pt x="-47883" y="5315465"/>
                  <a:pt x="50971" y="5023022"/>
                  <a:pt x="125111" y="509098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8E8AA15-08A8-024F-B9BF-3383D28B7FB0}"/>
              </a:ext>
            </a:extLst>
          </p:cNvPr>
          <p:cNvSpPr/>
          <p:nvPr/>
        </p:nvSpPr>
        <p:spPr>
          <a:xfrm>
            <a:off x="6209271" y="2825197"/>
            <a:ext cx="1016477" cy="9027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DF2100-856B-BE43-A1E8-9B845B57CFAE}"/>
              </a:ext>
            </a:extLst>
          </p:cNvPr>
          <p:cNvSpPr/>
          <p:nvPr/>
        </p:nvSpPr>
        <p:spPr>
          <a:xfrm>
            <a:off x="5887390" y="2546903"/>
            <a:ext cx="1656410" cy="14311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93D08D-D418-704D-9CE5-BBF8D77BE528}"/>
              </a:ext>
            </a:extLst>
          </p:cNvPr>
          <p:cNvSpPr/>
          <p:nvPr/>
        </p:nvSpPr>
        <p:spPr>
          <a:xfrm>
            <a:off x="5716511" y="2328242"/>
            <a:ext cx="2055889" cy="18196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CE2E86-0735-1144-B66D-5E1744170330}"/>
              </a:ext>
            </a:extLst>
          </p:cNvPr>
          <p:cNvSpPr/>
          <p:nvPr/>
        </p:nvSpPr>
        <p:spPr>
          <a:xfrm>
            <a:off x="6529806" y="3094342"/>
            <a:ext cx="342901" cy="342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22583D6-5A84-AE49-A804-C33B7DCE0F05}"/>
              </a:ext>
            </a:extLst>
          </p:cNvPr>
          <p:cNvCxnSpPr/>
          <p:nvPr/>
        </p:nvCxnSpPr>
        <p:spPr>
          <a:xfrm>
            <a:off x="2077278" y="2179154"/>
            <a:ext cx="327992" cy="467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94EC58-CBD6-D54E-B4D9-7742D5CC1B3D}"/>
              </a:ext>
            </a:extLst>
          </p:cNvPr>
          <p:cNvCxnSpPr/>
          <p:nvPr/>
        </p:nvCxnSpPr>
        <p:spPr>
          <a:xfrm flipH="1">
            <a:off x="3091070" y="2676111"/>
            <a:ext cx="665922" cy="79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E786D4E-3044-814A-8F2D-13EC8E9B6DEB}"/>
              </a:ext>
            </a:extLst>
          </p:cNvPr>
          <p:cNvCxnSpPr/>
          <p:nvPr/>
        </p:nvCxnSpPr>
        <p:spPr>
          <a:xfrm flipH="1">
            <a:off x="1510747" y="4900405"/>
            <a:ext cx="298175" cy="4493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AD40BD-0EB4-A443-A247-4CDCDB4360EF}"/>
              </a:ext>
            </a:extLst>
          </p:cNvPr>
          <p:cNvCxnSpPr/>
          <p:nvPr/>
        </p:nvCxnSpPr>
        <p:spPr>
          <a:xfrm>
            <a:off x="1808923" y="3580573"/>
            <a:ext cx="743714" cy="397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24431B-3D4B-9945-A481-CC03147DFB9F}"/>
              </a:ext>
            </a:extLst>
          </p:cNvPr>
          <p:cNvCxnSpPr/>
          <p:nvPr/>
        </p:nvCxnSpPr>
        <p:spPr>
          <a:xfrm>
            <a:off x="2405270" y="3094342"/>
            <a:ext cx="685800" cy="342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C88F5F-D753-7F40-8D79-3E0728103E40}"/>
              </a:ext>
            </a:extLst>
          </p:cNvPr>
          <p:cNvCxnSpPr/>
          <p:nvPr/>
        </p:nvCxnSpPr>
        <p:spPr>
          <a:xfrm>
            <a:off x="2552637" y="2412724"/>
            <a:ext cx="706727" cy="286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2053C0E-93DF-B24E-A122-BB9260FFB0A1}"/>
              </a:ext>
            </a:extLst>
          </p:cNvPr>
          <p:cNvSpPr txBox="1"/>
          <p:nvPr/>
        </p:nvSpPr>
        <p:spPr>
          <a:xfrm>
            <a:off x="2541155" y="4041173"/>
            <a:ext cx="21430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Abstraction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644CBF-5829-EA4E-9AC1-A00C26E371CD}"/>
              </a:ext>
            </a:extLst>
          </p:cNvPr>
          <p:cNvSpPr txBox="1"/>
          <p:nvPr/>
        </p:nvSpPr>
        <p:spPr>
          <a:xfrm>
            <a:off x="1767328" y="3080372"/>
            <a:ext cx="7354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PZ1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EF4AB4-4828-044D-9175-2A3C983BF6CD}"/>
              </a:ext>
            </a:extLst>
          </p:cNvPr>
          <p:cNvSpPr txBox="1"/>
          <p:nvPr/>
        </p:nvSpPr>
        <p:spPr>
          <a:xfrm>
            <a:off x="2837375" y="2804474"/>
            <a:ext cx="7354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PZ2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181AA1-4BDD-344F-B4E4-ABE75BB481CC}"/>
              </a:ext>
            </a:extLst>
          </p:cNvPr>
          <p:cNvSpPr txBox="1"/>
          <p:nvPr/>
        </p:nvSpPr>
        <p:spPr>
          <a:xfrm>
            <a:off x="2552637" y="1529258"/>
            <a:ext cx="7354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PZ3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1EE82D-1734-D74F-BF29-81B7D16F7DFF}"/>
              </a:ext>
            </a:extLst>
          </p:cNvPr>
          <p:cNvSpPr txBox="1"/>
          <p:nvPr/>
        </p:nvSpPr>
        <p:spPr>
          <a:xfrm>
            <a:off x="6616773" y="2803621"/>
            <a:ext cx="41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F719AD-7D7F-A443-ACFD-EF08A0929989}"/>
              </a:ext>
            </a:extLst>
          </p:cNvPr>
          <p:cNvSpPr txBox="1"/>
          <p:nvPr/>
        </p:nvSpPr>
        <p:spPr>
          <a:xfrm>
            <a:off x="6889056" y="2619708"/>
            <a:ext cx="41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7FAA37-B0BC-E041-9D46-F0979F71AEBB}"/>
              </a:ext>
            </a:extLst>
          </p:cNvPr>
          <p:cNvSpPr txBox="1"/>
          <p:nvPr/>
        </p:nvSpPr>
        <p:spPr>
          <a:xfrm>
            <a:off x="6536974" y="2237057"/>
            <a:ext cx="41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E14C16-D1A5-544F-9CE0-A01218CE1AD1}"/>
              </a:ext>
            </a:extLst>
          </p:cNvPr>
          <p:cNvSpPr txBox="1"/>
          <p:nvPr/>
        </p:nvSpPr>
        <p:spPr>
          <a:xfrm>
            <a:off x="1610336" y="5273187"/>
            <a:ext cx="3500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Surface Water </a:t>
            </a:r>
            <a:r>
              <a:rPr lang="en-US" b="1" dirty="0">
                <a:solidFill>
                  <a:schemeClr val="accent1"/>
                </a:solidFill>
              </a:rPr>
              <a:t>Protection Zones (PZ)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B778F4-9F01-DC4A-AD99-DCEB9D023BFB}"/>
              </a:ext>
            </a:extLst>
          </p:cNvPr>
          <p:cNvSpPr txBox="1"/>
          <p:nvPr/>
        </p:nvSpPr>
        <p:spPr>
          <a:xfrm>
            <a:off x="4502427" y="4505705"/>
            <a:ext cx="4313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Groundwater </a:t>
            </a:r>
            <a:r>
              <a:rPr lang="en-US" b="1" dirty="0">
                <a:solidFill>
                  <a:schemeClr val="accent1"/>
                </a:solidFill>
              </a:rPr>
              <a:t>Well Head Protection Areas (WHPA)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836D103-D49D-4F4C-9F7E-20034E04B898}"/>
              </a:ext>
            </a:extLst>
          </p:cNvPr>
          <p:cNvCxnSpPr>
            <a:stCxn id="24" idx="2"/>
            <a:endCxn id="6" idx="7"/>
          </p:cNvCxnSpPr>
          <p:nvPr/>
        </p:nvCxnSpPr>
        <p:spPr>
          <a:xfrm flipV="1">
            <a:off x="6824253" y="2594718"/>
            <a:ext cx="647069" cy="555152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172F9C38-70EB-A04D-AD16-BB0CDB49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B3A71-CBB6-AF4B-82B4-17B10BECBE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9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685800"/>
            <a:ext cx="8915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758</TotalTime>
  <Words>1689</Words>
  <Application>Microsoft Office PowerPoint</Application>
  <PresentationFormat>On-screen Show (4:3)</PresentationFormat>
  <Paragraphs>491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Constantia</vt:lpstr>
      <vt:lpstr>Symbol</vt:lpstr>
      <vt:lpstr>Times New Roman</vt:lpstr>
      <vt:lpstr>Wingdings 2</vt:lpstr>
      <vt:lpstr>Flow</vt:lpstr>
      <vt:lpstr>5. SOURCE PROTECTION</vt:lpstr>
      <vt:lpstr>Multiple Barrier Approach </vt:lpstr>
      <vt:lpstr>Source Assessment and Protection</vt:lpstr>
      <vt:lpstr>Inventory of contaminant sources</vt:lpstr>
      <vt:lpstr>Sources of water pollution</vt:lpstr>
      <vt:lpstr>Factors influencing susceptibility to contamination in source area</vt:lpstr>
      <vt:lpstr>Contaminant source- Required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Assessing hazards</vt:lpstr>
      <vt:lpstr>Risk analysis</vt:lpstr>
      <vt:lpstr>Example- Hazard assessment</vt:lpstr>
      <vt:lpstr>Surface water pollution control methods</vt:lpstr>
      <vt:lpstr>Surface water pollution control methods…</vt:lpstr>
      <vt:lpstr>Reducing waste after generation</vt:lpstr>
      <vt:lpstr>Conventional wastewater treatment</vt:lpstr>
      <vt:lpstr>Biological wastewater treatment</vt:lpstr>
      <vt:lpstr>Biological Nitrogen removal</vt:lpstr>
      <vt:lpstr>Biological Nitrogen removal</vt:lpstr>
      <vt:lpstr>Two-stage biological P removal</vt:lpstr>
      <vt:lpstr>Alternative Treatments</vt:lpstr>
      <vt:lpstr>Waste stabilization ponds</vt:lpstr>
      <vt:lpstr>Functions and requirements of ponds</vt:lpstr>
      <vt:lpstr>Alternative treatments- Septic systems</vt:lpstr>
      <vt:lpstr>Land treatment methods</vt:lpstr>
      <vt:lpstr>Alternative treatments- Constructed wetlands</vt:lpstr>
      <vt:lpstr>Groundwater Quality Management </vt:lpstr>
      <vt:lpstr>Key factors in aquifer vulnerability</vt:lpstr>
      <vt:lpstr>Groundwater quality management practices</vt:lpstr>
      <vt:lpstr>Groundwater / DRASTIC Model</vt:lpstr>
      <vt:lpstr>PowerPoint Presentation</vt:lpstr>
      <vt:lpstr>Agricultural point source controls</vt:lpstr>
      <vt:lpstr>Non-structural BMPs for controlling Agricultural NPSP </vt:lpstr>
      <vt:lpstr>…. BMPs for controlling Agricultural NPSP </vt:lpstr>
      <vt:lpstr>Structural BMPs for controlling ANPSP</vt:lpstr>
      <vt:lpstr>Leachate Control</vt:lpstr>
      <vt:lpstr>Composition of typical landfill leachate</vt:lpstr>
      <vt:lpstr>Leachate management</vt:lpstr>
      <vt:lpstr>Leachate liners</vt:lpstr>
      <vt:lpstr>Typical leachate collection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SOURCE PROTECTION</dc:title>
  <dc:creator>Vostro-3550 L(64bit)</dc:creator>
  <cp:lastModifiedBy>lenovo</cp:lastModifiedBy>
  <cp:revision>16</cp:revision>
  <dcterms:created xsi:type="dcterms:W3CDTF">2012-12-17T19:36:54Z</dcterms:created>
  <dcterms:modified xsi:type="dcterms:W3CDTF">2019-12-12T05:28:49Z</dcterms:modified>
</cp:coreProperties>
</file>