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5" r:id="rId4"/>
    <p:sldId id="288" r:id="rId5"/>
    <p:sldId id="289" r:id="rId6"/>
    <p:sldId id="290" r:id="rId7"/>
    <p:sldId id="297" r:id="rId8"/>
    <p:sldId id="291" r:id="rId9"/>
    <p:sldId id="298" r:id="rId10"/>
    <p:sldId id="296" r:id="rId11"/>
    <p:sldId id="329" r:id="rId12"/>
    <p:sldId id="333" r:id="rId13"/>
    <p:sldId id="332" r:id="rId14"/>
    <p:sldId id="330" r:id="rId15"/>
    <p:sldId id="331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34" r:id="rId35"/>
    <p:sldId id="317" r:id="rId36"/>
    <p:sldId id="318" r:id="rId37"/>
    <p:sldId id="319" r:id="rId38"/>
    <p:sldId id="320" r:id="rId39"/>
    <p:sldId id="32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/>
    <p:restoredTop sz="93041"/>
  </p:normalViewPr>
  <p:slideViewPr>
    <p:cSldViewPr snapToGrid="0" snapToObjects="1">
      <p:cViewPr varScale="1">
        <p:scale>
          <a:sx n="66" d="100"/>
          <a:sy n="66" d="100"/>
        </p:scale>
        <p:origin x="77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ra\Documents\waterdemandvari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ater%20Loss%20Anaysis\Appendix%20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Sheet1!$D$6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val>
            <c:numRef>
              <c:f>Sheet1!$D$7:$D$30</c:f>
              <c:numCache>
                <c:formatCode>General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600</c:v>
                </c:pt>
                <c:pt idx="6">
                  <c:v>2000</c:v>
                </c:pt>
                <c:pt idx="7">
                  <c:v>3000</c:v>
                </c:pt>
                <c:pt idx="8">
                  <c:v>3500</c:v>
                </c:pt>
                <c:pt idx="9">
                  <c:v>1500</c:v>
                </c:pt>
                <c:pt idx="10">
                  <c:v>2000</c:v>
                </c:pt>
                <c:pt idx="11">
                  <c:v>1000</c:v>
                </c:pt>
                <c:pt idx="12">
                  <c:v>3000</c:v>
                </c:pt>
                <c:pt idx="13">
                  <c:v>3000</c:v>
                </c:pt>
                <c:pt idx="14">
                  <c:v>1500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1500</c:v>
                </c:pt>
                <c:pt idx="20">
                  <c:v>1500</c:v>
                </c:pt>
                <c:pt idx="21">
                  <c:v>500</c:v>
                </c:pt>
                <c:pt idx="22">
                  <c:v>100</c:v>
                </c:pt>
                <c:pt idx="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B-9C47-83F0-583333C147E9}"/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Sheet1!$C$7:$C$30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Sheet1!$F$7:$F$30</c:f>
              <c:numCache>
                <c:formatCode>General</c:formatCode>
                <c:ptCount val="2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100</c:v>
                </c:pt>
                <c:pt idx="6">
                  <c:v>1000</c:v>
                </c:pt>
                <c:pt idx="7">
                  <c:v>1500</c:v>
                </c:pt>
                <c:pt idx="8">
                  <c:v>1000</c:v>
                </c:pt>
                <c:pt idx="9">
                  <c:v>1000</c:v>
                </c:pt>
                <c:pt idx="10">
                  <c:v>900</c:v>
                </c:pt>
                <c:pt idx="11">
                  <c:v>700</c:v>
                </c:pt>
                <c:pt idx="12">
                  <c:v>2000</c:v>
                </c:pt>
                <c:pt idx="13">
                  <c:v>1800</c:v>
                </c:pt>
                <c:pt idx="14">
                  <c:v>800</c:v>
                </c:pt>
                <c:pt idx="15">
                  <c:v>700</c:v>
                </c:pt>
                <c:pt idx="16">
                  <c:v>600</c:v>
                </c:pt>
                <c:pt idx="17">
                  <c:v>500</c:v>
                </c:pt>
                <c:pt idx="18">
                  <c:v>400</c:v>
                </c:pt>
                <c:pt idx="19">
                  <c:v>800</c:v>
                </c:pt>
                <c:pt idx="20">
                  <c:v>700</c:v>
                </c:pt>
                <c:pt idx="21">
                  <c:v>250</c:v>
                </c:pt>
                <c:pt idx="22">
                  <c:v>70</c:v>
                </c:pt>
                <c:pt idx="2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B-9C47-83F0-583333C14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4601840"/>
        <c:axId val="-2114598928"/>
      </c:barChart>
      <c:scatterChart>
        <c:scatterStyle val="lineMarker"/>
        <c:varyColors val="0"/>
        <c:ser>
          <c:idx val="0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yVal>
            <c:numRef>
              <c:f>Sheet1!$E$7:$E$30</c:f>
              <c:numCache>
                <c:formatCode>General</c:formatCode>
                <c:ptCount val="24"/>
                <c:pt idx="0">
                  <c:v>1220</c:v>
                </c:pt>
                <c:pt idx="1">
                  <c:v>1220</c:v>
                </c:pt>
                <c:pt idx="2">
                  <c:v>1220</c:v>
                </c:pt>
                <c:pt idx="3">
                  <c:v>1220</c:v>
                </c:pt>
                <c:pt idx="4">
                  <c:v>1220</c:v>
                </c:pt>
                <c:pt idx="5">
                  <c:v>1220</c:v>
                </c:pt>
                <c:pt idx="6">
                  <c:v>1220</c:v>
                </c:pt>
                <c:pt idx="7">
                  <c:v>1220</c:v>
                </c:pt>
                <c:pt idx="8">
                  <c:v>1220</c:v>
                </c:pt>
                <c:pt idx="9">
                  <c:v>1220</c:v>
                </c:pt>
                <c:pt idx="10">
                  <c:v>1220</c:v>
                </c:pt>
                <c:pt idx="11">
                  <c:v>1220</c:v>
                </c:pt>
                <c:pt idx="12">
                  <c:v>1220</c:v>
                </c:pt>
                <c:pt idx="13">
                  <c:v>1220</c:v>
                </c:pt>
                <c:pt idx="14">
                  <c:v>1220</c:v>
                </c:pt>
                <c:pt idx="15">
                  <c:v>1220</c:v>
                </c:pt>
                <c:pt idx="16">
                  <c:v>1220</c:v>
                </c:pt>
                <c:pt idx="17">
                  <c:v>1220</c:v>
                </c:pt>
                <c:pt idx="18">
                  <c:v>1220</c:v>
                </c:pt>
                <c:pt idx="19">
                  <c:v>1220</c:v>
                </c:pt>
                <c:pt idx="20">
                  <c:v>1220</c:v>
                </c:pt>
                <c:pt idx="21">
                  <c:v>1220</c:v>
                </c:pt>
                <c:pt idx="22">
                  <c:v>1220</c:v>
                </c:pt>
                <c:pt idx="23">
                  <c:v>1220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0B-9C47-83F0-583333C14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601840"/>
        <c:axId val="-2114598928"/>
      </c:scatterChart>
      <c:catAx>
        <c:axId val="-211460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4598928"/>
        <c:crosses val="autoZero"/>
        <c:auto val="1"/>
        <c:lblAlgn val="ctr"/>
        <c:lblOffset val="100"/>
        <c:noMultiLvlLbl val="0"/>
      </c:catAx>
      <c:valAx>
        <c:axId val="-211459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60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%age Not</a:t>
            </a:r>
            <a:r>
              <a:rPr lang="en-US" sz="2400" baseline="0" dirty="0"/>
              <a:t> Metered by Water Meter Make – Under Low Pressure</a:t>
            </a:r>
            <a:endParaRPr lang="en-US" sz="2400" dirty="0"/>
          </a:p>
          <a:p>
            <a:pPr>
              <a:defRPr sz="2400"/>
            </a:pPr>
            <a:r>
              <a:rPr lang="en-US" sz="2400" dirty="0">
                <a:solidFill>
                  <a:srgbClr val="FF0000"/>
                </a:solidFill>
              </a:rPr>
              <a:t>Avg.</a:t>
            </a:r>
            <a:r>
              <a:rPr lang="en-US" sz="2400" baseline="0" dirty="0">
                <a:solidFill>
                  <a:srgbClr val="FF0000"/>
                </a:solidFill>
              </a:rPr>
              <a:t> (23%)</a:t>
            </a:r>
            <a:endParaRPr lang="en-US" sz="240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%ag Difference</c:v>
                </c:pt>
              </c:strCache>
            </c:strRef>
          </c:tx>
          <c:invertIfNegative val="0"/>
          <c:cat>
            <c:strRef>
              <c:f>Sheet1!$B$15:$B$20</c:f>
              <c:strCache>
                <c:ptCount val="6"/>
                <c:pt idx="0">
                  <c:v>French</c:v>
                </c:pt>
                <c:pt idx="1">
                  <c:v>Indian</c:v>
                </c:pt>
                <c:pt idx="2">
                  <c:v>Polish</c:v>
                </c:pt>
                <c:pt idx="3">
                  <c:v>Italian</c:v>
                </c:pt>
                <c:pt idx="4">
                  <c:v>Chinese</c:v>
                </c:pt>
                <c:pt idx="5">
                  <c:v>Isralei</c:v>
                </c:pt>
              </c:strCache>
            </c:strRef>
          </c:cat>
          <c:val>
            <c:numRef>
              <c:f>Sheet1!$C$15:$C$20</c:f>
              <c:numCache>
                <c:formatCode>General</c:formatCode>
                <c:ptCount val="6"/>
                <c:pt idx="0">
                  <c:v>32.5</c:v>
                </c:pt>
                <c:pt idx="1">
                  <c:v>25.5</c:v>
                </c:pt>
                <c:pt idx="2">
                  <c:v>24.5</c:v>
                </c:pt>
                <c:pt idx="3">
                  <c:v>23</c:v>
                </c:pt>
                <c:pt idx="4">
                  <c:v>18.5</c:v>
                </c:pt>
                <c:pt idx="5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A-9D4A-9157-505D6A344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038128"/>
        <c:axId val="-2121035200"/>
        <c:axId val="0"/>
      </c:bar3DChart>
      <c:catAx>
        <c:axId val="-2121038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FF0000"/>
                </a:solidFill>
              </a:defRPr>
            </a:pPr>
            <a:endParaRPr lang="en-US"/>
          </a:p>
        </c:txPr>
        <c:crossAx val="-2121035200"/>
        <c:crosses val="autoZero"/>
        <c:auto val="1"/>
        <c:lblAlgn val="ctr"/>
        <c:lblOffset val="100"/>
        <c:noMultiLvlLbl val="0"/>
      </c:catAx>
      <c:valAx>
        <c:axId val="-2121035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solidFill>
                  <a:srgbClr val="FF0000"/>
                </a:solidFill>
              </a:defRPr>
            </a:pPr>
            <a:endParaRPr lang="en-US"/>
          </a:p>
        </c:txPr>
        <c:crossAx val="-2121038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200" b="1">
                <a:latin typeface="Times New Roman" pitchFamily="18" charset="0"/>
                <a:cs typeface="Times New Roman" pitchFamily="18" charset="0"/>
              </a:rPr>
              <a:t>Plot of observed and Simulated</a:t>
            </a:r>
            <a:r>
              <a:rPr lang="en-US" sz="1200" b="1" baseline="0">
                <a:latin typeface="Times New Roman" pitchFamily="18" charset="0"/>
                <a:cs typeface="Times New Roman" pitchFamily="18" charset="0"/>
              </a:rPr>
              <a:t> Pressure at Sample Nodes over  a Time  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59489750277301"/>
          <c:y val="1.112640331723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245223011619"/>
          <c:y val="9.64110273805273E-2"/>
          <c:w val="0.81322150692075501"/>
          <c:h val="0.68170033638396699"/>
        </c:manualLayout>
      </c:layout>
      <c:lineChart>
        <c:grouping val="standard"/>
        <c:varyColors val="0"/>
        <c:ser>
          <c:idx val="0"/>
          <c:order val="0"/>
          <c:tx>
            <c:v>Observed Pressure </c:v>
          </c:tx>
          <c:marker>
            <c:symbol val="circle"/>
            <c:size val="6"/>
          </c:marker>
          <c:cat>
            <c:strRef>
              <c:f>'pressure calibration '!$B$5:$B$36</c:f>
              <c:strCache>
                <c:ptCount val="25"/>
                <c:pt idx="0">
                  <c:v>8:00-12:00
(earlymidnoon)</c:v>
                </c:pt>
                <c:pt idx="8">
                  <c:v>2:00-6:00
(afternoon)</c:v>
                </c:pt>
                <c:pt idx="16">
                  <c:v>8:00-12:00
(early
midnight)</c:v>
                </c:pt>
                <c:pt idx="24">
                  <c:v>2:00-4:00
(early morning)</c:v>
                </c:pt>
              </c:strCache>
            </c:strRef>
          </c:cat>
          <c:val>
            <c:numRef>
              <c:f>'pressure calibration '!$D$5:$D$36</c:f>
              <c:numCache>
                <c:formatCode>0.00_);\(0.00\)</c:formatCode>
                <c:ptCount val="32"/>
                <c:pt idx="0">
                  <c:v>44.5</c:v>
                </c:pt>
                <c:pt idx="1">
                  <c:v>23.05</c:v>
                </c:pt>
                <c:pt idx="2">
                  <c:v>45.9</c:v>
                </c:pt>
                <c:pt idx="3">
                  <c:v>36.65</c:v>
                </c:pt>
                <c:pt idx="4">
                  <c:v>34.799999999999997</c:v>
                </c:pt>
                <c:pt idx="5">
                  <c:v>32.6</c:v>
                </c:pt>
                <c:pt idx="6">
                  <c:v>37.32</c:v>
                </c:pt>
                <c:pt idx="7">
                  <c:v>31.64</c:v>
                </c:pt>
                <c:pt idx="8">
                  <c:v>44</c:v>
                </c:pt>
                <c:pt idx="9">
                  <c:v>36.799999999999997</c:v>
                </c:pt>
                <c:pt idx="10">
                  <c:v>40.6</c:v>
                </c:pt>
                <c:pt idx="11">
                  <c:v>48.7</c:v>
                </c:pt>
                <c:pt idx="12">
                  <c:v>23.2</c:v>
                </c:pt>
                <c:pt idx="13">
                  <c:v>46.3</c:v>
                </c:pt>
                <c:pt idx="14">
                  <c:v>48.32</c:v>
                </c:pt>
                <c:pt idx="15">
                  <c:v>43.64</c:v>
                </c:pt>
                <c:pt idx="16">
                  <c:v>60.71</c:v>
                </c:pt>
                <c:pt idx="17">
                  <c:v>58.7</c:v>
                </c:pt>
                <c:pt idx="18">
                  <c:v>77.59</c:v>
                </c:pt>
                <c:pt idx="19">
                  <c:v>63.085000000000001</c:v>
                </c:pt>
                <c:pt idx="20">
                  <c:v>70.12</c:v>
                </c:pt>
                <c:pt idx="21">
                  <c:v>66.38</c:v>
                </c:pt>
                <c:pt idx="22">
                  <c:v>59.11</c:v>
                </c:pt>
                <c:pt idx="23">
                  <c:v>75.36</c:v>
                </c:pt>
                <c:pt idx="24">
                  <c:v>24.337000000000039</c:v>
                </c:pt>
                <c:pt idx="25">
                  <c:v>23.149000000000001</c:v>
                </c:pt>
                <c:pt idx="26">
                  <c:v>37.67</c:v>
                </c:pt>
                <c:pt idx="27">
                  <c:v>27.337000000000039</c:v>
                </c:pt>
                <c:pt idx="28">
                  <c:v>32.799999999999997</c:v>
                </c:pt>
                <c:pt idx="29">
                  <c:v>16.967999999999989</c:v>
                </c:pt>
                <c:pt idx="30">
                  <c:v>32.25</c:v>
                </c:pt>
                <c:pt idx="31">
                  <c:v>34.64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0A-214B-9D97-0C8891C16074}"/>
            </c:ext>
          </c:extLst>
        </c:ser>
        <c:ser>
          <c:idx val="1"/>
          <c:order val="1"/>
          <c:tx>
            <c:v>Simualted Pressure</c:v>
          </c:tx>
          <c:spPr>
            <a:ln>
              <a:miter lim="800000"/>
            </a:ln>
          </c:spPr>
          <c:marker>
            <c:symbol val="circle"/>
            <c:size val="7"/>
          </c:marker>
          <c:val>
            <c:numRef>
              <c:f>'pressure calibration '!$F$5:$F$36</c:f>
              <c:numCache>
                <c:formatCode>0.00_);\(0.00\)</c:formatCode>
                <c:ptCount val="32"/>
                <c:pt idx="0">
                  <c:v>37.61</c:v>
                </c:pt>
                <c:pt idx="1">
                  <c:v>26.110000000000031</c:v>
                </c:pt>
                <c:pt idx="2">
                  <c:v>44.3</c:v>
                </c:pt>
                <c:pt idx="3">
                  <c:v>40.799999999999997</c:v>
                </c:pt>
                <c:pt idx="4">
                  <c:v>33.6</c:v>
                </c:pt>
                <c:pt idx="5">
                  <c:v>35.299999999999997</c:v>
                </c:pt>
                <c:pt idx="6">
                  <c:v>44.36</c:v>
                </c:pt>
                <c:pt idx="7">
                  <c:v>34.65</c:v>
                </c:pt>
                <c:pt idx="8">
                  <c:v>46.61</c:v>
                </c:pt>
                <c:pt idx="9">
                  <c:v>39.11</c:v>
                </c:pt>
                <c:pt idx="10">
                  <c:v>48.3</c:v>
                </c:pt>
                <c:pt idx="11">
                  <c:v>52.8</c:v>
                </c:pt>
                <c:pt idx="12">
                  <c:v>26.6</c:v>
                </c:pt>
                <c:pt idx="13">
                  <c:v>44.3</c:v>
                </c:pt>
                <c:pt idx="14">
                  <c:v>50.36</c:v>
                </c:pt>
                <c:pt idx="15">
                  <c:v>46.65</c:v>
                </c:pt>
                <c:pt idx="16">
                  <c:v>52.11</c:v>
                </c:pt>
                <c:pt idx="17">
                  <c:v>57.61</c:v>
                </c:pt>
                <c:pt idx="18">
                  <c:v>88.15</c:v>
                </c:pt>
                <c:pt idx="19">
                  <c:v>64.3</c:v>
                </c:pt>
                <c:pt idx="20">
                  <c:v>71.099999999999994</c:v>
                </c:pt>
                <c:pt idx="21">
                  <c:v>68.8</c:v>
                </c:pt>
                <c:pt idx="22">
                  <c:v>64.86</c:v>
                </c:pt>
                <c:pt idx="23">
                  <c:v>72.95</c:v>
                </c:pt>
                <c:pt idx="24">
                  <c:v>25.610000000000031</c:v>
                </c:pt>
                <c:pt idx="25">
                  <c:v>25.110000000000031</c:v>
                </c:pt>
                <c:pt idx="26">
                  <c:v>18.3</c:v>
                </c:pt>
                <c:pt idx="27">
                  <c:v>29.8</c:v>
                </c:pt>
                <c:pt idx="28">
                  <c:v>28.6</c:v>
                </c:pt>
                <c:pt idx="29">
                  <c:v>17.3</c:v>
                </c:pt>
                <c:pt idx="30">
                  <c:v>23.36</c:v>
                </c:pt>
                <c:pt idx="31">
                  <c:v>23.650000000000031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A-214B-9D97-0C8891C16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974816"/>
        <c:axId val="-2120969216"/>
      </c:lineChart>
      <c:catAx>
        <c:axId val="-212097481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Time Steps</a:t>
                </a:r>
                <a:r>
                  <a:rPr lang="en-US" sz="2400" b="1" baseline="0">
                    <a:latin typeface="Times New Roman" pitchFamily="18" charset="0"/>
                    <a:cs typeface="Times New Roman" pitchFamily="18" charset="0"/>
                  </a:rPr>
                  <a:t> in (hr)</a:t>
                </a:r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1303393264767002"/>
              <c:y val="0.942725524464604"/>
            </c:manualLayout>
          </c:layout>
          <c:overlay val="0"/>
        </c:title>
        <c:numFmt formatCode="[$-409]h:mm\ AM/PM;@" sourceLinked="0"/>
        <c:majorTickMark val="out"/>
        <c:minorTickMark val="none"/>
        <c:tickLblPos val="nextTo"/>
        <c:txPr>
          <a:bodyPr rot="0"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20969216"/>
        <c:crosses val="autoZero"/>
        <c:auto val="1"/>
        <c:lblAlgn val="ctr"/>
        <c:lblOffset val="100"/>
        <c:tickLblSkip val="1"/>
        <c:noMultiLvlLbl val="0"/>
      </c:catAx>
      <c:valAx>
        <c:axId val="-2120969216"/>
        <c:scaling>
          <c:orientation val="minMax"/>
          <c:max val="100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Observed</a:t>
                </a:r>
                <a:r>
                  <a:rPr lang="en-US" sz="1600" b="1" baseline="0">
                    <a:latin typeface="Times New Roman" pitchFamily="18" charset="0"/>
                    <a:cs typeface="Times New Roman" pitchFamily="18" charset="0"/>
                  </a:rPr>
                  <a:t> and Simulated Pressure (m)</a:t>
                </a:r>
                <a:endParaRPr lang="en-US" sz="16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3029359063071301E-2"/>
              <c:y val="0.13722677454385901"/>
            </c:manualLayout>
          </c:layout>
          <c:overlay val="0"/>
        </c:title>
        <c:numFmt formatCode="0.00_);\(0.00\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20974816"/>
        <c:crosses val="autoZero"/>
        <c:crossBetween val="between"/>
        <c:majorUnit val="10"/>
      </c:valAx>
      <c:spPr>
        <a:gradFill>
          <a:gsLst>
            <a:gs pos="0">
              <a:srgbClr val="1F497D">
                <a:lumMod val="60000"/>
                <a:lumOff val="40000"/>
                <a:alpha val="2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ln w="85725">
          <a:solidFill>
            <a:sysClr val="windowText" lastClr="000000">
              <a:alpha val="22000"/>
            </a:sysClr>
          </a:solidFill>
        </a:ln>
      </c:spPr>
    </c:plotArea>
    <c:legend>
      <c:legendPos val="r"/>
      <c:layout>
        <c:manualLayout>
          <c:xMode val="edge"/>
          <c:yMode val="edge"/>
          <c:x val="0.187474180755373"/>
          <c:y val="0.136536182465787"/>
          <c:w val="0.25485952810115597"/>
          <c:h val="0.13494212067422801"/>
        </c:manualLayout>
      </c:layout>
      <c:overlay val="1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 cmpd="sng"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0.60194</cdr:x>
      <cdr:y>0.15385</cdr:y>
    </cdr:from>
    <cdr:to>
      <cdr:x>0.71845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609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Sunny day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2BF1A-DB94-A04F-8B38-11D8F2CAEE8C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67FA-843B-3F45-A786-BD1FC4832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6C6F7-6C9B-4E76-8540-FF931E3AFE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9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0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016E-9904-1C45-BA42-365FB8453DEA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4385-7E92-484B-8D82-9FA52E8DE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 – Water Supply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  <a:p>
            <a:r>
              <a:rPr lang="en-US" dirty="0"/>
              <a:t>DEVELOPMENT OF WATER SUPPLY SYSTEM</a:t>
            </a:r>
          </a:p>
        </p:txBody>
      </p:sp>
    </p:spTree>
    <p:extLst>
      <p:ext uri="{BB962C8B-B14F-4D97-AF65-F5344CB8AC3E}">
        <p14:creationId xmlns:p14="http://schemas.microsoft.com/office/powerpoint/2010/main" val="6879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090" y="54331"/>
            <a:ext cx="575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LOCAL EXPEREINCE - URBAN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" y="423663"/>
            <a:ext cx="10177670" cy="60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4476" y="2421924"/>
            <a:ext cx="610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WATER DEMAND</a:t>
            </a:r>
          </a:p>
        </p:txBody>
      </p:sp>
    </p:spTree>
    <p:extLst>
      <p:ext uri="{BB962C8B-B14F-4D97-AF65-F5344CB8AC3E}">
        <p14:creationId xmlns:p14="http://schemas.microsoft.com/office/powerpoint/2010/main" val="19782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1143000"/>
          </a:xfrm>
        </p:spPr>
        <p:txBody>
          <a:bodyPr/>
          <a:lstStyle/>
          <a:p>
            <a:r>
              <a:rPr lang="en-US" sz="2800" dirty="0"/>
              <a:t>Typical procedure for estimating future water demand</a:t>
            </a:r>
          </a:p>
        </p:txBody>
      </p:sp>
      <p:sp>
        <p:nvSpPr>
          <p:cNvPr id="48131" name="Rectangle 26"/>
          <p:cNvSpPr>
            <a:spLocks noChangeArrowheads="1"/>
          </p:cNvSpPr>
          <p:nvPr/>
        </p:nvSpPr>
        <p:spPr bwMode="auto">
          <a:xfrm>
            <a:off x="1589314" y="1571612"/>
            <a:ext cx="968102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/>
              <a:t>1. Estimate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future population </a:t>
            </a:r>
            <a:r>
              <a:rPr lang="en-GB" sz="2000" dirty="0"/>
              <a:t>of the service area for the initial and   </a:t>
            </a:r>
          </a:p>
          <a:p>
            <a:pPr algn="just"/>
            <a:r>
              <a:rPr lang="en-GB" sz="2000" dirty="0"/>
              <a:t>  design years.</a:t>
            </a:r>
            <a:endParaRPr lang="en-US" sz="2000" dirty="0"/>
          </a:p>
          <a:p>
            <a:pPr algn="just"/>
            <a:r>
              <a:rPr lang="en-GB" sz="2000" dirty="0" smtClean="0"/>
              <a:t>2. From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historical annual water usage </a:t>
            </a:r>
            <a:r>
              <a:rPr lang="en-GB" sz="2000" dirty="0"/>
              <a:t>data and population served, </a:t>
            </a:r>
            <a:r>
              <a:rPr lang="en-GB" sz="2000" dirty="0" smtClean="0"/>
              <a:t>determine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average per capita daily </a:t>
            </a:r>
            <a:r>
              <a:rPr lang="en-GB" sz="2000" dirty="0"/>
              <a:t>water demand.</a:t>
            </a:r>
            <a:endParaRPr lang="en-US" sz="2000" dirty="0"/>
          </a:p>
          <a:p>
            <a:pPr algn="just"/>
            <a:r>
              <a:rPr lang="en-GB" sz="2000" dirty="0" smtClean="0">
                <a:solidFill>
                  <a:srgbClr val="FF0000"/>
                </a:solidFill>
              </a:rPr>
              <a:t>3. Plot </a:t>
            </a:r>
            <a:r>
              <a:rPr lang="en-GB" sz="2000" dirty="0"/>
              <a:t>annual average per capita demand </a:t>
            </a:r>
            <a:r>
              <a:rPr lang="en-GB" sz="2000" dirty="0">
                <a:solidFill>
                  <a:srgbClr val="FF0000"/>
                </a:solidFill>
              </a:rPr>
              <a:t>versus the year. 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GB" sz="2000" dirty="0" smtClean="0"/>
              <a:t>4. Considering </a:t>
            </a:r>
            <a:r>
              <a:rPr lang="en-GB" sz="2000" dirty="0"/>
              <a:t>water-conservation efforts and other general trends in </a:t>
            </a:r>
            <a:r>
              <a:rPr lang="en-GB" sz="2000" dirty="0" smtClean="0"/>
              <a:t>water </a:t>
            </a:r>
            <a:r>
              <a:rPr lang="en-GB" sz="2000" dirty="0"/>
              <a:t>demand, </a:t>
            </a:r>
            <a:r>
              <a:rPr lang="en-GB" sz="2000" dirty="0">
                <a:solidFill>
                  <a:srgbClr val="FF0000"/>
                </a:solidFill>
              </a:rPr>
              <a:t>establish for the desired future years </a:t>
            </a:r>
            <a:r>
              <a:rPr lang="en-GB" sz="2000" dirty="0"/>
              <a:t>the annual  </a:t>
            </a:r>
          </a:p>
          <a:p>
            <a:pPr algn="just"/>
            <a:r>
              <a:rPr lang="en-GB" sz="2000" dirty="0" smtClean="0"/>
              <a:t>average </a:t>
            </a:r>
            <a:r>
              <a:rPr lang="en-GB" sz="2000" dirty="0"/>
              <a:t>per capita water demands.</a:t>
            </a:r>
            <a:endParaRPr lang="en-US" sz="2000" dirty="0"/>
          </a:p>
          <a:p>
            <a:pPr algn="just"/>
            <a:r>
              <a:rPr lang="en-GB" sz="2000" dirty="0" smtClean="0"/>
              <a:t>5. Develop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ratio of maximum day (of the year) </a:t>
            </a:r>
            <a:r>
              <a:rPr lang="en-GB" sz="2000" dirty="0"/>
              <a:t>usage record and the </a:t>
            </a:r>
          </a:p>
          <a:p>
            <a:pPr algn="just"/>
            <a:r>
              <a:rPr lang="en-GB" sz="2000" dirty="0" smtClean="0"/>
              <a:t>annual </a:t>
            </a:r>
            <a:r>
              <a:rPr lang="en-GB" sz="2000" dirty="0">
                <a:solidFill>
                  <a:srgbClr val="FF0000"/>
                </a:solidFill>
              </a:rPr>
              <a:t>average day</a:t>
            </a:r>
            <a:r>
              <a:rPr lang="en-GB" sz="2000" dirty="0"/>
              <a:t> data developed in step 2. </a:t>
            </a:r>
            <a:endParaRPr lang="en-US" sz="2000" dirty="0"/>
          </a:p>
          <a:p>
            <a:pPr algn="just"/>
            <a:r>
              <a:rPr lang="en-GB" sz="2000" dirty="0" smtClean="0"/>
              <a:t>6. Establish </a:t>
            </a:r>
            <a:r>
              <a:rPr lang="en-GB" sz="2000" dirty="0">
                <a:solidFill>
                  <a:srgbClr val="FF0000"/>
                </a:solidFill>
              </a:rPr>
              <a:t>an appropriate maximum day </a:t>
            </a:r>
            <a:r>
              <a:rPr lang="en-GB" sz="2000" dirty="0"/>
              <a:t>to </a:t>
            </a:r>
            <a:r>
              <a:rPr lang="en-GB" sz="2000" dirty="0">
                <a:solidFill>
                  <a:srgbClr val="FF0000"/>
                </a:solidFill>
              </a:rPr>
              <a:t>average day ratio </a:t>
            </a:r>
            <a:r>
              <a:rPr lang="en-GB" sz="2000" dirty="0"/>
              <a:t>for </a:t>
            </a:r>
            <a:r>
              <a:rPr lang="en-GB" sz="2000" dirty="0">
                <a:solidFill>
                  <a:srgbClr val="FF0000"/>
                </a:solidFill>
              </a:rPr>
              <a:t>future </a:t>
            </a:r>
            <a:r>
              <a:rPr lang="en-GB" sz="2000" dirty="0" smtClean="0"/>
              <a:t>  </a:t>
            </a:r>
            <a:r>
              <a:rPr lang="en-GB" sz="2000" dirty="0"/>
              <a:t>projections.</a:t>
            </a:r>
            <a:endParaRPr lang="en-US" sz="2000" dirty="0"/>
          </a:p>
          <a:p>
            <a:pPr algn="just"/>
            <a:r>
              <a:rPr lang="en-GB" sz="2000" dirty="0" smtClean="0"/>
              <a:t>7. From </a:t>
            </a:r>
            <a:r>
              <a:rPr lang="en-GB" sz="2000" dirty="0"/>
              <a:t>records taken during </a:t>
            </a:r>
            <a:r>
              <a:rPr lang="en-GB" sz="2000" dirty="0">
                <a:solidFill>
                  <a:srgbClr val="FF0000"/>
                </a:solidFill>
              </a:rPr>
              <a:t>high-demand hours</a:t>
            </a:r>
            <a:r>
              <a:rPr lang="en-GB" sz="2000" dirty="0"/>
              <a:t>, establish the </a:t>
            </a:r>
            <a:r>
              <a:rPr lang="en-GB" sz="2000" dirty="0">
                <a:solidFill>
                  <a:srgbClr val="FF0000"/>
                </a:solidFill>
              </a:rPr>
              <a:t>ratio of </a:t>
            </a:r>
          </a:p>
          <a:p>
            <a:pPr algn="just"/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peak hour </a:t>
            </a:r>
            <a:r>
              <a:rPr lang="en-GB" sz="2000" dirty="0"/>
              <a:t>to maximum day demand.</a:t>
            </a:r>
            <a:endParaRPr lang="en-US" sz="2000" dirty="0"/>
          </a:p>
          <a:p>
            <a:pPr algn="just"/>
            <a:r>
              <a:rPr lang="en-GB" sz="2000" dirty="0" smtClean="0"/>
              <a:t>8. Determine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projected average day, maximum day, and peak hour </a:t>
            </a:r>
          </a:p>
          <a:p>
            <a:pPr algn="just"/>
            <a:r>
              <a:rPr lang="en-GB" sz="2000" dirty="0" smtClean="0"/>
              <a:t>demands</a:t>
            </a:r>
            <a:r>
              <a:rPr lang="en-GB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7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System Demand &amp; Design Flow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4525962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Annual average day demand: </a:t>
            </a:r>
            <a:r>
              <a:rPr lang="en-US" sz="2400" b="1" dirty="0"/>
              <a:t>This is the average of the total amount of water used each day during a 1-year period</a:t>
            </a:r>
          </a:p>
          <a:p>
            <a:pPr algn="just">
              <a:buFont typeface="Arial" pitchFamily="34" charset="0"/>
              <a:buNone/>
            </a:pPr>
            <a:endParaRPr lang="en-US" sz="2400" b="1" dirty="0"/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Maximum day demand: </a:t>
            </a:r>
            <a:r>
              <a:rPr lang="en-US" sz="2400" b="1" dirty="0"/>
              <a:t>This is the amount of water required during the day of maximum consumption in a year </a:t>
            </a:r>
          </a:p>
          <a:p>
            <a:pPr algn="just">
              <a:buFont typeface="Arial" pitchFamily="34" charset="0"/>
              <a:buNone/>
            </a:pPr>
            <a:endParaRPr lang="en-US" sz="2400" b="1" dirty="0"/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Peak hour demand: </a:t>
            </a:r>
            <a:r>
              <a:rPr lang="en-US" sz="2400" b="1" dirty="0"/>
              <a:t>This represents the amount of water required during the maximum consumption hour in a given day</a:t>
            </a:r>
          </a:p>
        </p:txBody>
      </p:sp>
    </p:spTree>
    <p:extLst>
      <p:ext uri="{BB962C8B-B14F-4D97-AF65-F5344CB8AC3E}">
        <p14:creationId xmlns:p14="http://schemas.microsoft.com/office/powerpoint/2010/main" val="777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81200" y="71438"/>
            <a:ext cx="8229600" cy="7143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Variations in Water Demand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7524751" y="928688"/>
            <a:ext cx="2900363" cy="4525962"/>
          </a:xfrm>
        </p:spPr>
        <p:txBody>
          <a:bodyPr>
            <a:normAutofit fontScale="77500" lnSpcReduction="20000"/>
          </a:bodyPr>
          <a:lstStyle/>
          <a:p>
            <a:endParaRPr lang="en-US" sz="2400" b="1">
              <a:solidFill>
                <a:srgbClr val="000099"/>
              </a:solidFill>
            </a:endParaRPr>
          </a:p>
          <a:p>
            <a:r>
              <a:rPr lang="en-US" sz="2400" b="1">
                <a:solidFill>
                  <a:srgbClr val="000099"/>
                </a:solidFill>
              </a:rPr>
              <a:t>Seasonal variation</a:t>
            </a:r>
          </a:p>
          <a:p>
            <a:endParaRPr lang="en-US" sz="2400" b="1">
              <a:solidFill>
                <a:srgbClr val="000099"/>
              </a:solidFill>
            </a:endParaRPr>
          </a:p>
          <a:p>
            <a:r>
              <a:rPr lang="en-US" sz="2400" b="1">
                <a:solidFill>
                  <a:srgbClr val="000099"/>
                </a:solidFill>
              </a:rPr>
              <a:t>Daily variation</a:t>
            </a:r>
          </a:p>
          <a:p>
            <a:endParaRPr lang="en-US" sz="2400" b="1">
              <a:solidFill>
                <a:srgbClr val="000099"/>
              </a:solidFill>
            </a:endParaRPr>
          </a:p>
          <a:p>
            <a:r>
              <a:rPr lang="en-US" sz="2400" b="1">
                <a:solidFill>
                  <a:srgbClr val="000099"/>
                </a:solidFill>
              </a:rPr>
              <a:t>Hourly variation</a:t>
            </a: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>
          <a:xfrm>
            <a:off x="1738313" y="785813"/>
            <a:ext cx="5257800" cy="452596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</a:pPr>
            <a:r>
              <a:rPr lang="en-US" sz="2000" b="1"/>
              <a:t>Factors that affect water consumption</a:t>
            </a:r>
          </a:p>
          <a:p>
            <a:r>
              <a:rPr lang="en-US" sz="2000"/>
              <a:t>The climatic condition</a:t>
            </a:r>
          </a:p>
          <a:p>
            <a:r>
              <a:rPr lang="en-US" sz="2000"/>
              <a:t>Cost of water</a:t>
            </a:r>
          </a:p>
          <a:p>
            <a:r>
              <a:rPr lang="en-US" sz="2000"/>
              <a:t>Hygienic practice standards</a:t>
            </a:r>
          </a:p>
          <a:p>
            <a:r>
              <a:rPr lang="en-US" sz="2000"/>
              <a:t>Type of supply (continuous or intermittent)</a:t>
            </a:r>
          </a:p>
          <a:p>
            <a:r>
              <a:rPr lang="en-US" sz="2000"/>
              <a:t>Custom and habits of inhabitants</a:t>
            </a:r>
          </a:p>
          <a:p>
            <a:r>
              <a:rPr lang="en-US" sz="2000"/>
              <a:t>Pressure in pipe lines</a:t>
            </a:r>
          </a:p>
          <a:p>
            <a:r>
              <a:rPr lang="en-US" sz="2000"/>
              <a:t>Accessibility of water source</a:t>
            </a:r>
          </a:p>
          <a:p>
            <a:r>
              <a:rPr lang="en-US" sz="2000"/>
              <a:t>Population</a:t>
            </a:r>
          </a:p>
          <a:p>
            <a:r>
              <a:rPr lang="en-US" sz="2000"/>
              <a:t>Amount of water available</a:t>
            </a:r>
          </a:p>
          <a:p>
            <a:r>
              <a:rPr lang="en-US" sz="2000"/>
              <a:t>Percentage of area of garden and lawns</a:t>
            </a:r>
          </a:p>
          <a:p>
            <a:r>
              <a:rPr lang="en-US" sz="2000"/>
              <a:t>Financial position of population</a:t>
            </a:r>
          </a:p>
          <a:p>
            <a:r>
              <a:rPr lang="en-US" sz="2000"/>
              <a:t>Efficiency of management system</a:t>
            </a:r>
          </a:p>
          <a:p>
            <a:r>
              <a:rPr lang="en-US" sz="2000"/>
              <a:t>Type of industrial activities</a:t>
            </a:r>
          </a:p>
          <a:p>
            <a:r>
              <a:rPr lang="en-US" sz="2000"/>
              <a:t>Fire extinguishing service, etc.</a:t>
            </a:r>
          </a:p>
        </p:txBody>
      </p:sp>
    </p:spTree>
    <p:extLst>
      <p:ext uri="{BB962C8B-B14F-4D97-AF65-F5344CB8AC3E}">
        <p14:creationId xmlns:p14="http://schemas.microsoft.com/office/powerpoint/2010/main" val="4857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Use Variation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514600" y="1417320"/>
          <a:ext cx="784860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0" y="3205976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Rainy day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086600" y="2423160"/>
            <a:ext cx="228600" cy="182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6934200" y="3390642"/>
            <a:ext cx="685800" cy="272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01200" y="3794760"/>
            <a:ext cx="93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9387840" y="4221480"/>
            <a:ext cx="27432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5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en-US"/>
              <a:t>Real and Apparent Losses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847850" y="1071546"/>
            <a:ext cx="8496300" cy="4435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Real loss: </a:t>
            </a:r>
            <a:r>
              <a:rPr lang="en-US" dirty="0"/>
              <a:t>water </a:t>
            </a:r>
            <a:r>
              <a:rPr lang="en-US" dirty="0">
                <a:solidFill>
                  <a:srgbClr val="FF0000"/>
                </a:solidFill>
              </a:rPr>
              <a:t>lost from the distribution system through leaking pipes</a:t>
            </a:r>
            <a:r>
              <a:rPr lang="en-US" dirty="0"/>
              <a:t>, joints, and fittings; leakage from reservoirs and tanks; reservoir overflows; and improperly open drains or system blow-offs.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Apparent loss: </a:t>
            </a:r>
            <a:r>
              <a:rPr lang="en-US" dirty="0"/>
              <a:t>water </a:t>
            </a:r>
            <a:r>
              <a:rPr lang="en-US" b="1" dirty="0">
                <a:solidFill>
                  <a:srgbClr val="FF0000"/>
                </a:solidFill>
              </a:rPr>
              <a:t>that is not physically lost but does not generate revenue</a:t>
            </a:r>
            <a:r>
              <a:rPr lang="en-US" dirty="0"/>
              <a:t> because of inaccuracies related to customer metering (under-recording customer meters), consumption data handling errors, or any form of theft or illegal use.</a:t>
            </a:r>
          </a:p>
          <a:p>
            <a:pPr algn="just">
              <a:buFont typeface="Arial" pitchFamily="34" charset="0"/>
              <a:buNone/>
            </a:pPr>
            <a:r>
              <a:rPr lang="en-US" sz="2400" dirty="0"/>
              <a:t>     </a:t>
            </a:r>
          </a:p>
          <a:p>
            <a:pPr algn="just">
              <a:buFont typeface="Arial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The volume of real losses occurring in developing countries alone is sufficient to supply approximately 200 million people!</a:t>
            </a:r>
          </a:p>
        </p:txBody>
      </p:sp>
    </p:spTree>
    <p:extLst>
      <p:ext uri="{BB962C8B-B14F-4D97-AF65-F5344CB8AC3E}">
        <p14:creationId xmlns:p14="http://schemas.microsoft.com/office/powerpoint/2010/main" val="15461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952596" y="428605"/>
            <a:ext cx="8229600" cy="796925"/>
          </a:xfrm>
        </p:spPr>
        <p:txBody>
          <a:bodyPr>
            <a:normAutofit/>
          </a:bodyPr>
          <a:lstStyle/>
          <a:p>
            <a:r>
              <a:rPr lang="en-US" dirty="0"/>
              <a:t>Water Losses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1500189"/>
            <a:ext cx="8286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Causes of Real Losses (Leakage)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4525962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Poor installation and workmanship</a:t>
            </a:r>
          </a:p>
          <a:p>
            <a:r>
              <a:rPr lang="en-US" sz="2400"/>
              <a:t>Poor materials</a:t>
            </a:r>
          </a:p>
          <a:p>
            <a:r>
              <a:rPr lang="en-US" sz="2400"/>
              <a:t>Mishandling of materials prior to installation</a:t>
            </a:r>
          </a:p>
          <a:p>
            <a:r>
              <a:rPr lang="en-US" sz="2400"/>
              <a:t>Incorrect backfill</a:t>
            </a:r>
          </a:p>
          <a:p>
            <a:r>
              <a:rPr lang="en-US" sz="2400"/>
              <a:t>Pressure transients</a:t>
            </a:r>
          </a:p>
          <a:p>
            <a:r>
              <a:rPr lang="en-US" sz="2400"/>
              <a:t>Pressure fluctuations</a:t>
            </a:r>
          </a:p>
          <a:p>
            <a:r>
              <a:rPr lang="en-US" sz="2400"/>
              <a:t>Excess pressure</a:t>
            </a:r>
          </a:p>
          <a:p>
            <a:r>
              <a:rPr lang="en-US" sz="2400"/>
              <a:t>Corrosion</a:t>
            </a:r>
          </a:p>
          <a:p>
            <a:r>
              <a:rPr lang="en-US" sz="2400"/>
              <a:t>Vibration and traffic loading</a:t>
            </a:r>
          </a:p>
          <a:p>
            <a:r>
              <a:rPr lang="en-US" sz="2400"/>
              <a:t>Environmental conditions such as cold weather</a:t>
            </a:r>
          </a:p>
          <a:p>
            <a:r>
              <a:rPr lang="en-US" sz="2400"/>
              <a:t>Lack of proper scheduled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02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en-US" sz="4000"/>
              <a:t>Location of Leakages &amp; their severity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81200" y="1038226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Transmission mains</a:t>
            </a:r>
          </a:p>
          <a:p>
            <a:pPr algn="just"/>
            <a:r>
              <a:rPr lang="en-US" dirty="0"/>
              <a:t>Distribution mains</a:t>
            </a:r>
          </a:p>
          <a:p>
            <a:pPr algn="just"/>
            <a:r>
              <a:rPr lang="en-US" dirty="0"/>
              <a:t>Service pipes</a:t>
            </a:r>
          </a:p>
          <a:p>
            <a:pPr algn="just"/>
            <a:r>
              <a:rPr lang="en-US" dirty="0">
                <a:solidFill>
                  <a:srgbClr val="000099"/>
                </a:solidFill>
              </a:rPr>
              <a:t>Service leaks often cause the largest volumes of real loss.</a:t>
            </a:r>
          </a:p>
          <a:p>
            <a:pPr algn="just"/>
            <a:r>
              <a:rPr lang="en-US" dirty="0">
                <a:solidFill>
                  <a:srgbClr val="000099"/>
                </a:solidFill>
              </a:rPr>
              <a:t>Pressure has a much greater impact on leakage. System design should take into account maximum pressure limits as well as minimum ones.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PRECONSTRUCTION PHASE</a:t>
            </a:r>
          </a:p>
          <a:p>
            <a:r>
              <a:rPr lang="en-US" dirty="0"/>
              <a:t>CONSTRUCTION PHASE</a:t>
            </a:r>
          </a:p>
          <a:p>
            <a:r>
              <a:rPr lang="en-US" dirty="0"/>
              <a:t>POSTCONSTRUCTION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995362"/>
          </a:xfrm>
        </p:spPr>
        <p:txBody>
          <a:bodyPr/>
          <a:lstStyle/>
          <a:p>
            <a:r>
              <a:rPr lang="en-US"/>
              <a:t>Components of Real Losses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052513"/>
            <a:ext cx="84963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6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24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Ways of Apparent Losses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Customer meter inaccuracies</a:t>
            </a:r>
          </a:p>
          <a:p>
            <a:pPr algn="just"/>
            <a:r>
              <a:rPr lang="en-US" dirty="0"/>
              <a:t>Errors in water accounting</a:t>
            </a:r>
          </a:p>
          <a:p>
            <a:pPr algn="just"/>
            <a:r>
              <a:rPr lang="en-US" dirty="0"/>
              <a:t>Unauthorized consumption</a:t>
            </a:r>
          </a:p>
          <a:p>
            <a:pPr algn="just"/>
            <a:endParaRPr lang="en-US" dirty="0"/>
          </a:p>
          <a:p>
            <a:pPr algn="just">
              <a:buFont typeface="Arial" pitchFamily="34" charset="0"/>
              <a:buNone/>
            </a:pPr>
            <a:r>
              <a:rPr lang="en-US" dirty="0">
                <a:solidFill>
                  <a:srgbClr val="000099"/>
                </a:solidFill>
              </a:rPr>
              <a:t>Apparent losses are a very important component for the water supplier to keep under control as they have a direct negative impact on suppliers’ revenue generation for a product that was delivered to the customer.</a:t>
            </a:r>
          </a:p>
        </p:txBody>
      </p:sp>
    </p:spTree>
    <p:extLst>
      <p:ext uri="{BB962C8B-B14F-4D97-AF65-F5344CB8AC3E}">
        <p14:creationId xmlns:p14="http://schemas.microsoft.com/office/powerpoint/2010/main" val="536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796086"/>
          </a:xfrm>
        </p:spPr>
        <p:txBody>
          <a:bodyPr>
            <a:normAutofit/>
          </a:bodyPr>
          <a:lstStyle/>
          <a:p>
            <a:r>
              <a:rPr lang="en-US" sz="2800" b="1" dirty="0"/>
              <a:t>Global Water Loss Volumes Estimated by the World Bank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43063"/>
          <a:ext cx="8291264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loss, BMC/year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Apparent loss, BMC/year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NRW, BMC/year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Developed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Developing countries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Ethiopia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66" name="TextBox 4"/>
          <p:cNvSpPr txBox="1">
            <a:spLocks noChangeArrowheads="1"/>
          </p:cNvSpPr>
          <p:nvPr/>
        </p:nvSpPr>
        <p:spPr bwMode="auto">
          <a:xfrm>
            <a:off x="2024064" y="4368800"/>
            <a:ext cx="68439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Estimated water loss in Addis Ababa (% of system input volume)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Real loss 	= 27%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Apparent loss 	= 12.5 %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NRW		= 39.5 %</a:t>
            </a:r>
          </a:p>
        </p:txBody>
      </p:sp>
    </p:spTree>
    <p:extLst>
      <p:ext uri="{BB962C8B-B14F-4D97-AF65-F5344CB8AC3E}">
        <p14:creationId xmlns:p14="http://schemas.microsoft.com/office/powerpoint/2010/main" val="2502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785794"/>
            <a:ext cx="700092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09720" y="291234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Water Balance (m</a:t>
            </a:r>
            <a:r>
              <a:rPr lang="en-US" b="1" baseline="30000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for fiscal year 2010/11(AAWSA, 2012)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258" y="1700808"/>
            <a:ext cx="86617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52794" y="1142985"/>
            <a:ext cx="473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Kombolcha</a:t>
            </a:r>
            <a:r>
              <a:rPr lang="en-US" b="1" dirty="0">
                <a:solidFill>
                  <a:srgbClr val="FF0000"/>
                </a:solidFill>
              </a:rPr>
              <a:t> Town (Amhara/South </a:t>
            </a:r>
            <a:r>
              <a:rPr lang="en-US" b="1" dirty="0" err="1">
                <a:solidFill>
                  <a:srgbClr val="FF0000"/>
                </a:solidFill>
              </a:rPr>
              <a:t>Wollo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2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2000240"/>
            <a:ext cx="7586692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6" y="1214423"/>
            <a:ext cx="7240257" cy="6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291" y="5072075"/>
            <a:ext cx="2714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8942" y="4714884"/>
            <a:ext cx="3272528" cy="12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24232" y="607220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CARL = Current Amount of Real Losses</a:t>
            </a:r>
          </a:p>
        </p:txBody>
      </p:sp>
    </p:spTree>
    <p:extLst>
      <p:ext uri="{BB962C8B-B14F-4D97-AF65-F5344CB8AC3E}">
        <p14:creationId xmlns:p14="http://schemas.microsoft.com/office/powerpoint/2010/main" val="17063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293" y="44205"/>
            <a:ext cx="9203708" cy="68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2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1905001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160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	Assessment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Loss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Supply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Networks</a:t>
            </a:r>
            <a:endParaRPr lang="en-US" sz="1200" dirty="0">
              <a:ea typeface="Calibri" pitchFamily="34" charset="0"/>
            </a:endParaRPr>
          </a:p>
          <a:p>
            <a:pPr indent="17160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Case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en-US" sz="2800" b="1" dirty="0" err="1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Debre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Markos</a:t>
            </a:r>
            <a:r>
              <a:rPr lang="en-US" sz="2800" b="1" dirty="0">
                <a:solidFill>
                  <a:srgbClr val="0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Town) </a:t>
            </a:r>
          </a:p>
          <a:p>
            <a:pPr indent="17160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Quantity Issue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Determine Amount/Cause of Water Loss in the distribution System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Secondary Dater Review</a:t>
            </a:r>
          </a:p>
          <a:p>
            <a:pPr lvl="1"/>
            <a:r>
              <a:rPr lang="en-US" dirty="0"/>
              <a:t>Primary data collection/measurement</a:t>
            </a:r>
          </a:p>
          <a:p>
            <a:pPr lvl="1"/>
            <a:r>
              <a:rPr lang="en-US" dirty="0"/>
              <a:t>Modeling /WATERCAD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Basic Information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Population – </a:t>
            </a:r>
            <a:r>
              <a:rPr lang="en-US" dirty="0">
                <a:solidFill>
                  <a:srgbClr val="FF0000"/>
                </a:solidFill>
              </a:rPr>
              <a:t>90,000+</a:t>
            </a:r>
          </a:p>
          <a:p>
            <a:r>
              <a:rPr lang="en-US" dirty="0"/>
              <a:t>Water Supply Coverage – </a:t>
            </a:r>
            <a:r>
              <a:rPr lang="en-US" dirty="0">
                <a:solidFill>
                  <a:srgbClr val="FF0000"/>
                </a:solidFill>
              </a:rPr>
              <a:t>67%</a:t>
            </a:r>
          </a:p>
          <a:p>
            <a:r>
              <a:rPr lang="en-US" dirty="0">
                <a:solidFill>
                  <a:srgbClr val="FF0000"/>
                </a:solidFill>
              </a:rPr>
              <a:t>Visible  Water Loss</a:t>
            </a:r>
          </a:p>
          <a:p>
            <a:r>
              <a:rPr lang="en-US" dirty="0"/>
              <a:t>Source: Groundwater</a:t>
            </a:r>
          </a:p>
          <a:p>
            <a:r>
              <a:rPr lang="en-US" dirty="0"/>
              <a:t>Treatment - Chlorination</a:t>
            </a:r>
          </a:p>
          <a:p>
            <a:r>
              <a:rPr lang="en-US" dirty="0"/>
              <a:t>Pumping to Service  Reservoir and Gravity Distribution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318B0-F69C-4181-BD9E-9B143C7E57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29946" y="932933"/>
            <a:ext cx="2174789" cy="2014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(SUPPLY)</a:t>
            </a:r>
          </a:p>
        </p:txBody>
      </p:sp>
      <p:sp>
        <p:nvSpPr>
          <p:cNvPr id="3" name="Oval 2"/>
          <p:cNvSpPr/>
          <p:nvPr/>
        </p:nvSpPr>
        <p:spPr>
          <a:xfrm>
            <a:off x="6974358" y="932933"/>
            <a:ext cx="2021362" cy="2014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POPULATION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(DEMAND)</a:t>
            </a:r>
          </a:p>
        </p:txBody>
      </p:sp>
      <p:sp>
        <p:nvSpPr>
          <p:cNvPr id="4" name="Oval 3"/>
          <p:cNvSpPr/>
          <p:nvPr/>
        </p:nvSpPr>
        <p:spPr>
          <a:xfrm>
            <a:off x="642551" y="3787854"/>
            <a:ext cx="2174789" cy="2014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SOCIO-ECONOMY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(DEMAND)</a:t>
            </a:r>
          </a:p>
        </p:txBody>
      </p:sp>
      <p:sp>
        <p:nvSpPr>
          <p:cNvPr id="5" name="Oval 4"/>
          <p:cNvSpPr/>
          <p:nvPr/>
        </p:nvSpPr>
        <p:spPr>
          <a:xfrm>
            <a:off x="7968046" y="3663266"/>
            <a:ext cx="2312776" cy="2022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(Availability / Climate / Pollution)</a:t>
            </a:r>
          </a:p>
        </p:txBody>
      </p:sp>
      <p:cxnSp>
        <p:nvCxnSpPr>
          <p:cNvPr id="7" name="Straight Arrow Connector 6"/>
          <p:cNvCxnSpPr>
            <a:stCxn id="2" idx="6"/>
            <a:endCxn id="3" idx="2"/>
          </p:cNvCxnSpPr>
          <p:nvPr/>
        </p:nvCxnSpPr>
        <p:spPr>
          <a:xfrm>
            <a:off x="3904735" y="1940009"/>
            <a:ext cx="30696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4"/>
            <a:endCxn id="11" idx="2"/>
          </p:cNvCxnSpPr>
          <p:nvPr/>
        </p:nvCxnSpPr>
        <p:spPr>
          <a:xfrm>
            <a:off x="2817341" y="2947084"/>
            <a:ext cx="1519880" cy="273905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75438" y="20098"/>
            <a:ext cx="2236572" cy="1416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POLICY/ GOVERNANCE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(Operating rules and regulations)</a:t>
            </a:r>
          </a:p>
        </p:txBody>
      </p:sp>
      <p:sp>
        <p:nvSpPr>
          <p:cNvPr id="11" name="Oval 10"/>
          <p:cNvSpPr/>
          <p:nvPr/>
        </p:nvSpPr>
        <p:spPr>
          <a:xfrm>
            <a:off x="4337221" y="4679067"/>
            <a:ext cx="2174789" cy="2014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SETTLEMENT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(Demand Centre)</a:t>
            </a:r>
          </a:p>
        </p:txBody>
      </p:sp>
      <p:cxnSp>
        <p:nvCxnSpPr>
          <p:cNvPr id="15" name="Straight Arrow Connector 14"/>
          <p:cNvCxnSpPr>
            <a:stCxn id="11" idx="6"/>
            <a:endCxn id="3" idx="4"/>
          </p:cNvCxnSpPr>
          <p:nvPr/>
        </p:nvCxnSpPr>
        <p:spPr>
          <a:xfrm flipV="1">
            <a:off x="6512010" y="2947084"/>
            <a:ext cx="1473029" cy="273905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6703" y="4028304"/>
            <a:ext cx="741405" cy="40777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75838" y="3911422"/>
            <a:ext cx="605481" cy="33930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24616" y="1416373"/>
            <a:ext cx="0" cy="52363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1169" y="3208368"/>
            <a:ext cx="319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WATER SUPPLY SYSTEM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00400" y="3810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Water Supply by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954" y="0"/>
            <a:ext cx="9342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804272"/>
          <a:ext cx="6781800" cy="57583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 type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 Categories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Length </a:t>
                      </a:r>
                      <a:b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(km)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Length </a:t>
                      </a:r>
                      <a:b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(%) 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UPVC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year &amp;less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19.27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34.58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Cast iron 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year &amp;less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13.82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3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Galvanized </a:t>
                      </a:r>
                      <a:b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steel pipe 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20-30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37.33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30-40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9.62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and more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Cast iron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and more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55.72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100.00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3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Loss per length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27.22m</a:t>
                      </a:r>
                      <a:r>
                        <a:rPr lang="en-US" sz="24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/km/day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304801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Pipe Age and Water Loss Per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74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8878" y="0"/>
            <a:ext cx="51791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36068"/>
              </p:ext>
            </p:extLst>
          </p:nvPr>
        </p:nvGraphicFramePr>
        <p:xfrm>
          <a:off x="2430379" y="1477478"/>
          <a:ext cx="7695398" cy="481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925">
                  <a:extLst>
                    <a:ext uri="{9D8B030D-6E8A-4147-A177-3AD203B41FA5}">
                      <a16:colId xmlns:a16="http://schemas.microsoft.com/office/drawing/2014/main" val="1378836994"/>
                    </a:ext>
                  </a:extLst>
                </a:gridCol>
                <a:gridCol w="4551473">
                  <a:extLst>
                    <a:ext uri="{9D8B030D-6E8A-4147-A177-3AD203B41FA5}">
                      <a16:colId xmlns:a16="http://schemas.microsoft.com/office/drawing/2014/main" val="4200130753"/>
                    </a:ext>
                  </a:extLst>
                </a:gridCol>
              </a:tblGrid>
              <a:tr h="6338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Burst rate (number of bursts per km of water main per annum)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Significance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965426"/>
                  </a:ext>
                </a:extLst>
              </a:tr>
              <a:tr h="6338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Pipe material in excellent condition with 100% of useful life remaining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573062"/>
                  </a:ext>
                </a:extLst>
              </a:tr>
              <a:tr h="6338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0.1&lt;…&lt;0.2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Pipe material in excellent condition with 75% of useful life remaining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611872"/>
                  </a:ext>
                </a:extLst>
              </a:tr>
              <a:tr h="950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0.2&lt;…&lt;0.6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Pipe material in excellent condition with 50% of useful life remaining: Replacement required within 10 to 30 years (depending on material)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185883"/>
                  </a:ext>
                </a:extLst>
              </a:tr>
              <a:tr h="6338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0.6&lt;…&lt;1.0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Pipe material in excellent condition with 25% of useful life remaining. Replacement within 10 years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122752"/>
                  </a:ext>
                </a:extLst>
              </a:tr>
              <a:tr h="9508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…&gt;1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Unacceptable condition. Derelict. Pipe material has failed and its useful life has expired. Urgent replacement required.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03264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5011" y="507014"/>
            <a:ext cx="1166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GaramondPro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 of the condition of pipe material from pipe burst rates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2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38400" y="762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997536" y="1066801"/>
          <a:ext cx="6451264" cy="436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1"/>
            <a:ext cx="7860574" cy="790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2133600"/>
            <a:ext cx="7502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453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4572000"/>
            <a:ext cx="3978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28956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UARL =154,030 m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/year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791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NRW = 553,663 m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/year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8200" y="464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 3.59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8222"/>
            <a:ext cx="8305800" cy="67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F7E8-086E-4148-ABF8-92AEDFCD96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11CD-9533-40D2-9ABD-AFDAC8288E55}" type="datetime4">
              <a:rPr lang="en-US" smtClean="0"/>
              <a:pPr/>
              <a:t>December 11, 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 descr="http://www.aau.edu.et/images/stories/aau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3048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381000"/>
            <a:ext cx="6781800" cy="562074"/>
          </a:xfrm>
          <a:prstGeom prst="rect">
            <a:avLst/>
          </a:prstGeom>
          <a:ln w="15875">
            <a:noFill/>
          </a:ln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Cont...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676400" y="1219200"/>
            <a:ext cx="8991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219200"/>
          <a:ext cx="8610600" cy="4675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982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Technical performance category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ILI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Physical Losses (Liters/connection/day)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(When the system is pressured) at an average pressure of: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10m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cs typeface="Times New Roman" pitchFamily="18" charset="0"/>
                        </a:rPr>
                        <a:t>20m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cs typeface="Times New Roman" pitchFamily="18" charset="0"/>
                        </a:rPr>
                        <a:t>30m</a:t>
                      </a:r>
                      <a:endParaRPr lang="en-US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40m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50m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9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Developing Countries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A  </a:t>
                      </a:r>
                      <a:r>
                        <a:rPr lang="en-US" sz="1600" b="1" kern="1200" dirty="0">
                          <a:latin typeface="Times New Roman" pitchFamily="18" charset="0"/>
                          <a:cs typeface="Times New Roman" pitchFamily="18" charset="0"/>
                        </a:rPr>
                        <a:t>(Good)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&lt;50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&lt;100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&lt;150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&lt;200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&lt;250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(Potential for marked improvements)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4-8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50-100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100-200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150-300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200-400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250-500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(Poor)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8-16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100-200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200-400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300-600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400-800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500-1000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(Bad)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&gt;16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&gt;200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&gt;400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&gt;600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&gt;800</a:t>
                      </a:r>
                      <a:endParaRPr lang="en-US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&gt;1000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828800" y="60198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dirty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able: Physical loss target matrix; World Bank Institute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934200" y="60198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(Source: Farley, et al., 2008)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house assessment</a:t>
            </a:r>
          </a:p>
          <a:p>
            <a:r>
              <a:rPr lang="en-US" dirty="0">
                <a:solidFill>
                  <a:srgbClr val="FF0000"/>
                </a:solidFill>
              </a:rPr>
              <a:t>Invitation to Bidders / NCB or ICB for Services</a:t>
            </a:r>
          </a:p>
          <a:p>
            <a:r>
              <a:rPr lang="en-US" dirty="0">
                <a:solidFill>
                  <a:srgbClr val="FF0000"/>
                </a:solidFill>
              </a:rPr>
              <a:t>Procurement of Services</a:t>
            </a:r>
          </a:p>
          <a:p>
            <a:r>
              <a:rPr lang="en-US" dirty="0">
                <a:solidFill>
                  <a:srgbClr val="FF0000"/>
                </a:solidFill>
              </a:rPr>
              <a:t>Existing System Assessment </a:t>
            </a:r>
          </a:p>
          <a:p>
            <a:r>
              <a:rPr lang="en-US" dirty="0">
                <a:solidFill>
                  <a:srgbClr val="FF0000"/>
                </a:solidFill>
              </a:rPr>
              <a:t>Demand Determination</a:t>
            </a:r>
          </a:p>
          <a:p>
            <a:r>
              <a:rPr lang="en-US" dirty="0">
                <a:solidFill>
                  <a:srgbClr val="FF0000"/>
                </a:solidFill>
              </a:rPr>
              <a:t>Gap 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Source Selection</a:t>
            </a:r>
          </a:p>
          <a:p>
            <a:r>
              <a:rPr lang="en-US" dirty="0"/>
              <a:t>Treatment Type</a:t>
            </a:r>
          </a:p>
          <a:p>
            <a:r>
              <a:rPr lang="en-US" dirty="0"/>
              <a:t>Main Transmission Lines</a:t>
            </a:r>
          </a:p>
          <a:p>
            <a:r>
              <a:rPr lang="en-US" dirty="0"/>
              <a:t>Distribution System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Financial Analysis/ Tariff</a:t>
            </a:r>
          </a:p>
          <a:p>
            <a:r>
              <a:rPr lang="en-US" dirty="0">
                <a:solidFill>
                  <a:srgbClr val="0070C0"/>
                </a:solidFill>
              </a:rPr>
              <a:t>Institutional Setup</a:t>
            </a:r>
          </a:p>
          <a:p>
            <a:r>
              <a:rPr lang="en-US" dirty="0">
                <a:solidFill>
                  <a:srgbClr val="0070C0"/>
                </a:solidFill>
              </a:rPr>
              <a:t>Tender Document</a:t>
            </a:r>
          </a:p>
          <a:p>
            <a:r>
              <a:rPr lang="en-US" dirty="0">
                <a:solidFill>
                  <a:srgbClr val="0070C0"/>
                </a:solidFill>
              </a:rPr>
              <a:t>Funding Arrangement</a:t>
            </a:r>
          </a:p>
          <a:p>
            <a:r>
              <a:rPr lang="en-US" dirty="0">
                <a:solidFill>
                  <a:srgbClr val="0070C0"/>
                </a:solidFill>
              </a:rPr>
              <a:t>Procurement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 Development / Groundwater or Surface water</a:t>
            </a:r>
          </a:p>
          <a:p>
            <a:r>
              <a:rPr lang="en-US" dirty="0"/>
              <a:t>Treatment Plant Installation</a:t>
            </a:r>
          </a:p>
          <a:p>
            <a:r>
              <a:rPr lang="en-US" dirty="0"/>
              <a:t>Main transmission lines / Laying</a:t>
            </a:r>
          </a:p>
          <a:p>
            <a:r>
              <a:rPr lang="en-US" dirty="0"/>
              <a:t>Distribution System implementation – Pipes / Reservoirs / Valves / Pumping Stations / Pump Installation</a:t>
            </a:r>
          </a:p>
          <a:p>
            <a:r>
              <a:rPr lang="en-US" dirty="0"/>
              <a:t>Civil / Electromechanical Works</a:t>
            </a:r>
          </a:p>
          <a:p>
            <a:r>
              <a:rPr lang="en-US" dirty="0"/>
              <a:t>System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Contract Administration</a:t>
            </a:r>
          </a:p>
          <a:p>
            <a:pPr lvl="1"/>
            <a:r>
              <a:rPr lang="en-US" dirty="0"/>
              <a:t>Client Perspective / Consultant / RE</a:t>
            </a:r>
          </a:p>
          <a:p>
            <a:pPr lvl="1"/>
            <a:r>
              <a:rPr lang="en-US" dirty="0"/>
              <a:t>Contractors Perspective / Conventional / DB</a:t>
            </a:r>
          </a:p>
          <a:p>
            <a:pPr lvl="1"/>
            <a:r>
              <a:rPr lang="en-US" dirty="0"/>
              <a:t>Supervision of works</a:t>
            </a:r>
          </a:p>
          <a:p>
            <a:pPr lvl="1"/>
            <a:r>
              <a:rPr lang="en-US" dirty="0"/>
              <a:t>Interim Acceptance</a:t>
            </a:r>
          </a:p>
          <a:p>
            <a:pPr lvl="1"/>
            <a:r>
              <a:rPr lang="en-US" dirty="0"/>
              <a:t>Temporary Acceptance</a:t>
            </a:r>
          </a:p>
          <a:p>
            <a:pPr lvl="1"/>
            <a:r>
              <a:rPr lang="en-US" dirty="0"/>
              <a:t>Final Acceptance</a:t>
            </a:r>
          </a:p>
        </p:txBody>
      </p:sp>
    </p:spTree>
    <p:extLst>
      <p:ext uri="{BB962C8B-B14F-4D97-AF65-F5344CB8AC3E}">
        <p14:creationId xmlns:p14="http://schemas.microsoft.com/office/powerpoint/2010/main" val="17522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Asset Management</a:t>
            </a:r>
          </a:p>
          <a:p>
            <a:pPr lvl="1"/>
            <a:r>
              <a:rPr lang="en-US" dirty="0"/>
              <a:t>Operation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Repair</a:t>
            </a:r>
          </a:p>
          <a:p>
            <a:pPr lvl="1"/>
            <a:r>
              <a:rPr lang="en-US" dirty="0"/>
              <a:t>Rehabilitation</a:t>
            </a:r>
          </a:p>
          <a:p>
            <a:pPr lvl="1"/>
            <a:r>
              <a:rPr lang="en-US" dirty="0"/>
              <a:t>Replacement</a:t>
            </a:r>
          </a:p>
          <a:p>
            <a:r>
              <a:rPr lang="en-US" dirty="0"/>
              <a:t>NRW/Leakage Control/ Tariff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Management</a:t>
            </a:r>
          </a:p>
          <a:p>
            <a:r>
              <a:rPr lang="en-US" dirty="0"/>
              <a:t>Proactive Planning for next design period</a:t>
            </a:r>
          </a:p>
          <a:p>
            <a:r>
              <a:rPr lang="en-US" dirty="0"/>
              <a:t>Phased Implementation / Expansion /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5146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729" y="2150076"/>
            <a:ext cx="7607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WATER TARIFF ISSUES</a:t>
            </a:r>
          </a:p>
        </p:txBody>
      </p:sp>
    </p:spTree>
    <p:extLst>
      <p:ext uri="{BB962C8B-B14F-4D97-AF65-F5344CB8AC3E}">
        <p14:creationId xmlns:p14="http://schemas.microsoft.com/office/powerpoint/2010/main" val="5432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119" y="210065"/>
            <a:ext cx="56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WATER ABSTRACTION CHARGES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50" y="671730"/>
            <a:ext cx="10849502" cy="58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04" y="671730"/>
            <a:ext cx="10768574" cy="56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5741" y="210065"/>
            <a:ext cx="79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WATER TARIFF TYPES / INTERNATIONAL EXPERIENCE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59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1244</Words>
  <Application>Microsoft Office PowerPoint</Application>
  <PresentationFormat>Widescreen</PresentationFormat>
  <Paragraphs>298</Paragraphs>
  <Slides>39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AGaramondPro</vt:lpstr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Part I – Water Supply</vt:lpstr>
      <vt:lpstr>OUTLINE</vt:lpstr>
      <vt:lpstr>PowerPoint Presentation</vt:lpstr>
      <vt:lpstr>Preconstruction Phase</vt:lpstr>
      <vt:lpstr>Construction Phase</vt:lpstr>
      <vt:lpstr>Post-construction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procedure for estimating future water demand</vt:lpstr>
      <vt:lpstr>System Demand &amp; Design Flow</vt:lpstr>
      <vt:lpstr>Variations in Water Demand</vt:lpstr>
      <vt:lpstr>Water Use Variation</vt:lpstr>
      <vt:lpstr>Real and Apparent Losses</vt:lpstr>
      <vt:lpstr>Water Losses</vt:lpstr>
      <vt:lpstr>Causes of Real Losses (Leakage)</vt:lpstr>
      <vt:lpstr>Location of Leakages &amp; their severity</vt:lpstr>
      <vt:lpstr>Components of Real Losses</vt:lpstr>
      <vt:lpstr>Ways of Apparent Losses</vt:lpstr>
      <vt:lpstr>Global Water Loss Volumes Estimated by the World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 – Water Supply</dc:title>
  <dc:creator>Geremew S. Gebrie</dc:creator>
  <cp:lastModifiedBy>lenovo</cp:lastModifiedBy>
  <cp:revision>42</cp:revision>
  <dcterms:created xsi:type="dcterms:W3CDTF">2017-11-07T16:24:28Z</dcterms:created>
  <dcterms:modified xsi:type="dcterms:W3CDTF">2019-12-11T20:30:37Z</dcterms:modified>
</cp:coreProperties>
</file>