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1" r:id="rId50"/>
    <p:sldId id="352" r:id="rId51"/>
    <p:sldId id="353" r:id="rId52"/>
    <p:sldId id="354" r:id="rId53"/>
    <p:sldId id="355" r:id="rId54"/>
    <p:sldId id="356" r:id="rId55"/>
    <p:sldId id="357" r:id="rId56"/>
    <p:sldId id="30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72"/>
    <p:restoredTop sz="93053"/>
  </p:normalViewPr>
  <p:slideViewPr>
    <p:cSldViewPr snapToGrid="0" snapToObjects="1">
      <p:cViewPr varScale="1">
        <p:scale>
          <a:sx n="64" d="100"/>
          <a:sy n="64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8BD99-0A41-294E-A9BE-2F6148B68047}" type="datetimeFigureOut">
              <a:rPr lang="en-US" smtClean="0"/>
              <a:t>2/4/19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9C069-ACEF-BA49-AA40-9D646CBC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59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A0FD3DEF-6255-AD44-9FAA-21044D4424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622556-B4D2-2D4D-9891-7E620F71FB96}" type="slidenum">
              <a:rPr lang="de-DE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de-DE" altLang="en-US">
              <a:latin typeface="Calibri" panose="020F050202020403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8A469627-4A9B-5648-A6E5-F6E7EA7F7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A211FA68-D58D-284D-B5DC-F4282B16E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2073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6E3D0-FDF6-7047-B9F6-B441D0FC2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D8892-25E1-0943-809A-A984F7579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F3B8A-3E72-A942-AD4D-775E9EC6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2BD1-BBEB-0947-90E3-C168E7C926B5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11F19-A721-3948-BA69-9186DD9A4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1B7F3-F136-7F4F-BA37-5B52A64D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A7D5-830D-6D48-B662-7C8D7F8E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1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F792B-9ADF-054B-804A-1C8EC8C28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0CB46-D8D5-9441-B6B2-949B82371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1FB3D-0C84-BB4F-B056-91E0B1FEA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2BD1-BBEB-0947-90E3-C168E7C926B5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FA894-991C-004C-8CB7-557371483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E5E18-A6D2-734C-BB47-954331AE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A7D5-830D-6D48-B662-7C8D7F8E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6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52E7A2-FFB8-8D41-A9C6-499782C834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F4AD3-EE23-C04F-A0A6-503F50963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2BA6C-20CE-1541-8A72-34C915B02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2BD1-BBEB-0947-90E3-C168E7C926B5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8FFB1-C51B-034E-80B2-E289B5E3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C53EF-FF16-C54A-BB8D-CAF19C8A6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A7D5-830D-6D48-B662-7C8D7F8E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40D617D3-E90B-A048-B35C-0BE53BBDFF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73F4A97D-092D-1B4C-B05D-C795A25348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E02C07D0-1470-7C40-9EFF-823C857DF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6BF65-014D-934C-8F34-57FAD0E5F0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3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 rtlCol="0">
            <a:normAutofit/>
          </a:bodyPr>
          <a:lstStyle/>
          <a:p>
            <a:pPr lvl="0"/>
            <a:endParaRPr lang="el-GR" noProof="0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91F8A2D5-7578-F14E-8EB6-49C658774E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D0D36A5F-D620-DA4C-A194-BB2D2BF4C0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1F45E402-89D3-7B4A-B82A-9770E487B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CA18F-7D83-9646-B38A-E887EE6806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145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09235DE2-1972-CC4C-8047-3BB2C22AEE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5171DB48-6645-4043-A29C-FFB1D0C036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EC31A2B2-48A8-224B-8BBB-729BDFF665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1F094-B4DB-C645-A732-993A1D9A3C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25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ED4F6-E76B-FC45-9C52-5D40F88BA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9676E-883E-BB4E-9A44-2A8ECC5DC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2E371-9B33-CE47-AE0B-4881144F5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2BD1-BBEB-0947-90E3-C168E7C926B5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F866C-843E-AB46-B6AF-6CD92433E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A6F7E-0CF8-0748-BF63-3BF418469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A7D5-830D-6D48-B662-7C8D7F8E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1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E2D05-7BE5-DF40-9FEF-3BA35812B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BF941-E591-6743-8BD4-E93C37F6D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06C03-90B3-1B42-9704-3D380AE54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2BD1-BBEB-0947-90E3-C168E7C926B5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84C61-04F7-BA45-BA48-2D000369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08DB7-7C41-8244-A886-13D7458B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A7D5-830D-6D48-B662-7C8D7F8E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1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CBB9F-4A2C-B648-B76E-8771F0F2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250E9-A11F-3A40-8E2C-B49DC907C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65212-4309-4745-A113-82A96E6A9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0C9B1-FC5C-CF44-BCEC-BD33AB54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2BD1-BBEB-0947-90E3-C168E7C926B5}" type="datetimeFigureOut">
              <a:rPr lang="en-US" smtClean="0"/>
              <a:t>2/4/19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BF70F-A318-1A4C-9EC2-5DC3FB43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78E77-0548-6B4C-AB8D-92CCEB8B8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A7D5-830D-6D48-B662-7C8D7F8E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5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00266-8C96-8F4B-8A7A-B9CE7CEA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EF5C0-AAFC-CD47-8EA1-9FA6DD3F8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58A12-7083-B642-BDC8-591974D7F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0E94F-3374-9D40-86AE-79EEC7A4A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0D6D2-BDF9-9348-88FC-3AE1C0EA5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0F3E17-4686-7842-9FC3-370FE534A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2BD1-BBEB-0947-90E3-C168E7C926B5}" type="datetimeFigureOut">
              <a:rPr lang="en-US" smtClean="0"/>
              <a:t>2/4/19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351686-B9D1-744B-BBC9-2CC846DF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ADFC9-37B9-5D40-BF19-9F24F888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A7D5-830D-6D48-B662-7C8D7F8E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7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E58C-720F-2C4A-A858-D7831FC9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B328-9CA2-FC4C-8D76-6FD42D40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2BD1-BBEB-0947-90E3-C168E7C926B5}" type="datetimeFigureOut">
              <a:rPr lang="en-US" smtClean="0"/>
              <a:t>2/4/19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CBB34-A7E4-0B48-8300-25B432C0B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C64B1-D561-E24C-B1C2-86A166E7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A7D5-830D-6D48-B662-7C8D7F8E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6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9BF95-BFC4-1F43-BFCB-DB3345AF9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2BD1-BBEB-0947-90E3-C168E7C926B5}" type="datetimeFigureOut">
              <a:rPr lang="en-US" smtClean="0"/>
              <a:t>2/4/19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D48185-59D5-A840-B185-BED38291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E022D-B073-E841-9DA6-D1F294AB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A7D5-830D-6D48-B662-7C8D7F8E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8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DCB81-3F3F-C942-B4CC-8BE05BCE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B6181-DB3F-B640-874E-1AC654ECF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C3853-C170-8340-882B-C5BF451D9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82B21-1035-014D-AAFC-022192A9E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2BD1-BBEB-0947-90E3-C168E7C926B5}" type="datetimeFigureOut">
              <a:rPr lang="en-US" smtClean="0"/>
              <a:t>2/4/19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BA39C-4EB2-624C-BC60-3E14EE19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D1027-F4DD-D341-9B0D-E6191986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A7D5-830D-6D48-B662-7C8D7F8E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3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8F50-E629-BF44-B658-8CD89988A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1D8F67-EB2F-C547-81AD-A15351896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81873-3B38-7B44-AD4E-BD89F659F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9ABC4-C788-8845-80C4-5F33B02E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2BD1-BBEB-0947-90E3-C168E7C926B5}" type="datetimeFigureOut">
              <a:rPr lang="en-US" smtClean="0"/>
              <a:t>2/4/19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B999E-8665-EE45-8E0F-5DCEDCF6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30147-B8E1-7844-8963-C01E5A82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A7D5-830D-6D48-B662-7C8D7F8E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6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53FB0-1BBC-964B-9F85-444E995D3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FF94A-6E6A-5D4D-9021-1C7D8BA58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31C3A-B91E-F141-8F01-C5AA77E03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D2BD1-BBEB-0947-90E3-C168E7C926B5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9D3A1-2833-5E47-9636-3923E84A9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B409D-9489-C64B-A61B-554642D0E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A7D5-830D-6D48-B662-7C8D7F8E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9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hyperlink" Target="Aeration%20tanks%20in%20wastewater%20treatment%20plant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TF.mp4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MBR%20Technology%20in%20AA.mp4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Screening%20at%20wastewater%20treatment%20plant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7192F-CF01-E445-9AB3-129872F5C6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II Sanitary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DF27D-CA97-924E-BC4A-ADF17E9D2F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Chapter 2C  : Type of Treatment System </a:t>
            </a:r>
          </a:p>
          <a:p>
            <a:r>
              <a:rPr lang="en-US" dirty="0" err="1"/>
              <a:t>Geremew</a:t>
            </a:r>
            <a:r>
              <a:rPr lang="en-US" dirty="0"/>
              <a:t> </a:t>
            </a:r>
            <a:r>
              <a:rPr lang="en-US" dirty="0" err="1"/>
              <a:t>Sahilu</a:t>
            </a:r>
            <a:r>
              <a:rPr lang="en-US" dirty="0"/>
              <a:t> (PhD)/ Abstracted from Dr. </a:t>
            </a:r>
            <a:r>
              <a:rPr lang="en-US" dirty="0" err="1"/>
              <a:t>Agizew’s</a:t>
            </a:r>
            <a:r>
              <a:rPr lang="en-US" dirty="0"/>
              <a:t> Presentation for </a:t>
            </a:r>
            <a:r>
              <a:rPr lang="en-US" dirty="0" err="1"/>
              <a:t>MoWIE</a:t>
            </a:r>
            <a:r>
              <a:rPr lang="en-US" dirty="0"/>
              <a:t> Training</a:t>
            </a:r>
          </a:p>
        </p:txBody>
      </p:sp>
    </p:spTree>
    <p:extLst>
      <p:ext uri="{BB962C8B-B14F-4D97-AF65-F5344CB8AC3E}">
        <p14:creationId xmlns:p14="http://schemas.microsoft.com/office/powerpoint/2010/main" val="398814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6FC35BA-D559-7245-A788-F71B6837A060}"/>
              </a:ext>
            </a:extLst>
          </p:cNvPr>
          <p:cNvSpPr txBox="1">
            <a:spLocks/>
          </p:cNvSpPr>
          <p:nvPr/>
        </p:nvSpPr>
        <p:spPr bwMode="auto">
          <a:xfrm>
            <a:off x="1981200" y="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>
                <a:latin typeface="+mj-lt"/>
                <a:ea typeface="+mj-ea"/>
                <a:cs typeface="+mj-cs"/>
              </a:rPr>
              <a:t>Preliminary Treatment- Grit Removal 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A79BCEA2-8A6D-6744-B770-923BD740041B}"/>
              </a:ext>
            </a:extLst>
          </p:cNvPr>
          <p:cNvGraphicFramePr>
            <a:graphicFrameLocks/>
          </p:cNvGraphicFramePr>
          <p:nvPr/>
        </p:nvGraphicFramePr>
        <p:xfrm>
          <a:off x="1981200" y="838200"/>
          <a:ext cx="8229600" cy="2499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862">
                <a:tc>
                  <a:txBody>
                    <a:bodyPr/>
                    <a:lstStyle/>
                    <a:p>
                      <a:r>
                        <a:rPr lang="en-US" sz="2000" dirty="0"/>
                        <a:t>Objective 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Removal of inorganic</a:t>
                      </a:r>
                      <a:r>
                        <a:rPr lang="en-US" sz="2000" baseline="0" dirty="0"/>
                        <a:t> solids like sand to protect moving mechanical equipment</a:t>
                      </a:r>
                      <a:endParaRPr lang="en-US" sz="200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862">
                <a:tc>
                  <a:txBody>
                    <a:bodyPr/>
                    <a:lstStyle/>
                    <a:p>
                      <a:r>
                        <a:rPr lang="en-US" sz="2000" dirty="0"/>
                        <a:t>Principle 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Gravity separation: effective size 0.15mm; specific gravity- 2.65</a:t>
                      </a: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862">
                <a:tc>
                  <a:txBody>
                    <a:bodyPr/>
                    <a:lstStyle/>
                    <a:p>
                      <a:r>
                        <a:rPr lang="en-US" sz="2000" dirty="0"/>
                        <a:t>Types 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Manual-</a:t>
                      </a:r>
                      <a:r>
                        <a:rPr lang="en-US" sz="2000" baseline="0" dirty="0"/>
                        <a:t> Rectangular channel</a:t>
                      </a:r>
                    </a:p>
                    <a:p>
                      <a:r>
                        <a:rPr lang="en-US" sz="2000" baseline="0" dirty="0"/>
                        <a:t>Mechanical- Circular tank</a:t>
                      </a:r>
                      <a:endParaRPr lang="en-US" sz="200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r>
                        <a:rPr lang="en-US" sz="2000" dirty="0"/>
                        <a:t>Grit removal mechanism 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Screw classifier/reciprocating classifier </a:t>
                      </a: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3268" name="Picture 6" descr="http://nsm1.nsm.iup.edu/tsimmons/Environmental%20Health%20Photolibrary/Wastewater%20Treatment%20Plant%20Photogallery/Wastewater_Treatment_Plant_Grit_Channel.jpg">
            <a:extLst>
              <a:ext uri="{FF2B5EF4-FFF2-40B4-BE49-F238E27FC236}">
                <a16:creationId xmlns:a16="http://schemas.microsoft.com/office/drawing/2014/main" id="{D671E3DD-BD55-C44E-9F95-22CF85551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3810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889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9C343052-54D9-1940-8508-42A8362BA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Primary Treatment</a:t>
            </a:r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6C65FF45-9016-314C-A7EF-B04D34BED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en-US"/>
              <a:t>Wastewater flow is slowed down and suspended solids settle to the bottom</a:t>
            </a:r>
          </a:p>
          <a:p>
            <a:pPr algn="just" eaLnBrk="1" hangingPunct="1"/>
            <a:r>
              <a:rPr lang="en-US" altLang="en-US"/>
              <a:t>Reduces the suspended solids and the B.O.D. of the wastewater</a:t>
            </a:r>
          </a:p>
        </p:txBody>
      </p:sp>
      <p:pic>
        <p:nvPicPr>
          <p:cNvPr id="54276" name="Picture 4" descr="C:\ABC\EBIO\105F01\FG18_11B.jpg">
            <a:extLst>
              <a:ext uri="{FF2B5EF4-FFF2-40B4-BE49-F238E27FC236}">
                <a16:creationId xmlns:a16="http://schemas.microsoft.com/office/drawing/2014/main" id="{0883CDD2-0C33-234E-ACE5-CF4313444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 b="18333"/>
          <a:stretch>
            <a:fillRect/>
          </a:stretch>
        </p:blipFill>
        <p:spPr bwMode="auto">
          <a:xfrm>
            <a:off x="1524000" y="3886200"/>
            <a:ext cx="4267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C:\ABC\EBIO\105F01\primary_treatment_primclar.gif">
            <a:extLst>
              <a:ext uri="{FF2B5EF4-FFF2-40B4-BE49-F238E27FC236}">
                <a16:creationId xmlns:a16="http://schemas.microsoft.com/office/drawing/2014/main" id="{E91742B9-CCBA-4248-B910-67AE1F8BC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7"/>
          <a:stretch>
            <a:fillRect/>
          </a:stretch>
        </p:blipFill>
        <p:spPr bwMode="auto">
          <a:xfrm>
            <a:off x="5867401" y="3886200"/>
            <a:ext cx="4722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251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7">
            <a:extLst>
              <a:ext uri="{FF2B5EF4-FFF2-40B4-BE49-F238E27FC236}">
                <a16:creationId xmlns:a16="http://schemas.microsoft.com/office/drawing/2014/main" id="{CD8BDC6C-EE1E-DE44-A3E4-69E98035E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74295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299" name="Text Box 1028">
            <a:extLst>
              <a:ext uri="{FF2B5EF4-FFF2-40B4-BE49-F238E27FC236}">
                <a16:creationId xmlns:a16="http://schemas.microsoft.com/office/drawing/2014/main" id="{D72CA675-7B38-754D-9418-A66A9FE62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1"/>
            <a:ext cx="9144000" cy="51911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latin typeface="Arial Black" panose="020B0604020202020204" pitchFamily="34" charset="0"/>
              </a:rPr>
              <a:t>Efficiency of Primary Clarifier </a:t>
            </a:r>
          </a:p>
        </p:txBody>
      </p:sp>
      <p:sp>
        <p:nvSpPr>
          <p:cNvPr id="55300" name="AutoShape 1029">
            <a:extLst>
              <a:ext uri="{FF2B5EF4-FFF2-40B4-BE49-F238E27FC236}">
                <a16:creationId xmlns:a16="http://schemas.microsoft.com/office/drawing/2014/main" id="{B59D2E54-8B64-A743-9A12-CB2FC862B44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974850" y="1600201"/>
            <a:ext cx="800735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Rectangle 1031">
            <a:extLst>
              <a:ext uri="{FF2B5EF4-FFF2-40B4-BE49-F238E27FC236}">
                <a16:creationId xmlns:a16="http://schemas.microsoft.com/office/drawing/2014/main" id="{8948AF2D-16FF-BB4F-B578-6305A575C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989" y="1766888"/>
            <a:ext cx="6918325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02" name="Rectangle 1032">
            <a:extLst>
              <a:ext uri="{FF2B5EF4-FFF2-40B4-BE49-F238E27FC236}">
                <a16:creationId xmlns:a16="http://schemas.microsoft.com/office/drawing/2014/main" id="{45702A32-D093-1040-972A-631D414BC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989" y="1766888"/>
            <a:ext cx="6918325" cy="376396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03" name="Line 1033">
            <a:extLst>
              <a:ext uri="{FF2B5EF4-FFF2-40B4-BE49-F238E27FC236}">
                <a16:creationId xmlns:a16="http://schemas.microsoft.com/office/drawing/2014/main" id="{941E5259-3310-F344-A846-E226FEC7C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7989" y="1766888"/>
            <a:ext cx="1587" cy="37639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Line 1034">
            <a:extLst>
              <a:ext uri="{FF2B5EF4-FFF2-40B4-BE49-F238E27FC236}">
                <a16:creationId xmlns:a16="http://schemas.microsoft.com/office/drawing/2014/main" id="{AB8ED7C3-64B2-A944-ABF3-0EE9B635AA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7988" y="5530850"/>
            <a:ext cx="698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Line 1035">
            <a:extLst>
              <a:ext uri="{FF2B5EF4-FFF2-40B4-BE49-F238E27FC236}">
                <a16:creationId xmlns:a16="http://schemas.microsoft.com/office/drawing/2014/main" id="{877ED2CE-35CD-C246-BBE2-9DE2B5A0E2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7988" y="5154614"/>
            <a:ext cx="698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Line 1036">
            <a:extLst>
              <a:ext uri="{FF2B5EF4-FFF2-40B4-BE49-F238E27FC236}">
                <a16:creationId xmlns:a16="http://schemas.microsoft.com/office/drawing/2014/main" id="{A46A0F17-4BE5-604B-B984-BDB369808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7988" y="4776789"/>
            <a:ext cx="698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Line 1037">
            <a:extLst>
              <a:ext uri="{FF2B5EF4-FFF2-40B4-BE49-F238E27FC236}">
                <a16:creationId xmlns:a16="http://schemas.microsoft.com/office/drawing/2014/main" id="{D25B27CD-6124-E542-83E4-62CA99BB22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7988" y="4400550"/>
            <a:ext cx="698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8" name="Line 1038">
            <a:extLst>
              <a:ext uri="{FF2B5EF4-FFF2-40B4-BE49-F238E27FC236}">
                <a16:creationId xmlns:a16="http://schemas.microsoft.com/office/drawing/2014/main" id="{0BB3CC02-5D1B-9645-AA9B-4E3555111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7988" y="4024314"/>
            <a:ext cx="698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9" name="Line 1039">
            <a:extLst>
              <a:ext uri="{FF2B5EF4-FFF2-40B4-BE49-F238E27FC236}">
                <a16:creationId xmlns:a16="http://schemas.microsoft.com/office/drawing/2014/main" id="{0AFFDC25-0092-474A-B135-6CB452CD8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7988" y="3648075"/>
            <a:ext cx="698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Line 1040">
            <a:extLst>
              <a:ext uri="{FF2B5EF4-FFF2-40B4-BE49-F238E27FC236}">
                <a16:creationId xmlns:a16="http://schemas.microsoft.com/office/drawing/2014/main" id="{37AD3B3C-37B1-5845-AE44-2F2A2B5F1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7988" y="3271839"/>
            <a:ext cx="698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Line 1041">
            <a:extLst>
              <a:ext uri="{FF2B5EF4-FFF2-40B4-BE49-F238E27FC236}">
                <a16:creationId xmlns:a16="http://schemas.microsoft.com/office/drawing/2014/main" id="{6EF04570-D8DC-8A4D-8B71-DED88FF4B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7988" y="2895600"/>
            <a:ext cx="698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Line 1042">
            <a:extLst>
              <a:ext uri="{FF2B5EF4-FFF2-40B4-BE49-F238E27FC236}">
                <a16:creationId xmlns:a16="http://schemas.microsoft.com/office/drawing/2014/main" id="{93E0002C-AE7B-C64D-94D7-DECDE6ED9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7988" y="2519364"/>
            <a:ext cx="698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3" name="Line 1043">
            <a:extLst>
              <a:ext uri="{FF2B5EF4-FFF2-40B4-BE49-F238E27FC236}">
                <a16:creationId xmlns:a16="http://schemas.microsoft.com/office/drawing/2014/main" id="{ED391FD7-420B-6643-87C8-0D5F39CCE9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7988" y="2143125"/>
            <a:ext cx="698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4" name="Line 1044">
            <a:extLst>
              <a:ext uri="{FF2B5EF4-FFF2-40B4-BE49-F238E27FC236}">
                <a16:creationId xmlns:a16="http://schemas.microsoft.com/office/drawing/2014/main" id="{2B31044D-4B4F-E746-86CE-4811CE156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7988" y="1766889"/>
            <a:ext cx="698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5" name="Line 1045">
            <a:extLst>
              <a:ext uri="{FF2B5EF4-FFF2-40B4-BE49-F238E27FC236}">
                <a16:creationId xmlns:a16="http://schemas.microsoft.com/office/drawing/2014/main" id="{B9894669-8B87-E848-AB29-FD8CB2B465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7989" y="5530850"/>
            <a:ext cx="69183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6" name="Line 1046">
            <a:extLst>
              <a:ext uri="{FF2B5EF4-FFF2-40B4-BE49-F238E27FC236}">
                <a16:creationId xmlns:a16="http://schemas.microsoft.com/office/drawing/2014/main" id="{ABDEB23E-F2E4-EC4F-9AE4-AC18B12AFC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47989" y="5459414"/>
            <a:ext cx="1587" cy="714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7" name="Line 1047">
            <a:extLst>
              <a:ext uri="{FF2B5EF4-FFF2-40B4-BE49-F238E27FC236}">
                <a16:creationId xmlns:a16="http://schemas.microsoft.com/office/drawing/2014/main" id="{D2500FCA-AE8C-144E-87D5-3B9A2520C0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30700" y="5459414"/>
            <a:ext cx="1588" cy="714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8" name="Line 1048">
            <a:extLst>
              <a:ext uri="{FF2B5EF4-FFF2-40B4-BE49-F238E27FC236}">
                <a16:creationId xmlns:a16="http://schemas.microsoft.com/office/drawing/2014/main" id="{578A7622-A4D1-3E44-9B51-D6EAEBB721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5459414"/>
            <a:ext cx="1588" cy="714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9" name="Line 1049">
            <a:extLst>
              <a:ext uri="{FF2B5EF4-FFF2-40B4-BE49-F238E27FC236}">
                <a16:creationId xmlns:a16="http://schemas.microsoft.com/office/drawing/2014/main" id="{80BD0539-8FB7-284F-8472-6D1DE85DD9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9300" y="5459414"/>
            <a:ext cx="1588" cy="714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0" name="Line 1050">
            <a:extLst>
              <a:ext uri="{FF2B5EF4-FFF2-40B4-BE49-F238E27FC236}">
                <a16:creationId xmlns:a16="http://schemas.microsoft.com/office/drawing/2014/main" id="{1C696813-1B7C-5D45-A6D5-FD2E5A108A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82014" y="5459414"/>
            <a:ext cx="1587" cy="714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1" name="Line 1051">
            <a:extLst>
              <a:ext uri="{FF2B5EF4-FFF2-40B4-BE49-F238E27FC236}">
                <a16:creationId xmlns:a16="http://schemas.microsoft.com/office/drawing/2014/main" id="{C77F9BB0-7696-1E49-9A9D-E614D30B16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66314" y="5459414"/>
            <a:ext cx="1587" cy="714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2" name="Freeform 1052">
            <a:extLst>
              <a:ext uri="{FF2B5EF4-FFF2-40B4-BE49-F238E27FC236}">
                <a16:creationId xmlns:a16="http://schemas.microsoft.com/office/drawing/2014/main" id="{8C4322F3-03EF-1846-A81C-58C46087E71B}"/>
              </a:ext>
            </a:extLst>
          </p:cNvPr>
          <p:cNvSpPr>
            <a:spLocks/>
          </p:cNvSpPr>
          <p:nvPr/>
        </p:nvSpPr>
        <p:spPr bwMode="auto">
          <a:xfrm>
            <a:off x="2947989" y="4400550"/>
            <a:ext cx="346075" cy="1130300"/>
          </a:xfrm>
          <a:custGeom>
            <a:avLst/>
            <a:gdLst>
              <a:gd name="T0" fmla="*/ 0 w 436"/>
              <a:gd name="T1" fmla="*/ 2147483647 h 1423"/>
              <a:gd name="T2" fmla="*/ 2147483647 w 436"/>
              <a:gd name="T3" fmla="*/ 2147483647 h 1423"/>
              <a:gd name="T4" fmla="*/ 2147483647 w 436"/>
              <a:gd name="T5" fmla="*/ 2147483647 h 1423"/>
              <a:gd name="T6" fmla="*/ 2147483647 w 436"/>
              <a:gd name="T7" fmla="*/ 2147483647 h 1423"/>
              <a:gd name="T8" fmla="*/ 2147483647 w 436"/>
              <a:gd name="T9" fmla="*/ 2147483647 h 1423"/>
              <a:gd name="T10" fmla="*/ 2147483647 w 436"/>
              <a:gd name="T11" fmla="*/ 2147483647 h 1423"/>
              <a:gd name="T12" fmla="*/ 2147483647 w 436"/>
              <a:gd name="T13" fmla="*/ 2147483647 h 1423"/>
              <a:gd name="T14" fmla="*/ 2147483647 w 436"/>
              <a:gd name="T15" fmla="*/ 2147483647 h 1423"/>
              <a:gd name="T16" fmla="*/ 2147483647 w 436"/>
              <a:gd name="T17" fmla="*/ 2147483647 h 1423"/>
              <a:gd name="T18" fmla="*/ 2147483647 w 436"/>
              <a:gd name="T19" fmla="*/ 2147483647 h 1423"/>
              <a:gd name="T20" fmla="*/ 2147483647 w 436"/>
              <a:gd name="T21" fmla="*/ 2147483647 h 1423"/>
              <a:gd name="T22" fmla="*/ 2147483647 w 436"/>
              <a:gd name="T23" fmla="*/ 2147483647 h 1423"/>
              <a:gd name="T24" fmla="*/ 2147483647 w 436"/>
              <a:gd name="T25" fmla="*/ 2147483647 h 1423"/>
              <a:gd name="T26" fmla="*/ 2147483647 w 436"/>
              <a:gd name="T27" fmla="*/ 2147483647 h 1423"/>
              <a:gd name="T28" fmla="*/ 2147483647 w 436"/>
              <a:gd name="T29" fmla="*/ 2147483647 h 1423"/>
              <a:gd name="T30" fmla="*/ 2147483647 w 436"/>
              <a:gd name="T31" fmla="*/ 2147483647 h 1423"/>
              <a:gd name="T32" fmla="*/ 2147483647 w 436"/>
              <a:gd name="T33" fmla="*/ 2147483647 h 1423"/>
              <a:gd name="T34" fmla="*/ 2147483647 w 436"/>
              <a:gd name="T35" fmla="*/ 2147483647 h 1423"/>
              <a:gd name="T36" fmla="*/ 2147483647 w 436"/>
              <a:gd name="T37" fmla="*/ 0 h 142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36"/>
              <a:gd name="T58" fmla="*/ 0 h 1423"/>
              <a:gd name="T59" fmla="*/ 436 w 436"/>
              <a:gd name="T60" fmla="*/ 1423 h 142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36" h="1423">
                <a:moveTo>
                  <a:pt x="0" y="1423"/>
                </a:moveTo>
                <a:lnTo>
                  <a:pt x="27" y="1332"/>
                </a:lnTo>
                <a:lnTo>
                  <a:pt x="54" y="1240"/>
                </a:lnTo>
                <a:lnTo>
                  <a:pt x="82" y="1147"/>
                </a:lnTo>
                <a:lnTo>
                  <a:pt x="109" y="1050"/>
                </a:lnTo>
                <a:lnTo>
                  <a:pt x="164" y="859"/>
                </a:lnTo>
                <a:lnTo>
                  <a:pt x="191" y="762"/>
                </a:lnTo>
                <a:lnTo>
                  <a:pt x="217" y="667"/>
                </a:lnTo>
                <a:lnTo>
                  <a:pt x="244" y="573"/>
                </a:lnTo>
                <a:lnTo>
                  <a:pt x="272" y="481"/>
                </a:lnTo>
                <a:lnTo>
                  <a:pt x="299" y="392"/>
                </a:lnTo>
                <a:lnTo>
                  <a:pt x="326" y="306"/>
                </a:lnTo>
                <a:lnTo>
                  <a:pt x="354" y="224"/>
                </a:lnTo>
                <a:lnTo>
                  <a:pt x="368" y="183"/>
                </a:lnTo>
                <a:lnTo>
                  <a:pt x="381" y="144"/>
                </a:lnTo>
                <a:lnTo>
                  <a:pt x="396" y="107"/>
                </a:lnTo>
                <a:lnTo>
                  <a:pt x="409" y="69"/>
                </a:lnTo>
                <a:lnTo>
                  <a:pt x="423" y="35"/>
                </a:lnTo>
                <a:lnTo>
                  <a:pt x="436" y="0"/>
                </a:lnTo>
              </a:path>
            </a:pathLst>
          </a:custGeom>
          <a:noFill/>
          <a:ln w="349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23" name="Freeform 1053">
            <a:extLst>
              <a:ext uri="{FF2B5EF4-FFF2-40B4-BE49-F238E27FC236}">
                <a16:creationId xmlns:a16="http://schemas.microsoft.com/office/drawing/2014/main" id="{6D280AF6-323C-1843-A7CB-3BC915D7D5E9}"/>
              </a:ext>
            </a:extLst>
          </p:cNvPr>
          <p:cNvSpPr>
            <a:spLocks/>
          </p:cNvSpPr>
          <p:nvPr/>
        </p:nvSpPr>
        <p:spPr bwMode="auto">
          <a:xfrm>
            <a:off x="3294064" y="3836988"/>
            <a:ext cx="346075" cy="563562"/>
          </a:xfrm>
          <a:custGeom>
            <a:avLst/>
            <a:gdLst>
              <a:gd name="T0" fmla="*/ 0 w 436"/>
              <a:gd name="T1" fmla="*/ 2147483647 h 711"/>
              <a:gd name="T2" fmla="*/ 2147483647 w 436"/>
              <a:gd name="T3" fmla="*/ 2147483647 h 711"/>
              <a:gd name="T4" fmla="*/ 2147483647 w 436"/>
              <a:gd name="T5" fmla="*/ 2147483647 h 711"/>
              <a:gd name="T6" fmla="*/ 2147483647 w 436"/>
              <a:gd name="T7" fmla="*/ 2147483647 h 711"/>
              <a:gd name="T8" fmla="*/ 2147483647 w 436"/>
              <a:gd name="T9" fmla="*/ 2147483647 h 711"/>
              <a:gd name="T10" fmla="*/ 2147483647 w 436"/>
              <a:gd name="T11" fmla="*/ 2147483647 h 711"/>
              <a:gd name="T12" fmla="*/ 2147483647 w 436"/>
              <a:gd name="T13" fmla="*/ 2147483647 h 711"/>
              <a:gd name="T14" fmla="*/ 2147483647 w 436"/>
              <a:gd name="T15" fmla="*/ 2147483647 h 711"/>
              <a:gd name="T16" fmla="*/ 2147483647 w 436"/>
              <a:gd name="T17" fmla="*/ 2147483647 h 711"/>
              <a:gd name="T18" fmla="*/ 2147483647 w 436"/>
              <a:gd name="T19" fmla="*/ 2147483647 h 711"/>
              <a:gd name="T20" fmla="*/ 2147483647 w 436"/>
              <a:gd name="T21" fmla="*/ 2147483647 h 711"/>
              <a:gd name="T22" fmla="*/ 2147483647 w 436"/>
              <a:gd name="T23" fmla="*/ 2147483647 h 711"/>
              <a:gd name="T24" fmla="*/ 2147483647 w 436"/>
              <a:gd name="T25" fmla="*/ 2147483647 h 711"/>
              <a:gd name="T26" fmla="*/ 2147483647 w 436"/>
              <a:gd name="T27" fmla="*/ 2147483647 h 711"/>
              <a:gd name="T28" fmla="*/ 2147483647 w 436"/>
              <a:gd name="T29" fmla="*/ 2147483647 h 711"/>
              <a:gd name="T30" fmla="*/ 2147483647 w 436"/>
              <a:gd name="T31" fmla="*/ 2147483647 h 711"/>
              <a:gd name="T32" fmla="*/ 2147483647 w 436"/>
              <a:gd name="T33" fmla="*/ 0 h 7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6"/>
              <a:gd name="T52" fmla="*/ 0 h 711"/>
              <a:gd name="T53" fmla="*/ 436 w 436"/>
              <a:gd name="T54" fmla="*/ 711 h 7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6" h="711">
                <a:moveTo>
                  <a:pt x="0" y="711"/>
                </a:moveTo>
                <a:lnTo>
                  <a:pt x="27" y="647"/>
                </a:lnTo>
                <a:lnTo>
                  <a:pt x="56" y="585"/>
                </a:lnTo>
                <a:lnTo>
                  <a:pt x="85" y="527"/>
                </a:lnTo>
                <a:lnTo>
                  <a:pt x="115" y="472"/>
                </a:lnTo>
                <a:lnTo>
                  <a:pt x="145" y="421"/>
                </a:lnTo>
                <a:lnTo>
                  <a:pt x="175" y="372"/>
                </a:lnTo>
                <a:lnTo>
                  <a:pt x="204" y="325"/>
                </a:lnTo>
                <a:lnTo>
                  <a:pt x="234" y="281"/>
                </a:lnTo>
                <a:lnTo>
                  <a:pt x="263" y="241"/>
                </a:lnTo>
                <a:lnTo>
                  <a:pt x="292" y="200"/>
                </a:lnTo>
                <a:lnTo>
                  <a:pt x="319" y="163"/>
                </a:lnTo>
                <a:lnTo>
                  <a:pt x="345" y="128"/>
                </a:lnTo>
                <a:lnTo>
                  <a:pt x="370" y="94"/>
                </a:lnTo>
                <a:lnTo>
                  <a:pt x="394" y="62"/>
                </a:lnTo>
                <a:lnTo>
                  <a:pt x="416" y="30"/>
                </a:lnTo>
                <a:lnTo>
                  <a:pt x="436" y="0"/>
                </a:lnTo>
              </a:path>
            </a:pathLst>
          </a:custGeom>
          <a:noFill/>
          <a:ln w="349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24" name="Freeform 1054">
            <a:extLst>
              <a:ext uri="{FF2B5EF4-FFF2-40B4-BE49-F238E27FC236}">
                <a16:creationId xmlns:a16="http://schemas.microsoft.com/office/drawing/2014/main" id="{4E5A127F-DB8E-B44A-84D8-CD4004DDC021}"/>
              </a:ext>
            </a:extLst>
          </p:cNvPr>
          <p:cNvSpPr>
            <a:spLocks/>
          </p:cNvSpPr>
          <p:nvPr/>
        </p:nvSpPr>
        <p:spPr bwMode="auto">
          <a:xfrm>
            <a:off x="3640138" y="3648076"/>
            <a:ext cx="138112" cy="188913"/>
          </a:xfrm>
          <a:custGeom>
            <a:avLst/>
            <a:gdLst>
              <a:gd name="T0" fmla="*/ 0 w 174"/>
              <a:gd name="T1" fmla="*/ 2147483647 h 236"/>
              <a:gd name="T2" fmla="*/ 2147483647 w 174"/>
              <a:gd name="T3" fmla="*/ 2147483647 h 236"/>
              <a:gd name="T4" fmla="*/ 2147483647 w 174"/>
              <a:gd name="T5" fmla="*/ 2147483647 h 236"/>
              <a:gd name="T6" fmla="*/ 2147483647 w 174"/>
              <a:gd name="T7" fmla="*/ 2147483647 h 236"/>
              <a:gd name="T8" fmla="*/ 2147483647 w 174"/>
              <a:gd name="T9" fmla="*/ 2147483647 h 236"/>
              <a:gd name="T10" fmla="*/ 2147483647 w 174"/>
              <a:gd name="T11" fmla="*/ 2147483647 h 236"/>
              <a:gd name="T12" fmla="*/ 2147483647 w 174"/>
              <a:gd name="T13" fmla="*/ 2147483647 h 236"/>
              <a:gd name="T14" fmla="*/ 2147483647 w 174"/>
              <a:gd name="T15" fmla="*/ 2147483647 h 236"/>
              <a:gd name="T16" fmla="*/ 2147483647 w 174"/>
              <a:gd name="T17" fmla="*/ 2147483647 h 236"/>
              <a:gd name="T18" fmla="*/ 2147483647 w 174"/>
              <a:gd name="T19" fmla="*/ 2147483647 h 236"/>
              <a:gd name="T20" fmla="*/ 2147483647 w 174"/>
              <a:gd name="T21" fmla="*/ 2147483647 h 236"/>
              <a:gd name="T22" fmla="*/ 2147483647 w 174"/>
              <a:gd name="T23" fmla="*/ 2147483647 h 236"/>
              <a:gd name="T24" fmla="*/ 2147483647 w 174"/>
              <a:gd name="T25" fmla="*/ 2147483647 h 236"/>
              <a:gd name="T26" fmla="*/ 2147483647 w 174"/>
              <a:gd name="T27" fmla="*/ 2147483647 h 236"/>
              <a:gd name="T28" fmla="*/ 2147483647 w 174"/>
              <a:gd name="T29" fmla="*/ 0 h 2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4"/>
              <a:gd name="T46" fmla="*/ 0 h 236"/>
              <a:gd name="T47" fmla="*/ 174 w 174"/>
              <a:gd name="T48" fmla="*/ 236 h 2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4" h="236">
                <a:moveTo>
                  <a:pt x="0" y="236"/>
                </a:moveTo>
                <a:lnTo>
                  <a:pt x="14" y="214"/>
                </a:lnTo>
                <a:lnTo>
                  <a:pt x="26" y="194"/>
                </a:lnTo>
                <a:lnTo>
                  <a:pt x="37" y="177"/>
                </a:lnTo>
                <a:lnTo>
                  <a:pt x="47" y="160"/>
                </a:lnTo>
                <a:lnTo>
                  <a:pt x="56" y="145"/>
                </a:lnTo>
                <a:lnTo>
                  <a:pt x="65" y="131"/>
                </a:lnTo>
                <a:lnTo>
                  <a:pt x="81" y="106"/>
                </a:lnTo>
                <a:lnTo>
                  <a:pt x="98" y="83"/>
                </a:lnTo>
                <a:lnTo>
                  <a:pt x="108" y="70"/>
                </a:lnTo>
                <a:lnTo>
                  <a:pt x="118" y="59"/>
                </a:lnTo>
                <a:lnTo>
                  <a:pt x="130" y="46"/>
                </a:lnTo>
                <a:lnTo>
                  <a:pt x="142" y="32"/>
                </a:lnTo>
                <a:lnTo>
                  <a:pt x="157" y="16"/>
                </a:lnTo>
                <a:lnTo>
                  <a:pt x="174" y="0"/>
                </a:lnTo>
              </a:path>
            </a:pathLst>
          </a:custGeom>
          <a:noFill/>
          <a:ln w="349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25" name="Freeform 1055">
            <a:extLst>
              <a:ext uri="{FF2B5EF4-FFF2-40B4-BE49-F238E27FC236}">
                <a16:creationId xmlns:a16="http://schemas.microsoft.com/office/drawing/2014/main" id="{60C4E5B8-DBE5-FE4E-9280-4CA77677BFF0}"/>
              </a:ext>
            </a:extLst>
          </p:cNvPr>
          <p:cNvSpPr>
            <a:spLocks/>
          </p:cNvSpPr>
          <p:nvPr/>
        </p:nvSpPr>
        <p:spPr bwMode="auto">
          <a:xfrm>
            <a:off x="3778251" y="3271839"/>
            <a:ext cx="442913" cy="376237"/>
          </a:xfrm>
          <a:custGeom>
            <a:avLst/>
            <a:gdLst>
              <a:gd name="T0" fmla="*/ 0 w 557"/>
              <a:gd name="T1" fmla="*/ 2147483647 h 475"/>
              <a:gd name="T2" fmla="*/ 2147483647 w 557"/>
              <a:gd name="T3" fmla="*/ 2147483647 h 475"/>
              <a:gd name="T4" fmla="*/ 2147483647 w 557"/>
              <a:gd name="T5" fmla="*/ 2147483647 h 475"/>
              <a:gd name="T6" fmla="*/ 2147483647 w 557"/>
              <a:gd name="T7" fmla="*/ 2147483647 h 475"/>
              <a:gd name="T8" fmla="*/ 2147483647 w 557"/>
              <a:gd name="T9" fmla="*/ 2147483647 h 475"/>
              <a:gd name="T10" fmla="*/ 2147483647 w 557"/>
              <a:gd name="T11" fmla="*/ 2147483647 h 475"/>
              <a:gd name="T12" fmla="*/ 2147483647 w 557"/>
              <a:gd name="T13" fmla="*/ 2147483647 h 475"/>
              <a:gd name="T14" fmla="*/ 2147483647 w 557"/>
              <a:gd name="T15" fmla="*/ 2147483647 h 475"/>
              <a:gd name="T16" fmla="*/ 2147483647 w 557"/>
              <a:gd name="T17" fmla="*/ 2147483647 h 475"/>
              <a:gd name="T18" fmla="*/ 2147483647 w 557"/>
              <a:gd name="T19" fmla="*/ 2147483647 h 475"/>
              <a:gd name="T20" fmla="*/ 2147483647 w 557"/>
              <a:gd name="T21" fmla="*/ 2147483647 h 475"/>
              <a:gd name="T22" fmla="*/ 2147483647 w 557"/>
              <a:gd name="T23" fmla="*/ 2147483647 h 475"/>
              <a:gd name="T24" fmla="*/ 2147483647 w 557"/>
              <a:gd name="T25" fmla="*/ 2147483647 h 475"/>
              <a:gd name="T26" fmla="*/ 2147483647 w 557"/>
              <a:gd name="T27" fmla="*/ 2147483647 h 475"/>
              <a:gd name="T28" fmla="*/ 2147483647 w 557"/>
              <a:gd name="T29" fmla="*/ 2147483647 h 475"/>
              <a:gd name="T30" fmla="*/ 2147483647 w 557"/>
              <a:gd name="T31" fmla="*/ 2147483647 h 475"/>
              <a:gd name="T32" fmla="*/ 2147483647 w 557"/>
              <a:gd name="T33" fmla="*/ 2147483647 h 475"/>
              <a:gd name="T34" fmla="*/ 2147483647 w 557"/>
              <a:gd name="T35" fmla="*/ 2147483647 h 475"/>
              <a:gd name="T36" fmla="*/ 2147483647 w 557"/>
              <a:gd name="T37" fmla="*/ 0 h 47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57"/>
              <a:gd name="T58" fmla="*/ 0 h 475"/>
              <a:gd name="T59" fmla="*/ 557 w 557"/>
              <a:gd name="T60" fmla="*/ 475 h 47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57" h="475">
                <a:moveTo>
                  <a:pt x="0" y="475"/>
                </a:moveTo>
                <a:lnTo>
                  <a:pt x="12" y="463"/>
                </a:lnTo>
                <a:lnTo>
                  <a:pt x="25" y="450"/>
                </a:lnTo>
                <a:lnTo>
                  <a:pt x="55" y="425"/>
                </a:lnTo>
                <a:lnTo>
                  <a:pt x="87" y="396"/>
                </a:lnTo>
                <a:lnTo>
                  <a:pt x="123" y="364"/>
                </a:lnTo>
                <a:lnTo>
                  <a:pt x="160" y="331"/>
                </a:lnTo>
                <a:lnTo>
                  <a:pt x="199" y="298"/>
                </a:lnTo>
                <a:lnTo>
                  <a:pt x="241" y="263"/>
                </a:lnTo>
                <a:lnTo>
                  <a:pt x="281" y="229"/>
                </a:lnTo>
                <a:lnTo>
                  <a:pt x="321" y="194"/>
                </a:lnTo>
                <a:lnTo>
                  <a:pt x="361" y="161"/>
                </a:lnTo>
                <a:lnTo>
                  <a:pt x="402" y="128"/>
                </a:lnTo>
                <a:lnTo>
                  <a:pt x="438" y="98"/>
                </a:lnTo>
                <a:lnTo>
                  <a:pt x="474" y="69"/>
                </a:lnTo>
                <a:lnTo>
                  <a:pt x="505" y="43"/>
                </a:lnTo>
                <a:lnTo>
                  <a:pt x="533" y="20"/>
                </a:lnTo>
                <a:lnTo>
                  <a:pt x="546" y="8"/>
                </a:lnTo>
                <a:lnTo>
                  <a:pt x="557" y="0"/>
                </a:lnTo>
              </a:path>
            </a:pathLst>
          </a:custGeom>
          <a:noFill/>
          <a:ln w="349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26" name="Freeform 1056">
            <a:extLst>
              <a:ext uri="{FF2B5EF4-FFF2-40B4-BE49-F238E27FC236}">
                <a16:creationId xmlns:a16="http://schemas.microsoft.com/office/drawing/2014/main" id="{3C721A49-8E4E-FC4B-8B89-DDB734397DEF}"/>
              </a:ext>
            </a:extLst>
          </p:cNvPr>
          <p:cNvSpPr>
            <a:spLocks/>
          </p:cNvSpPr>
          <p:nvPr/>
        </p:nvSpPr>
        <p:spPr bwMode="auto">
          <a:xfrm>
            <a:off x="4221164" y="3195638"/>
            <a:ext cx="109537" cy="76200"/>
          </a:xfrm>
          <a:custGeom>
            <a:avLst/>
            <a:gdLst>
              <a:gd name="T0" fmla="*/ 0 w 140"/>
              <a:gd name="T1" fmla="*/ 2147483647 h 95"/>
              <a:gd name="T2" fmla="*/ 2147483647 w 140"/>
              <a:gd name="T3" fmla="*/ 2147483647 h 95"/>
              <a:gd name="T4" fmla="*/ 2147483647 w 140"/>
              <a:gd name="T5" fmla="*/ 2147483647 h 95"/>
              <a:gd name="T6" fmla="*/ 2147483647 w 140"/>
              <a:gd name="T7" fmla="*/ 2147483647 h 95"/>
              <a:gd name="T8" fmla="*/ 2147483647 w 140"/>
              <a:gd name="T9" fmla="*/ 2147483647 h 95"/>
              <a:gd name="T10" fmla="*/ 2147483647 w 140"/>
              <a:gd name="T11" fmla="*/ 2147483647 h 95"/>
              <a:gd name="T12" fmla="*/ 2147483647 w 140"/>
              <a:gd name="T13" fmla="*/ 2147483647 h 95"/>
              <a:gd name="T14" fmla="*/ 2147483647 w 140"/>
              <a:gd name="T15" fmla="*/ 2147483647 h 95"/>
              <a:gd name="T16" fmla="*/ 2147483647 w 140"/>
              <a:gd name="T17" fmla="*/ 2147483647 h 95"/>
              <a:gd name="T18" fmla="*/ 2147483647 w 140"/>
              <a:gd name="T19" fmla="*/ 2147483647 h 95"/>
              <a:gd name="T20" fmla="*/ 2147483647 w 140"/>
              <a:gd name="T21" fmla="*/ 0 h 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0"/>
              <a:gd name="T34" fmla="*/ 0 h 95"/>
              <a:gd name="T35" fmla="*/ 140 w 140"/>
              <a:gd name="T36" fmla="*/ 95 h 9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0" h="95">
                <a:moveTo>
                  <a:pt x="0" y="95"/>
                </a:moveTo>
                <a:lnTo>
                  <a:pt x="19" y="79"/>
                </a:lnTo>
                <a:lnTo>
                  <a:pt x="33" y="66"/>
                </a:lnTo>
                <a:lnTo>
                  <a:pt x="48" y="54"/>
                </a:lnTo>
                <a:lnTo>
                  <a:pt x="61" y="43"/>
                </a:lnTo>
                <a:lnTo>
                  <a:pt x="75" y="33"/>
                </a:lnTo>
                <a:lnTo>
                  <a:pt x="92" y="23"/>
                </a:lnTo>
                <a:lnTo>
                  <a:pt x="102" y="17"/>
                </a:lnTo>
                <a:lnTo>
                  <a:pt x="114" y="11"/>
                </a:lnTo>
                <a:lnTo>
                  <a:pt x="125" y="5"/>
                </a:lnTo>
                <a:lnTo>
                  <a:pt x="140" y="0"/>
                </a:lnTo>
              </a:path>
            </a:pathLst>
          </a:custGeom>
          <a:noFill/>
          <a:ln w="349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27" name="Freeform 1057">
            <a:extLst>
              <a:ext uri="{FF2B5EF4-FFF2-40B4-BE49-F238E27FC236}">
                <a16:creationId xmlns:a16="http://schemas.microsoft.com/office/drawing/2014/main" id="{0C199511-56CC-9245-8C0C-D16CBAA2C9D0}"/>
              </a:ext>
            </a:extLst>
          </p:cNvPr>
          <p:cNvSpPr>
            <a:spLocks/>
          </p:cNvSpPr>
          <p:nvPr/>
        </p:nvSpPr>
        <p:spPr bwMode="auto">
          <a:xfrm>
            <a:off x="4330700" y="2933700"/>
            <a:ext cx="693738" cy="261938"/>
          </a:xfrm>
          <a:custGeom>
            <a:avLst/>
            <a:gdLst>
              <a:gd name="T0" fmla="*/ 0 w 872"/>
              <a:gd name="T1" fmla="*/ 2147483647 h 331"/>
              <a:gd name="T2" fmla="*/ 2147483647 w 872"/>
              <a:gd name="T3" fmla="*/ 2147483647 h 331"/>
              <a:gd name="T4" fmla="*/ 2147483647 w 872"/>
              <a:gd name="T5" fmla="*/ 2147483647 h 331"/>
              <a:gd name="T6" fmla="*/ 2147483647 w 872"/>
              <a:gd name="T7" fmla="*/ 2147483647 h 331"/>
              <a:gd name="T8" fmla="*/ 2147483647 w 872"/>
              <a:gd name="T9" fmla="*/ 2147483647 h 331"/>
              <a:gd name="T10" fmla="*/ 2147483647 w 872"/>
              <a:gd name="T11" fmla="*/ 2147483647 h 331"/>
              <a:gd name="T12" fmla="*/ 2147483647 w 872"/>
              <a:gd name="T13" fmla="*/ 2147483647 h 331"/>
              <a:gd name="T14" fmla="*/ 2147483647 w 872"/>
              <a:gd name="T15" fmla="*/ 2147483647 h 331"/>
              <a:gd name="T16" fmla="*/ 2147483647 w 872"/>
              <a:gd name="T17" fmla="*/ 2147483647 h 331"/>
              <a:gd name="T18" fmla="*/ 2147483647 w 872"/>
              <a:gd name="T19" fmla="*/ 2147483647 h 331"/>
              <a:gd name="T20" fmla="*/ 2147483647 w 872"/>
              <a:gd name="T21" fmla="*/ 2147483647 h 331"/>
              <a:gd name="T22" fmla="*/ 2147483647 w 872"/>
              <a:gd name="T23" fmla="*/ 2147483647 h 331"/>
              <a:gd name="T24" fmla="*/ 2147483647 w 872"/>
              <a:gd name="T25" fmla="*/ 2147483647 h 331"/>
              <a:gd name="T26" fmla="*/ 2147483647 w 872"/>
              <a:gd name="T27" fmla="*/ 2147483647 h 331"/>
              <a:gd name="T28" fmla="*/ 2147483647 w 872"/>
              <a:gd name="T29" fmla="*/ 2147483647 h 331"/>
              <a:gd name="T30" fmla="*/ 2147483647 w 872"/>
              <a:gd name="T31" fmla="*/ 2147483647 h 331"/>
              <a:gd name="T32" fmla="*/ 2147483647 w 872"/>
              <a:gd name="T33" fmla="*/ 2147483647 h 331"/>
              <a:gd name="T34" fmla="*/ 2147483647 w 872"/>
              <a:gd name="T35" fmla="*/ 2147483647 h 331"/>
              <a:gd name="T36" fmla="*/ 2147483647 w 872"/>
              <a:gd name="T37" fmla="*/ 0 h 3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72"/>
              <a:gd name="T58" fmla="*/ 0 h 331"/>
              <a:gd name="T59" fmla="*/ 872 w 872"/>
              <a:gd name="T60" fmla="*/ 331 h 33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72" h="331">
                <a:moveTo>
                  <a:pt x="0" y="331"/>
                </a:moveTo>
                <a:lnTo>
                  <a:pt x="16" y="323"/>
                </a:lnTo>
                <a:lnTo>
                  <a:pt x="34" y="316"/>
                </a:lnTo>
                <a:lnTo>
                  <a:pt x="53" y="308"/>
                </a:lnTo>
                <a:lnTo>
                  <a:pt x="73" y="299"/>
                </a:lnTo>
                <a:lnTo>
                  <a:pt x="95" y="290"/>
                </a:lnTo>
                <a:lnTo>
                  <a:pt x="118" y="282"/>
                </a:lnTo>
                <a:lnTo>
                  <a:pt x="167" y="262"/>
                </a:lnTo>
                <a:lnTo>
                  <a:pt x="219" y="240"/>
                </a:lnTo>
                <a:lnTo>
                  <a:pt x="273" y="217"/>
                </a:lnTo>
                <a:lnTo>
                  <a:pt x="331" y="194"/>
                </a:lnTo>
                <a:lnTo>
                  <a:pt x="390" y="171"/>
                </a:lnTo>
                <a:lnTo>
                  <a:pt x="452" y="148"/>
                </a:lnTo>
                <a:lnTo>
                  <a:pt x="512" y="123"/>
                </a:lnTo>
                <a:lnTo>
                  <a:pt x="637" y="77"/>
                </a:lnTo>
                <a:lnTo>
                  <a:pt x="698" y="56"/>
                </a:lnTo>
                <a:lnTo>
                  <a:pt x="758" y="36"/>
                </a:lnTo>
                <a:lnTo>
                  <a:pt x="816" y="17"/>
                </a:lnTo>
                <a:lnTo>
                  <a:pt x="872" y="0"/>
                </a:lnTo>
              </a:path>
            </a:pathLst>
          </a:custGeom>
          <a:noFill/>
          <a:ln w="349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28" name="Freeform 1058">
            <a:extLst>
              <a:ext uri="{FF2B5EF4-FFF2-40B4-BE49-F238E27FC236}">
                <a16:creationId xmlns:a16="http://schemas.microsoft.com/office/drawing/2014/main" id="{1BB48672-A24D-0C49-8CFF-7ECD84341610}"/>
              </a:ext>
            </a:extLst>
          </p:cNvPr>
          <p:cNvSpPr>
            <a:spLocks/>
          </p:cNvSpPr>
          <p:nvPr/>
        </p:nvSpPr>
        <p:spPr bwMode="auto">
          <a:xfrm>
            <a:off x="5024438" y="2782888"/>
            <a:ext cx="690562" cy="150812"/>
          </a:xfrm>
          <a:custGeom>
            <a:avLst/>
            <a:gdLst>
              <a:gd name="T0" fmla="*/ 0 w 871"/>
              <a:gd name="T1" fmla="*/ 2147483647 h 191"/>
              <a:gd name="T2" fmla="*/ 2147483647 w 871"/>
              <a:gd name="T3" fmla="*/ 2147483647 h 191"/>
              <a:gd name="T4" fmla="*/ 2147483647 w 871"/>
              <a:gd name="T5" fmla="*/ 2147483647 h 191"/>
              <a:gd name="T6" fmla="*/ 2147483647 w 871"/>
              <a:gd name="T7" fmla="*/ 2147483647 h 191"/>
              <a:gd name="T8" fmla="*/ 2147483647 w 871"/>
              <a:gd name="T9" fmla="*/ 2147483647 h 191"/>
              <a:gd name="T10" fmla="*/ 2147483647 w 871"/>
              <a:gd name="T11" fmla="*/ 2147483647 h 191"/>
              <a:gd name="T12" fmla="*/ 2147483647 w 871"/>
              <a:gd name="T13" fmla="*/ 2147483647 h 191"/>
              <a:gd name="T14" fmla="*/ 2147483647 w 871"/>
              <a:gd name="T15" fmla="*/ 2147483647 h 191"/>
              <a:gd name="T16" fmla="*/ 2147483647 w 871"/>
              <a:gd name="T17" fmla="*/ 2147483647 h 191"/>
              <a:gd name="T18" fmla="*/ 2147483647 w 871"/>
              <a:gd name="T19" fmla="*/ 2147483647 h 191"/>
              <a:gd name="T20" fmla="*/ 2147483647 w 871"/>
              <a:gd name="T21" fmla="*/ 2147483647 h 191"/>
              <a:gd name="T22" fmla="*/ 2147483647 w 871"/>
              <a:gd name="T23" fmla="*/ 2147483647 h 191"/>
              <a:gd name="T24" fmla="*/ 2147483647 w 871"/>
              <a:gd name="T25" fmla="*/ 2147483647 h 191"/>
              <a:gd name="T26" fmla="*/ 2147483647 w 871"/>
              <a:gd name="T27" fmla="*/ 2147483647 h 191"/>
              <a:gd name="T28" fmla="*/ 2147483647 w 871"/>
              <a:gd name="T29" fmla="*/ 2147483647 h 191"/>
              <a:gd name="T30" fmla="*/ 2147483647 w 871"/>
              <a:gd name="T31" fmla="*/ 2147483647 h 191"/>
              <a:gd name="T32" fmla="*/ 2147483647 w 871"/>
              <a:gd name="T33" fmla="*/ 2147483647 h 191"/>
              <a:gd name="T34" fmla="*/ 2147483647 w 871"/>
              <a:gd name="T35" fmla="*/ 2147483647 h 191"/>
              <a:gd name="T36" fmla="*/ 2147483647 w 871"/>
              <a:gd name="T37" fmla="*/ 2147483647 h 191"/>
              <a:gd name="T38" fmla="*/ 2147483647 w 871"/>
              <a:gd name="T39" fmla="*/ 0 h 19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71"/>
              <a:gd name="T61" fmla="*/ 0 h 191"/>
              <a:gd name="T62" fmla="*/ 871 w 871"/>
              <a:gd name="T63" fmla="*/ 191 h 19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71" h="191">
                <a:moveTo>
                  <a:pt x="0" y="191"/>
                </a:moveTo>
                <a:lnTo>
                  <a:pt x="53" y="175"/>
                </a:lnTo>
                <a:lnTo>
                  <a:pt x="104" y="160"/>
                </a:lnTo>
                <a:lnTo>
                  <a:pt x="151" y="146"/>
                </a:lnTo>
                <a:lnTo>
                  <a:pt x="197" y="133"/>
                </a:lnTo>
                <a:lnTo>
                  <a:pt x="288" y="108"/>
                </a:lnTo>
                <a:lnTo>
                  <a:pt x="334" y="97"/>
                </a:lnTo>
                <a:lnTo>
                  <a:pt x="382" y="87"/>
                </a:lnTo>
                <a:lnTo>
                  <a:pt x="429" y="75"/>
                </a:lnTo>
                <a:lnTo>
                  <a:pt x="481" y="65"/>
                </a:lnTo>
                <a:lnTo>
                  <a:pt x="534" y="55"/>
                </a:lnTo>
                <a:lnTo>
                  <a:pt x="592" y="45"/>
                </a:lnTo>
                <a:lnTo>
                  <a:pt x="622" y="39"/>
                </a:lnTo>
                <a:lnTo>
                  <a:pt x="654" y="34"/>
                </a:lnTo>
                <a:lnTo>
                  <a:pt x="687" y="29"/>
                </a:lnTo>
                <a:lnTo>
                  <a:pt x="720" y="23"/>
                </a:lnTo>
                <a:lnTo>
                  <a:pt x="756" y="18"/>
                </a:lnTo>
                <a:lnTo>
                  <a:pt x="793" y="12"/>
                </a:lnTo>
                <a:lnTo>
                  <a:pt x="831" y="6"/>
                </a:lnTo>
                <a:lnTo>
                  <a:pt x="871" y="0"/>
                </a:lnTo>
              </a:path>
            </a:pathLst>
          </a:custGeom>
          <a:noFill/>
          <a:ln w="349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29" name="Freeform 1059">
            <a:extLst>
              <a:ext uri="{FF2B5EF4-FFF2-40B4-BE49-F238E27FC236}">
                <a16:creationId xmlns:a16="http://schemas.microsoft.com/office/drawing/2014/main" id="{8939E343-0F71-3F4B-86AB-18CC4043208A}"/>
              </a:ext>
            </a:extLst>
          </p:cNvPr>
          <p:cNvSpPr>
            <a:spLocks/>
          </p:cNvSpPr>
          <p:nvPr/>
        </p:nvSpPr>
        <p:spPr bwMode="auto">
          <a:xfrm>
            <a:off x="5715000" y="2632076"/>
            <a:ext cx="1384300" cy="150813"/>
          </a:xfrm>
          <a:custGeom>
            <a:avLst/>
            <a:gdLst>
              <a:gd name="T0" fmla="*/ 0 w 1743"/>
              <a:gd name="T1" fmla="*/ 2147483647 h 190"/>
              <a:gd name="T2" fmla="*/ 2147483647 w 1743"/>
              <a:gd name="T3" fmla="*/ 2147483647 h 190"/>
              <a:gd name="T4" fmla="*/ 2147483647 w 1743"/>
              <a:gd name="T5" fmla="*/ 2147483647 h 190"/>
              <a:gd name="T6" fmla="*/ 2147483647 w 1743"/>
              <a:gd name="T7" fmla="*/ 2147483647 h 190"/>
              <a:gd name="T8" fmla="*/ 2147483647 w 1743"/>
              <a:gd name="T9" fmla="*/ 2147483647 h 190"/>
              <a:gd name="T10" fmla="*/ 2147483647 w 1743"/>
              <a:gd name="T11" fmla="*/ 2147483647 h 190"/>
              <a:gd name="T12" fmla="*/ 2147483647 w 1743"/>
              <a:gd name="T13" fmla="*/ 2147483647 h 190"/>
              <a:gd name="T14" fmla="*/ 2147483647 w 1743"/>
              <a:gd name="T15" fmla="*/ 2147483647 h 190"/>
              <a:gd name="T16" fmla="*/ 2147483647 w 1743"/>
              <a:gd name="T17" fmla="*/ 2147483647 h 190"/>
              <a:gd name="T18" fmla="*/ 2147483647 w 1743"/>
              <a:gd name="T19" fmla="*/ 2147483647 h 190"/>
              <a:gd name="T20" fmla="*/ 2147483647 w 1743"/>
              <a:gd name="T21" fmla="*/ 2147483647 h 190"/>
              <a:gd name="T22" fmla="*/ 2147483647 w 1743"/>
              <a:gd name="T23" fmla="*/ 2147483647 h 190"/>
              <a:gd name="T24" fmla="*/ 2147483647 w 1743"/>
              <a:gd name="T25" fmla="*/ 2147483647 h 190"/>
              <a:gd name="T26" fmla="*/ 2147483647 w 1743"/>
              <a:gd name="T27" fmla="*/ 2147483647 h 190"/>
              <a:gd name="T28" fmla="*/ 2147483647 w 1743"/>
              <a:gd name="T29" fmla="*/ 2147483647 h 190"/>
              <a:gd name="T30" fmla="*/ 2147483647 w 1743"/>
              <a:gd name="T31" fmla="*/ 2147483647 h 190"/>
              <a:gd name="T32" fmla="*/ 2147483647 w 1743"/>
              <a:gd name="T33" fmla="*/ 2147483647 h 190"/>
              <a:gd name="T34" fmla="*/ 2147483647 w 1743"/>
              <a:gd name="T35" fmla="*/ 2147483647 h 190"/>
              <a:gd name="T36" fmla="*/ 2147483647 w 1743"/>
              <a:gd name="T37" fmla="*/ 2147483647 h 190"/>
              <a:gd name="T38" fmla="*/ 2147483647 w 1743"/>
              <a:gd name="T39" fmla="*/ 0 h 1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743"/>
              <a:gd name="T61" fmla="*/ 0 h 190"/>
              <a:gd name="T62" fmla="*/ 1743 w 1743"/>
              <a:gd name="T63" fmla="*/ 190 h 1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743" h="190">
                <a:moveTo>
                  <a:pt x="0" y="190"/>
                </a:moveTo>
                <a:lnTo>
                  <a:pt x="42" y="185"/>
                </a:lnTo>
                <a:lnTo>
                  <a:pt x="85" y="179"/>
                </a:lnTo>
                <a:lnTo>
                  <a:pt x="129" y="172"/>
                </a:lnTo>
                <a:lnTo>
                  <a:pt x="176" y="166"/>
                </a:lnTo>
                <a:lnTo>
                  <a:pt x="223" y="160"/>
                </a:lnTo>
                <a:lnTo>
                  <a:pt x="273" y="153"/>
                </a:lnTo>
                <a:lnTo>
                  <a:pt x="322" y="147"/>
                </a:lnTo>
                <a:lnTo>
                  <a:pt x="374" y="140"/>
                </a:lnTo>
                <a:lnTo>
                  <a:pt x="481" y="127"/>
                </a:lnTo>
                <a:lnTo>
                  <a:pt x="590" y="116"/>
                </a:lnTo>
                <a:lnTo>
                  <a:pt x="702" y="103"/>
                </a:lnTo>
                <a:lnTo>
                  <a:pt x="818" y="90"/>
                </a:lnTo>
                <a:lnTo>
                  <a:pt x="934" y="77"/>
                </a:lnTo>
                <a:lnTo>
                  <a:pt x="1051" y="65"/>
                </a:lnTo>
                <a:lnTo>
                  <a:pt x="1287" y="41"/>
                </a:lnTo>
                <a:lnTo>
                  <a:pt x="1403" y="31"/>
                </a:lnTo>
                <a:lnTo>
                  <a:pt x="1519" y="19"/>
                </a:lnTo>
                <a:lnTo>
                  <a:pt x="1632" y="9"/>
                </a:lnTo>
                <a:lnTo>
                  <a:pt x="1743" y="0"/>
                </a:lnTo>
              </a:path>
            </a:pathLst>
          </a:custGeom>
          <a:noFill/>
          <a:ln w="349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30" name="Freeform 1060">
            <a:extLst>
              <a:ext uri="{FF2B5EF4-FFF2-40B4-BE49-F238E27FC236}">
                <a16:creationId xmlns:a16="http://schemas.microsoft.com/office/drawing/2014/main" id="{2F4A26E5-E1B1-9947-9117-BB59F24D9428}"/>
              </a:ext>
            </a:extLst>
          </p:cNvPr>
          <p:cNvSpPr>
            <a:spLocks/>
          </p:cNvSpPr>
          <p:nvPr/>
        </p:nvSpPr>
        <p:spPr bwMode="auto">
          <a:xfrm>
            <a:off x="7099301" y="2557463"/>
            <a:ext cx="1382713" cy="74612"/>
          </a:xfrm>
          <a:custGeom>
            <a:avLst/>
            <a:gdLst>
              <a:gd name="T0" fmla="*/ 0 w 1743"/>
              <a:gd name="T1" fmla="*/ 2147483647 h 93"/>
              <a:gd name="T2" fmla="*/ 2147483647 w 1743"/>
              <a:gd name="T3" fmla="*/ 2147483647 h 93"/>
              <a:gd name="T4" fmla="*/ 2147483647 w 1743"/>
              <a:gd name="T5" fmla="*/ 2147483647 h 93"/>
              <a:gd name="T6" fmla="*/ 2147483647 w 1743"/>
              <a:gd name="T7" fmla="*/ 2147483647 h 93"/>
              <a:gd name="T8" fmla="*/ 2147483647 w 1743"/>
              <a:gd name="T9" fmla="*/ 2147483647 h 93"/>
              <a:gd name="T10" fmla="*/ 2147483647 w 1743"/>
              <a:gd name="T11" fmla="*/ 2147483647 h 93"/>
              <a:gd name="T12" fmla="*/ 2147483647 w 1743"/>
              <a:gd name="T13" fmla="*/ 0 h 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43"/>
              <a:gd name="T22" fmla="*/ 0 h 93"/>
              <a:gd name="T23" fmla="*/ 1743 w 1743"/>
              <a:gd name="T24" fmla="*/ 93 h 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43" h="93">
                <a:moveTo>
                  <a:pt x="0" y="93"/>
                </a:moveTo>
                <a:lnTo>
                  <a:pt x="217" y="76"/>
                </a:lnTo>
                <a:lnTo>
                  <a:pt x="436" y="62"/>
                </a:lnTo>
                <a:lnTo>
                  <a:pt x="654" y="49"/>
                </a:lnTo>
                <a:lnTo>
                  <a:pt x="871" y="37"/>
                </a:lnTo>
                <a:lnTo>
                  <a:pt x="1307" y="17"/>
                </a:lnTo>
                <a:lnTo>
                  <a:pt x="1743" y="0"/>
                </a:lnTo>
              </a:path>
            </a:pathLst>
          </a:custGeom>
          <a:noFill/>
          <a:ln w="349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31" name="Freeform 1061">
            <a:extLst>
              <a:ext uri="{FF2B5EF4-FFF2-40B4-BE49-F238E27FC236}">
                <a16:creationId xmlns:a16="http://schemas.microsoft.com/office/drawing/2014/main" id="{0E825BBB-F2DC-394B-837F-3AF2601F8D1C}"/>
              </a:ext>
            </a:extLst>
          </p:cNvPr>
          <p:cNvSpPr>
            <a:spLocks/>
          </p:cNvSpPr>
          <p:nvPr/>
        </p:nvSpPr>
        <p:spPr bwMode="auto">
          <a:xfrm>
            <a:off x="8482013" y="2519363"/>
            <a:ext cx="1384300" cy="38100"/>
          </a:xfrm>
          <a:custGeom>
            <a:avLst/>
            <a:gdLst>
              <a:gd name="T0" fmla="*/ 0 w 1743"/>
              <a:gd name="T1" fmla="*/ 2147483647 h 48"/>
              <a:gd name="T2" fmla="*/ 2147483647 w 1743"/>
              <a:gd name="T3" fmla="*/ 2147483647 h 48"/>
              <a:gd name="T4" fmla="*/ 2147483647 w 1743"/>
              <a:gd name="T5" fmla="*/ 2147483647 h 48"/>
              <a:gd name="T6" fmla="*/ 2147483647 w 1743"/>
              <a:gd name="T7" fmla="*/ 2147483647 h 48"/>
              <a:gd name="T8" fmla="*/ 2147483647 w 1743"/>
              <a:gd name="T9" fmla="*/ 2147483647 h 48"/>
              <a:gd name="T10" fmla="*/ 2147483647 w 1743"/>
              <a:gd name="T11" fmla="*/ 0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43"/>
              <a:gd name="T19" fmla="*/ 0 h 48"/>
              <a:gd name="T20" fmla="*/ 1743 w 1743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43" h="48">
                <a:moveTo>
                  <a:pt x="0" y="48"/>
                </a:moveTo>
                <a:lnTo>
                  <a:pt x="218" y="39"/>
                </a:lnTo>
                <a:lnTo>
                  <a:pt x="436" y="32"/>
                </a:lnTo>
                <a:lnTo>
                  <a:pt x="871" y="20"/>
                </a:lnTo>
                <a:lnTo>
                  <a:pt x="1307" y="10"/>
                </a:lnTo>
                <a:lnTo>
                  <a:pt x="1743" y="0"/>
                </a:lnTo>
              </a:path>
            </a:pathLst>
          </a:custGeom>
          <a:noFill/>
          <a:ln w="349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32" name="Freeform 1062">
            <a:extLst>
              <a:ext uri="{FF2B5EF4-FFF2-40B4-BE49-F238E27FC236}">
                <a16:creationId xmlns:a16="http://schemas.microsoft.com/office/drawing/2014/main" id="{C7D5B628-C2C9-F642-8F93-F9BE3EB9D152}"/>
              </a:ext>
            </a:extLst>
          </p:cNvPr>
          <p:cNvSpPr>
            <a:spLocks/>
          </p:cNvSpPr>
          <p:nvPr/>
        </p:nvSpPr>
        <p:spPr bwMode="auto">
          <a:xfrm>
            <a:off x="2947989" y="3271838"/>
            <a:ext cx="346075" cy="2259012"/>
          </a:xfrm>
          <a:custGeom>
            <a:avLst/>
            <a:gdLst>
              <a:gd name="T0" fmla="*/ 0 w 436"/>
              <a:gd name="T1" fmla="*/ 2147483647 h 2845"/>
              <a:gd name="T2" fmla="*/ 2147483647 w 436"/>
              <a:gd name="T3" fmla="*/ 2147483647 h 2845"/>
              <a:gd name="T4" fmla="*/ 2147483647 w 436"/>
              <a:gd name="T5" fmla="*/ 2147483647 h 2845"/>
              <a:gd name="T6" fmla="*/ 2147483647 w 436"/>
              <a:gd name="T7" fmla="*/ 2147483647 h 2845"/>
              <a:gd name="T8" fmla="*/ 2147483647 w 436"/>
              <a:gd name="T9" fmla="*/ 2147483647 h 2845"/>
              <a:gd name="T10" fmla="*/ 2147483647 w 436"/>
              <a:gd name="T11" fmla="*/ 2147483647 h 2845"/>
              <a:gd name="T12" fmla="*/ 2147483647 w 436"/>
              <a:gd name="T13" fmla="*/ 2147483647 h 2845"/>
              <a:gd name="T14" fmla="*/ 2147483647 w 436"/>
              <a:gd name="T15" fmla="*/ 2147483647 h 2845"/>
              <a:gd name="T16" fmla="*/ 2147483647 w 436"/>
              <a:gd name="T17" fmla="*/ 2147483647 h 2845"/>
              <a:gd name="T18" fmla="*/ 2147483647 w 436"/>
              <a:gd name="T19" fmla="*/ 2147483647 h 2845"/>
              <a:gd name="T20" fmla="*/ 2147483647 w 436"/>
              <a:gd name="T21" fmla="*/ 2147483647 h 2845"/>
              <a:gd name="T22" fmla="*/ 2147483647 w 436"/>
              <a:gd name="T23" fmla="*/ 2147483647 h 2845"/>
              <a:gd name="T24" fmla="*/ 2147483647 w 436"/>
              <a:gd name="T25" fmla="*/ 2147483647 h 2845"/>
              <a:gd name="T26" fmla="*/ 2147483647 w 436"/>
              <a:gd name="T27" fmla="*/ 2147483647 h 2845"/>
              <a:gd name="T28" fmla="*/ 2147483647 w 436"/>
              <a:gd name="T29" fmla="*/ 2147483647 h 2845"/>
              <a:gd name="T30" fmla="*/ 2147483647 w 436"/>
              <a:gd name="T31" fmla="*/ 2147483647 h 2845"/>
              <a:gd name="T32" fmla="*/ 2147483647 w 436"/>
              <a:gd name="T33" fmla="*/ 2147483647 h 2845"/>
              <a:gd name="T34" fmla="*/ 2147483647 w 436"/>
              <a:gd name="T35" fmla="*/ 2147483647 h 2845"/>
              <a:gd name="T36" fmla="*/ 2147483647 w 436"/>
              <a:gd name="T37" fmla="*/ 2147483647 h 2845"/>
              <a:gd name="T38" fmla="*/ 2147483647 w 436"/>
              <a:gd name="T39" fmla="*/ 2147483647 h 2845"/>
              <a:gd name="T40" fmla="*/ 2147483647 w 436"/>
              <a:gd name="T41" fmla="*/ 2147483647 h 2845"/>
              <a:gd name="T42" fmla="*/ 2147483647 w 436"/>
              <a:gd name="T43" fmla="*/ 2147483647 h 2845"/>
              <a:gd name="T44" fmla="*/ 2147483647 w 436"/>
              <a:gd name="T45" fmla="*/ 2147483647 h 2845"/>
              <a:gd name="T46" fmla="*/ 2147483647 w 436"/>
              <a:gd name="T47" fmla="*/ 2147483647 h 2845"/>
              <a:gd name="T48" fmla="*/ 2147483647 w 436"/>
              <a:gd name="T49" fmla="*/ 2147483647 h 2845"/>
              <a:gd name="T50" fmla="*/ 2147483647 w 436"/>
              <a:gd name="T51" fmla="*/ 2147483647 h 2845"/>
              <a:gd name="T52" fmla="*/ 2147483647 w 436"/>
              <a:gd name="T53" fmla="*/ 2147483647 h 2845"/>
              <a:gd name="T54" fmla="*/ 2147483647 w 436"/>
              <a:gd name="T55" fmla="*/ 0 h 284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6"/>
              <a:gd name="T85" fmla="*/ 0 h 2845"/>
              <a:gd name="T86" fmla="*/ 436 w 436"/>
              <a:gd name="T87" fmla="*/ 2845 h 284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6" h="2845">
                <a:moveTo>
                  <a:pt x="0" y="2845"/>
                </a:moveTo>
                <a:lnTo>
                  <a:pt x="14" y="2756"/>
                </a:lnTo>
                <a:lnTo>
                  <a:pt x="27" y="2664"/>
                </a:lnTo>
                <a:lnTo>
                  <a:pt x="41" y="2570"/>
                </a:lnTo>
                <a:lnTo>
                  <a:pt x="56" y="2476"/>
                </a:lnTo>
                <a:lnTo>
                  <a:pt x="70" y="2380"/>
                </a:lnTo>
                <a:lnTo>
                  <a:pt x="85" y="2283"/>
                </a:lnTo>
                <a:lnTo>
                  <a:pt x="113" y="2088"/>
                </a:lnTo>
                <a:lnTo>
                  <a:pt x="142" y="1890"/>
                </a:lnTo>
                <a:lnTo>
                  <a:pt x="171" y="1693"/>
                </a:lnTo>
                <a:lnTo>
                  <a:pt x="200" y="1496"/>
                </a:lnTo>
                <a:lnTo>
                  <a:pt x="229" y="1301"/>
                </a:lnTo>
                <a:lnTo>
                  <a:pt x="243" y="1205"/>
                </a:lnTo>
                <a:lnTo>
                  <a:pt x="257" y="1110"/>
                </a:lnTo>
                <a:lnTo>
                  <a:pt x="272" y="1016"/>
                </a:lnTo>
                <a:lnTo>
                  <a:pt x="285" y="924"/>
                </a:lnTo>
                <a:lnTo>
                  <a:pt x="299" y="833"/>
                </a:lnTo>
                <a:lnTo>
                  <a:pt x="312" y="746"/>
                </a:lnTo>
                <a:lnTo>
                  <a:pt x="326" y="659"/>
                </a:lnTo>
                <a:lnTo>
                  <a:pt x="339" y="574"/>
                </a:lnTo>
                <a:lnTo>
                  <a:pt x="352" y="492"/>
                </a:lnTo>
                <a:lnTo>
                  <a:pt x="365" y="413"/>
                </a:lnTo>
                <a:lnTo>
                  <a:pt x="377" y="337"/>
                </a:lnTo>
                <a:lnTo>
                  <a:pt x="390" y="262"/>
                </a:lnTo>
                <a:lnTo>
                  <a:pt x="401" y="191"/>
                </a:lnTo>
                <a:lnTo>
                  <a:pt x="413" y="124"/>
                </a:lnTo>
                <a:lnTo>
                  <a:pt x="424" y="60"/>
                </a:lnTo>
                <a:lnTo>
                  <a:pt x="436" y="0"/>
                </a:lnTo>
              </a:path>
            </a:pathLst>
          </a:custGeom>
          <a:noFill/>
          <a:ln w="349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33" name="Freeform 1063">
            <a:extLst>
              <a:ext uri="{FF2B5EF4-FFF2-40B4-BE49-F238E27FC236}">
                <a16:creationId xmlns:a16="http://schemas.microsoft.com/office/drawing/2014/main" id="{D4EF3D2D-DAF4-A948-9D24-C00A06B9A139}"/>
              </a:ext>
            </a:extLst>
          </p:cNvPr>
          <p:cNvSpPr>
            <a:spLocks/>
          </p:cNvSpPr>
          <p:nvPr/>
        </p:nvSpPr>
        <p:spPr bwMode="auto">
          <a:xfrm>
            <a:off x="3294064" y="2557464"/>
            <a:ext cx="206375" cy="714375"/>
          </a:xfrm>
          <a:custGeom>
            <a:avLst/>
            <a:gdLst>
              <a:gd name="T0" fmla="*/ 0 w 260"/>
              <a:gd name="T1" fmla="*/ 2147483647 h 900"/>
              <a:gd name="T2" fmla="*/ 2147483647 w 260"/>
              <a:gd name="T3" fmla="*/ 2147483647 h 900"/>
              <a:gd name="T4" fmla="*/ 2147483647 w 260"/>
              <a:gd name="T5" fmla="*/ 2147483647 h 900"/>
              <a:gd name="T6" fmla="*/ 2147483647 w 260"/>
              <a:gd name="T7" fmla="*/ 2147483647 h 900"/>
              <a:gd name="T8" fmla="*/ 2147483647 w 260"/>
              <a:gd name="T9" fmla="*/ 2147483647 h 900"/>
              <a:gd name="T10" fmla="*/ 2147483647 w 260"/>
              <a:gd name="T11" fmla="*/ 2147483647 h 900"/>
              <a:gd name="T12" fmla="*/ 2147483647 w 260"/>
              <a:gd name="T13" fmla="*/ 2147483647 h 900"/>
              <a:gd name="T14" fmla="*/ 2147483647 w 260"/>
              <a:gd name="T15" fmla="*/ 2147483647 h 900"/>
              <a:gd name="T16" fmla="*/ 2147483647 w 260"/>
              <a:gd name="T17" fmla="*/ 2147483647 h 900"/>
              <a:gd name="T18" fmla="*/ 2147483647 w 260"/>
              <a:gd name="T19" fmla="*/ 2147483647 h 900"/>
              <a:gd name="T20" fmla="*/ 2147483647 w 260"/>
              <a:gd name="T21" fmla="*/ 2147483647 h 900"/>
              <a:gd name="T22" fmla="*/ 2147483647 w 260"/>
              <a:gd name="T23" fmla="*/ 2147483647 h 900"/>
              <a:gd name="T24" fmla="*/ 2147483647 w 260"/>
              <a:gd name="T25" fmla="*/ 2147483647 h 900"/>
              <a:gd name="T26" fmla="*/ 2147483647 w 260"/>
              <a:gd name="T27" fmla="*/ 2147483647 h 900"/>
              <a:gd name="T28" fmla="*/ 2147483647 w 260"/>
              <a:gd name="T29" fmla="*/ 2147483647 h 900"/>
              <a:gd name="T30" fmla="*/ 2147483647 w 260"/>
              <a:gd name="T31" fmla="*/ 2147483647 h 900"/>
              <a:gd name="T32" fmla="*/ 2147483647 w 260"/>
              <a:gd name="T33" fmla="*/ 0 h 9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0"/>
              <a:gd name="T52" fmla="*/ 0 h 900"/>
              <a:gd name="T53" fmla="*/ 260 w 260"/>
              <a:gd name="T54" fmla="*/ 900 h 9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0" h="900">
                <a:moveTo>
                  <a:pt x="0" y="900"/>
                </a:moveTo>
                <a:lnTo>
                  <a:pt x="16" y="815"/>
                </a:lnTo>
                <a:lnTo>
                  <a:pt x="33" y="734"/>
                </a:lnTo>
                <a:lnTo>
                  <a:pt x="50" y="658"/>
                </a:lnTo>
                <a:lnTo>
                  <a:pt x="69" y="584"/>
                </a:lnTo>
                <a:lnTo>
                  <a:pt x="86" y="515"/>
                </a:lnTo>
                <a:lnTo>
                  <a:pt x="105" y="449"/>
                </a:lnTo>
                <a:lnTo>
                  <a:pt x="122" y="387"/>
                </a:lnTo>
                <a:lnTo>
                  <a:pt x="141" y="330"/>
                </a:lnTo>
                <a:lnTo>
                  <a:pt x="158" y="275"/>
                </a:lnTo>
                <a:lnTo>
                  <a:pt x="175" y="224"/>
                </a:lnTo>
                <a:lnTo>
                  <a:pt x="191" y="178"/>
                </a:lnTo>
                <a:lnTo>
                  <a:pt x="207" y="135"/>
                </a:lnTo>
                <a:lnTo>
                  <a:pt x="222" y="95"/>
                </a:lnTo>
                <a:lnTo>
                  <a:pt x="236" y="60"/>
                </a:lnTo>
                <a:lnTo>
                  <a:pt x="249" y="29"/>
                </a:lnTo>
                <a:lnTo>
                  <a:pt x="260" y="0"/>
                </a:lnTo>
              </a:path>
            </a:pathLst>
          </a:custGeom>
          <a:noFill/>
          <a:ln w="349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34" name="Freeform 1064">
            <a:extLst>
              <a:ext uri="{FF2B5EF4-FFF2-40B4-BE49-F238E27FC236}">
                <a16:creationId xmlns:a16="http://schemas.microsoft.com/office/drawing/2014/main" id="{A29A2AA5-8F78-624B-B86E-72BE2A8A0B31}"/>
              </a:ext>
            </a:extLst>
          </p:cNvPr>
          <p:cNvSpPr>
            <a:spLocks/>
          </p:cNvSpPr>
          <p:nvPr/>
        </p:nvSpPr>
        <p:spPr bwMode="auto">
          <a:xfrm>
            <a:off x="3500439" y="2368551"/>
            <a:ext cx="166687" cy="188913"/>
          </a:xfrm>
          <a:custGeom>
            <a:avLst/>
            <a:gdLst>
              <a:gd name="T0" fmla="*/ 0 w 211"/>
              <a:gd name="T1" fmla="*/ 2147483647 h 238"/>
              <a:gd name="T2" fmla="*/ 2147483647 w 211"/>
              <a:gd name="T3" fmla="*/ 2147483647 h 238"/>
              <a:gd name="T4" fmla="*/ 2147483647 w 211"/>
              <a:gd name="T5" fmla="*/ 2147483647 h 238"/>
              <a:gd name="T6" fmla="*/ 2147483647 w 211"/>
              <a:gd name="T7" fmla="*/ 2147483647 h 238"/>
              <a:gd name="T8" fmla="*/ 2147483647 w 211"/>
              <a:gd name="T9" fmla="*/ 2147483647 h 238"/>
              <a:gd name="T10" fmla="*/ 2147483647 w 211"/>
              <a:gd name="T11" fmla="*/ 2147483647 h 238"/>
              <a:gd name="T12" fmla="*/ 2147483647 w 211"/>
              <a:gd name="T13" fmla="*/ 2147483647 h 238"/>
              <a:gd name="T14" fmla="*/ 2147483647 w 211"/>
              <a:gd name="T15" fmla="*/ 2147483647 h 238"/>
              <a:gd name="T16" fmla="*/ 2147483647 w 211"/>
              <a:gd name="T17" fmla="*/ 2147483647 h 238"/>
              <a:gd name="T18" fmla="*/ 2147483647 w 211"/>
              <a:gd name="T19" fmla="*/ 2147483647 h 238"/>
              <a:gd name="T20" fmla="*/ 2147483647 w 211"/>
              <a:gd name="T21" fmla="*/ 2147483647 h 238"/>
              <a:gd name="T22" fmla="*/ 2147483647 w 211"/>
              <a:gd name="T23" fmla="*/ 2147483647 h 238"/>
              <a:gd name="T24" fmla="*/ 2147483647 w 211"/>
              <a:gd name="T25" fmla="*/ 0 h 23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1"/>
              <a:gd name="T40" fmla="*/ 0 h 238"/>
              <a:gd name="T41" fmla="*/ 211 w 211"/>
              <a:gd name="T42" fmla="*/ 238 h 23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1" h="238">
                <a:moveTo>
                  <a:pt x="0" y="238"/>
                </a:moveTo>
                <a:lnTo>
                  <a:pt x="12" y="212"/>
                </a:lnTo>
                <a:lnTo>
                  <a:pt x="23" y="187"/>
                </a:lnTo>
                <a:lnTo>
                  <a:pt x="35" y="167"/>
                </a:lnTo>
                <a:lnTo>
                  <a:pt x="48" y="147"/>
                </a:lnTo>
                <a:lnTo>
                  <a:pt x="61" y="130"/>
                </a:lnTo>
                <a:lnTo>
                  <a:pt x="72" y="114"/>
                </a:lnTo>
                <a:lnTo>
                  <a:pt x="85" y="100"/>
                </a:lnTo>
                <a:lnTo>
                  <a:pt x="98" y="87"/>
                </a:lnTo>
                <a:lnTo>
                  <a:pt x="126" y="64"/>
                </a:lnTo>
                <a:lnTo>
                  <a:pt x="153" y="42"/>
                </a:lnTo>
                <a:lnTo>
                  <a:pt x="182" y="22"/>
                </a:lnTo>
                <a:lnTo>
                  <a:pt x="211" y="0"/>
                </a:lnTo>
              </a:path>
            </a:pathLst>
          </a:custGeom>
          <a:noFill/>
          <a:ln w="349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35" name="Freeform 1065">
            <a:extLst>
              <a:ext uri="{FF2B5EF4-FFF2-40B4-BE49-F238E27FC236}">
                <a16:creationId xmlns:a16="http://schemas.microsoft.com/office/drawing/2014/main" id="{AA99AD70-D70C-0242-83A4-17D0426B0D4C}"/>
              </a:ext>
            </a:extLst>
          </p:cNvPr>
          <p:cNvSpPr>
            <a:spLocks/>
          </p:cNvSpPr>
          <p:nvPr/>
        </p:nvSpPr>
        <p:spPr bwMode="auto">
          <a:xfrm>
            <a:off x="3667125" y="2179638"/>
            <a:ext cx="317500" cy="188912"/>
          </a:xfrm>
          <a:custGeom>
            <a:avLst/>
            <a:gdLst>
              <a:gd name="T0" fmla="*/ 0 w 400"/>
              <a:gd name="T1" fmla="*/ 2147483647 h 237"/>
              <a:gd name="T2" fmla="*/ 2147483647 w 400"/>
              <a:gd name="T3" fmla="*/ 2147483647 h 237"/>
              <a:gd name="T4" fmla="*/ 2147483647 w 400"/>
              <a:gd name="T5" fmla="*/ 2147483647 h 237"/>
              <a:gd name="T6" fmla="*/ 2147483647 w 400"/>
              <a:gd name="T7" fmla="*/ 2147483647 h 237"/>
              <a:gd name="T8" fmla="*/ 2147483647 w 400"/>
              <a:gd name="T9" fmla="*/ 2147483647 h 237"/>
              <a:gd name="T10" fmla="*/ 2147483647 w 400"/>
              <a:gd name="T11" fmla="*/ 2147483647 h 237"/>
              <a:gd name="T12" fmla="*/ 2147483647 w 400"/>
              <a:gd name="T13" fmla="*/ 2147483647 h 237"/>
              <a:gd name="T14" fmla="*/ 2147483647 w 400"/>
              <a:gd name="T15" fmla="*/ 2147483647 h 237"/>
              <a:gd name="T16" fmla="*/ 2147483647 w 400"/>
              <a:gd name="T17" fmla="*/ 2147483647 h 237"/>
              <a:gd name="T18" fmla="*/ 2147483647 w 400"/>
              <a:gd name="T19" fmla="*/ 2147483647 h 237"/>
              <a:gd name="T20" fmla="*/ 2147483647 w 400"/>
              <a:gd name="T21" fmla="*/ 0 h 2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0"/>
              <a:gd name="T34" fmla="*/ 0 h 237"/>
              <a:gd name="T35" fmla="*/ 400 w 400"/>
              <a:gd name="T36" fmla="*/ 237 h 2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0" h="237">
                <a:moveTo>
                  <a:pt x="0" y="237"/>
                </a:moveTo>
                <a:lnTo>
                  <a:pt x="20" y="223"/>
                </a:lnTo>
                <a:lnTo>
                  <a:pt x="40" y="207"/>
                </a:lnTo>
                <a:lnTo>
                  <a:pt x="63" y="191"/>
                </a:lnTo>
                <a:lnTo>
                  <a:pt x="86" y="177"/>
                </a:lnTo>
                <a:lnTo>
                  <a:pt x="133" y="145"/>
                </a:lnTo>
                <a:lnTo>
                  <a:pt x="185" y="113"/>
                </a:lnTo>
                <a:lnTo>
                  <a:pt x="238" y="83"/>
                </a:lnTo>
                <a:lnTo>
                  <a:pt x="293" y="54"/>
                </a:lnTo>
                <a:lnTo>
                  <a:pt x="346" y="26"/>
                </a:lnTo>
                <a:lnTo>
                  <a:pt x="400" y="0"/>
                </a:lnTo>
              </a:path>
            </a:pathLst>
          </a:custGeom>
          <a:noFill/>
          <a:ln w="349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36" name="Freeform 1066">
            <a:extLst>
              <a:ext uri="{FF2B5EF4-FFF2-40B4-BE49-F238E27FC236}">
                <a16:creationId xmlns:a16="http://schemas.microsoft.com/office/drawing/2014/main" id="{14190AE1-D54D-CE48-8DD7-F30298660598}"/>
              </a:ext>
            </a:extLst>
          </p:cNvPr>
          <p:cNvSpPr>
            <a:spLocks/>
          </p:cNvSpPr>
          <p:nvPr/>
        </p:nvSpPr>
        <p:spPr bwMode="auto">
          <a:xfrm>
            <a:off x="3984626" y="2049464"/>
            <a:ext cx="346075" cy="130175"/>
          </a:xfrm>
          <a:custGeom>
            <a:avLst/>
            <a:gdLst>
              <a:gd name="T0" fmla="*/ 0 w 436"/>
              <a:gd name="T1" fmla="*/ 2147483647 h 166"/>
              <a:gd name="T2" fmla="*/ 2147483647 w 436"/>
              <a:gd name="T3" fmla="*/ 2147483647 h 166"/>
              <a:gd name="T4" fmla="*/ 2147483647 w 436"/>
              <a:gd name="T5" fmla="*/ 2147483647 h 166"/>
              <a:gd name="T6" fmla="*/ 2147483647 w 436"/>
              <a:gd name="T7" fmla="*/ 2147483647 h 166"/>
              <a:gd name="T8" fmla="*/ 2147483647 w 436"/>
              <a:gd name="T9" fmla="*/ 2147483647 h 166"/>
              <a:gd name="T10" fmla="*/ 2147483647 w 436"/>
              <a:gd name="T11" fmla="*/ 2147483647 h 166"/>
              <a:gd name="T12" fmla="*/ 2147483647 w 436"/>
              <a:gd name="T13" fmla="*/ 2147483647 h 166"/>
              <a:gd name="T14" fmla="*/ 2147483647 w 436"/>
              <a:gd name="T15" fmla="*/ 2147483647 h 166"/>
              <a:gd name="T16" fmla="*/ 2147483647 w 436"/>
              <a:gd name="T17" fmla="*/ 2147483647 h 166"/>
              <a:gd name="T18" fmla="*/ 2147483647 w 436"/>
              <a:gd name="T19" fmla="*/ 2147483647 h 166"/>
              <a:gd name="T20" fmla="*/ 2147483647 w 436"/>
              <a:gd name="T21" fmla="*/ 2147483647 h 166"/>
              <a:gd name="T22" fmla="*/ 2147483647 w 436"/>
              <a:gd name="T23" fmla="*/ 2147483647 h 166"/>
              <a:gd name="T24" fmla="*/ 2147483647 w 436"/>
              <a:gd name="T25" fmla="*/ 2147483647 h 166"/>
              <a:gd name="T26" fmla="*/ 2147483647 w 436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6"/>
              <a:gd name="T43" fmla="*/ 0 h 166"/>
              <a:gd name="T44" fmla="*/ 436 w 436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6" h="166">
                <a:moveTo>
                  <a:pt x="0" y="166"/>
                </a:moveTo>
                <a:lnTo>
                  <a:pt x="26" y="154"/>
                </a:lnTo>
                <a:lnTo>
                  <a:pt x="50" y="141"/>
                </a:lnTo>
                <a:lnTo>
                  <a:pt x="96" y="121"/>
                </a:lnTo>
                <a:lnTo>
                  <a:pt x="141" y="101"/>
                </a:lnTo>
                <a:lnTo>
                  <a:pt x="188" y="81"/>
                </a:lnTo>
                <a:lnTo>
                  <a:pt x="213" y="72"/>
                </a:lnTo>
                <a:lnTo>
                  <a:pt x="239" y="62"/>
                </a:lnTo>
                <a:lnTo>
                  <a:pt x="266" y="53"/>
                </a:lnTo>
                <a:lnTo>
                  <a:pt x="295" y="43"/>
                </a:lnTo>
                <a:lnTo>
                  <a:pt x="326" y="33"/>
                </a:lnTo>
                <a:lnTo>
                  <a:pt x="360" y="23"/>
                </a:lnTo>
                <a:lnTo>
                  <a:pt x="397" y="12"/>
                </a:lnTo>
                <a:lnTo>
                  <a:pt x="436" y="0"/>
                </a:lnTo>
              </a:path>
            </a:pathLst>
          </a:custGeom>
          <a:noFill/>
          <a:ln w="349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37" name="Freeform 1067">
            <a:extLst>
              <a:ext uri="{FF2B5EF4-FFF2-40B4-BE49-F238E27FC236}">
                <a16:creationId xmlns:a16="http://schemas.microsoft.com/office/drawing/2014/main" id="{8259A79E-D98F-5847-BB00-EB90040A15E3}"/>
              </a:ext>
            </a:extLst>
          </p:cNvPr>
          <p:cNvSpPr>
            <a:spLocks/>
          </p:cNvSpPr>
          <p:nvPr/>
        </p:nvSpPr>
        <p:spPr bwMode="auto">
          <a:xfrm>
            <a:off x="4330700" y="1879601"/>
            <a:ext cx="693738" cy="169863"/>
          </a:xfrm>
          <a:custGeom>
            <a:avLst/>
            <a:gdLst>
              <a:gd name="T0" fmla="*/ 0 w 872"/>
              <a:gd name="T1" fmla="*/ 2147483647 h 213"/>
              <a:gd name="T2" fmla="*/ 2147483647 w 872"/>
              <a:gd name="T3" fmla="*/ 2147483647 h 213"/>
              <a:gd name="T4" fmla="*/ 2147483647 w 872"/>
              <a:gd name="T5" fmla="*/ 2147483647 h 213"/>
              <a:gd name="T6" fmla="*/ 2147483647 w 872"/>
              <a:gd name="T7" fmla="*/ 2147483647 h 213"/>
              <a:gd name="T8" fmla="*/ 2147483647 w 872"/>
              <a:gd name="T9" fmla="*/ 2147483647 h 213"/>
              <a:gd name="T10" fmla="*/ 2147483647 w 872"/>
              <a:gd name="T11" fmla="*/ 2147483647 h 213"/>
              <a:gd name="T12" fmla="*/ 2147483647 w 872"/>
              <a:gd name="T13" fmla="*/ 2147483647 h 213"/>
              <a:gd name="T14" fmla="*/ 2147483647 w 872"/>
              <a:gd name="T15" fmla="*/ 2147483647 h 213"/>
              <a:gd name="T16" fmla="*/ 2147483647 w 872"/>
              <a:gd name="T17" fmla="*/ 2147483647 h 213"/>
              <a:gd name="T18" fmla="*/ 2147483647 w 872"/>
              <a:gd name="T19" fmla="*/ 2147483647 h 213"/>
              <a:gd name="T20" fmla="*/ 2147483647 w 872"/>
              <a:gd name="T21" fmla="*/ 2147483647 h 213"/>
              <a:gd name="T22" fmla="*/ 2147483647 w 872"/>
              <a:gd name="T23" fmla="*/ 2147483647 h 213"/>
              <a:gd name="T24" fmla="*/ 2147483647 w 872"/>
              <a:gd name="T25" fmla="*/ 2147483647 h 213"/>
              <a:gd name="T26" fmla="*/ 2147483647 w 872"/>
              <a:gd name="T27" fmla="*/ 0 h 21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72"/>
              <a:gd name="T43" fmla="*/ 0 h 213"/>
              <a:gd name="T44" fmla="*/ 872 w 872"/>
              <a:gd name="T45" fmla="*/ 213 h 21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72" h="213">
                <a:moveTo>
                  <a:pt x="0" y="213"/>
                </a:moveTo>
                <a:lnTo>
                  <a:pt x="43" y="201"/>
                </a:lnTo>
                <a:lnTo>
                  <a:pt x="88" y="189"/>
                </a:lnTo>
                <a:lnTo>
                  <a:pt x="137" y="176"/>
                </a:lnTo>
                <a:lnTo>
                  <a:pt x="187" y="161"/>
                </a:lnTo>
                <a:lnTo>
                  <a:pt x="240" y="148"/>
                </a:lnTo>
                <a:lnTo>
                  <a:pt x="295" y="134"/>
                </a:lnTo>
                <a:lnTo>
                  <a:pt x="351" y="119"/>
                </a:lnTo>
                <a:lnTo>
                  <a:pt x="409" y="105"/>
                </a:lnTo>
                <a:lnTo>
                  <a:pt x="527" y="76"/>
                </a:lnTo>
                <a:lnTo>
                  <a:pt x="643" y="49"/>
                </a:lnTo>
                <a:lnTo>
                  <a:pt x="760" y="23"/>
                </a:lnTo>
                <a:lnTo>
                  <a:pt x="817" y="11"/>
                </a:lnTo>
                <a:lnTo>
                  <a:pt x="872" y="0"/>
                </a:lnTo>
              </a:path>
            </a:pathLst>
          </a:custGeom>
          <a:noFill/>
          <a:ln w="349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38" name="Freeform 1068">
            <a:extLst>
              <a:ext uri="{FF2B5EF4-FFF2-40B4-BE49-F238E27FC236}">
                <a16:creationId xmlns:a16="http://schemas.microsoft.com/office/drawing/2014/main" id="{A24CED7C-618D-8347-8DCE-5A13FEB0DFDC}"/>
              </a:ext>
            </a:extLst>
          </p:cNvPr>
          <p:cNvSpPr>
            <a:spLocks/>
          </p:cNvSpPr>
          <p:nvPr/>
        </p:nvSpPr>
        <p:spPr bwMode="auto">
          <a:xfrm>
            <a:off x="5024438" y="1766888"/>
            <a:ext cx="690562" cy="112712"/>
          </a:xfrm>
          <a:custGeom>
            <a:avLst/>
            <a:gdLst>
              <a:gd name="T0" fmla="*/ 0 w 871"/>
              <a:gd name="T1" fmla="*/ 2147483647 h 143"/>
              <a:gd name="T2" fmla="*/ 2147483647 w 871"/>
              <a:gd name="T3" fmla="*/ 2147483647 h 143"/>
              <a:gd name="T4" fmla="*/ 2147483647 w 871"/>
              <a:gd name="T5" fmla="*/ 2147483647 h 143"/>
              <a:gd name="T6" fmla="*/ 2147483647 w 871"/>
              <a:gd name="T7" fmla="*/ 2147483647 h 143"/>
              <a:gd name="T8" fmla="*/ 2147483647 w 871"/>
              <a:gd name="T9" fmla="*/ 2147483647 h 143"/>
              <a:gd name="T10" fmla="*/ 2147483647 w 871"/>
              <a:gd name="T11" fmla="*/ 2147483647 h 143"/>
              <a:gd name="T12" fmla="*/ 2147483647 w 871"/>
              <a:gd name="T13" fmla="*/ 2147483647 h 143"/>
              <a:gd name="T14" fmla="*/ 2147483647 w 871"/>
              <a:gd name="T15" fmla="*/ 0 h 1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71"/>
              <a:gd name="T25" fmla="*/ 0 h 143"/>
              <a:gd name="T26" fmla="*/ 871 w 871"/>
              <a:gd name="T27" fmla="*/ 143 h 1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71" h="143">
                <a:moveTo>
                  <a:pt x="0" y="143"/>
                </a:moveTo>
                <a:lnTo>
                  <a:pt x="110" y="121"/>
                </a:lnTo>
                <a:lnTo>
                  <a:pt x="217" y="103"/>
                </a:lnTo>
                <a:lnTo>
                  <a:pt x="327" y="84"/>
                </a:lnTo>
                <a:lnTo>
                  <a:pt x="436" y="67"/>
                </a:lnTo>
                <a:lnTo>
                  <a:pt x="654" y="35"/>
                </a:lnTo>
                <a:lnTo>
                  <a:pt x="762" y="18"/>
                </a:lnTo>
                <a:lnTo>
                  <a:pt x="871" y="0"/>
                </a:lnTo>
              </a:path>
            </a:pathLst>
          </a:custGeom>
          <a:noFill/>
          <a:ln w="349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39" name="Freeform 1069">
            <a:extLst>
              <a:ext uri="{FF2B5EF4-FFF2-40B4-BE49-F238E27FC236}">
                <a16:creationId xmlns:a16="http://schemas.microsoft.com/office/drawing/2014/main" id="{CBBE75FA-387E-B14A-8F19-2C09B8D8C16A}"/>
              </a:ext>
            </a:extLst>
          </p:cNvPr>
          <p:cNvSpPr>
            <a:spLocks/>
          </p:cNvSpPr>
          <p:nvPr/>
        </p:nvSpPr>
        <p:spPr bwMode="auto">
          <a:xfrm>
            <a:off x="2947989" y="5154614"/>
            <a:ext cx="249237" cy="376237"/>
          </a:xfrm>
          <a:custGeom>
            <a:avLst/>
            <a:gdLst>
              <a:gd name="T0" fmla="*/ 0 w 314"/>
              <a:gd name="T1" fmla="*/ 2147483647 h 474"/>
              <a:gd name="T2" fmla="*/ 2147483647 w 314"/>
              <a:gd name="T3" fmla="*/ 2147483647 h 474"/>
              <a:gd name="T4" fmla="*/ 2147483647 w 314"/>
              <a:gd name="T5" fmla="*/ 2147483647 h 474"/>
              <a:gd name="T6" fmla="*/ 2147483647 w 314"/>
              <a:gd name="T7" fmla="*/ 2147483647 h 474"/>
              <a:gd name="T8" fmla="*/ 2147483647 w 314"/>
              <a:gd name="T9" fmla="*/ 2147483647 h 474"/>
              <a:gd name="T10" fmla="*/ 2147483647 w 314"/>
              <a:gd name="T11" fmla="*/ 2147483647 h 474"/>
              <a:gd name="T12" fmla="*/ 2147483647 w 314"/>
              <a:gd name="T13" fmla="*/ 2147483647 h 474"/>
              <a:gd name="T14" fmla="*/ 2147483647 w 314"/>
              <a:gd name="T15" fmla="*/ 2147483647 h 474"/>
              <a:gd name="T16" fmla="*/ 2147483647 w 314"/>
              <a:gd name="T17" fmla="*/ 2147483647 h 474"/>
              <a:gd name="T18" fmla="*/ 2147483647 w 314"/>
              <a:gd name="T19" fmla="*/ 2147483647 h 474"/>
              <a:gd name="T20" fmla="*/ 2147483647 w 314"/>
              <a:gd name="T21" fmla="*/ 2147483647 h 474"/>
              <a:gd name="T22" fmla="*/ 2147483647 w 314"/>
              <a:gd name="T23" fmla="*/ 0 h 47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4"/>
              <a:gd name="T37" fmla="*/ 0 h 474"/>
              <a:gd name="T38" fmla="*/ 314 w 314"/>
              <a:gd name="T39" fmla="*/ 474 h 47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4" h="474">
                <a:moveTo>
                  <a:pt x="0" y="474"/>
                </a:moveTo>
                <a:lnTo>
                  <a:pt x="37" y="415"/>
                </a:lnTo>
                <a:lnTo>
                  <a:pt x="72" y="355"/>
                </a:lnTo>
                <a:lnTo>
                  <a:pt x="106" y="294"/>
                </a:lnTo>
                <a:lnTo>
                  <a:pt x="141" y="235"/>
                </a:lnTo>
                <a:lnTo>
                  <a:pt x="178" y="175"/>
                </a:lnTo>
                <a:lnTo>
                  <a:pt x="197" y="144"/>
                </a:lnTo>
                <a:lnTo>
                  <a:pt x="218" y="115"/>
                </a:lnTo>
                <a:lnTo>
                  <a:pt x="240" y="87"/>
                </a:lnTo>
                <a:lnTo>
                  <a:pt x="263" y="58"/>
                </a:lnTo>
                <a:lnTo>
                  <a:pt x="288" y="29"/>
                </a:lnTo>
                <a:lnTo>
                  <a:pt x="314" y="0"/>
                </a:lnTo>
              </a:path>
            </a:pathLst>
          </a:custGeom>
          <a:noFill/>
          <a:ln w="349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40" name="Freeform 1070">
            <a:extLst>
              <a:ext uri="{FF2B5EF4-FFF2-40B4-BE49-F238E27FC236}">
                <a16:creationId xmlns:a16="http://schemas.microsoft.com/office/drawing/2014/main" id="{B70FD9FE-7E7F-7E4F-8FE2-83C57E84834C}"/>
              </a:ext>
            </a:extLst>
          </p:cNvPr>
          <p:cNvSpPr>
            <a:spLocks/>
          </p:cNvSpPr>
          <p:nvPr/>
        </p:nvSpPr>
        <p:spPr bwMode="auto">
          <a:xfrm>
            <a:off x="3197226" y="4814889"/>
            <a:ext cx="442913" cy="339725"/>
          </a:xfrm>
          <a:custGeom>
            <a:avLst/>
            <a:gdLst>
              <a:gd name="T0" fmla="*/ 0 w 558"/>
              <a:gd name="T1" fmla="*/ 2147483647 h 427"/>
              <a:gd name="T2" fmla="*/ 2147483647 w 558"/>
              <a:gd name="T3" fmla="*/ 2147483647 h 427"/>
              <a:gd name="T4" fmla="*/ 2147483647 w 558"/>
              <a:gd name="T5" fmla="*/ 2147483647 h 427"/>
              <a:gd name="T6" fmla="*/ 2147483647 w 558"/>
              <a:gd name="T7" fmla="*/ 2147483647 h 427"/>
              <a:gd name="T8" fmla="*/ 2147483647 w 558"/>
              <a:gd name="T9" fmla="*/ 2147483647 h 427"/>
              <a:gd name="T10" fmla="*/ 2147483647 w 558"/>
              <a:gd name="T11" fmla="*/ 2147483647 h 427"/>
              <a:gd name="T12" fmla="*/ 2147483647 w 558"/>
              <a:gd name="T13" fmla="*/ 2147483647 h 427"/>
              <a:gd name="T14" fmla="*/ 2147483647 w 558"/>
              <a:gd name="T15" fmla="*/ 2147483647 h 427"/>
              <a:gd name="T16" fmla="*/ 2147483647 w 558"/>
              <a:gd name="T17" fmla="*/ 2147483647 h 427"/>
              <a:gd name="T18" fmla="*/ 2147483647 w 558"/>
              <a:gd name="T19" fmla="*/ 2147483647 h 427"/>
              <a:gd name="T20" fmla="*/ 2147483647 w 558"/>
              <a:gd name="T21" fmla="*/ 2147483647 h 427"/>
              <a:gd name="T22" fmla="*/ 2147483647 w 558"/>
              <a:gd name="T23" fmla="*/ 2147483647 h 427"/>
              <a:gd name="T24" fmla="*/ 2147483647 w 558"/>
              <a:gd name="T25" fmla="*/ 2147483647 h 427"/>
              <a:gd name="T26" fmla="*/ 2147483647 w 558"/>
              <a:gd name="T27" fmla="*/ 0 h 4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58"/>
              <a:gd name="T43" fmla="*/ 0 h 427"/>
              <a:gd name="T44" fmla="*/ 558 w 558"/>
              <a:gd name="T45" fmla="*/ 427 h 42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58" h="427">
                <a:moveTo>
                  <a:pt x="0" y="427"/>
                </a:moveTo>
                <a:lnTo>
                  <a:pt x="56" y="370"/>
                </a:lnTo>
                <a:lnTo>
                  <a:pt x="115" y="312"/>
                </a:lnTo>
                <a:lnTo>
                  <a:pt x="178" y="253"/>
                </a:lnTo>
                <a:lnTo>
                  <a:pt x="210" y="224"/>
                </a:lnTo>
                <a:lnTo>
                  <a:pt x="244" y="195"/>
                </a:lnTo>
                <a:lnTo>
                  <a:pt x="279" y="168"/>
                </a:lnTo>
                <a:lnTo>
                  <a:pt x="315" y="141"/>
                </a:lnTo>
                <a:lnTo>
                  <a:pt x="352" y="113"/>
                </a:lnTo>
                <a:lnTo>
                  <a:pt x="391" y="89"/>
                </a:lnTo>
                <a:lnTo>
                  <a:pt x="430" y="64"/>
                </a:lnTo>
                <a:lnTo>
                  <a:pt x="472" y="41"/>
                </a:lnTo>
                <a:lnTo>
                  <a:pt x="513" y="20"/>
                </a:lnTo>
                <a:lnTo>
                  <a:pt x="558" y="0"/>
                </a:lnTo>
              </a:path>
            </a:pathLst>
          </a:custGeom>
          <a:noFill/>
          <a:ln w="349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41" name="Freeform 1071">
            <a:extLst>
              <a:ext uri="{FF2B5EF4-FFF2-40B4-BE49-F238E27FC236}">
                <a16:creationId xmlns:a16="http://schemas.microsoft.com/office/drawing/2014/main" id="{16B140F6-B93F-9F46-AC69-1CB8EC472638}"/>
              </a:ext>
            </a:extLst>
          </p:cNvPr>
          <p:cNvSpPr>
            <a:spLocks/>
          </p:cNvSpPr>
          <p:nvPr/>
        </p:nvSpPr>
        <p:spPr bwMode="auto">
          <a:xfrm>
            <a:off x="3640138" y="4665664"/>
            <a:ext cx="690562" cy="149225"/>
          </a:xfrm>
          <a:custGeom>
            <a:avLst/>
            <a:gdLst>
              <a:gd name="T0" fmla="*/ 0 w 871"/>
              <a:gd name="T1" fmla="*/ 2147483647 h 189"/>
              <a:gd name="T2" fmla="*/ 2147483647 w 871"/>
              <a:gd name="T3" fmla="*/ 2147483647 h 189"/>
              <a:gd name="T4" fmla="*/ 2147483647 w 871"/>
              <a:gd name="T5" fmla="*/ 2147483647 h 189"/>
              <a:gd name="T6" fmla="*/ 2147483647 w 871"/>
              <a:gd name="T7" fmla="*/ 2147483647 h 189"/>
              <a:gd name="T8" fmla="*/ 2147483647 w 871"/>
              <a:gd name="T9" fmla="*/ 2147483647 h 189"/>
              <a:gd name="T10" fmla="*/ 2147483647 w 871"/>
              <a:gd name="T11" fmla="*/ 2147483647 h 189"/>
              <a:gd name="T12" fmla="*/ 2147483647 w 871"/>
              <a:gd name="T13" fmla="*/ 2147483647 h 189"/>
              <a:gd name="T14" fmla="*/ 2147483647 w 871"/>
              <a:gd name="T15" fmla="*/ 2147483647 h 189"/>
              <a:gd name="T16" fmla="*/ 2147483647 w 871"/>
              <a:gd name="T17" fmla="*/ 2147483647 h 189"/>
              <a:gd name="T18" fmla="*/ 2147483647 w 871"/>
              <a:gd name="T19" fmla="*/ 2147483647 h 189"/>
              <a:gd name="T20" fmla="*/ 2147483647 w 871"/>
              <a:gd name="T21" fmla="*/ 2147483647 h 189"/>
              <a:gd name="T22" fmla="*/ 2147483647 w 871"/>
              <a:gd name="T23" fmla="*/ 2147483647 h 189"/>
              <a:gd name="T24" fmla="*/ 2147483647 w 871"/>
              <a:gd name="T25" fmla="*/ 0 h 1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71"/>
              <a:gd name="T40" fmla="*/ 0 h 189"/>
              <a:gd name="T41" fmla="*/ 871 w 871"/>
              <a:gd name="T42" fmla="*/ 189 h 1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71" h="189">
                <a:moveTo>
                  <a:pt x="0" y="189"/>
                </a:moveTo>
                <a:lnTo>
                  <a:pt x="46" y="170"/>
                </a:lnTo>
                <a:lnTo>
                  <a:pt x="94" y="153"/>
                </a:lnTo>
                <a:lnTo>
                  <a:pt x="144" y="138"/>
                </a:lnTo>
                <a:lnTo>
                  <a:pt x="196" y="124"/>
                </a:lnTo>
                <a:lnTo>
                  <a:pt x="249" y="111"/>
                </a:lnTo>
                <a:lnTo>
                  <a:pt x="304" y="98"/>
                </a:lnTo>
                <a:lnTo>
                  <a:pt x="416" y="76"/>
                </a:lnTo>
                <a:lnTo>
                  <a:pt x="531" y="56"/>
                </a:lnTo>
                <a:lnTo>
                  <a:pt x="646" y="39"/>
                </a:lnTo>
                <a:lnTo>
                  <a:pt x="760" y="20"/>
                </a:lnTo>
                <a:lnTo>
                  <a:pt x="816" y="10"/>
                </a:lnTo>
                <a:lnTo>
                  <a:pt x="871" y="0"/>
                </a:lnTo>
              </a:path>
            </a:pathLst>
          </a:custGeom>
          <a:noFill/>
          <a:ln w="349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42" name="Freeform 1072">
            <a:extLst>
              <a:ext uri="{FF2B5EF4-FFF2-40B4-BE49-F238E27FC236}">
                <a16:creationId xmlns:a16="http://schemas.microsoft.com/office/drawing/2014/main" id="{CE37BDDA-4417-704A-A2D3-9ACA34035FCE}"/>
              </a:ext>
            </a:extLst>
          </p:cNvPr>
          <p:cNvSpPr>
            <a:spLocks/>
          </p:cNvSpPr>
          <p:nvPr/>
        </p:nvSpPr>
        <p:spPr bwMode="auto">
          <a:xfrm>
            <a:off x="4330700" y="4551363"/>
            <a:ext cx="693738" cy="114300"/>
          </a:xfrm>
          <a:custGeom>
            <a:avLst/>
            <a:gdLst>
              <a:gd name="T0" fmla="*/ 0 w 872"/>
              <a:gd name="T1" fmla="*/ 2147483647 h 143"/>
              <a:gd name="T2" fmla="*/ 2147483647 w 872"/>
              <a:gd name="T3" fmla="*/ 2147483647 h 143"/>
              <a:gd name="T4" fmla="*/ 2147483647 w 872"/>
              <a:gd name="T5" fmla="*/ 2147483647 h 143"/>
              <a:gd name="T6" fmla="*/ 2147483647 w 872"/>
              <a:gd name="T7" fmla="*/ 2147483647 h 143"/>
              <a:gd name="T8" fmla="*/ 2147483647 w 872"/>
              <a:gd name="T9" fmla="*/ 0 h 1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2"/>
              <a:gd name="T16" fmla="*/ 0 h 143"/>
              <a:gd name="T17" fmla="*/ 872 w 872"/>
              <a:gd name="T18" fmla="*/ 143 h 1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2" h="143">
                <a:moveTo>
                  <a:pt x="0" y="143"/>
                </a:moveTo>
                <a:lnTo>
                  <a:pt x="217" y="103"/>
                </a:lnTo>
                <a:lnTo>
                  <a:pt x="436" y="67"/>
                </a:lnTo>
                <a:lnTo>
                  <a:pt x="655" y="32"/>
                </a:lnTo>
                <a:lnTo>
                  <a:pt x="872" y="0"/>
                </a:lnTo>
              </a:path>
            </a:pathLst>
          </a:custGeom>
          <a:noFill/>
          <a:ln w="349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43" name="Freeform 1073">
            <a:extLst>
              <a:ext uri="{FF2B5EF4-FFF2-40B4-BE49-F238E27FC236}">
                <a16:creationId xmlns:a16="http://schemas.microsoft.com/office/drawing/2014/main" id="{5D7FAAA3-A227-3545-BF70-D4227E8DFB33}"/>
              </a:ext>
            </a:extLst>
          </p:cNvPr>
          <p:cNvSpPr>
            <a:spLocks/>
          </p:cNvSpPr>
          <p:nvPr/>
        </p:nvSpPr>
        <p:spPr bwMode="auto">
          <a:xfrm>
            <a:off x="5024438" y="4465639"/>
            <a:ext cx="690562" cy="85725"/>
          </a:xfrm>
          <a:custGeom>
            <a:avLst/>
            <a:gdLst>
              <a:gd name="T0" fmla="*/ 0 w 871"/>
              <a:gd name="T1" fmla="*/ 2147483647 h 109"/>
              <a:gd name="T2" fmla="*/ 2147483647 w 871"/>
              <a:gd name="T3" fmla="*/ 2147483647 h 109"/>
              <a:gd name="T4" fmla="*/ 2147483647 w 871"/>
              <a:gd name="T5" fmla="*/ 2147483647 h 109"/>
              <a:gd name="T6" fmla="*/ 2147483647 w 871"/>
              <a:gd name="T7" fmla="*/ 2147483647 h 109"/>
              <a:gd name="T8" fmla="*/ 2147483647 w 871"/>
              <a:gd name="T9" fmla="*/ 2147483647 h 109"/>
              <a:gd name="T10" fmla="*/ 2147483647 w 871"/>
              <a:gd name="T11" fmla="*/ 2147483647 h 109"/>
              <a:gd name="T12" fmla="*/ 2147483647 w 871"/>
              <a:gd name="T13" fmla="*/ 2147483647 h 109"/>
              <a:gd name="T14" fmla="*/ 2147483647 w 871"/>
              <a:gd name="T15" fmla="*/ 2147483647 h 109"/>
              <a:gd name="T16" fmla="*/ 2147483647 w 871"/>
              <a:gd name="T17" fmla="*/ 2147483647 h 109"/>
              <a:gd name="T18" fmla="*/ 2147483647 w 871"/>
              <a:gd name="T19" fmla="*/ 2147483647 h 109"/>
              <a:gd name="T20" fmla="*/ 2147483647 w 871"/>
              <a:gd name="T21" fmla="*/ 2147483647 h 109"/>
              <a:gd name="T22" fmla="*/ 2147483647 w 871"/>
              <a:gd name="T23" fmla="*/ 2147483647 h 109"/>
              <a:gd name="T24" fmla="*/ 2147483647 w 871"/>
              <a:gd name="T25" fmla="*/ 2147483647 h 109"/>
              <a:gd name="T26" fmla="*/ 2147483647 w 871"/>
              <a:gd name="T27" fmla="*/ 2147483647 h 109"/>
              <a:gd name="T28" fmla="*/ 2147483647 w 871"/>
              <a:gd name="T29" fmla="*/ 2147483647 h 109"/>
              <a:gd name="T30" fmla="*/ 2147483647 w 871"/>
              <a:gd name="T31" fmla="*/ 2147483647 h 109"/>
              <a:gd name="T32" fmla="*/ 2147483647 w 871"/>
              <a:gd name="T33" fmla="*/ 2147483647 h 109"/>
              <a:gd name="T34" fmla="*/ 2147483647 w 871"/>
              <a:gd name="T35" fmla="*/ 2147483647 h 109"/>
              <a:gd name="T36" fmla="*/ 2147483647 w 871"/>
              <a:gd name="T37" fmla="*/ 2147483647 h 109"/>
              <a:gd name="T38" fmla="*/ 2147483647 w 871"/>
              <a:gd name="T39" fmla="*/ 0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71"/>
              <a:gd name="T61" fmla="*/ 0 h 109"/>
              <a:gd name="T62" fmla="*/ 871 w 871"/>
              <a:gd name="T63" fmla="*/ 109 h 10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71" h="109">
                <a:moveTo>
                  <a:pt x="0" y="109"/>
                </a:moveTo>
                <a:lnTo>
                  <a:pt x="53" y="102"/>
                </a:lnTo>
                <a:lnTo>
                  <a:pt x="104" y="95"/>
                </a:lnTo>
                <a:lnTo>
                  <a:pt x="151" y="88"/>
                </a:lnTo>
                <a:lnTo>
                  <a:pt x="197" y="81"/>
                </a:lnTo>
                <a:lnTo>
                  <a:pt x="288" y="69"/>
                </a:lnTo>
                <a:lnTo>
                  <a:pt x="334" y="63"/>
                </a:lnTo>
                <a:lnTo>
                  <a:pt x="382" y="56"/>
                </a:lnTo>
                <a:lnTo>
                  <a:pt x="429" y="50"/>
                </a:lnTo>
                <a:lnTo>
                  <a:pt x="481" y="45"/>
                </a:lnTo>
                <a:lnTo>
                  <a:pt x="534" y="37"/>
                </a:lnTo>
                <a:lnTo>
                  <a:pt x="592" y="32"/>
                </a:lnTo>
                <a:lnTo>
                  <a:pt x="622" y="27"/>
                </a:lnTo>
                <a:lnTo>
                  <a:pt x="654" y="24"/>
                </a:lnTo>
                <a:lnTo>
                  <a:pt x="687" y="20"/>
                </a:lnTo>
                <a:lnTo>
                  <a:pt x="720" y="17"/>
                </a:lnTo>
                <a:lnTo>
                  <a:pt x="756" y="13"/>
                </a:lnTo>
                <a:lnTo>
                  <a:pt x="793" y="9"/>
                </a:lnTo>
                <a:lnTo>
                  <a:pt x="831" y="4"/>
                </a:lnTo>
                <a:lnTo>
                  <a:pt x="871" y="0"/>
                </a:lnTo>
              </a:path>
            </a:pathLst>
          </a:custGeom>
          <a:noFill/>
          <a:ln w="349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44" name="Freeform 1074">
            <a:extLst>
              <a:ext uri="{FF2B5EF4-FFF2-40B4-BE49-F238E27FC236}">
                <a16:creationId xmlns:a16="http://schemas.microsoft.com/office/drawing/2014/main" id="{46012A3F-0BD4-C44D-AFA9-3A830246FE41}"/>
              </a:ext>
            </a:extLst>
          </p:cNvPr>
          <p:cNvSpPr>
            <a:spLocks/>
          </p:cNvSpPr>
          <p:nvPr/>
        </p:nvSpPr>
        <p:spPr bwMode="auto">
          <a:xfrm>
            <a:off x="5715000" y="4325938"/>
            <a:ext cx="1384300" cy="139700"/>
          </a:xfrm>
          <a:custGeom>
            <a:avLst/>
            <a:gdLst>
              <a:gd name="T0" fmla="*/ 0 w 1743"/>
              <a:gd name="T1" fmla="*/ 2147483647 h 176"/>
              <a:gd name="T2" fmla="*/ 2147483647 w 1743"/>
              <a:gd name="T3" fmla="*/ 2147483647 h 176"/>
              <a:gd name="T4" fmla="*/ 2147483647 w 1743"/>
              <a:gd name="T5" fmla="*/ 2147483647 h 176"/>
              <a:gd name="T6" fmla="*/ 2147483647 w 1743"/>
              <a:gd name="T7" fmla="*/ 2147483647 h 176"/>
              <a:gd name="T8" fmla="*/ 2147483647 w 1743"/>
              <a:gd name="T9" fmla="*/ 2147483647 h 176"/>
              <a:gd name="T10" fmla="*/ 2147483647 w 1743"/>
              <a:gd name="T11" fmla="*/ 2147483647 h 176"/>
              <a:gd name="T12" fmla="*/ 2147483647 w 1743"/>
              <a:gd name="T13" fmla="*/ 2147483647 h 176"/>
              <a:gd name="T14" fmla="*/ 2147483647 w 1743"/>
              <a:gd name="T15" fmla="*/ 2147483647 h 176"/>
              <a:gd name="T16" fmla="*/ 2147483647 w 1743"/>
              <a:gd name="T17" fmla="*/ 2147483647 h 176"/>
              <a:gd name="T18" fmla="*/ 2147483647 w 1743"/>
              <a:gd name="T19" fmla="*/ 2147483647 h 176"/>
              <a:gd name="T20" fmla="*/ 2147483647 w 1743"/>
              <a:gd name="T21" fmla="*/ 2147483647 h 176"/>
              <a:gd name="T22" fmla="*/ 2147483647 w 1743"/>
              <a:gd name="T23" fmla="*/ 2147483647 h 176"/>
              <a:gd name="T24" fmla="*/ 2147483647 w 1743"/>
              <a:gd name="T25" fmla="*/ 2147483647 h 176"/>
              <a:gd name="T26" fmla="*/ 2147483647 w 1743"/>
              <a:gd name="T27" fmla="*/ 2147483647 h 176"/>
              <a:gd name="T28" fmla="*/ 2147483647 w 1743"/>
              <a:gd name="T29" fmla="*/ 2147483647 h 176"/>
              <a:gd name="T30" fmla="*/ 2147483647 w 1743"/>
              <a:gd name="T31" fmla="*/ 2147483647 h 176"/>
              <a:gd name="T32" fmla="*/ 2147483647 w 1743"/>
              <a:gd name="T33" fmla="*/ 2147483647 h 176"/>
              <a:gd name="T34" fmla="*/ 2147483647 w 1743"/>
              <a:gd name="T35" fmla="*/ 2147483647 h 176"/>
              <a:gd name="T36" fmla="*/ 2147483647 w 1743"/>
              <a:gd name="T37" fmla="*/ 2147483647 h 176"/>
              <a:gd name="T38" fmla="*/ 2147483647 w 1743"/>
              <a:gd name="T39" fmla="*/ 0 h 17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743"/>
              <a:gd name="T61" fmla="*/ 0 h 176"/>
              <a:gd name="T62" fmla="*/ 1743 w 1743"/>
              <a:gd name="T63" fmla="*/ 176 h 17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743" h="176">
                <a:moveTo>
                  <a:pt x="0" y="176"/>
                </a:moveTo>
                <a:lnTo>
                  <a:pt x="42" y="172"/>
                </a:lnTo>
                <a:lnTo>
                  <a:pt x="85" y="167"/>
                </a:lnTo>
                <a:lnTo>
                  <a:pt x="129" y="162"/>
                </a:lnTo>
                <a:lnTo>
                  <a:pt x="176" y="157"/>
                </a:lnTo>
                <a:lnTo>
                  <a:pt x="223" y="152"/>
                </a:lnTo>
                <a:lnTo>
                  <a:pt x="273" y="147"/>
                </a:lnTo>
                <a:lnTo>
                  <a:pt x="322" y="141"/>
                </a:lnTo>
                <a:lnTo>
                  <a:pt x="374" y="136"/>
                </a:lnTo>
                <a:lnTo>
                  <a:pt x="481" y="124"/>
                </a:lnTo>
                <a:lnTo>
                  <a:pt x="590" y="114"/>
                </a:lnTo>
                <a:lnTo>
                  <a:pt x="702" y="103"/>
                </a:lnTo>
                <a:lnTo>
                  <a:pt x="818" y="90"/>
                </a:lnTo>
                <a:lnTo>
                  <a:pt x="934" y="78"/>
                </a:lnTo>
                <a:lnTo>
                  <a:pt x="1051" y="67"/>
                </a:lnTo>
                <a:lnTo>
                  <a:pt x="1287" y="44"/>
                </a:lnTo>
                <a:lnTo>
                  <a:pt x="1403" y="32"/>
                </a:lnTo>
                <a:lnTo>
                  <a:pt x="1519" y="21"/>
                </a:lnTo>
                <a:lnTo>
                  <a:pt x="1632" y="10"/>
                </a:lnTo>
                <a:lnTo>
                  <a:pt x="1743" y="0"/>
                </a:lnTo>
              </a:path>
            </a:pathLst>
          </a:custGeom>
          <a:noFill/>
          <a:ln w="349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45" name="Freeform 1075">
            <a:extLst>
              <a:ext uri="{FF2B5EF4-FFF2-40B4-BE49-F238E27FC236}">
                <a16:creationId xmlns:a16="http://schemas.microsoft.com/office/drawing/2014/main" id="{BE1B3A03-5D0F-1747-8E45-76F926CF0D09}"/>
              </a:ext>
            </a:extLst>
          </p:cNvPr>
          <p:cNvSpPr>
            <a:spLocks/>
          </p:cNvSpPr>
          <p:nvPr/>
        </p:nvSpPr>
        <p:spPr bwMode="auto">
          <a:xfrm>
            <a:off x="7099301" y="4211638"/>
            <a:ext cx="1382713" cy="114300"/>
          </a:xfrm>
          <a:custGeom>
            <a:avLst/>
            <a:gdLst>
              <a:gd name="T0" fmla="*/ 0 w 1743"/>
              <a:gd name="T1" fmla="*/ 2147483647 h 142"/>
              <a:gd name="T2" fmla="*/ 2147483647 w 1743"/>
              <a:gd name="T3" fmla="*/ 2147483647 h 142"/>
              <a:gd name="T4" fmla="*/ 2147483647 w 1743"/>
              <a:gd name="T5" fmla="*/ 2147483647 h 142"/>
              <a:gd name="T6" fmla="*/ 2147483647 w 1743"/>
              <a:gd name="T7" fmla="*/ 2147483647 h 142"/>
              <a:gd name="T8" fmla="*/ 2147483647 w 1743"/>
              <a:gd name="T9" fmla="*/ 2147483647 h 142"/>
              <a:gd name="T10" fmla="*/ 2147483647 w 1743"/>
              <a:gd name="T11" fmla="*/ 2147483647 h 142"/>
              <a:gd name="T12" fmla="*/ 2147483647 w 1743"/>
              <a:gd name="T13" fmla="*/ 0 h 1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43"/>
              <a:gd name="T22" fmla="*/ 0 h 142"/>
              <a:gd name="T23" fmla="*/ 1743 w 1743"/>
              <a:gd name="T24" fmla="*/ 142 h 1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43" h="142">
                <a:moveTo>
                  <a:pt x="0" y="142"/>
                </a:moveTo>
                <a:lnTo>
                  <a:pt x="436" y="102"/>
                </a:lnTo>
                <a:lnTo>
                  <a:pt x="871" y="63"/>
                </a:lnTo>
                <a:lnTo>
                  <a:pt x="1090" y="44"/>
                </a:lnTo>
                <a:lnTo>
                  <a:pt x="1307" y="27"/>
                </a:lnTo>
                <a:lnTo>
                  <a:pt x="1526" y="13"/>
                </a:lnTo>
                <a:lnTo>
                  <a:pt x="1743" y="0"/>
                </a:lnTo>
              </a:path>
            </a:pathLst>
          </a:custGeom>
          <a:noFill/>
          <a:ln w="349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46" name="Freeform 1076">
            <a:extLst>
              <a:ext uri="{FF2B5EF4-FFF2-40B4-BE49-F238E27FC236}">
                <a16:creationId xmlns:a16="http://schemas.microsoft.com/office/drawing/2014/main" id="{8DAAFA63-644D-6340-AFCC-AE4E17AB6CDA}"/>
              </a:ext>
            </a:extLst>
          </p:cNvPr>
          <p:cNvSpPr>
            <a:spLocks/>
          </p:cNvSpPr>
          <p:nvPr/>
        </p:nvSpPr>
        <p:spPr bwMode="auto">
          <a:xfrm>
            <a:off x="8482013" y="4175126"/>
            <a:ext cx="1384300" cy="36513"/>
          </a:xfrm>
          <a:custGeom>
            <a:avLst/>
            <a:gdLst>
              <a:gd name="T0" fmla="*/ 0 w 1743"/>
              <a:gd name="T1" fmla="*/ 2147483647 h 46"/>
              <a:gd name="T2" fmla="*/ 2147483647 w 1743"/>
              <a:gd name="T3" fmla="*/ 2147483647 h 46"/>
              <a:gd name="T4" fmla="*/ 2147483647 w 1743"/>
              <a:gd name="T5" fmla="*/ 2147483647 h 46"/>
              <a:gd name="T6" fmla="*/ 2147483647 w 1743"/>
              <a:gd name="T7" fmla="*/ 2147483647 h 46"/>
              <a:gd name="T8" fmla="*/ 2147483647 w 1743"/>
              <a:gd name="T9" fmla="*/ 2147483647 h 46"/>
              <a:gd name="T10" fmla="*/ 2147483647 w 1743"/>
              <a:gd name="T11" fmla="*/ 2147483647 h 46"/>
              <a:gd name="T12" fmla="*/ 2147483647 w 1743"/>
              <a:gd name="T13" fmla="*/ 2147483647 h 46"/>
              <a:gd name="T14" fmla="*/ 2147483647 w 1743"/>
              <a:gd name="T15" fmla="*/ 0 h 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43"/>
              <a:gd name="T25" fmla="*/ 0 h 46"/>
              <a:gd name="T26" fmla="*/ 1743 w 1743"/>
              <a:gd name="T27" fmla="*/ 46 h 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43" h="46">
                <a:moveTo>
                  <a:pt x="0" y="46"/>
                </a:moveTo>
                <a:lnTo>
                  <a:pt x="218" y="36"/>
                </a:lnTo>
                <a:lnTo>
                  <a:pt x="436" y="27"/>
                </a:lnTo>
                <a:lnTo>
                  <a:pt x="654" y="21"/>
                </a:lnTo>
                <a:lnTo>
                  <a:pt x="871" y="17"/>
                </a:lnTo>
                <a:lnTo>
                  <a:pt x="1307" y="8"/>
                </a:lnTo>
                <a:lnTo>
                  <a:pt x="1526" y="5"/>
                </a:lnTo>
                <a:lnTo>
                  <a:pt x="1743" y="0"/>
                </a:lnTo>
              </a:path>
            </a:pathLst>
          </a:custGeom>
          <a:noFill/>
          <a:ln w="349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47" name="Rectangle 1077">
            <a:extLst>
              <a:ext uri="{FF2B5EF4-FFF2-40B4-BE49-F238E27FC236}">
                <a16:creationId xmlns:a16="http://schemas.microsoft.com/office/drawing/2014/main" id="{87189D5E-01C1-F240-837F-4D75A91AD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0" y="5400676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5348" name="Rectangle 1078">
            <a:extLst>
              <a:ext uri="{FF2B5EF4-FFF2-40B4-BE49-F238E27FC236}">
                <a16:creationId xmlns:a16="http://schemas.microsoft.com/office/drawing/2014/main" id="{8C527574-8EC3-2648-A2DA-B97F3169E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5024439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10</a:t>
            </a: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5349" name="Rectangle 1079">
            <a:extLst>
              <a:ext uri="{FF2B5EF4-FFF2-40B4-BE49-F238E27FC236}">
                <a16:creationId xmlns:a16="http://schemas.microsoft.com/office/drawing/2014/main" id="{760A4404-AF31-0148-A52A-6A9005B97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648201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20</a:t>
            </a: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5350" name="Rectangle 1080">
            <a:extLst>
              <a:ext uri="{FF2B5EF4-FFF2-40B4-BE49-F238E27FC236}">
                <a16:creationId xmlns:a16="http://schemas.microsoft.com/office/drawing/2014/main" id="{3D882B87-A52C-004B-AC56-6485C5267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271964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30</a:t>
            </a: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5351" name="Rectangle 1081">
            <a:extLst>
              <a:ext uri="{FF2B5EF4-FFF2-40B4-BE49-F238E27FC236}">
                <a16:creationId xmlns:a16="http://schemas.microsoft.com/office/drawing/2014/main" id="{AAD0C53C-F3B2-9841-815D-656342461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3895726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40</a:t>
            </a: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5352" name="Rectangle 1082">
            <a:extLst>
              <a:ext uri="{FF2B5EF4-FFF2-40B4-BE49-F238E27FC236}">
                <a16:creationId xmlns:a16="http://schemas.microsoft.com/office/drawing/2014/main" id="{034A0367-5D27-9D47-837D-E72ECEACD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3519489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50</a:t>
            </a: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5353" name="Rectangle 1083">
            <a:extLst>
              <a:ext uri="{FF2B5EF4-FFF2-40B4-BE49-F238E27FC236}">
                <a16:creationId xmlns:a16="http://schemas.microsoft.com/office/drawing/2014/main" id="{1F9718C6-B006-B74B-B267-08B54BFA9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3143251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60</a:t>
            </a: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5354" name="Rectangle 1084">
            <a:extLst>
              <a:ext uri="{FF2B5EF4-FFF2-40B4-BE49-F238E27FC236}">
                <a16:creationId xmlns:a16="http://schemas.microsoft.com/office/drawing/2014/main" id="{46FC8FA7-D08C-F946-A667-00FE1EB70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2767014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70</a:t>
            </a: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5355" name="Rectangle 1085">
            <a:extLst>
              <a:ext uri="{FF2B5EF4-FFF2-40B4-BE49-F238E27FC236}">
                <a16:creationId xmlns:a16="http://schemas.microsoft.com/office/drawing/2014/main" id="{B562671F-4713-2940-81ED-1A93C1BB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2390776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80</a:t>
            </a: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5356" name="Rectangle 1086">
            <a:extLst>
              <a:ext uri="{FF2B5EF4-FFF2-40B4-BE49-F238E27FC236}">
                <a16:creationId xmlns:a16="http://schemas.microsoft.com/office/drawing/2014/main" id="{4E0C28A3-8E35-6B4F-B288-45A200D4A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2012951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90</a:t>
            </a: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5357" name="Rectangle 1087">
            <a:extLst>
              <a:ext uri="{FF2B5EF4-FFF2-40B4-BE49-F238E27FC236}">
                <a16:creationId xmlns:a16="http://schemas.microsoft.com/office/drawing/2014/main" id="{89592920-3C96-4A47-AED7-F7BDC46F7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1636714"/>
            <a:ext cx="3510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100</a:t>
            </a: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5358" name="Rectangle 1088">
            <a:extLst>
              <a:ext uri="{FF2B5EF4-FFF2-40B4-BE49-F238E27FC236}">
                <a16:creationId xmlns:a16="http://schemas.microsoft.com/office/drawing/2014/main" id="{924ECA81-F10F-3342-8DED-73BA2B110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88" y="5730876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5359" name="Rectangle 1089">
            <a:extLst>
              <a:ext uri="{FF2B5EF4-FFF2-40B4-BE49-F238E27FC236}">
                <a16:creationId xmlns:a16="http://schemas.microsoft.com/office/drawing/2014/main" id="{FC8E9483-B8AA-264E-9669-32A8DE3B8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788" y="5730876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5360" name="Rectangle 1090">
            <a:extLst>
              <a:ext uri="{FF2B5EF4-FFF2-40B4-BE49-F238E27FC236}">
                <a16:creationId xmlns:a16="http://schemas.microsoft.com/office/drawing/2014/main" id="{AE5E465B-45D9-CE43-B431-C1122ECFD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730876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5361" name="Rectangle 1091">
            <a:extLst>
              <a:ext uri="{FF2B5EF4-FFF2-40B4-BE49-F238E27FC236}">
                <a16:creationId xmlns:a16="http://schemas.microsoft.com/office/drawing/2014/main" id="{BEE2E147-9EA9-BD49-9C50-0C2EB6CFB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800" y="5730876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5362" name="Rectangle 1092">
            <a:extLst>
              <a:ext uri="{FF2B5EF4-FFF2-40B4-BE49-F238E27FC236}">
                <a16:creationId xmlns:a16="http://schemas.microsoft.com/office/drawing/2014/main" id="{8C27FF4B-E78E-BD4A-A6B7-B1AB74CDC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0100" y="5730876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5363" name="Rectangle 1093">
            <a:extLst>
              <a:ext uri="{FF2B5EF4-FFF2-40B4-BE49-F238E27FC236}">
                <a16:creationId xmlns:a16="http://schemas.microsoft.com/office/drawing/2014/main" id="{07D47B98-03A1-614F-B673-FA412F609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813" y="5730876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5364" name="Rectangle 1094">
            <a:extLst>
              <a:ext uri="{FF2B5EF4-FFF2-40B4-BE49-F238E27FC236}">
                <a16:creationId xmlns:a16="http://schemas.microsoft.com/office/drawing/2014/main" id="{C28CD8E5-E8BB-E144-BCCE-05EEC6455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639" y="6113464"/>
            <a:ext cx="19484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0000"/>
                </a:solidFill>
                <a:latin typeface="Calibri" panose="020F0502020204030204" pitchFamily="34" charset="0"/>
              </a:rPr>
              <a:t>Residence time HRT </a:t>
            </a: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5365" name="Rectangle 1096">
            <a:extLst>
              <a:ext uri="{FF2B5EF4-FFF2-40B4-BE49-F238E27FC236}">
                <a16:creationId xmlns:a16="http://schemas.microsoft.com/office/drawing/2014/main" id="{125D3179-0E5B-0242-9554-3CB1DA8C3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6092826"/>
            <a:ext cx="373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0000"/>
                </a:solidFill>
                <a:latin typeface="Calibri" panose="020F0502020204030204" pitchFamily="34" charset="0"/>
              </a:rPr>
              <a:t>  (h)</a:t>
            </a: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5366" name="Rectangle 1097">
            <a:extLst>
              <a:ext uri="{FF2B5EF4-FFF2-40B4-BE49-F238E27FC236}">
                <a16:creationId xmlns:a16="http://schemas.microsoft.com/office/drawing/2014/main" id="{E8B56999-A5D4-414A-B7CB-CB910044061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17081" y="3733107"/>
            <a:ext cx="14743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Efficiency  (%)</a:t>
            </a: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5367" name="Rectangle 1098">
            <a:extLst>
              <a:ext uri="{FF2B5EF4-FFF2-40B4-BE49-F238E27FC236}">
                <a16:creationId xmlns:a16="http://schemas.microsoft.com/office/drawing/2014/main" id="{CB52D15D-4251-AC4D-8153-A75258590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2011364"/>
            <a:ext cx="146685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68" name="Rectangle 1099">
            <a:extLst>
              <a:ext uri="{FF2B5EF4-FFF2-40B4-BE49-F238E27FC236}">
                <a16:creationId xmlns:a16="http://schemas.microsoft.com/office/drawing/2014/main" id="{53115DCE-EA9A-3343-8E6D-D0550648B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030414"/>
            <a:ext cx="9959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FF"/>
                </a:solidFill>
                <a:latin typeface="Calibri" panose="020F0502020204030204" pitchFamily="34" charset="0"/>
              </a:rPr>
              <a:t>settleable </a:t>
            </a: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5369" name="Rectangle 1100">
            <a:extLst>
              <a:ext uri="{FF2B5EF4-FFF2-40B4-BE49-F238E27FC236}">
                <a16:creationId xmlns:a16="http://schemas.microsoft.com/office/drawing/2014/main" id="{22237484-F658-EA43-8C46-49E2E7E12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1" y="2309814"/>
            <a:ext cx="5418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FF"/>
                </a:solidFill>
                <a:latin typeface="Calibri" panose="020F0502020204030204" pitchFamily="34" charset="0"/>
              </a:rPr>
              <a:t>solids</a:t>
            </a: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5370" name="Rectangle 1101">
            <a:extLst>
              <a:ext uri="{FF2B5EF4-FFF2-40B4-BE49-F238E27FC236}">
                <a16:creationId xmlns:a16="http://schemas.microsoft.com/office/drawing/2014/main" id="{60474150-DDD6-3B48-83BA-8B5A6C8CB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438" y="2751138"/>
            <a:ext cx="7112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71" name="Rectangle 1102">
            <a:extLst>
              <a:ext uri="{FF2B5EF4-FFF2-40B4-BE49-F238E27FC236}">
                <a16:creationId xmlns:a16="http://schemas.microsoft.com/office/drawing/2014/main" id="{91C6276A-F755-C349-8CD3-875FEDD47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9" y="2771775"/>
            <a:ext cx="4042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 b="1">
                <a:solidFill>
                  <a:srgbClr val="333399"/>
                </a:solidFill>
                <a:latin typeface="Calibri" panose="020F0502020204030204" pitchFamily="34" charset="0"/>
              </a:rPr>
              <a:t>TSS</a:t>
            </a: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5372" name="Rectangle 1103">
            <a:extLst>
              <a:ext uri="{FF2B5EF4-FFF2-40B4-BE49-F238E27FC236}">
                <a16:creationId xmlns:a16="http://schemas.microsoft.com/office/drawing/2014/main" id="{64BFF479-B223-3F40-8AB0-CC5E3F08F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5" y="4319589"/>
            <a:ext cx="79533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373" name="Rectangle 1104">
            <a:extLst>
              <a:ext uri="{FF2B5EF4-FFF2-40B4-BE49-F238E27FC236}">
                <a16:creationId xmlns:a16="http://schemas.microsoft.com/office/drawing/2014/main" id="{E969C342-DFF4-7D46-A34E-DC3CDA124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8825" y="4340225"/>
            <a:ext cx="5273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 b="1">
                <a:solidFill>
                  <a:srgbClr val="800080"/>
                </a:solidFill>
                <a:latin typeface="Calibri" panose="020F0502020204030204" pitchFamily="34" charset="0"/>
              </a:rPr>
              <a:t>BOD</a:t>
            </a: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5374" name="Rectangle 1105">
            <a:extLst>
              <a:ext uri="{FF2B5EF4-FFF2-40B4-BE49-F238E27FC236}">
                <a16:creationId xmlns:a16="http://schemas.microsoft.com/office/drawing/2014/main" id="{3364AF1A-6BF9-474D-A66B-7E20C1B16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6675" y="4481513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rgbClr val="800080"/>
                </a:solidFill>
                <a:latin typeface="Calibri" panose="020F0502020204030204" pitchFamily="34" charset="0"/>
              </a:rPr>
              <a:t>5</a:t>
            </a:r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24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B3E8FD6D-9EB2-8D4D-87BE-976748E4D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609600"/>
            <a:ext cx="84756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>
            <a:extLst>
              <a:ext uri="{FF2B5EF4-FFF2-40B4-BE49-F238E27FC236}">
                <a16:creationId xmlns:a16="http://schemas.microsoft.com/office/drawing/2014/main" id="{0C3FEC77-91AC-324D-A567-B1E64B44B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76201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Calibri" panose="020F0502020204030204" pitchFamily="34" charset="0"/>
              </a:rPr>
              <a:t>Typical Design Criteria for Primary Sedimentation Basins</a:t>
            </a:r>
            <a:endParaRPr lang="en-US" altLang="en-US" sz="2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6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C53E1CF2-7377-E642-ADD7-E62B81B1B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2">
            <a:extLst>
              <a:ext uri="{FF2B5EF4-FFF2-40B4-BE49-F238E27FC236}">
                <a16:creationId xmlns:a16="http://schemas.microsoft.com/office/drawing/2014/main" id="{9EA56364-AADB-B640-89A4-797CEA12A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76201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Calibri" panose="020F0502020204030204" pitchFamily="34" charset="0"/>
              </a:rPr>
              <a:t>Typical Design Criteria for Primary Sedimentation Basins</a:t>
            </a:r>
            <a:endParaRPr lang="en-US" altLang="en-US" sz="2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84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B55F6AE4-E869-8749-98EB-208935D8D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712788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ahoma" panose="020B0604030504040204" pitchFamily="34" charset="0"/>
              </a:rPr>
              <a:t>Biological Treatment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77BCD0F4-0E21-F44B-A3E8-E6B119751AB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914400"/>
            <a:ext cx="8229600" cy="14478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Tahoma" panose="020B0604030504040204" pitchFamily="34" charset="0"/>
              </a:rPr>
              <a:t>Objectives of biological treatment:</a:t>
            </a:r>
          </a:p>
          <a:p>
            <a:pPr eaLnBrk="1" hangingPunct="1"/>
            <a:endParaRPr lang="en-US" altLang="en-US" sz="800">
              <a:latin typeface="Tahoma" panose="020B0604030504040204" pitchFamily="34" charset="0"/>
            </a:endParaRPr>
          </a:p>
          <a:p>
            <a:pPr lvl="1" eaLnBrk="1" hangingPunct="1"/>
            <a:r>
              <a:rPr lang="en-US" altLang="en-US" sz="2000">
                <a:latin typeface="Tahoma" panose="020B0604030504040204" pitchFamily="34" charset="0"/>
              </a:rPr>
              <a:t>To stabilize the organic content</a:t>
            </a:r>
          </a:p>
          <a:p>
            <a:pPr lvl="1" eaLnBrk="1" hangingPunct="1"/>
            <a:r>
              <a:rPr lang="en-US" altLang="en-US" sz="2000">
                <a:latin typeface="Tahoma" panose="020B0604030504040204" pitchFamily="34" charset="0"/>
              </a:rPr>
              <a:t>To remove nutrients such as nitrogen and phosphorus</a:t>
            </a:r>
          </a:p>
        </p:txBody>
      </p:sp>
      <p:sp>
        <p:nvSpPr>
          <p:cNvPr id="58372" name="AutoShape 15">
            <a:extLst>
              <a:ext uri="{FF2B5EF4-FFF2-40B4-BE49-F238E27FC236}">
                <a16:creationId xmlns:a16="http://schemas.microsoft.com/office/drawing/2014/main" id="{085D47EE-FB94-E54D-99C1-245F90B2720F}"/>
              </a:ext>
            </a:extLst>
          </p:cNvPr>
          <p:cNvSpPr>
            <a:spLocks/>
          </p:cNvSpPr>
          <p:nvPr/>
        </p:nvSpPr>
        <p:spPr bwMode="auto">
          <a:xfrm>
            <a:off x="5181600" y="4343400"/>
            <a:ext cx="152400" cy="1295400"/>
          </a:xfrm>
          <a:prstGeom prst="rightBrace">
            <a:avLst>
              <a:gd name="adj1" fmla="val 70833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n-US">
              <a:latin typeface="Calibri" panose="020F0502020204030204" pitchFamily="34" charset="0"/>
            </a:endParaRPr>
          </a:p>
        </p:txBody>
      </p:sp>
      <p:grpSp>
        <p:nvGrpSpPr>
          <p:cNvPr id="58373" name="Group 9">
            <a:extLst>
              <a:ext uri="{FF2B5EF4-FFF2-40B4-BE49-F238E27FC236}">
                <a16:creationId xmlns:a16="http://schemas.microsoft.com/office/drawing/2014/main" id="{32C9506B-76AD-3240-9F2A-5FC84ED95827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590800"/>
            <a:ext cx="7467600" cy="3124200"/>
            <a:chOff x="762000" y="3124200"/>
            <a:chExt cx="7467600" cy="3429000"/>
          </a:xfrm>
        </p:grpSpPr>
        <p:sp>
          <p:nvSpPr>
            <p:cNvPr id="58379" name="AutoShape 13">
              <a:extLst>
                <a:ext uri="{FF2B5EF4-FFF2-40B4-BE49-F238E27FC236}">
                  <a16:creationId xmlns:a16="http://schemas.microsoft.com/office/drawing/2014/main" id="{51AD85BE-BAC8-BA4E-A5DF-989C3DBE9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3124200"/>
              <a:ext cx="3810000" cy="3429000"/>
            </a:xfrm>
            <a:prstGeom prst="flowChartMultidocument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chemeClr val="bg2"/>
                  </a:solidFill>
                  <a:latin typeface="Tahoma" panose="020B0604030504040204" pitchFamily="34" charset="0"/>
                </a:rPr>
                <a:t>Types:</a:t>
              </a:r>
            </a:p>
            <a:p>
              <a:pPr eaLnBrk="1" hangingPunct="1"/>
              <a:endParaRPr lang="en-US" altLang="en-US" sz="1000" b="1">
                <a:solidFill>
                  <a:schemeClr val="bg2"/>
                </a:solidFill>
                <a:latin typeface="Tahoma" panose="020B0604030504040204" pitchFamily="34" charset="0"/>
              </a:endParaRPr>
            </a:p>
            <a:p>
              <a:pPr eaLnBrk="1" hangingPunct="1">
                <a:buFont typeface="Wingdings" pitchFamily="2" charset="2"/>
                <a:buChar char="ü"/>
              </a:pPr>
              <a:r>
                <a:rPr lang="en-US" altLang="en-US" sz="1600" b="1">
                  <a:solidFill>
                    <a:schemeClr val="bg2"/>
                  </a:solidFill>
                  <a:latin typeface="Tahoma" panose="020B0604030504040204" pitchFamily="34" charset="0"/>
                </a:rPr>
                <a:t>Aerobic Processes</a:t>
              </a:r>
            </a:p>
            <a:p>
              <a:pPr eaLnBrk="1" hangingPunct="1">
                <a:buFont typeface="Wingdings" pitchFamily="2" charset="2"/>
                <a:buChar char="ü"/>
              </a:pPr>
              <a:r>
                <a:rPr lang="en-US" altLang="en-US" sz="1600" b="1">
                  <a:solidFill>
                    <a:schemeClr val="bg2"/>
                  </a:solidFill>
                  <a:latin typeface="Tahoma" panose="020B0604030504040204" pitchFamily="34" charset="0"/>
                </a:rPr>
                <a:t>Anoxic Processes</a:t>
              </a:r>
            </a:p>
            <a:p>
              <a:pPr eaLnBrk="1" hangingPunct="1">
                <a:buFont typeface="Wingdings" pitchFamily="2" charset="2"/>
                <a:buChar char="ü"/>
              </a:pPr>
              <a:r>
                <a:rPr lang="en-US" altLang="en-US" sz="1600" b="1">
                  <a:solidFill>
                    <a:schemeClr val="bg2"/>
                  </a:solidFill>
                  <a:latin typeface="Tahoma" panose="020B0604030504040204" pitchFamily="34" charset="0"/>
                </a:rPr>
                <a:t>Anaerobic Processes</a:t>
              </a:r>
            </a:p>
            <a:p>
              <a:pPr eaLnBrk="1" hangingPunct="1">
                <a:buFont typeface="Wingdings" pitchFamily="2" charset="2"/>
                <a:buChar char="ü"/>
              </a:pPr>
              <a:r>
                <a:rPr lang="en-US" altLang="en-US" sz="1600" b="1">
                  <a:solidFill>
                    <a:schemeClr val="bg2"/>
                  </a:solidFill>
                  <a:latin typeface="Tahoma" panose="020B0604030504040204" pitchFamily="34" charset="0"/>
                </a:rPr>
                <a:t>Combined Aerobic-Anoxic-Anaerobic Processes</a:t>
              </a:r>
            </a:p>
            <a:p>
              <a:pPr eaLnBrk="1" hangingPunct="1">
                <a:buFont typeface="Wingdings" pitchFamily="2" charset="2"/>
                <a:buChar char="ü"/>
              </a:pPr>
              <a:endParaRPr lang="en-US" altLang="en-US" sz="800" b="1">
                <a:solidFill>
                  <a:schemeClr val="bg2"/>
                </a:solidFill>
                <a:latin typeface="Tahoma" panose="020B0604030504040204" pitchFamily="34" charset="0"/>
              </a:endParaRPr>
            </a:p>
            <a:p>
              <a:pPr eaLnBrk="1" hangingPunct="1">
                <a:buFont typeface="Wingdings" pitchFamily="2" charset="2"/>
                <a:buChar char="ü"/>
              </a:pPr>
              <a:endParaRPr lang="en-US" altLang="en-US" sz="800" b="1">
                <a:solidFill>
                  <a:schemeClr val="bg2"/>
                </a:solidFill>
                <a:latin typeface="Tahoma" panose="020B0604030504040204" pitchFamily="34" charset="0"/>
              </a:endParaRPr>
            </a:p>
            <a:p>
              <a:pPr eaLnBrk="1" hangingPunct="1">
                <a:buFont typeface="Wingdings" pitchFamily="2" charset="2"/>
                <a:buChar char="ü"/>
              </a:pPr>
              <a:r>
                <a:rPr lang="en-US" altLang="en-US" sz="1600" b="1">
                  <a:solidFill>
                    <a:schemeClr val="bg2"/>
                  </a:solidFill>
                  <a:latin typeface="Tahoma" panose="020B0604030504040204" pitchFamily="34" charset="0"/>
                </a:rPr>
                <a:t>Pond Processes</a:t>
              </a:r>
            </a:p>
          </p:txBody>
        </p:sp>
        <p:sp>
          <p:nvSpPr>
            <p:cNvPr id="58380" name="AutoShape 16">
              <a:extLst>
                <a:ext uri="{FF2B5EF4-FFF2-40B4-BE49-F238E27FC236}">
                  <a16:creationId xmlns:a16="http://schemas.microsoft.com/office/drawing/2014/main" id="{9C32BCFF-B8ED-F145-B43D-C091263E8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4572000"/>
              <a:ext cx="1752600" cy="319088"/>
            </a:xfrm>
            <a:prstGeom prst="rightArrow">
              <a:avLst>
                <a:gd name="adj1" fmla="val 50000"/>
                <a:gd name="adj2" fmla="val 13731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n-US">
                <a:latin typeface="Calibri" panose="020F0502020204030204" pitchFamily="34" charset="0"/>
              </a:endParaRPr>
            </a:p>
          </p:txBody>
        </p:sp>
        <p:sp>
          <p:nvSpPr>
            <p:cNvPr id="58381" name="AutoShape 19">
              <a:extLst>
                <a:ext uri="{FF2B5EF4-FFF2-40B4-BE49-F238E27FC236}">
                  <a16:creationId xmlns:a16="http://schemas.microsoft.com/office/drawing/2014/main" id="{7DB46839-EC3E-9A44-8194-1531DEAEE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548313"/>
              <a:ext cx="1676400" cy="319087"/>
            </a:xfrm>
            <a:prstGeom prst="rightArrow">
              <a:avLst>
                <a:gd name="adj1" fmla="val 50000"/>
                <a:gd name="adj2" fmla="val 13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n-US">
                <a:latin typeface="Calibri" panose="020F0502020204030204" pitchFamily="34" charset="0"/>
              </a:endParaRPr>
            </a:p>
          </p:txBody>
        </p:sp>
        <p:sp>
          <p:nvSpPr>
            <p:cNvPr id="58382" name="Rectangle 22">
              <a:extLst>
                <a:ext uri="{FF2B5EF4-FFF2-40B4-BE49-F238E27FC236}">
                  <a16:creationId xmlns:a16="http://schemas.microsoft.com/office/drawing/2014/main" id="{2D9AE1F9-6B7D-5D4F-B066-62D8E1E09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3962400"/>
              <a:ext cx="2667000" cy="1066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Char char="ü"/>
              </a:pPr>
              <a:r>
                <a:rPr lang="en-US" altLang="en-US" sz="1600" b="1">
                  <a:solidFill>
                    <a:schemeClr val="bg2"/>
                  </a:solidFill>
                  <a:latin typeface="Tahoma" panose="020B0604030504040204" pitchFamily="34" charset="0"/>
                </a:rPr>
                <a:t>Attached Growth</a:t>
              </a:r>
            </a:p>
            <a:p>
              <a:pPr eaLnBrk="1" hangingPunct="1">
                <a:buFont typeface="Wingdings" pitchFamily="2" charset="2"/>
                <a:buChar char="ü"/>
              </a:pPr>
              <a:r>
                <a:rPr lang="en-US" altLang="en-US" sz="1600" b="1">
                  <a:solidFill>
                    <a:schemeClr val="bg2"/>
                  </a:solidFill>
                  <a:latin typeface="Tahoma" panose="020B0604030504040204" pitchFamily="34" charset="0"/>
                </a:rPr>
                <a:t>Suspended Growth </a:t>
              </a:r>
            </a:p>
            <a:p>
              <a:pPr eaLnBrk="1" hangingPunct="1">
                <a:buFont typeface="Wingdings" pitchFamily="2" charset="2"/>
                <a:buChar char="ü"/>
              </a:pPr>
              <a:r>
                <a:rPr lang="en-US" altLang="en-US" sz="1600" b="1">
                  <a:solidFill>
                    <a:schemeClr val="bg2"/>
                  </a:solidFill>
                  <a:latin typeface="Tahoma" panose="020B0604030504040204" pitchFamily="34" charset="0"/>
                </a:rPr>
                <a:t>Combined Systems</a:t>
              </a:r>
            </a:p>
          </p:txBody>
        </p:sp>
        <p:sp>
          <p:nvSpPr>
            <p:cNvPr id="58383" name="Rectangle 24">
              <a:extLst>
                <a:ext uri="{FF2B5EF4-FFF2-40B4-BE49-F238E27FC236}">
                  <a16:creationId xmlns:a16="http://schemas.microsoft.com/office/drawing/2014/main" id="{73A102D8-0D66-BC48-9C83-74CF1BE17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5257800"/>
              <a:ext cx="2667000" cy="1066800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Char char="ü"/>
              </a:pPr>
              <a:r>
                <a:rPr lang="en-US" altLang="en-US" sz="1600" b="1">
                  <a:solidFill>
                    <a:schemeClr val="bg2"/>
                  </a:solidFill>
                  <a:latin typeface="Tahoma" panose="020B0604030504040204" pitchFamily="34" charset="0"/>
                </a:rPr>
                <a:t>Aerobic </a:t>
              </a:r>
            </a:p>
            <a:p>
              <a:pPr eaLnBrk="1" hangingPunct="1">
                <a:buFont typeface="Wingdings" pitchFamily="2" charset="2"/>
                <a:buChar char="ü"/>
              </a:pPr>
              <a:r>
                <a:rPr lang="en-US" altLang="en-US" sz="1600" b="1">
                  <a:solidFill>
                    <a:schemeClr val="bg2"/>
                  </a:solidFill>
                  <a:latin typeface="Tahoma" panose="020B0604030504040204" pitchFamily="34" charset="0"/>
                </a:rPr>
                <a:t>Maturation</a:t>
              </a:r>
            </a:p>
            <a:p>
              <a:pPr eaLnBrk="1" hangingPunct="1">
                <a:buFont typeface="Wingdings" pitchFamily="2" charset="2"/>
                <a:buChar char="ü"/>
              </a:pPr>
              <a:r>
                <a:rPr lang="en-US" altLang="en-US" sz="1600" b="1">
                  <a:solidFill>
                    <a:schemeClr val="bg2"/>
                  </a:solidFill>
                  <a:latin typeface="Tahoma" panose="020B0604030504040204" pitchFamily="34" charset="0"/>
                </a:rPr>
                <a:t>Facultative</a:t>
              </a:r>
            </a:p>
            <a:p>
              <a:pPr eaLnBrk="1" hangingPunct="1">
                <a:buFont typeface="Wingdings" pitchFamily="2" charset="2"/>
                <a:buChar char="ü"/>
              </a:pPr>
              <a:r>
                <a:rPr lang="en-US" altLang="en-US" sz="1600" b="1">
                  <a:solidFill>
                    <a:schemeClr val="bg2"/>
                  </a:solidFill>
                  <a:latin typeface="Tahoma" panose="020B0604030504040204" pitchFamily="34" charset="0"/>
                </a:rPr>
                <a:t>Anaerobic</a:t>
              </a:r>
            </a:p>
          </p:txBody>
        </p:sp>
      </p:grpSp>
      <p:grpSp>
        <p:nvGrpSpPr>
          <p:cNvPr id="58374" name="Group 14">
            <a:extLst>
              <a:ext uri="{FF2B5EF4-FFF2-40B4-BE49-F238E27FC236}">
                <a16:creationId xmlns:a16="http://schemas.microsoft.com/office/drawing/2014/main" id="{D4A13AEC-5C8B-7745-AA39-99DB7DE491D2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5791200"/>
            <a:ext cx="8686800" cy="903288"/>
            <a:chOff x="304800" y="5791200"/>
            <a:chExt cx="8686800" cy="902732"/>
          </a:xfrm>
        </p:grpSpPr>
        <p:pic>
          <p:nvPicPr>
            <p:cNvPr id="58375" name="Picture 10">
              <a:extLst>
                <a:ext uri="{FF2B5EF4-FFF2-40B4-BE49-F238E27FC236}">
                  <a16:creationId xmlns:a16="http://schemas.microsoft.com/office/drawing/2014/main" id="{5DCDCF6B-95ED-3F42-B680-9E05B1699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791201"/>
              <a:ext cx="441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6" name="Picture 11">
              <a:extLst>
                <a:ext uri="{FF2B5EF4-FFF2-40B4-BE49-F238E27FC236}">
                  <a16:creationId xmlns:a16="http://schemas.microsoft.com/office/drawing/2014/main" id="{FA337465-292C-8A45-9C9A-332007C25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791200"/>
              <a:ext cx="4191000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7" name="TextBox 12">
              <a:extLst>
                <a:ext uri="{FF2B5EF4-FFF2-40B4-BE49-F238E27FC236}">
                  <a16:creationId xmlns:a16="http://schemas.microsoft.com/office/drawing/2014/main" id="{42260A8F-C9AC-A543-93A5-5D9F99608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6324600"/>
              <a:ext cx="9669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Aerobic</a:t>
              </a:r>
            </a:p>
          </p:txBody>
        </p:sp>
        <p:sp>
          <p:nvSpPr>
            <p:cNvPr id="58378" name="TextBox 13">
              <a:extLst>
                <a:ext uri="{FF2B5EF4-FFF2-40B4-BE49-F238E27FC236}">
                  <a16:creationId xmlns:a16="http://schemas.microsoft.com/office/drawing/2014/main" id="{088C6A2C-F69F-4742-9D14-52DB0789DA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8269" y="6248400"/>
              <a:ext cx="12234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Anaerobic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7791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>
            <a:extLst>
              <a:ext uri="{FF2B5EF4-FFF2-40B4-BE49-F238E27FC236}">
                <a16:creationId xmlns:a16="http://schemas.microsoft.com/office/drawing/2014/main" id="{31A35A23-90C6-BA43-84CB-2E59EE7DA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28601"/>
            <a:ext cx="8229600" cy="606425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200" b="1" dirty="0"/>
              <a:t>Examples of Treatment Technologies</a:t>
            </a:r>
          </a:p>
        </p:txBody>
      </p:sp>
      <p:grpSp>
        <p:nvGrpSpPr>
          <p:cNvPr id="59395" name="Group 2">
            <a:extLst>
              <a:ext uri="{FF2B5EF4-FFF2-40B4-BE49-F238E27FC236}">
                <a16:creationId xmlns:a16="http://schemas.microsoft.com/office/drawing/2014/main" id="{38779EAD-E87F-D44F-B2F4-9E8A3AA5E6E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19288" y="657226"/>
            <a:ext cx="8443912" cy="6048375"/>
            <a:chOff x="2520" y="7076"/>
            <a:chExt cx="7342" cy="7251"/>
          </a:xfrm>
        </p:grpSpPr>
        <p:sp>
          <p:nvSpPr>
            <p:cNvPr id="59397" name="AutoShape 3">
              <a:extLst>
                <a:ext uri="{FF2B5EF4-FFF2-40B4-BE49-F238E27FC236}">
                  <a16:creationId xmlns:a16="http://schemas.microsoft.com/office/drawing/2014/main" id="{C4425AF8-A4B6-5F4F-9541-93A9A03C66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20" y="7076"/>
              <a:ext cx="7200" cy="7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en-US" sz="1400" b="1">
                <a:latin typeface="Calibri" panose="020F0502020204030204" pitchFamily="34" charset="0"/>
              </a:endParaRPr>
            </a:p>
          </p:txBody>
        </p:sp>
        <p:grpSp>
          <p:nvGrpSpPr>
            <p:cNvPr id="59398" name="Group 4">
              <a:extLst>
                <a:ext uri="{FF2B5EF4-FFF2-40B4-BE49-F238E27FC236}">
                  <a16:creationId xmlns:a16="http://schemas.microsoft.com/office/drawing/2014/main" id="{8AA6C4C2-C689-DB4A-9C03-2F170B4056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0" y="7696"/>
              <a:ext cx="7192" cy="6476"/>
              <a:chOff x="2670" y="7696"/>
              <a:chExt cx="7192" cy="6476"/>
            </a:xfrm>
          </p:grpSpPr>
          <p:sp>
            <p:nvSpPr>
              <p:cNvPr id="59399" name="Text Box 6">
                <a:extLst>
                  <a:ext uri="{FF2B5EF4-FFF2-40B4-BE49-F238E27FC236}">
                    <a16:creationId xmlns:a16="http://schemas.microsoft.com/office/drawing/2014/main" id="{5CEE56A7-2BB4-2C42-B6C2-EEC3283E82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0" y="7970"/>
                <a:ext cx="1200" cy="82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Suspended growth</a:t>
                </a:r>
              </a:p>
            </p:txBody>
          </p:sp>
          <p:sp>
            <p:nvSpPr>
              <p:cNvPr id="59400" name="Text Box 7">
                <a:extLst>
                  <a:ext uri="{FF2B5EF4-FFF2-40B4-BE49-F238E27FC236}">
                    <a16:creationId xmlns:a16="http://schemas.microsoft.com/office/drawing/2014/main" id="{946C66CB-5928-5049-A176-3188920AA7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0" y="7970"/>
                <a:ext cx="1200" cy="822"/>
              </a:xfrm>
              <a:prstGeom prst="rect">
                <a:avLst/>
              </a:prstGeom>
              <a:solidFill>
                <a:srgbClr val="00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Attached growth</a:t>
                </a:r>
              </a:p>
            </p:txBody>
          </p:sp>
          <p:sp>
            <p:nvSpPr>
              <p:cNvPr id="59401" name="Text Box 8">
                <a:extLst>
                  <a:ext uri="{FF2B5EF4-FFF2-40B4-BE49-F238E27FC236}">
                    <a16:creationId xmlns:a16="http://schemas.microsoft.com/office/drawing/2014/main" id="{D6E5CF41-D68B-354A-AAF9-176A7BA23C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70" y="7970"/>
                <a:ext cx="1200" cy="822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Dual biological</a:t>
                </a:r>
              </a:p>
            </p:txBody>
          </p:sp>
          <p:sp>
            <p:nvSpPr>
              <p:cNvPr id="59402" name="Text Box 9">
                <a:extLst>
                  <a:ext uri="{FF2B5EF4-FFF2-40B4-BE49-F238E27FC236}">
                    <a16:creationId xmlns:a16="http://schemas.microsoft.com/office/drawing/2014/main" id="{FADDA8DF-67C6-0A4B-B90A-986FE59475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0" y="10470"/>
                <a:ext cx="1050" cy="61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sz="1600" b="1">
                    <a:latin typeface="Calibri" panose="020F0502020204030204" pitchFamily="34" charset="0"/>
                  </a:rPr>
                  <a:t>Activated sludge</a:t>
                </a:r>
              </a:p>
            </p:txBody>
          </p:sp>
          <p:sp>
            <p:nvSpPr>
              <p:cNvPr id="59403" name="Text Box 10">
                <a:extLst>
                  <a:ext uri="{FF2B5EF4-FFF2-40B4-BE49-F238E27FC236}">
                    <a16:creationId xmlns:a16="http://schemas.microsoft.com/office/drawing/2014/main" id="{4F16E11C-9A89-9C41-A522-A406DEC3BF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0" y="10470"/>
                <a:ext cx="1200" cy="61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sz="1600" b="1">
                    <a:latin typeface="Calibri" panose="020F0502020204030204" pitchFamily="34" charset="0"/>
                  </a:rPr>
                  <a:t>Stabilization ponds</a:t>
                </a:r>
              </a:p>
            </p:txBody>
          </p:sp>
          <p:sp>
            <p:nvSpPr>
              <p:cNvPr id="59404" name="Text Box 11">
                <a:extLst>
                  <a:ext uri="{FF2B5EF4-FFF2-40B4-BE49-F238E27FC236}">
                    <a16:creationId xmlns:a16="http://schemas.microsoft.com/office/drawing/2014/main" id="{20385A6A-6332-9144-9A09-B49343506B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0" y="10470"/>
                <a:ext cx="900" cy="61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sz="1600" b="1">
                    <a:latin typeface="Calibri" panose="020F0502020204030204" pitchFamily="34" charset="0"/>
                  </a:rPr>
                  <a:t>Aerated lagoons</a:t>
                </a:r>
              </a:p>
            </p:txBody>
          </p:sp>
          <p:sp>
            <p:nvSpPr>
              <p:cNvPr id="59405" name="Text Box 12">
                <a:extLst>
                  <a:ext uri="{FF2B5EF4-FFF2-40B4-BE49-F238E27FC236}">
                    <a16:creationId xmlns:a16="http://schemas.microsoft.com/office/drawing/2014/main" id="{B175A973-DA8B-8446-B412-6BC3AD017D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20" y="10470"/>
                <a:ext cx="1200" cy="61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sz="1600" b="1">
                    <a:latin typeface="Calibri" panose="020F0502020204030204" pitchFamily="34" charset="0"/>
                  </a:rPr>
                  <a:t>Containment ponds</a:t>
                </a:r>
              </a:p>
            </p:txBody>
          </p:sp>
          <p:sp>
            <p:nvSpPr>
              <p:cNvPr id="59406" name="Text Box 13">
                <a:extLst>
                  <a:ext uri="{FF2B5EF4-FFF2-40B4-BE49-F238E27FC236}">
                    <a16:creationId xmlns:a16="http://schemas.microsoft.com/office/drawing/2014/main" id="{A9DB29BD-DF51-9F49-882F-9A616889BD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0" y="10470"/>
                <a:ext cx="1200" cy="61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sz="1600" b="1">
                    <a:latin typeface="Calibri" panose="020F0502020204030204" pitchFamily="34" charset="0"/>
                  </a:rPr>
                  <a:t>Constructed wetlands</a:t>
                </a:r>
              </a:p>
            </p:txBody>
          </p:sp>
          <p:sp>
            <p:nvSpPr>
              <p:cNvPr id="59407" name="Text Box 14">
                <a:extLst>
                  <a:ext uri="{FF2B5EF4-FFF2-40B4-BE49-F238E27FC236}">
                    <a16:creationId xmlns:a16="http://schemas.microsoft.com/office/drawing/2014/main" id="{4F2DDE82-8513-3944-A732-572A4AD8AF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0" y="12013"/>
                <a:ext cx="1050" cy="61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sz="1600" b="1">
                    <a:latin typeface="Calibri" panose="020F0502020204030204" pitchFamily="34" charset="0"/>
                  </a:rPr>
                  <a:t>Plug flow</a:t>
                </a:r>
              </a:p>
            </p:txBody>
          </p:sp>
          <p:sp>
            <p:nvSpPr>
              <p:cNvPr id="59408" name="Text Box 15">
                <a:extLst>
                  <a:ext uri="{FF2B5EF4-FFF2-40B4-BE49-F238E27FC236}">
                    <a16:creationId xmlns:a16="http://schemas.microsoft.com/office/drawing/2014/main" id="{3C2EE09E-9910-FE4D-ACC7-AC7D9D91F7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0" y="12013"/>
                <a:ext cx="1050" cy="61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sz="1600" b="1">
                    <a:latin typeface="Calibri" panose="020F0502020204030204" pitchFamily="34" charset="0"/>
                  </a:rPr>
                  <a:t>Complete mix</a:t>
                </a:r>
              </a:p>
            </p:txBody>
          </p:sp>
          <p:sp>
            <p:nvSpPr>
              <p:cNvPr id="59409" name="Text Box 16">
                <a:extLst>
                  <a:ext uri="{FF2B5EF4-FFF2-40B4-BE49-F238E27FC236}">
                    <a16:creationId xmlns:a16="http://schemas.microsoft.com/office/drawing/2014/main" id="{E3353998-43FE-FA4F-A9F6-C032DC3606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0" y="12013"/>
                <a:ext cx="1050" cy="61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sz="1600" b="1">
                    <a:latin typeface="Calibri" panose="020F0502020204030204" pitchFamily="34" charset="0"/>
                  </a:rPr>
                  <a:t>Oxidation ditch</a:t>
                </a:r>
              </a:p>
            </p:txBody>
          </p:sp>
          <p:sp>
            <p:nvSpPr>
              <p:cNvPr id="59410" name="Text Box 17">
                <a:extLst>
                  <a:ext uri="{FF2B5EF4-FFF2-40B4-BE49-F238E27FC236}">
                    <a16:creationId xmlns:a16="http://schemas.microsoft.com/office/drawing/2014/main" id="{F28DB547-D902-9840-8A4B-A8AF77CA62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20" y="12013"/>
                <a:ext cx="1200" cy="61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sz="1600" b="1">
                    <a:latin typeface="Calibri" panose="020F0502020204030204" pitchFamily="34" charset="0"/>
                  </a:rPr>
                  <a:t>Contact stabilization</a:t>
                </a:r>
              </a:p>
            </p:txBody>
          </p:sp>
          <p:sp>
            <p:nvSpPr>
              <p:cNvPr id="59411" name="Text Box 18">
                <a:extLst>
                  <a:ext uri="{FF2B5EF4-FFF2-40B4-BE49-F238E27FC236}">
                    <a16:creationId xmlns:a16="http://schemas.microsoft.com/office/drawing/2014/main" id="{DE6A4D9E-A238-D049-80AF-6A908E2619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0" y="12013"/>
                <a:ext cx="1496" cy="61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sz="1600" b="1">
                    <a:latin typeface="Calibri" panose="020F0502020204030204" pitchFamily="34" charset="0"/>
                  </a:rPr>
                  <a:t>Sequencing batch reactors</a:t>
                </a:r>
              </a:p>
            </p:txBody>
          </p:sp>
          <p:sp>
            <p:nvSpPr>
              <p:cNvPr id="59412" name="Text Box 19">
                <a:extLst>
                  <a:ext uri="{FF2B5EF4-FFF2-40B4-BE49-F238E27FC236}">
                    <a16:creationId xmlns:a16="http://schemas.microsoft.com/office/drawing/2014/main" id="{E96778C6-D9D6-244A-8165-90CDF8FC9A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0" y="13556"/>
                <a:ext cx="1200" cy="61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sz="1600" b="1">
                    <a:latin typeface="Calibri" panose="020F0502020204030204" pitchFamily="34" charset="0"/>
                  </a:rPr>
                  <a:t>Conventional </a:t>
                </a:r>
              </a:p>
            </p:txBody>
          </p:sp>
          <p:sp>
            <p:nvSpPr>
              <p:cNvPr id="59413" name="Text Box 20">
                <a:extLst>
                  <a:ext uri="{FF2B5EF4-FFF2-40B4-BE49-F238E27FC236}">
                    <a16:creationId xmlns:a16="http://schemas.microsoft.com/office/drawing/2014/main" id="{A34F526E-B07D-3849-9660-73BC55C0E6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0" y="13556"/>
                <a:ext cx="1200" cy="61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sz="1600" b="1">
                    <a:latin typeface="Calibri" panose="020F0502020204030204" pitchFamily="34" charset="0"/>
                  </a:rPr>
                  <a:t>Extended aeration </a:t>
                </a:r>
              </a:p>
            </p:txBody>
          </p:sp>
          <p:sp>
            <p:nvSpPr>
              <p:cNvPr id="59414" name="Text Box 21">
                <a:extLst>
                  <a:ext uri="{FF2B5EF4-FFF2-40B4-BE49-F238E27FC236}">
                    <a16:creationId xmlns:a16="http://schemas.microsoft.com/office/drawing/2014/main" id="{6AEBE0DE-E634-244D-88D5-84E9C6147E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0" y="13556"/>
                <a:ext cx="900" cy="61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sz="1600" b="1">
                    <a:latin typeface="Calibri" panose="020F0502020204030204" pitchFamily="34" charset="0"/>
                  </a:rPr>
                  <a:t>High rate</a:t>
                </a:r>
              </a:p>
            </p:txBody>
          </p:sp>
          <p:sp>
            <p:nvSpPr>
              <p:cNvPr id="59415" name="Text Box 22">
                <a:extLst>
                  <a:ext uri="{FF2B5EF4-FFF2-40B4-BE49-F238E27FC236}">
                    <a16:creationId xmlns:a16="http://schemas.microsoft.com/office/drawing/2014/main" id="{524452FD-1F2D-6D4B-88BD-FB5F5629DD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0" y="13556"/>
                <a:ext cx="900" cy="61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sz="1600" b="1">
                    <a:latin typeface="Calibri" panose="020F0502020204030204" pitchFamily="34" charset="0"/>
                  </a:rPr>
                  <a:t>Step feed</a:t>
                </a:r>
              </a:p>
            </p:txBody>
          </p:sp>
          <p:sp>
            <p:nvSpPr>
              <p:cNvPr id="59416" name="Text Box 23">
                <a:extLst>
                  <a:ext uri="{FF2B5EF4-FFF2-40B4-BE49-F238E27FC236}">
                    <a16:creationId xmlns:a16="http://schemas.microsoft.com/office/drawing/2014/main" id="{42065C5A-3220-AE44-970F-B7B95A04AA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" y="13556"/>
                <a:ext cx="1200" cy="61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sz="1600" b="1">
                    <a:latin typeface="Calibri" panose="020F0502020204030204" pitchFamily="34" charset="0"/>
                  </a:rPr>
                  <a:t>Tapered aeration</a:t>
                </a:r>
              </a:p>
            </p:txBody>
          </p:sp>
          <p:sp>
            <p:nvSpPr>
              <p:cNvPr id="59417" name="Line 24">
                <a:extLst>
                  <a:ext uri="{FF2B5EF4-FFF2-40B4-BE49-F238E27FC236}">
                    <a16:creationId xmlns:a16="http://schemas.microsoft.com/office/drawing/2014/main" id="{D48939D1-5218-B347-9262-2DC3870E80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7696"/>
                <a:ext cx="345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8" name="Line 25">
                <a:extLst>
                  <a:ext uri="{FF2B5EF4-FFF2-40B4-BE49-F238E27FC236}">
                    <a16:creationId xmlns:a16="http://schemas.microsoft.com/office/drawing/2014/main" id="{67AA60CB-78F4-DF4F-A500-C1F576B0D9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7696"/>
                <a:ext cx="1" cy="3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9" name="Line 26">
                <a:extLst>
                  <a:ext uri="{FF2B5EF4-FFF2-40B4-BE49-F238E27FC236}">
                    <a16:creationId xmlns:a16="http://schemas.microsoft.com/office/drawing/2014/main" id="{CF765371-C20F-9D4D-AECD-0C1EF6C19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0" y="7696"/>
                <a:ext cx="1" cy="3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0" name="Line 27">
                <a:extLst>
                  <a:ext uri="{FF2B5EF4-FFF2-40B4-BE49-F238E27FC236}">
                    <a16:creationId xmlns:a16="http://schemas.microsoft.com/office/drawing/2014/main" id="{E705D618-48E5-714D-B9D1-FA58EBEE34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0" y="7696"/>
                <a:ext cx="1" cy="3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1" name="Line 29">
                <a:extLst>
                  <a:ext uri="{FF2B5EF4-FFF2-40B4-BE49-F238E27FC236}">
                    <a16:creationId xmlns:a16="http://schemas.microsoft.com/office/drawing/2014/main" id="{87B3B411-26D8-0344-B09B-2F12F36EF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0" y="10161"/>
                <a:ext cx="51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2" name="Line 30">
                <a:extLst>
                  <a:ext uri="{FF2B5EF4-FFF2-40B4-BE49-F238E27FC236}">
                    <a16:creationId xmlns:a16="http://schemas.microsoft.com/office/drawing/2014/main" id="{F82BD211-C44A-B349-A536-155D2EA832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0" y="10161"/>
                <a:ext cx="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3" name="Line 31">
                <a:extLst>
                  <a:ext uri="{FF2B5EF4-FFF2-40B4-BE49-F238E27FC236}">
                    <a16:creationId xmlns:a16="http://schemas.microsoft.com/office/drawing/2014/main" id="{8182053D-51C9-A244-A543-1E102C2A8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0" y="10161"/>
                <a:ext cx="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4" name="Line 32">
                <a:extLst>
                  <a:ext uri="{FF2B5EF4-FFF2-40B4-BE49-F238E27FC236}">
                    <a16:creationId xmlns:a16="http://schemas.microsoft.com/office/drawing/2014/main" id="{490F0FD0-F3A0-6048-8B03-C49B2C0D35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0" y="10161"/>
                <a:ext cx="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5" name="Line 33">
                <a:extLst>
                  <a:ext uri="{FF2B5EF4-FFF2-40B4-BE49-F238E27FC236}">
                    <a16:creationId xmlns:a16="http://schemas.microsoft.com/office/drawing/2014/main" id="{F7B0E75D-50E9-F647-8F6D-9E6C275EB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0" y="10161"/>
                <a:ext cx="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6" name="Line 34">
                <a:extLst>
                  <a:ext uri="{FF2B5EF4-FFF2-40B4-BE49-F238E27FC236}">
                    <a16:creationId xmlns:a16="http://schemas.microsoft.com/office/drawing/2014/main" id="{ED681C3B-5880-544B-91CB-CB6FA3EEB3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70" y="10161"/>
                <a:ext cx="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7" name="Line 35">
                <a:extLst>
                  <a:ext uri="{FF2B5EF4-FFF2-40B4-BE49-F238E27FC236}">
                    <a16:creationId xmlns:a16="http://schemas.microsoft.com/office/drawing/2014/main" id="{B970961E-8B8F-5E47-B236-22538BAD9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8773"/>
                <a:ext cx="1" cy="7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8" name="Line 36">
                <a:extLst>
                  <a:ext uri="{FF2B5EF4-FFF2-40B4-BE49-F238E27FC236}">
                    <a16:creationId xmlns:a16="http://schemas.microsoft.com/office/drawing/2014/main" id="{EEE63AAA-D9CF-7144-84D0-315EE68679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9544"/>
                <a:ext cx="15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9" name="Line 37">
                <a:extLst>
                  <a:ext uri="{FF2B5EF4-FFF2-40B4-BE49-F238E27FC236}">
                    <a16:creationId xmlns:a16="http://schemas.microsoft.com/office/drawing/2014/main" id="{272515DC-E0BE-C144-9D32-26DEB201E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0" y="9544"/>
                <a:ext cx="1" cy="6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0" name="Line 38">
                <a:extLst>
                  <a:ext uri="{FF2B5EF4-FFF2-40B4-BE49-F238E27FC236}">
                    <a16:creationId xmlns:a16="http://schemas.microsoft.com/office/drawing/2014/main" id="{2126B2D5-859A-B84E-8D8F-BBA87D9DC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0" y="11704"/>
                <a:ext cx="51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1" name="Line 39">
                <a:extLst>
                  <a:ext uri="{FF2B5EF4-FFF2-40B4-BE49-F238E27FC236}">
                    <a16:creationId xmlns:a16="http://schemas.microsoft.com/office/drawing/2014/main" id="{F01E7082-8E93-4E4E-A653-4F65891D39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0" y="11704"/>
                <a:ext cx="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2" name="Line 40">
                <a:extLst>
                  <a:ext uri="{FF2B5EF4-FFF2-40B4-BE49-F238E27FC236}">
                    <a16:creationId xmlns:a16="http://schemas.microsoft.com/office/drawing/2014/main" id="{362ACBA0-3A89-9148-B26B-7366D7DBB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0" y="11704"/>
                <a:ext cx="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3" name="Line 41">
                <a:extLst>
                  <a:ext uri="{FF2B5EF4-FFF2-40B4-BE49-F238E27FC236}">
                    <a16:creationId xmlns:a16="http://schemas.microsoft.com/office/drawing/2014/main" id="{1C53681E-DD48-3B45-BF60-D09B0D77A4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0" y="11704"/>
                <a:ext cx="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4" name="Line 42">
                <a:extLst>
                  <a:ext uri="{FF2B5EF4-FFF2-40B4-BE49-F238E27FC236}">
                    <a16:creationId xmlns:a16="http://schemas.microsoft.com/office/drawing/2014/main" id="{282B68D3-9150-7F40-86BD-BDC1B9EF12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0" y="11704"/>
                <a:ext cx="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5" name="Line 43">
                <a:extLst>
                  <a:ext uri="{FF2B5EF4-FFF2-40B4-BE49-F238E27FC236}">
                    <a16:creationId xmlns:a16="http://schemas.microsoft.com/office/drawing/2014/main" id="{4C15D6C3-0C08-7844-9D09-CAFD92B37F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70" y="11704"/>
                <a:ext cx="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6" name="Line 44">
                <a:extLst>
                  <a:ext uri="{FF2B5EF4-FFF2-40B4-BE49-F238E27FC236}">
                    <a16:creationId xmlns:a16="http://schemas.microsoft.com/office/drawing/2014/main" id="{597ECE89-79F3-584A-9093-523AFA540C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0" y="11088"/>
                <a:ext cx="1" cy="3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7" name="Line 45">
                <a:extLst>
                  <a:ext uri="{FF2B5EF4-FFF2-40B4-BE49-F238E27FC236}">
                    <a16:creationId xmlns:a16="http://schemas.microsoft.com/office/drawing/2014/main" id="{F4C75ABC-26F4-AA44-A6B1-F40E6D62DD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0" y="11396"/>
                <a:ext cx="24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8" name="Line 46">
                <a:extLst>
                  <a:ext uri="{FF2B5EF4-FFF2-40B4-BE49-F238E27FC236}">
                    <a16:creationId xmlns:a16="http://schemas.microsoft.com/office/drawing/2014/main" id="{0EF43E36-0E64-8546-BF8C-C17B372E7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0" y="11396"/>
                <a:ext cx="1" cy="3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9" name="Line 47">
                <a:extLst>
                  <a:ext uri="{FF2B5EF4-FFF2-40B4-BE49-F238E27FC236}">
                    <a16:creationId xmlns:a16="http://schemas.microsoft.com/office/drawing/2014/main" id="{842761B6-225E-AB47-A4F5-CFE0B8A99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0" y="13246"/>
                <a:ext cx="51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0" name="Line 48">
                <a:extLst>
                  <a:ext uri="{FF2B5EF4-FFF2-40B4-BE49-F238E27FC236}">
                    <a16:creationId xmlns:a16="http://schemas.microsoft.com/office/drawing/2014/main" id="{A46C8BED-06D4-0B44-9F70-50577A9CB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0" y="13246"/>
                <a:ext cx="1" cy="3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1" name="Line 49">
                <a:extLst>
                  <a:ext uri="{FF2B5EF4-FFF2-40B4-BE49-F238E27FC236}">
                    <a16:creationId xmlns:a16="http://schemas.microsoft.com/office/drawing/2014/main" id="{107091B3-E1F7-6248-AB1B-1482C224E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0" y="13246"/>
                <a:ext cx="1" cy="3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2" name="Line 50">
                <a:extLst>
                  <a:ext uri="{FF2B5EF4-FFF2-40B4-BE49-F238E27FC236}">
                    <a16:creationId xmlns:a16="http://schemas.microsoft.com/office/drawing/2014/main" id="{E1504B02-393A-E147-AC1C-0714DDD6E4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0" y="13246"/>
                <a:ext cx="1" cy="3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3" name="Line 51">
                <a:extLst>
                  <a:ext uri="{FF2B5EF4-FFF2-40B4-BE49-F238E27FC236}">
                    <a16:creationId xmlns:a16="http://schemas.microsoft.com/office/drawing/2014/main" id="{CD4C51BB-4F56-9C45-9BF4-D79A7541E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0" y="13246"/>
                <a:ext cx="1" cy="3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4" name="Line 52">
                <a:extLst>
                  <a:ext uri="{FF2B5EF4-FFF2-40B4-BE49-F238E27FC236}">
                    <a16:creationId xmlns:a16="http://schemas.microsoft.com/office/drawing/2014/main" id="{E18AA2BB-4590-B443-9897-084A9702F3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70" y="13246"/>
                <a:ext cx="1" cy="3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5" name="Line 53">
                <a:extLst>
                  <a:ext uri="{FF2B5EF4-FFF2-40B4-BE49-F238E27FC236}">
                    <a16:creationId xmlns:a16="http://schemas.microsoft.com/office/drawing/2014/main" id="{270039FD-FC5D-1D41-802B-48996669D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0" y="12630"/>
                <a:ext cx="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6" name="Line 54">
                <a:extLst>
                  <a:ext uri="{FF2B5EF4-FFF2-40B4-BE49-F238E27FC236}">
                    <a16:creationId xmlns:a16="http://schemas.microsoft.com/office/drawing/2014/main" id="{6F57A451-42A6-B143-ADE4-E47F8ADC6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0" y="12939"/>
                <a:ext cx="24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7" name="Line 55">
                <a:extLst>
                  <a:ext uri="{FF2B5EF4-FFF2-40B4-BE49-F238E27FC236}">
                    <a16:creationId xmlns:a16="http://schemas.microsoft.com/office/drawing/2014/main" id="{F577BB7F-1741-2140-A578-B55EB1A13F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0" y="12939"/>
                <a:ext cx="1" cy="3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8" name="Text Box 56">
                <a:extLst>
                  <a:ext uri="{FF2B5EF4-FFF2-40B4-BE49-F238E27FC236}">
                    <a16:creationId xmlns:a16="http://schemas.microsoft.com/office/drawing/2014/main" id="{8CBC4011-EE31-7547-8A53-08EC903D03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20" y="9236"/>
                <a:ext cx="900" cy="618"/>
              </a:xfrm>
              <a:prstGeom prst="rect">
                <a:avLst/>
              </a:prstGeom>
              <a:solidFill>
                <a:srgbClr val="00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sz="1600" b="1">
                    <a:latin typeface="Calibri" panose="020F0502020204030204" pitchFamily="34" charset="0"/>
                  </a:rPr>
                  <a:t>Trickling filters</a:t>
                </a:r>
              </a:p>
            </p:txBody>
          </p:sp>
          <p:sp>
            <p:nvSpPr>
              <p:cNvPr id="59449" name="Text Box 57">
                <a:extLst>
                  <a:ext uri="{FF2B5EF4-FFF2-40B4-BE49-F238E27FC236}">
                    <a16:creationId xmlns:a16="http://schemas.microsoft.com/office/drawing/2014/main" id="{DAF55516-B534-E94B-A198-414E04905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70" y="9236"/>
                <a:ext cx="1050" cy="618"/>
              </a:xfrm>
              <a:prstGeom prst="rect">
                <a:avLst/>
              </a:prstGeom>
              <a:solidFill>
                <a:srgbClr val="00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sz="1600" b="1">
                    <a:latin typeface="Calibri" panose="020F0502020204030204" pitchFamily="34" charset="0"/>
                  </a:rPr>
                  <a:t>Biotowers</a:t>
                </a:r>
              </a:p>
            </p:txBody>
          </p:sp>
          <p:sp>
            <p:nvSpPr>
              <p:cNvPr id="59450" name="Text Box 58">
                <a:extLst>
                  <a:ext uri="{FF2B5EF4-FFF2-40B4-BE49-F238E27FC236}">
                    <a16:creationId xmlns:a16="http://schemas.microsoft.com/office/drawing/2014/main" id="{AD950B64-B242-8140-A31B-057368590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04" y="9236"/>
                <a:ext cx="1558" cy="615"/>
              </a:xfrm>
              <a:prstGeom prst="rect">
                <a:avLst/>
              </a:prstGeom>
              <a:solidFill>
                <a:srgbClr val="00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sz="1600" b="1">
                    <a:latin typeface="Calibri" panose="020F0502020204030204" pitchFamily="34" charset="0"/>
                  </a:rPr>
                  <a:t>Rotating biological contactors</a:t>
                </a:r>
              </a:p>
            </p:txBody>
          </p:sp>
          <p:sp>
            <p:nvSpPr>
              <p:cNvPr id="59451" name="Line 59">
                <a:extLst>
                  <a:ext uri="{FF2B5EF4-FFF2-40B4-BE49-F238E27FC236}">
                    <a16:creationId xmlns:a16="http://schemas.microsoft.com/office/drawing/2014/main" id="{2E755625-4759-A842-9991-DDE7E61B56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0" y="8927"/>
                <a:ext cx="27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2" name="Line 60">
                <a:extLst>
                  <a:ext uri="{FF2B5EF4-FFF2-40B4-BE49-F238E27FC236}">
                    <a16:creationId xmlns:a16="http://schemas.microsoft.com/office/drawing/2014/main" id="{B59CCE51-AA9D-A641-AB56-FB4C536D9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0" y="8773"/>
                <a:ext cx="0" cy="1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3" name="Line 61">
                <a:extLst>
                  <a:ext uri="{FF2B5EF4-FFF2-40B4-BE49-F238E27FC236}">
                    <a16:creationId xmlns:a16="http://schemas.microsoft.com/office/drawing/2014/main" id="{A470E5C7-654B-174C-B8BC-0F89AF4C1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0" y="8927"/>
                <a:ext cx="0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4" name="Line 62">
                <a:extLst>
                  <a:ext uri="{FF2B5EF4-FFF2-40B4-BE49-F238E27FC236}">
                    <a16:creationId xmlns:a16="http://schemas.microsoft.com/office/drawing/2014/main" id="{3029C151-07E4-CB40-9D64-363CA0824D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20" y="8927"/>
                <a:ext cx="0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5" name="Line 63">
                <a:extLst>
                  <a:ext uri="{FF2B5EF4-FFF2-40B4-BE49-F238E27FC236}">
                    <a16:creationId xmlns:a16="http://schemas.microsoft.com/office/drawing/2014/main" id="{906554B3-4B20-5942-863B-0F6E1B8B0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70" y="8927"/>
                <a:ext cx="0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5" name="Slide Number Placeholder 64">
            <a:extLst>
              <a:ext uri="{FF2B5EF4-FFF2-40B4-BE49-F238E27FC236}">
                <a16:creationId xmlns:a16="http://schemas.microsoft.com/office/drawing/2014/main" id="{4084C3A8-2911-B54E-B5D0-B9E94E10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B15797-5D53-D041-8FE3-807F5B8140C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69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B2F2A75-0623-394E-8F50-FA9A1CBE8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86518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000" b="1" dirty="0">
                <a:latin typeface="Tahoma" pitchFamily="34" charset="0"/>
              </a:rPr>
              <a:t>Major Aerobic Biological Processes</a:t>
            </a:r>
          </a:p>
        </p:txBody>
      </p:sp>
      <p:graphicFrame>
        <p:nvGraphicFramePr>
          <p:cNvPr id="23072" name="Group 544">
            <a:extLst>
              <a:ext uri="{FF2B5EF4-FFF2-40B4-BE49-F238E27FC236}">
                <a16:creationId xmlns:a16="http://schemas.microsoft.com/office/drawing/2014/main" id="{91723768-875D-8D41-89B3-2BDFB44D14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05000" y="914400"/>
          <a:ext cx="8458200" cy="5559536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Type of Growth</a:t>
                      </a:r>
                    </a:p>
                  </a:txBody>
                  <a:tcPr marT="45719" marB="45719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Common Name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Use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Suspended Growth</a:t>
                      </a:r>
                    </a:p>
                  </a:txBody>
                  <a:tcPr marT="45719" marB="45719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Activated Sludge (AS)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Carbonaceous BOD removal (nitrification)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Aerated Lagoons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Carbonaceous BOD removal (nitrification)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2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Attached Growth</a:t>
                      </a:r>
                    </a:p>
                  </a:txBody>
                  <a:tcPr marT="45719" marB="45719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Trickling Filters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Carbonaceous BOD removal. nitrification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7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Roughing Filters (trickling filters with high hydraulic loading rates)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Carbonaceous BOD removal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6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Rotating Biological Contactors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Carbonaceous BOD removal (nitrification)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Packed-bed reactors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Carbonaceous BOD removal (nitrification)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1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Combined Suspended &amp; Attached Growth </a:t>
                      </a:r>
                    </a:p>
                  </a:txBody>
                  <a:tcPr marT="45719" marB="45719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Activated Biofilter Process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Trickling filter-solids contact process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Biofilter-AS process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Series trickling filter-AS process 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Carbonaceous BOD removal (nitrification)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432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>
            <a:extLst>
              <a:ext uri="{FF2B5EF4-FFF2-40B4-BE49-F238E27FC236}">
                <a16:creationId xmlns:a16="http://schemas.microsoft.com/office/drawing/2014/main" id="{6ECC0761-EE25-BC49-8B1A-72442E1CF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Tahoma" panose="020B0604030504040204" pitchFamily="34" charset="0"/>
              </a:rPr>
              <a:t>Activated Sludge Process</a:t>
            </a:r>
          </a:p>
        </p:txBody>
      </p:sp>
      <p:sp>
        <p:nvSpPr>
          <p:cNvPr id="61443" name="Rectangle 7">
            <a:extLst>
              <a:ext uri="{FF2B5EF4-FFF2-40B4-BE49-F238E27FC236}">
                <a16:creationId xmlns:a16="http://schemas.microsoft.com/office/drawing/2014/main" id="{32E3BC0E-A3CF-B24C-8D54-4E46D41C21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093788"/>
            <a:ext cx="82296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The aeration tank contains a suspension of the wastewater and microorganisms, the mixed liquor. The liquor is mixed by aeration devices (supplying also oxygen)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A portion of the biological sludge separated from the secondary effluent by sedimentation is recycled to the aeration tank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000"/>
          </a:p>
        </p:txBody>
      </p:sp>
      <p:pic>
        <p:nvPicPr>
          <p:cNvPr id="61444" name="Picture 2">
            <a:extLst>
              <a:ext uri="{FF2B5EF4-FFF2-40B4-BE49-F238E27FC236}">
                <a16:creationId xmlns:a16="http://schemas.microsoft.com/office/drawing/2014/main" id="{D72CD6B9-E567-5947-8D90-B67C99834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6019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http://nsm1.nsm.iup.edu/tsimmons/Environmental%20Health%20Photolibrary/Wastewater%20Treatment%20Plant%20Photogallery/Wastewater_Treatment_Plant_Aeration_Tank_Rectangular.jpg">
            <a:extLst>
              <a:ext uri="{FF2B5EF4-FFF2-40B4-BE49-F238E27FC236}">
                <a16:creationId xmlns:a16="http://schemas.microsoft.com/office/drawing/2014/main" id="{9FE40224-97EF-AD40-8D2C-A810D0958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312420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6">
            <a:extLst>
              <a:ext uri="{FF2B5EF4-FFF2-40B4-BE49-F238E27FC236}">
                <a16:creationId xmlns:a16="http://schemas.microsoft.com/office/drawing/2014/main" id="{427CDE0F-2B29-AD4E-84BF-4D6BC5D38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791200"/>
            <a:ext cx="1543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Aeration Basin</a:t>
            </a:r>
          </a:p>
        </p:txBody>
      </p:sp>
      <p:sp>
        <p:nvSpPr>
          <p:cNvPr id="61447" name="TextBox 6">
            <a:hlinkClick r:id="rId4" action="ppaction://hlinkfile"/>
            <a:extLst>
              <a:ext uri="{FF2B5EF4-FFF2-40B4-BE49-F238E27FC236}">
                <a16:creationId xmlns:a16="http://schemas.microsoft.com/office/drawing/2014/main" id="{72DEB690-5F9A-A44E-A267-BA16C46A7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3434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Aeration</a:t>
            </a:r>
          </a:p>
        </p:txBody>
      </p:sp>
    </p:spTree>
    <p:extLst>
      <p:ext uri="{BB962C8B-B14F-4D97-AF65-F5344CB8AC3E}">
        <p14:creationId xmlns:p14="http://schemas.microsoft.com/office/powerpoint/2010/main" val="1753046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5504072C-3924-3A4D-9C19-733BC4109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altLang="en-US" sz="3200" b="1"/>
              <a:t>Some Activated Sludge Configurations</a:t>
            </a:r>
            <a:endParaRPr lang="en-US" altLang="en-US" sz="3200"/>
          </a:p>
        </p:txBody>
      </p:sp>
      <p:pic>
        <p:nvPicPr>
          <p:cNvPr id="62467" name="Picture 2">
            <a:extLst>
              <a:ext uri="{FF2B5EF4-FFF2-40B4-BE49-F238E27FC236}">
                <a16:creationId xmlns:a16="http://schemas.microsoft.com/office/drawing/2014/main" id="{F530130A-9E9C-C645-A465-46B78E4E3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8382000" cy="1797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3">
            <a:extLst>
              <a:ext uri="{FF2B5EF4-FFF2-40B4-BE49-F238E27FC236}">
                <a16:creationId xmlns:a16="http://schemas.microsoft.com/office/drawing/2014/main" id="{C2B6FA33-0732-1E48-9CD0-89FAC7AC3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8382000" cy="1981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9" name="Picture 2">
            <a:extLst>
              <a:ext uri="{FF2B5EF4-FFF2-40B4-BE49-F238E27FC236}">
                <a16:creationId xmlns:a16="http://schemas.microsoft.com/office/drawing/2014/main" id="{F3D9E6B6-1C77-7B4A-A1FB-F238EC28C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0"/>
            <a:ext cx="8458200" cy="213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2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9718F99B-DF05-7D48-9FCF-AA42DCB58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Goals of Wastewater Treatment</a:t>
            </a:r>
            <a:endParaRPr lang="en-US" altLang="en-US"/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7862A365-F56B-0540-9800-4419386BC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en-US"/>
              <a:t>Wastewater is 99-99.9% water and 0.1-1% solids. The main task in treating the wastewater is simply to remove the solids.</a:t>
            </a:r>
          </a:p>
          <a:p>
            <a:pPr algn="just" eaLnBrk="1" hangingPunct="1"/>
            <a:r>
              <a:rPr lang="en-US" altLang="en-US"/>
              <a:t>Stabilization of the solids </a:t>
            </a:r>
          </a:p>
          <a:p>
            <a:pPr algn="just" eaLnBrk="1" hangingPunct="1"/>
            <a:r>
              <a:rPr lang="en-US" altLang="en-US"/>
              <a:t>Proper reuse/disposal </a:t>
            </a:r>
          </a:p>
          <a:p>
            <a:pPr algn="just" eaLnBrk="1" hangingPunct="1"/>
            <a:r>
              <a:rPr lang="en-US" altLang="en-US"/>
              <a:t>Ultimate purposes:</a:t>
            </a:r>
          </a:p>
          <a:p>
            <a:pPr lvl="1" algn="just" eaLnBrk="1" hangingPunct="1"/>
            <a:r>
              <a:rPr lang="en-US" altLang="en-US"/>
              <a:t>Protecting public health</a:t>
            </a:r>
          </a:p>
          <a:p>
            <a:pPr lvl="1" algn="just" eaLnBrk="1" hangingPunct="1"/>
            <a:r>
              <a:rPr lang="en-US" altLang="en-US"/>
              <a:t>Protecting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1641875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E34E11BD-8D26-8E4B-92B7-C0DCEC66A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CAS: Advantages/Disadvantages</a:t>
            </a:r>
          </a:p>
        </p:txBody>
      </p:sp>
      <p:sp>
        <p:nvSpPr>
          <p:cNvPr id="63491" name="Text Placeholder 7">
            <a:extLst>
              <a:ext uri="{FF2B5EF4-FFF2-40B4-BE49-F238E27FC236}">
                <a16:creationId xmlns:a16="http://schemas.microsoft.com/office/drawing/2014/main" id="{A0B7B509-FB38-C142-9CC5-EA28A7F17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295401"/>
            <a:ext cx="4040188" cy="639763"/>
          </a:xfrm>
        </p:spPr>
        <p:txBody>
          <a:bodyPr/>
          <a:lstStyle/>
          <a:p>
            <a:pPr algn="ctr" eaLnBrk="1" hangingPunct="1"/>
            <a:r>
              <a:rPr lang="en-US" altLang="en-US"/>
              <a:t>Advantage</a:t>
            </a:r>
          </a:p>
        </p:txBody>
      </p:sp>
      <p:sp>
        <p:nvSpPr>
          <p:cNvPr id="63492" name="Text Placeholder 9">
            <a:extLst>
              <a:ext uri="{FF2B5EF4-FFF2-40B4-BE49-F238E27FC236}">
                <a16:creationId xmlns:a16="http://schemas.microsoft.com/office/drawing/2014/main" id="{F2EFF004-7987-0E4E-B7B3-09DF8B62A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1295401"/>
            <a:ext cx="4041775" cy="639763"/>
          </a:xfrm>
        </p:spPr>
        <p:txBody>
          <a:bodyPr/>
          <a:lstStyle/>
          <a:p>
            <a:pPr algn="ctr" eaLnBrk="1" hangingPunct="1"/>
            <a:r>
              <a:rPr lang="en-US" altLang="en-US"/>
              <a:t>Disadvantage</a:t>
            </a:r>
          </a:p>
        </p:txBody>
      </p:sp>
      <p:pic>
        <p:nvPicPr>
          <p:cNvPr id="63493" name="Picture 2">
            <a:extLst>
              <a:ext uri="{FF2B5EF4-FFF2-40B4-BE49-F238E27FC236}">
                <a16:creationId xmlns:a16="http://schemas.microsoft.com/office/drawing/2014/main" id="{BCFE4F2E-48A3-F04D-8023-FA898B2AA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7696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96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519E89AD-B7A7-454B-8382-9473FA1E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636588"/>
          </a:xfrm>
        </p:spPr>
        <p:txBody>
          <a:bodyPr/>
          <a:lstStyle/>
          <a:p>
            <a:pPr eaLnBrk="1" hangingPunct="1"/>
            <a:r>
              <a:rPr lang="en-US" altLang="en-US" sz="2800" b="1"/>
              <a:t>Main characteristics of activated sludge systems</a:t>
            </a:r>
          </a:p>
        </p:txBody>
      </p:sp>
      <p:pic>
        <p:nvPicPr>
          <p:cNvPr id="64515" name="Picture 2">
            <a:extLst>
              <a:ext uri="{FF2B5EF4-FFF2-40B4-BE49-F238E27FC236}">
                <a16:creationId xmlns:a16="http://schemas.microsoft.com/office/drawing/2014/main" id="{40C79381-90AF-5847-8F7D-08621E277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00100"/>
            <a:ext cx="8153400" cy="61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078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2E6B6278-E990-BE4F-B40F-97B0CFB0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US" altLang="en-US" sz="3200" b="1"/>
              <a:t>Biological Nitrogen removal</a:t>
            </a:r>
          </a:p>
        </p:txBody>
      </p:sp>
      <p:grpSp>
        <p:nvGrpSpPr>
          <p:cNvPr id="65539" name="Group 2">
            <a:extLst>
              <a:ext uri="{FF2B5EF4-FFF2-40B4-BE49-F238E27FC236}">
                <a16:creationId xmlns:a16="http://schemas.microsoft.com/office/drawing/2014/main" id="{C0F7D53B-52DD-A945-A7D3-1C5E8DD292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92313" y="981076"/>
            <a:ext cx="8424862" cy="4608513"/>
            <a:chOff x="2520" y="2636"/>
            <a:chExt cx="7200" cy="2623"/>
          </a:xfrm>
        </p:grpSpPr>
        <p:sp>
          <p:nvSpPr>
            <p:cNvPr id="65542" name="AutoShape 3">
              <a:extLst>
                <a:ext uri="{FF2B5EF4-FFF2-40B4-BE49-F238E27FC236}">
                  <a16:creationId xmlns:a16="http://schemas.microsoft.com/office/drawing/2014/main" id="{77718978-22F0-EF41-A269-BC2B1A03B34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20" y="2636"/>
              <a:ext cx="7200" cy="2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latin typeface="Calibri" panose="020F0502020204030204" pitchFamily="34" charset="0"/>
              </a:endParaRPr>
            </a:p>
          </p:txBody>
        </p:sp>
        <p:grpSp>
          <p:nvGrpSpPr>
            <p:cNvPr id="65543" name="Group 4">
              <a:extLst>
                <a:ext uri="{FF2B5EF4-FFF2-40B4-BE49-F238E27FC236}">
                  <a16:creationId xmlns:a16="http://schemas.microsoft.com/office/drawing/2014/main" id="{2BF51CCC-9E7D-9342-B0BC-B7AE3229F7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0" y="2759"/>
              <a:ext cx="6900" cy="2037"/>
              <a:chOff x="2670" y="2759"/>
              <a:chExt cx="6900" cy="2037"/>
            </a:xfrm>
          </p:grpSpPr>
          <p:sp>
            <p:nvSpPr>
              <p:cNvPr id="65544" name="Text Box 5">
                <a:extLst>
                  <a:ext uri="{FF2B5EF4-FFF2-40B4-BE49-F238E27FC236}">
                    <a16:creationId xmlns:a16="http://schemas.microsoft.com/office/drawing/2014/main" id="{AAF51E12-49AB-C64D-91FF-4EAF4623E4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0" y="3407"/>
                <a:ext cx="1350" cy="6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BOD + Nitrification</a:t>
                </a:r>
                <a:endParaRPr lang="fr-FR" altLang="en-US" b="1">
                  <a:latin typeface="Times New Roman" panose="02020603050405020304" pitchFamily="18" charset="0"/>
                </a:endParaRPr>
              </a:p>
              <a:p>
                <a:pPr algn="ctr" eaLnBrk="1" hangingPunct="1"/>
                <a:endParaRPr lang="fr-FR" altLang="en-US" b="1">
                  <a:latin typeface="Calibri" panose="020F0502020204030204" pitchFamily="34" charset="0"/>
                </a:endParaRPr>
              </a:p>
            </p:txBody>
          </p:sp>
          <p:sp>
            <p:nvSpPr>
              <p:cNvPr id="65545" name="Text Box 6">
                <a:extLst>
                  <a:ext uri="{FF2B5EF4-FFF2-40B4-BE49-F238E27FC236}">
                    <a16:creationId xmlns:a16="http://schemas.microsoft.com/office/drawing/2014/main" id="{62757BEB-3FE8-EE4E-BB5C-A1E3DB6991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89" y="3407"/>
                <a:ext cx="1785" cy="6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Denitrification </a:t>
                </a:r>
              </a:p>
            </p:txBody>
          </p:sp>
          <p:sp>
            <p:nvSpPr>
              <p:cNvPr id="65546" name="Oval 7">
                <a:extLst>
                  <a:ext uri="{FF2B5EF4-FFF2-40B4-BE49-F238E27FC236}">
                    <a16:creationId xmlns:a16="http://schemas.microsoft.com/office/drawing/2014/main" id="{107B00AB-DEE6-E64C-B1A9-E507D3247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20" y="3562"/>
                <a:ext cx="450" cy="46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 b="1">
                  <a:latin typeface="Calibri" panose="020F0502020204030204" pitchFamily="34" charset="0"/>
                </a:endParaRPr>
              </a:p>
            </p:txBody>
          </p:sp>
          <p:sp>
            <p:nvSpPr>
              <p:cNvPr id="65547" name="Line 8">
                <a:extLst>
                  <a:ext uri="{FF2B5EF4-FFF2-40B4-BE49-F238E27FC236}">
                    <a16:creationId xmlns:a16="http://schemas.microsoft.com/office/drawing/2014/main" id="{95C94272-A873-5E46-A249-2D2082CFA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0" y="3716"/>
                <a:ext cx="9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48" name="Line 9">
                <a:extLst>
                  <a:ext uri="{FF2B5EF4-FFF2-40B4-BE49-F238E27FC236}">
                    <a16:creationId xmlns:a16="http://schemas.microsoft.com/office/drawing/2014/main" id="{5649467D-747A-8E4C-BC75-35A6341B85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0" y="3716"/>
                <a:ext cx="3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49" name="Line 10">
                <a:extLst>
                  <a:ext uri="{FF2B5EF4-FFF2-40B4-BE49-F238E27FC236}">
                    <a16:creationId xmlns:a16="http://schemas.microsoft.com/office/drawing/2014/main" id="{2E905524-0E57-5747-8A7D-3CA6F70C24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0" y="3716"/>
                <a:ext cx="450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0" name="Line 11">
                <a:extLst>
                  <a:ext uri="{FF2B5EF4-FFF2-40B4-BE49-F238E27FC236}">
                    <a16:creationId xmlns:a16="http://schemas.microsoft.com/office/drawing/2014/main" id="{6C505146-4833-3C42-896F-F6D653147C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0" y="3870"/>
                <a:ext cx="0" cy="6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1" name="Line 12">
                <a:extLst>
                  <a:ext uri="{FF2B5EF4-FFF2-40B4-BE49-F238E27FC236}">
                    <a16:creationId xmlns:a16="http://schemas.microsoft.com/office/drawing/2014/main" id="{1DD70467-9689-A84C-BB20-5C8B793A1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70" y="4025"/>
                <a:ext cx="1" cy="4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2" name="Line 13">
                <a:extLst>
                  <a:ext uri="{FF2B5EF4-FFF2-40B4-BE49-F238E27FC236}">
                    <a16:creationId xmlns:a16="http://schemas.microsoft.com/office/drawing/2014/main" id="{46F296AF-AC9A-AD4A-8E2F-F3C5BC288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70" y="4487"/>
                <a:ext cx="24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3" name="Line 14">
                <a:extLst>
                  <a:ext uri="{FF2B5EF4-FFF2-40B4-BE49-F238E27FC236}">
                    <a16:creationId xmlns:a16="http://schemas.microsoft.com/office/drawing/2014/main" id="{AB6F689B-18E6-DF4F-97CA-B652BBB612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20" y="3716"/>
                <a:ext cx="1" cy="7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4" name="Line 15">
                <a:extLst>
                  <a:ext uri="{FF2B5EF4-FFF2-40B4-BE49-F238E27FC236}">
                    <a16:creationId xmlns:a16="http://schemas.microsoft.com/office/drawing/2014/main" id="{B3B71510-2820-F547-A57A-7A3919433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0" y="4488"/>
                <a:ext cx="285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5" name="Line 16">
                <a:extLst>
                  <a:ext uri="{FF2B5EF4-FFF2-40B4-BE49-F238E27FC236}">
                    <a16:creationId xmlns:a16="http://schemas.microsoft.com/office/drawing/2014/main" id="{4A60EB0A-7EF5-2C42-8AA9-9CDDE4749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70" y="4025"/>
                <a:ext cx="1" cy="4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6" name="Text Box 17">
                <a:extLst>
                  <a:ext uri="{FF2B5EF4-FFF2-40B4-BE49-F238E27FC236}">
                    <a16:creationId xmlns:a16="http://schemas.microsoft.com/office/drawing/2014/main" id="{91996EC5-2947-3940-B675-D676164D5D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" y="4179"/>
                <a:ext cx="150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Return nitrate</a:t>
                </a:r>
              </a:p>
            </p:txBody>
          </p:sp>
          <p:sp>
            <p:nvSpPr>
              <p:cNvPr id="65557" name="Text Box 18">
                <a:extLst>
                  <a:ext uri="{FF2B5EF4-FFF2-40B4-BE49-F238E27FC236}">
                    <a16:creationId xmlns:a16="http://schemas.microsoft.com/office/drawing/2014/main" id="{FD7FB746-636E-D040-80A7-44870B1F8F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0" y="4179"/>
                <a:ext cx="1500" cy="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Return sludge</a:t>
                </a:r>
              </a:p>
            </p:txBody>
          </p:sp>
          <p:sp>
            <p:nvSpPr>
              <p:cNvPr id="65558" name="Text Box 19">
                <a:extLst>
                  <a:ext uri="{FF2B5EF4-FFF2-40B4-BE49-F238E27FC236}">
                    <a16:creationId xmlns:a16="http://schemas.microsoft.com/office/drawing/2014/main" id="{BDAC87DA-57E1-1740-80D7-B7B94C0E04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20" y="4488"/>
                <a:ext cx="75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WAS</a:t>
                </a:r>
              </a:p>
            </p:txBody>
          </p:sp>
          <p:sp>
            <p:nvSpPr>
              <p:cNvPr id="65559" name="Text Box 20">
                <a:extLst>
                  <a:ext uri="{FF2B5EF4-FFF2-40B4-BE49-F238E27FC236}">
                    <a16:creationId xmlns:a16="http://schemas.microsoft.com/office/drawing/2014/main" id="{A1618971-65C5-FA4B-8C3F-6AEFCBA166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20" y="2759"/>
                <a:ext cx="1350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Anoxic tank</a:t>
                </a:r>
              </a:p>
            </p:txBody>
          </p:sp>
          <p:sp>
            <p:nvSpPr>
              <p:cNvPr id="65560" name="Text Box 21">
                <a:extLst>
                  <a:ext uri="{FF2B5EF4-FFF2-40B4-BE49-F238E27FC236}">
                    <a16:creationId xmlns:a16="http://schemas.microsoft.com/office/drawing/2014/main" id="{D5BD27E1-60ED-074C-806F-2C9D1F0AB2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0" y="2870"/>
                <a:ext cx="1200" cy="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Methanol</a:t>
                </a:r>
              </a:p>
            </p:txBody>
          </p:sp>
          <p:sp>
            <p:nvSpPr>
              <p:cNvPr id="65561" name="Text Box 22">
                <a:extLst>
                  <a:ext uri="{FF2B5EF4-FFF2-40B4-BE49-F238E27FC236}">
                    <a16:creationId xmlns:a16="http://schemas.microsoft.com/office/drawing/2014/main" id="{9947495C-5832-1647-96A8-36ED8386A8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0" y="3407"/>
                <a:ext cx="900" cy="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Influent </a:t>
                </a:r>
              </a:p>
            </p:txBody>
          </p:sp>
          <p:sp>
            <p:nvSpPr>
              <p:cNvPr id="65562" name="Text Box 23">
                <a:extLst>
                  <a:ext uri="{FF2B5EF4-FFF2-40B4-BE49-F238E27FC236}">
                    <a16:creationId xmlns:a16="http://schemas.microsoft.com/office/drawing/2014/main" id="{354495BA-860B-5F4E-90B2-66247BC0C7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70" y="3716"/>
                <a:ext cx="900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Effluent   </a:t>
                </a:r>
              </a:p>
            </p:txBody>
          </p:sp>
          <p:sp>
            <p:nvSpPr>
              <p:cNvPr id="65563" name="Line 24">
                <a:extLst>
                  <a:ext uri="{FF2B5EF4-FFF2-40B4-BE49-F238E27FC236}">
                    <a16:creationId xmlns:a16="http://schemas.microsoft.com/office/drawing/2014/main" id="{45CC54C6-44E4-E848-9784-0400975613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70" y="3716"/>
                <a:ext cx="64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4" name="Oval 25">
                <a:extLst>
                  <a:ext uri="{FF2B5EF4-FFF2-40B4-BE49-F238E27FC236}">
                    <a16:creationId xmlns:a16="http://schemas.microsoft.com/office/drawing/2014/main" id="{6E415339-CBD3-884E-BBA5-6DC56A6F2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" y="3562"/>
                <a:ext cx="450" cy="4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 b="1">
                  <a:latin typeface="Calibri" panose="020F0502020204030204" pitchFamily="34" charset="0"/>
                </a:endParaRPr>
              </a:p>
            </p:txBody>
          </p:sp>
          <p:sp>
            <p:nvSpPr>
              <p:cNvPr id="65565" name="Line 26">
                <a:extLst>
                  <a:ext uri="{FF2B5EF4-FFF2-40B4-BE49-F238E27FC236}">
                    <a16:creationId xmlns:a16="http://schemas.microsoft.com/office/drawing/2014/main" id="{72B8E8BB-6930-4544-B0DE-729DAB784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0" y="3716"/>
                <a:ext cx="4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6" name="Line 27">
                <a:extLst>
                  <a:ext uri="{FF2B5EF4-FFF2-40B4-BE49-F238E27FC236}">
                    <a16:creationId xmlns:a16="http://schemas.microsoft.com/office/drawing/2014/main" id="{6BE622A5-F74B-D549-80E4-55E8B89F7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70" y="3407"/>
                <a:ext cx="1" cy="6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7" name="Text Box 28">
                <a:extLst>
                  <a:ext uri="{FF2B5EF4-FFF2-40B4-BE49-F238E27FC236}">
                    <a16:creationId xmlns:a16="http://schemas.microsoft.com/office/drawing/2014/main" id="{896285B8-A370-8049-B17C-E679B54A8A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0" y="2759"/>
                <a:ext cx="1500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Aerobic tank</a:t>
                </a:r>
              </a:p>
            </p:txBody>
          </p:sp>
          <p:sp>
            <p:nvSpPr>
              <p:cNvPr id="65568" name="Text Box 29">
                <a:extLst>
                  <a:ext uri="{FF2B5EF4-FFF2-40B4-BE49-F238E27FC236}">
                    <a16:creationId xmlns:a16="http://schemas.microsoft.com/office/drawing/2014/main" id="{49DFC587-9866-1B4C-A9F4-2FE4DD2512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20" y="2759"/>
                <a:ext cx="1350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Aeration </a:t>
                </a:r>
              </a:p>
            </p:txBody>
          </p:sp>
          <p:sp>
            <p:nvSpPr>
              <p:cNvPr id="65569" name="Line 30">
                <a:extLst>
                  <a:ext uri="{FF2B5EF4-FFF2-40B4-BE49-F238E27FC236}">
                    <a16:creationId xmlns:a16="http://schemas.microsoft.com/office/drawing/2014/main" id="{FEC0E21C-95E4-924E-85D4-A0C546487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20" y="3099"/>
                <a:ext cx="150" cy="4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0" name="Line 31">
                <a:extLst>
                  <a:ext uri="{FF2B5EF4-FFF2-40B4-BE49-F238E27FC236}">
                    <a16:creationId xmlns:a16="http://schemas.microsoft.com/office/drawing/2014/main" id="{C499AF7A-D5EA-A34C-9465-2502475521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0" y="3046"/>
                <a:ext cx="300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1" name="Line 32">
                <a:extLst>
                  <a:ext uri="{FF2B5EF4-FFF2-40B4-BE49-F238E27FC236}">
                    <a16:creationId xmlns:a16="http://schemas.microsoft.com/office/drawing/2014/main" id="{0B7E7EFC-8922-7C49-9775-478C01019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0" y="3128"/>
                <a:ext cx="0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2" name="Text Box 33">
                <a:extLst>
                  <a:ext uri="{FF2B5EF4-FFF2-40B4-BE49-F238E27FC236}">
                    <a16:creationId xmlns:a16="http://schemas.microsoft.com/office/drawing/2014/main" id="{A57D98EE-A788-F347-BB00-D451AC801B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0" y="4488"/>
                <a:ext cx="75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WAS</a:t>
                </a:r>
              </a:p>
            </p:txBody>
          </p:sp>
          <p:sp>
            <p:nvSpPr>
              <p:cNvPr id="65573" name="Line 34">
                <a:extLst>
                  <a:ext uri="{FF2B5EF4-FFF2-40B4-BE49-F238E27FC236}">
                    <a16:creationId xmlns:a16="http://schemas.microsoft.com/office/drawing/2014/main" id="{80A9E420-5CA4-EA4D-9C81-DCB9D9CC3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0" y="3099"/>
                <a:ext cx="1" cy="6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AD7174D0-B968-7945-8947-EAC43FF9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072040-B52E-8E44-AD42-604414DF70B8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5541" name="Rectangle 37">
            <a:extLst>
              <a:ext uri="{FF2B5EF4-FFF2-40B4-BE49-F238E27FC236}">
                <a16:creationId xmlns:a16="http://schemas.microsoft.com/office/drawing/2014/main" id="{D4430E15-FA72-7344-8C8F-740861288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6" y="4776788"/>
            <a:ext cx="809942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b="1">
                <a:cs typeface="Times New Roman" panose="02020603050405020304" pitchFamily="18" charset="0"/>
              </a:rPr>
              <a:t>Nitrification in aerobic environment</a:t>
            </a:r>
            <a:endParaRPr lang="fr-FR" altLang="en-US" b="1"/>
          </a:p>
          <a:p>
            <a:r>
              <a:rPr lang="en-US" altLang="en-US" b="1">
                <a:cs typeface="Times New Roman" panose="02020603050405020304" pitchFamily="18" charset="0"/>
              </a:rPr>
              <a:t>Organic matter + O</a:t>
            </a:r>
            <a:r>
              <a:rPr lang="en-US" altLang="en-US" b="1" baseline="-30000">
                <a:cs typeface="Times New Roman" panose="02020603050405020304" pitchFamily="18" charset="0"/>
              </a:rPr>
              <a:t>2</a:t>
            </a:r>
            <a:r>
              <a:rPr lang="en-US" altLang="en-US" b="1"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</a:t>
            </a:r>
            <a:r>
              <a:rPr lang="en-US" altLang="en-US" b="1">
                <a:cs typeface="Times New Roman" panose="02020603050405020304" pitchFamily="18" charset="0"/>
              </a:rPr>
              <a:t> NH</a:t>
            </a:r>
            <a:r>
              <a:rPr lang="en-US" altLang="en-US" b="1" baseline="-30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3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+ CO</a:t>
            </a:r>
            <a:r>
              <a:rPr lang="en-US" altLang="en-US" b="1" baseline="-30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2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+ microorganisms</a:t>
            </a:r>
            <a:endParaRPr lang="fr-FR" altLang="en-US" b="1">
              <a:latin typeface="Times New Roman" panose="02020603050405020304" pitchFamily="18" charset="0"/>
              <a:sym typeface="Symbol" pitchFamily="2" charset="2"/>
            </a:endParaRPr>
          </a:p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NH</a:t>
            </a:r>
            <a:r>
              <a:rPr lang="en-US" altLang="en-US" b="1" baseline="-30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3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+ 2O</a:t>
            </a:r>
            <a:r>
              <a:rPr lang="en-US" altLang="en-US" b="1" baseline="-30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2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</a:t>
            </a:r>
            <a:r>
              <a:rPr lang="en-US" altLang="en-US" b="1">
                <a:cs typeface="Times New Roman" panose="02020603050405020304" pitchFamily="18" charset="0"/>
              </a:rPr>
              <a:t> NO</a:t>
            </a:r>
            <a:r>
              <a:rPr lang="en-US" altLang="en-US" b="1" baseline="-30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3</a:t>
            </a:r>
            <a:r>
              <a:rPr lang="en-US" altLang="en-US" b="1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-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+ H</a:t>
            </a:r>
            <a:r>
              <a:rPr lang="en-US" altLang="en-US" b="1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+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+ H</a:t>
            </a:r>
            <a:r>
              <a:rPr lang="en-US" altLang="en-US" b="1" baseline="-30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2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O + microorganisms </a:t>
            </a:r>
          </a:p>
          <a:p>
            <a:endParaRPr lang="fr-FR" altLang="en-US" b="1">
              <a:latin typeface="Times New Roman" panose="02020603050405020304" pitchFamily="18" charset="0"/>
              <a:sym typeface="Symbol" pitchFamily="2" charset="2"/>
            </a:endParaRPr>
          </a:p>
          <a:p>
            <a:pPr>
              <a:buFontTx/>
              <a:buChar char="•"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Denitrification in an anoxic environment (no free oxygen)</a:t>
            </a:r>
            <a:endParaRPr lang="fr-FR" altLang="en-US" b="1">
              <a:latin typeface="Times New Roman" panose="02020603050405020304" pitchFamily="18" charset="0"/>
              <a:sym typeface="Symbol" pitchFamily="2" charset="2"/>
            </a:endParaRPr>
          </a:p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Organic matter + NO</a:t>
            </a:r>
            <a:r>
              <a:rPr lang="en-US" altLang="en-US" b="1" baseline="-30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3</a:t>
            </a:r>
            <a:r>
              <a:rPr lang="en-US" altLang="en-US" b="1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-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</a:t>
            </a:r>
            <a:r>
              <a:rPr lang="en-US" altLang="en-US" b="1">
                <a:cs typeface="Times New Roman" panose="02020603050405020304" pitchFamily="18" charset="0"/>
              </a:rPr>
              <a:t> N</a:t>
            </a:r>
            <a:r>
              <a:rPr lang="en-US" altLang="en-US" b="1" baseline="-30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2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+ microorganisms </a:t>
            </a:r>
            <a:endParaRPr lang="fr-FR" altLang="en-US" b="1">
              <a:latin typeface="Times New Roman" panose="02020603050405020304" pitchFamily="18" charset="0"/>
              <a:sym typeface="Symbol" pitchFamily="2" charset="2"/>
            </a:endParaRPr>
          </a:p>
          <a:p>
            <a:endParaRPr lang="fr-FR" altLang="en-US" b="1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06796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C1416C7B-D91D-0245-8593-5FAAFF8C1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pPr eaLnBrk="1" hangingPunct="1"/>
            <a:r>
              <a:rPr lang="en-US" altLang="en-US" sz="3200" b="1"/>
              <a:t>Biological Nitrogen removal</a:t>
            </a:r>
          </a:p>
        </p:txBody>
      </p:sp>
      <p:grpSp>
        <p:nvGrpSpPr>
          <p:cNvPr id="66563" name="Group 2">
            <a:extLst>
              <a:ext uri="{FF2B5EF4-FFF2-40B4-BE49-F238E27FC236}">
                <a16:creationId xmlns:a16="http://schemas.microsoft.com/office/drawing/2014/main" id="{8BB0C11D-420F-BF42-9933-2F451773C1C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92313" y="1341439"/>
            <a:ext cx="8280400" cy="4376737"/>
            <a:chOff x="2520" y="2636"/>
            <a:chExt cx="7200" cy="2623"/>
          </a:xfrm>
        </p:grpSpPr>
        <p:sp>
          <p:nvSpPr>
            <p:cNvPr id="66565" name="AutoShape 3">
              <a:extLst>
                <a:ext uri="{FF2B5EF4-FFF2-40B4-BE49-F238E27FC236}">
                  <a16:creationId xmlns:a16="http://schemas.microsoft.com/office/drawing/2014/main" id="{033C00FD-FE33-494E-B0DC-28AE2379B0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20" y="2636"/>
              <a:ext cx="7200" cy="2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latin typeface="Calibri" panose="020F0502020204030204" pitchFamily="34" charset="0"/>
              </a:endParaRPr>
            </a:p>
          </p:txBody>
        </p:sp>
        <p:grpSp>
          <p:nvGrpSpPr>
            <p:cNvPr id="66566" name="Group 4">
              <a:extLst>
                <a:ext uri="{FF2B5EF4-FFF2-40B4-BE49-F238E27FC236}">
                  <a16:creationId xmlns:a16="http://schemas.microsoft.com/office/drawing/2014/main" id="{0B797D3F-89BB-654B-8662-4BE90CFC72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0" y="2924"/>
              <a:ext cx="6760" cy="2128"/>
              <a:chOff x="2520" y="2924"/>
              <a:chExt cx="6760" cy="2128"/>
            </a:xfrm>
          </p:grpSpPr>
          <p:sp>
            <p:nvSpPr>
              <p:cNvPr id="66567" name="Text Box 5">
                <a:extLst>
                  <a:ext uri="{FF2B5EF4-FFF2-40B4-BE49-F238E27FC236}">
                    <a16:creationId xmlns:a16="http://schemas.microsoft.com/office/drawing/2014/main" id="{3A514B3B-8265-8244-8851-3103CB15A9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0" y="3561"/>
                <a:ext cx="1500" cy="6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Denitrification </a:t>
                </a:r>
              </a:p>
            </p:txBody>
          </p:sp>
          <p:sp>
            <p:nvSpPr>
              <p:cNvPr id="66568" name="Text Box 6">
                <a:extLst>
                  <a:ext uri="{FF2B5EF4-FFF2-40B4-BE49-F238E27FC236}">
                    <a16:creationId xmlns:a16="http://schemas.microsoft.com/office/drawing/2014/main" id="{998CE20A-2B65-5042-8266-C6175D35C9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0" y="3561"/>
                <a:ext cx="1500" cy="6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BOD + Nitrification</a:t>
                </a:r>
              </a:p>
            </p:txBody>
          </p:sp>
          <p:sp>
            <p:nvSpPr>
              <p:cNvPr id="66569" name="Oval 7">
                <a:extLst>
                  <a:ext uri="{FF2B5EF4-FFF2-40B4-BE49-F238E27FC236}">
                    <a16:creationId xmlns:a16="http://schemas.microsoft.com/office/drawing/2014/main" id="{26292485-727A-734A-BA29-4C77C37EA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" y="3561"/>
                <a:ext cx="600" cy="61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 b="1">
                  <a:latin typeface="Calibri" panose="020F0502020204030204" pitchFamily="34" charset="0"/>
                </a:endParaRPr>
              </a:p>
            </p:txBody>
          </p:sp>
          <p:sp>
            <p:nvSpPr>
              <p:cNvPr id="66570" name="Line 8">
                <a:extLst>
                  <a:ext uri="{FF2B5EF4-FFF2-40B4-BE49-F238E27FC236}">
                    <a16:creationId xmlns:a16="http://schemas.microsoft.com/office/drawing/2014/main" id="{CDBA54B9-CC70-4042-B398-39F5D5A11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0" y="3870"/>
                <a:ext cx="9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1" name="Line 9">
                <a:extLst>
                  <a:ext uri="{FF2B5EF4-FFF2-40B4-BE49-F238E27FC236}">
                    <a16:creationId xmlns:a16="http://schemas.microsoft.com/office/drawing/2014/main" id="{F2FAC061-A21C-D945-BA1A-40EDE6B90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0" y="3870"/>
                <a:ext cx="4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2" name="Line 10">
                <a:extLst>
                  <a:ext uri="{FF2B5EF4-FFF2-40B4-BE49-F238E27FC236}">
                    <a16:creationId xmlns:a16="http://schemas.microsoft.com/office/drawing/2014/main" id="{66BF935D-1245-8747-AA8D-BAF37BFFCD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0" y="3870"/>
                <a:ext cx="6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3" name="Line 11">
                <a:extLst>
                  <a:ext uri="{FF2B5EF4-FFF2-40B4-BE49-F238E27FC236}">
                    <a16:creationId xmlns:a16="http://schemas.microsoft.com/office/drawing/2014/main" id="{5D52819D-9979-064E-BC32-61706D2505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0" y="3870"/>
                <a:ext cx="0" cy="6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4" name="Line 12">
                <a:extLst>
                  <a:ext uri="{FF2B5EF4-FFF2-40B4-BE49-F238E27FC236}">
                    <a16:creationId xmlns:a16="http://schemas.microsoft.com/office/drawing/2014/main" id="{6A2F7ACE-828C-C94A-9910-7DD3864FF4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0" y="3870"/>
                <a:ext cx="1" cy="6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5" name="Line 13">
                <a:extLst>
                  <a:ext uri="{FF2B5EF4-FFF2-40B4-BE49-F238E27FC236}">
                    <a16:creationId xmlns:a16="http://schemas.microsoft.com/office/drawing/2014/main" id="{CC887AEA-5287-1240-935E-EB273218D4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70" y="4487"/>
                <a:ext cx="40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6" name="Line 14">
                <a:extLst>
                  <a:ext uri="{FF2B5EF4-FFF2-40B4-BE49-F238E27FC236}">
                    <a16:creationId xmlns:a16="http://schemas.microsoft.com/office/drawing/2014/main" id="{55CD19F4-1AB3-C940-9F13-B37F832F6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0" y="3870"/>
                <a:ext cx="0" cy="9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7" name="Line 15">
                <a:extLst>
                  <a:ext uri="{FF2B5EF4-FFF2-40B4-BE49-F238E27FC236}">
                    <a16:creationId xmlns:a16="http://schemas.microsoft.com/office/drawing/2014/main" id="{DD9A82E2-BBD5-C246-B89F-27F3E6951F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0" y="4796"/>
                <a:ext cx="55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8" name="Line 16">
                <a:extLst>
                  <a:ext uri="{FF2B5EF4-FFF2-40B4-BE49-F238E27FC236}">
                    <a16:creationId xmlns:a16="http://schemas.microsoft.com/office/drawing/2014/main" id="{24AFF16A-FB35-AB44-93E4-7418CAB64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0" y="4179"/>
                <a:ext cx="0" cy="6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9" name="Text Box 17">
                <a:extLst>
                  <a:ext uri="{FF2B5EF4-FFF2-40B4-BE49-F238E27FC236}">
                    <a16:creationId xmlns:a16="http://schemas.microsoft.com/office/drawing/2014/main" id="{F545D81F-C78A-274B-B8F6-261212A276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0" y="4270"/>
                <a:ext cx="150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Return nitrate</a:t>
                </a:r>
              </a:p>
            </p:txBody>
          </p:sp>
          <p:sp>
            <p:nvSpPr>
              <p:cNvPr id="66580" name="Text Box 18">
                <a:extLst>
                  <a:ext uri="{FF2B5EF4-FFF2-40B4-BE49-F238E27FC236}">
                    <a16:creationId xmlns:a16="http://schemas.microsoft.com/office/drawing/2014/main" id="{1A4BB03A-2523-5F4F-9792-9DB0F84D1A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70" y="4796"/>
                <a:ext cx="1500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Return sludge</a:t>
                </a:r>
              </a:p>
            </p:txBody>
          </p:sp>
          <p:sp>
            <p:nvSpPr>
              <p:cNvPr id="66581" name="Text Box 19">
                <a:extLst>
                  <a:ext uri="{FF2B5EF4-FFF2-40B4-BE49-F238E27FC236}">
                    <a16:creationId xmlns:a16="http://schemas.microsoft.com/office/drawing/2014/main" id="{AB632C6E-F621-6B44-A914-39F189F89D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30" y="4641"/>
                <a:ext cx="75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WAS</a:t>
                </a:r>
              </a:p>
            </p:txBody>
          </p:sp>
          <p:sp>
            <p:nvSpPr>
              <p:cNvPr id="66582" name="Text Box 20">
                <a:extLst>
                  <a:ext uri="{FF2B5EF4-FFF2-40B4-BE49-F238E27FC236}">
                    <a16:creationId xmlns:a16="http://schemas.microsoft.com/office/drawing/2014/main" id="{684BCFDD-397F-0545-BC12-1E9B8E1E1C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0" y="2993"/>
                <a:ext cx="1350" cy="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Anoxic tank</a:t>
                </a:r>
              </a:p>
            </p:txBody>
          </p:sp>
          <p:sp>
            <p:nvSpPr>
              <p:cNvPr id="66583" name="Text Box 21">
                <a:extLst>
                  <a:ext uri="{FF2B5EF4-FFF2-40B4-BE49-F238E27FC236}">
                    <a16:creationId xmlns:a16="http://schemas.microsoft.com/office/drawing/2014/main" id="{6E71EC3B-332F-D545-8E62-B3301CF5EF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0" y="2992"/>
                <a:ext cx="1500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Aerobic tank</a:t>
                </a:r>
              </a:p>
            </p:txBody>
          </p:sp>
          <p:sp>
            <p:nvSpPr>
              <p:cNvPr id="66584" name="Text Box 22">
                <a:extLst>
                  <a:ext uri="{FF2B5EF4-FFF2-40B4-BE49-F238E27FC236}">
                    <a16:creationId xmlns:a16="http://schemas.microsoft.com/office/drawing/2014/main" id="{66A05FD6-4018-2042-8881-77CCB93875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20" y="2924"/>
                <a:ext cx="1200" cy="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Secondary clarifier</a:t>
                </a:r>
              </a:p>
            </p:txBody>
          </p:sp>
          <p:sp>
            <p:nvSpPr>
              <p:cNvPr id="66585" name="Text Box 23">
                <a:extLst>
                  <a:ext uri="{FF2B5EF4-FFF2-40B4-BE49-F238E27FC236}">
                    <a16:creationId xmlns:a16="http://schemas.microsoft.com/office/drawing/2014/main" id="{C9BB4B59-279E-F94C-B68F-916997FA91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20" y="3640"/>
                <a:ext cx="1050" cy="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Influent </a:t>
                </a:r>
              </a:p>
            </p:txBody>
          </p:sp>
          <p:sp>
            <p:nvSpPr>
              <p:cNvPr id="66586" name="Text Box 24">
                <a:extLst>
                  <a:ext uri="{FF2B5EF4-FFF2-40B4-BE49-F238E27FC236}">
                    <a16:creationId xmlns:a16="http://schemas.microsoft.com/office/drawing/2014/main" id="{661BF42E-282E-C547-8F8D-15DBB5E31B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0" y="3870"/>
                <a:ext cx="1050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Effluent   </a:t>
                </a:r>
              </a:p>
            </p:txBody>
          </p:sp>
          <p:sp>
            <p:nvSpPr>
              <p:cNvPr id="66587" name="Line 25">
                <a:extLst>
                  <a:ext uri="{FF2B5EF4-FFF2-40B4-BE49-F238E27FC236}">
                    <a16:creationId xmlns:a16="http://schemas.microsoft.com/office/drawing/2014/main" id="{F81273DF-E3F2-B74F-816C-2C4CC56A8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20" y="3870"/>
                <a:ext cx="75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5B8411D-7FBC-0D49-94E7-EC971F94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F71DEE-9C78-FD4E-8B74-F9D756A8ED88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92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530F8217-8DDE-E349-ACB8-E106F7AD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/>
              <a:t>Design criteria for biological nitrogen removal</a:t>
            </a:r>
          </a:p>
        </p:txBody>
      </p:sp>
      <p:pic>
        <p:nvPicPr>
          <p:cNvPr id="67587" name="Picture 2">
            <a:extLst>
              <a:ext uri="{FF2B5EF4-FFF2-40B4-BE49-F238E27FC236}">
                <a16:creationId xmlns:a16="http://schemas.microsoft.com/office/drawing/2014/main" id="{7D0EC581-97ED-4A46-8413-3F490ACE00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371600"/>
            <a:ext cx="8382000" cy="4953000"/>
          </a:xfrm>
          <a:noFill/>
        </p:spPr>
      </p:pic>
    </p:spTree>
    <p:extLst>
      <p:ext uri="{BB962C8B-B14F-4D97-AF65-F5344CB8AC3E}">
        <p14:creationId xmlns:p14="http://schemas.microsoft.com/office/powerpoint/2010/main" val="3499487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2A98139B-5E98-5A40-8E78-E46E5D463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z="3200" b="1">
                <a:cs typeface="Arial" panose="020B0604020202020204" pitchFamily="34" charset="0"/>
              </a:rPr>
              <a:t>Two-stage biological P removal</a:t>
            </a:r>
            <a:endParaRPr lang="en-US" altLang="en-US" sz="3200"/>
          </a:p>
        </p:txBody>
      </p:sp>
      <p:grpSp>
        <p:nvGrpSpPr>
          <p:cNvPr id="68611" name="Group 2">
            <a:extLst>
              <a:ext uri="{FF2B5EF4-FFF2-40B4-BE49-F238E27FC236}">
                <a16:creationId xmlns:a16="http://schemas.microsoft.com/office/drawing/2014/main" id="{6F67B990-DF24-234C-AC8C-8FDDAA5545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63750" y="1790701"/>
            <a:ext cx="8135938" cy="3654425"/>
            <a:chOff x="2520" y="2636"/>
            <a:chExt cx="7200" cy="2932"/>
          </a:xfrm>
        </p:grpSpPr>
        <p:sp>
          <p:nvSpPr>
            <p:cNvPr id="68613" name="AutoShape 3">
              <a:extLst>
                <a:ext uri="{FF2B5EF4-FFF2-40B4-BE49-F238E27FC236}">
                  <a16:creationId xmlns:a16="http://schemas.microsoft.com/office/drawing/2014/main" id="{732A5AA5-71FF-3B40-9BD1-53E518229F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20" y="2636"/>
              <a:ext cx="7200" cy="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Calibri" panose="020F0502020204030204" pitchFamily="34" charset="0"/>
              </a:endParaRPr>
            </a:p>
          </p:txBody>
        </p:sp>
        <p:grpSp>
          <p:nvGrpSpPr>
            <p:cNvPr id="68614" name="Group 5">
              <a:extLst>
                <a:ext uri="{FF2B5EF4-FFF2-40B4-BE49-F238E27FC236}">
                  <a16:creationId xmlns:a16="http://schemas.microsoft.com/office/drawing/2014/main" id="{102785FD-08CD-0046-9A4A-D02A502DE5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0" y="2790"/>
              <a:ext cx="6750" cy="2162"/>
              <a:chOff x="2670" y="2790"/>
              <a:chExt cx="6750" cy="2162"/>
            </a:xfrm>
          </p:grpSpPr>
          <p:sp>
            <p:nvSpPr>
              <p:cNvPr id="68615" name="Text Box 6">
                <a:extLst>
                  <a:ext uri="{FF2B5EF4-FFF2-40B4-BE49-F238E27FC236}">
                    <a16:creationId xmlns:a16="http://schemas.microsoft.com/office/drawing/2014/main" id="{05631914-DB83-7D4A-92B9-B23ECEC49B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0" y="3561"/>
                <a:ext cx="1500" cy="6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Calibri" panose="020F0502020204030204" pitchFamily="34" charset="0"/>
                </a:endParaRPr>
              </a:p>
            </p:txBody>
          </p:sp>
          <p:sp>
            <p:nvSpPr>
              <p:cNvPr id="68616" name="Text Box 7">
                <a:extLst>
                  <a:ext uri="{FF2B5EF4-FFF2-40B4-BE49-F238E27FC236}">
                    <a16:creationId xmlns:a16="http://schemas.microsoft.com/office/drawing/2014/main" id="{250A2ED1-0CC5-7C44-8985-684C242015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0" y="3561"/>
                <a:ext cx="1500" cy="6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Calibri" panose="020F0502020204030204" pitchFamily="34" charset="0"/>
                </a:endParaRPr>
              </a:p>
            </p:txBody>
          </p:sp>
          <p:sp>
            <p:nvSpPr>
              <p:cNvPr id="68617" name="Oval 8">
                <a:extLst>
                  <a:ext uri="{FF2B5EF4-FFF2-40B4-BE49-F238E27FC236}">
                    <a16:creationId xmlns:a16="http://schemas.microsoft.com/office/drawing/2014/main" id="{3D08F1A5-6F48-2548-8488-11DFD67AE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" y="3561"/>
                <a:ext cx="600" cy="61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Calibri" panose="020F0502020204030204" pitchFamily="34" charset="0"/>
                </a:endParaRPr>
              </a:p>
            </p:txBody>
          </p:sp>
          <p:sp>
            <p:nvSpPr>
              <p:cNvPr id="68618" name="Line 9">
                <a:extLst>
                  <a:ext uri="{FF2B5EF4-FFF2-40B4-BE49-F238E27FC236}">
                    <a16:creationId xmlns:a16="http://schemas.microsoft.com/office/drawing/2014/main" id="{D766855E-8A7F-BA40-AFFD-ABC54938A5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0" y="3870"/>
                <a:ext cx="9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19" name="Line 10">
                <a:extLst>
                  <a:ext uri="{FF2B5EF4-FFF2-40B4-BE49-F238E27FC236}">
                    <a16:creationId xmlns:a16="http://schemas.microsoft.com/office/drawing/2014/main" id="{CCC7F10C-0199-D844-AB53-470D5FE777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0" y="3870"/>
                <a:ext cx="4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20" name="Line 11">
                <a:extLst>
                  <a:ext uri="{FF2B5EF4-FFF2-40B4-BE49-F238E27FC236}">
                    <a16:creationId xmlns:a16="http://schemas.microsoft.com/office/drawing/2014/main" id="{03B089C7-463F-F348-997B-671362C416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0" y="3870"/>
                <a:ext cx="6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21" name="Line 12">
                <a:extLst>
                  <a:ext uri="{FF2B5EF4-FFF2-40B4-BE49-F238E27FC236}">
                    <a16:creationId xmlns:a16="http://schemas.microsoft.com/office/drawing/2014/main" id="{17F5F786-97A5-F94E-8655-DD8963D4A9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0" y="3870"/>
                <a:ext cx="0" cy="9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22" name="Line 13">
                <a:extLst>
                  <a:ext uri="{FF2B5EF4-FFF2-40B4-BE49-F238E27FC236}">
                    <a16:creationId xmlns:a16="http://schemas.microsoft.com/office/drawing/2014/main" id="{1AE1130C-53F4-9B40-B742-D52A0D769C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0" y="4796"/>
                <a:ext cx="55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23" name="Line 14">
                <a:extLst>
                  <a:ext uri="{FF2B5EF4-FFF2-40B4-BE49-F238E27FC236}">
                    <a16:creationId xmlns:a16="http://schemas.microsoft.com/office/drawing/2014/main" id="{06331724-79D9-1245-885A-24AB646BA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0" y="4179"/>
                <a:ext cx="0" cy="6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24" name="Text Box 15">
                <a:extLst>
                  <a:ext uri="{FF2B5EF4-FFF2-40B4-BE49-F238E27FC236}">
                    <a16:creationId xmlns:a16="http://schemas.microsoft.com/office/drawing/2014/main" id="{39844C07-C60F-014B-B913-E4DF7C1AF0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0" y="4488"/>
                <a:ext cx="1500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Return sludge</a:t>
                </a:r>
              </a:p>
            </p:txBody>
          </p:sp>
          <p:sp>
            <p:nvSpPr>
              <p:cNvPr id="68625" name="Text Box 16">
                <a:extLst>
                  <a:ext uri="{FF2B5EF4-FFF2-40B4-BE49-F238E27FC236}">
                    <a16:creationId xmlns:a16="http://schemas.microsoft.com/office/drawing/2014/main" id="{7C6E9576-3C88-C948-85AC-649E1E4F5C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70" y="4641"/>
                <a:ext cx="75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WAS</a:t>
                </a:r>
              </a:p>
            </p:txBody>
          </p:sp>
          <p:sp>
            <p:nvSpPr>
              <p:cNvPr id="68626" name="Text Box 17">
                <a:extLst>
                  <a:ext uri="{FF2B5EF4-FFF2-40B4-BE49-F238E27FC236}">
                    <a16:creationId xmlns:a16="http://schemas.microsoft.com/office/drawing/2014/main" id="{3770129A-BB70-3E41-9F14-85894DDA6A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0" y="2944"/>
                <a:ext cx="1500" cy="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Anaerobic tank</a:t>
                </a:r>
              </a:p>
            </p:txBody>
          </p:sp>
          <p:sp>
            <p:nvSpPr>
              <p:cNvPr id="68627" name="Text Box 18">
                <a:extLst>
                  <a:ext uri="{FF2B5EF4-FFF2-40B4-BE49-F238E27FC236}">
                    <a16:creationId xmlns:a16="http://schemas.microsoft.com/office/drawing/2014/main" id="{8EF38A57-42FB-6E44-B307-3782BCC5EF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0" y="2944"/>
                <a:ext cx="1500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Aerobic tank</a:t>
                </a:r>
              </a:p>
            </p:txBody>
          </p:sp>
          <p:sp>
            <p:nvSpPr>
              <p:cNvPr id="68628" name="Text Box 19">
                <a:extLst>
                  <a:ext uri="{FF2B5EF4-FFF2-40B4-BE49-F238E27FC236}">
                    <a16:creationId xmlns:a16="http://schemas.microsoft.com/office/drawing/2014/main" id="{3EE63941-B702-C44E-B2A7-49927ABDAF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20" y="2790"/>
                <a:ext cx="1200" cy="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Secondary clarifier</a:t>
                </a:r>
              </a:p>
            </p:txBody>
          </p:sp>
          <p:sp>
            <p:nvSpPr>
              <p:cNvPr id="68629" name="Text Box 20">
                <a:extLst>
                  <a:ext uri="{FF2B5EF4-FFF2-40B4-BE49-F238E27FC236}">
                    <a16:creationId xmlns:a16="http://schemas.microsoft.com/office/drawing/2014/main" id="{D9B48A64-1354-3244-8361-9D55A6A124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0" y="3407"/>
                <a:ext cx="900" cy="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Influent </a:t>
                </a:r>
              </a:p>
            </p:txBody>
          </p:sp>
          <p:sp>
            <p:nvSpPr>
              <p:cNvPr id="68630" name="Text Box 21">
                <a:extLst>
                  <a:ext uri="{FF2B5EF4-FFF2-40B4-BE49-F238E27FC236}">
                    <a16:creationId xmlns:a16="http://schemas.microsoft.com/office/drawing/2014/main" id="{11E05C98-EDCD-9C4F-96FE-00AE5861FF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0" y="3870"/>
                <a:ext cx="1050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fr-FR" altLang="en-US" b="1">
                    <a:latin typeface="Calibri" panose="020F0502020204030204" pitchFamily="34" charset="0"/>
                  </a:rPr>
                  <a:t>Effluent   </a:t>
                </a:r>
              </a:p>
            </p:txBody>
          </p:sp>
          <p:sp>
            <p:nvSpPr>
              <p:cNvPr id="68631" name="Line 22">
                <a:extLst>
                  <a:ext uri="{FF2B5EF4-FFF2-40B4-BE49-F238E27FC236}">
                    <a16:creationId xmlns:a16="http://schemas.microsoft.com/office/drawing/2014/main" id="{1A84C96F-5BE1-4848-BE25-C65D01C494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20" y="3870"/>
                <a:ext cx="75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11DFE1C-34D8-1A4A-8370-4609309EC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AEEE4D-9F43-BE46-BBD7-4B876B83999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521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84D678AA-5925-A543-B543-D32FD724BF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</a:rPr>
              <a:t>Trickling Filters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0A3A6721-4BD8-D444-9D10-FF971D843B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914400"/>
            <a:ext cx="8229600" cy="1341438"/>
          </a:xfrm>
        </p:spPr>
        <p:txBody>
          <a:bodyPr rtlCol="0">
            <a:normAutofit fontScale="92500" lnSpcReduction="10000"/>
          </a:bodyPr>
          <a:lstStyle/>
          <a:p>
            <a:pPr algn="just">
              <a:lnSpc>
                <a:spcPct val="80000"/>
              </a:lnSpc>
              <a:defRPr/>
            </a:pPr>
            <a:r>
              <a:rPr lang="en-US" sz="2000"/>
              <a:t>The trickling filter or biofilter consists of a bed of permeable medium of either rock or plastic </a:t>
            </a:r>
          </a:p>
          <a:p>
            <a:pPr algn="just">
              <a:lnSpc>
                <a:spcPct val="80000"/>
              </a:lnSpc>
              <a:defRPr/>
            </a:pPr>
            <a:r>
              <a:rPr lang="en-US" sz="2000"/>
              <a:t>Microorganisms become attached to the media and form a biological layer or fixed film. Organic matter in the wastewater diffuses into the film, where it is metabolized. Periodically, portions of the film slough off the media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en-US" sz="2000"/>
          </a:p>
        </p:txBody>
      </p:sp>
      <p:pic>
        <p:nvPicPr>
          <p:cNvPr id="69636" name="Picture 2">
            <a:extLst>
              <a:ext uri="{FF2B5EF4-FFF2-40B4-BE49-F238E27FC236}">
                <a16:creationId xmlns:a16="http://schemas.microsoft.com/office/drawing/2014/main" id="{3A97F754-5C45-2B45-90E3-1AF6FCA23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7315200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3" action="ppaction://hlinkfile"/>
            <a:extLst>
              <a:ext uri="{FF2B5EF4-FFF2-40B4-BE49-F238E27FC236}">
                <a16:creationId xmlns:a16="http://schemas.microsoft.com/office/drawing/2014/main" id="{C83DD874-75D5-8D41-B429-3ECAA191FD85}"/>
              </a:ext>
            </a:extLst>
          </p:cNvPr>
          <p:cNvSpPr/>
          <p:nvPr/>
        </p:nvSpPr>
        <p:spPr>
          <a:xfrm>
            <a:off x="5334000" y="2667000"/>
            <a:ext cx="1752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14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>
            <a:extLst>
              <a:ext uri="{FF2B5EF4-FFF2-40B4-BE49-F238E27FC236}">
                <a16:creationId xmlns:a16="http://schemas.microsoft.com/office/drawing/2014/main" id="{2655CA61-3D92-8C4A-8711-C90FE4AE7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Advantages/Disadvantages </a:t>
            </a:r>
          </a:p>
        </p:txBody>
      </p:sp>
      <p:sp>
        <p:nvSpPr>
          <p:cNvPr id="70659" name="Rectangle 5">
            <a:extLst>
              <a:ext uri="{FF2B5EF4-FFF2-40B4-BE49-F238E27FC236}">
                <a16:creationId xmlns:a16="http://schemas.microsoft.com/office/drawing/2014/main" id="{84D928CB-BF1D-FD48-A806-6CA00FE7E8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2400">
                <a:solidFill>
                  <a:schemeClr val="hlink"/>
                </a:solidFill>
                <a:latin typeface="Tahoma" panose="020B0604030504040204" pitchFamily="34" charset="0"/>
              </a:rPr>
              <a:t>Advantages</a:t>
            </a:r>
          </a:p>
          <a:p>
            <a:pPr eaLnBrk="1" hangingPunct="1"/>
            <a:endParaRPr lang="en-US" altLang="en-US" sz="800">
              <a:latin typeface="Tahoma" panose="020B0604030504040204" pitchFamily="34" charset="0"/>
            </a:endParaRPr>
          </a:p>
          <a:p>
            <a:pPr eaLnBrk="1" hangingPunct="1"/>
            <a:r>
              <a:rPr lang="en-US" altLang="en-US" sz="2400">
                <a:latin typeface="Tahoma" panose="020B0604030504040204" pitchFamily="34" charset="0"/>
              </a:rPr>
              <a:t>Good quality (80-90% BOD</a:t>
            </a:r>
            <a:r>
              <a:rPr lang="en-US" altLang="en-US" sz="2400" baseline="-25000">
                <a:latin typeface="Tahoma" panose="020B0604030504040204" pitchFamily="34" charset="0"/>
              </a:rPr>
              <a:t>5</a:t>
            </a:r>
            <a:r>
              <a:rPr lang="en-US" altLang="en-US" sz="2400">
                <a:latin typeface="Tahoma" panose="020B0604030504040204" pitchFamily="34" charset="0"/>
              </a:rPr>
              <a:t> removal) for 2-stage efficiency could reach 95% </a:t>
            </a:r>
          </a:p>
          <a:p>
            <a:pPr eaLnBrk="1" hangingPunct="1"/>
            <a:r>
              <a:rPr lang="en-US" altLang="en-US" sz="2400">
                <a:latin typeface="Tahoma" panose="020B0604030504040204" pitchFamily="34" charset="0"/>
              </a:rPr>
              <a:t>Moderate operating costs (lower than activated sludge)</a:t>
            </a:r>
          </a:p>
          <a:p>
            <a:pPr eaLnBrk="1" hangingPunct="1"/>
            <a:r>
              <a:rPr lang="en-US" altLang="en-US" sz="2400">
                <a:latin typeface="Tahoma" panose="020B0604030504040204" pitchFamily="34" charset="0"/>
              </a:rPr>
              <a:t>Withstands shock loads better than other biological processes</a:t>
            </a:r>
          </a:p>
        </p:txBody>
      </p:sp>
      <p:sp>
        <p:nvSpPr>
          <p:cNvPr id="70660" name="Rectangle 6">
            <a:extLst>
              <a:ext uri="{FF2B5EF4-FFF2-40B4-BE49-F238E27FC236}">
                <a16:creationId xmlns:a16="http://schemas.microsoft.com/office/drawing/2014/main" id="{DD48E288-4085-3B42-BA85-3CEF4277359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2400">
                <a:solidFill>
                  <a:schemeClr val="hlink"/>
                </a:solidFill>
                <a:latin typeface="Tahoma" panose="020B0604030504040204" pitchFamily="34" charset="0"/>
              </a:rPr>
              <a:t>Disadvantages</a:t>
            </a:r>
          </a:p>
          <a:p>
            <a:pPr eaLnBrk="1" hangingPunct="1"/>
            <a:endParaRPr lang="en-US" altLang="en-US" sz="800">
              <a:latin typeface="Tahoma" panose="020B0604030504040204" pitchFamily="34" charset="0"/>
            </a:endParaRPr>
          </a:p>
          <a:p>
            <a:pPr eaLnBrk="1" hangingPunct="1"/>
            <a:r>
              <a:rPr lang="en-US" altLang="en-US" sz="2400">
                <a:latin typeface="Tahoma" panose="020B0604030504040204" pitchFamily="34" charset="0"/>
              </a:rPr>
              <a:t>High capital costs </a:t>
            </a:r>
          </a:p>
          <a:p>
            <a:pPr eaLnBrk="1" hangingPunct="1"/>
            <a:r>
              <a:rPr lang="en-US" altLang="en-US" sz="2400">
                <a:latin typeface="Tahoma" panose="020B0604030504040204" pitchFamily="34" charset="0"/>
              </a:rPr>
              <a:t>Clogging of distributors or beds</a:t>
            </a:r>
          </a:p>
          <a:p>
            <a:pPr eaLnBrk="1" hangingPunct="1"/>
            <a:r>
              <a:rPr lang="en-US" altLang="en-US" sz="2400">
                <a:latin typeface="Tahoma" panose="020B0604030504040204" pitchFamily="34" charset="0"/>
              </a:rPr>
              <a:t>Snail, mosquito and insect problems</a:t>
            </a:r>
          </a:p>
        </p:txBody>
      </p:sp>
    </p:spTree>
    <p:extLst>
      <p:ext uri="{BB962C8B-B14F-4D97-AF65-F5344CB8AC3E}">
        <p14:creationId xmlns:p14="http://schemas.microsoft.com/office/powerpoint/2010/main" val="189979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4">
            <a:extLst>
              <a:ext uri="{FF2B5EF4-FFF2-40B4-BE49-F238E27FC236}">
                <a16:creationId xmlns:a16="http://schemas.microsoft.com/office/drawing/2014/main" id="{E9BD8B3A-4B29-9C4E-AD96-6941CE95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74638"/>
            <a:ext cx="8686800" cy="715962"/>
          </a:xfrm>
        </p:spPr>
        <p:txBody>
          <a:bodyPr/>
          <a:lstStyle/>
          <a:p>
            <a:pPr eaLnBrk="1" hangingPunct="1"/>
            <a:r>
              <a:rPr lang="en-US" altLang="en-US" sz="3200" b="1"/>
              <a:t>Comparison of Different Types of Trickling Filters</a:t>
            </a:r>
          </a:p>
        </p:txBody>
      </p:sp>
      <p:pic>
        <p:nvPicPr>
          <p:cNvPr id="71683" name="Picture 2">
            <a:extLst>
              <a:ext uri="{FF2B5EF4-FFF2-40B4-BE49-F238E27FC236}">
                <a16:creationId xmlns:a16="http://schemas.microsoft.com/office/drawing/2014/main" id="{C33433F6-88FE-8948-991A-EDE3E930C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8458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164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80C78CE-F306-1043-B427-A20E7A0B8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</a:rPr>
              <a:t>Rotating Biological Contactors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42A44EF-B9B2-F24D-B443-65A5D25CB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325563"/>
            <a:ext cx="8229600" cy="1828800"/>
          </a:xfrm>
        </p:spPr>
        <p:txBody>
          <a:bodyPr>
            <a:normAutofit fontScale="70000" lnSpcReduction="2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2000"/>
              <a:t>It consists of a series of circular disks of polystyrene or polyvinyl chloride that are submerged in wastewater and rotated slowly through it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z="2000"/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/>
              <a:t>The disk rotation alternately contacts the biomass with the organic material and then with atmosphere for adsorption of oxygen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z="2000"/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/>
              <a:t>Excess solids are removed by shearing forces created by the rotation mechanism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/>
              <a:t> </a:t>
            </a:r>
          </a:p>
        </p:txBody>
      </p:sp>
      <p:pic>
        <p:nvPicPr>
          <p:cNvPr id="72708" name="Picture 2052">
            <a:extLst>
              <a:ext uri="{FF2B5EF4-FFF2-40B4-BE49-F238E27FC236}">
                <a16:creationId xmlns:a16="http://schemas.microsoft.com/office/drawing/2014/main" id="{CD25E56A-FB22-E14E-ACEC-701A94B64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8600"/>
            <a:ext cx="3581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6">
            <a:extLst>
              <a:ext uri="{FF2B5EF4-FFF2-40B4-BE49-F238E27FC236}">
                <a16:creationId xmlns:a16="http://schemas.microsoft.com/office/drawing/2014/main" id="{4E772427-3531-FF46-AE2E-93824610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38600"/>
            <a:ext cx="518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36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4B8AC-D172-E642-85ED-494256E2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b="1" dirty="0"/>
              <a:t>WWT Feasibility Study Components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B5358C-36CC-2846-AD72-80B1B95B7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2400" dirty="0"/>
              <a:t>Design horizon (e.g. 20 years) and staging periods (e.g. 7-10 years)</a:t>
            </a:r>
          </a:p>
          <a:p>
            <a:pPr>
              <a:defRPr/>
            </a:pPr>
            <a:r>
              <a:rPr lang="en-US" sz="2400" dirty="0"/>
              <a:t>Influent quantity  and quality characterization</a:t>
            </a:r>
          </a:p>
          <a:p>
            <a:pPr>
              <a:defRPr/>
            </a:pPr>
            <a:r>
              <a:rPr lang="en-US" sz="2400" dirty="0"/>
              <a:t>Wastewater treatment objectives and effluent quality requirements</a:t>
            </a:r>
          </a:p>
          <a:p>
            <a:pPr>
              <a:defRPr/>
            </a:pPr>
            <a:r>
              <a:rPr lang="en-US" sz="2400" dirty="0"/>
              <a:t>Site selection for WWTP</a:t>
            </a:r>
          </a:p>
          <a:p>
            <a:pPr>
              <a:defRPr/>
            </a:pPr>
            <a:r>
              <a:rPr lang="en-US" sz="2400" dirty="0"/>
              <a:t>Initial screening of WWT alternatives</a:t>
            </a:r>
          </a:p>
          <a:p>
            <a:pPr>
              <a:defRPr/>
            </a:pPr>
            <a:r>
              <a:rPr lang="en-US" sz="2400" dirty="0"/>
              <a:t>Preliminary design of the promising alternatives (sizing of units, power, equipment and resource requirements, process </a:t>
            </a:r>
            <a:r>
              <a:rPr lang="en-US" sz="2400" dirty="0" err="1"/>
              <a:t>flowsheet</a:t>
            </a:r>
            <a:r>
              <a:rPr lang="en-US" sz="2400" dirty="0"/>
              <a:t>, plant layout, sludge management)</a:t>
            </a:r>
          </a:p>
          <a:p>
            <a:pPr>
              <a:defRPr/>
            </a:pPr>
            <a:r>
              <a:rPr lang="en-US" sz="2400" dirty="0"/>
              <a:t>Economic evaluation of alternatives</a:t>
            </a:r>
          </a:p>
          <a:p>
            <a:pPr>
              <a:defRPr/>
            </a:pPr>
            <a:r>
              <a:rPr lang="en-US" sz="2400" dirty="0"/>
              <a:t>ESIA</a:t>
            </a:r>
          </a:p>
          <a:p>
            <a:pPr>
              <a:defRPr/>
            </a:pPr>
            <a:r>
              <a:rPr lang="en-US" sz="2400" dirty="0"/>
              <a:t>Selection of alternative  for further detail design</a:t>
            </a:r>
          </a:p>
        </p:txBody>
      </p:sp>
    </p:spTree>
    <p:extLst>
      <p:ext uri="{BB962C8B-B14F-4D97-AF65-F5344CB8AC3E}">
        <p14:creationId xmlns:p14="http://schemas.microsoft.com/office/powerpoint/2010/main" val="1959135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CD67E1EA-0193-A041-88BB-FC3D59EAD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RBC: Advantages/Disadvantages</a:t>
            </a:r>
          </a:p>
        </p:txBody>
      </p:sp>
      <p:sp>
        <p:nvSpPr>
          <p:cNvPr id="73731" name="Rectangle 4">
            <a:extLst>
              <a:ext uri="{FF2B5EF4-FFF2-40B4-BE49-F238E27FC236}">
                <a16:creationId xmlns:a16="http://schemas.microsoft.com/office/drawing/2014/main" id="{373E23CA-2014-1C43-A973-B912D923BE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>
                <a:solidFill>
                  <a:schemeClr val="hlink"/>
                </a:solidFill>
                <a:latin typeface="Tahoma" panose="020B0604030504040204" pitchFamily="34" charset="0"/>
              </a:rPr>
              <a:t>Advantages</a:t>
            </a:r>
          </a:p>
          <a:p>
            <a:pPr eaLnBrk="1" hangingPunct="1">
              <a:lnSpc>
                <a:spcPct val="80000"/>
              </a:lnSpc>
            </a:pPr>
            <a:endParaRPr lang="en-US" altLang="en-US" sz="80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ahoma" panose="020B0604030504040204" pitchFamily="34" charset="0"/>
              </a:rPr>
              <a:t>Short contact periods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ahoma" panose="020B0604030504040204" pitchFamily="34" charset="0"/>
              </a:rPr>
              <a:t>Handles a wide range of flows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ahoma" panose="020B0604030504040204" pitchFamily="34" charset="0"/>
              </a:rPr>
              <a:t>Easily separates biomass from waste stream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ahoma" panose="020B0604030504040204" pitchFamily="34" charset="0"/>
              </a:rPr>
              <a:t>Low operating costs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ahoma" panose="020B0604030504040204" pitchFamily="34" charset="0"/>
              </a:rPr>
              <a:t>Short retention time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ahoma" panose="020B0604030504040204" pitchFamily="34" charset="0"/>
              </a:rPr>
              <a:t>Low sludge production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ahoma" panose="020B0604030504040204" pitchFamily="34" charset="0"/>
              </a:rPr>
              <a:t>Excellent process control</a:t>
            </a:r>
          </a:p>
        </p:txBody>
      </p:sp>
      <p:sp>
        <p:nvSpPr>
          <p:cNvPr id="73732" name="Rectangle 5">
            <a:extLst>
              <a:ext uri="{FF2B5EF4-FFF2-40B4-BE49-F238E27FC236}">
                <a16:creationId xmlns:a16="http://schemas.microsoft.com/office/drawing/2014/main" id="{BCEDF9C1-3292-5A4E-98ED-D7D3344735D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>
                <a:solidFill>
                  <a:schemeClr val="hlink"/>
                </a:solidFill>
                <a:latin typeface="Tahoma" panose="020B0604030504040204" pitchFamily="34" charset="0"/>
              </a:rPr>
              <a:t>Disadvantages</a:t>
            </a:r>
          </a:p>
          <a:p>
            <a:pPr eaLnBrk="1" hangingPunct="1">
              <a:lnSpc>
                <a:spcPct val="80000"/>
              </a:lnSpc>
            </a:pPr>
            <a:endParaRPr lang="en-US" altLang="en-US" sz="80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ahoma" panose="020B0604030504040204" pitchFamily="34" charset="0"/>
              </a:rPr>
              <a:t>Need for covering units installed in cold climate to protect against freezing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ahoma" panose="020B0604030504040204" pitchFamily="34" charset="0"/>
              </a:rPr>
              <a:t>Shaft bearings and mechanical drive units require frequent maintenance </a:t>
            </a:r>
          </a:p>
        </p:txBody>
      </p:sp>
    </p:spTree>
    <p:extLst>
      <p:ext uri="{BB962C8B-B14F-4D97-AF65-F5344CB8AC3E}">
        <p14:creationId xmlns:p14="http://schemas.microsoft.com/office/powerpoint/2010/main" val="3962862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4">
            <a:extLst>
              <a:ext uri="{FF2B5EF4-FFF2-40B4-BE49-F238E27FC236}">
                <a16:creationId xmlns:a16="http://schemas.microsoft.com/office/drawing/2014/main" id="{2159CBF1-C6A6-D647-84CA-9203746C6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858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/>
              <a:t>Moving Bed Bioreactor</a:t>
            </a:r>
          </a:p>
        </p:txBody>
      </p:sp>
      <p:sp>
        <p:nvSpPr>
          <p:cNvPr id="68611" name="Content Placeholder 5">
            <a:extLst>
              <a:ext uri="{FF2B5EF4-FFF2-40B4-BE49-F238E27FC236}">
                <a16:creationId xmlns:a16="http://schemas.microsoft.com/office/drawing/2014/main" id="{68DED6B4-1C9B-774D-B201-A0C98582B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731838"/>
            <a:ext cx="8229600" cy="4525962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2000" dirty="0"/>
              <a:t>The Moving Bed Bio Reactor (MBBR) process utilize the attached bio-film and provides smaller footprint solution for with lower capital and operating costs.</a:t>
            </a:r>
          </a:p>
          <a:p>
            <a:pPr>
              <a:defRPr/>
            </a:pPr>
            <a:r>
              <a:rPr lang="en-US" sz="2000" dirty="0"/>
              <a:t>The suspended biomass carriers are designed to create a large surface area for </a:t>
            </a:r>
            <a:r>
              <a:rPr lang="en-US" sz="2000" dirty="0" err="1"/>
              <a:t>biofilm</a:t>
            </a:r>
            <a:r>
              <a:rPr lang="en-US" sz="2000" dirty="0"/>
              <a:t> growth.</a:t>
            </a:r>
          </a:p>
          <a:p>
            <a:pPr>
              <a:defRPr/>
            </a:pPr>
            <a:r>
              <a:rPr lang="en-US" sz="2000" dirty="0"/>
              <a:t>Uses small, plastic elements to support the growth of </a:t>
            </a:r>
            <a:r>
              <a:rPr lang="en-US" sz="2000" dirty="0" err="1"/>
              <a:t>biofilm</a:t>
            </a:r>
            <a:r>
              <a:rPr lang="en-US" sz="2000" dirty="0"/>
              <a:t> in the reactor</a:t>
            </a:r>
          </a:p>
          <a:p>
            <a:pPr>
              <a:defRPr/>
            </a:pPr>
            <a:r>
              <a:rPr lang="en-US" sz="2000" dirty="0"/>
              <a:t>Benefits include:</a:t>
            </a:r>
          </a:p>
          <a:p>
            <a:pPr lvl="1">
              <a:defRPr/>
            </a:pPr>
            <a:r>
              <a:rPr lang="en-US" sz="1600" dirty="0"/>
              <a:t>An enhanced biological wastewater treatment process without increasing the plant footprint</a:t>
            </a:r>
          </a:p>
          <a:p>
            <a:pPr lvl="1">
              <a:defRPr/>
            </a:pPr>
            <a:r>
              <a:rPr lang="en-US" sz="1600" dirty="0"/>
              <a:t>MBBR process is ideally suited for retrofit/upgrade of existing installation with minimum changes in </a:t>
            </a:r>
            <a:r>
              <a:rPr lang="en-US" sz="2000" dirty="0"/>
              <a:t>the existing setup.</a:t>
            </a:r>
          </a:p>
          <a:p>
            <a:pPr>
              <a:defRPr/>
            </a:pPr>
            <a:r>
              <a:rPr lang="en-US" sz="2000" b="1" dirty="0"/>
              <a:t>Typical design criteria:</a:t>
            </a:r>
          </a:p>
          <a:p>
            <a:pPr lvl="1">
              <a:defRPr/>
            </a:pPr>
            <a:r>
              <a:rPr lang="en-US" sz="2000" dirty="0"/>
              <a:t>MLSS: 100 to 250 mg/L</a:t>
            </a:r>
          </a:p>
          <a:p>
            <a:pPr lvl="1">
              <a:defRPr/>
            </a:pPr>
            <a:r>
              <a:rPr lang="en-US" sz="2000" dirty="0"/>
              <a:t>MCRT: 0.15 days</a:t>
            </a:r>
          </a:p>
          <a:p>
            <a:pPr lvl="1">
              <a:defRPr/>
            </a:pPr>
            <a:r>
              <a:rPr lang="en-US" sz="2000" dirty="0"/>
              <a:t>HRT: 3 hours</a:t>
            </a:r>
          </a:p>
        </p:txBody>
      </p:sp>
      <p:pic>
        <p:nvPicPr>
          <p:cNvPr id="74756" name="Picture 2">
            <a:extLst>
              <a:ext uri="{FF2B5EF4-FFF2-40B4-BE49-F238E27FC236}">
                <a16:creationId xmlns:a16="http://schemas.microsoft.com/office/drawing/2014/main" id="{FE0B86EB-C305-D24A-863A-FC308482E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33876"/>
            <a:ext cx="42672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3">
            <a:extLst>
              <a:ext uri="{FF2B5EF4-FFF2-40B4-BE49-F238E27FC236}">
                <a16:creationId xmlns:a16="http://schemas.microsoft.com/office/drawing/2014/main" id="{7DC013F7-FBB5-3748-B274-34B6C7737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924550"/>
            <a:ext cx="9715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2B197E-0594-BB45-99CF-255B30FB60D7}"/>
              </a:ext>
            </a:extLst>
          </p:cNvPr>
          <p:cNvCxnSpPr/>
          <p:nvPr/>
        </p:nvCxnSpPr>
        <p:spPr>
          <a:xfrm rot="10800000" flipV="1">
            <a:off x="5638800" y="6019801"/>
            <a:ext cx="1238250" cy="3714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145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4E0CFDC0-6231-7C45-9152-131E9303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Membrane Bio-Reactor (MBR)</a:t>
            </a:r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A5552351-5FC3-8840-9F3A-A1A724814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792163"/>
            <a:ext cx="8229600" cy="4525962"/>
          </a:xfrm>
        </p:spPr>
        <p:txBody>
          <a:bodyPr/>
          <a:lstStyle/>
          <a:p>
            <a:pPr algn="just" eaLnBrk="1" hangingPunct="1"/>
            <a:r>
              <a:rPr lang="en-US" altLang="en-US" sz="2000"/>
              <a:t>A new method for wastewater treatment, integrates membrane separation and biotechnology</a:t>
            </a:r>
          </a:p>
          <a:p>
            <a:pPr algn="just" eaLnBrk="1" hangingPunct="1"/>
            <a:r>
              <a:rPr lang="en-US" altLang="en-US" sz="2000"/>
              <a:t>Rejects activated sludge and macromolecular organic matter in aerobic tank/MBR tank with membrane separation plant, thus saving the use of secondary sedimentation tank.</a:t>
            </a:r>
          </a:p>
          <a:p>
            <a:pPr algn="just" eaLnBrk="1" hangingPunct="1"/>
            <a:r>
              <a:rPr lang="en-US" altLang="en-US" sz="2000"/>
              <a:t>Consequently, the concentration of activated sludge rises greatly, the HRT and the SRT could be controlled separately, and difficult degraded matters are constantly degraded and reacting in reactor.</a:t>
            </a:r>
          </a:p>
        </p:txBody>
      </p:sp>
      <p:pic>
        <p:nvPicPr>
          <p:cNvPr id="75780" name="Picture 3">
            <a:extLst>
              <a:ext uri="{FF2B5EF4-FFF2-40B4-BE49-F238E27FC236}">
                <a16:creationId xmlns:a16="http://schemas.microsoft.com/office/drawing/2014/main" id="{882803C0-2273-6E47-B75F-3ADB9321E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195764"/>
            <a:ext cx="4838700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81" name="Group 7">
            <a:extLst>
              <a:ext uri="{FF2B5EF4-FFF2-40B4-BE49-F238E27FC236}">
                <a16:creationId xmlns:a16="http://schemas.microsoft.com/office/drawing/2014/main" id="{9DA259BD-E3E8-4542-84B8-ABD20B045A1B}"/>
              </a:ext>
            </a:extLst>
          </p:cNvPr>
          <p:cNvGrpSpPr>
            <a:grpSpLocks/>
          </p:cNvGrpSpPr>
          <p:nvPr/>
        </p:nvGrpSpPr>
        <p:grpSpPr bwMode="auto">
          <a:xfrm>
            <a:off x="1981201" y="3886201"/>
            <a:ext cx="3419475" cy="2085975"/>
            <a:chOff x="457200" y="3886200"/>
            <a:chExt cx="3419475" cy="2085975"/>
          </a:xfrm>
        </p:grpSpPr>
        <p:pic>
          <p:nvPicPr>
            <p:cNvPr id="75784" name="Picture 4">
              <a:extLst>
                <a:ext uri="{FF2B5EF4-FFF2-40B4-BE49-F238E27FC236}">
                  <a16:creationId xmlns:a16="http://schemas.microsoft.com/office/drawing/2014/main" id="{851D868E-7BDC-BA47-A918-FA2EF7221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267200"/>
              <a:ext cx="3419475" cy="170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5" name="TextBox 6">
              <a:extLst>
                <a:ext uri="{FF2B5EF4-FFF2-40B4-BE49-F238E27FC236}">
                  <a16:creationId xmlns:a16="http://schemas.microsoft.com/office/drawing/2014/main" id="{A8B45AD9-25A9-F541-BBB0-4FF4111300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3886200"/>
              <a:ext cx="17023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latin typeface="Calibri" panose="020F0502020204030204" pitchFamily="34" charset="0"/>
                </a:rPr>
                <a:t>Effluent quality </a:t>
              </a:r>
            </a:p>
          </p:txBody>
        </p:sp>
      </p:grpSp>
      <p:sp>
        <p:nvSpPr>
          <p:cNvPr id="75782" name="TextBox 7">
            <a:extLst>
              <a:ext uri="{FF2B5EF4-FFF2-40B4-BE49-F238E27FC236}">
                <a16:creationId xmlns:a16="http://schemas.microsoft.com/office/drawing/2014/main" id="{4B9A3B49-751E-0F4A-B0CA-0FF63D375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8">
            <a:hlinkClick r:id="rId4" action="ppaction://hlinkfile"/>
            <a:extLst>
              <a:ext uri="{FF2B5EF4-FFF2-40B4-BE49-F238E27FC236}">
                <a16:creationId xmlns:a16="http://schemas.microsoft.com/office/drawing/2014/main" id="{4FDF7477-EF59-9A4E-B887-21853EDD86E8}"/>
              </a:ext>
            </a:extLst>
          </p:cNvPr>
          <p:cNvSpPr/>
          <p:nvPr/>
        </p:nvSpPr>
        <p:spPr>
          <a:xfrm>
            <a:off x="5562600" y="6324600"/>
            <a:ext cx="152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MBR-AA</a:t>
            </a:r>
          </a:p>
        </p:txBody>
      </p:sp>
    </p:spTree>
    <p:extLst>
      <p:ext uri="{BB962C8B-B14F-4D97-AF65-F5344CB8AC3E}">
        <p14:creationId xmlns:p14="http://schemas.microsoft.com/office/powerpoint/2010/main" val="3506161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5ED71936-0C5A-C94E-A0BD-F74B541C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Advantages/Disadvantages of MBRs</a:t>
            </a:r>
          </a:p>
        </p:txBody>
      </p:sp>
      <p:pic>
        <p:nvPicPr>
          <p:cNvPr id="76803" name="Picture 2">
            <a:extLst>
              <a:ext uri="{FF2B5EF4-FFF2-40B4-BE49-F238E27FC236}">
                <a16:creationId xmlns:a16="http://schemas.microsoft.com/office/drawing/2014/main" id="{FD1CE5A7-1B15-EC47-86D4-53ED060A5E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524000"/>
            <a:ext cx="6248400" cy="4724400"/>
          </a:xfrm>
        </p:spPr>
      </p:pic>
    </p:spTree>
    <p:extLst>
      <p:ext uri="{BB962C8B-B14F-4D97-AF65-F5344CB8AC3E}">
        <p14:creationId xmlns:p14="http://schemas.microsoft.com/office/powerpoint/2010/main" val="58006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9FC015B-2EE7-104A-8823-CF310C54B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07976"/>
            <a:ext cx="8229600" cy="11398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000">
                <a:latin typeface="Tahoma" pitchFamily="34" charset="0"/>
              </a:rPr>
              <a:t>Major Anaerobic Biological Processes</a:t>
            </a:r>
          </a:p>
        </p:txBody>
      </p:sp>
      <p:graphicFrame>
        <p:nvGraphicFramePr>
          <p:cNvPr id="31883" name="Group 139">
            <a:extLst>
              <a:ext uri="{FF2B5EF4-FFF2-40B4-BE49-F238E27FC236}">
                <a16:creationId xmlns:a16="http://schemas.microsoft.com/office/drawing/2014/main" id="{1C20E09A-04F7-524C-AE0B-4CDE02AE2A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1" y="1974851"/>
          <a:ext cx="8077199" cy="3566015"/>
        </p:xfrm>
        <a:graphic>
          <a:graphicData uri="http://schemas.openxmlformats.org/drawingml/2006/table">
            <a:tbl>
              <a:tblPr/>
              <a:tblGrid>
                <a:gridCol w="174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7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7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9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Type of Growth</a:t>
                      </a: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Common Name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Use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1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Suspended Growth</a:t>
                      </a: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Anaerobic Contact Process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Carbonaceous BOD removal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91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Upflow Anaerobic Sludge-Blanket (UASB)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Carbonaceous BOD removal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66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Attached Growth</a:t>
                      </a: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Anaerobic Filter Process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Carbonaceous BOD removal, waste stabilization (denitrification)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1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Expanded Bed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Carbonaceous BOD removal, waste stabilization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682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>
            <a:extLst>
              <a:ext uri="{FF2B5EF4-FFF2-40B4-BE49-F238E27FC236}">
                <a16:creationId xmlns:a16="http://schemas.microsoft.com/office/drawing/2014/main" id="{4AC0DB7F-7662-E84E-A11F-6724902DE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</a:rPr>
              <a:t>Anaerobic Contact Process</a:t>
            </a:r>
          </a:p>
        </p:txBody>
      </p:sp>
      <p:sp>
        <p:nvSpPr>
          <p:cNvPr id="78851" name="Rectangle 12">
            <a:extLst>
              <a:ext uri="{FF2B5EF4-FFF2-40B4-BE49-F238E27FC236}">
                <a16:creationId xmlns:a16="http://schemas.microsoft.com/office/drawing/2014/main" id="{E86B3E99-F079-834D-90BB-1F994AD46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Untreated wastewater is mixed with recycled sludge solids and then digested in a sealed reactor</a:t>
            </a:r>
          </a:p>
          <a:p>
            <a:pPr eaLnBrk="1" hangingPunct="1"/>
            <a:r>
              <a:rPr lang="en-US" altLang="en-US"/>
              <a:t>The mixture is separated in a clarifier </a:t>
            </a:r>
          </a:p>
          <a:p>
            <a:pPr eaLnBrk="1" hangingPunct="1"/>
            <a:r>
              <a:rPr lang="en-US" altLang="en-US"/>
              <a:t>The supernatant is discharged as effluent, and settled sludge is recycled</a:t>
            </a:r>
          </a:p>
        </p:txBody>
      </p:sp>
    </p:spTree>
    <p:extLst>
      <p:ext uri="{BB962C8B-B14F-4D97-AF65-F5344CB8AC3E}">
        <p14:creationId xmlns:p14="http://schemas.microsoft.com/office/powerpoint/2010/main" val="1339428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>
            <a:extLst>
              <a:ext uri="{FF2B5EF4-FFF2-40B4-BE49-F238E27FC236}">
                <a16:creationId xmlns:a16="http://schemas.microsoft.com/office/drawing/2014/main" id="{2B227774-A3B8-074C-AEAC-0F1A4E89B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ACP: Advantages/Disadvantages</a:t>
            </a:r>
          </a:p>
        </p:txBody>
      </p:sp>
      <p:sp>
        <p:nvSpPr>
          <p:cNvPr id="79875" name="Rectangle 5">
            <a:extLst>
              <a:ext uri="{FF2B5EF4-FFF2-40B4-BE49-F238E27FC236}">
                <a16:creationId xmlns:a16="http://schemas.microsoft.com/office/drawing/2014/main" id="{79C60751-BB87-684F-9E42-7C8260CFDB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>
                <a:solidFill>
                  <a:schemeClr val="hlink"/>
                </a:solidFill>
                <a:latin typeface="Tahoma" panose="020B0604030504040204" pitchFamily="34" charset="0"/>
              </a:rPr>
              <a:t>Advantages</a:t>
            </a:r>
          </a:p>
          <a:p>
            <a:pPr eaLnBrk="1" hangingPunct="1">
              <a:lnSpc>
                <a:spcPct val="90000"/>
              </a:lnSpc>
            </a:pPr>
            <a:endParaRPr lang="en-US" altLang="en-US" sz="800"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Tahoma" panose="020B0604030504040204" pitchFamily="34" charset="0"/>
              </a:rPr>
              <a:t>Methane recovery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Tahoma" panose="020B0604030504040204" pitchFamily="34" charset="0"/>
              </a:rPr>
              <a:t>Small area required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Tahoma" panose="020B0604030504040204" pitchFamily="34" charset="0"/>
              </a:rPr>
              <a:t>Volatile solids destruction</a:t>
            </a:r>
          </a:p>
        </p:txBody>
      </p:sp>
      <p:sp>
        <p:nvSpPr>
          <p:cNvPr id="79876" name="Rectangle 6">
            <a:extLst>
              <a:ext uri="{FF2B5EF4-FFF2-40B4-BE49-F238E27FC236}">
                <a16:creationId xmlns:a16="http://schemas.microsoft.com/office/drawing/2014/main" id="{75EA99AD-64EB-CC40-84D2-00BAED24AF0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>
                <a:solidFill>
                  <a:schemeClr val="hlink"/>
                </a:solidFill>
                <a:latin typeface="Tahoma" panose="020B0604030504040204" pitchFamily="34" charset="0"/>
              </a:rPr>
              <a:t>Disadvantages</a:t>
            </a:r>
          </a:p>
          <a:p>
            <a:pPr eaLnBrk="1" hangingPunct="1">
              <a:lnSpc>
                <a:spcPct val="90000"/>
              </a:lnSpc>
            </a:pPr>
            <a:endParaRPr lang="en-US" altLang="en-US" sz="800"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Tahoma" panose="020B0604030504040204" pitchFamily="34" charset="0"/>
              </a:rPr>
              <a:t>Heat required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Tahoma" panose="020B0604030504040204" pitchFamily="34" charset="0"/>
              </a:rPr>
              <a:t>Effluent in reduced chemical form requires further treatment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Tahoma" panose="020B0604030504040204" pitchFamily="34" charset="0"/>
              </a:rPr>
              <a:t>Requires skilled operation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Tahoma" panose="020B0604030504040204" pitchFamily="34" charset="0"/>
              </a:rPr>
              <a:t>Sludge to be disposed off is minimal</a:t>
            </a:r>
          </a:p>
        </p:txBody>
      </p:sp>
    </p:spTree>
    <p:extLst>
      <p:ext uri="{BB962C8B-B14F-4D97-AF65-F5344CB8AC3E}">
        <p14:creationId xmlns:p14="http://schemas.microsoft.com/office/powerpoint/2010/main" val="3146983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206C7F66-61FD-2F47-A48C-9751287E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3600" b="1"/>
              <a:t>Upflow Anaerobic Sludge Blanket Reactor </a:t>
            </a:r>
          </a:p>
        </p:txBody>
      </p:sp>
      <p:pic>
        <p:nvPicPr>
          <p:cNvPr id="80899" name="Picture 2">
            <a:extLst>
              <a:ext uri="{FF2B5EF4-FFF2-40B4-BE49-F238E27FC236}">
                <a16:creationId xmlns:a16="http://schemas.microsoft.com/office/drawing/2014/main" id="{8270F8BD-4C1C-9E40-A788-78EC92D7AE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066800"/>
            <a:ext cx="8763000" cy="5105400"/>
          </a:xfrm>
        </p:spPr>
      </p:pic>
    </p:spTree>
    <p:extLst>
      <p:ext uri="{BB962C8B-B14F-4D97-AF65-F5344CB8AC3E}">
        <p14:creationId xmlns:p14="http://schemas.microsoft.com/office/powerpoint/2010/main" val="35565446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C5F5646-FF6D-044A-9863-B023311AF1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63658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200" b="1" dirty="0">
                <a:latin typeface="Tahoma" pitchFamily="34" charset="0"/>
              </a:rPr>
              <a:t>UASB: </a:t>
            </a:r>
            <a:r>
              <a:rPr lang="en-US" sz="3200" b="1" dirty="0" err="1">
                <a:latin typeface="Tahoma" pitchFamily="34" charset="0"/>
              </a:rPr>
              <a:t>Upflow</a:t>
            </a:r>
            <a:r>
              <a:rPr lang="en-US" sz="3200" b="1" dirty="0">
                <a:latin typeface="Tahoma" pitchFamily="34" charset="0"/>
              </a:rPr>
              <a:t> Anaerobic Sludge Blanket</a:t>
            </a:r>
          </a:p>
        </p:txBody>
      </p:sp>
      <p:sp>
        <p:nvSpPr>
          <p:cNvPr id="81923" name="Rectangle 13">
            <a:extLst>
              <a:ext uri="{FF2B5EF4-FFF2-40B4-BE49-F238E27FC236}">
                <a16:creationId xmlns:a16="http://schemas.microsoft.com/office/drawing/2014/main" id="{2B1C84CA-A85B-544C-BF4C-C74FBB3B44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838200"/>
            <a:ext cx="4038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/>
              <a:t>Wastewater flows upward through a sludge blanket composed of biological granules that decompose organic matter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Some of the generated gas attaches to granules that rise and strike degassing baffles releasing the gas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Free gas is collected by special domes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The effluent passes into a settling chamber</a:t>
            </a:r>
          </a:p>
        </p:txBody>
      </p:sp>
      <p:pic>
        <p:nvPicPr>
          <p:cNvPr id="81924" name="Picture 9" descr="Iit-1">
            <a:extLst>
              <a:ext uri="{FF2B5EF4-FFF2-40B4-BE49-F238E27FC236}">
                <a16:creationId xmlns:a16="http://schemas.microsoft.com/office/drawing/2014/main" id="{057E78B1-785F-044E-964E-FF57E274F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6" y="838201"/>
            <a:ext cx="3609975" cy="31400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5" name="Picture 4">
            <a:extLst>
              <a:ext uri="{FF2B5EF4-FFF2-40B4-BE49-F238E27FC236}">
                <a16:creationId xmlns:a16="http://schemas.microsoft.com/office/drawing/2014/main" id="{7933C402-5ACC-9C46-9EC2-8BE073826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5200"/>
            <a:ext cx="45354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023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4E9EBF43-F28B-EE4E-B7CA-A6FB3C36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Recommended Design Criteria for UASB</a:t>
            </a:r>
          </a:p>
        </p:txBody>
      </p:sp>
      <p:pic>
        <p:nvPicPr>
          <p:cNvPr id="82947" name="Picture 2">
            <a:extLst>
              <a:ext uri="{FF2B5EF4-FFF2-40B4-BE49-F238E27FC236}">
                <a16:creationId xmlns:a16="http://schemas.microsoft.com/office/drawing/2014/main" id="{2E5F64D9-D71D-CC47-AB09-1D808DFDDB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752600"/>
            <a:ext cx="8229600" cy="3011488"/>
          </a:xfrm>
        </p:spPr>
      </p:pic>
    </p:spTree>
    <p:extLst>
      <p:ext uri="{BB962C8B-B14F-4D97-AF65-F5344CB8AC3E}">
        <p14:creationId xmlns:p14="http://schemas.microsoft.com/office/powerpoint/2010/main" val="2863372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61D36AF4-AA91-7E4E-AD1D-1ED307563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8686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073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>
            <a:extLst>
              <a:ext uri="{FF2B5EF4-FFF2-40B4-BE49-F238E27FC236}">
                <a16:creationId xmlns:a16="http://schemas.microsoft.com/office/drawing/2014/main" id="{3E275939-52D1-7041-829F-7085D1F6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UASB</a:t>
            </a:r>
          </a:p>
        </p:txBody>
      </p:sp>
      <p:sp>
        <p:nvSpPr>
          <p:cNvPr id="83971" name="Text Placeholder 3">
            <a:extLst>
              <a:ext uri="{FF2B5EF4-FFF2-40B4-BE49-F238E27FC236}">
                <a16:creationId xmlns:a16="http://schemas.microsoft.com/office/drawing/2014/main" id="{74B3F09F-B72F-8244-9CC8-E6ED87E6AA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/>
              <a:t>Advantages</a:t>
            </a:r>
          </a:p>
        </p:txBody>
      </p:sp>
      <p:sp>
        <p:nvSpPr>
          <p:cNvPr id="83972" name="Content Placeholder 4">
            <a:extLst>
              <a:ext uri="{FF2B5EF4-FFF2-40B4-BE49-F238E27FC236}">
                <a16:creationId xmlns:a16="http://schemas.microsoft.com/office/drawing/2014/main" id="{A5E649BF-A8EF-874D-A61A-385753EE1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/>
              <a:t>Requires less power than aerobic processes</a:t>
            </a:r>
          </a:p>
          <a:p>
            <a:r>
              <a:rPr lang="en-US" altLang="en-US"/>
              <a:t>Biogas genarated can be used as fuel or electricity</a:t>
            </a:r>
          </a:p>
        </p:txBody>
      </p:sp>
      <p:sp>
        <p:nvSpPr>
          <p:cNvPr id="83973" name="Text Placeholder 5">
            <a:extLst>
              <a:ext uri="{FF2B5EF4-FFF2-40B4-BE49-F238E27FC236}">
                <a16:creationId xmlns:a16="http://schemas.microsoft.com/office/drawing/2014/main" id="{987A0A90-FC4A-6B44-9B9F-BFC37EDC6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altLang="en-US"/>
              <a:t>Disadvantages</a:t>
            </a:r>
          </a:p>
        </p:txBody>
      </p:sp>
      <p:sp>
        <p:nvSpPr>
          <p:cNvPr id="83974" name="Content Placeholder 6">
            <a:extLst>
              <a:ext uri="{FF2B5EF4-FFF2-40B4-BE49-F238E27FC236}">
                <a16:creationId xmlns:a16="http://schemas.microsoft.com/office/drawing/2014/main" id="{FCC98AC2-A25D-A444-BE8A-CF40C03F224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altLang="en-US"/>
              <a:t>UASB alone does not treat the sewage to desirable limits; therefore, downstream aerobic treatment is compulsory</a:t>
            </a:r>
          </a:p>
          <a:p>
            <a:r>
              <a:rPr lang="en-US" altLang="en-US"/>
              <a:t>Requires very large space due to post treatment</a:t>
            </a:r>
          </a:p>
          <a:p>
            <a:r>
              <a:rPr lang="en-US" altLang="en-US"/>
              <a:t>Recovery of biogas is not sufficient to produce substantial electricity in case of municipal wastewater </a:t>
            </a:r>
          </a:p>
        </p:txBody>
      </p:sp>
    </p:spTree>
    <p:extLst>
      <p:ext uri="{BB962C8B-B14F-4D97-AF65-F5344CB8AC3E}">
        <p14:creationId xmlns:p14="http://schemas.microsoft.com/office/powerpoint/2010/main" val="19808595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>
            <a:extLst>
              <a:ext uri="{FF2B5EF4-FFF2-40B4-BE49-F238E27FC236}">
                <a16:creationId xmlns:a16="http://schemas.microsoft.com/office/drawing/2014/main" id="{F2F4F6FA-9267-2941-9617-2C70AF0C6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UASB: Advantages/Disadvantages</a:t>
            </a:r>
          </a:p>
        </p:txBody>
      </p:sp>
      <p:sp>
        <p:nvSpPr>
          <p:cNvPr id="84995" name="Rectangle 5">
            <a:extLst>
              <a:ext uri="{FF2B5EF4-FFF2-40B4-BE49-F238E27FC236}">
                <a16:creationId xmlns:a16="http://schemas.microsoft.com/office/drawing/2014/main" id="{E1F2664C-C891-4E46-9A0B-8BF5065304D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>
                <a:solidFill>
                  <a:schemeClr val="hlink"/>
                </a:solidFill>
                <a:latin typeface="Tahoma" panose="020B0604030504040204" pitchFamily="34" charset="0"/>
              </a:rPr>
              <a:t>Advantages</a:t>
            </a:r>
          </a:p>
          <a:p>
            <a:pPr eaLnBrk="1" hangingPunct="1">
              <a:lnSpc>
                <a:spcPct val="90000"/>
              </a:lnSpc>
            </a:pPr>
            <a:endParaRPr lang="en-US" altLang="en-US" sz="800"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panose="020B0604030504040204" pitchFamily="34" charset="0"/>
              </a:rPr>
              <a:t>Low energy demand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panose="020B0604030504040204" pitchFamily="34" charset="0"/>
              </a:rPr>
              <a:t>Low land requirement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panose="020B0604030504040204" pitchFamily="34" charset="0"/>
              </a:rPr>
              <a:t>Low sludge production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panose="020B0604030504040204" pitchFamily="34" charset="0"/>
              </a:rPr>
              <a:t>Less expensive than other anaerobic processes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panose="020B0604030504040204" pitchFamily="34" charset="0"/>
              </a:rPr>
              <a:t>High organic removal eficiency</a:t>
            </a:r>
          </a:p>
        </p:txBody>
      </p:sp>
      <p:sp>
        <p:nvSpPr>
          <p:cNvPr id="84996" name="Rectangle 6">
            <a:extLst>
              <a:ext uri="{FF2B5EF4-FFF2-40B4-BE49-F238E27FC236}">
                <a16:creationId xmlns:a16="http://schemas.microsoft.com/office/drawing/2014/main" id="{40DDDD05-F499-2C40-B6F9-2C097C3BFCE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>
                <a:solidFill>
                  <a:schemeClr val="hlink"/>
                </a:solidFill>
                <a:latin typeface="Tahoma" panose="020B0604030504040204" pitchFamily="34" charset="0"/>
              </a:rPr>
              <a:t>Disadvantages</a:t>
            </a:r>
          </a:p>
          <a:p>
            <a:pPr eaLnBrk="1" hangingPunct="1">
              <a:lnSpc>
                <a:spcPct val="90000"/>
              </a:lnSpc>
            </a:pPr>
            <a:endParaRPr lang="en-US" altLang="en-US" sz="800">
              <a:solidFill>
                <a:schemeClr val="hlink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panose="020B0604030504040204" pitchFamily="34" charset="0"/>
              </a:rPr>
              <a:t>Long start-up period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panose="020B0604030504040204" pitchFamily="34" charset="0"/>
              </a:rPr>
              <a:t>Requires sufficient amount of granular seed sludge for faster start-up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panose="020B0604030504040204" pitchFamily="34" charset="0"/>
              </a:rPr>
              <a:t>Significant wash out of sludge during initial phase of process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ahoma" panose="020B0604030504040204" pitchFamily="34" charset="0"/>
              </a:rPr>
              <a:t>Lower gas yield than other anaerobic processes</a:t>
            </a:r>
          </a:p>
        </p:txBody>
      </p:sp>
    </p:spTree>
    <p:extLst>
      <p:ext uri="{BB962C8B-B14F-4D97-AF65-F5344CB8AC3E}">
        <p14:creationId xmlns:p14="http://schemas.microsoft.com/office/powerpoint/2010/main" val="22054684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6E71C70A-DDC1-6240-83EF-5AE607F66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Tahoma" panose="020B0604030504040204" pitchFamily="34" charset="0"/>
              </a:rPr>
              <a:t>Pond Treatment Processes</a:t>
            </a:r>
          </a:p>
        </p:txBody>
      </p:sp>
      <p:graphicFrame>
        <p:nvGraphicFramePr>
          <p:cNvPr id="42072" name="Group 88">
            <a:extLst>
              <a:ext uri="{FF2B5EF4-FFF2-40B4-BE49-F238E27FC236}">
                <a16:creationId xmlns:a16="http://schemas.microsoft.com/office/drawing/2014/main" id="{FE552BE0-11C8-1B4A-B5D7-4CF3DAD80B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143000"/>
          <a:ext cx="8077200" cy="5212028"/>
        </p:xfrm>
        <a:graphic>
          <a:graphicData uri="http://schemas.openxmlformats.org/drawingml/2006/table">
            <a:tbl>
              <a:tblPr/>
              <a:tblGrid>
                <a:gridCol w="1803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4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9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Common Name</a:t>
                      </a:r>
                    </a:p>
                  </a:txBody>
                  <a:tcPr marT="45717" marB="45717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Comments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Use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Aerobic Stabilization Ponds</a:t>
                      </a:r>
                    </a:p>
                  </a:txBody>
                  <a:tcPr marT="45717" marB="45717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Treatment with aerobic bacteria; oxygen is supplied by algal photosynthesis and natural surface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reaeration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; depth of 0.15 to 1.5 m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Carbonaceous BOD removal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Maturation (tertiary) Ponds</a:t>
                      </a:r>
                    </a:p>
                  </a:txBody>
                  <a:tcPr marT="45717" marB="45717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Use aerobic treatment; applied loadings are low to preserve aerobic conditions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Secondary effluent polishing and seasonal nitrification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7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Facultative Ponds</a:t>
                      </a:r>
                    </a:p>
                  </a:txBody>
                  <a:tcPr marT="45717" marB="45717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Treatment with aerobic, anaerobic and facultative bacteria; the pond has 3 zones: a surface aerobic zone, a bottom anaerobic zone, and an intermediate zone partly aerobic-anaerobic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Carbonaceous BOD removal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Anaerobic Ponds</a:t>
                      </a:r>
                    </a:p>
                  </a:txBody>
                  <a:tcPr marT="45717" marB="45717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Treatment with anaerobic bacteria; depths of up to 9.1 m to conserve anaerobic conditions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Carbonaceous BOD removal (waste stabilization)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2530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DC7DC792-82FF-B34C-9C89-40E920217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Land treatment methods</a:t>
            </a:r>
          </a:p>
        </p:txBody>
      </p:sp>
      <p:sp>
        <p:nvSpPr>
          <p:cNvPr id="87043" name="Content Placeholder 2">
            <a:extLst>
              <a:ext uri="{FF2B5EF4-FFF2-40B4-BE49-F238E27FC236}">
                <a16:creationId xmlns:a16="http://schemas.microsoft.com/office/drawing/2014/main" id="{6E30B4C7-706D-1744-A4A8-AAC8766B4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Application of wastewater on the land</a:t>
            </a:r>
          </a:p>
          <a:p>
            <a:pPr eaLnBrk="1" hangingPunct="1"/>
            <a:r>
              <a:rPr lang="en-US" altLang="en-US" sz="2400"/>
              <a:t>Plants and soil play roles in pollutant removal</a:t>
            </a:r>
          </a:p>
          <a:p>
            <a:pPr eaLnBrk="1" hangingPunct="1"/>
            <a:r>
              <a:rPr lang="en-US" altLang="en-US" sz="2400"/>
              <a:t>Three types of application:</a:t>
            </a:r>
          </a:p>
          <a:p>
            <a:pPr lvl="1" eaLnBrk="1" hangingPunct="1"/>
            <a:r>
              <a:rPr lang="en-US" altLang="en-US" sz="2000"/>
              <a:t>Slow rate infiltration</a:t>
            </a:r>
          </a:p>
          <a:p>
            <a:pPr lvl="1" eaLnBrk="1" hangingPunct="1"/>
            <a:r>
              <a:rPr lang="en-US" altLang="en-US" sz="2000"/>
              <a:t>Rapid infiltration</a:t>
            </a:r>
          </a:p>
          <a:p>
            <a:pPr lvl="1" eaLnBrk="1" hangingPunct="1"/>
            <a:r>
              <a:rPr lang="en-US" altLang="en-US" sz="2000"/>
              <a:t>Overland flow </a:t>
            </a:r>
          </a:p>
        </p:txBody>
      </p:sp>
      <p:pic>
        <p:nvPicPr>
          <p:cNvPr id="87044" name="Picture 2">
            <a:extLst>
              <a:ext uri="{FF2B5EF4-FFF2-40B4-BE49-F238E27FC236}">
                <a16:creationId xmlns:a16="http://schemas.microsoft.com/office/drawing/2014/main" id="{7F3983D0-1FF1-1C49-8A12-3B6AEF88B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4260851"/>
            <a:ext cx="88931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4632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21D0E964-19F2-504E-8C94-67147CAE5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Sludge Management Stages and Processes</a:t>
            </a:r>
          </a:p>
        </p:txBody>
      </p:sp>
      <p:pic>
        <p:nvPicPr>
          <p:cNvPr id="88067" name="Picture 2">
            <a:extLst>
              <a:ext uri="{FF2B5EF4-FFF2-40B4-BE49-F238E27FC236}">
                <a16:creationId xmlns:a16="http://schemas.microsoft.com/office/drawing/2014/main" id="{F989196D-2B3F-064C-8DC0-0879A17C12E6}"/>
              </a:ext>
            </a:extLst>
          </p:cNvPr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905000"/>
            <a:ext cx="9144000" cy="3962400"/>
          </a:xfrm>
          <a:noFill/>
        </p:spPr>
      </p:pic>
    </p:spTree>
    <p:extLst>
      <p:ext uri="{BB962C8B-B14F-4D97-AF65-F5344CB8AC3E}">
        <p14:creationId xmlns:p14="http://schemas.microsoft.com/office/powerpoint/2010/main" val="35304783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Box 6">
            <a:extLst>
              <a:ext uri="{FF2B5EF4-FFF2-40B4-BE49-F238E27FC236}">
                <a16:creationId xmlns:a16="http://schemas.microsoft.com/office/drawing/2014/main" id="{F45840BD-9D51-9B4F-B11F-F9BAED9F1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01600"/>
            <a:ext cx="7735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Criteria for WWT Technology Selection</a:t>
            </a:r>
          </a:p>
        </p:txBody>
      </p:sp>
      <p:pic>
        <p:nvPicPr>
          <p:cNvPr id="89091" name="Picture 4">
            <a:extLst>
              <a:ext uri="{FF2B5EF4-FFF2-40B4-BE49-F238E27FC236}">
                <a16:creationId xmlns:a16="http://schemas.microsoft.com/office/drawing/2014/main" id="{2ED2B4F4-5CDE-6B49-A3B6-96251567A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2266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>
            <a:extLst>
              <a:ext uri="{FF2B5EF4-FFF2-40B4-BE49-F238E27FC236}">
                <a16:creationId xmlns:a16="http://schemas.microsoft.com/office/drawing/2014/main" id="{E5542F02-58C8-2C49-A97F-27FCFFA32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1"/>
            <a:ext cx="8229600" cy="487363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WWTT selection criteria used in AA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4CC0177-9DC0-994B-B642-8C66B08D8C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914400"/>
            <a:ext cx="8229600" cy="5410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628297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>
            <a:extLst>
              <a:ext uri="{FF2B5EF4-FFF2-40B4-BE49-F238E27FC236}">
                <a16:creationId xmlns:a16="http://schemas.microsoft.com/office/drawing/2014/main" id="{6817BAA8-5752-994B-86AD-9986CBEFA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411163"/>
          </a:xfrm>
        </p:spPr>
        <p:txBody>
          <a:bodyPr>
            <a:normAutofit fontScale="90000"/>
          </a:bodyPr>
          <a:lstStyle/>
          <a:p>
            <a:r>
              <a:rPr lang="en-US" altLang="en-US" sz="2400" b="1"/>
              <a:t>Relative Evaluation of Main Sewage Treatment Technologies</a:t>
            </a:r>
            <a:endParaRPr lang="en-US" altLang="en-US" sz="2400"/>
          </a:p>
        </p:txBody>
      </p:sp>
      <p:pic>
        <p:nvPicPr>
          <p:cNvPr id="91139" name="Picture 3">
            <a:extLst>
              <a:ext uri="{FF2B5EF4-FFF2-40B4-BE49-F238E27FC236}">
                <a16:creationId xmlns:a16="http://schemas.microsoft.com/office/drawing/2014/main" id="{16C07494-3F19-0242-89F8-14C2B90C34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09600"/>
            <a:ext cx="9144000" cy="6248400"/>
          </a:xfrm>
          <a:noFill/>
        </p:spPr>
      </p:pic>
    </p:spTree>
    <p:extLst>
      <p:ext uri="{BB962C8B-B14F-4D97-AF65-F5344CB8AC3E}">
        <p14:creationId xmlns:p14="http://schemas.microsoft.com/office/powerpoint/2010/main" val="25617173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CD6FD04C-3414-624E-9A05-19B0EB507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altLang="en-US" sz="3200"/>
              <a:t>Example: Selection of BWWTT by MCA method</a:t>
            </a:r>
          </a:p>
        </p:txBody>
      </p:sp>
      <p:pic>
        <p:nvPicPr>
          <p:cNvPr id="92163" name="Picture 2">
            <a:extLst>
              <a:ext uri="{FF2B5EF4-FFF2-40B4-BE49-F238E27FC236}">
                <a16:creationId xmlns:a16="http://schemas.microsoft.com/office/drawing/2014/main" id="{525B5711-B4C3-6E49-B5E2-D9E4295332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990600"/>
            <a:ext cx="9144000" cy="5638800"/>
          </a:xfrm>
          <a:noFill/>
        </p:spPr>
      </p:pic>
    </p:spTree>
    <p:extLst>
      <p:ext uri="{BB962C8B-B14F-4D97-AF65-F5344CB8AC3E}">
        <p14:creationId xmlns:p14="http://schemas.microsoft.com/office/powerpoint/2010/main" val="32196184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>
            <a:extLst>
              <a:ext uri="{FF2B5EF4-FFF2-40B4-BE49-F238E27FC236}">
                <a16:creationId xmlns:a16="http://schemas.microsoft.com/office/drawing/2014/main" id="{E75D9C95-0F20-0841-8CF5-3562D2F13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altLang="en-US" sz="3600" b="1"/>
              <a:t>4. Treated Wastewater Reuse</a:t>
            </a:r>
          </a:p>
        </p:txBody>
      </p:sp>
      <p:pic>
        <p:nvPicPr>
          <p:cNvPr id="93187" name="Picture 2">
            <a:extLst>
              <a:ext uri="{FF2B5EF4-FFF2-40B4-BE49-F238E27FC236}">
                <a16:creationId xmlns:a16="http://schemas.microsoft.com/office/drawing/2014/main" id="{EC82A038-CBD7-5244-B5D2-1EED6EA932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609601"/>
            <a:ext cx="6076950" cy="4403725"/>
          </a:xfrm>
          <a:noFill/>
        </p:spPr>
      </p:pic>
      <p:sp>
        <p:nvSpPr>
          <p:cNvPr id="93188" name="TextBox 4">
            <a:extLst>
              <a:ext uri="{FF2B5EF4-FFF2-40B4-BE49-F238E27FC236}">
                <a16:creationId xmlns:a16="http://schemas.microsoft.com/office/drawing/2014/main" id="{286D9926-4A05-8B45-8C03-7E929FEB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668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Overview of Global treated wastewater reuse (GWI 2009)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751B0-4DDD-604B-B4E5-79816683425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5029200"/>
            <a:ext cx="8229600" cy="16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3190" name="TextBox 5">
            <a:extLst>
              <a:ext uri="{FF2B5EF4-FFF2-40B4-BE49-F238E27FC236}">
                <a16:creationId xmlns:a16="http://schemas.microsoft.com/office/drawing/2014/main" id="{8F19D8CA-DE1A-EB4F-9D02-8FB7DAB9D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1" y="5040314"/>
            <a:ext cx="183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Fit-for-purpose</a:t>
            </a:r>
          </a:p>
        </p:txBody>
      </p:sp>
    </p:spTree>
    <p:extLst>
      <p:ext uri="{BB962C8B-B14F-4D97-AF65-F5344CB8AC3E}">
        <p14:creationId xmlns:p14="http://schemas.microsoft.com/office/powerpoint/2010/main" val="2095673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6112BD74-4FFF-8B47-894C-E6443E275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Wastewater Treatment Levels</a:t>
            </a:r>
            <a:endParaRPr lang="en-US" altLang="en-US"/>
          </a:p>
        </p:txBody>
      </p:sp>
      <p:pic>
        <p:nvPicPr>
          <p:cNvPr id="49155" name="Picture 2">
            <a:extLst>
              <a:ext uri="{FF2B5EF4-FFF2-40B4-BE49-F238E27FC236}">
                <a16:creationId xmlns:a16="http://schemas.microsoft.com/office/drawing/2014/main" id="{7AC227C2-3132-7F45-8C2C-813E3D4337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295400"/>
            <a:ext cx="8534400" cy="5029200"/>
          </a:xfrm>
        </p:spPr>
      </p:pic>
    </p:spTree>
    <p:extLst>
      <p:ext uri="{BB962C8B-B14F-4D97-AF65-F5344CB8AC3E}">
        <p14:creationId xmlns:p14="http://schemas.microsoft.com/office/powerpoint/2010/main" val="24864234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509D5-FF04-B64A-977A-DD46A104D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9812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Cases: Wastewater Treatment in AA</a:t>
            </a:r>
          </a:p>
        </p:txBody>
      </p:sp>
    </p:spTree>
    <p:extLst>
      <p:ext uri="{BB962C8B-B14F-4D97-AF65-F5344CB8AC3E}">
        <p14:creationId xmlns:p14="http://schemas.microsoft.com/office/powerpoint/2010/main" val="34408346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>
            <a:extLst>
              <a:ext uri="{FF2B5EF4-FFF2-40B4-BE49-F238E27FC236}">
                <a16:creationId xmlns:a16="http://schemas.microsoft.com/office/drawing/2014/main" id="{BC1D6AFE-23A8-8D4F-827E-4489E7F06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314" y="0"/>
            <a:ext cx="8715375" cy="439738"/>
          </a:xfrm>
        </p:spPr>
        <p:txBody>
          <a:bodyPr>
            <a:normAutofit fontScale="90000"/>
          </a:bodyPr>
          <a:lstStyle/>
          <a:p>
            <a:r>
              <a:rPr lang="en-US" altLang="en-US" sz="4000" b="1">
                <a:solidFill>
                  <a:srgbClr val="000099"/>
                </a:solidFill>
              </a:rPr>
              <a:t>Kality Stabilization Pond</a:t>
            </a:r>
          </a:p>
        </p:txBody>
      </p:sp>
      <p:pic>
        <p:nvPicPr>
          <p:cNvPr id="95235" name="Picture 3">
            <a:extLst>
              <a:ext uri="{FF2B5EF4-FFF2-40B4-BE49-F238E27FC236}">
                <a16:creationId xmlns:a16="http://schemas.microsoft.com/office/drawing/2014/main" id="{18D48EF4-2D59-ED42-85B4-EED43C20A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571500"/>
            <a:ext cx="4143375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TextBox 8">
            <a:extLst>
              <a:ext uri="{FF2B5EF4-FFF2-40B4-BE49-F238E27FC236}">
                <a16:creationId xmlns:a16="http://schemas.microsoft.com/office/drawing/2014/main" id="{2C2715AB-83E7-0E41-AE75-9C69C66C6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4" y="1571625"/>
            <a:ext cx="37369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altLang="en-US"/>
              <a:t> The largest pond  (Facultative + Maturation)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/>
              <a:t>Treating upto 10 000 m3/d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/>
              <a:t> Pond compound area 20 ha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en-US"/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/>
              <a:t> New WWTP: 100 000 m3/d</a:t>
            </a:r>
          </a:p>
        </p:txBody>
      </p:sp>
      <p:pic>
        <p:nvPicPr>
          <p:cNvPr id="95237" name="Picture 4" descr="Copy of Picture 108">
            <a:extLst>
              <a:ext uri="{FF2B5EF4-FFF2-40B4-BE49-F238E27FC236}">
                <a16:creationId xmlns:a16="http://schemas.microsoft.com/office/drawing/2014/main" id="{F773FDB1-13C3-DC4A-A423-537103DE5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8"/>
          <a:stretch>
            <a:fillRect/>
          </a:stretch>
        </p:blipFill>
        <p:spPr bwMode="auto">
          <a:xfrm>
            <a:off x="1881188" y="4572000"/>
            <a:ext cx="36576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238" name="Group 22">
            <a:extLst>
              <a:ext uri="{FF2B5EF4-FFF2-40B4-BE49-F238E27FC236}">
                <a16:creationId xmlns:a16="http://schemas.microsoft.com/office/drawing/2014/main" id="{B569BF82-94B9-D64A-B0AB-728FCEF5D245}"/>
              </a:ext>
            </a:extLst>
          </p:cNvPr>
          <p:cNvGrpSpPr>
            <a:grpSpLocks/>
          </p:cNvGrpSpPr>
          <p:nvPr/>
        </p:nvGrpSpPr>
        <p:grpSpPr bwMode="auto">
          <a:xfrm>
            <a:off x="6167439" y="3913189"/>
            <a:ext cx="4465637" cy="1730375"/>
            <a:chOff x="4643438" y="3639925"/>
            <a:chExt cx="4465794" cy="1730043"/>
          </a:xfrm>
        </p:grpSpPr>
        <p:sp>
          <p:nvSpPr>
            <p:cNvPr id="13" name="Down Arrow 12">
              <a:extLst>
                <a:ext uri="{FF2B5EF4-FFF2-40B4-BE49-F238E27FC236}">
                  <a16:creationId xmlns:a16="http://schemas.microsoft.com/office/drawing/2014/main" id="{00440262-FADA-AD4F-A8CC-8DE406061564}"/>
                </a:ext>
              </a:extLst>
            </p:cNvPr>
            <p:cNvSpPr/>
            <p:nvPr/>
          </p:nvSpPr>
          <p:spPr>
            <a:xfrm>
              <a:off x="7786799" y="4285913"/>
              <a:ext cx="214320" cy="71423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241" name="TextBox 15">
              <a:extLst>
                <a:ext uri="{FF2B5EF4-FFF2-40B4-BE49-F238E27FC236}">
                  <a16:creationId xmlns:a16="http://schemas.microsoft.com/office/drawing/2014/main" id="{8176368C-5AEB-CA48-A3D2-B10B45906B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438" y="3786190"/>
              <a:ext cx="1000132" cy="36933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UASB</a:t>
              </a:r>
            </a:p>
          </p:txBody>
        </p:sp>
        <p:sp>
          <p:nvSpPr>
            <p:cNvPr id="95242" name="TextBox 16">
              <a:extLst>
                <a:ext uri="{FF2B5EF4-FFF2-40B4-BE49-F238E27FC236}">
                  <a16:creationId xmlns:a16="http://schemas.microsoft.com/office/drawing/2014/main" id="{CF917FBC-4EC9-2046-BAC1-44F73A26A6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3768" y="3639925"/>
              <a:ext cx="1500166" cy="646331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/>
                <a:t>Existing pond</a:t>
              </a:r>
            </a:p>
          </p:txBody>
        </p:sp>
        <p:sp>
          <p:nvSpPr>
            <p:cNvPr id="95243" name="TextBox 17">
              <a:extLst>
                <a:ext uri="{FF2B5EF4-FFF2-40B4-BE49-F238E27FC236}">
                  <a16:creationId xmlns:a16="http://schemas.microsoft.com/office/drawing/2014/main" id="{952F9EDB-B9AF-3947-B4E6-2E530381E5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0760" y="3786190"/>
              <a:ext cx="785818" cy="3693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/>
                <a:t>TF</a:t>
              </a:r>
            </a:p>
          </p:txBody>
        </p:sp>
        <p:sp>
          <p:nvSpPr>
            <p:cNvPr id="95244" name="TextBox 18">
              <a:extLst>
                <a:ext uri="{FF2B5EF4-FFF2-40B4-BE49-F238E27FC236}">
                  <a16:creationId xmlns:a16="http://schemas.microsoft.com/office/drawing/2014/main" id="{5F77B50C-9D1C-E641-8F1B-0DACA03A01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0826" y="5000636"/>
              <a:ext cx="2608406" cy="3693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Unrestricted irrigation</a:t>
              </a:r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53DFC42C-C4A4-D546-8BCC-DE10030A7B5B}"/>
                </a:ext>
              </a:extLst>
            </p:cNvPr>
            <p:cNvSpPr/>
            <p:nvPr/>
          </p:nvSpPr>
          <p:spPr>
            <a:xfrm>
              <a:off x="5643598" y="3928795"/>
              <a:ext cx="357200" cy="1428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7CC8F5E6-51EA-7A4C-AC12-E652FFDBB60D}"/>
                </a:ext>
              </a:extLst>
            </p:cNvPr>
            <p:cNvSpPr/>
            <p:nvPr/>
          </p:nvSpPr>
          <p:spPr>
            <a:xfrm>
              <a:off x="6786638" y="3928795"/>
              <a:ext cx="357200" cy="1428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5239" name="TextBox 21">
            <a:extLst>
              <a:ext uri="{FF2B5EF4-FFF2-40B4-BE49-F238E27FC236}">
                <a16:creationId xmlns:a16="http://schemas.microsoft.com/office/drawing/2014/main" id="{A45E9288-1639-5845-911A-2435D2CF6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063" y="5929314"/>
            <a:ext cx="204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Sludge drying bed</a:t>
            </a:r>
          </a:p>
        </p:txBody>
      </p:sp>
    </p:spTree>
    <p:extLst>
      <p:ext uri="{BB962C8B-B14F-4D97-AF65-F5344CB8AC3E}">
        <p14:creationId xmlns:p14="http://schemas.microsoft.com/office/powerpoint/2010/main" val="17981887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2913FFF4-EB6D-BB43-BF8D-6C0D34EFF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 fontScale="90000"/>
          </a:bodyPr>
          <a:lstStyle/>
          <a:p>
            <a:br>
              <a:rPr lang="en-US" altLang="en-US" sz="3600" b="1"/>
            </a:br>
            <a:r>
              <a:rPr lang="en-US" altLang="en-US" sz="3600" b="1"/>
              <a:t>Kality Stabilization Pond- Performance</a:t>
            </a:r>
            <a:br>
              <a:rPr lang="en-US" altLang="en-US" sz="3600" b="1"/>
            </a:br>
            <a:endParaRPr lang="en-US" altLang="en-US" sz="360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7A6162-51D9-7B4C-B018-716F627C625E}"/>
              </a:ext>
            </a:extLst>
          </p:cNvPr>
          <p:cNvGraphicFramePr>
            <a:graphicFrameLocks/>
          </p:cNvGraphicFramePr>
          <p:nvPr/>
        </p:nvGraphicFramePr>
        <p:xfrm>
          <a:off x="1992313" y="1643063"/>
          <a:ext cx="8229600" cy="289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8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5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Unit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Influent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Effluent quality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3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BOD5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229-324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41-55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5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480-697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123-142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5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188-237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63-79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5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85-95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30-43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5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5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T. </a:t>
                      </a:r>
                      <a:r>
                        <a:rPr lang="en-US" sz="1800" dirty="0" err="1"/>
                        <a:t>Coliform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MPN/100ml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28-90</a:t>
                      </a:r>
                      <a:r>
                        <a:rPr lang="en-US" sz="1800" baseline="0" dirty="0"/>
                        <a:t> billion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0.33-0.34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612B728-EE2A-7C40-AB32-C7A47F2132D8}"/>
              </a:ext>
            </a:extLst>
          </p:cNvPr>
          <p:cNvSpPr/>
          <p:nvPr/>
        </p:nvSpPr>
        <p:spPr>
          <a:xfrm>
            <a:off x="7467600" y="4538664"/>
            <a:ext cx="26670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ea typeface="+mj-ea"/>
                <a:cs typeface="+mj-cs"/>
              </a:rPr>
              <a:t>Source:(</a:t>
            </a:r>
            <a:r>
              <a:rPr lang="en-US" sz="1600" dirty="0" err="1">
                <a:solidFill>
                  <a:prstClr val="black"/>
                </a:solidFill>
                <a:ea typeface="+mj-ea"/>
                <a:cs typeface="+mj-cs"/>
              </a:rPr>
              <a:t>Mengesha</a:t>
            </a:r>
            <a:r>
              <a:rPr lang="en-US" sz="1600" dirty="0">
                <a:solidFill>
                  <a:prstClr val="black"/>
                </a:solidFill>
                <a:ea typeface="+mj-ea"/>
                <a:cs typeface="+mj-cs"/>
              </a:rPr>
              <a:t>, 2011)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5582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3">
            <a:extLst>
              <a:ext uri="{FF2B5EF4-FFF2-40B4-BE49-F238E27FC236}">
                <a16:creationId xmlns:a16="http://schemas.microsoft.com/office/drawing/2014/main" id="{7180BD9E-A1BC-6F40-B81E-4DA1AFE5D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6934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extBox 7">
            <a:extLst>
              <a:ext uri="{FF2B5EF4-FFF2-40B4-BE49-F238E27FC236}">
                <a16:creationId xmlns:a16="http://schemas.microsoft.com/office/drawing/2014/main" id="{D78106EB-3F04-1D47-9015-805B1D0B1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25401"/>
            <a:ext cx="7821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New Kality Wastewater Treatment Plant</a:t>
            </a:r>
          </a:p>
        </p:txBody>
      </p:sp>
      <p:grpSp>
        <p:nvGrpSpPr>
          <p:cNvPr id="97284" name="Group 7">
            <a:extLst>
              <a:ext uri="{FF2B5EF4-FFF2-40B4-BE49-F238E27FC236}">
                <a16:creationId xmlns:a16="http://schemas.microsoft.com/office/drawing/2014/main" id="{7E74EC87-B92B-1045-A417-62FFF72AFD1F}"/>
              </a:ext>
            </a:extLst>
          </p:cNvPr>
          <p:cNvGrpSpPr>
            <a:grpSpLocks/>
          </p:cNvGrpSpPr>
          <p:nvPr/>
        </p:nvGrpSpPr>
        <p:grpSpPr bwMode="auto">
          <a:xfrm>
            <a:off x="2286001" y="4876800"/>
            <a:ext cx="8264525" cy="1981200"/>
            <a:chOff x="762000" y="4876800"/>
            <a:chExt cx="8263826" cy="1981200"/>
          </a:xfrm>
        </p:grpSpPr>
        <p:pic>
          <p:nvPicPr>
            <p:cNvPr id="97285" name="Picture 2">
              <a:extLst>
                <a:ext uri="{FF2B5EF4-FFF2-40B4-BE49-F238E27FC236}">
                  <a16:creationId xmlns:a16="http://schemas.microsoft.com/office/drawing/2014/main" id="{FFD693F3-BD3B-A742-A498-5013F364D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334000"/>
              <a:ext cx="36576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286" name="Picture 3">
              <a:extLst>
                <a:ext uri="{FF2B5EF4-FFF2-40B4-BE49-F238E27FC236}">
                  <a16:creationId xmlns:a16="http://schemas.microsoft.com/office/drawing/2014/main" id="{CD14F93B-9D1C-3647-A1A0-F549D76138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150" y="5181600"/>
              <a:ext cx="360045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287" name="TextBox 5">
              <a:extLst>
                <a:ext uri="{FF2B5EF4-FFF2-40B4-BE49-F238E27FC236}">
                  <a16:creationId xmlns:a16="http://schemas.microsoft.com/office/drawing/2014/main" id="{B56D4A94-EEC0-A647-AEA0-B088784B2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836" y="5029200"/>
              <a:ext cx="10182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Influent</a:t>
              </a:r>
            </a:p>
          </p:txBody>
        </p:sp>
        <p:sp>
          <p:nvSpPr>
            <p:cNvPr id="97288" name="TextBox 6">
              <a:extLst>
                <a:ext uri="{FF2B5EF4-FFF2-40B4-BE49-F238E27FC236}">
                  <a16:creationId xmlns:a16="http://schemas.microsoft.com/office/drawing/2014/main" id="{7A1B5D0F-99C8-5E4A-BF9F-1A22E7CD4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1950" y="4876800"/>
              <a:ext cx="10438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Effluent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69425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>
            <a:extLst>
              <a:ext uri="{FF2B5EF4-FFF2-40B4-BE49-F238E27FC236}">
                <a16:creationId xmlns:a16="http://schemas.microsoft.com/office/drawing/2014/main" id="{BE2D76AA-7812-A04A-9BF0-5C02BCD9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solidFill>
                  <a:srgbClr val="000099"/>
                </a:solidFill>
              </a:rPr>
              <a:t>Mikililand Stabilization Pond</a:t>
            </a:r>
          </a:p>
        </p:txBody>
      </p:sp>
      <p:sp>
        <p:nvSpPr>
          <p:cNvPr id="98307" name="TextBox 5">
            <a:extLst>
              <a:ext uri="{FF2B5EF4-FFF2-40B4-BE49-F238E27FC236}">
                <a16:creationId xmlns:a16="http://schemas.microsoft.com/office/drawing/2014/main" id="{9DD87599-D231-9F42-9DF0-CA6C5D305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4" y="2357438"/>
            <a:ext cx="4389437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altLang="en-US" sz="2000"/>
              <a:t> Highly concentrated influent due to </a:t>
            </a:r>
          </a:p>
          <a:p>
            <a:pPr eaLnBrk="1" hangingPunct="1"/>
            <a:r>
              <a:rPr lang="en-US" altLang="en-US" sz="2000"/>
              <a:t>   shortage of water</a:t>
            </a:r>
          </a:p>
          <a:p>
            <a:pPr eaLnBrk="1" hangingPunct="1"/>
            <a:endParaRPr lang="en-US" altLang="en-US" sz="2000"/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000"/>
              <a:t> Pond not performing well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en-US" sz="2000"/>
          </a:p>
          <a:p>
            <a:pPr eaLnBrk="1" hangingPunct="1"/>
            <a:r>
              <a:rPr lang="en-US" altLang="en-US" sz="2000"/>
              <a:t>Options for improvement:</a:t>
            </a:r>
          </a:p>
          <a:p>
            <a:pPr eaLnBrk="1" hangingPunct="1"/>
            <a:endParaRPr lang="en-US" altLang="en-US" sz="2000"/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000"/>
              <a:t> Upgrade it to aerated pond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000"/>
              <a:t> Use highly active microbes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en-US" sz="2000"/>
          </a:p>
          <a:p>
            <a:pPr eaLnBrk="1" hangingPunct="1"/>
            <a:endParaRPr lang="en-US" altLang="en-US" sz="2000"/>
          </a:p>
        </p:txBody>
      </p:sp>
      <p:grpSp>
        <p:nvGrpSpPr>
          <p:cNvPr id="98308" name="Group 7">
            <a:extLst>
              <a:ext uri="{FF2B5EF4-FFF2-40B4-BE49-F238E27FC236}">
                <a16:creationId xmlns:a16="http://schemas.microsoft.com/office/drawing/2014/main" id="{C3300653-CC88-E046-870B-F7CD9C5AED8B}"/>
              </a:ext>
            </a:extLst>
          </p:cNvPr>
          <p:cNvGrpSpPr>
            <a:grpSpLocks/>
          </p:cNvGrpSpPr>
          <p:nvPr/>
        </p:nvGrpSpPr>
        <p:grpSpPr bwMode="auto">
          <a:xfrm>
            <a:off x="1798638" y="1643064"/>
            <a:ext cx="4367212" cy="4643437"/>
            <a:chOff x="274638" y="1643063"/>
            <a:chExt cx="4367212" cy="4643437"/>
          </a:xfrm>
        </p:grpSpPr>
        <p:pic>
          <p:nvPicPr>
            <p:cNvPr id="98309" name="Picture 2">
              <a:extLst>
                <a:ext uri="{FF2B5EF4-FFF2-40B4-BE49-F238E27FC236}">
                  <a16:creationId xmlns:a16="http://schemas.microsoft.com/office/drawing/2014/main" id="{3711F2B9-F28D-164D-BAE1-6C4DA4498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38" y="1643063"/>
              <a:ext cx="4367212" cy="464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7959C3E-45A0-DA41-B3E2-5255FFD07F19}"/>
                </a:ext>
              </a:extLst>
            </p:cNvPr>
            <p:cNvSpPr/>
            <p:nvPr/>
          </p:nvSpPr>
          <p:spPr>
            <a:xfrm>
              <a:off x="549275" y="4248150"/>
              <a:ext cx="2109788" cy="1689100"/>
            </a:xfrm>
            <a:custGeom>
              <a:avLst/>
              <a:gdLst>
                <a:gd name="connsiteX0" fmla="*/ 295422 w 2110154"/>
                <a:gd name="connsiteY0" fmla="*/ 0 h 1688123"/>
                <a:gd name="connsiteX1" fmla="*/ 886265 w 2110154"/>
                <a:gd name="connsiteY1" fmla="*/ 675249 h 1688123"/>
                <a:gd name="connsiteX2" fmla="*/ 1209822 w 2110154"/>
                <a:gd name="connsiteY2" fmla="*/ 675249 h 1688123"/>
                <a:gd name="connsiteX3" fmla="*/ 1828800 w 2110154"/>
                <a:gd name="connsiteY3" fmla="*/ 520505 h 1688123"/>
                <a:gd name="connsiteX4" fmla="*/ 2110154 w 2110154"/>
                <a:gd name="connsiteY4" fmla="*/ 675249 h 1688123"/>
                <a:gd name="connsiteX5" fmla="*/ 1899138 w 2110154"/>
                <a:gd name="connsiteY5" fmla="*/ 1280160 h 1688123"/>
                <a:gd name="connsiteX6" fmla="*/ 1280160 w 2110154"/>
                <a:gd name="connsiteY6" fmla="*/ 1561514 h 1688123"/>
                <a:gd name="connsiteX7" fmla="*/ 1012874 w 2110154"/>
                <a:gd name="connsiteY7" fmla="*/ 1688123 h 1688123"/>
                <a:gd name="connsiteX8" fmla="*/ 633046 w 2110154"/>
                <a:gd name="connsiteY8" fmla="*/ 1603717 h 1688123"/>
                <a:gd name="connsiteX9" fmla="*/ 633046 w 2110154"/>
                <a:gd name="connsiteY9" fmla="*/ 1603717 h 1688123"/>
                <a:gd name="connsiteX10" fmla="*/ 436098 w 2110154"/>
                <a:gd name="connsiteY10" fmla="*/ 1308295 h 1688123"/>
                <a:gd name="connsiteX11" fmla="*/ 351692 w 2110154"/>
                <a:gd name="connsiteY11" fmla="*/ 1097280 h 1688123"/>
                <a:gd name="connsiteX12" fmla="*/ 0 w 2110154"/>
                <a:gd name="connsiteY12" fmla="*/ 717452 h 1688123"/>
                <a:gd name="connsiteX13" fmla="*/ 28135 w 2110154"/>
                <a:gd name="connsiteY13" fmla="*/ 211015 h 1688123"/>
                <a:gd name="connsiteX14" fmla="*/ 168812 w 2110154"/>
                <a:gd name="connsiteY14" fmla="*/ 14068 h 168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10154" h="1688123">
                  <a:moveTo>
                    <a:pt x="295422" y="0"/>
                  </a:moveTo>
                  <a:lnTo>
                    <a:pt x="886265" y="675249"/>
                  </a:lnTo>
                  <a:lnTo>
                    <a:pt x="1209822" y="675249"/>
                  </a:lnTo>
                  <a:lnTo>
                    <a:pt x="1828800" y="520505"/>
                  </a:lnTo>
                  <a:lnTo>
                    <a:pt x="2110154" y="675249"/>
                  </a:lnTo>
                  <a:lnTo>
                    <a:pt x="1899138" y="1280160"/>
                  </a:lnTo>
                  <a:lnTo>
                    <a:pt x="1280160" y="1561514"/>
                  </a:lnTo>
                  <a:lnTo>
                    <a:pt x="1012874" y="1688123"/>
                  </a:lnTo>
                  <a:lnTo>
                    <a:pt x="633046" y="1603717"/>
                  </a:lnTo>
                  <a:lnTo>
                    <a:pt x="633046" y="1603717"/>
                  </a:lnTo>
                  <a:lnTo>
                    <a:pt x="436098" y="1308295"/>
                  </a:lnTo>
                  <a:lnTo>
                    <a:pt x="351692" y="1097280"/>
                  </a:lnTo>
                  <a:lnTo>
                    <a:pt x="0" y="717452"/>
                  </a:lnTo>
                  <a:lnTo>
                    <a:pt x="28135" y="211015"/>
                  </a:lnTo>
                  <a:lnTo>
                    <a:pt x="168812" y="14068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75898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>
            <a:extLst>
              <a:ext uri="{FF2B5EF4-FFF2-40B4-BE49-F238E27FC236}">
                <a16:creationId xmlns:a16="http://schemas.microsoft.com/office/drawing/2014/main" id="{A10375B2-2C4C-B349-8343-77B9A48C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Notes on the operating Wastewater Treatment Plants </a:t>
            </a:r>
            <a:endParaRPr lang="en-US" altLang="en-US" sz="2800"/>
          </a:p>
        </p:txBody>
      </p:sp>
      <p:pic>
        <p:nvPicPr>
          <p:cNvPr id="99331" name="Picture 3">
            <a:extLst>
              <a:ext uri="{FF2B5EF4-FFF2-40B4-BE49-F238E27FC236}">
                <a16:creationId xmlns:a16="http://schemas.microsoft.com/office/drawing/2014/main" id="{02FB77DE-9609-9C4E-A568-5EA8B9BE5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1571626"/>
            <a:ext cx="385762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Box 5">
            <a:extLst>
              <a:ext uri="{FF2B5EF4-FFF2-40B4-BE49-F238E27FC236}">
                <a16:creationId xmlns:a16="http://schemas.microsoft.com/office/drawing/2014/main" id="{E53E5EF2-36C4-B449-BF29-8AFD5F2F4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1643063"/>
            <a:ext cx="403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99"/>
                </a:solidFill>
              </a:rPr>
              <a:t>Bole Homes Aerated Pond</a:t>
            </a:r>
          </a:p>
        </p:txBody>
      </p:sp>
      <p:sp>
        <p:nvSpPr>
          <p:cNvPr id="99333" name="TextBox 6">
            <a:extLst>
              <a:ext uri="{FF2B5EF4-FFF2-40B4-BE49-F238E27FC236}">
                <a16:creationId xmlns:a16="http://schemas.microsoft.com/office/drawing/2014/main" id="{D53CD7E5-B7FB-DF43-9889-9CE5420BF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4" y="2357438"/>
            <a:ext cx="33686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altLang="en-US"/>
              <a:t>Built  long time ago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en-US"/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/>
              <a:t> Abundant plant growth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en-US"/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/>
              <a:t> No clear plan of improvement</a:t>
            </a:r>
          </a:p>
        </p:txBody>
      </p:sp>
    </p:spTree>
    <p:extLst>
      <p:ext uri="{BB962C8B-B14F-4D97-AF65-F5344CB8AC3E}">
        <p14:creationId xmlns:p14="http://schemas.microsoft.com/office/powerpoint/2010/main" val="30575742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AB51CC-C347-6F40-8B2C-564F13CF27A2}"/>
              </a:ext>
            </a:extLst>
          </p:cNvPr>
          <p:cNvSpPr/>
          <p:nvPr/>
        </p:nvSpPr>
        <p:spPr>
          <a:xfrm>
            <a:off x="2464348" y="2589648"/>
            <a:ext cx="63814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 !!</a:t>
            </a:r>
          </a:p>
        </p:txBody>
      </p:sp>
    </p:spTree>
    <p:extLst>
      <p:ext uri="{BB962C8B-B14F-4D97-AF65-F5344CB8AC3E}">
        <p14:creationId xmlns:p14="http://schemas.microsoft.com/office/powerpoint/2010/main" val="438514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2469E8C9-0887-FA40-97CD-6A5A1079F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Common Treatment Operations and Processes for Removal Pollutants from Sewage</a:t>
            </a:r>
          </a:p>
        </p:txBody>
      </p:sp>
      <p:pic>
        <p:nvPicPr>
          <p:cNvPr id="50179" name="Picture 4">
            <a:extLst>
              <a:ext uri="{FF2B5EF4-FFF2-40B4-BE49-F238E27FC236}">
                <a16:creationId xmlns:a16="http://schemas.microsoft.com/office/drawing/2014/main" id="{CA6F4CF5-DC91-6940-A8A3-3DC270CD41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371600"/>
            <a:ext cx="8610600" cy="5257800"/>
          </a:xfrm>
        </p:spPr>
      </p:pic>
    </p:spTree>
    <p:extLst>
      <p:ext uri="{BB962C8B-B14F-4D97-AF65-F5344CB8AC3E}">
        <p14:creationId xmlns:p14="http://schemas.microsoft.com/office/powerpoint/2010/main" val="218711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>
            <a:extLst>
              <a:ext uri="{FF2B5EF4-FFF2-40B4-BE49-F238E27FC236}">
                <a16:creationId xmlns:a16="http://schemas.microsoft.com/office/drawing/2014/main" id="{59F79A75-CC92-8F48-A798-F8CB6D84B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1"/>
            <a:ext cx="8229600" cy="63976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dirty="0"/>
              <a:t>Generalized WWT Flow Diagram</a:t>
            </a:r>
          </a:p>
        </p:txBody>
      </p:sp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D4473D1F-A509-D148-B4CB-F15C68433654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524000" y="990600"/>
          <a:ext cx="91440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Photo Editor Photo" r:id="rId3" imgW="14744700" imgH="10121900" progId="">
                  <p:embed/>
                </p:oleObj>
              </mc:Choice>
              <mc:Fallback>
                <p:oleObj name="Photo Editor Photo" r:id="rId3" imgW="14744700" imgH="10121900" progId="">
                  <p:embed/>
                  <p:pic>
                    <p:nvPicPr>
                      <p:cNvPr id="2050" name="Object 2">
                        <a:extLst>
                          <a:ext uri="{FF2B5EF4-FFF2-40B4-BE49-F238E27FC236}">
                            <a16:creationId xmlns:a16="http://schemas.microsoft.com/office/drawing/2014/main" id="{D4473D1F-A509-D148-B4CB-F15C684336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990600"/>
                        <a:ext cx="91440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7839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B14D91E7-3562-8047-8BEE-33FAF9747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Preliminary Treatment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D75D3407-890B-A140-826D-907A6865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/>
              <a:t>Removes large objects and non-degradable materials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/>
              <a:t>Protects pumps and equipment from damage</a:t>
            </a:r>
          </a:p>
          <a:p>
            <a:pPr eaLnBrk="1" hangingPunct="1"/>
            <a:endParaRPr lang="en-US" altLang="en-US"/>
          </a:p>
        </p:txBody>
      </p:sp>
      <p:pic>
        <p:nvPicPr>
          <p:cNvPr id="51204" name="Picture 5" descr="C:\ABC\EBIO\105F01\FG18_11A.jpg">
            <a:extLst>
              <a:ext uri="{FF2B5EF4-FFF2-40B4-BE49-F238E27FC236}">
                <a16:creationId xmlns:a16="http://schemas.microsoft.com/office/drawing/2014/main" id="{103F7D03-0937-F545-8179-811407A83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46666"/>
          <a:stretch>
            <a:fillRect/>
          </a:stretch>
        </p:blipFill>
        <p:spPr bwMode="auto">
          <a:xfrm>
            <a:off x="1752600" y="3581401"/>
            <a:ext cx="86868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338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77D766AA-D9DB-5340-A3AE-4D0B22376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b="1"/>
              <a:t>Preliminary Treatment- </a:t>
            </a:r>
            <a:r>
              <a:rPr lang="en-US" altLang="en-US" b="1">
                <a:hlinkClick r:id="rId2" action="ppaction://hlinkfile"/>
              </a:rPr>
              <a:t>Screening</a:t>
            </a:r>
            <a:r>
              <a:rPr lang="en-US" altLang="en-US" b="1"/>
              <a:t>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FF9AF89-A436-3744-B0F6-82D8D38C52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838200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Objective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Removal of course solids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Types of screens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Fine/medium/coarse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Cleaning of screens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Manual/mechanical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Benefits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Protection of pumps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Coarse screening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20mm clear spacing in bars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Fine screening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60mm clear spacing in bars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2250" name="Picture 3">
            <a:extLst>
              <a:ext uri="{FF2B5EF4-FFF2-40B4-BE49-F238E27FC236}">
                <a16:creationId xmlns:a16="http://schemas.microsoft.com/office/drawing/2014/main" id="{7F3F965B-329E-A641-B57D-3D82E8B1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657600"/>
            <a:ext cx="47736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1" name="Picture 4">
            <a:extLst>
              <a:ext uri="{FF2B5EF4-FFF2-40B4-BE49-F238E27FC236}">
                <a16:creationId xmlns:a16="http://schemas.microsoft.com/office/drawing/2014/main" id="{A914BE84-800B-C64B-9606-5FEC49A83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7600"/>
            <a:ext cx="2209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551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1801</Words>
  <Application>Microsoft Macintosh PowerPoint</Application>
  <PresentationFormat>Widescreen</PresentationFormat>
  <Paragraphs>411</Paragraphs>
  <Slides>56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</vt:lpstr>
      <vt:lpstr>Arial Black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Photo Editor Photo</vt:lpstr>
      <vt:lpstr>Part II Sanitary Systems</vt:lpstr>
      <vt:lpstr>Goals of Wastewater Treatment</vt:lpstr>
      <vt:lpstr>WWT Feasibility Study Components </vt:lpstr>
      <vt:lpstr>PowerPoint Presentation</vt:lpstr>
      <vt:lpstr>Wastewater Treatment Levels</vt:lpstr>
      <vt:lpstr>Common Treatment Operations and Processes for Removal Pollutants from Sewage</vt:lpstr>
      <vt:lpstr>Generalized WWT Flow Diagram</vt:lpstr>
      <vt:lpstr>Preliminary Treatment</vt:lpstr>
      <vt:lpstr>Preliminary Treatment- Screening </vt:lpstr>
      <vt:lpstr>PowerPoint Presentation</vt:lpstr>
      <vt:lpstr>Primary Treatment</vt:lpstr>
      <vt:lpstr>PowerPoint Presentation</vt:lpstr>
      <vt:lpstr>PowerPoint Presentation</vt:lpstr>
      <vt:lpstr>PowerPoint Presentation</vt:lpstr>
      <vt:lpstr>Biological Treatment</vt:lpstr>
      <vt:lpstr>Examples of Treatment Technologies</vt:lpstr>
      <vt:lpstr>Major Aerobic Biological Processes</vt:lpstr>
      <vt:lpstr>Activated Sludge Process</vt:lpstr>
      <vt:lpstr>Some Activated Sludge Configurations</vt:lpstr>
      <vt:lpstr>CAS: Advantages/Disadvantages</vt:lpstr>
      <vt:lpstr>Main characteristics of activated sludge systems</vt:lpstr>
      <vt:lpstr>Biological Nitrogen removal</vt:lpstr>
      <vt:lpstr>Biological Nitrogen removal</vt:lpstr>
      <vt:lpstr>Design criteria for biological nitrogen removal</vt:lpstr>
      <vt:lpstr>Two-stage biological P removal</vt:lpstr>
      <vt:lpstr>Trickling Filters</vt:lpstr>
      <vt:lpstr>Advantages/Disadvantages </vt:lpstr>
      <vt:lpstr>Comparison of Different Types of Trickling Filters</vt:lpstr>
      <vt:lpstr>Rotating Biological Contactors</vt:lpstr>
      <vt:lpstr>RBC: Advantages/Disadvantages</vt:lpstr>
      <vt:lpstr>Moving Bed Bioreactor</vt:lpstr>
      <vt:lpstr>Membrane Bio-Reactor (MBR)</vt:lpstr>
      <vt:lpstr>Advantages/Disadvantages of MBRs</vt:lpstr>
      <vt:lpstr>Major Anaerobic Biological Processes</vt:lpstr>
      <vt:lpstr>Anaerobic Contact Process</vt:lpstr>
      <vt:lpstr>ACP: Advantages/Disadvantages</vt:lpstr>
      <vt:lpstr>Upflow Anaerobic Sludge Blanket Reactor </vt:lpstr>
      <vt:lpstr>UASB: Upflow Anaerobic Sludge Blanket</vt:lpstr>
      <vt:lpstr>Recommended Design Criteria for UASB</vt:lpstr>
      <vt:lpstr>UASB</vt:lpstr>
      <vt:lpstr>UASB: Advantages/Disadvantages</vt:lpstr>
      <vt:lpstr>Pond Treatment Processes</vt:lpstr>
      <vt:lpstr>Land treatment methods</vt:lpstr>
      <vt:lpstr>Sludge Management Stages and Processes</vt:lpstr>
      <vt:lpstr>PowerPoint Presentation</vt:lpstr>
      <vt:lpstr>WWTT selection criteria used in AA</vt:lpstr>
      <vt:lpstr>Relative Evaluation of Main Sewage Treatment Technologies</vt:lpstr>
      <vt:lpstr>Example: Selection of BWWTT by MCA method</vt:lpstr>
      <vt:lpstr>4. Treated Wastewater Reuse</vt:lpstr>
      <vt:lpstr>Cases: Wastewater Treatment in AA</vt:lpstr>
      <vt:lpstr>Kality Stabilization Pond</vt:lpstr>
      <vt:lpstr> Kality Stabilization Pond- Performance </vt:lpstr>
      <vt:lpstr>PowerPoint Presentation</vt:lpstr>
      <vt:lpstr>Mikililand Stabilization Pond</vt:lpstr>
      <vt:lpstr>Notes on the operating Wastewater Treatment Plants 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Geremew S. Gebrie</dc:creator>
  <cp:lastModifiedBy>Geremew S. Gebrie</cp:lastModifiedBy>
  <cp:revision>32</cp:revision>
  <dcterms:created xsi:type="dcterms:W3CDTF">2018-12-22T12:37:38Z</dcterms:created>
  <dcterms:modified xsi:type="dcterms:W3CDTF">2019-02-04T09:11:50Z</dcterms:modified>
</cp:coreProperties>
</file>