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sldIdLst>
    <p:sldId id="273" r:id="rId2"/>
    <p:sldId id="275" r:id="rId3"/>
    <p:sldId id="276" r:id="rId4"/>
    <p:sldId id="277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0" autoAdjust="0"/>
    <p:restoredTop sz="91270" autoAdjust="0"/>
  </p:normalViewPr>
  <p:slideViewPr>
    <p:cSldViewPr>
      <p:cViewPr varScale="1">
        <p:scale>
          <a:sx n="64" d="100"/>
          <a:sy n="64" d="100"/>
        </p:scale>
        <p:origin x="18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BA62221-EC10-44C9-85B1-01376B7FEB61}" type="datetimeFigureOut">
              <a:rPr lang="en-GB" smtClean="0"/>
              <a:pPr/>
              <a:t>29/04/2020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D1F919-D1D4-4F55-AD06-5ECB35DABE4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5C7D-3A4B-4AB1-9AB6-9AB8C7319F72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B09A-55FE-45C1-8A17-0A52578BE4AA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CAE-FDC7-425C-8A49-CC4ECC0EDFC3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1406-CACB-496C-86ED-23E7F41C6BC6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126F-9983-4AA3-A71F-A3B997F66556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12AE-6C4B-4AB8-BC16-88CC48A8ADA9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D545-5A84-49E3-A02C-36B16B134354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0AA3-D83C-4371-80FE-3D1341E14497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7BF-CCA6-4817-9DCD-EA1C35ADC1DE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F0D6-902E-489F-8B86-7BE155101A3A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D0A8-69C8-4A62-B263-7A1385C91658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9FB95-D9A8-4F60-8A16-DC8734183524}" type="datetime1">
              <a:rPr lang="en-GB" smtClean="0"/>
              <a:pPr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89587-4C1F-44CB-BD90-2FB5910DD37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-1"/>
            <a:ext cx="7772400" cy="836703"/>
          </a:xfrm>
        </p:spPr>
        <p:txBody>
          <a:bodyPr>
            <a:normAutofit/>
          </a:bodyPr>
          <a:lstStyle/>
          <a:p>
            <a:r>
              <a:rPr lang="en-GB" sz="1600" b="1" spc="5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CENG 6605 - Design of head works and canal structures / former Hydraulic Structure II  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mainAAU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7162" y="-5620"/>
            <a:ext cx="756837" cy="77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9381" y="2484078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Lecture I, Dr Yilma </a:t>
            </a:r>
            <a:r>
              <a:rPr lang="en-GB" dirty="0" err="1"/>
              <a:t>Seleshi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3473" y="3127552"/>
            <a:ext cx="86530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</a:t>
            </a:r>
            <a:r>
              <a:rPr lang="en-US" sz="2400" dirty="0"/>
              <a:t>- Irrigation network layout- canal profile design. </a:t>
            </a:r>
            <a:r>
              <a:rPr lang="en-US" sz="2400" dirty="0" err="1"/>
              <a:t>Garge</a:t>
            </a:r>
            <a:r>
              <a:rPr lang="en-US" sz="2400" dirty="0"/>
              <a:t> 65</a:t>
            </a:r>
          </a:p>
          <a:p>
            <a:endParaRPr lang="en-US" sz="2400" dirty="0"/>
          </a:p>
          <a:p>
            <a:r>
              <a:rPr lang="en-US" sz="2400" dirty="0"/>
              <a:t>2- Diversion head works  design(</a:t>
            </a:r>
            <a:r>
              <a:rPr lang="en-US" sz="2400" dirty="0" err="1"/>
              <a:t>Garge</a:t>
            </a:r>
            <a:r>
              <a:rPr lang="en-US" sz="2400" dirty="0"/>
              <a:t> Pg 521-, P553-, </a:t>
            </a:r>
            <a:r>
              <a:rPr lang="en-US" sz="2400" dirty="0" err="1"/>
              <a:t>Baban</a:t>
            </a:r>
            <a:r>
              <a:rPr lang="en-US" sz="2400" dirty="0"/>
              <a:t> P99-). </a:t>
            </a:r>
          </a:p>
          <a:p>
            <a:r>
              <a:rPr lang="en-US" sz="2400" dirty="0"/>
              <a:t> - Introduction:  </a:t>
            </a:r>
            <a:r>
              <a:rPr lang="en-US" sz="2000" dirty="0"/>
              <a:t>Weir and barrage;  gravity and non-gravity weir;   layout of diversion head works and its components.</a:t>
            </a:r>
          </a:p>
          <a:p>
            <a:endParaRPr lang="en-US" sz="2000" dirty="0"/>
          </a:p>
          <a:p>
            <a:r>
              <a:rPr lang="en-US" sz="2000" dirty="0"/>
              <a:t>-Method of seepage analysis: Bligh’s creep theory, lanes weighted creep theory, </a:t>
            </a:r>
            <a:r>
              <a:rPr lang="en-US" sz="2000" dirty="0" err="1"/>
              <a:t>Khosla</a:t>
            </a:r>
            <a:r>
              <a:rPr lang="en-US" sz="2000" dirty="0"/>
              <a:t> method</a:t>
            </a:r>
          </a:p>
          <a:p>
            <a:r>
              <a:rPr lang="en-US" sz="2000" dirty="0"/>
              <a:t>-Protection works for the structures (</a:t>
            </a:r>
            <a:r>
              <a:rPr lang="en-US" sz="2000" dirty="0" err="1"/>
              <a:t>Baban</a:t>
            </a:r>
            <a:r>
              <a:rPr lang="en-US" sz="2000" dirty="0"/>
              <a:t> 120 p)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7D1C21-2E1A-4C32-8547-766985A1F4FC}"/>
              </a:ext>
            </a:extLst>
          </p:cNvPr>
          <p:cNvSpPr/>
          <p:nvPr/>
        </p:nvSpPr>
        <p:spPr>
          <a:xfrm>
            <a:off x="125760" y="855516"/>
            <a:ext cx="8892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Learning Objective:</a:t>
            </a:r>
            <a:r>
              <a:rPr lang="en-GB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To teach  design concepts, principles, method and procedures  of irrigation </a:t>
            </a:r>
            <a:r>
              <a:rPr lang="en-GB" sz="2800" dirty="0">
                <a:latin typeface="Calibri" pitchFamily="34" charset="0"/>
                <a:cs typeface="Times New Roman" pitchFamily="18" charset="0"/>
              </a:rPr>
              <a:t>head works and canal structures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620688"/>
          </a:xfrm>
        </p:spPr>
        <p:txBody>
          <a:bodyPr>
            <a:normAutofit fontScale="90000"/>
          </a:bodyPr>
          <a:lstStyle/>
          <a:p>
            <a:r>
              <a:rPr lang="en-GB" sz="1600" b="1" spc="5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CENG 6605 - Design of head works and canal structures / former Hydraulic Structure II </a:t>
            </a:r>
            <a:r>
              <a:rPr lang="en-GB" b="1" spc="5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mainAAU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7162" y="-5620"/>
            <a:ext cx="756837" cy="77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4274" y="1033573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of Contents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Lecture I, Dr Yilma </a:t>
            </a:r>
            <a:r>
              <a:rPr lang="en-GB" dirty="0" err="1"/>
              <a:t>Seleshi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683568" y="1556793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CENG 6606 - Hydraulic Structures II  [3]</a:t>
            </a:r>
            <a:endParaRPr lang="en-GB" sz="2400" dirty="0"/>
          </a:p>
          <a:p>
            <a:r>
              <a:rPr lang="en-US" sz="2400" b="1" dirty="0"/>
              <a:t>3- Canal head regulation structure: water and sediment control</a:t>
            </a:r>
            <a:r>
              <a:rPr lang="en-US" sz="2400" dirty="0"/>
              <a:t>. (USBR, </a:t>
            </a:r>
            <a:r>
              <a:rPr lang="en-US" sz="2400" dirty="0" err="1"/>
              <a:t>Baban</a:t>
            </a:r>
            <a:r>
              <a:rPr lang="en-US" sz="2400" dirty="0"/>
              <a:t>, p73, </a:t>
            </a:r>
            <a:r>
              <a:rPr lang="en-US" sz="2400" dirty="0" err="1"/>
              <a:t>Garge</a:t>
            </a:r>
            <a:r>
              <a:rPr lang="en-US" sz="2400" dirty="0"/>
              <a:t> P684)</a:t>
            </a:r>
          </a:p>
          <a:p>
            <a:pPr>
              <a:buFontTx/>
              <a:buChar char="-"/>
            </a:pPr>
            <a:r>
              <a:rPr lang="en-US" sz="2400" dirty="0"/>
              <a:t>Water profile upstream of the weir</a:t>
            </a:r>
          </a:p>
          <a:p>
            <a:pPr>
              <a:buFontTx/>
              <a:buChar char="-"/>
            </a:pPr>
            <a:r>
              <a:rPr lang="en-US" sz="2400" dirty="0"/>
              <a:t>Determination tail-water depth</a:t>
            </a:r>
          </a:p>
          <a:p>
            <a:pPr>
              <a:buFontTx/>
              <a:buChar char="-"/>
            </a:pPr>
            <a:r>
              <a:rPr lang="en-US" sz="2400" dirty="0"/>
              <a:t>Flow though sluice gates</a:t>
            </a:r>
          </a:p>
          <a:p>
            <a:pPr>
              <a:buFontTx/>
              <a:buChar char="-"/>
            </a:pPr>
            <a:r>
              <a:rPr lang="en-US" sz="2400" dirty="0"/>
              <a:t>Flow between piers</a:t>
            </a:r>
          </a:p>
          <a:p>
            <a:pPr>
              <a:buFontTx/>
              <a:buChar char="-"/>
            </a:pPr>
            <a:r>
              <a:rPr lang="en-US" sz="2400" dirty="0"/>
              <a:t>Canal head regulators (open intake and culverts) pg 84 </a:t>
            </a:r>
            <a:r>
              <a:rPr lang="en-US" sz="2400" dirty="0" err="1"/>
              <a:t>Baban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Canal drop structures, canal chute, division box, turnouts, canal spill</a:t>
            </a:r>
          </a:p>
          <a:p>
            <a:pPr>
              <a:buFontTx/>
              <a:buChar char="-"/>
            </a:pPr>
            <a:r>
              <a:rPr lang="en-US" sz="2400" dirty="0"/>
              <a:t>Design of sediment control</a:t>
            </a:r>
          </a:p>
          <a:p>
            <a:pPr>
              <a:buFontTx/>
              <a:buChar char="-"/>
            </a:pPr>
            <a:endParaRPr lang="en-US" sz="2400" dirty="0"/>
          </a:p>
          <a:p>
            <a:endParaRPr lang="en-GB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620688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US" sz="1600" b="1" spc="5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CENG 6605 - Design of head works and canal structures / former Hydraulic Structure II </a:t>
            </a:r>
            <a:br>
              <a:rPr lang="en-GB" sz="2000" b="1" spc="5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mainAAU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7162" y="-5620"/>
            <a:ext cx="756837" cy="77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836713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of Contents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Lecture I, Dr Yilma </a:t>
            </a:r>
            <a:r>
              <a:rPr lang="en-GB" dirty="0" err="1"/>
              <a:t>Seleshi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0" y="1434138"/>
            <a:ext cx="91439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4- Cross drainage structures. USBR, </a:t>
            </a:r>
            <a:r>
              <a:rPr lang="en-US" sz="2400" b="1" dirty="0" err="1"/>
              <a:t>Garge</a:t>
            </a:r>
            <a:r>
              <a:rPr lang="en-US" sz="2400" b="1" dirty="0"/>
              <a:t> P720</a:t>
            </a:r>
          </a:p>
          <a:p>
            <a:r>
              <a:rPr lang="en-US" sz="2400" dirty="0"/>
              <a:t>-Type of CD structures (includes bridges, culverts); software practice</a:t>
            </a:r>
          </a:p>
          <a:p>
            <a:r>
              <a:rPr lang="en-US" sz="2400" dirty="0"/>
              <a:t>-Design consideration for cross drainage work with example</a:t>
            </a:r>
          </a:p>
          <a:p>
            <a:pPr>
              <a:buFontTx/>
              <a:buChar char="-"/>
            </a:pPr>
            <a:r>
              <a:rPr lang="en-US" sz="2400" dirty="0"/>
              <a:t>Provision of joints and water bars (reading).</a:t>
            </a:r>
          </a:p>
          <a:p>
            <a:pPr>
              <a:buFontTx/>
              <a:buChar char="-"/>
            </a:pPr>
            <a:endParaRPr lang="en-US" sz="2400" dirty="0"/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Irrigation drainage system (runoff &amp; seepage</a:t>
            </a:r>
            <a:r>
              <a:rPr lang="en-US" sz="2400" dirty="0"/>
              <a:t>)</a:t>
            </a:r>
          </a:p>
          <a:p>
            <a:pPr>
              <a:buFontTx/>
              <a:buChar char="-"/>
            </a:pPr>
            <a:endParaRPr lang="en-US" sz="2400" dirty="0"/>
          </a:p>
          <a:p>
            <a:r>
              <a:rPr lang="en-US" sz="2400" dirty="0"/>
              <a:t>Supporting material</a:t>
            </a:r>
          </a:p>
          <a:p>
            <a:pPr>
              <a:buFontTx/>
              <a:buChar char="-"/>
            </a:pPr>
            <a:r>
              <a:rPr lang="en-US" sz="2400" dirty="0"/>
              <a:t>Design of diversion weirs, small scale irrigation in hot climate. Rozgar </a:t>
            </a:r>
            <a:r>
              <a:rPr lang="en-US" sz="2400" dirty="0" err="1"/>
              <a:t>Baban</a:t>
            </a:r>
            <a:r>
              <a:rPr lang="en-US" sz="2400" dirty="0"/>
              <a:t> 1995.</a:t>
            </a:r>
          </a:p>
          <a:p>
            <a:pPr>
              <a:buFontTx/>
              <a:buChar char="-"/>
            </a:pPr>
            <a:r>
              <a:rPr lang="en-US" sz="2400" dirty="0"/>
              <a:t>Design of small canal structures, </a:t>
            </a:r>
            <a:r>
              <a:rPr lang="en-US" sz="2400" dirty="0" err="1"/>
              <a:t>USBR</a:t>
            </a:r>
            <a:r>
              <a:rPr lang="en-US" sz="2400" dirty="0"/>
              <a:t>, 1978.</a:t>
            </a:r>
          </a:p>
          <a:p>
            <a:pPr>
              <a:buFontTx/>
              <a:buChar char="-"/>
            </a:pPr>
            <a:r>
              <a:rPr lang="en-US" sz="2400" dirty="0"/>
              <a:t>Irrigation engineering and hydraulic structures, S. </a:t>
            </a:r>
            <a:r>
              <a:rPr lang="en-US" sz="2400" dirty="0" err="1"/>
              <a:t>Garge</a:t>
            </a:r>
            <a:r>
              <a:rPr lang="en-US" sz="2400" dirty="0"/>
              <a:t>, 2006.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endParaRPr lang="en-US" sz="2400" dirty="0"/>
          </a:p>
          <a:p>
            <a:endParaRPr lang="en-GB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620688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US" sz="1600" b="1" spc="5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CENG 6605 - Design of head works and canal structures / former Hydraulic Structure II  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mainAAU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7162" y="-5620"/>
            <a:ext cx="756837" cy="77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9587-4C1F-44CB-BD90-2FB5910DD37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Lecture I, Dr Yilma </a:t>
            </a:r>
            <a:r>
              <a:rPr lang="en-GB" dirty="0" err="1"/>
              <a:t>Seleshi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79513" y="1052736"/>
            <a:ext cx="89644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b="1" dirty="0"/>
              <a:t>Evaluation:</a:t>
            </a:r>
          </a:p>
          <a:p>
            <a:pPr>
              <a:buFontTx/>
              <a:buChar char="-"/>
            </a:pPr>
            <a:r>
              <a:rPr lang="en-US" sz="2400" dirty="0"/>
              <a:t>Four assignments (group four people together) with oral exam 40%</a:t>
            </a:r>
          </a:p>
          <a:p>
            <a:pPr>
              <a:buFontTx/>
              <a:buChar char="-"/>
            </a:pPr>
            <a:r>
              <a:rPr lang="en-US" sz="2400" dirty="0"/>
              <a:t>Final exam 60%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27864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36540</TotalTime>
  <Words>382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CENG 6605 - Design of head works and canal structures / former Hydraulic Structure II  </vt:lpstr>
      <vt:lpstr>CENG 6605 - Design of head works and canal structures / former Hydraulic Structure II , </vt:lpstr>
      <vt:lpstr> CENG 6605 - Design of head works and canal structures / former Hydraulic Structure II  </vt:lpstr>
      <vt:lpstr> CENG 6605 - Design of head works and canal structures / former Hydraulic Structure II  </vt:lpstr>
    </vt:vector>
  </TitlesOfParts>
  <Company>hela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YIlma Dr</dc:creator>
  <cp:lastModifiedBy>Dr. Yilma Sillesh</cp:lastModifiedBy>
  <cp:revision>184</cp:revision>
  <dcterms:created xsi:type="dcterms:W3CDTF">2011-04-24T04:07:55Z</dcterms:created>
  <dcterms:modified xsi:type="dcterms:W3CDTF">2020-04-29T08:18:21Z</dcterms:modified>
</cp:coreProperties>
</file>