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64"/>
  </p:notesMasterIdLst>
  <p:handoutMasterIdLst>
    <p:handoutMasterId r:id="rId265"/>
  </p:handoutMasterIdLst>
  <p:sldIdLst>
    <p:sldId id="730" r:id="rId2"/>
    <p:sldId id="803" r:id="rId3"/>
    <p:sldId id="804" r:id="rId4"/>
    <p:sldId id="805" r:id="rId5"/>
    <p:sldId id="806" r:id="rId6"/>
    <p:sldId id="807" r:id="rId7"/>
    <p:sldId id="808" r:id="rId8"/>
    <p:sldId id="809" r:id="rId9"/>
    <p:sldId id="810" r:id="rId10"/>
    <p:sldId id="811" r:id="rId11"/>
    <p:sldId id="812" r:id="rId12"/>
    <p:sldId id="813" r:id="rId13"/>
    <p:sldId id="814" r:id="rId14"/>
    <p:sldId id="815" r:id="rId15"/>
    <p:sldId id="816" r:id="rId16"/>
    <p:sldId id="817" r:id="rId17"/>
    <p:sldId id="818" r:id="rId18"/>
    <p:sldId id="819" r:id="rId19"/>
    <p:sldId id="820" r:id="rId20"/>
    <p:sldId id="821" r:id="rId21"/>
    <p:sldId id="822" r:id="rId22"/>
    <p:sldId id="823" r:id="rId23"/>
    <p:sldId id="824" r:id="rId24"/>
    <p:sldId id="825" r:id="rId25"/>
    <p:sldId id="826" r:id="rId26"/>
    <p:sldId id="827" r:id="rId27"/>
    <p:sldId id="828" r:id="rId28"/>
    <p:sldId id="829" r:id="rId29"/>
    <p:sldId id="830" r:id="rId30"/>
    <p:sldId id="831" r:id="rId31"/>
    <p:sldId id="832" r:id="rId32"/>
    <p:sldId id="833" r:id="rId33"/>
    <p:sldId id="834" r:id="rId34"/>
    <p:sldId id="835" r:id="rId35"/>
    <p:sldId id="836" r:id="rId36"/>
    <p:sldId id="837" r:id="rId37"/>
    <p:sldId id="838" r:id="rId38"/>
    <p:sldId id="839" r:id="rId39"/>
    <p:sldId id="840" r:id="rId40"/>
    <p:sldId id="841" r:id="rId41"/>
    <p:sldId id="842" r:id="rId42"/>
    <p:sldId id="843" r:id="rId43"/>
    <p:sldId id="844" r:id="rId44"/>
    <p:sldId id="845" r:id="rId45"/>
    <p:sldId id="846" r:id="rId46"/>
    <p:sldId id="847" r:id="rId47"/>
    <p:sldId id="848" r:id="rId48"/>
    <p:sldId id="849" r:id="rId49"/>
    <p:sldId id="850" r:id="rId50"/>
    <p:sldId id="851" r:id="rId51"/>
    <p:sldId id="852" r:id="rId52"/>
    <p:sldId id="853" r:id="rId53"/>
    <p:sldId id="854" r:id="rId54"/>
    <p:sldId id="855" r:id="rId55"/>
    <p:sldId id="731" r:id="rId56"/>
    <p:sldId id="521" r:id="rId57"/>
    <p:sldId id="522" r:id="rId58"/>
    <p:sldId id="523" r:id="rId59"/>
    <p:sldId id="524" r:id="rId60"/>
    <p:sldId id="525" r:id="rId61"/>
    <p:sldId id="526" r:id="rId62"/>
    <p:sldId id="527" r:id="rId63"/>
    <p:sldId id="528" r:id="rId64"/>
    <p:sldId id="530" r:id="rId65"/>
    <p:sldId id="531" r:id="rId66"/>
    <p:sldId id="532" r:id="rId67"/>
    <p:sldId id="520" r:id="rId68"/>
    <p:sldId id="732" r:id="rId69"/>
    <p:sldId id="733" r:id="rId70"/>
    <p:sldId id="734" r:id="rId71"/>
    <p:sldId id="738" r:id="rId72"/>
    <p:sldId id="740" r:id="rId73"/>
    <p:sldId id="739" r:id="rId74"/>
    <p:sldId id="743" r:id="rId75"/>
    <p:sldId id="742" r:id="rId76"/>
    <p:sldId id="744" r:id="rId77"/>
    <p:sldId id="741" r:id="rId78"/>
    <p:sldId id="745" r:id="rId79"/>
    <p:sldId id="746" r:id="rId80"/>
    <p:sldId id="747" r:id="rId81"/>
    <p:sldId id="748" r:id="rId82"/>
    <p:sldId id="749" r:id="rId83"/>
    <p:sldId id="750" r:id="rId84"/>
    <p:sldId id="751" r:id="rId85"/>
    <p:sldId id="752" r:id="rId86"/>
    <p:sldId id="753" r:id="rId87"/>
    <p:sldId id="755" r:id="rId88"/>
    <p:sldId id="756" r:id="rId89"/>
    <p:sldId id="757" r:id="rId90"/>
    <p:sldId id="758" r:id="rId91"/>
    <p:sldId id="759" r:id="rId92"/>
    <p:sldId id="760" r:id="rId93"/>
    <p:sldId id="761" r:id="rId94"/>
    <p:sldId id="762" r:id="rId95"/>
    <p:sldId id="763" r:id="rId96"/>
    <p:sldId id="764" r:id="rId97"/>
    <p:sldId id="765" r:id="rId98"/>
    <p:sldId id="766" r:id="rId99"/>
    <p:sldId id="767" r:id="rId100"/>
    <p:sldId id="768" r:id="rId101"/>
    <p:sldId id="769" r:id="rId102"/>
    <p:sldId id="534" r:id="rId103"/>
    <p:sldId id="533" r:id="rId104"/>
    <p:sldId id="536" r:id="rId105"/>
    <p:sldId id="535" r:id="rId106"/>
    <p:sldId id="538" r:id="rId107"/>
    <p:sldId id="539" r:id="rId108"/>
    <p:sldId id="537" r:id="rId109"/>
    <p:sldId id="541" r:id="rId110"/>
    <p:sldId id="540" r:id="rId111"/>
    <p:sldId id="543" r:id="rId112"/>
    <p:sldId id="542" r:id="rId113"/>
    <p:sldId id="545" r:id="rId114"/>
    <p:sldId id="547" r:id="rId115"/>
    <p:sldId id="546" r:id="rId116"/>
    <p:sldId id="548" r:id="rId117"/>
    <p:sldId id="549" r:id="rId118"/>
    <p:sldId id="550" r:id="rId119"/>
    <p:sldId id="551" r:id="rId120"/>
    <p:sldId id="554" r:id="rId121"/>
    <p:sldId id="555" r:id="rId122"/>
    <p:sldId id="552" r:id="rId123"/>
    <p:sldId id="559" r:id="rId124"/>
    <p:sldId id="558" r:id="rId125"/>
    <p:sldId id="560" r:id="rId126"/>
    <p:sldId id="561" r:id="rId127"/>
    <p:sldId id="562" r:id="rId128"/>
    <p:sldId id="563" r:id="rId129"/>
    <p:sldId id="564" r:id="rId130"/>
    <p:sldId id="565" r:id="rId131"/>
    <p:sldId id="566" r:id="rId132"/>
    <p:sldId id="567" r:id="rId133"/>
    <p:sldId id="569" r:id="rId134"/>
    <p:sldId id="568" r:id="rId135"/>
    <p:sldId id="570" r:id="rId136"/>
    <p:sldId id="644" r:id="rId137"/>
    <p:sldId id="645" r:id="rId138"/>
    <p:sldId id="643" r:id="rId139"/>
    <p:sldId id="647" r:id="rId140"/>
    <p:sldId id="649" r:id="rId141"/>
    <p:sldId id="650" r:id="rId142"/>
    <p:sldId id="651" r:id="rId143"/>
    <p:sldId id="648" r:id="rId144"/>
    <p:sldId id="652" r:id="rId145"/>
    <p:sldId id="653" r:id="rId146"/>
    <p:sldId id="655" r:id="rId147"/>
    <p:sldId id="654" r:id="rId148"/>
    <p:sldId id="657" r:id="rId149"/>
    <p:sldId id="658" r:id="rId150"/>
    <p:sldId id="659" r:id="rId151"/>
    <p:sldId id="662" r:id="rId152"/>
    <p:sldId id="663" r:id="rId153"/>
    <p:sldId id="664" r:id="rId154"/>
    <p:sldId id="668" r:id="rId155"/>
    <p:sldId id="667" r:id="rId156"/>
    <p:sldId id="661" r:id="rId157"/>
    <p:sldId id="669" r:id="rId158"/>
    <p:sldId id="670" r:id="rId159"/>
    <p:sldId id="671" r:id="rId160"/>
    <p:sldId id="672" r:id="rId161"/>
    <p:sldId id="660" r:id="rId162"/>
    <p:sldId id="673" r:id="rId163"/>
    <p:sldId id="674" r:id="rId164"/>
    <p:sldId id="675" r:id="rId165"/>
    <p:sldId id="676" r:id="rId166"/>
    <p:sldId id="677" r:id="rId167"/>
    <p:sldId id="712" r:id="rId168"/>
    <p:sldId id="713" r:id="rId169"/>
    <p:sldId id="714" r:id="rId170"/>
    <p:sldId id="883" r:id="rId171"/>
    <p:sldId id="884" r:id="rId172"/>
    <p:sldId id="885" r:id="rId173"/>
    <p:sldId id="889" r:id="rId174"/>
    <p:sldId id="890" r:id="rId175"/>
    <p:sldId id="888" r:id="rId176"/>
    <p:sldId id="887" r:id="rId177"/>
    <p:sldId id="893" r:id="rId178"/>
    <p:sldId id="892" r:id="rId179"/>
    <p:sldId id="891" r:id="rId180"/>
    <p:sldId id="886" r:id="rId181"/>
    <p:sldId id="896" r:id="rId182"/>
    <p:sldId id="895" r:id="rId183"/>
    <p:sldId id="894" r:id="rId184"/>
    <p:sldId id="678" r:id="rId185"/>
    <p:sldId id="681" r:id="rId186"/>
    <p:sldId id="682" r:id="rId187"/>
    <p:sldId id="684" r:id="rId188"/>
    <p:sldId id="683" r:id="rId189"/>
    <p:sldId id="679" r:id="rId190"/>
    <p:sldId id="680" r:id="rId191"/>
    <p:sldId id="687" r:id="rId192"/>
    <p:sldId id="686" r:id="rId193"/>
    <p:sldId id="685" r:id="rId194"/>
    <p:sldId id="691" r:id="rId195"/>
    <p:sldId id="692" r:id="rId196"/>
    <p:sldId id="693" r:id="rId197"/>
    <p:sldId id="694" r:id="rId198"/>
    <p:sldId id="695" r:id="rId199"/>
    <p:sldId id="696" r:id="rId200"/>
    <p:sldId id="697" r:id="rId201"/>
    <p:sldId id="698" r:id="rId202"/>
    <p:sldId id="699" r:id="rId203"/>
    <p:sldId id="700" r:id="rId204"/>
    <p:sldId id="702" r:id="rId205"/>
    <p:sldId id="703" r:id="rId206"/>
    <p:sldId id="704" r:id="rId207"/>
    <p:sldId id="770" r:id="rId208"/>
    <p:sldId id="771" r:id="rId209"/>
    <p:sldId id="772" r:id="rId210"/>
    <p:sldId id="773" r:id="rId211"/>
    <p:sldId id="774" r:id="rId212"/>
    <p:sldId id="775" r:id="rId213"/>
    <p:sldId id="776" r:id="rId214"/>
    <p:sldId id="777" r:id="rId215"/>
    <p:sldId id="778" r:id="rId216"/>
    <p:sldId id="779" r:id="rId217"/>
    <p:sldId id="780" r:id="rId218"/>
    <p:sldId id="781" r:id="rId219"/>
    <p:sldId id="782" r:id="rId220"/>
    <p:sldId id="783" r:id="rId221"/>
    <p:sldId id="784" r:id="rId222"/>
    <p:sldId id="785" r:id="rId223"/>
    <p:sldId id="786" r:id="rId224"/>
    <p:sldId id="787" r:id="rId225"/>
    <p:sldId id="788" r:id="rId226"/>
    <p:sldId id="789" r:id="rId227"/>
    <p:sldId id="790" r:id="rId228"/>
    <p:sldId id="791" r:id="rId229"/>
    <p:sldId id="792" r:id="rId230"/>
    <p:sldId id="793" r:id="rId231"/>
    <p:sldId id="794" r:id="rId232"/>
    <p:sldId id="795" r:id="rId233"/>
    <p:sldId id="796" r:id="rId234"/>
    <p:sldId id="797" r:id="rId235"/>
    <p:sldId id="798" r:id="rId236"/>
    <p:sldId id="799" r:id="rId237"/>
    <p:sldId id="800" r:id="rId238"/>
    <p:sldId id="881" r:id="rId239"/>
    <p:sldId id="857" r:id="rId240"/>
    <p:sldId id="858" r:id="rId241"/>
    <p:sldId id="859" r:id="rId242"/>
    <p:sldId id="860" r:id="rId243"/>
    <p:sldId id="861" r:id="rId244"/>
    <p:sldId id="862" r:id="rId245"/>
    <p:sldId id="863" r:id="rId246"/>
    <p:sldId id="864" r:id="rId247"/>
    <p:sldId id="865" r:id="rId248"/>
    <p:sldId id="866" r:id="rId249"/>
    <p:sldId id="867" r:id="rId250"/>
    <p:sldId id="868" r:id="rId251"/>
    <p:sldId id="869" r:id="rId252"/>
    <p:sldId id="870" r:id="rId253"/>
    <p:sldId id="871" r:id="rId254"/>
    <p:sldId id="872" r:id="rId255"/>
    <p:sldId id="873" r:id="rId256"/>
    <p:sldId id="874" r:id="rId257"/>
    <p:sldId id="875" r:id="rId258"/>
    <p:sldId id="876" r:id="rId259"/>
    <p:sldId id="877" r:id="rId260"/>
    <p:sldId id="878" r:id="rId261"/>
    <p:sldId id="879" r:id="rId262"/>
    <p:sldId id="880" r:id="rId26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100000" saltData="u6+cBCCp6rotykxCh79Qmw==" hashData="Vx4E3xzSBkEg0bFlnYNH7p/055g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0066"/>
    <a:srgbClr val="000099"/>
    <a:srgbClr val="FF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53" autoAdjust="0"/>
    <p:restoredTop sz="94660"/>
  </p:normalViewPr>
  <p:slideViewPr>
    <p:cSldViewPr>
      <p:cViewPr varScale="1">
        <p:scale>
          <a:sx n="69" d="100"/>
          <a:sy n="69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presProps" Target="pres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182" cy="512081"/>
          </a:xfrm>
          <a:prstGeom prst="rect">
            <a:avLst/>
          </a:prstGeom>
        </p:spPr>
        <p:txBody>
          <a:bodyPr vert="horz" lIns="97969" tIns="48984" rIns="97969" bIns="48984" rtlCol="0"/>
          <a:lstStyle>
            <a:lvl1pPr algn="l">
              <a:defRPr sz="1300"/>
            </a:lvl1pPr>
          </a:lstStyle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0481" y="0"/>
            <a:ext cx="3077181" cy="512081"/>
          </a:xfrm>
          <a:prstGeom prst="rect">
            <a:avLst/>
          </a:prstGeom>
        </p:spPr>
        <p:txBody>
          <a:bodyPr vert="horz" lIns="97969" tIns="48984" rIns="97969" bIns="48984" rtlCol="0"/>
          <a:lstStyle>
            <a:lvl1pPr algn="r">
              <a:defRPr sz="1300"/>
            </a:lvl1pPr>
          </a:lstStyle>
          <a:p>
            <a:fld id="{F28D7BF9-BDCA-4D8E-9A34-6AFD8F153F86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0785"/>
            <a:ext cx="3077182" cy="512081"/>
          </a:xfrm>
          <a:prstGeom prst="rect">
            <a:avLst/>
          </a:prstGeom>
        </p:spPr>
        <p:txBody>
          <a:bodyPr vert="horz" lIns="97969" tIns="48984" rIns="97969" bIns="48984" rtlCol="0" anchor="b"/>
          <a:lstStyle>
            <a:lvl1pPr algn="l">
              <a:defRPr sz="1300"/>
            </a:lvl1pPr>
          </a:lstStyle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481" y="9720785"/>
            <a:ext cx="3077181" cy="512081"/>
          </a:xfrm>
          <a:prstGeom prst="rect">
            <a:avLst/>
          </a:prstGeom>
        </p:spPr>
        <p:txBody>
          <a:bodyPr vert="horz" lIns="97969" tIns="48984" rIns="97969" bIns="48984" rtlCol="0" anchor="b"/>
          <a:lstStyle>
            <a:lvl1pPr algn="r">
              <a:defRPr sz="1300"/>
            </a:lvl1pPr>
          </a:lstStyle>
          <a:p>
            <a:fld id="{18C6E407-A64A-4DBA-8086-8B71D81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5346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182" cy="512081"/>
          </a:xfrm>
          <a:prstGeom prst="rect">
            <a:avLst/>
          </a:prstGeom>
        </p:spPr>
        <p:txBody>
          <a:bodyPr vert="horz" lIns="97969" tIns="48984" rIns="97969" bIns="48984" rtlCol="0"/>
          <a:lstStyle>
            <a:lvl1pPr algn="l">
              <a:defRPr sz="1300"/>
            </a:lvl1pPr>
          </a:lstStyle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481" y="0"/>
            <a:ext cx="3077181" cy="512081"/>
          </a:xfrm>
          <a:prstGeom prst="rect">
            <a:avLst/>
          </a:prstGeom>
        </p:spPr>
        <p:txBody>
          <a:bodyPr vert="horz" lIns="97969" tIns="48984" rIns="97969" bIns="48984" rtlCol="0"/>
          <a:lstStyle>
            <a:lvl1pPr algn="r">
              <a:defRPr sz="1300"/>
            </a:lvl1pPr>
          </a:lstStyle>
          <a:p>
            <a:fld id="{3483ACBD-2586-4387-9AD6-52C81A6D2F3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6512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969" tIns="48984" rIns="97969" bIns="489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749" y="4862141"/>
            <a:ext cx="5679440" cy="4605227"/>
          </a:xfrm>
          <a:prstGeom prst="rect">
            <a:avLst/>
          </a:prstGeom>
        </p:spPr>
        <p:txBody>
          <a:bodyPr vert="horz" lIns="97969" tIns="48984" rIns="97969" bIns="489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0785"/>
            <a:ext cx="3077182" cy="512081"/>
          </a:xfrm>
          <a:prstGeom prst="rect">
            <a:avLst/>
          </a:prstGeom>
        </p:spPr>
        <p:txBody>
          <a:bodyPr vert="horz" lIns="97969" tIns="48984" rIns="97969" bIns="48984" rtlCol="0" anchor="b"/>
          <a:lstStyle>
            <a:lvl1pPr algn="l">
              <a:defRPr sz="1300"/>
            </a:lvl1pPr>
          </a:lstStyle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481" y="9720785"/>
            <a:ext cx="3077181" cy="512081"/>
          </a:xfrm>
          <a:prstGeom prst="rect">
            <a:avLst/>
          </a:prstGeom>
        </p:spPr>
        <p:txBody>
          <a:bodyPr vert="horz" lIns="97969" tIns="48984" rIns="97969" bIns="48984" rtlCol="0" anchor="b"/>
          <a:lstStyle>
            <a:lvl1pPr algn="r">
              <a:defRPr sz="1300"/>
            </a:lvl1pPr>
          </a:lstStyle>
          <a:p>
            <a:fld id="{E3E67CC7-386B-485C-8406-32FB18E2E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765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EE6893-5D82-4104-B549-03F68E400D5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Lucy Academy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65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20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6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6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102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Finite Element Method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5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207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2FE7277-6D9B-4A3D-808B-AF363D89AC99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208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01A7E68-4CC8-45EE-9BB3-030A09D61A1A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209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87F3E04-F3B2-400D-A723-D8F15E2FDEFF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210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E451118-BE5C-436A-9507-8BD878FFEBA1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211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EF1B08C-6EA8-4A22-A4D3-8ED0328F3E0A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212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93299B1-BCE2-410A-8CD9-2980F8315614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213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F37F539-97AA-4DAA-B52B-A5A65F7E06EA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29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214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0F23679E-D608-4273-9C4A-BAE16B336705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215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B2575CA-3863-482E-A9F2-95F6C5A4ED12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216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00A09B98-1B8E-4DB9-BA7C-2E7AFD2C8BC3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217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2731965-2595-4019-BB7B-35E1D89516CE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218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53047832-7C49-4012-B7C8-C2F498391B44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219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CA43FB3-F6AE-42EC-A1DE-53BB45EC91B5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220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A21A7BF-4DA8-4C27-A277-F13C36349FF6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221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E6A2695C-DF9B-4CF5-9844-0B93D45DF99E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222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7416C82-87CF-4A94-8CA7-75E9E29FACD7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223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284A47D-1FBF-4193-9122-3665F3D54648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10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6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224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776E5C-02FD-4775-A1B1-B5494479F214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225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A81591-9357-4E9F-B187-98123D84C493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226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FCF2FF1-DA8C-404C-B534-D003DDCAD384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227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A2B661-2016-4D28-8A09-73F76C7305B6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228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BCC2554-07ED-47CC-B5A1-9B3EB53E874E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229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E7780CC-7BAB-4142-B1F5-1AE7151F8454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230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F0BAA26-CA90-42B9-AD09-74AB0DE0397C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231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11AE872-B6A2-4195-A06D-2035363979C6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232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5780526-4588-4251-A2F9-353F573F6032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233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E550A880-6E66-4F6B-9719-E93D34D9FFEE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11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66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234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7668DFA-966A-4464-A79B-45029D5D9103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235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0FE51B95-6AF6-4AEC-AEC9-C0901A7AB7FD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236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1144795-F29C-40A4-9666-93836AAC7563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237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F23164A-A9BC-4D3F-9C7C-A6F1B62CD814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smtClean="0"/>
              <a:t>ACM_Chapter_part_2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20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95997" indent="-306153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224610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714454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204298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694142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3183987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673831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4163675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D20FA394-BCCB-4BB9-AD2C-64BC9BED7906}" type="slidenum">
              <a:rPr lang="en-US" altLang="en-US" smtClean="0"/>
              <a:pPr eaLnBrk="1" hangingPunct="1"/>
              <a:t>238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95997" indent="-306153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224610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714454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204298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694142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3183987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673831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4163675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D20FA394-BCCB-4BB9-AD2C-64BC9BED7906}" type="slidenum">
              <a:rPr lang="en-US" altLang="en-US" smtClean="0"/>
              <a:pPr eaLnBrk="1" hangingPunct="1"/>
              <a:t>239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95997" indent="-306153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224610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714454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204298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694142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3183987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673831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4163675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4B8D1B6D-B6E5-455A-9FB0-EFC1286CDACF}" type="slidenum">
              <a:rPr lang="en-US" altLang="en-US" smtClean="0"/>
              <a:pPr eaLnBrk="1" hangingPunct="1"/>
              <a:t>259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95997" indent="-306153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224610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714454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204298" indent="-244922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694142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3183987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673831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4163675" indent="-244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9D2FCA3F-677F-466D-B77D-03536564204B}" type="slidenum">
              <a:rPr lang="en-US" altLang="en-US" smtClean="0"/>
              <a:pPr eaLnBrk="1" hangingPunct="1"/>
              <a:t>260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12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6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16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6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17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6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18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6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67CC7-386B-485C-8406-32FB18E2E94F}" type="slidenum">
              <a:rPr lang="en-US" smtClean="0"/>
              <a:t>19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Finite Element Method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By Dr. Tensay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820559-D692-4610-896D-50D514F0F0EA}" type="datetime1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9A199-16BD-4081-A82C-3171ABF487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6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CCA721-5205-4FD3-8D41-DEEC2F0EFC34}" type="datetime1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E91A-D7EA-4151-BB2D-2C6534D0CF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1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FE0EC-124E-48B2-B367-1518F4EA27BB}" type="datetime1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EBACC-1CA8-470B-A0C9-BFADC41F17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6E83CC-4B28-496A-9984-B65A9C80B813}" type="datetime1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4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CDBA65-F0CA-4A37-B228-705F220B4395}" type="datetime1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23D14-B933-4641-9097-1E5F9E545C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2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54894-EED0-4899-8F86-71A48963CB09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3B678-B4D3-4735-8DD6-363A02704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0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CAA488-BFF4-4658-AD35-75E46AF6C6E2}" type="datetime1">
              <a:rPr lang="en-US" smtClean="0"/>
              <a:t>4/25/2020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F08E7-10ED-409C-A89F-FEEF655787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8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B12108-6818-4561-B61F-2ED9614EBB6B}" type="datetime1">
              <a:rPr lang="en-US" smtClean="0"/>
              <a:t>4/25/2020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C2308-2D92-414C-BB0F-11111C9166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6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732307-042A-4E0F-AC80-C5D9A97A8AF2}" type="datetime1">
              <a:rPr lang="en-US" smtClean="0"/>
              <a:t>4/25/2020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C3A9D-C703-4170-AF35-C3F3CA4917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4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A650C0-D5D0-4E6E-9C95-1E581AD9EB1C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8CAAC-CEBF-4B14-BDF8-64A3C99F2C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2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035CFD-0D17-4AAD-93F0-5E4031CDC32C}" type="datetime1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CD98BC-1649-4BDC-9FBE-B9448A6CC6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7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2B20AB-A9DE-4A9D-B01F-4F83861EBEC7}" type="datetime1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D9131B-D33C-4997-9C27-F0E1701D80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9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6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8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1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4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4.png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6.png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9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4.png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3" Type="http://schemas.openxmlformats.org/officeDocument/2006/relationships/image" Target="../media/image307.png"/><Relationship Id="rId7" Type="http://schemas.openxmlformats.org/officeDocument/2006/relationships/image" Target="../media/image311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png"/><Relationship Id="rId5" Type="http://schemas.openxmlformats.org/officeDocument/2006/relationships/image" Target="../media/image309.png"/><Relationship Id="rId4" Type="http://schemas.openxmlformats.org/officeDocument/2006/relationships/image" Target="../media/image308.png"/><Relationship Id="rId9" Type="http://schemas.openxmlformats.org/officeDocument/2006/relationships/image" Target="../media/image313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7.png"/><Relationship Id="rId4" Type="http://schemas.openxmlformats.org/officeDocument/2006/relationships/image" Target="../media/image316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322.png"/><Relationship Id="rId7" Type="http://schemas.openxmlformats.org/officeDocument/2006/relationships/image" Target="../media/image326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5.png"/><Relationship Id="rId5" Type="http://schemas.openxmlformats.org/officeDocument/2006/relationships/image" Target="../media/image324.png"/><Relationship Id="rId10" Type="http://schemas.openxmlformats.org/officeDocument/2006/relationships/image" Target="../media/image329.png"/><Relationship Id="rId4" Type="http://schemas.openxmlformats.org/officeDocument/2006/relationships/image" Target="../media/image323.png"/><Relationship Id="rId9" Type="http://schemas.openxmlformats.org/officeDocument/2006/relationships/image" Target="../media/image328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3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3" Type="http://schemas.openxmlformats.org/officeDocument/2006/relationships/image" Target="../media/image338.png"/><Relationship Id="rId7" Type="http://schemas.openxmlformats.org/officeDocument/2006/relationships/image" Target="../media/image342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1.png"/><Relationship Id="rId5" Type="http://schemas.openxmlformats.org/officeDocument/2006/relationships/image" Target="../media/image340.png"/><Relationship Id="rId4" Type="http://schemas.openxmlformats.org/officeDocument/2006/relationships/image" Target="../media/image339.png"/><Relationship Id="rId9" Type="http://schemas.openxmlformats.org/officeDocument/2006/relationships/image" Target="../media/image344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10477" y="133997"/>
            <a:ext cx="8532948" cy="1847203"/>
          </a:xfrm>
          <a:noFill/>
        </p:spPr>
        <p:txBody>
          <a:bodyPr>
            <a:normAutofit/>
          </a:bodyPr>
          <a:lstStyle/>
          <a:p>
            <a:pPr lvl="0"/>
            <a:r>
              <a:rPr lang="en-US" sz="2800" b="1" cap="all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Finite </a:t>
            </a:r>
            <a:r>
              <a:rPr lang="en-US" sz="2800" b="1" cap="all" dirty="0">
                <a:solidFill>
                  <a:srgbClr val="0000CC"/>
                </a:solidFill>
                <a:latin typeface="Trebuchet MS" panose="020B0603020202020204" pitchFamily="34" charset="0"/>
              </a:rPr>
              <a:t>Element Method Applications in Geotechnical </a:t>
            </a:r>
            <a:r>
              <a:rPr lang="en-US" sz="2800" b="1" cap="all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Engineering</a:t>
            </a:r>
            <a:r>
              <a:rPr lang="en-US" sz="2800" b="1" cap="all" dirty="0">
                <a:solidFill>
                  <a:srgbClr val="0000CC"/>
                </a:solidFill>
                <a:latin typeface="Trebuchet MS" panose="020B0603020202020204" pitchFamily="34" charset="0"/>
              </a:rPr>
              <a:t/>
            </a:r>
            <a:br>
              <a:rPr lang="en-US" sz="2800" b="1" cap="all" dirty="0">
                <a:solidFill>
                  <a:srgbClr val="0000CC"/>
                </a:solidFill>
                <a:latin typeface="Trebuchet MS" panose="020B0603020202020204" pitchFamily="34" charset="0"/>
              </a:rPr>
            </a:br>
            <a:endParaRPr lang="en-US" sz="2800" b="1" cap="all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83160" y="2409632"/>
            <a:ext cx="8532948" cy="29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38" b="1" kern="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Tensay</a:t>
            </a:r>
            <a:r>
              <a:rPr lang="en-US" sz="2438" b="1" kern="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2438" b="1" kern="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Gebremedhin (PhD, PE)</a:t>
            </a:r>
            <a:r>
              <a:rPr lang="en-US" sz="2438" b="1" kern="0" dirty="0">
                <a:solidFill>
                  <a:schemeClr val="tx1"/>
                </a:solidFill>
                <a:latin typeface="Trebuchet MS" panose="020B0603020202020204" pitchFamily="34" charset="0"/>
              </a:rPr>
              <a:t/>
            </a:r>
            <a:br>
              <a:rPr lang="en-US" sz="2438" b="1" kern="0" dirty="0">
                <a:solidFill>
                  <a:schemeClr val="tx1"/>
                </a:solidFill>
                <a:latin typeface="Trebuchet MS" panose="020B0603020202020204" pitchFamily="34" charset="0"/>
              </a:rPr>
            </a:br>
            <a:r>
              <a:rPr lang="en-US" sz="2438" b="1" kern="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tensay@engineer.com</a:t>
            </a:r>
          </a:p>
        </p:txBody>
      </p:sp>
      <p:sp>
        <p:nvSpPr>
          <p:cNvPr id="8" name="Footer Placeholder 5"/>
          <p:cNvSpPr txBox="1">
            <a:spLocks/>
          </p:cNvSpPr>
          <p:nvPr/>
        </p:nvSpPr>
        <p:spPr bwMode="auto">
          <a:xfrm>
            <a:off x="283160" y="5316115"/>
            <a:ext cx="8784640" cy="138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1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School of Civil &amp; Environmental Engineering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Addis Ababa Institute of Technology 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Addis Ababa University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7630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AT" sz="2400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de-AT" sz="24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de-AT" sz="2400" dirty="0" smtClean="0">
                <a:solidFill>
                  <a:srgbClr val="0000CC"/>
                </a:solidFill>
              </a:rPr>
              <a:t> </a:t>
            </a:r>
          </a:p>
          <a:p>
            <a:pPr marL="0" indent="0">
              <a:buNone/>
            </a:pP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" y="533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2999"/>
            <a:ext cx="5943600" cy="515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9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599"/>
            <a:ext cx="7848600" cy="525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3054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de-AT" sz="28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3. </a:t>
            </a:r>
            <a:r>
              <a:rPr lang="en-US" sz="28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Formulation of Finite Element and Finite Element Modeling Tips</a:t>
            </a:r>
            <a:endParaRPr lang="en-US" dirty="0" smtClean="0">
              <a:latin typeface="Trebuchet MS" panose="020B0603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latin typeface="Trebuchet MS" panose="020B0603020202020204" pitchFamily="34" charset="0"/>
              </a:rPr>
              <a:t>1-D Finite Elements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 smtClean="0">
              <a:latin typeface="Trebuchet MS" panose="020B0603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latin typeface="Trebuchet MS" panose="020B0603020202020204" pitchFamily="34" charset="0"/>
              </a:rPr>
              <a:t>2-D Finite Elements</a:t>
            </a:r>
            <a:endParaRPr lang="en-US" dirty="0">
              <a:latin typeface="Trebuchet MS" panose="020B0603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dirty="0">
              <a:latin typeface="Trebuchet MS" panose="020B0603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latin typeface="Trebuchet MS" panose="020B0603020202020204" pitchFamily="34" charset="0"/>
              </a:rPr>
              <a:t>3-D </a:t>
            </a:r>
            <a:r>
              <a:rPr lang="en-US" dirty="0">
                <a:latin typeface="Trebuchet MS" panose="020B0603020202020204" pitchFamily="34" charset="0"/>
              </a:rPr>
              <a:t>Finite Elements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 smtClean="0">
              <a:latin typeface="Trebuchet MS" panose="020B0603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err="1" smtClean="0">
                <a:latin typeface="Trebuchet MS" panose="020B0603020202020204" pitchFamily="34" charset="0"/>
              </a:rPr>
              <a:t>Isoparametric</a:t>
            </a:r>
            <a:r>
              <a:rPr lang="en-US" dirty="0" smtClean="0">
                <a:latin typeface="Trebuchet MS" panose="020B0603020202020204" pitchFamily="34" charset="0"/>
              </a:rPr>
              <a:t> Element Representation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 smtClean="0">
              <a:latin typeface="Trebuchet MS" panose="020B0603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Trebuchet MS" panose="020B0603020202020204" pitchFamily="34" charset="0"/>
              </a:rPr>
              <a:t>Variational Formulation of 1-D Bar Element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 smtClean="0">
              <a:latin typeface="Trebuchet MS" panose="020B0603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latin typeface="Trebuchet MS" panose="020B0603020202020204" pitchFamily="34" charset="0"/>
              </a:rPr>
              <a:t>Finite </a:t>
            </a:r>
            <a:r>
              <a:rPr lang="en-US" dirty="0">
                <a:latin typeface="Trebuchet MS" panose="020B0603020202020204" pitchFamily="34" charset="0"/>
              </a:rPr>
              <a:t>Element </a:t>
            </a:r>
            <a:r>
              <a:rPr lang="en-US" dirty="0" smtClean="0">
                <a:latin typeface="Trebuchet MS" panose="020B0603020202020204" pitchFamily="34" charset="0"/>
              </a:rPr>
              <a:t>Modeling Tips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endParaRPr lang="de-AT" dirty="0"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686800" cy="735492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de-AT" dirty="0">
                <a:solidFill>
                  <a:srgbClr val="0000FF"/>
                </a:solidFill>
                <a:latin typeface="Trebuchet MS" panose="020B0603020202020204" pitchFamily="34" charset="0"/>
                <a:ea typeface="+mj-ea"/>
                <a:cs typeface="+mj-cs"/>
              </a:rPr>
              <a:t>Types of Finite Elements</a:t>
            </a:r>
          </a:p>
          <a:p>
            <a:pPr marL="0" indent="0">
              <a:buNone/>
            </a:pPr>
            <a:endParaRPr lang="de-AT" sz="2800" dirty="0" smtClean="0"/>
          </a:p>
          <a:p>
            <a:pPr marL="0" indent="0">
              <a:buNone/>
            </a:pPr>
            <a:endParaRPr lang="de-AT" sz="2800" dirty="0"/>
          </a:p>
          <a:p>
            <a:pPr marL="0" indent="0">
              <a:buNone/>
            </a:pPr>
            <a:endParaRPr lang="de-AT" sz="2800" dirty="0" smtClean="0"/>
          </a:p>
          <a:p>
            <a:pPr marL="0" indent="0">
              <a:buNone/>
            </a:pPr>
            <a:endParaRPr lang="de-AT" sz="2800" dirty="0"/>
          </a:p>
          <a:p>
            <a:pPr marL="0" indent="0">
              <a:buNone/>
            </a:pPr>
            <a:endParaRPr lang="de-AT" sz="2800" dirty="0"/>
          </a:p>
          <a:p>
            <a:pPr marL="0" indent="0">
              <a:buNone/>
            </a:pPr>
            <a:endParaRPr lang="de-AT" sz="2800" dirty="0" smtClean="0"/>
          </a:p>
          <a:p>
            <a:pPr marL="0" indent="0">
              <a:buNone/>
            </a:pPr>
            <a:endParaRPr lang="de-AT" sz="2800" dirty="0"/>
          </a:p>
          <a:p>
            <a:pPr marL="0" indent="0">
              <a:buNone/>
            </a:pPr>
            <a:endParaRPr lang="de-AT" sz="2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09345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+mj-lt"/>
              </a:rPr>
              <a:t>2.2  1D Finite element</a:t>
            </a:r>
            <a:endParaRPr lang="en-US" sz="2800" b="1" dirty="0">
              <a:solidFill>
                <a:srgbClr val="0000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6753656" cy="305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038600"/>
            <a:ext cx="7007319" cy="25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2510" y="18328"/>
            <a:ext cx="8229600" cy="66747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General 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Spring Element      </a:t>
            </a:r>
          </a:p>
          <a:p>
            <a:pPr marL="0" indent="0">
              <a:buNone/>
            </a:pPr>
            <a:endParaRPr lang="de-AT" sz="2800" dirty="0">
              <a:latin typeface="Trebuchet MS" panose="020B0603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" y="1295400"/>
            <a:ext cx="8962931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0" y="949036"/>
            <a:ext cx="8947112" cy="446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" y="512620"/>
            <a:ext cx="8042564" cy="441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09" y="4647715"/>
            <a:ext cx="6400800" cy="220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0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35416"/>
            <a:ext cx="8153401" cy="624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6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" y="609600"/>
            <a:ext cx="8977746" cy="532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533400"/>
            <a:ext cx="905026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53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5" y="609600"/>
            <a:ext cx="8896745" cy="498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7630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</a:rPr>
              <a:t>   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" y="533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15950"/>
            <a:ext cx="70866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790950"/>
            <a:ext cx="83343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0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505690"/>
            <a:ext cx="7813421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09600"/>
            <a:ext cx="887008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9" y="3504977"/>
            <a:ext cx="8733371" cy="224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7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" y="533400"/>
            <a:ext cx="898467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9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588817"/>
            <a:ext cx="8179148" cy="5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1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" y="609600"/>
            <a:ext cx="874266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4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609600"/>
            <a:ext cx="905977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4038600"/>
            <a:ext cx="905978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4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533400"/>
            <a:ext cx="9076426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9144000" cy="157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3" y="914399"/>
            <a:ext cx="8922277" cy="498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88244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6" y="581891"/>
            <a:ext cx="8959169" cy="432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763000" cy="5486400"/>
          </a:xfrm>
        </p:spPr>
        <p:txBody>
          <a:bodyPr>
            <a:noAutofit/>
          </a:bodyPr>
          <a:lstStyle/>
          <a:p>
            <a:r>
              <a:rPr lang="de-AT" sz="2400" dirty="0" smtClean="0"/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" y="533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" y="1181100"/>
            <a:ext cx="906760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" y="533400"/>
            <a:ext cx="8910671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8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>
                <a:latin typeface="Trebuchet MS" panose="020B0603020202020204" pitchFamily="34" charset="0"/>
              </a:rPr>
              <a:t>    Steps to be followed:</a:t>
            </a:r>
          </a:p>
          <a:p>
            <a:pPr marL="0" indent="0">
              <a:buNone/>
            </a:pPr>
            <a:endParaRPr lang="de-AT" sz="2800" dirty="0" smtClean="0">
              <a:latin typeface="Trebuchet MS" panose="020B0603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AT" sz="2800" dirty="0" smtClean="0">
                <a:latin typeface="Trebuchet MS" panose="020B0603020202020204" pitchFamily="34" charset="0"/>
              </a:rPr>
              <a:t>Step-1: Delinating and discretizing the domain</a:t>
            </a:r>
          </a:p>
          <a:p>
            <a:pPr>
              <a:buFont typeface="Wingdings" pitchFamily="2" charset="2"/>
              <a:buChar char="Ø"/>
            </a:pPr>
            <a:r>
              <a:rPr lang="de-AT" sz="2800" dirty="0" smtClean="0">
                <a:latin typeface="Trebuchet MS" panose="020B0603020202020204" pitchFamily="34" charset="0"/>
              </a:rPr>
              <a:t>Step-2: Writing the ESM</a:t>
            </a:r>
          </a:p>
          <a:p>
            <a:pPr>
              <a:buFont typeface="Wingdings" pitchFamily="2" charset="2"/>
              <a:buChar char="Ø"/>
            </a:pPr>
            <a:r>
              <a:rPr lang="de-AT" sz="2800" dirty="0" smtClean="0">
                <a:latin typeface="Trebuchet MS" panose="020B0603020202020204" pitchFamily="34" charset="0"/>
              </a:rPr>
              <a:t>Step-3: Assembling the ESM to get the GSM</a:t>
            </a:r>
          </a:p>
          <a:p>
            <a:pPr>
              <a:buFont typeface="Wingdings" pitchFamily="2" charset="2"/>
              <a:buChar char="Ø"/>
            </a:pPr>
            <a:r>
              <a:rPr lang="de-AT" sz="2800" dirty="0" smtClean="0">
                <a:latin typeface="Trebuchet MS" panose="020B0603020202020204" pitchFamily="34" charset="0"/>
              </a:rPr>
              <a:t>Step-4: Applying the BCs</a:t>
            </a:r>
          </a:p>
          <a:p>
            <a:pPr>
              <a:buFont typeface="Wingdings" pitchFamily="2" charset="2"/>
              <a:buChar char="Ø"/>
            </a:pPr>
            <a:r>
              <a:rPr lang="de-AT" sz="2800" dirty="0" smtClean="0">
                <a:latin typeface="Trebuchet MS" panose="020B0603020202020204" pitchFamily="34" charset="0"/>
              </a:rPr>
              <a:t>Step-5: Solving the Eqns</a:t>
            </a:r>
          </a:p>
          <a:p>
            <a:pPr>
              <a:buFont typeface="Wingdings" pitchFamily="2" charset="2"/>
              <a:buChar char="Ø"/>
            </a:pPr>
            <a:r>
              <a:rPr lang="de-AT" sz="2800" dirty="0" smtClean="0">
                <a:latin typeface="Trebuchet MS" panose="020B0603020202020204" pitchFamily="34" charset="0"/>
              </a:rPr>
              <a:t>Step-6: Post processing</a:t>
            </a:r>
          </a:p>
          <a:p>
            <a:pPr>
              <a:buFont typeface="Wingdings" pitchFamily="2" charset="2"/>
              <a:buChar char="Ø"/>
            </a:pPr>
            <a:endParaRPr lang="de-AT" sz="28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1-D Finite Element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1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+mj-lt"/>
              </a:rPr>
              <a:t>Bar and Beam Element</a:t>
            </a:r>
            <a:endParaRPr lang="en-US" sz="2800" b="1" dirty="0">
              <a:solidFill>
                <a:srgbClr val="0000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" y="692720"/>
            <a:ext cx="905985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" y="4589243"/>
            <a:ext cx="9087563" cy="155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</a:t>
            </a:r>
            <a:endParaRPr lang="de-AT" sz="2800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76200"/>
            <a:ext cx="904701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5036127"/>
            <a:ext cx="8970818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999" y="5301744"/>
            <a:ext cx="603998" cy="116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/>
              <a:t>         </a:t>
            </a:r>
            <a:endParaRPr lang="de-AT" sz="28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8077200" cy="520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4" y="5257800"/>
            <a:ext cx="807032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  </a:t>
            </a:r>
            <a:endParaRPr lang="de-AT" sz="2800" dirty="0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7034"/>
            <a:ext cx="8991600" cy="88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48821"/>
            <a:ext cx="8991600" cy="367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38254"/>
            <a:ext cx="8991600" cy="196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  </a:t>
            </a:r>
            <a:endParaRPr lang="de-AT" sz="28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1" y="34637"/>
            <a:ext cx="8983719" cy="182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1" y="1840536"/>
            <a:ext cx="8983719" cy="478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  </a:t>
            </a:r>
            <a:endParaRPr lang="de-AT" sz="28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" y="76200"/>
            <a:ext cx="9083074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  </a:t>
            </a:r>
            <a:endParaRPr lang="de-AT" sz="28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05203"/>
            <a:ext cx="8991600" cy="503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  </a:t>
            </a:r>
            <a:endParaRPr lang="de-AT" sz="28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0" y="76200"/>
            <a:ext cx="892018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534400" cy="5973763"/>
          </a:xfrm>
        </p:spPr>
        <p:txBody>
          <a:bodyPr/>
          <a:lstStyle/>
          <a:p>
            <a:r>
              <a:rPr lang="en-US" dirty="0" smtClean="0">
                <a:solidFill>
                  <a:srgbClr val="0000CC"/>
                </a:solidFill>
              </a:rPr>
              <a:t>   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5869814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73325"/>
            <a:ext cx="3367088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4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  </a:t>
            </a:r>
            <a:endParaRPr lang="de-AT" sz="28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73165"/>
            <a:ext cx="9025266" cy="3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70547"/>
            <a:ext cx="9039121" cy="252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  </a:t>
            </a:r>
            <a:endParaRPr lang="de-AT" sz="28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304800"/>
            <a:ext cx="8963854" cy="461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  </a:t>
            </a:r>
            <a:endParaRPr lang="de-AT" sz="2800" dirty="0"/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76199"/>
            <a:ext cx="8860971" cy="548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29" y="3879273"/>
            <a:ext cx="390797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" y="5562600"/>
            <a:ext cx="8915400" cy="88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  </a:t>
            </a:r>
            <a:endParaRPr lang="de-AT" sz="28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" y="76200"/>
            <a:ext cx="9067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" y="5562600"/>
            <a:ext cx="9081656" cy="90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486400"/>
            <a:ext cx="1447800" cy="92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56" y="5119255"/>
            <a:ext cx="1950244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  </a:t>
            </a:r>
            <a:endParaRPr lang="de-AT" sz="28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49"/>
            <a:ext cx="8505825" cy="475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4800600"/>
            <a:ext cx="8505825" cy="19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69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>
                <a:solidFill>
                  <a:srgbClr val="0000CC"/>
                </a:solidFill>
              </a:rPr>
              <a:t>Exercise:</a:t>
            </a:r>
            <a:endParaRPr lang="de-AT" sz="2800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de-AT" sz="28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de-AT" sz="2800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de-AT" sz="28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de-AT" sz="2800" dirty="0" smtClean="0">
              <a:solidFill>
                <a:srgbClr val="0000CC"/>
              </a:solidFill>
            </a:endParaRPr>
          </a:p>
          <a:p>
            <a:r>
              <a:rPr lang="de-AT" sz="2800" dirty="0" smtClean="0"/>
              <a:t>        </a:t>
            </a:r>
            <a:endParaRPr lang="de-AT" sz="2800" dirty="0"/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0"/>
            <a:ext cx="5867400" cy="282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164"/>
            <a:ext cx="9067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590800"/>
            <a:ext cx="9067800" cy="119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895600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latin typeface="Times New Roman" pitchFamily="18" charset="0"/>
                <a:cs typeface="Times New Roman" pitchFamily="18" charset="0"/>
              </a:rPr>
              <a:t>Check your solution obtained above if the load P is reduced by half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r>
              <a:rPr lang="de-AT" sz="2800" dirty="0" smtClean="0"/>
              <a:t> </a:t>
            </a:r>
            <a:endParaRPr lang="de-AT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2D Finite Element 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2136"/>
            <a:ext cx="7467600" cy="534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22332"/>
            <a:ext cx="7467600" cy="103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r>
              <a:rPr lang="de-AT" sz="2800" dirty="0" smtClean="0"/>
              <a:t> </a:t>
            </a:r>
            <a:endParaRPr lang="de-AT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82300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r>
              <a:rPr lang="de-AT" sz="2800" dirty="0" smtClean="0"/>
              <a:t> </a:t>
            </a:r>
            <a:endParaRPr lang="de-AT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704"/>
            <a:ext cx="8839200" cy="627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r>
              <a:rPr lang="de-AT" sz="2800" dirty="0" smtClean="0"/>
              <a:t> </a:t>
            </a:r>
            <a:endParaRPr lang="de-AT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9016066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534400" cy="5897563"/>
          </a:xfrm>
        </p:spPr>
        <p:txBody>
          <a:bodyPr/>
          <a:lstStyle/>
          <a:p>
            <a:r>
              <a:rPr lang="de-AT" dirty="0" smtClean="0"/>
              <a:t>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309688"/>
            <a:ext cx="66389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55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r>
              <a:rPr lang="de-AT" sz="2800" dirty="0" smtClean="0"/>
              <a:t> </a:t>
            </a:r>
            <a:endParaRPr lang="de-AT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84" y="623455"/>
            <a:ext cx="8686801" cy="561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r>
              <a:rPr lang="de-AT" sz="2800" dirty="0" smtClean="0"/>
              <a:t> </a:t>
            </a:r>
            <a:endParaRPr lang="de-AT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" y="609600"/>
            <a:ext cx="9019504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r>
              <a:rPr lang="de-AT" sz="2800" dirty="0" smtClean="0"/>
              <a:t> </a:t>
            </a:r>
            <a:endParaRPr lang="de-AT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7" y="838200"/>
            <a:ext cx="905013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9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r>
              <a:rPr lang="de-AT" sz="2800" dirty="0" smtClean="0"/>
              <a:t> </a:t>
            </a:r>
            <a:endParaRPr lang="de-AT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" y="609600"/>
            <a:ext cx="8977745" cy="40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0" y="4648200"/>
            <a:ext cx="8977745" cy="133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2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r>
              <a:rPr lang="de-AT" sz="2800" dirty="0" smtClean="0"/>
              <a:t> </a:t>
            </a:r>
            <a:endParaRPr lang="de-AT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599"/>
            <a:ext cx="8915400" cy="481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r>
              <a:rPr lang="de-AT" sz="2800" dirty="0" smtClean="0"/>
              <a:t> </a:t>
            </a:r>
            <a:endParaRPr lang="de-AT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7924800" cy="375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10488"/>
            <a:ext cx="6528722" cy="257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What if, there is a hole inside? </a:t>
            </a:r>
            <a:endParaRPr lang="de-AT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806337" y="1493567"/>
            <a:ext cx="6248400" cy="3429000"/>
            <a:chOff x="1828800" y="616527"/>
            <a:chExt cx="4829175" cy="267652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16527"/>
              <a:ext cx="4829175" cy="267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505200" y="1752600"/>
              <a:ext cx="838200" cy="8382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828800" y="1371600"/>
            <a:ext cx="4829175" cy="2676525"/>
            <a:chOff x="1828800" y="616527"/>
            <a:chExt cx="4829175" cy="267652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16527"/>
              <a:ext cx="4829175" cy="267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505200" y="1752600"/>
              <a:ext cx="838200" cy="8382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1" y="564572"/>
            <a:ext cx="8503637" cy="4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63661"/>
            <a:ext cx="8500989" cy="159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0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5745"/>
            <a:ext cx="89154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8" y="609599"/>
            <a:ext cx="8833532" cy="48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839200" cy="5668963"/>
          </a:xfrm>
        </p:spPr>
        <p:txBody>
          <a:bodyPr/>
          <a:lstStyle/>
          <a:p>
            <a:r>
              <a:rPr lang="de-AT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024063"/>
            <a:ext cx="8305801" cy="245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72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93580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" y="609600"/>
            <a:ext cx="9105251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620"/>
            <a:ext cx="8886825" cy="43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54235"/>
            <a:ext cx="62960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6" y="638175"/>
            <a:ext cx="8967284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6" y="4267200"/>
            <a:ext cx="896728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18262" y="762000"/>
            <a:ext cx="8949538" cy="5029200"/>
            <a:chOff x="42062" y="609600"/>
            <a:chExt cx="9101938" cy="50292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90" y="609600"/>
              <a:ext cx="9067800" cy="342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2" y="4038600"/>
              <a:ext cx="9101938" cy="16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4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7081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>
                <a:solidFill>
                  <a:srgbClr val="0000CC"/>
                </a:solidFill>
              </a:rPr>
              <a:t>Natural Coordinate   </a:t>
            </a:r>
            <a:endParaRPr lang="de-AT" sz="2800" dirty="0">
              <a:solidFill>
                <a:srgbClr val="0000CC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032327"/>
            <a:ext cx="8963891" cy="430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5334000"/>
            <a:ext cx="8963891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2" y="540327"/>
            <a:ext cx="8962458" cy="464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8834236" cy="610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" y="533400"/>
            <a:ext cx="9067800" cy="387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9067800" cy="6324600"/>
          </a:xfrm>
        </p:spPr>
        <p:txBody>
          <a:bodyPr>
            <a:noAutofit/>
          </a:bodyPr>
          <a:lstStyle/>
          <a:p>
            <a:pPr lvl="0"/>
            <a:endParaRPr lang="de-AT" sz="2400" dirty="0"/>
          </a:p>
          <a:p>
            <a:pPr lvl="0"/>
            <a:endParaRPr lang="de-AT" sz="2400" dirty="0" smtClean="0"/>
          </a:p>
          <a:p>
            <a:pPr lvl="0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" y="6096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85800"/>
            <a:ext cx="4902236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647700"/>
            <a:ext cx="49053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9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" y="609600"/>
            <a:ext cx="8984673" cy="59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0" y="554182"/>
            <a:ext cx="8869580" cy="538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" y="595745"/>
            <a:ext cx="911587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8" y="574964"/>
            <a:ext cx="8981412" cy="536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915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2" y="505691"/>
            <a:ext cx="8240795" cy="478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10" y="1219200"/>
            <a:ext cx="500293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644236"/>
            <a:ext cx="9056907" cy="308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2-D Finite Element … Cont’d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18" y="0"/>
            <a:ext cx="1828800" cy="151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7" y="1562100"/>
            <a:ext cx="861541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7" y="3314699"/>
            <a:ext cx="8615413" cy="329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4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"/>
            <a:ext cx="9144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2314574"/>
            <a:ext cx="6854744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5" y="381000"/>
            <a:ext cx="88130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5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763000" cy="457200"/>
          </a:xfrm>
        </p:spPr>
        <p:txBody>
          <a:bodyPr>
            <a:noAutofit/>
          </a:bodyPr>
          <a:lstStyle/>
          <a:p>
            <a:pPr lvl="1"/>
            <a:r>
              <a:rPr lang="de-AT" sz="2800" b="1" dirty="0" smtClean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II -  WTG FOUNDATION DESIGN AND CONSTRUCTION </a:t>
            </a:r>
            <a:endParaRPr lang="en-US" sz="2600" dirty="0" smtClean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9067800" cy="6324600"/>
          </a:xfrm>
        </p:spPr>
        <p:txBody>
          <a:bodyPr>
            <a:noAutofit/>
          </a:bodyPr>
          <a:lstStyle/>
          <a:p>
            <a:pPr lvl="0"/>
            <a:endParaRPr lang="de-AT" sz="2400" dirty="0"/>
          </a:p>
          <a:p>
            <a:pPr lvl="0"/>
            <a:endParaRPr lang="de-AT" sz="2400" dirty="0" smtClean="0"/>
          </a:p>
          <a:p>
            <a:pPr lvl="0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" y="6096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28600"/>
            <a:ext cx="49053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3554301"/>
            <a:ext cx="3321050" cy="322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52400"/>
            <a:ext cx="429577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3632793"/>
            <a:ext cx="2362200" cy="311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170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54183"/>
            <a:ext cx="7162800" cy="153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77200" cy="468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171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78948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3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172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762000"/>
            <a:ext cx="806575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17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173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31520"/>
            <a:ext cx="6705600" cy="536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1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174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29600" cy="510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5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39" y="685800"/>
            <a:ext cx="739446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1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176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315200" cy="576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1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177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230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7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178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16527"/>
            <a:ext cx="5562600" cy="559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7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179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019800" cy="5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7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9067800" cy="6324600"/>
          </a:xfrm>
        </p:spPr>
        <p:txBody>
          <a:bodyPr>
            <a:noAutofit/>
          </a:bodyPr>
          <a:lstStyle/>
          <a:p>
            <a:pPr lvl="0"/>
            <a:endParaRPr lang="de-AT" sz="2400" dirty="0"/>
          </a:p>
          <a:p>
            <a:pPr lvl="0"/>
            <a:endParaRPr lang="de-AT" sz="2400" dirty="0" smtClean="0"/>
          </a:p>
          <a:p>
            <a:pPr lvl="0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" y="6096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20725"/>
            <a:ext cx="5735936" cy="57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180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0" y="838200"/>
            <a:ext cx="866834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98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181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924800" cy="535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2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182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7645024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2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</a:t>
            </a:r>
            <a:endParaRPr lang="de-A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183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The </a:t>
            </a:r>
            <a:r>
              <a:rPr lang="en-US" sz="28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Isoparametric</a:t>
            </a:r>
            <a:r>
              <a:rPr lang="en-US" sz="2800" b="1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Element Representation </a:t>
            </a:r>
            <a:endParaRPr lang="en-US" sz="2800" b="1" dirty="0">
              <a:solidFill>
                <a:srgbClr val="0000FF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066800"/>
            <a:ext cx="723053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2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745"/>
            <a:ext cx="9144000" cy="6248400"/>
          </a:xfrm>
        </p:spPr>
        <p:txBody>
          <a:bodyPr>
            <a:normAutofit/>
          </a:bodyPr>
          <a:lstStyle/>
          <a:p>
            <a:r>
              <a:rPr lang="de-AT" sz="2800" dirty="0" smtClean="0"/>
              <a:t>Step-1: Delinate and discretize the domain</a:t>
            </a:r>
          </a:p>
          <a:p>
            <a:endParaRPr lang="de-AT" sz="2800" dirty="0" smtClean="0"/>
          </a:p>
          <a:p>
            <a:endParaRPr lang="de-AT" sz="2800" dirty="0" smtClean="0"/>
          </a:p>
          <a:p>
            <a:r>
              <a:rPr lang="de-AT" sz="2800" dirty="0" smtClean="0"/>
              <a:t>Step-2: Develop ESM    </a:t>
            </a:r>
            <a:endParaRPr lang="de-AT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8991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rtl="0">
              <a:spcBef>
                <a:spcPct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Example:</a:t>
            </a:r>
            <a:endParaRPr lang="en-US" sz="2800" b="1" dirty="0">
              <a:solidFill>
                <a:srgbClr val="0000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" y="2819400"/>
            <a:ext cx="899160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44145"/>
          </a:xfrm>
        </p:spPr>
        <p:txBody>
          <a:bodyPr>
            <a:normAutofit/>
          </a:bodyPr>
          <a:lstStyle/>
          <a:p>
            <a:endParaRPr lang="de-AT" sz="2800" dirty="0" smtClean="0"/>
          </a:p>
          <a:p>
            <a:endParaRPr lang="de-AT" sz="2800" dirty="0"/>
          </a:p>
          <a:p>
            <a:endParaRPr lang="de-AT" sz="2800" dirty="0" smtClean="0"/>
          </a:p>
          <a:p>
            <a:endParaRPr lang="de-AT" sz="2800" dirty="0"/>
          </a:p>
          <a:p>
            <a:endParaRPr lang="de-AT" sz="2800" dirty="0" smtClean="0"/>
          </a:p>
          <a:p>
            <a:endParaRPr lang="de-AT" sz="2800" dirty="0"/>
          </a:p>
          <a:p>
            <a:endParaRPr lang="de-AT" sz="2800" dirty="0" smtClean="0"/>
          </a:p>
          <a:p>
            <a:endParaRPr lang="de-AT" sz="28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" y="762000"/>
            <a:ext cx="9057922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44145"/>
          </a:xfrm>
        </p:spPr>
        <p:txBody>
          <a:bodyPr>
            <a:normAutofit/>
          </a:bodyPr>
          <a:lstStyle/>
          <a:p>
            <a:r>
              <a:rPr lang="de-AT" sz="2400" dirty="0" smtClean="0"/>
              <a:t>Step-3: Assembling the ESM to get the GSM</a:t>
            </a:r>
          </a:p>
          <a:p>
            <a:r>
              <a:rPr lang="de-AT" sz="2400" dirty="0" smtClean="0"/>
              <a:t>The problem has 4 nodes and hence 8 dof (8x8 matrix)</a:t>
            </a:r>
          </a:p>
          <a:p>
            <a:endParaRPr lang="de-AT" sz="2400" dirty="0"/>
          </a:p>
          <a:p>
            <a:endParaRPr lang="de-AT" sz="2400" dirty="0" smtClean="0"/>
          </a:p>
          <a:p>
            <a:endParaRPr lang="de-AT" sz="2400" dirty="0"/>
          </a:p>
          <a:p>
            <a:endParaRPr lang="de-AT" sz="2400" dirty="0" smtClean="0"/>
          </a:p>
          <a:p>
            <a:endParaRPr lang="de-AT" sz="2400" dirty="0"/>
          </a:p>
          <a:p>
            <a:endParaRPr lang="de-AT" sz="2400" dirty="0" smtClean="0"/>
          </a:p>
          <a:p>
            <a:endParaRPr lang="de-AT" sz="2400" dirty="0"/>
          </a:p>
          <a:p>
            <a:endParaRPr lang="de-AT" sz="2400" dirty="0" smtClean="0"/>
          </a:p>
          <a:p>
            <a:endParaRPr lang="de-AT" sz="2400" dirty="0" smtClean="0"/>
          </a:p>
          <a:p>
            <a:endParaRPr lang="de-AT" sz="2400" dirty="0"/>
          </a:p>
          <a:p>
            <a:endParaRPr lang="de-AT" sz="2400" dirty="0" smtClean="0"/>
          </a:p>
          <a:p>
            <a:endParaRPr lang="de-AT" sz="2400" dirty="0" smtClean="0"/>
          </a:p>
          <a:p>
            <a:r>
              <a:rPr lang="de-AT" sz="2400" dirty="0" smtClean="0"/>
              <a:t>   </a:t>
            </a:r>
            <a:endParaRPr lang="de-AT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795315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44145"/>
          </a:xfrm>
        </p:spPr>
        <p:txBody>
          <a:bodyPr>
            <a:normAutofit/>
          </a:bodyPr>
          <a:lstStyle/>
          <a:p>
            <a:r>
              <a:rPr lang="de-AT" sz="2400" dirty="0" smtClean="0"/>
              <a:t> </a:t>
            </a:r>
            <a:endParaRPr lang="de-AT" sz="2400" dirty="0"/>
          </a:p>
          <a:p>
            <a:endParaRPr lang="de-AT" sz="2400" dirty="0" smtClean="0"/>
          </a:p>
          <a:p>
            <a:endParaRPr lang="de-AT" sz="2400" dirty="0"/>
          </a:p>
          <a:p>
            <a:endParaRPr lang="de-AT" sz="2400" dirty="0" smtClean="0"/>
          </a:p>
          <a:p>
            <a:endParaRPr lang="de-AT" sz="2400" dirty="0"/>
          </a:p>
          <a:p>
            <a:endParaRPr lang="de-AT" sz="2400" dirty="0" smtClean="0"/>
          </a:p>
          <a:p>
            <a:endParaRPr lang="de-AT" sz="2400" dirty="0"/>
          </a:p>
          <a:p>
            <a:endParaRPr lang="de-AT" sz="2400" dirty="0" smtClean="0"/>
          </a:p>
          <a:p>
            <a:endParaRPr lang="de-AT" sz="2400" dirty="0" smtClean="0"/>
          </a:p>
          <a:p>
            <a:endParaRPr lang="de-AT" sz="2400" dirty="0"/>
          </a:p>
          <a:p>
            <a:endParaRPr lang="de-AT" sz="2400" dirty="0" smtClean="0"/>
          </a:p>
          <a:p>
            <a:endParaRPr lang="de-AT" sz="2400" dirty="0" smtClean="0"/>
          </a:p>
          <a:p>
            <a:r>
              <a:rPr lang="de-AT" sz="2400" dirty="0" smtClean="0"/>
              <a:t>   </a:t>
            </a:r>
            <a:endParaRPr lang="de-AT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9" y="152400"/>
            <a:ext cx="895469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44145"/>
          </a:xfrm>
        </p:spPr>
        <p:txBody>
          <a:bodyPr>
            <a:normAutofit/>
          </a:bodyPr>
          <a:lstStyle/>
          <a:p>
            <a:endParaRPr lang="de-AT" sz="2400" dirty="0"/>
          </a:p>
          <a:p>
            <a:endParaRPr lang="de-AT" sz="2400" dirty="0" smtClean="0"/>
          </a:p>
          <a:p>
            <a:endParaRPr lang="de-AT" sz="2400" dirty="0"/>
          </a:p>
          <a:p>
            <a:endParaRPr lang="de-AT" sz="2400" dirty="0" smtClean="0"/>
          </a:p>
          <a:p>
            <a:endParaRPr lang="de-AT" sz="2400" dirty="0"/>
          </a:p>
          <a:p>
            <a:endParaRPr lang="de-AT" sz="2400" dirty="0" smtClean="0"/>
          </a:p>
          <a:p>
            <a:endParaRPr lang="de-AT" sz="2400" dirty="0"/>
          </a:p>
          <a:p>
            <a:endParaRPr lang="de-AT" sz="2400" dirty="0" smtClean="0"/>
          </a:p>
          <a:p>
            <a:r>
              <a:rPr lang="de-AT" sz="2400" dirty="0" smtClean="0"/>
              <a:t>Step-4: Apply BC (Refer to paper)</a:t>
            </a:r>
            <a:endParaRPr lang="de-AT" sz="2400" dirty="0"/>
          </a:p>
          <a:p>
            <a:r>
              <a:rPr lang="de-AT" sz="2400" dirty="0" smtClean="0"/>
              <a:t>Step-5: Solve (thru partitioning)</a:t>
            </a:r>
          </a:p>
          <a:p>
            <a:endParaRPr lang="de-AT" sz="2400" dirty="0" smtClean="0"/>
          </a:p>
          <a:p>
            <a:r>
              <a:rPr lang="de-AT" sz="2400" dirty="0" smtClean="0"/>
              <a:t>   </a:t>
            </a:r>
            <a:endParaRPr lang="de-AT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809"/>
            <a:ext cx="873323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505968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19600"/>
            <a:ext cx="3276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441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                         </a:t>
            </a:r>
            <a:r>
              <a:rPr lang="de-AT" sz="2400" dirty="0" smtClean="0"/>
              <a:t>Step-6: Post-processing</a:t>
            </a:r>
          </a:p>
          <a:p>
            <a:endParaRPr lang="de-AT" sz="2800" dirty="0"/>
          </a:p>
          <a:p>
            <a:endParaRPr lang="de-AT" sz="2800" dirty="0" smtClean="0"/>
          </a:p>
          <a:p>
            <a:endParaRPr lang="de-AT" sz="2800" dirty="0"/>
          </a:p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33"/>
            <a:ext cx="1981200" cy="308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4908"/>
            <a:ext cx="2133600" cy="392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65" y="484908"/>
            <a:ext cx="4300735" cy="34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62400"/>
            <a:ext cx="177575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90109"/>
            <a:ext cx="338666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763000" cy="5638800"/>
          </a:xfrm>
        </p:spPr>
        <p:txBody>
          <a:bodyPr>
            <a:noAutofit/>
          </a:bodyPr>
          <a:lstStyle/>
          <a:p>
            <a:endParaRPr lang="de-AT" sz="2400" dirty="0"/>
          </a:p>
          <a:p>
            <a:endParaRPr lang="de-AT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" y="533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172200" y="64166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901700"/>
            <a:ext cx="6324600" cy="590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486400" y="685800"/>
            <a:ext cx="3198923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de-AT" sz="2400" dirty="0" smtClean="0"/>
          </a:p>
          <a:p>
            <a:pPr fontAlgn="auto">
              <a:spcAft>
                <a:spcPts val="0"/>
              </a:spcAft>
            </a:pPr>
            <a:endParaRPr lang="en-US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16" y="1676399"/>
            <a:ext cx="1140884" cy="251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9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" y="90055"/>
            <a:ext cx="905691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" y="2590800"/>
            <a:ext cx="910449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400" dirty="0" smtClean="0"/>
              <a:t>Principal stresses and angle   </a:t>
            </a:r>
            <a:endParaRPr lang="de-AT" sz="2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81025"/>
            <a:ext cx="6786099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381000"/>
            <a:ext cx="6175808" cy="44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76225"/>
            <a:ext cx="6648450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5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dirty="0" smtClean="0">
                <a:solidFill>
                  <a:srgbClr val="0000CC"/>
                </a:solidFill>
              </a:rPr>
              <a:t>Bilinear Quadrilateral Element   </a:t>
            </a:r>
            <a:endParaRPr lang="de-AT" dirty="0">
              <a:solidFill>
                <a:srgbClr val="0000CC"/>
              </a:solidFill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1110"/>
            <a:ext cx="611700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52400"/>
            <a:ext cx="7350734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83727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1813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4636"/>
            <a:ext cx="8874225" cy="552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502124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General of FE programs</a:t>
            </a:r>
            <a:endParaRPr lang="en-US" sz="30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682842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90346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95850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6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763000" cy="5638800"/>
          </a:xfrm>
        </p:spPr>
        <p:txBody>
          <a:bodyPr>
            <a:noAutofit/>
          </a:bodyPr>
          <a:lstStyle/>
          <a:p>
            <a:endParaRPr lang="de-AT" sz="2400" dirty="0"/>
          </a:p>
          <a:p>
            <a:endParaRPr lang="de-AT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" y="533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172200" y="64166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45607"/>
            <a:ext cx="5919787" cy="577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76401"/>
            <a:ext cx="107474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105400" y="685800"/>
            <a:ext cx="3810000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AT" sz="2400" dirty="0" smtClean="0">
                <a:sym typeface="Symbol"/>
              </a:rPr>
              <a:t> </a:t>
            </a:r>
            <a:endParaRPr lang="de-AT" sz="2400" dirty="0" smtClean="0"/>
          </a:p>
          <a:p>
            <a:pPr fontAlgn="auto">
              <a:spcAft>
                <a:spcPts val="0"/>
              </a:spcAft>
            </a:pPr>
            <a:endParaRPr lang="de-AT" sz="2400" dirty="0" smtClean="0"/>
          </a:p>
          <a:p>
            <a:pPr fontAlgn="auto">
              <a:spcAft>
                <a:spcPts val="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81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6" y="110836"/>
            <a:ext cx="8959114" cy="552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 smtClean="0">
                <a:solidFill>
                  <a:srgbClr val="0000CC"/>
                </a:solidFill>
              </a:rPr>
              <a:t>3-D (solid) Finite Element – Linear Tetrahedral Element   </a:t>
            </a:r>
            <a:endParaRPr lang="de-AT" dirty="0">
              <a:solidFill>
                <a:srgbClr val="0000CC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3" y="3429000"/>
            <a:ext cx="72398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48" y="685800"/>
            <a:ext cx="356185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685800"/>
            <a:ext cx="8915401" cy="414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8709"/>
            <a:ext cx="7527851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4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52400"/>
            <a:ext cx="8515799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2" y="152400"/>
            <a:ext cx="8557176" cy="644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67945"/>
          </a:xfrm>
        </p:spPr>
        <p:txBody>
          <a:bodyPr>
            <a:normAutofit/>
          </a:bodyPr>
          <a:lstStyle/>
          <a:p>
            <a:r>
              <a:rPr lang="de-AT" sz="2800" dirty="0" smtClean="0"/>
              <a:t>   </a:t>
            </a:r>
            <a:endParaRPr lang="de-AT" sz="28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685800"/>
            <a:ext cx="909894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4204854"/>
            <a:ext cx="4831079" cy="219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.4 Variational Formulations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2600" dirty="0" smtClean="0">
                <a:solidFill>
                  <a:srgbClr val="0000CC"/>
                </a:solidFill>
              </a:rPr>
              <a:t>For details of the variational concepts refer to Theory of elasticity in Geotechnical Engineering lecture.</a:t>
            </a:r>
            <a:endParaRPr lang="de-AT" sz="2600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00CC"/>
                </a:solidFill>
              </a:rPr>
              <a:t> </a:t>
            </a:r>
            <a:r>
              <a:rPr lang="de-AT" sz="2800" dirty="0" smtClean="0"/>
              <a:t>For illustration, we use the bar element as shown below</a:t>
            </a: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Prepared by Dr. </a:t>
            </a:r>
            <a:r>
              <a:rPr lang="en-US" sz="2800" dirty="0" err="1" smtClean="0"/>
              <a:t>Tensay</a:t>
            </a:r>
            <a:r>
              <a:rPr lang="en-US" sz="2800" dirty="0" smtClean="0"/>
              <a:t> G. - March 05/2020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207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90" y="2362200"/>
            <a:ext cx="854781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48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.4 Variational Formulations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208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2054"/>
            <a:ext cx="8576960" cy="44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.4 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Variational Formulations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209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6281"/>
            <a:ext cx="9144000" cy="613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42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763000" cy="5486400"/>
          </a:xfrm>
        </p:spPr>
        <p:txBody>
          <a:bodyPr>
            <a:noAutofit/>
          </a:bodyPr>
          <a:lstStyle/>
          <a:p>
            <a:r>
              <a:rPr lang="de-AT" sz="2400" dirty="0" smtClean="0"/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" y="533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5465"/>
            <a:ext cx="8991600" cy="49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5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.4 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Variational Formulations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210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736600"/>
            <a:ext cx="8991599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0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.4 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Variational Formulations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211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688108"/>
            <a:ext cx="9121783" cy="594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7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.4 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Variational Formulations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212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522956" cy="276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7522956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6762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5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.4 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Variational Formulations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213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7" y="838200"/>
            <a:ext cx="8444726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09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.4 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Variational Formulations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214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199"/>
            <a:ext cx="5943600" cy="588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80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.4 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Variational Formulations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215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838200"/>
            <a:ext cx="882846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74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.4 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Variational Formulations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216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7" y="762000"/>
            <a:ext cx="777804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68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</a:rPr>
              <a:t>.4 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Variational Formulations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217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736600"/>
            <a:ext cx="8320221" cy="604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9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3.5 FE Modeling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CC"/>
                </a:solidFill>
              </a:rPr>
              <a:t>3</a:t>
            </a:r>
            <a:r>
              <a:rPr lang="en-US" sz="2800" dirty="0" smtClean="0">
                <a:solidFill>
                  <a:srgbClr val="0000CC"/>
                </a:solidFill>
              </a:rPr>
              <a:t>.5.1</a:t>
            </a:r>
            <a:r>
              <a:rPr lang="en-US" sz="2800" b="1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effectLst/>
              </a:rPr>
              <a:t>Introduction</a:t>
            </a:r>
            <a:r>
              <a:rPr lang="en-US" sz="2800" b="1" dirty="0" smtClean="0">
                <a:solidFill>
                  <a:srgbClr val="0000CC"/>
                </a:solidFill>
                <a:effectLst/>
              </a:rPr>
              <a:t>: </a:t>
            </a:r>
            <a:endParaRPr lang="en-US" sz="2800" b="1" dirty="0">
              <a:solidFill>
                <a:srgbClr val="0000CC"/>
              </a:solidFill>
              <a:effectLst/>
            </a:endParaRPr>
          </a:p>
          <a:p>
            <a:pPr>
              <a:buFont typeface="Wingdings" pitchFamily="2" charset="2"/>
              <a:buChar char="Ø"/>
            </a:pPr>
            <a:r>
              <a:rPr lang="en-US" sz="2600" dirty="0" smtClean="0"/>
              <a:t>  </a:t>
            </a:r>
            <a:r>
              <a:rPr lang="de-AT" sz="2400" dirty="0"/>
              <a:t>Finite element numerical methods are based on the concept of subdividing a continuum into small pieces.</a:t>
            </a:r>
          </a:p>
          <a:p>
            <a:pPr>
              <a:buFont typeface="Wingdings" pitchFamily="2" charset="2"/>
              <a:buChar char="Ø"/>
            </a:pPr>
            <a:endParaRPr lang="de-AT" sz="2400" dirty="0"/>
          </a:p>
          <a:p>
            <a:pPr>
              <a:buFont typeface="Wingdings" pitchFamily="2" charset="2"/>
              <a:buChar char="Ø"/>
            </a:pPr>
            <a:r>
              <a:rPr lang="de-AT" sz="2400" dirty="0"/>
              <a:t>They describe the behavior or actions of the individual pieces and then reconnecting all the pieces to represent the behavior of the continuum as a whole.</a:t>
            </a:r>
          </a:p>
          <a:p>
            <a:pPr>
              <a:buFont typeface="Wingdings" pitchFamily="2" charset="2"/>
              <a:buChar char="Ø"/>
            </a:pPr>
            <a:endParaRPr lang="de-AT" sz="2400" dirty="0"/>
          </a:p>
          <a:p>
            <a:pPr>
              <a:buFont typeface="Wingdings" pitchFamily="2" charset="2"/>
              <a:buChar char="Ø"/>
            </a:pPr>
            <a:r>
              <a:rPr lang="de-AT" sz="2400" dirty="0"/>
              <a:t>This </a:t>
            </a:r>
            <a:r>
              <a:rPr lang="de-AT" sz="2400" dirty="0" smtClean="0"/>
              <a:t>process </a:t>
            </a:r>
            <a:r>
              <a:rPr lang="de-AT" sz="2400" dirty="0"/>
              <a:t>of subdividing the continuum into smaller pieces is known as discretization or meshing.</a:t>
            </a:r>
          </a:p>
          <a:p>
            <a:pPr>
              <a:buFont typeface="Wingdings" pitchFamily="2" charset="2"/>
              <a:buChar char="Ø"/>
            </a:pPr>
            <a:endParaRPr lang="de-AT" sz="2400" dirty="0"/>
          </a:p>
          <a:p>
            <a:pPr>
              <a:buFont typeface="Wingdings" pitchFamily="2" charset="2"/>
              <a:buChar char="Ø"/>
            </a:pPr>
            <a:r>
              <a:rPr lang="de-AT" sz="2400" dirty="0"/>
              <a:t>The pieces are called finite elements</a:t>
            </a:r>
            <a:endParaRPr lang="en-US" sz="2400" dirty="0"/>
          </a:p>
          <a:p>
            <a:pPr marL="0" indent="0">
              <a:buNone/>
            </a:pPr>
            <a:endParaRPr lang="en-US" sz="26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218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3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CC"/>
                </a:solidFill>
              </a:rPr>
              <a:t>3</a:t>
            </a:r>
            <a:r>
              <a:rPr lang="en-US" sz="2400" dirty="0" smtClean="0">
                <a:solidFill>
                  <a:srgbClr val="0000CC"/>
                </a:solidFill>
              </a:rPr>
              <a:t>.5.2</a:t>
            </a:r>
            <a:r>
              <a:rPr lang="en-US" sz="2400" b="1" dirty="0" smtClean="0">
                <a:solidFill>
                  <a:srgbClr val="0000CC"/>
                </a:solidFill>
              </a:rPr>
              <a:t> </a:t>
            </a:r>
            <a:r>
              <a:rPr lang="en-US" sz="2400" b="1" dirty="0">
                <a:solidFill>
                  <a:srgbClr val="0000CC"/>
                </a:solidFill>
              </a:rPr>
              <a:t>Meshing: </a:t>
            </a:r>
          </a:p>
          <a:p>
            <a:pPr>
              <a:buFont typeface="Wingdings" pitchFamily="2" charset="2"/>
              <a:buChar char="Ø"/>
            </a:pPr>
            <a:endParaRPr lang="de-AT" sz="2400" dirty="0" smtClean="0"/>
          </a:p>
          <a:p>
            <a:pPr>
              <a:buFont typeface="Wingdings" pitchFamily="2" charset="2"/>
              <a:buChar char="Ø"/>
            </a:pPr>
            <a:r>
              <a:rPr lang="de-AT" sz="2400" dirty="0" smtClean="0"/>
              <a:t>Discretization or meshing is one of the three fundamental aspects of FE modeling.</a:t>
            </a:r>
          </a:p>
          <a:p>
            <a:pPr>
              <a:buFont typeface="Wingdings" pitchFamily="2" charset="2"/>
              <a:buChar char="Ø"/>
            </a:pPr>
            <a:endParaRPr lang="de-AT" sz="2400" dirty="0" smtClean="0"/>
          </a:p>
          <a:p>
            <a:pPr>
              <a:buFont typeface="Wingdings" pitchFamily="2" charset="2"/>
              <a:buChar char="Ø"/>
            </a:pPr>
            <a:r>
              <a:rPr lang="de-AT" sz="2400" dirty="0" smtClean="0"/>
              <a:t>The other two are defining material properties and boundary conditions.</a:t>
            </a:r>
          </a:p>
          <a:p>
            <a:pPr>
              <a:buFont typeface="Wingdings" pitchFamily="2" charset="2"/>
              <a:buChar char="Ø"/>
            </a:pPr>
            <a:endParaRPr lang="de-AT" sz="2400" dirty="0" smtClean="0"/>
          </a:p>
          <a:p>
            <a:pPr>
              <a:buFont typeface="Wingdings" pitchFamily="2" charset="2"/>
              <a:buChar char="Ø"/>
            </a:pPr>
            <a:r>
              <a:rPr lang="de-AT" sz="2400" dirty="0" smtClean="0"/>
              <a:t>Diescretization involves defining geometr, distance, area, and volume.</a:t>
            </a:r>
          </a:p>
          <a:p>
            <a:pPr>
              <a:buFont typeface="Wingdings" pitchFamily="2" charset="2"/>
              <a:buChar char="Ø"/>
            </a:pPr>
            <a:endParaRPr lang="de-AT" sz="2400" dirty="0" smtClean="0"/>
          </a:p>
          <a:p>
            <a:pPr>
              <a:buFont typeface="Wingdings" pitchFamily="2" charset="2"/>
              <a:buChar char="Ø"/>
            </a:pPr>
            <a:r>
              <a:rPr lang="de-AT" sz="2400" dirty="0" smtClean="0"/>
              <a:t>It is the component that deals with the physical dimensions of the domain.</a:t>
            </a:r>
          </a:p>
          <a:p>
            <a:pPr>
              <a:buFont typeface="Wingdings" pitchFamily="2" charset="2"/>
              <a:buChar char="Ø"/>
            </a:pP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219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9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 Mathematical Preliminaries and Tools </a:t>
            </a:r>
            <a:endParaRPr lang="en-US" sz="30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1.1 Review of Matrix Algebra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endParaRPr lang="de-AT" sz="2800" b="1" dirty="0" smtClean="0">
              <a:latin typeface="Trebuchet MS" panose="020B0603020202020204" pitchFamily="34" charset="0"/>
            </a:endParaRPr>
          </a:p>
          <a:p>
            <a:endParaRPr lang="de-AT" sz="2600" dirty="0">
              <a:latin typeface="Trebuchet MS" panose="020B0603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25350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2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</a:rPr>
              <a:t>General </a:t>
            </a:r>
            <a:r>
              <a:rPr lang="en-US" sz="2400" dirty="0">
                <a:solidFill>
                  <a:srgbClr val="0000CC"/>
                </a:solidFill>
              </a:rPr>
              <a:t>FEM Modeling </a:t>
            </a:r>
            <a:r>
              <a:rPr lang="en-US" sz="2400" dirty="0" smtClean="0">
                <a:solidFill>
                  <a:srgbClr val="0000CC"/>
                </a:solidFill>
              </a:rPr>
              <a:t>Rules:</a:t>
            </a:r>
          </a:p>
          <a:p>
            <a:pPr marL="0" indent="0">
              <a:buNone/>
            </a:pPr>
            <a:endParaRPr lang="en-US" sz="2400" dirty="0">
              <a:solidFill>
                <a:srgbClr val="0000CC"/>
              </a:solidFill>
            </a:endParaRPr>
          </a:p>
          <a:p>
            <a:pPr>
              <a:buBlip>
                <a:blip r:embed="rId3"/>
              </a:buBlip>
            </a:pPr>
            <a:r>
              <a:rPr lang="en-US" sz="2400" dirty="0" smtClean="0"/>
              <a:t>Use </a:t>
            </a:r>
            <a:r>
              <a:rPr lang="en-US" sz="2400" dirty="0"/>
              <a:t>the simplest elements that will do the </a:t>
            </a:r>
            <a:r>
              <a:rPr lang="en-US" sz="2400" dirty="0" smtClean="0"/>
              <a:t>job</a:t>
            </a:r>
          </a:p>
          <a:p>
            <a:pPr marL="0" indent="0">
              <a:buNone/>
            </a:pPr>
            <a:endParaRPr lang="en-US" sz="2400" dirty="0"/>
          </a:p>
          <a:p>
            <a:pPr>
              <a:buBlip>
                <a:blip r:embed="rId3"/>
              </a:buBlip>
            </a:pPr>
            <a:r>
              <a:rPr lang="en-US" sz="2400" dirty="0" smtClean="0"/>
              <a:t>Never</a:t>
            </a:r>
            <a:r>
              <a:rPr lang="en-US" sz="2400" dirty="0"/>
              <a:t>, never, never use complicated </a:t>
            </a:r>
            <a:r>
              <a:rPr lang="en-US" sz="2400" dirty="0" smtClean="0"/>
              <a:t>or special </a:t>
            </a:r>
            <a:r>
              <a:rPr lang="en-US" sz="2400" dirty="0"/>
              <a:t>elements unless you are </a:t>
            </a:r>
            <a:r>
              <a:rPr lang="en-US" sz="2400" dirty="0" smtClean="0"/>
              <a:t>absolutely sure </a:t>
            </a:r>
            <a:r>
              <a:rPr lang="en-US" sz="2400" dirty="0"/>
              <a:t>of what you are </a:t>
            </a:r>
            <a:r>
              <a:rPr lang="en-US" sz="2400" dirty="0" smtClean="0"/>
              <a:t>doing</a:t>
            </a:r>
          </a:p>
          <a:p>
            <a:pPr marL="0" indent="0">
              <a:buNone/>
            </a:pPr>
            <a:endParaRPr lang="en-US" sz="2400" dirty="0"/>
          </a:p>
          <a:p>
            <a:pPr>
              <a:buBlip>
                <a:blip r:embed="rId3"/>
              </a:buBlip>
            </a:pPr>
            <a:r>
              <a:rPr lang="en-US" sz="2400" dirty="0" smtClean="0"/>
              <a:t>Use </a:t>
            </a:r>
            <a:r>
              <a:rPr lang="en-US" sz="2400" dirty="0"/>
              <a:t>the coarsest mesh that will capture </a:t>
            </a:r>
            <a:r>
              <a:rPr lang="en-US" sz="2400" dirty="0" smtClean="0"/>
              <a:t>the dominant </a:t>
            </a:r>
            <a:r>
              <a:rPr lang="en-US" sz="2400" dirty="0"/>
              <a:t>behavior of the physical model</a:t>
            </a:r>
            <a:r>
              <a:rPr lang="en-US" sz="2400" dirty="0" smtClean="0"/>
              <a:t>, particularly </a:t>
            </a:r>
            <a:r>
              <a:rPr lang="en-US" sz="2400" dirty="0"/>
              <a:t>in design </a:t>
            </a:r>
            <a:r>
              <a:rPr lang="en-US" sz="2400" dirty="0" smtClean="0"/>
              <a:t>situations</a:t>
            </a:r>
          </a:p>
          <a:p>
            <a:pPr marL="0" indent="0">
              <a:buNone/>
            </a:pPr>
            <a:endParaRPr lang="en-US" sz="2400" dirty="0"/>
          </a:p>
          <a:p>
            <a:pPr>
              <a:buBlip>
                <a:blip r:embed="rId3"/>
              </a:buBlip>
            </a:pPr>
            <a:r>
              <a:rPr lang="en-US" sz="2400" dirty="0"/>
              <a:t>3 word summary: Keep It </a:t>
            </a:r>
            <a:r>
              <a:rPr lang="en-US" sz="2400" dirty="0" smtClean="0"/>
              <a:t>Simple!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220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2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29" y="8382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rgbClr val="0000CC"/>
                </a:solidFill>
              </a:rPr>
              <a:t>Mesh Refinement:</a:t>
            </a:r>
          </a:p>
          <a:p>
            <a:r>
              <a:rPr lang="en-US" sz="2400" dirty="0"/>
              <a:t>Use a relatively fine (coarse) discretization in regions where you expect a high (low) gradient </a:t>
            </a:r>
            <a:r>
              <a:rPr lang="en-US" sz="2400" dirty="0" smtClean="0"/>
              <a:t>of strains </a:t>
            </a:r>
            <a:r>
              <a:rPr lang="en-US" sz="2400" dirty="0"/>
              <a:t>and/or stresses.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Regions </a:t>
            </a:r>
            <a:r>
              <a:rPr lang="en-US" sz="2400" dirty="0"/>
              <a:t>to watch out for high gradients are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pPr lvl="1"/>
            <a:r>
              <a:rPr lang="en-US" sz="2200" dirty="0" smtClean="0"/>
              <a:t>Near </a:t>
            </a:r>
            <a:r>
              <a:rPr lang="en-US" sz="2200" dirty="0"/>
              <a:t>entrant corners, or sharply curved edges.</a:t>
            </a:r>
          </a:p>
          <a:p>
            <a:pPr lvl="1"/>
            <a:r>
              <a:rPr lang="en-US" sz="2200" dirty="0" smtClean="0"/>
              <a:t>In </a:t>
            </a:r>
            <a:r>
              <a:rPr lang="en-US" sz="2200" dirty="0"/>
              <a:t>the vicinity of concentrated (point) loads, concentrated reactions, cracks and cutouts.</a:t>
            </a:r>
          </a:p>
          <a:p>
            <a:pPr lvl="1"/>
            <a:r>
              <a:rPr lang="en-US" sz="2200" dirty="0" smtClean="0"/>
              <a:t>In </a:t>
            </a:r>
            <a:r>
              <a:rPr lang="en-US" sz="2200" dirty="0"/>
              <a:t>the interior of structures with abrupt changes in thickness, material properties or </a:t>
            </a:r>
            <a:r>
              <a:rPr lang="en-US" sz="2200" dirty="0" smtClean="0"/>
              <a:t>cross sectional </a:t>
            </a:r>
            <a:r>
              <a:rPr lang="en-US" sz="2200" dirty="0"/>
              <a:t>areas.</a:t>
            </a:r>
          </a:p>
          <a:p>
            <a:pPr marL="0" indent="0">
              <a:buNone/>
            </a:pPr>
            <a:endParaRPr lang="en-US" sz="2400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221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92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00CC"/>
                </a:solidFill>
              </a:rPr>
              <a:t>Where Finer Meshes Should be </a:t>
            </a:r>
            <a:r>
              <a:rPr lang="en-US" sz="2600" dirty="0" smtClean="0">
                <a:solidFill>
                  <a:srgbClr val="0000CC"/>
                </a:solidFill>
              </a:rPr>
              <a:t>Used:</a:t>
            </a:r>
          </a:p>
          <a:p>
            <a:pPr marL="0" indent="0">
              <a:buNone/>
            </a:pPr>
            <a:endParaRPr lang="en-US" sz="2400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222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4546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3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00CC"/>
                </a:solidFill>
              </a:rPr>
              <a:t>Where Finer Meshes Should be </a:t>
            </a:r>
            <a:r>
              <a:rPr lang="en-US" sz="2600" dirty="0" smtClean="0">
                <a:solidFill>
                  <a:srgbClr val="0000CC"/>
                </a:solidFill>
              </a:rPr>
              <a:t>Used:</a:t>
            </a:r>
          </a:p>
          <a:p>
            <a:pPr marL="0" indent="0">
              <a:buNone/>
            </a:pPr>
            <a:endParaRPr lang="en-US" sz="2400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223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94277"/>
            <a:ext cx="6172200" cy="397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43" y="2057400"/>
            <a:ext cx="598005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20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60400"/>
            <a:ext cx="8991600" cy="619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2400" dirty="0" smtClean="0">
                <a:solidFill>
                  <a:srgbClr val="0000CC"/>
                </a:solidFill>
              </a:rPr>
              <a:t>Field Variable Distribution</a:t>
            </a:r>
          </a:p>
          <a:p>
            <a:pPr>
              <a:buFont typeface="Wingdings" pitchFamily="2" charset="2"/>
              <a:buChar char="Ø"/>
            </a:pPr>
            <a:r>
              <a:rPr lang="de-AT" sz="2400" dirty="0" smtClean="0"/>
              <a:t>In FE formulation, it is necessary to adopt a model describing the distribution of the primary variable within the element. </a:t>
            </a:r>
          </a:p>
          <a:p>
            <a:pPr>
              <a:buFont typeface="Wingdings" pitchFamily="2" charset="2"/>
              <a:buChar char="Ø"/>
            </a:pPr>
            <a:r>
              <a:rPr lang="de-AT" sz="2400" dirty="0" smtClean="0"/>
              <a:t>This could be linear or curved</a:t>
            </a:r>
          </a:p>
          <a:p>
            <a:pPr>
              <a:buFont typeface="Wingdings" pitchFamily="2" charset="2"/>
              <a:buChar char="Ø"/>
            </a:pPr>
            <a:endParaRPr lang="en-US" sz="24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224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4" y="2362199"/>
            <a:ext cx="8346056" cy="212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834605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2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60400"/>
            <a:ext cx="8991600" cy="619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2800" dirty="0" smtClean="0">
                <a:solidFill>
                  <a:srgbClr val="0000CC"/>
                </a:solidFill>
              </a:rPr>
              <a:t>Element and mesh compatibility</a:t>
            </a:r>
            <a:endParaRPr lang="en-US" sz="2800" dirty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de-AT" sz="2400" dirty="0" smtClean="0"/>
              <a:t>Elements must have common nodes in order to be considered </a:t>
            </a:r>
            <a:r>
              <a:rPr lang="de-AT" sz="2400" dirty="0" smtClean="0">
                <a:solidFill>
                  <a:srgbClr val="0000CC"/>
                </a:solidFill>
              </a:rPr>
              <a:t>connected, and the distibution </a:t>
            </a:r>
            <a:r>
              <a:rPr lang="de-AT" sz="2400" dirty="0" smtClean="0"/>
              <a:t>of the primary unnown along an element edge must be the same for an edge common to two elements.</a:t>
            </a:r>
          </a:p>
          <a:p>
            <a:pPr>
              <a:buFont typeface="Wingdings" pitchFamily="2" charset="2"/>
              <a:buChar char="Ø"/>
            </a:pPr>
            <a:endParaRPr lang="en-US" sz="2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225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5" y="2639290"/>
            <a:ext cx="8648801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0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60400"/>
            <a:ext cx="8991600" cy="619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2800" dirty="0" smtClean="0">
                <a:solidFill>
                  <a:srgbClr val="0000CC"/>
                </a:solidFill>
              </a:rPr>
              <a:t>Mesh compatibility</a:t>
            </a:r>
            <a:endParaRPr lang="en-US" sz="2800" dirty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226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56" y="1219200"/>
            <a:ext cx="415654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7" y="1219200"/>
            <a:ext cx="4631968" cy="382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7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36600"/>
            <a:ext cx="8839200" cy="6045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rgbClr val="0000CC"/>
                </a:solidFill>
              </a:rPr>
              <a:t>Elements </a:t>
            </a:r>
            <a:r>
              <a:rPr lang="en-US" sz="2600" dirty="0">
                <a:solidFill>
                  <a:srgbClr val="0000CC"/>
                </a:solidFill>
              </a:rPr>
              <a:t>Must Not Cross Interfaces</a:t>
            </a:r>
            <a:endParaRPr lang="en-US" sz="2400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227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" y="1447800"/>
            <a:ext cx="906495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9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rgbClr val="0000CC"/>
                </a:solidFill>
              </a:rPr>
              <a:t>Element Aspect Ratio (2D/3D):</a:t>
            </a:r>
          </a:p>
          <a:p>
            <a:r>
              <a:rPr lang="en-US" sz="2400" dirty="0" smtClean="0"/>
              <a:t>Elongated or </a:t>
            </a:r>
            <a:r>
              <a:rPr lang="en-US" sz="2400" dirty="0"/>
              <a:t>“skinny” </a:t>
            </a:r>
            <a:r>
              <a:rPr lang="en-US" sz="2400" dirty="0" smtClean="0"/>
              <a:t>elements</a:t>
            </a:r>
          </a:p>
          <a:p>
            <a:r>
              <a:rPr lang="de-AT" sz="2400" dirty="0" smtClean="0"/>
              <a:t>How </a:t>
            </a:r>
            <a:r>
              <a:rPr lang="de-AT" sz="2400" dirty="0"/>
              <a:t>small or large should this be??</a:t>
            </a:r>
          </a:p>
          <a:p>
            <a:endParaRPr lang="en-US" sz="2400" dirty="0"/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228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5664"/>
            <a:ext cx="3705225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46614"/>
            <a:ext cx="5188527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56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00CC"/>
                </a:solidFill>
              </a:rPr>
              <a:t>Element Geometry </a:t>
            </a:r>
            <a:r>
              <a:rPr lang="en-US" sz="2600" dirty="0" smtClean="0">
                <a:solidFill>
                  <a:srgbClr val="0000CC"/>
                </a:solidFill>
              </a:rPr>
              <a:t>Preferences:</a:t>
            </a:r>
          </a:p>
          <a:p>
            <a:pPr marL="0" indent="0">
              <a:buNone/>
            </a:pPr>
            <a:endParaRPr lang="en-US" sz="2600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sz="2600" dirty="0"/>
              <a:t>Other things being equal, </a:t>
            </a:r>
            <a:r>
              <a:rPr lang="en-US" sz="2600" dirty="0" smtClean="0"/>
              <a:t>prefer</a:t>
            </a:r>
          </a:p>
          <a:p>
            <a:pPr marL="0" indent="0">
              <a:buNone/>
            </a:pPr>
            <a:endParaRPr lang="en-US" sz="2600" dirty="0"/>
          </a:p>
          <a:p>
            <a:pPr>
              <a:buFont typeface="Wingdings" pitchFamily="2" charset="2"/>
              <a:buChar char="Ø"/>
            </a:pPr>
            <a:r>
              <a:rPr lang="en-US" sz="2600" dirty="0" smtClean="0"/>
              <a:t>2D</a:t>
            </a:r>
            <a:r>
              <a:rPr lang="en-US" sz="2600" dirty="0"/>
              <a:t>: Quadrilaterals over </a:t>
            </a:r>
            <a:r>
              <a:rPr lang="en-US" sz="2600" dirty="0" smtClean="0"/>
              <a:t>Triangles</a:t>
            </a:r>
          </a:p>
          <a:p>
            <a:pPr marL="0" indent="0">
              <a:buNone/>
            </a:pPr>
            <a:endParaRPr lang="en-US" sz="2600" dirty="0" smtClean="0"/>
          </a:p>
          <a:p>
            <a:pPr>
              <a:buFont typeface="Wingdings" pitchFamily="2" charset="2"/>
              <a:buChar char="Ø"/>
            </a:pPr>
            <a:r>
              <a:rPr lang="de-AT" sz="2600" dirty="0" smtClean="0"/>
              <a:t>3</a:t>
            </a:r>
            <a:r>
              <a:rPr lang="en-US" sz="2600" dirty="0" smtClean="0"/>
              <a:t>D</a:t>
            </a:r>
            <a:r>
              <a:rPr lang="en-US" sz="2600" dirty="0"/>
              <a:t>: Bricks over </a:t>
            </a:r>
            <a:r>
              <a:rPr lang="en-US" sz="2600" dirty="0" smtClean="0"/>
              <a:t>Wedges</a:t>
            </a:r>
          </a:p>
          <a:p>
            <a:pPr marL="0" indent="0">
              <a:buNone/>
            </a:pPr>
            <a:r>
              <a:rPr lang="de-AT" sz="2600" dirty="0" smtClean="0"/>
              <a:t>            W</a:t>
            </a:r>
            <a:r>
              <a:rPr lang="en-US" sz="2600" dirty="0" smtClean="0"/>
              <a:t>edges </a:t>
            </a:r>
            <a:r>
              <a:rPr lang="en-US" sz="2600" dirty="0"/>
              <a:t>over Tetrahedra</a:t>
            </a:r>
            <a:endParaRPr lang="en-US" sz="28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229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38200"/>
            <a:ext cx="3512127" cy="217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9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marL="0" indent="0" algn="l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1.1 </a:t>
            </a:r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Review of Matrix </a:t>
            </a:r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Algebra ...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644236"/>
            <a:ext cx="8833285" cy="598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0678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2600" dirty="0" smtClean="0">
                <a:solidFill>
                  <a:srgbClr val="0000CC"/>
                </a:solidFill>
              </a:rPr>
              <a:t>Creating Mesh:</a:t>
            </a:r>
          </a:p>
          <a:p>
            <a:r>
              <a:rPr lang="de-AT" sz="2400" dirty="0" smtClean="0"/>
              <a:t>Automatic/ manual</a:t>
            </a:r>
          </a:p>
          <a:p>
            <a:r>
              <a:rPr lang="de-AT" sz="2400" dirty="0" smtClean="0"/>
              <a:t>Structured/unstructured</a:t>
            </a:r>
          </a:p>
          <a:p>
            <a:r>
              <a:rPr lang="de-AT" sz="2400" dirty="0" smtClean="0"/>
              <a:t>Interface</a:t>
            </a:r>
            <a:endParaRPr lang="en-US" sz="2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230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86" y="762000"/>
            <a:ext cx="552190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374" y="838200"/>
            <a:ext cx="5511915" cy="28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31918"/>
            <a:ext cx="5431802" cy="424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" y="2486890"/>
            <a:ext cx="8991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7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60400"/>
            <a:ext cx="8991600" cy="619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CC"/>
                </a:solidFill>
              </a:rPr>
              <a:t>Direct Lumping of Distributed </a:t>
            </a:r>
            <a:r>
              <a:rPr lang="en-US" sz="2400" b="1" dirty="0" smtClean="0">
                <a:solidFill>
                  <a:srgbClr val="0000CC"/>
                </a:solidFill>
              </a:rPr>
              <a:t>Loads</a:t>
            </a:r>
          </a:p>
          <a:p>
            <a:r>
              <a:rPr lang="de-AT" sz="2400" dirty="0" smtClean="0"/>
              <a:t>Distributed surface traction</a:t>
            </a:r>
          </a:p>
          <a:p>
            <a:r>
              <a:rPr lang="de-AT" sz="2400" dirty="0" smtClean="0"/>
              <a:t>Volume loads</a:t>
            </a:r>
          </a:p>
          <a:p>
            <a:r>
              <a:rPr lang="de-AT" sz="2400" dirty="0" smtClean="0"/>
              <a:t>Consistent load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</a:rPr>
              <a:t>Node </a:t>
            </a:r>
            <a:r>
              <a:rPr lang="en-US" sz="2400" dirty="0">
                <a:solidFill>
                  <a:srgbClr val="0000CC"/>
                </a:solidFill>
              </a:rPr>
              <a:t>by Node (</a:t>
            </a:r>
            <a:r>
              <a:rPr lang="en-US" sz="2400" dirty="0" err="1">
                <a:solidFill>
                  <a:srgbClr val="0000CC"/>
                </a:solidFill>
              </a:rPr>
              <a:t>NbN</a:t>
            </a:r>
            <a:r>
              <a:rPr lang="en-US" sz="2400" dirty="0">
                <a:solidFill>
                  <a:srgbClr val="0000CC"/>
                </a:solidFill>
              </a:rPr>
              <a:t>) </a:t>
            </a:r>
            <a:r>
              <a:rPr lang="en-US" sz="2400" dirty="0" smtClean="0">
                <a:solidFill>
                  <a:srgbClr val="0000CC"/>
                </a:solidFill>
              </a:rPr>
              <a:t>Distributed Load </a:t>
            </a:r>
            <a:r>
              <a:rPr lang="en-US" sz="2400" dirty="0">
                <a:solidFill>
                  <a:srgbClr val="0000CC"/>
                </a:solidFill>
              </a:rPr>
              <a:t>Lumping</a:t>
            </a:r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231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72771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2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60400"/>
            <a:ext cx="8991600" cy="619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CC"/>
                </a:solidFill>
              </a:rPr>
              <a:t>Element by Element (</a:t>
            </a:r>
            <a:r>
              <a:rPr lang="en-US" sz="2400" dirty="0" err="1">
                <a:solidFill>
                  <a:srgbClr val="0000CC"/>
                </a:solidFill>
              </a:rPr>
              <a:t>EbE</a:t>
            </a:r>
            <a:r>
              <a:rPr lang="en-US" sz="2400" dirty="0">
                <a:solidFill>
                  <a:srgbClr val="0000CC"/>
                </a:solidFill>
              </a:rPr>
              <a:t>) </a:t>
            </a:r>
            <a:r>
              <a:rPr lang="en-US" sz="2400" dirty="0" smtClean="0">
                <a:solidFill>
                  <a:srgbClr val="0000CC"/>
                </a:solidFill>
              </a:rPr>
              <a:t>Distributed Load </a:t>
            </a:r>
            <a:r>
              <a:rPr lang="en-US" sz="2400" dirty="0">
                <a:solidFill>
                  <a:srgbClr val="0000CC"/>
                </a:solidFill>
              </a:rPr>
              <a:t>Lumping</a:t>
            </a:r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232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447800"/>
            <a:ext cx="883273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82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>
                <a:solidFill>
                  <a:srgbClr val="0000CC"/>
                </a:solidFill>
              </a:rPr>
              <a:t>EbE</a:t>
            </a:r>
            <a:r>
              <a:rPr lang="en-US" sz="2600" dirty="0">
                <a:solidFill>
                  <a:srgbClr val="0000CC"/>
                </a:solidFill>
              </a:rPr>
              <a:t> Shortcut for Linearly Varying Line Load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CC"/>
                </a:solidFill>
              </a:rPr>
              <a:t>(Bypasses Centroid Calculation)</a:t>
            </a:r>
            <a:endParaRPr lang="en-US" sz="2400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233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0"/>
            <a:ext cx="901725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4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00CC"/>
                </a:solidFill>
              </a:rPr>
              <a:t>Boundary Conditions (BCs)</a:t>
            </a:r>
            <a:endParaRPr lang="en-US" sz="2400" dirty="0">
              <a:solidFill>
                <a:srgbClr val="0000CC"/>
              </a:solidFill>
            </a:endParaRPr>
          </a:p>
          <a:p>
            <a:r>
              <a:rPr lang="en-US" sz="2800" dirty="0"/>
              <a:t>The most difficult topic for </a:t>
            </a:r>
            <a:r>
              <a:rPr lang="en-US" sz="2800" dirty="0" smtClean="0"/>
              <a:t>FEM program users</a:t>
            </a:r>
          </a:p>
          <a:p>
            <a:r>
              <a:rPr lang="en-US" sz="2800" dirty="0" smtClean="0"/>
              <a:t>Two </a:t>
            </a:r>
            <a:r>
              <a:rPr lang="en-US" sz="2800" dirty="0"/>
              <a:t>types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dirty="0"/>
              <a:t>Essential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dirty="0" smtClean="0"/>
              <a:t>Natural</a:t>
            </a:r>
          </a:p>
          <a:p>
            <a:pPr marL="914400" lvl="2" indent="0">
              <a:buNone/>
            </a:pPr>
            <a:endParaRPr lang="en-US" sz="2800" dirty="0"/>
          </a:p>
          <a:p>
            <a:r>
              <a:rPr lang="en-US" sz="2800" dirty="0"/>
              <a:t>If a BC involves one or more DOF in </a:t>
            </a:r>
            <a:r>
              <a:rPr lang="en-US" sz="2800" dirty="0" smtClean="0"/>
              <a:t>a direct </a:t>
            </a:r>
            <a:r>
              <a:rPr lang="en-US" sz="2800" dirty="0"/>
              <a:t>way, it is </a:t>
            </a:r>
            <a:r>
              <a:rPr lang="en-US" sz="2800" dirty="0">
                <a:solidFill>
                  <a:srgbClr val="0000CC"/>
                </a:solidFill>
              </a:rPr>
              <a:t>essential</a:t>
            </a:r>
            <a:r>
              <a:rPr lang="en-US" sz="2800" dirty="0"/>
              <a:t> and goes to </a:t>
            </a:r>
            <a:r>
              <a:rPr lang="en-US" sz="2800" dirty="0" smtClean="0"/>
              <a:t>the Left </a:t>
            </a:r>
            <a:r>
              <a:rPr lang="en-US" sz="2800" dirty="0"/>
              <a:t>Hand Side (LHS) of Ku = </a:t>
            </a:r>
            <a:r>
              <a:rPr lang="en-US" sz="2800" dirty="0" smtClean="0"/>
              <a:t>f</a:t>
            </a:r>
          </a:p>
          <a:p>
            <a:endParaRPr lang="en-US" sz="2800" dirty="0"/>
          </a:p>
          <a:p>
            <a:r>
              <a:rPr lang="en-US" sz="2800" dirty="0" smtClean="0"/>
              <a:t>Otherwise </a:t>
            </a:r>
            <a:r>
              <a:rPr lang="en-US" sz="2800" dirty="0"/>
              <a:t>it is </a:t>
            </a:r>
            <a:r>
              <a:rPr lang="en-US" sz="2800" dirty="0">
                <a:solidFill>
                  <a:srgbClr val="0000CC"/>
                </a:solidFill>
              </a:rPr>
              <a:t>natural</a:t>
            </a:r>
            <a:r>
              <a:rPr lang="en-US" sz="2800" dirty="0"/>
              <a:t> and goes to </a:t>
            </a:r>
            <a:r>
              <a:rPr lang="en-US" sz="2800" dirty="0" smtClean="0"/>
              <a:t>the Right </a:t>
            </a:r>
            <a:r>
              <a:rPr lang="en-US" sz="2800" dirty="0"/>
              <a:t>Hand Side (RHS) of Ku = </a:t>
            </a:r>
            <a:r>
              <a:rPr lang="en-US" sz="2800" dirty="0" smtClean="0"/>
              <a:t>f</a:t>
            </a: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234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9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60400"/>
            <a:ext cx="8991600" cy="619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2800" dirty="0" smtClean="0">
                <a:solidFill>
                  <a:srgbClr val="0000CC"/>
                </a:solidFill>
              </a:rPr>
              <a:t> Support Conditions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235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54583"/>
            <a:ext cx="8334895" cy="288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40468"/>
            <a:ext cx="3733800" cy="244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1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rgbClr val="0000CC"/>
                </a:solidFill>
              </a:rPr>
              <a:t>Symmetry and antisymmetry conditions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Engineers doing finite element analysis should be on the lookout for conditions of symmetry </a:t>
            </a:r>
            <a:r>
              <a:rPr lang="en-US" sz="2400" dirty="0" smtClean="0"/>
              <a:t>or antisymmetry</a:t>
            </a:r>
            <a:r>
              <a:rPr lang="en-US" sz="2400" dirty="0"/>
              <a:t>. 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Judicious </a:t>
            </a:r>
            <a:r>
              <a:rPr lang="en-US" sz="2400" dirty="0"/>
              <a:t>use of these conditions allows only a portion of the </a:t>
            </a:r>
            <a:r>
              <a:rPr lang="en-US" sz="2400" dirty="0" smtClean="0"/>
              <a:t>problem </a:t>
            </a:r>
            <a:r>
              <a:rPr lang="en-US" sz="2400" dirty="0"/>
              <a:t>to be analyzed</a:t>
            </a:r>
            <a:r>
              <a:rPr lang="en-US" sz="2400" dirty="0" smtClean="0"/>
              <a:t>, with </a:t>
            </a:r>
            <a:r>
              <a:rPr lang="en-US" sz="2400" dirty="0"/>
              <a:t>a consequent saving in data preparation and computer processing time</a:t>
            </a:r>
            <a:r>
              <a:rPr lang="en-US" sz="2400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A </a:t>
            </a:r>
            <a:r>
              <a:rPr lang="en-US" sz="2400" i="1" dirty="0"/>
              <a:t>symmetry line </a:t>
            </a:r>
            <a:r>
              <a:rPr lang="en-US" sz="2400" dirty="0"/>
              <a:t>in two-dimensional motion can be recognized by remembering the “mirror” </a:t>
            </a:r>
            <a:r>
              <a:rPr lang="en-US" sz="2400" dirty="0" smtClean="0"/>
              <a:t>displacement pattern.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An </a:t>
            </a:r>
            <a:r>
              <a:rPr lang="en-US" sz="2400" i="1" dirty="0"/>
              <a:t>antisymmetry line </a:t>
            </a:r>
            <a:r>
              <a:rPr lang="en-US" sz="2400" dirty="0"/>
              <a:t>can be recognized by the displacement </a:t>
            </a:r>
            <a:r>
              <a:rPr lang="en-US" sz="2400" dirty="0" smtClean="0"/>
              <a:t>pattern.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236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48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>
            <a:noAutofit/>
          </a:bodyPr>
          <a:lstStyle/>
          <a:p>
            <a:pPr algn="l"/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3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.5 FE Modeling...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237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604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5410200" cy="349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91839"/>
            <a:ext cx="7827293" cy="248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3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4.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Computer Implementation of the FEM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943600"/>
          </a:xfrm>
        </p:spPr>
        <p:txBody>
          <a:bodyPr rtlCol="0"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rebuchet MS" panose="020B0603020202020204" pitchFamily="34" charset="0"/>
              </a:rPr>
              <a:t>This requires formulating the equations and then solving them using mathematical tool. For this either </a:t>
            </a:r>
            <a:r>
              <a:rPr lang="en-US" sz="2400" dirty="0" err="1" smtClean="0">
                <a:latin typeface="Trebuchet MS" panose="020B0603020202020204" pitchFamily="34" charset="0"/>
              </a:rPr>
              <a:t>MatLab</a:t>
            </a:r>
            <a:r>
              <a:rPr lang="en-US" sz="2400" dirty="0" smtClean="0">
                <a:latin typeface="Trebuchet MS" panose="020B0603020202020204" pitchFamily="34" charset="0"/>
              </a:rPr>
              <a:t> or Mathematica will be used.</a:t>
            </a:r>
          </a:p>
          <a:p>
            <a:pPr lvl="1"/>
            <a:endParaRPr lang="en-US" sz="2400" dirty="0" smtClean="0">
              <a:latin typeface="Trebuchet MS" panose="020B0603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Trebuchet MS" panose="020B0603020202020204" pitchFamily="34" charset="0"/>
              </a:rPr>
              <a:t>Implementation of One-, Two-, and Three- Dimensional Finite Elements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>
                <a:latin typeface="Trebuchet MS" panose="020B0603020202020204" pitchFamily="34" charset="0"/>
              </a:rPr>
              <a:t>Model </a:t>
            </a:r>
            <a:r>
              <a:rPr lang="en-US" dirty="0">
                <a:latin typeface="Trebuchet MS" panose="020B0603020202020204" pitchFamily="34" charset="0"/>
              </a:rPr>
              <a:t>Definition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latin typeface="Trebuchet MS" panose="020B0603020202020204" pitchFamily="34" charset="0"/>
              </a:rPr>
              <a:t>Element Level Calculation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latin typeface="Trebuchet MS" panose="020B0603020202020204" pitchFamily="34" charset="0"/>
              </a:rPr>
              <a:t>Assembling Process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latin typeface="Trebuchet MS" panose="020B0603020202020204" pitchFamily="34" charset="0"/>
              </a:rPr>
              <a:t>Creating the FEM Equations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latin typeface="Trebuchet MS" panose="020B0603020202020204" pitchFamily="34" charset="0"/>
              </a:rPr>
              <a:t>Solving the FEM Equations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latin typeface="Trebuchet MS" panose="020B0603020202020204" pitchFamily="34" charset="0"/>
              </a:rPr>
              <a:t>Stress and Strain Recovery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C467C-A56C-4F08-8C00-7396C3F77C1F}" type="slidenum">
              <a:rPr lang="en-US"/>
              <a:pPr>
                <a:defRPr/>
              </a:pPr>
              <a:t>238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8382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5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5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Application of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FEM in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Geotechniques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using FE based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software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943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 smtClean="0">
                <a:solidFill>
                  <a:srgbClr val="0000CC"/>
                </a:solidFill>
              </a:rPr>
              <a:t>One to two examples from each of the lists below will be solved using FE based software.</a:t>
            </a:r>
          </a:p>
          <a:p>
            <a:pPr lvl="1"/>
            <a:r>
              <a:rPr lang="en-US" dirty="0"/>
              <a:t>Deformation Analysis</a:t>
            </a:r>
          </a:p>
          <a:p>
            <a:pPr lvl="1"/>
            <a:r>
              <a:rPr lang="en-US" dirty="0"/>
              <a:t>Embankment/excavation construction</a:t>
            </a:r>
          </a:p>
          <a:p>
            <a:pPr lvl="1"/>
            <a:r>
              <a:rPr lang="en-US" dirty="0"/>
              <a:t>Excess pore-water pressures</a:t>
            </a:r>
          </a:p>
          <a:p>
            <a:pPr lvl="1"/>
            <a:r>
              <a:rPr lang="en-US" dirty="0"/>
              <a:t>Soil-structure interaction</a:t>
            </a:r>
          </a:p>
          <a:p>
            <a:pPr lvl="1"/>
            <a:r>
              <a:rPr lang="en-US" dirty="0" smtClean="0"/>
              <a:t>Seepage </a:t>
            </a:r>
            <a:r>
              <a:rPr lang="en-US" dirty="0"/>
              <a:t>analysis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 smtClean="0">
                <a:solidFill>
                  <a:srgbClr val="0000CC"/>
                </a:solidFill>
              </a:rPr>
              <a:t> 5.1 Deformation </a:t>
            </a:r>
            <a:r>
              <a:rPr lang="en-US" sz="2800" dirty="0">
                <a:solidFill>
                  <a:srgbClr val="0000CC"/>
                </a:solidFill>
              </a:rPr>
              <a:t>Analysis</a:t>
            </a:r>
            <a:endParaRPr lang="de-AT" sz="2800" dirty="0" smtClean="0">
              <a:solidFill>
                <a:srgbClr val="0000CC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AT" dirty="0" smtClean="0"/>
              <a:t>Foundations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AT" dirty="0" smtClean="0"/>
              <a:t>Embankments (road, dam)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AT" dirty="0" smtClean="0"/>
              <a:t>Slopes (Man-made &amp; Natural)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AT" dirty="0" smtClean="0"/>
              <a:t>Excavations and tunnels</a:t>
            </a:r>
            <a:r>
              <a:rPr lang="de-AT" sz="2400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AT" sz="2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C467C-A56C-4F08-8C00-7396C3F77C1F}" type="slidenum">
              <a:rPr lang="en-US"/>
              <a:pPr>
                <a:defRPr/>
              </a:pPr>
              <a:t>239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8382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3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l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1.1 </a:t>
            </a:r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Review of Matrix Algebra ...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9600"/>
            <a:ext cx="913252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772400" cy="609600"/>
          </a:xfrm>
        </p:spPr>
        <p:txBody>
          <a:bodyPr/>
          <a:lstStyle/>
          <a:p>
            <a:pPr algn="l" eaLnBrk="1" hangingPunct="1"/>
            <a:r>
              <a:rPr lang="de-AT" altLang="en-US" sz="3200" smtClean="0">
                <a:solidFill>
                  <a:srgbClr val="0000FF"/>
                </a:solidFill>
              </a:rPr>
              <a:t>Stress Analysis</a:t>
            </a:r>
            <a:endParaRPr lang="en-US" altLang="en-US" sz="3200" smtClean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762000"/>
            <a:ext cx="8915400" cy="6019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e-AT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Constitutive Models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Linear Elastic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22860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828800"/>
            <a:ext cx="68119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48200"/>
            <a:ext cx="65532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98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8915400" cy="6781800"/>
          </a:xfrm>
        </p:spPr>
        <p:txBody>
          <a:bodyPr>
            <a:norm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Anisostropic Linear Elastic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Constitutive matrix in local coordinate system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76200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5473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7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8915400" cy="6781800"/>
          </a:xfrm>
        </p:spPr>
        <p:txBody>
          <a:bodyPr>
            <a:norm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Anisostropic Linear Elastic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Constitutive matrix in global coor.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66294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14800"/>
            <a:ext cx="2667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05400"/>
            <a:ext cx="6229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10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8915400" cy="6781800"/>
          </a:xfrm>
        </p:spPr>
        <p:txBody>
          <a:bodyPr>
            <a:norm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Anisostropic Linear Elastic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89455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9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52400"/>
            <a:ext cx="8915400" cy="6629400"/>
          </a:xfrm>
        </p:spPr>
        <p:txBody>
          <a:bodyPr>
            <a:norm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Nonlinear Elastic (Hyperbolic)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</a:t>
            </a:r>
            <a:r>
              <a:rPr lang="de-AT" sz="2400" baseline="-250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</a:t>
            </a:r>
            <a:r>
              <a:rPr lang="de-A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is ratio of asympt value to </a:t>
            </a:r>
          </a:p>
          <a:p>
            <a:pPr algn="just" eaLnBrk="1" hangingPunct="1">
              <a:defRPr/>
            </a:pPr>
            <a:r>
              <a:rPr lang="de-A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max shear strength value (0.75-1)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88900"/>
            <a:ext cx="37179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4191000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27432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637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7114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5105400"/>
            <a:ext cx="22621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05400"/>
            <a:ext cx="2263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48400"/>
            <a:ext cx="32146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8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52400"/>
            <a:ext cx="8915400" cy="6629400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de-AT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Nonlinear Elastic</a:t>
            </a:r>
          </a:p>
          <a:p>
            <a:pPr algn="just" eaLnBrk="1" hangingPunct="1"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Yield Criterion: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4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Duncan and Chang relationship</a:t>
            </a:r>
            <a:r>
              <a:rPr lang="de-AT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Mohr‘s diagram: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4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Using above eqn: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4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4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66800"/>
            <a:ext cx="4159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0274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54848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47545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3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"/>
            <a:ext cx="8915400" cy="6781800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de-AT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Nonlinear Elastic</a:t>
            </a:r>
          </a:p>
          <a:p>
            <a:pPr algn="just" eaLnBrk="1" hangingPunct="1">
              <a:defRPr/>
            </a:pPr>
            <a:r>
              <a:rPr lang="de-AT" sz="24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Parameter determination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70897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743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53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"/>
            <a:ext cx="8915400" cy="6781800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de-AT" sz="24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Parameter determination for nonlinear elastic model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76676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3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"/>
            <a:ext cx="8915400" cy="6781800"/>
          </a:xfrm>
        </p:spPr>
        <p:txBody>
          <a:bodyPr>
            <a:norm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Elastic-plastic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5814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6482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191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7511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76600"/>
            <a:ext cx="23256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39766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28352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3636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5105400"/>
            <a:ext cx="31146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4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76200"/>
            <a:ext cx="8915400" cy="6781800"/>
          </a:xfrm>
        </p:spPr>
        <p:txBody>
          <a:bodyPr>
            <a:norm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0"/>
            <a:ext cx="75914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7818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31242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81200"/>
            <a:ext cx="2514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87439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2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l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1.1 </a:t>
            </a:r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Review of Matrix Algebra ...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963891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52400"/>
            <a:ext cx="8915400" cy="6629400"/>
          </a:xfrm>
        </p:spPr>
        <p:txBody>
          <a:bodyPr>
            <a:norm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AT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Strain-softening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62400"/>
            <a:ext cx="89836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"/>
            <a:ext cx="58483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2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52400"/>
            <a:ext cx="8915400" cy="6629400"/>
          </a:xfrm>
        </p:spPr>
        <p:txBody>
          <a:bodyPr>
            <a:norm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AT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Cam-clay (Modified Cam-clay)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4950"/>
            <a:ext cx="38100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27066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657600"/>
            <a:ext cx="30638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95600"/>
            <a:ext cx="3595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429000"/>
            <a:ext cx="261937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62600"/>
            <a:ext cx="11239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3657600"/>
            <a:ext cx="10017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5029200"/>
            <a:ext cx="80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9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52400"/>
            <a:ext cx="8915400" cy="6629400"/>
          </a:xfrm>
        </p:spPr>
        <p:txBody>
          <a:bodyPr>
            <a:norm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AT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Cam-clay Constit Model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Modified Cam-clay Const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724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29000"/>
            <a:ext cx="48768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7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52400"/>
            <a:ext cx="8915400" cy="6629400"/>
          </a:xfrm>
        </p:spPr>
        <p:txBody>
          <a:bodyPr>
            <a:norm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de-AT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AT" sz="28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Modified/Cam-clay Constit Model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de-AT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88788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59483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6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915400" cy="67056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de-AT" altLang="en-US" sz="2400" dirty="0" smtClean="0">
                <a:latin typeface="Trebuchet MS" panose="020B0603020202020204" pitchFamily="34" charset="0"/>
              </a:rPr>
              <a:t> </a:t>
            </a:r>
            <a:r>
              <a:rPr lang="de-AT" altLang="en-US" sz="24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FE based software will be required!</a:t>
            </a:r>
          </a:p>
          <a:p>
            <a:pPr eaLnBrk="1" hangingPunct="1"/>
            <a:endParaRPr lang="de-AT" altLang="en-US" sz="2400" dirty="0" smtClean="0">
              <a:latin typeface="Trebuchet MS" panose="020B0603020202020204" pitchFamily="34" charset="0"/>
            </a:endParaRPr>
          </a:p>
          <a:p>
            <a:pPr eaLnBrk="1" hangingPunct="1"/>
            <a:r>
              <a:rPr lang="de-AT" altLang="en-US" sz="2400" dirty="0" smtClean="0">
                <a:latin typeface="Trebuchet MS" panose="020B0603020202020204" pitchFamily="34" charset="0"/>
              </a:rPr>
              <a:t>Estimate the settlement of circular mat foundation of silos of dimension 8 m dia and height of 5 m resting on a layered soil. The contact pressure as a result of the footing is 50 kPa. The upper 6 m of soil has a modulus of elasticity of 3.5 Mpa and the lower 24 m of soil has a modulus of elasticity of 4.5 Mpa. Take the Poisson‘s ratio of the top and bottom soil layers to be 0.35 and 0.45 respectively. </a:t>
            </a:r>
          </a:p>
          <a:p>
            <a:pPr eaLnBrk="1" hangingPunct="1"/>
            <a:endParaRPr lang="en-US" altLang="en-US" sz="2400" dirty="0" smtClean="0"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AB2E30-2E9F-4D66-BA2B-08A1F6154C8D}" type="slidenum">
              <a:rPr lang="en-US" smtClean="0"/>
              <a:pPr>
                <a:defRPr/>
              </a:pPr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6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113"/>
            <a:ext cx="8763000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3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e-AT" sz="2400" dirty="0" smtClean="0">
                <a:latin typeface="Trebuchet MS" panose="020B0603020202020204" pitchFamily="34" charset="0"/>
              </a:rPr>
              <a:t>Show the vertical and horizontal stress distributions along the vertical line passing thru the center line of the footing.</a:t>
            </a:r>
          </a:p>
          <a:p>
            <a:pPr eaLnBrk="1" hangingPunct="1">
              <a:defRPr/>
            </a:pPr>
            <a:endParaRPr lang="de-AT" sz="2400" dirty="0" smtClean="0">
              <a:latin typeface="Trebuchet MS" panose="020B0603020202020204" pitchFamily="34" charset="0"/>
            </a:endParaRPr>
          </a:p>
          <a:p>
            <a:pPr eaLnBrk="1" hangingPunct="1">
              <a:defRPr/>
            </a:pPr>
            <a:r>
              <a:rPr lang="de-AT" sz="2400" dirty="0" smtClean="0">
                <a:latin typeface="Trebuchet MS" panose="020B0603020202020204" pitchFamily="34" charset="0"/>
              </a:rPr>
              <a:t>Do the above problem for the displacements.</a:t>
            </a:r>
          </a:p>
          <a:p>
            <a:pPr eaLnBrk="1" hangingPunct="1">
              <a:defRPr/>
            </a:pPr>
            <a:endParaRPr lang="de-AT" sz="2400" dirty="0">
              <a:latin typeface="Trebuchet MS" panose="020B0603020202020204" pitchFamily="34" charset="0"/>
            </a:endParaRPr>
          </a:p>
          <a:p>
            <a:pPr eaLnBrk="1" hangingPunct="1">
              <a:defRPr/>
            </a:pPr>
            <a:endParaRPr lang="de-AT" sz="2400" dirty="0" smtClean="0">
              <a:latin typeface="Trebuchet MS" panose="020B0603020202020204" pitchFamily="34" charset="0"/>
            </a:endParaRPr>
          </a:p>
          <a:p>
            <a:pPr eaLnBrk="1" hangingPunct="1">
              <a:defRPr/>
            </a:pPr>
            <a:endParaRPr lang="en-U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4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0800"/>
            <a:ext cx="7010400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9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086600" cy="664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0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5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Application of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FEM…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E63F9-C246-41C8-A634-756BEEF3BE16}" type="slidenum">
              <a:rPr lang="en-US"/>
              <a:pPr>
                <a:defRPr/>
              </a:pPr>
              <a:t>259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7620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08038"/>
            <a:ext cx="563880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76600"/>
            <a:ext cx="3803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l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1.1 </a:t>
            </a:r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Review of Matrix Algebra ...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3619"/>
            <a:ext cx="8382000" cy="606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36" y="5534891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A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5</a:t>
            </a:r>
            <a:r>
              <a:rPr lang="de-AT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Application of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ＭＳ Ｐゴシック" pitchFamily="50" charset="-128"/>
                <a:cs typeface="+mn-cs"/>
              </a:rPr>
              <a:t>FEM…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943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AT" altLang="en-US" sz="2800" smtClean="0"/>
              <a:t>  </a:t>
            </a:r>
            <a:endParaRPr lang="en-US" altLang="en-US" sz="28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C7973-1031-49CA-BE0E-2E0661980FED}" type="slidenum">
              <a:rPr lang="en-US"/>
              <a:pPr>
                <a:defRPr/>
              </a:pPr>
              <a:t>260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762000"/>
            <a:ext cx="90678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0"/>
            <a:ext cx="0" cy="8382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424113"/>
            <a:ext cx="53530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9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0642D8-3B7D-49F5-BEFB-48EBFE9243FD}" type="slidenum">
              <a:rPr lang="en-US" smtClean="0"/>
              <a:pPr>
                <a:defRPr/>
              </a:pPr>
              <a:t>261</a:t>
            </a:fld>
            <a:endParaRPr lang="en-US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6963"/>
            <a:ext cx="914400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85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altLang="en-US" sz="28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Seepage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5073B-841C-4D76-88F4-C61222309582}" type="slidenum">
              <a:rPr lang="en-US" smtClean="0"/>
              <a:pPr>
                <a:defRPr/>
              </a:pPr>
              <a:t>262</a:t>
            </a:fld>
            <a:endParaRPr lang="en-US"/>
          </a:p>
        </p:txBody>
      </p:sp>
      <p:pic>
        <p:nvPicPr>
          <p:cNvPr id="2560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038" y="1600200"/>
            <a:ext cx="7751762" cy="4776788"/>
          </a:xfrm>
          <a:noFill/>
        </p:spPr>
      </p:pic>
    </p:spTree>
    <p:extLst>
      <p:ext uri="{BB962C8B-B14F-4D97-AF65-F5344CB8AC3E}">
        <p14:creationId xmlns:p14="http://schemas.microsoft.com/office/powerpoint/2010/main" val="200533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l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1.1 </a:t>
            </a:r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Review of Matrix Algebra ...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599"/>
            <a:ext cx="8534400" cy="327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3855716"/>
            <a:ext cx="8513618" cy="282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l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1.1 </a:t>
            </a:r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Review of Matrix Algebra ...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533400"/>
            <a:ext cx="907330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l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1.1 </a:t>
            </a:r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Review of Matrix Algebra ...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7" y="685800"/>
            <a:ext cx="898849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General Overview</a:t>
            </a:r>
            <a:endParaRPr lang="en-US" sz="30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" y="685800"/>
            <a:ext cx="903311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" y="685800"/>
            <a:ext cx="9033112" cy="347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2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l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1.1 </a:t>
            </a:r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Review of Matrix Algebra ...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768926"/>
            <a:ext cx="8991600" cy="502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2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l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1.1 Review </a:t>
            </a:r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of Matrix Algebra ...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042" y="3631377"/>
            <a:ext cx="381038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41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l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1.2 Solution Methods 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endParaRPr lang="de-AT" sz="2600" dirty="0" smtClean="0">
              <a:latin typeface="Trebuchet MS" panose="020B0603020202020204" pitchFamily="34" charset="0"/>
            </a:endParaRPr>
          </a:p>
          <a:p>
            <a:endParaRPr lang="de-AT" sz="2600" dirty="0">
              <a:latin typeface="Trebuchet MS" panose="020B0603020202020204" pitchFamily="34" charset="0"/>
            </a:endParaRPr>
          </a:p>
          <a:p>
            <a:endParaRPr lang="de-AT" sz="2600" dirty="0" smtClean="0">
              <a:latin typeface="Trebuchet MS" panose="020B0603020202020204" pitchFamily="34" charset="0"/>
            </a:endParaRPr>
          </a:p>
          <a:p>
            <a:endParaRPr lang="de-AT" sz="2600" dirty="0">
              <a:latin typeface="Trebuchet MS" panose="020B0603020202020204" pitchFamily="34" charset="0"/>
            </a:endParaRPr>
          </a:p>
          <a:p>
            <a:r>
              <a:rPr lang="de-AT" sz="2600" dirty="0" smtClean="0">
                <a:latin typeface="Trebuchet MS" panose="020B0603020202020204" pitchFamily="34" charset="0"/>
              </a:rPr>
              <a:t>Refer to your Numerical Methods course (Undergraduate)</a:t>
            </a:r>
          </a:p>
          <a:p>
            <a:pPr marL="0" indent="0">
              <a:buNone/>
            </a:pPr>
            <a:r>
              <a:rPr lang="de-AT" sz="2600" dirty="0" smtClean="0">
                <a:latin typeface="Trebuchet MS" panose="020B0603020202020204" pitchFamily="34" charset="0"/>
              </a:rPr>
              <a:t>  </a:t>
            </a:r>
            <a:endParaRPr lang="de-AT" sz="26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4" y="762000"/>
            <a:ext cx="9144000" cy="12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l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Trebuchet MS" panose="020B0603020202020204" pitchFamily="34" charset="0"/>
              </a:rPr>
              <a:t>MATLAB: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an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interactive, matrix-based system</a:t>
            </a:r>
            <a:r>
              <a:rPr lang="en-US" sz="2400" dirty="0">
                <a:latin typeface="Trebuchet MS" panose="020B0603020202020204" pitchFamily="34" charset="0"/>
              </a:rPr>
              <a:t> for </a:t>
            </a:r>
            <a:r>
              <a:rPr lang="en-US" sz="2400" dirty="0" smtClean="0">
                <a:latin typeface="Trebuchet MS" panose="020B0603020202020204" pitchFamily="34" charset="0"/>
              </a:rPr>
              <a:t>scientific </a:t>
            </a:r>
            <a:r>
              <a:rPr lang="en-US" sz="2400" dirty="0">
                <a:latin typeface="Trebuchet MS" panose="020B0603020202020204" pitchFamily="34" charset="0"/>
              </a:rPr>
              <a:t>and engineering </a:t>
            </a:r>
            <a:r>
              <a:rPr lang="en-US" sz="2400" dirty="0" smtClean="0">
                <a:latin typeface="Trebuchet MS" panose="020B0603020202020204" pitchFamily="34" charset="0"/>
              </a:rPr>
              <a:t>numeric computation </a:t>
            </a:r>
            <a:r>
              <a:rPr lang="en-US" sz="2400" dirty="0">
                <a:latin typeface="Trebuchet MS" panose="020B0603020202020204" pitchFamily="34" charset="0"/>
              </a:rPr>
              <a:t>and visualization.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You </a:t>
            </a:r>
            <a:r>
              <a:rPr lang="en-US" sz="2400" dirty="0">
                <a:latin typeface="Trebuchet MS" panose="020B0603020202020204" pitchFamily="34" charset="0"/>
              </a:rPr>
              <a:t>can solve complex numerical </a:t>
            </a:r>
            <a:r>
              <a:rPr lang="en-US" sz="2400" dirty="0" smtClean="0">
                <a:latin typeface="Trebuchet MS" panose="020B0603020202020204" pitchFamily="34" charset="0"/>
              </a:rPr>
              <a:t>problems …</a:t>
            </a:r>
          </a:p>
          <a:p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MATrix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rebuchet MS" panose="020B0603020202020204" pitchFamily="34" charset="0"/>
              </a:rPr>
              <a:t>LABoratory</a:t>
            </a:r>
            <a:r>
              <a:rPr lang="en-US" sz="2400" dirty="0" smtClean="0">
                <a:latin typeface="Trebuchet MS" panose="020B0603020202020204" pitchFamily="34" charset="0"/>
              </a:rPr>
              <a:t>.</a:t>
            </a:r>
          </a:p>
          <a:p>
            <a:endParaRPr lang="en-US" sz="240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Accessing </a:t>
            </a:r>
            <a:r>
              <a:rPr lang="en-US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MATLAB.</a:t>
            </a:r>
          </a:p>
          <a:p>
            <a:r>
              <a:rPr lang="en-US" sz="2400" dirty="0" smtClean="0">
                <a:latin typeface="Trebuchet MS" panose="020B0603020202020204" pitchFamily="34" charset="0"/>
              </a:rPr>
              <a:t>Command </a:t>
            </a:r>
            <a:r>
              <a:rPr lang="en-US" sz="2400" dirty="0" err="1" smtClean="0">
                <a:latin typeface="Trebuchet MS" panose="020B0603020202020204" pitchFamily="34" charset="0"/>
              </a:rPr>
              <a:t>matlab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</a:p>
          <a:p>
            <a:r>
              <a:rPr lang="en-US" sz="2400" dirty="0" smtClean="0">
                <a:latin typeface="Trebuchet MS" panose="020B0603020202020204" pitchFamily="34" charset="0"/>
              </a:rPr>
              <a:t>Quit </a:t>
            </a:r>
            <a:r>
              <a:rPr lang="en-US" sz="2400" dirty="0">
                <a:latin typeface="Trebuchet MS" panose="020B0603020202020204" pitchFamily="34" charset="0"/>
              </a:rPr>
              <a:t>or </a:t>
            </a:r>
            <a:r>
              <a:rPr lang="en-US" sz="2400" dirty="0" smtClean="0">
                <a:latin typeface="Trebuchet MS" panose="020B0603020202020204" pitchFamily="34" charset="0"/>
              </a:rPr>
              <a:t>Exit</a:t>
            </a:r>
            <a:r>
              <a:rPr lang="en-US" sz="2400" dirty="0">
                <a:latin typeface="Trebuchet MS" panose="020B0603020202020204" pitchFamily="34" charset="0"/>
              </a:rPr>
              <a:t>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endParaRPr lang="en-US" sz="240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Entering </a:t>
            </a:r>
            <a:r>
              <a:rPr lang="en-US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matrices.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MATLAB works with essentially only one kind of </a:t>
            </a:r>
            <a:r>
              <a:rPr lang="en-US" sz="2400" dirty="0" smtClean="0">
                <a:latin typeface="Trebuchet MS" panose="020B0603020202020204" pitchFamily="34" charset="0"/>
              </a:rPr>
              <a:t>object-a </a:t>
            </a:r>
            <a:r>
              <a:rPr lang="en-US" sz="2400" dirty="0">
                <a:latin typeface="Trebuchet MS" panose="020B0603020202020204" pitchFamily="34" charset="0"/>
              </a:rPr>
              <a:t>rectangular </a:t>
            </a:r>
            <a:r>
              <a:rPr lang="en-US" sz="2400" dirty="0" smtClean="0">
                <a:latin typeface="Trebuchet MS" panose="020B0603020202020204" pitchFamily="34" charset="0"/>
              </a:rPr>
              <a:t>numerical matrix </a:t>
            </a:r>
            <a:r>
              <a:rPr lang="en-US" sz="2400" dirty="0">
                <a:latin typeface="Trebuchet MS" panose="020B0603020202020204" pitchFamily="34" charset="0"/>
              </a:rPr>
              <a:t>with possibly complex </a:t>
            </a:r>
            <a:r>
              <a:rPr lang="en-US" sz="2400" dirty="0" smtClean="0">
                <a:latin typeface="Trebuchet MS" panose="020B0603020202020204" pitchFamily="34" charset="0"/>
              </a:rPr>
              <a:t>entries</a:t>
            </a:r>
          </a:p>
          <a:p>
            <a:r>
              <a:rPr lang="en-US" sz="2400" dirty="0" smtClean="0">
                <a:latin typeface="Trebuchet MS" panose="020B0603020202020204" pitchFamily="34" charset="0"/>
              </a:rPr>
              <a:t>Variables represent </a:t>
            </a:r>
            <a:r>
              <a:rPr lang="en-US" sz="2400" dirty="0">
                <a:latin typeface="Trebuchet MS" panose="020B0603020202020204" pitchFamily="34" charset="0"/>
              </a:rPr>
              <a:t>matrices.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Variables represent vectors.</a:t>
            </a:r>
            <a:endParaRPr lang="en-US" sz="2400" dirty="0">
              <a:latin typeface="Trebuchet MS" panose="020B0603020202020204" pitchFamily="34" charset="0"/>
            </a:endParaRPr>
          </a:p>
          <a:p>
            <a:endParaRPr lang="de-AT" sz="24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rebuchet MS" panose="020B0603020202020204" pitchFamily="34" charset="0"/>
              </a:rPr>
              <a:t>Matrices introduction into MATLAB:</a:t>
            </a:r>
            <a:endParaRPr lang="en-US" sz="2400" dirty="0">
              <a:latin typeface="Trebuchet MS" panose="020B0603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latin typeface="Trebuchet MS" panose="020B0603020202020204" pitchFamily="34" charset="0"/>
              </a:rPr>
              <a:t>An </a:t>
            </a:r>
            <a:r>
              <a:rPr lang="en-US" sz="2400" dirty="0">
                <a:latin typeface="Trebuchet MS" panose="020B0603020202020204" pitchFamily="34" charset="0"/>
              </a:rPr>
              <a:t>explicit list of elements,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latin typeface="Trebuchet MS" panose="020B0603020202020204" pitchFamily="34" charset="0"/>
              </a:rPr>
              <a:t>Built-in </a:t>
            </a:r>
            <a:r>
              <a:rPr lang="en-US" sz="2400" dirty="0">
                <a:latin typeface="Trebuchet MS" panose="020B0603020202020204" pitchFamily="34" charset="0"/>
              </a:rPr>
              <a:t>statements and functions,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latin typeface="Trebuchet MS" panose="020B0603020202020204" pitchFamily="34" charset="0"/>
              </a:rPr>
              <a:t>Loaded </a:t>
            </a:r>
            <a:r>
              <a:rPr lang="en-US" sz="2400" dirty="0">
                <a:latin typeface="Trebuchet MS" panose="020B0603020202020204" pitchFamily="34" charset="0"/>
              </a:rPr>
              <a:t>from external data </a:t>
            </a:r>
            <a:r>
              <a:rPr lang="en-US" sz="2400" dirty="0" smtClean="0">
                <a:latin typeface="Trebuchet MS" panose="020B0603020202020204" pitchFamily="34" charset="0"/>
              </a:rPr>
              <a:t> files </a:t>
            </a:r>
            <a:r>
              <a:rPr lang="en-US" sz="2400" dirty="0">
                <a:latin typeface="Trebuchet MS" panose="020B0603020202020204" pitchFamily="34" charset="0"/>
              </a:rPr>
              <a:t>or applications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 </a:t>
            </a:r>
            <a:r>
              <a:rPr lang="en-US" sz="2400" dirty="0" smtClean="0">
                <a:latin typeface="Trebuchet MS" panose="020B0603020202020204" pitchFamily="34" charset="0"/>
              </a:rPr>
              <a:t>For </a:t>
            </a:r>
            <a:r>
              <a:rPr lang="en-US" sz="2400" dirty="0">
                <a:latin typeface="Trebuchet MS" panose="020B0603020202020204" pitchFamily="34" charset="0"/>
              </a:rPr>
              <a:t>example, either of the statements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      A </a:t>
            </a:r>
            <a:r>
              <a:rPr lang="en-US" sz="2400" dirty="0">
                <a:latin typeface="Trebuchet MS" panose="020B0603020202020204" pitchFamily="34" charset="0"/>
              </a:rPr>
              <a:t>= [1 2 3; 4 5 6; 7 8 9]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    and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      A </a:t>
            </a:r>
            <a:r>
              <a:rPr lang="en-US" sz="2400" dirty="0">
                <a:latin typeface="Trebuchet MS" panose="020B0603020202020204" pitchFamily="34" charset="0"/>
              </a:rPr>
              <a:t>= [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      1 </a:t>
            </a:r>
            <a:r>
              <a:rPr lang="en-US" sz="2400" dirty="0">
                <a:latin typeface="Trebuchet MS" panose="020B0603020202020204" pitchFamily="34" charset="0"/>
              </a:rPr>
              <a:t>2 3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      4 </a:t>
            </a:r>
            <a:r>
              <a:rPr lang="en-US" sz="2400" dirty="0">
                <a:latin typeface="Trebuchet MS" panose="020B0603020202020204" pitchFamily="34" charset="0"/>
              </a:rPr>
              <a:t>5 6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       7 </a:t>
            </a:r>
            <a:r>
              <a:rPr lang="en-US" sz="2400" dirty="0">
                <a:latin typeface="Trebuchet MS" panose="020B0603020202020204" pitchFamily="34" charset="0"/>
              </a:rPr>
              <a:t>8 9 ]</a:t>
            </a:r>
          </a:p>
          <a:p>
            <a:r>
              <a:rPr lang="en-US" sz="2400" dirty="0" smtClean="0">
                <a:latin typeface="Trebuchet MS" panose="020B0603020202020204" pitchFamily="34" charset="0"/>
              </a:rPr>
              <a:t>Separated </a:t>
            </a:r>
            <a:r>
              <a:rPr lang="en-US" sz="2400" dirty="0">
                <a:latin typeface="Trebuchet MS" panose="020B0603020202020204" pitchFamily="34" charset="0"/>
              </a:rPr>
              <a:t>by </a:t>
            </a:r>
            <a:r>
              <a:rPr lang="en-US" sz="2400" b="1" i="1" dirty="0">
                <a:solidFill>
                  <a:srgbClr val="0000CC"/>
                </a:solidFill>
                <a:latin typeface="Trebuchet MS" panose="020B0603020202020204" pitchFamily="34" charset="0"/>
              </a:rPr>
              <a:t>commas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and/ or </a:t>
            </a:r>
            <a:r>
              <a:rPr lang="en-US" sz="2400" b="1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a </a:t>
            </a:r>
            <a:r>
              <a:rPr lang="en-US" sz="2400" b="1" i="1" dirty="0">
                <a:solidFill>
                  <a:srgbClr val="0000CC"/>
                </a:solidFill>
                <a:latin typeface="Trebuchet MS" panose="020B0603020202020204" pitchFamily="34" charset="0"/>
              </a:rPr>
              <a:t>blank</a:t>
            </a:r>
            <a:r>
              <a:rPr lang="en-US" sz="2400" dirty="0">
                <a:latin typeface="Trebuchet MS" panose="020B0603020202020204" pitchFamily="34" charset="0"/>
              </a:rPr>
              <a:t>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b="1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2.34e-9</a:t>
            </a:r>
            <a:r>
              <a:rPr lang="en-US" sz="2400" dirty="0">
                <a:latin typeface="Trebuchet MS" panose="020B0603020202020204" pitchFamily="34" charset="0"/>
              </a:rPr>
              <a:t>), </a:t>
            </a:r>
            <a:r>
              <a:rPr lang="en-US" sz="2400" b="1" i="1" dirty="0">
                <a:solidFill>
                  <a:srgbClr val="0000CC"/>
                </a:solidFill>
                <a:latin typeface="Trebuchet MS" panose="020B0603020202020204" pitchFamily="34" charset="0"/>
              </a:rPr>
              <a:t>blank </a:t>
            </a:r>
            <a:r>
              <a:rPr lang="en-US" sz="2400" b="1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spaces</a:t>
            </a:r>
            <a:endParaRPr lang="de-AT" sz="24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7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rebuchet MS" panose="020B0603020202020204" pitchFamily="34" charset="0"/>
              </a:rPr>
              <a:t>MATLAB </a:t>
            </a:r>
            <a:r>
              <a:rPr lang="en-US" sz="2400" dirty="0" smtClean="0">
                <a:latin typeface="Trebuchet MS" panose="020B0603020202020204" pitchFamily="34" charset="0"/>
              </a:rPr>
              <a:t>… complex </a:t>
            </a:r>
            <a:r>
              <a:rPr lang="en-US" sz="2400" dirty="0">
                <a:latin typeface="Trebuchet MS" panose="020B0603020202020204" pitchFamily="34" charset="0"/>
              </a:rPr>
              <a:t>numbers in all its operations and functions</a:t>
            </a:r>
            <a:r>
              <a:rPr lang="en-US" sz="2400" dirty="0" smtClean="0">
                <a:latin typeface="Trebuchet MS" panose="020B0603020202020204" pitchFamily="34" charset="0"/>
              </a:rPr>
              <a:t>. </a:t>
            </a:r>
          </a:p>
          <a:p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B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= [1+5i 2+6i;3+7i 4+8i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]</a:t>
            </a:r>
          </a:p>
          <a:p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2+6i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r>
              <a:rPr lang="en-US" sz="2400" dirty="0">
                <a:latin typeface="Trebuchet MS" panose="020B0603020202020204" pitchFamily="34" charset="0"/>
              </a:rPr>
              <a:t>in a matrix,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blank spaces </a:t>
            </a:r>
            <a:r>
              <a:rPr lang="en-US" sz="2400" dirty="0">
                <a:latin typeface="Trebuchet MS" panose="020B0603020202020204" pitchFamily="34" charset="0"/>
              </a:rPr>
              <a:t>must be avoided</a:t>
            </a:r>
            <a:r>
              <a:rPr lang="en-US" sz="2400" dirty="0" smtClean="0">
                <a:latin typeface="Trebuchet MS" panose="020B0603020202020204" pitchFamily="34" charset="0"/>
              </a:rPr>
              <a:t>.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Imaginary units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i</a:t>
            </a:r>
            <a:r>
              <a:rPr lang="en-US" sz="2400" dirty="0">
                <a:latin typeface="Trebuchet MS" panose="020B0603020202020204" pitchFamily="34" charset="0"/>
              </a:rPr>
              <a:t> or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j</a:t>
            </a:r>
            <a:r>
              <a:rPr lang="en-US" sz="2400" dirty="0" smtClean="0">
                <a:latin typeface="Trebuchet MS" panose="020B0603020202020204" pitchFamily="34" charset="0"/>
              </a:rPr>
              <a:t>. 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    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ii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= </a:t>
            </a:r>
            <a:r>
              <a:rPr lang="en-US" sz="2400" dirty="0" err="1">
                <a:solidFill>
                  <a:srgbClr val="0000CC"/>
                </a:solidFill>
                <a:latin typeface="Trebuchet MS" panose="020B0603020202020204" pitchFamily="34" charset="0"/>
              </a:rPr>
              <a:t>sqrt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(-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1)</a:t>
            </a:r>
          </a:p>
          <a:p>
            <a:pPr marL="0" indent="0">
              <a:buNone/>
            </a:pPr>
            <a:endParaRPr lang="en-US" sz="24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Matrices can also be generated with a </a:t>
            </a:r>
            <a:r>
              <a:rPr lang="en-US" sz="24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For- loop</a:t>
            </a:r>
          </a:p>
          <a:p>
            <a:endParaRPr lang="en-US" sz="2400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Individual matrix and vector entries can be referenced with indices inside parentheses in the usual manner. </a:t>
            </a:r>
          </a:p>
          <a:p>
            <a:r>
              <a:rPr lang="en-US" sz="2400" dirty="0" smtClean="0">
                <a:latin typeface="Trebuchet MS" panose="020B0603020202020204" pitchFamily="34" charset="0"/>
              </a:rPr>
              <a:t>… Try it</a:t>
            </a:r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… accept </a:t>
            </a:r>
            <a:r>
              <a:rPr lang="en-US" sz="2400" dirty="0">
                <a:latin typeface="Trebuchet MS" panose="020B0603020202020204" pitchFamily="34" charset="0"/>
              </a:rPr>
              <a:t>positive integers as indices.</a:t>
            </a:r>
            <a:endParaRPr lang="de-AT" sz="24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 ...Cont‘d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Matrix and Array operations</a:t>
            </a:r>
            <a:endParaRPr lang="en-US" sz="24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The following matrix operations are available in MATLAB</a:t>
            </a:r>
            <a:r>
              <a:rPr lang="en-US" sz="2400" dirty="0" smtClean="0">
                <a:latin typeface="Trebuchet MS" panose="020B0603020202020204" pitchFamily="34" charset="0"/>
              </a:rPr>
              <a:t>:</a:t>
            </a:r>
          </a:p>
          <a:p>
            <a:pPr marL="800100" lvl="2" indent="0" algn="just">
              <a:buNone/>
            </a:pPr>
            <a:r>
              <a:rPr lang="en-US" dirty="0" smtClean="0">
                <a:solidFill>
                  <a:srgbClr val="000099"/>
                </a:solidFill>
                <a:latin typeface="Trebuchet MS" panose="020B0603020202020204" pitchFamily="34" charset="0"/>
              </a:rPr>
              <a:t>+  addition</a:t>
            </a:r>
            <a:endParaRPr lang="en-US" dirty="0">
              <a:solidFill>
                <a:srgbClr val="000099"/>
              </a:solidFill>
              <a:latin typeface="Trebuchet MS" panose="020B0603020202020204" pitchFamily="34" charset="0"/>
            </a:endParaRPr>
          </a:p>
          <a:p>
            <a:pPr marL="800100" lvl="2" indent="0" algn="just">
              <a:buNone/>
            </a:pPr>
            <a:r>
              <a:rPr lang="en-US" dirty="0" smtClean="0">
                <a:solidFill>
                  <a:srgbClr val="000099"/>
                </a:solidFill>
                <a:latin typeface="Trebuchet MS" panose="020B0603020202020204" pitchFamily="34" charset="0"/>
              </a:rPr>
              <a:t>-  subtraction</a:t>
            </a:r>
            <a:endParaRPr lang="en-US" dirty="0">
              <a:solidFill>
                <a:srgbClr val="000099"/>
              </a:solidFill>
              <a:latin typeface="Trebuchet MS" panose="020B0603020202020204" pitchFamily="34" charset="0"/>
            </a:endParaRPr>
          </a:p>
          <a:p>
            <a:pPr marL="800100" lvl="2" indent="0" algn="just">
              <a:buNone/>
            </a:pPr>
            <a:r>
              <a:rPr lang="en-US" dirty="0">
                <a:solidFill>
                  <a:srgbClr val="000099"/>
                </a:solidFill>
                <a:latin typeface="Trebuchet MS" panose="020B0603020202020204" pitchFamily="34" charset="0"/>
              </a:rPr>
              <a:t>*</a:t>
            </a:r>
            <a:r>
              <a:rPr lang="en-US" dirty="0" smtClean="0">
                <a:solidFill>
                  <a:srgbClr val="000099"/>
                </a:solidFill>
                <a:latin typeface="Trebuchet MS" panose="020B0603020202020204" pitchFamily="34" charset="0"/>
              </a:rPr>
              <a:t>  multiplication</a:t>
            </a:r>
            <a:endParaRPr lang="en-US" dirty="0">
              <a:solidFill>
                <a:srgbClr val="000099"/>
              </a:solidFill>
              <a:latin typeface="Trebuchet MS" panose="020B0603020202020204" pitchFamily="34" charset="0"/>
            </a:endParaRPr>
          </a:p>
          <a:p>
            <a:pPr marL="800100" lvl="2" indent="0" algn="just">
              <a:buNone/>
            </a:pPr>
            <a:r>
              <a:rPr lang="en-US" dirty="0">
                <a:solidFill>
                  <a:srgbClr val="000099"/>
                </a:solidFill>
                <a:latin typeface="Trebuchet MS" panose="020B0603020202020204" pitchFamily="34" charset="0"/>
              </a:rPr>
              <a:t>^</a:t>
            </a:r>
            <a:r>
              <a:rPr lang="en-US" dirty="0" smtClean="0">
                <a:solidFill>
                  <a:srgbClr val="000099"/>
                </a:solidFill>
                <a:latin typeface="Trebuchet MS" panose="020B0603020202020204" pitchFamily="34" charset="0"/>
              </a:rPr>
              <a:t>  power</a:t>
            </a:r>
            <a:endParaRPr lang="en-US" dirty="0">
              <a:solidFill>
                <a:srgbClr val="000099"/>
              </a:solidFill>
              <a:latin typeface="Trebuchet MS" panose="020B0603020202020204" pitchFamily="34" charset="0"/>
            </a:endParaRPr>
          </a:p>
          <a:p>
            <a:pPr marL="800100" lvl="2" indent="0" algn="just">
              <a:buNone/>
            </a:pPr>
            <a:r>
              <a:rPr lang="en-US" dirty="0" smtClean="0">
                <a:solidFill>
                  <a:srgbClr val="000099"/>
                </a:solidFill>
                <a:latin typeface="Trebuchet MS" panose="020B0603020202020204" pitchFamily="34" charset="0"/>
              </a:rPr>
              <a:t>‘  conjugate </a:t>
            </a:r>
            <a:r>
              <a:rPr lang="en-US" dirty="0">
                <a:solidFill>
                  <a:srgbClr val="000099"/>
                </a:solidFill>
                <a:latin typeface="Trebuchet MS" panose="020B0603020202020204" pitchFamily="34" charset="0"/>
              </a:rPr>
              <a:t>transpose</a:t>
            </a:r>
          </a:p>
          <a:p>
            <a:pPr marL="800100" lvl="2" indent="0" algn="just">
              <a:buNone/>
            </a:pPr>
            <a:r>
              <a:rPr lang="en-US" dirty="0" smtClean="0">
                <a:solidFill>
                  <a:srgbClr val="000099"/>
                </a:solidFill>
                <a:latin typeface="Trebuchet MS" panose="020B0603020202020204" pitchFamily="34" charset="0"/>
              </a:rPr>
              <a:t>\  </a:t>
            </a:r>
            <a:r>
              <a:rPr lang="en-US" dirty="0">
                <a:solidFill>
                  <a:srgbClr val="000099"/>
                </a:solidFill>
                <a:latin typeface="Trebuchet MS" panose="020B0603020202020204" pitchFamily="34" charset="0"/>
              </a:rPr>
              <a:t>left division</a:t>
            </a:r>
          </a:p>
          <a:p>
            <a:pPr marL="800100" lvl="2" indent="0" algn="just">
              <a:buNone/>
            </a:pPr>
            <a:r>
              <a:rPr lang="en-US" dirty="0">
                <a:solidFill>
                  <a:srgbClr val="000099"/>
                </a:solidFill>
                <a:latin typeface="Trebuchet MS" panose="020B0603020202020204" pitchFamily="34" charset="0"/>
              </a:rPr>
              <a:t>/ </a:t>
            </a:r>
            <a:r>
              <a:rPr lang="en-US" dirty="0" smtClean="0">
                <a:solidFill>
                  <a:srgbClr val="000099"/>
                </a:solidFill>
                <a:latin typeface="Trebuchet MS" panose="020B0603020202020204" pitchFamily="34" charset="0"/>
              </a:rPr>
              <a:t> right division</a:t>
            </a:r>
          </a:p>
          <a:p>
            <a:pPr marL="800100" lvl="2" indent="0" algn="just">
              <a:buNone/>
            </a:pPr>
            <a:endParaRPr lang="en-US" dirty="0">
              <a:solidFill>
                <a:srgbClr val="000099"/>
              </a:solidFill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These matrix operations apply, of course, to scalars (1-by-1 matrices) as well. </a:t>
            </a:r>
          </a:p>
          <a:p>
            <a:r>
              <a:rPr lang="en-US" sz="2400" dirty="0" smtClean="0">
                <a:latin typeface="Trebuchet MS" panose="020B0603020202020204" pitchFamily="34" charset="0"/>
              </a:rPr>
              <a:t>Compatibility </a:t>
            </a:r>
            <a:r>
              <a:rPr lang="en-US" sz="2400" dirty="0">
                <a:latin typeface="Trebuchet MS" panose="020B0603020202020204" pitchFamily="34" charset="0"/>
              </a:rPr>
              <a:t>of the sizes of the matrices …</a:t>
            </a:r>
          </a:p>
          <a:p>
            <a:r>
              <a:rPr lang="en-US" sz="2400" dirty="0" smtClean="0">
                <a:latin typeface="Trebuchet MS" panose="020B0603020202020204" pitchFamily="34" charset="0"/>
              </a:rPr>
              <a:t>Except </a:t>
            </a:r>
            <a:r>
              <a:rPr lang="en-US" sz="2400" dirty="0">
                <a:latin typeface="Trebuchet MS" panose="020B0603020202020204" pitchFamily="34" charset="0"/>
              </a:rPr>
              <a:t>in the case of scalar-matrix operations …</a:t>
            </a:r>
          </a:p>
          <a:p>
            <a:pPr marL="400050" lvl="1" indent="0">
              <a:buNone/>
            </a:pPr>
            <a:endParaRPr lang="en-US" dirty="0">
              <a:solidFill>
                <a:srgbClr val="000099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6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rebuchet MS" panose="020B0603020202020204" pitchFamily="34" charset="0"/>
              </a:rPr>
              <a:t>The “matrix </a:t>
            </a:r>
            <a:r>
              <a:rPr lang="en-US" sz="2400" dirty="0">
                <a:latin typeface="Trebuchet MS" panose="020B0603020202020204" pitchFamily="34" charset="0"/>
              </a:rPr>
              <a:t>division" operations deserve special comment.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If </a:t>
            </a:r>
            <a:r>
              <a:rPr lang="en-US" sz="2400" dirty="0">
                <a:latin typeface="Trebuchet MS" panose="020B0603020202020204" pitchFamily="34" charset="0"/>
              </a:rPr>
              <a:t>A is an invertible </a:t>
            </a:r>
            <a:r>
              <a:rPr lang="en-US" sz="2400" dirty="0" smtClean="0">
                <a:latin typeface="Trebuchet MS" panose="020B0603020202020204" pitchFamily="34" charset="0"/>
              </a:rPr>
              <a:t>square matrix </a:t>
            </a:r>
            <a:r>
              <a:rPr lang="en-US" sz="2400" dirty="0">
                <a:latin typeface="Trebuchet MS" panose="020B0603020202020204" pitchFamily="34" charset="0"/>
              </a:rPr>
              <a:t>and b is a compatible column, resp. row, vector, </a:t>
            </a:r>
            <a:r>
              <a:rPr lang="en-US" sz="2400" dirty="0" smtClean="0">
                <a:latin typeface="Trebuchet MS" panose="020B0603020202020204" pitchFamily="34" charset="0"/>
              </a:rPr>
              <a:t>then: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    x </a:t>
            </a:r>
            <a:r>
              <a:rPr lang="en-US" sz="2400" dirty="0">
                <a:latin typeface="Trebuchet MS" panose="020B0603020202020204" pitchFamily="34" charset="0"/>
              </a:rPr>
              <a:t>= </a:t>
            </a:r>
            <a:r>
              <a:rPr lang="en-US" sz="2400" dirty="0" smtClean="0">
                <a:latin typeface="Trebuchet MS" panose="020B0603020202020204" pitchFamily="34" charset="0"/>
              </a:rPr>
              <a:t>A/b </a:t>
            </a:r>
            <a:r>
              <a:rPr lang="en-US" sz="2400" dirty="0">
                <a:latin typeface="Trebuchet MS" panose="020B0603020202020204" pitchFamily="34" charset="0"/>
              </a:rPr>
              <a:t>is the solution of </a:t>
            </a:r>
            <a:r>
              <a:rPr lang="en-US" sz="2400" dirty="0" smtClean="0">
                <a:latin typeface="Trebuchet MS" panose="020B0603020202020204" pitchFamily="34" charset="0"/>
              </a:rPr>
              <a:t>A*x </a:t>
            </a:r>
            <a:r>
              <a:rPr lang="en-US" sz="2400" dirty="0">
                <a:latin typeface="Trebuchet MS" panose="020B0603020202020204" pitchFamily="34" charset="0"/>
              </a:rPr>
              <a:t>= b </a:t>
            </a:r>
            <a:r>
              <a:rPr lang="en-US" sz="2400" dirty="0" smtClean="0">
                <a:latin typeface="Trebuchet MS" panose="020B0603020202020204" pitchFamily="34" charset="0"/>
              </a:rPr>
              <a:t>&amp;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    x </a:t>
            </a:r>
            <a:r>
              <a:rPr lang="en-US" sz="2400" dirty="0">
                <a:latin typeface="Trebuchet MS" panose="020B0603020202020204" pitchFamily="34" charset="0"/>
              </a:rPr>
              <a:t>= </a:t>
            </a:r>
            <a:r>
              <a:rPr lang="en-US" sz="2400" dirty="0" smtClean="0">
                <a:latin typeface="Trebuchet MS" panose="020B0603020202020204" pitchFamily="34" charset="0"/>
              </a:rPr>
              <a:t>b\A </a:t>
            </a:r>
            <a:r>
              <a:rPr lang="en-US" sz="2400" dirty="0">
                <a:latin typeface="Trebuchet MS" panose="020B0603020202020204" pitchFamily="34" charset="0"/>
              </a:rPr>
              <a:t>is the solution of x </a:t>
            </a:r>
            <a:r>
              <a:rPr lang="en-US" sz="2400" dirty="0" smtClean="0">
                <a:latin typeface="Trebuchet MS" panose="020B0603020202020204" pitchFamily="34" charset="0"/>
              </a:rPr>
              <a:t>* </a:t>
            </a:r>
            <a:r>
              <a:rPr lang="en-US" sz="2400" dirty="0">
                <a:latin typeface="Trebuchet MS" panose="020B0603020202020204" pitchFamily="34" charset="0"/>
              </a:rPr>
              <a:t>A = b.</a:t>
            </a:r>
          </a:p>
          <a:p>
            <a:endParaRPr lang="de-AT" sz="240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Array </a:t>
            </a: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operations.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The matrix operations of addition and subtraction already operate entry-wise but </a:t>
            </a:r>
            <a:r>
              <a:rPr lang="en-US" sz="2400" dirty="0" smtClean="0">
                <a:latin typeface="Trebuchet MS" panose="020B0603020202020204" pitchFamily="34" charset="0"/>
              </a:rPr>
              <a:t>the other </a:t>
            </a:r>
            <a:r>
              <a:rPr lang="en-US" sz="2400" dirty="0">
                <a:latin typeface="Trebuchet MS" panose="020B0603020202020204" pitchFamily="34" charset="0"/>
              </a:rPr>
              <a:t>matrix operations given above do </a:t>
            </a:r>
            <a:r>
              <a:rPr lang="en-US" sz="2400" dirty="0" smtClean="0">
                <a:latin typeface="Trebuchet MS" panose="020B0603020202020204" pitchFamily="34" charset="0"/>
              </a:rPr>
              <a:t>not-they </a:t>
            </a:r>
            <a:r>
              <a:rPr lang="en-US" sz="2400" dirty="0">
                <a:latin typeface="Trebuchet MS" panose="020B0603020202020204" pitchFamily="34" charset="0"/>
              </a:rPr>
              <a:t>are matrix operations.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It </a:t>
            </a:r>
            <a:r>
              <a:rPr lang="en-US" sz="2400" dirty="0">
                <a:latin typeface="Trebuchet MS" panose="020B0603020202020204" pitchFamily="34" charset="0"/>
              </a:rPr>
              <a:t>is </a:t>
            </a:r>
            <a:r>
              <a:rPr lang="en-US" sz="2400" dirty="0" smtClean="0">
                <a:latin typeface="Trebuchet MS" panose="020B0603020202020204" pitchFamily="34" charset="0"/>
              </a:rPr>
              <a:t>important </a:t>
            </a:r>
            <a:r>
              <a:rPr lang="en-US" sz="2400" dirty="0">
                <a:latin typeface="Trebuchet MS" panose="020B0603020202020204" pitchFamily="34" charset="0"/>
              </a:rPr>
              <a:t>to observe that </a:t>
            </a:r>
            <a:r>
              <a:rPr lang="en-US" sz="2400" dirty="0" smtClean="0">
                <a:latin typeface="Trebuchet MS" panose="020B0603020202020204" pitchFamily="34" charset="0"/>
              </a:rPr>
              <a:t>the </a:t>
            </a:r>
            <a:r>
              <a:rPr lang="en-US" sz="2400" dirty="0">
                <a:latin typeface="Trebuchet MS" panose="020B0603020202020204" pitchFamily="34" charset="0"/>
              </a:rPr>
              <a:t>other operations,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*, ^, /,  and \,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r>
              <a:rPr lang="en-US" sz="2400" dirty="0">
                <a:latin typeface="Trebuchet MS" panose="020B0603020202020204" pitchFamily="34" charset="0"/>
              </a:rPr>
              <a:t>can be made to </a:t>
            </a:r>
            <a:r>
              <a:rPr lang="en-US" sz="2400" dirty="0" smtClean="0">
                <a:latin typeface="Trebuchet MS" panose="020B0603020202020204" pitchFamily="34" charset="0"/>
              </a:rPr>
              <a:t>operate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entry-wise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r>
              <a:rPr lang="en-US" sz="2400" dirty="0">
                <a:latin typeface="Trebuchet MS" panose="020B0603020202020204" pitchFamily="34" charset="0"/>
              </a:rPr>
              <a:t>by preceding them by a period.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For </a:t>
            </a:r>
            <a:r>
              <a:rPr lang="en-US" sz="2400" dirty="0">
                <a:latin typeface="Trebuchet MS" panose="020B0603020202020204" pitchFamily="34" charset="0"/>
              </a:rPr>
              <a:t>example, either [1,2,3,4].*[1,2,3,4</a:t>
            </a:r>
            <a:r>
              <a:rPr lang="en-US" sz="2400" dirty="0" smtClean="0">
                <a:latin typeface="Trebuchet MS" panose="020B0603020202020204" pitchFamily="34" charset="0"/>
              </a:rPr>
              <a:t>] or </a:t>
            </a:r>
            <a:r>
              <a:rPr lang="en-US" sz="2400" dirty="0">
                <a:latin typeface="Trebuchet MS" panose="020B0603020202020204" pitchFamily="34" charset="0"/>
              </a:rPr>
              <a:t>[1,2,3,4</a:t>
            </a:r>
            <a:r>
              <a:rPr lang="en-US" sz="2400" dirty="0" smtClean="0">
                <a:latin typeface="Trebuchet MS" panose="020B0603020202020204" pitchFamily="34" charset="0"/>
              </a:rPr>
              <a:t>].^ </a:t>
            </a:r>
            <a:r>
              <a:rPr lang="en-US" sz="2400" dirty="0">
                <a:latin typeface="Trebuchet MS" panose="020B0603020202020204" pitchFamily="34" charset="0"/>
              </a:rPr>
              <a:t>2 will yield [1,4,9,16]. Try it. </a:t>
            </a:r>
            <a:endParaRPr lang="de-AT" sz="24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Statements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, expressions, and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variables,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saving a session.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MATLAB is an expression </a:t>
            </a:r>
            <a:r>
              <a:rPr lang="en-US" sz="2400" dirty="0" smtClean="0">
                <a:latin typeface="Trebuchet MS" panose="020B0603020202020204" pitchFamily="34" charset="0"/>
              </a:rPr>
              <a:t>language;</a:t>
            </a:r>
          </a:p>
          <a:p>
            <a:r>
              <a:rPr lang="en-US" sz="2400" dirty="0" smtClean="0">
                <a:latin typeface="Trebuchet MS" panose="020B0603020202020204" pitchFamily="34" charset="0"/>
              </a:rPr>
              <a:t>MATLAB </a:t>
            </a:r>
            <a:r>
              <a:rPr lang="en-US" sz="2400" dirty="0">
                <a:latin typeface="Trebuchet MS" panose="020B0603020202020204" pitchFamily="34" charset="0"/>
              </a:rPr>
              <a:t>statements are usually of the </a:t>
            </a:r>
            <a:r>
              <a:rPr lang="en-US" sz="2400" dirty="0" smtClean="0">
                <a:latin typeface="Trebuchet MS" panose="020B0603020202020204" pitchFamily="34" charset="0"/>
              </a:rPr>
              <a:t>form: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variable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= expression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,</a:t>
            </a:r>
            <a:r>
              <a:rPr lang="en-US" sz="2400" dirty="0">
                <a:latin typeface="Trebuchet MS" panose="020B0603020202020204" pitchFamily="34" charset="0"/>
              </a:rPr>
              <a:t> or </a:t>
            </a:r>
            <a:r>
              <a:rPr lang="en-US" sz="2400" dirty="0" smtClean="0">
                <a:latin typeface="Trebuchet MS" panose="020B0603020202020204" pitchFamily="34" charset="0"/>
              </a:rPr>
              <a:t>simply 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 </a:t>
            </a:r>
            <a:r>
              <a:rPr lang="en-US" sz="2400" i="1" dirty="0" smtClean="0">
                <a:latin typeface="Trebuchet MS" panose="020B0603020202020204" pitchFamily="34" charset="0"/>
              </a:rPr>
              <a:t>    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expression %% </a:t>
            </a:r>
            <a:r>
              <a:rPr lang="en-US" sz="2200" dirty="0" smtClean="0">
                <a:latin typeface="Trebuchet MS" panose="020B0603020202020204" pitchFamily="34" charset="0"/>
              </a:rPr>
              <a:t>Expressions </a:t>
            </a:r>
            <a:r>
              <a:rPr lang="en-US" sz="2200" dirty="0">
                <a:latin typeface="Trebuchet MS" panose="020B0603020202020204" pitchFamily="34" charset="0"/>
              </a:rPr>
              <a:t>are usually composed from operators, </a:t>
            </a:r>
            <a:r>
              <a:rPr lang="en-US" sz="2200" dirty="0" smtClean="0">
                <a:latin typeface="Trebuchet MS" panose="020B0603020202020204" pitchFamily="34" charset="0"/>
              </a:rPr>
              <a:t>    </a:t>
            </a:r>
          </a:p>
          <a:p>
            <a:pPr marL="0" indent="0">
              <a:buNone/>
            </a:pPr>
            <a:r>
              <a:rPr lang="en-US" sz="2200" dirty="0">
                <a:latin typeface="Trebuchet MS" panose="020B0603020202020204" pitchFamily="34" charset="0"/>
              </a:rPr>
              <a:t> </a:t>
            </a:r>
            <a:r>
              <a:rPr lang="en-US" sz="2200" dirty="0" smtClean="0">
                <a:latin typeface="Trebuchet MS" panose="020B0603020202020204" pitchFamily="34" charset="0"/>
              </a:rPr>
              <a:t>                              functions</a:t>
            </a:r>
            <a:r>
              <a:rPr lang="en-US" sz="2200" dirty="0">
                <a:latin typeface="Trebuchet MS" panose="020B0603020202020204" pitchFamily="34" charset="0"/>
              </a:rPr>
              <a:t>, and variable names</a:t>
            </a:r>
            <a:r>
              <a:rPr lang="en-US" sz="2200" dirty="0" smtClean="0">
                <a:latin typeface="Trebuchet MS" panose="020B0603020202020204" pitchFamily="34" charset="0"/>
              </a:rPr>
              <a:t>.</a:t>
            </a:r>
          </a:p>
          <a:p>
            <a:pPr marL="0" indent="0">
              <a:buNone/>
            </a:pPr>
            <a:endParaRPr lang="en-US" sz="22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Evaluation </a:t>
            </a:r>
            <a:r>
              <a:rPr lang="en-US" sz="2400" dirty="0">
                <a:latin typeface="Trebuchet MS" panose="020B0603020202020204" pitchFamily="34" charset="0"/>
              </a:rPr>
              <a:t>of the expression produces a </a:t>
            </a:r>
            <a:r>
              <a:rPr lang="en-US" sz="2400" dirty="0" smtClean="0">
                <a:latin typeface="Trebuchet MS" panose="020B0603020202020204" pitchFamily="34" charset="0"/>
              </a:rPr>
              <a:t>matrix… </a:t>
            </a:r>
          </a:p>
          <a:p>
            <a:r>
              <a:rPr lang="en-US" sz="2400" dirty="0" smtClean="0">
                <a:latin typeface="Trebuchet MS" panose="020B0603020202020204" pitchFamily="34" charset="0"/>
              </a:rPr>
              <a:t>If </a:t>
            </a:r>
            <a:r>
              <a:rPr lang="en-US" sz="2400" dirty="0">
                <a:latin typeface="Trebuchet MS" panose="020B0603020202020204" pitchFamily="34" charset="0"/>
              </a:rPr>
              <a:t>the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variable name </a:t>
            </a:r>
            <a:r>
              <a:rPr lang="en-US" sz="2400" dirty="0">
                <a:latin typeface="Trebuchet MS" panose="020B0603020202020204" pitchFamily="34" charset="0"/>
              </a:rPr>
              <a:t>and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= sign </a:t>
            </a:r>
            <a:r>
              <a:rPr lang="en-US" sz="2400" dirty="0">
                <a:latin typeface="Trebuchet MS" panose="020B0603020202020204" pitchFamily="34" charset="0"/>
              </a:rPr>
              <a:t>are omitted, </a:t>
            </a:r>
            <a:r>
              <a:rPr lang="en-US" sz="2400" dirty="0" smtClean="0">
                <a:latin typeface="Trebuchet MS" panose="020B0603020202020204" pitchFamily="34" charset="0"/>
              </a:rPr>
              <a:t>…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Separation by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commas or semicolons</a:t>
            </a:r>
            <a:r>
              <a:rPr lang="en-US" sz="2400" dirty="0" smtClean="0">
                <a:latin typeface="Trebuchet MS" panose="020B0603020202020204" pitchFamily="34" charset="0"/>
              </a:rPr>
              <a:t>.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If the last character of a statement is a semicolon, </a:t>
            </a:r>
            <a:r>
              <a:rPr lang="en-US" sz="2400" dirty="0" smtClean="0">
                <a:latin typeface="Trebuchet MS" panose="020B0603020202020204" pitchFamily="34" charset="0"/>
              </a:rPr>
              <a:t>then…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This </a:t>
            </a:r>
            <a:r>
              <a:rPr lang="en-US" sz="2400" dirty="0">
                <a:latin typeface="Trebuchet MS" panose="020B0603020202020204" pitchFamily="34" charset="0"/>
              </a:rPr>
              <a:t>is essential in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suppressing unwanted printing of intermediate results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</a:p>
          <a:p>
            <a:endParaRPr lang="en-US" sz="2400" dirty="0" smtClean="0">
              <a:latin typeface="Trebuchet MS" panose="020B0603020202020204" pitchFamily="34" charset="0"/>
            </a:endParaRPr>
          </a:p>
          <a:p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 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rebuchet MS" panose="020B0603020202020204" pitchFamily="34" charset="0"/>
              </a:rPr>
              <a:t>MATLAB </a:t>
            </a:r>
            <a:r>
              <a:rPr lang="en-US" sz="2400" dirty="0">
                <a:latin typeface="Trebuchet MS" panose="020B0603020202020204" pitchFamily="34" charset="0"/>
              </a:rPr>
              <a:t>is </a:t>
            </a:r>
            <a:r>
              <a:rPr lang="en-US" sz="2400" dirty="0">
                <a:solidFill>
                  <a:srgbClr val="0000FF"/>
                </a:solidFill>
                <a:latin typeface="Trebuchet MS" panose="020B0603020202020204" pitchFamily="34" charset="0"/>
              </a:rPr>
              <a:t>case-sensitive</a:t>
            </a:r>
            <a:r>
              <a:rPr lang="en-US" sz="2400" dirty="0">
                <a:latin typeface="Trebuchet MS" panose="020B0603020202020204" pitchFamily="34" charset="0"/>
              </a:rPr>
              <a:t> in the names of commands, functions, and variables.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The </a:t>
            </a:r>
            <a:r>
              <a:rPr lang="en-US" sz="2400" dirty="0">
                <a:latin typeface="Trebuchet MS" panose="020B0603020202020204" pitchFamily="34" charset="0"/>
              </a:rPr>
              <a:t>command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who</a:t>
            </a:r>
            <a:r>
              <a:rPr lang="en-US" sz="2400" dirty="0">
                <a:latin typeface="Trebuchet MS" panose="020B0603020202020204" pitchFamily="34" charset="0"/>
              </a:rPr>
              <a:t> (or </a:t>
            </a:r>
            <a:r>
              <a:rPr lang="en-US" sz="2400" dirty="0" err="1">
                <a:solidFill>
                  <a:srgbClr val="0000CC"/>
                </a:solidFill>
                <a:latin typeface="Trebuchet MS" panose="020B0603020202020204" pitchFamily="34" charset="0"/>
              </a:rPr>
              <a:t>whos</a:t>
            </a:r>
            <a:r>
              <a:rPr lang="en-US" sz="2400" dirty="0">
                <a:latin typeface="Trebuchet MS" panose="020B0603020202020204" pitchFamily="34" charset="0"/>
              </a:rPr>
              <a:t>) </a:t>
            </a:r>
          </a:p>
          <a:p>
            <a:r>
              <a:rPr lang="en-US" sz="2400" dirty="0" smtClean="0">
                <a:latin typeface="Trebuchet MS" panose="020B0603020202020204" pitchFamily="34" charset="0"/>
              </a:rPr>
              <a:t>The command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clear/or clear variable name</a:t>
            </a:r>
            <a:r>
              <a:rPr lang="en-US" sz="2400" dirty="0" smtClean="0">
                <a:latin typeface="Trebuchet MS" panose="020B0603020202020204" pitchFamily="34" charset="0"/>
              </a:rPr>
              <a:t>..</a:t>
            </a:r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But not applicable to the </a:t>
            </a:r>
            <a:r>
              <a:rPr lang="en-US" sz="2400" dirty="0">
                <a:latin typeface="Trebuchet MS" panose="020B0603020202020204" pitchFamily="34" charset="0"/>
              </a:rPr>
              <a:t>permanent variable </a:t>
            </a:r>
            <a:r>
              <a:rPr lang="en-US" sz="2400" dirty="0" smtClean="0">
                <a:latin typeface="Trebuchet MS" panose="020B0603020202020204" pitchFamily="34" charset="0"/>
              </a:rPr>
              <a:t>like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eps</a:t>
            </a:r>
            <a:r>
              <a:rPr lang="en-US" sz="2400" dirty="0" smtClean="0">
                <a:latin typeface="Trebuchet MS" panose="020B0603020202020204" pitchFamily="34" charset="0"/>
              </a:rPr>
              <a:t> - gives </a:t>
            </a:r>
            <a:r>
              <a:rPr lang="en-US" sz="2400" dirty="0">
                <a:latin typeface="Trebuchet MS" panose="020B0603020202020204" pitchFamily="34" charset="0"/>
              </a:rPr>
              <a:t>the machine </a:t>
            </a:r>
            <a:r>
              <a:rPr lang="en-US" sz="2400" dirty="0" smtClean="0">
                <a:latin typeface="Trebuchet MS" panose="020B0603020202020204" pitchFamily="34" charset="0"/>
              </a:rPr>
              <a:t>unit  round-off about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10E-16</a:t>
            </a:r>
            <a:r>
              <a:rPr lang="en-US" sz="2400" dirty="0" smtClean="0">
                <a:latin typeface="Trebuchet MS" panose="020B0603020202020204" pitchFamily="34" charset="0"/>
              </a:rPr>
              <a:t> on most </a:t>
            </a:r>
            <a:r>
              <a:rPr lang="en-US" sz="2400" dirty="0">
                <a:latin typeface="Trebuchet MS" panose="020B0603020202020204" pitchFamily="34" charset="0"/>
              </a:rPr>
              <a:t>machines. </a:t>
            </a:r>
          </a:p>
          <a:p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CTRL-C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r>
              <a:rPr lang="en-US" sz="2400" dirty="0">
                <a:latin typeface="Trebuchet MS" panose="020B0603020202020204" pitchFamily="34" charset="0"/>
              </a:rPr>
              <a:t>(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CTRL-BREAK </a:t>
            </a:r>
            <a:r>
              <a:rPr lang="en-US" sz="2400" dirty="0">
                <a:latin typeface="Trebuchet MS" panose="020B0603020202020204" pitchFamily="34" charset="0"/>
              </a:rPr>
              <a:t>on a PC</a:t>
            </a:r>
            <a:r>
              <a:rPr lang="en-US" sz="2400" dirty="0" smtClean="0">
                <a:latin typeface="Trebuchet MS" panose="020B0603020202020204" pitchFamily="34" charset="0"/>
              </a:rPr>
              <a:t>).</a:t>
            </a:r>
          </a:p>
          <a:p>
            <a:pPr marL="0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Saving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a session.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When one logs out or exits MATLAB all variables are lost. However, invoking </a:t>
            </a:r>
            <a:r>
              <a:rPr lang="en-US" sz="2400" dirty="0" smtClean="0">
                <a:latin typeface="Trebuchet MS" panose="020B0603020202020204" pitchFamily="34" charset="0"/>
              </a:rPr>
              <a:t>the command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save</a:t>
            </a:r>
            <a:r>
              <a:rPr lang="en-US" sz="2400" dirty="0">
                <a:latin typeface="Trebuchet MS" panose="020B0603020202020204" pitchFamily="34" charset="0"/>
              </a:rPr>
              <a:t> before exiting causes all variables to be written to a </a:t>
            </a:r>
            <a:r>
              <a:rPr lang="en-US" sz="2400" dirty="0" smtClean="0">
                <a:latin typeface="Trebuchet MS" panose="020B0603020202020204" pitchFamily="34" charset="0"/>
              </a:rPr>
              <a:t>non-human-readable disk file </a:t>
            </a:r>
            <a:r>
              <a:rPr lang="en-US" sz="2400" dirty="0">
                <a:latin typeface="Trebuchet MS" panose="020B0603020202020204" pitchFamily="34" charset="0"/>
              </a:rPr>
              <a:t>named </a:t>
            </a:r>
            <a:r>
              <a:rPr lang="en-US" sz="2400" dirty="0" err="1">
                <a:solidFill>
                  <a:srgbClr val="0000FF"/>
                </a:solidFill>
                <a:latin typeface="Trebuchet MS" panose="020B0603020202020204" pitchFamily="34" charset="0"/>
              </a:rPr>
              <a:t>matlab.mat</a:t>
            </a:r>
            <a:r>
              <a:rPr lang="en-US" sz="2400" dirty="0" smtClean="0">
                <a:latin typeface="Trebuchet MS" panose="020B0603020202020204" pitchFamily="34" charset="0"/>
              </a:rPr>
              <a:t>.</a:t>
            </a:r>
            <a:endParaRPr lang="en-US" sz="2400" dirty="0">
              <a:latin typeface="Trebuchet MS" panose="020B0603020202020204" pitchFamily="34" charset="0"/>
            </a:endParaRPr>
          </a:p>
          <a:p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General Overview</a:t>
            </a:r>
            <a:endParaRPr lang="en-US" sz="30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0474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83673"/>
            <a:ext cx="858396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6" y="983673"/>
            <a:ext cx="863298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Matrix Building Functions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Some important convenient </a:t>
            </a:r>
            <a:r>
              <a:rPr lang="en-US" sz="2400" dirty="0">
                <a:latin typeface="Trebuchet MS" panose="020B0603020202020204" pitchFamily="34" charset="0"/>
              </a:rPr>
              <a:t>matrix building functions </a:t>
            </a:r>
            <a:r>
              <a:rPr lang="en-US" sz="2400" dirty="0" smtClean="0">
                <a:latin typeface="Trebuchet MS" panose="020B0603020202020204" pitchFamily="34" charset="0"/>
              </a:rPr>
              <a:t>are:</a:t>
            </a:r>
          </a:p>
          <a:p>
            <a:pPr marL="0" indent="0">
              <a:buNone/>
            </a:pPr>
            <a:endParaRPr lang="en-US" sz="2400" dirty="0" smtClean="0"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eye -  </a:t>
            </a:r>
            <a:r>
              <a:rPr lang="en-US" sz="2400" dirty="0">
                <a:latin typeface="Trebuchet MS" panose="020B0603020202020204" pitchFamily="34" charset="0"/>
              </a:rPr>
              <a:t>identity matrix</a:t>
            </a:r>
          </a:p>
          <a:p>
            <a:pPr marL="457200" lvl="1" indent="0">
              <a:buNone/>
            </a:pPr>
            <a:r>
              <a:rPr lang="en-US" sz="2400" dirty="0">
                <a:latin typeface="Trebuchet MS" panose="020B0603020202020204" pitchFamily="34" charset="0"/>
              </a:rPr>
              <a:t>z</a:t>
            </a:r>
            <a:r>
              <a:rPr lang="en-US" sz="2400" dirty="0" smtClean="0">
                <a:latin typeface="Trebuchet MS" panose="020B0603020202020204" pitchFamily="34" charset="0"/>
              </a:rPr>
              <a:t>eros - </a:t>
            </a:r>
            <a:r>
              <a:rPr lang="en-US" sz="2400" dirty="0">
                <a:latin typeface="Trebuchet MS" panose="020B0603020202020204" pitchFamily="34" charset="0"/>
              </a:rPr>
              <a:t>matrix of </a:t>
            </a:r>
            <a:r>
              <a:rPr lang="en-US" sz="2400" dirty="0" err="1" smtClean="0">
                <a:latin typeface="Trebuchet MS" panose="020B0603020202020204" pitchFamily="34" charset="0"/>
              </a:rPr>
              <a:t>zeros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de-AT" sz="2400" dirty="0" smtClean="0">
                <a:latin typeface="Trebuchet MS" panose="020B0603020202020204" pitchFamily="34" charset="0"/>
              </a:rPr>
              <a:t>eig – eigenvlaues of a matrix</a:t>
            </a:r>
          </a:p>
          <a:p>
            <a:pPr marL="457200" lvl="1" indent="0">
              <a:buNone/>
            </a:pPr>
            <a:r>
              <a:rPr lang="de-AT" sz="2400" dirty="0" smtClean="0">
                <a:latin typeface="Trebuchet MS" panose="020B0603020202020204" pitchFamily="34" charset="0"/>
              </a:rPr>
              <a:t>[C,D]=eig(A)- 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400" dirty="0">
                <a:latin typeface="Trebuchet MS" panose="020B0603020202020204" pitchFamily="34" charset="0"/>
              </a:rPr>
              <a:t>o</a:t>
            </a:r>
            <a:r>
              <a:rPr lang="en-US" sz="2400" dirty="0" smtClean="0">
                <a:latin typeface="Trebuchet MS" panose="020B0603020202020204" pitchFamily="34" charset="0"/>
              </a:rPr>
              <a:t>nes -  </a:t>
            </a:r>
            <a:r>
              <a:rPr lang="en-US" sz="2400" dirty="0">
                <a:latin typeface="Trebuchet MS" panose="020B0603020202020204" pitchFamily="34" charset="0"/>
              </a:rPr>
              <a:t>matrix of ones</a:t>
            </a:r>
          </a:p>
          <a:p>
            <a:pPr marL="457200" lvl="1" indent="0">
              <a:buNone/>
            </a:pPr>
            <a:r>
              <a:rPr lang="en-US" sz="2400" dirty="0" err="1">
                <a:latin typeface="Trebuchet MS" panose="020B0603020202020204" pitchFamily="34" charset="0"/>
              </a:rPr>
              <a:t>d</a:t>
            </a:r>
            <a:r>
              <a:rPr lang="en-US" sz="2400" dirty="0" err="1" smtClean="0">
                <a:latin typeface="Trebuchet MS" panose="020B0603020202020204" pitchFamily="34" charset="0"/>
              </a:rPr>
              <a:t>iag</a:t>
            </a:r>
            <a:r>
              <a:rPr lang="en-US" sz="2400" dirty="0" smtClean="0">
                <a:latin typeface="Trebuchet MS" panose="020B0603020202020204" pitchFamily="34" charset="0"/>
              </a:rPr>
              <a:t> -  </a:t>
            </a:r>
            <a:r>
              <a:rPr lang="en-US" sz="2400" dirty="0">
                <a:latin typeface="Trebuchet MS" panose="020B0603020202020204" pitchFamily="34" charset="0"/>
              </a:rPr>
              <a:t>create or extract diagonals</a:t>
            </a:r>
          </a:p>
          <a:p>
            <a:pPr marL="457200" lvl="1" indent="0">
              <a:buNone/>
            </a:pPr>
            <a:r>
              <a:rPr lang="en-US" sz="2400" dirty="0" err="1">
                <a:latin typeface="Trebuchet MS" panose="020B0603020202020204" pitchFamily="34" charset="0"/>
              </a:rPr>
              <a:t>triu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- upper </a:t>
            </a:r>
            <a:r>
              <a:rPr lang="en-US" sz="2400" dirty="0">
                <a:latin typeface="Trebuchet MS" panose="020B0603020202020204" pitchFamily="34" charset="0"/>
              </a:rPr>
              <a:t>triangular part of a matrix</a:t>
            </a:r>
          </a:p>
          <a:p>
            <a:pPr marL="457200" lvl="1" indent="0">
              <a:buNone/>
            </a:pPr>
            <a:r>
              <a:rPr lang="en-US" sz="2400" dirty="0" err="1">
                <a:latin typeface="Trebuchet MS" panose="020B0603020202020204" pitchFamily="34" charset="0"/>
              </a:rPr>
              <a:t>tril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- lower </a:t>
            </a:r>
            <a:r>
              <a:rPr lang="en-US" sz="2400" dirty="0">
                <a:latin typeface="Trebuchet MS" panose="020B0603020202020204" pitchFamily="34" charset="0"/>
              </a:rPr>
              <a:t>triangular part of a </a:t>
            </a:r>
            <a:r>
              <a:rPr lang="en-US" sz="2400" dirty="0" smtClean="0">
                <a:latin typeface="Trebuchet MS" panose="020B0603020202020204" pitchFamily="34" charset="0"/>
              </a:rPr>
              <a:t>matrix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2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7912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rebuchet MS" panose="020B0603020202020204" pitchFamily="34" charset="0"/>
              </a:rPr>
              <a:t>For </a:t>
            </a:r>
            <a:r>
              <a:rPr lang="en-US" sz="2400" dirty="0">
                <a:latin typeface="Trebuchet MS" panose="020B0603020202020204" pitchFamily="34" charset="0"/>
              </a:rPr>
              <a:t>example,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zeros(</a:t>
            </a:r>
            <a:r>
              <a:rPr lang="en-US" sz="2400" i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m,n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)</a:t>
            </a:r>
            <a:r>
              <a:rPr lang="en-US" sz="2400" dirty="0">
                <a:latin typeface="Trebuchet MS" panose="020B0603020202020204" pitchFamily="34" charset="0"/>
              </a:rPr>
              <a:t> produces an m-by-n matrix of zeros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zeros(n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) </a:t>
            </a:r>
            <a:r>
              <a:rPr lang="en-US" sz="2400" dirty="0">
                <a:latin typeface="Trebuchet MS" panose="020B0603020202020204" pitchFamily="34" charset="0"/>
              </a:rPr>
              <a:t>produces </a:t>
            </a:r>
            <a:r>
              <a:rPr lang="en-US" sz="2400" dirty="0" smtClean="0">
                <a:latin typeface="Trebuchet MS" panose="020B0603020202020204" pitchFamily="34" charset="0"/>
              </a:rPr>
              <a:t>an n-by-n </a:t>
            </a:r>
            <a:r>
              <a:rPr lang="en-US" sz="2400" dirty="0">
                <a:latin typeface="Trebuchet MS" panose="020B0603020202020204" pitchFamily="34" charset="0"/>
              </a:rPr>
              <a:t>one.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If </a:t>
            </a:r>
            <a:r>
              <a:rPr lang="en-US" sz="2400" dirty="0">
                <a:latin typeface="Trebuchet MS" panose="020B0603020202020204" pitchFamily="34" charset="0"/>
              </a:rPr>
              <a:t>A is a matrix, then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zeros(size(A))</a:t>
            </a:r>
            <a:r>
              <a:rPr lang="en-US" sz="2400" dirty="0">
                <a:latin typeface="Trebuchet MS" panose="020B0603020202020204" pitchFamily="34" charset="0"/>
              </a:rPr>
              <a:t> produces a matrix of zeros having </a:t>
            </a:r>
            <a:r>
              <a:rPr lang="en-US" sz="2400" dirty="0" smtClean="0">
                <a:latin typeface="Trebuchet MS" panose="020B0603020202020204" pitchFamily="34" charset="0"/>
              </a:rPr>
              <a:t>the same </a:t>
            </a:r>
            <a:r>
              <a:rPr lang="en-US" sz="2400" dirty="0">
                <a:latin typeface="Trebuchet MS" panose="020B0603020202020204" pitchFamily="34" charset="0"/>
              </a:rPr>
              <a:t>size as A</a:t>
            </a:r>
            <a:r>
              <a:rPr lang="en-US" sz="2400" dirty="0" smtClean="0">
                <a:latin typeface="Trebuchet MS" panose="020B0603020202020204" pitchFamily="34" charset="0"/>
              </a:rPr>
              <a:t>.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If x is a vector, </a:t>
            </a:r>
            <a:r>
              <a:rPr lang="en-US" sz="2400" i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diag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(x)</a:t>
            </a:r>
            <a:r>
              <a:rPr lang="en-US" sz="2400" dirty="0">
                <a:latin typeface="Trebuchet MS" panose="020B0603020202020204" pitchFamily="34" charset="0"/>
              </a:rPr>
              <a:t> is the diagonal matrix with x down the </a:t>
            </a:r>
            <a:r>
              <a:rPr lang="en-US" sz="2400" dirty="0" smtClean="0">
                <a:latin typeface="Trebuchet MS" panose="020B0603020202020204" pitchFamily="34" charset="0"/>
              </a:rPr>
              <a:t>diagonal</a:t>
            </a:r>
          </a:p>
          <a:p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If </a:t>
            </a:r>
            <a:r>
              <a:rPr lang="en-US" sz="2400" dirty="0">
                <a:latin typeface="Trebuchet MS" panose="020B0603020202020204" pitchFamily="34" charset="0"/>
              </a:rPr>
              <a:t>A is a </a:t>
            </a:r>
            <a:r>
              <a:rPr lang="en-US" sz="2400" dirty="0" smtClean="0">
                <a:latin typeface="Trebuchet MS" panose="020B0603020202020204" pitchFamily="34" charset="0"/>
              </a:rPr>
              <a:t>square matrix</a:t>
            </a:r>
            <a:r>
              <a:rPr lang="en-US" sz="2400" dirty="0">
                <a:latin typeface="Trebuchet MS" panose="020B0603020202020204" pitchFamily="34" charset="0"/>
              </a:rPr>
              <a:t>, then </a:t>
            </a:r>
            <a:r>
              <a:rPr lang="en-US" sz="2400" i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diag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(A)</a:t>
            </a:r>
            <a:r>
              <a:rPr lang="en-US" sz="2400" dirty="0">
                <a:latin typeface="Trebuchet MS" panose="020B0603020202020204" pitchFamily="34" charset="0"/>
              </a:rPr>
              <a:t> is a vector consisting of the diagonal of A. What is </a:t>
            </a:r>
            <a:r>
              <a:rPr lang="en-US" sz="2400" dirty="0" err="1">
                <a:latin typeface="Trebuchet MS" panose="020B0603020202020204" pitchFamily="34" charset="0"/>
              </a:rPr>
              <a:t>diag</a:t>
            </a:r>
            <a:r>
              <a:rPr lang="en-US" sz="2400" dirty="0">
                <a:latin typeface="Trebuchet MS" panose="020B0603020202020204" pitchFamily="34" charset="0"/>
              </a:rPr>
              <a:t>(</a:t>
            </a:r>
            <a:r>
              <a:rPr lang="en-US" sz="2400" dirty="0" err="1">
                <a:latin typeface="Trebuchet MS" panose="020B0603020202020204" pitchFamily="34" charset="0"/>
              </a:rPr>
              <a:t>diag</a:t>
            </a:r>
            <a:r>
              <a:rPr lang="en-US" sz="2400" dirty="0">
                <a:latin typeface="Trebuchet MS" panose="020B0603020202020204" pitchFamily="34" charset="0"/>
              </a:rPr>
              <a:t>(A</a:t>
            </a:r>
            <a:r>
              <a:rPr lang="en-US" sz="2400" dirty="0" smtClean="0">
                <a:latin typeface="Trebuchet MS" panose="020B0603020202020204" pitchFamily="34" charset="0"/>
              </a:rPr>
              <a:t>))? Try </a:t>
            </a:r>
            <a:r>
              <a:rPr lang="en-US" sz="2400" dirty="0">
                <a:latin typeface="Trebuchet MS" panose="020B0603020202020204" pitchFamily="34" charset="0"/>
              </a:rPr>
              <a:t>it</a:t>
            </a:r>
            <a:r>
              <a:rPr lang="en-US" sz="2400" dirty="0" smtClean="0">
                <a:latin typeface="Trebuchet MS" panose="020B0603020202020204" pitchFamily="34" charset="0"/>
              </a:rPr>
              <a:t>.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rebuchet MS" panose="020B0603020202020204" pitchFamily="34" charset="0"/>
              </a:rPr>
              <a:t>Matrices </a:t>
            </a:r>
            <a:r>
              <a:rPr lang="en-US" sz="2400" dirty="0">
                <a:latin typeface="Trebuchet MS" panose="020B0603020202020204" pitchFamily="34" charset="0"/>
              </a:rPr>
              <a:t>can be built from blocks.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endParaRPr lang="en-US" sz="2400" dirty="0" smtClean="0">
              <a:latin typeface="Trebuchet MS" panose="020B0603020202020204" pitchFamily="34" charset="0"/>
            </a:endParaRP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For </a:t>
            </a:r>
            <a:r>
              <a:rPr lang="en-US" sz="2400" dirty="0">
                <a:latin typeface="Trebuchet MS" panose="020B0603020202020204" pitchFamily="34" charset="0"/>
              </a:rPr>
              <a:t>example, if A is a 3-by-3 matrix, </a:t>
            </a:r>
            <a:r>
              <a:rPr lang="en-US" sz="2400" dirty="0" smtClean="0">
                <a:latin typeface="Trebuchet MS" panose="020B0603020202020204" pitchFamily="34" charset="0"/>
              </a:rPr>
              <a:t>then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B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= [A, zeros(3,2); zeros(2,3), eye(2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)] </a:t>
            </a:r>
            <a:r>
              <a:rPr lang="en-US" sz="2400" dirty="0" smtClean="0">
                <a:latin typeface="Trebuchet MS" panose="020B0603020202020204" pitchFamily="34" charset="0"/>
              </a:rPr>
              <a:t>will </a:t>
            </a:r>
            <a:r>
              <a:rPr lang="en-US" sz="2400" dirty="0">
                <a:latin typeface="Trebuchet MS" panose="020B0603020202020204" pitchFamily="34" charset="0"/>
              </a:rPr>
              <a:t>build a certain 5-by-5 matrix. Try it</a:t>
            </a:r>
            <a:r>
              <a:rPr lang="en-US" sz="2400" dirty="0" smtClean="0">
                <a:latin typeface="Trebuchet MS" panose="020B0603020202020204" pitchFamily="34" charset="0"/>
              </a:rPr>
              <a:t>.</a:t>
            </a:r>
          </a:p>
          <a:p>
            <a:endParaRPr lang="de-AT" sz="2400" dirty="0" smtClean="0">
              <a:latin typeface="Trebuchet MS" panose="020B0603020202020204" pitchFamily="34" charset="0"/>
            </a:endParaRPr>
          </a:p>
          <a:p>
            <a:endParaRPr lang="de-AT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For, while, if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-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and relations.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In their basic forms, these MATLAB </a:t>
            </a:r>
            <a:r>
              <a:rPr lang="en-US" sz="2400" dirty="0" smtClean="0">
                <a:latin typeface="Trebuchet MS" panose="020B0603020202020204" pitchFamily="34" charset="0"/>
              </a:rPr>
              <a:t>flow </a:t>
            </a:r>
            <a:r>
              <a:rPr lang="en-US" sz="2400" dirty="0">
                <a:latin typeface="Trebuchet MS" panose="020B0603020202020204" pitchFamily="34" charset="0"/>
              </a:rPr>
              <a:t>control statements operate like those in </a:t>
            </a:r>
            <a:r>
              <a:rPr lang="en-US" sz="2400" dirty="0" smtClean="0">
                <a:latin typeface="Trebuchet MS" panose="020B0603020202020204" pitchFamily="34" charset="0"/>
              </a:rPr>
              <a:t>most computer </a:t>
            </a:r>
            <a:r>
              <a:rPr lang="en-US" sz="2400" dirty="0">
                <a:latin typeface="Trebuchet MS" panose="020B0603020202020204" pitchFamily="34" charset="0"/>
              </a:rPr>
              <a:t>languages.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For</a:t>
            </a:r>
            <a:endParaRPr lang="en-US" sz="24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For example, for a given n, the statement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     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x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=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[ ];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for i = 1:n, x=[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x,i^2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], end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Or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x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=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[ ];</a:t>
            </a:r>
            <a:endParaRPr lang="en-US" sz="24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 for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i = 1:n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       x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= [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x,i^2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]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end</a:t>
            </a:r>
          </a:p>
          <a:p>
            <a:pPr marL="0" indent="0">
              <a:buNone/>
            </a:pPr>
            <a:endParaRPr lang="en-US" sz="24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</a:rPr>
              <a:t>will produce a certain n-vector </a:t>
            </a:r>
            <a:r>
              <a:rPr lang="en-US" sz="2400" dirty="0" smtClean="0">
                <a:latin typeface="Trebuchet MS" panose="020B0603020202020204" pitchFamily="34" charset="0"/>
              </a:rPr>
              <a:t>&amp; the </a:t>
            </a:r>
            <a:r>
              <a:rPr lang="en-US" sz="2400" dirty="0">
                <a:latin typeface="Trebuchet MS" panose="020B0603020202020204" pitchFamily="34" charset="0"/>
              </a:rPr>
              <a:t>statement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     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x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=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[ ];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for i = n:-1:1, x=[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x,i^2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], end</a:t>
            </a: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</a:rPr>
              <a:t>will produce the same vector in reverse order. Try them.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rebuchet MS" panose="020B0603020202020204" pitchFamily="34" charset="0"/>
              </a:rPr>
              <a:t>Note </a:t>
            </a:r>
            <a:r>
              <a:rPr lang="en-US" sz="2400" dirty="0">
                <a:latin typeface="Trebuchet MS" panose="020B0603020202020204" pitchFamily="34" charset="0"/>
              </a:rPr>
              <a:t>that a matrix may </a:t>
            </a:r>
            <a:r>
              <a:rPr lang="en-US" sz="2400" dirty="0" smtClean="0">
                <a:latin typeface="Trebuchet MS" panose="020B0603020202020204" pitchFamily="34" charset="0"/>
              </a:rPr>
              <a:t>be empty </a:t>
            </a:r>
            <a:r>
              <a:rPr lang="en-US" sz="2400" dirty="0">
                <a:latin typeface="Trebuchet MS" panose="020B0603020202020204" pitchFamily="34" charset="0"/>
              </a:rPr>
              <a:t>(such as x = </a:t>
            </a:r>
            <a:r>
              <a:rPr lang="en-US" sz="2400" dirty="0" smtClean="0">
                <a:latin typeface="Trebuchet MS" panose="020B0603020202020204" pitchFamily="34" charset="0"/>
              </a:rPr>
              <a:t>[ ]).</a:t>
            </a:r>
            <a:endParaRPr lang="en-US" sz="2400" dirty="0">
              <a:latin typeface="Trebuchet MS" panose="020B0603020202020204" pitchFamily="34" charset="0"/>
            </a:endParaRPr>
          </a:p>
          <a:p>
            <a:endParaRPr lang="de-AT" sz="2400" dirty="0" smtClean="0">
              <a:latin typeface="Trebuchet MS" panose="020B0603020202020204" pitchFamily="34" charset="0"/>
            </a:endParaRPr>
          </a:p>
          <a:p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2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2484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 smtClean="0">
                <a:latin typeface="Trebuchet MS" panose="020B0603020202020204" pitchFamily="34" charset="0"/>
              </a:rPr>
              <a:t>The </a:t>
            </a:r>
            <a:r>
              <a:rPr lang="en-US" sz="2400" b="1" dirty="0">
                <a:latin typeface="Trebuchet MS" panose="020B0603020202020204" pitchFamily="34" charset="0"/>
              </a:rPr>
              <a:t>statements</a:t>
            </a:r>
          </a:p>
          <a:p>
            <a:pPr marL="857250" lvl="2" indent="0" algn="just">
              <a:buNone/>
            </a:pPr>
            <a:r>
              <a:rPr lang="en-US" sz="2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for  i </a:t>
            </a:r>
            <a:r>
              <a:rPr lang="en-US" sz="2000" b="1" dirty="0">
                <a:solidFill>
                  <a:srgbClr val="0000CC"/>
                </a:solidFill>
                <a:latin typeface="Trebuchet MS" panose="020B0603020202020204" pitchFamily="34" charset="0"/>
              </a:rPr>
              <a:t>= 1:m</a:t>
            </a:r>
          </a:p>
          <a:p>
            <a:pPr marL="857250" lvl="2" indent="0" algn="just">
              <a:buNone/>
            </a:pPr>
            <a:r>
              <a:rPr lang="en-US" sz="2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for  j </a:t>
            </a:r>
            <a:r>
              <a:rPr lang="en-US" sz="2000" b="1" dirty="0">
                <a:solidFill>
                  <a:srgbClr val="0000CC"/>
                </a:solidFill>
                <a:latin typeface="Trebuchet MS" panose="020B0603020202020204" pitchFamily="34" charset="0"/>
              </a:rPr>
              <a:t>= 1:n</a:t>
            </a:r>
          </a:p>
          <a:p>
            <a:pPr marL="857250" lvl="2" indent="0" algn="just">
              <a:buNone/>
            </a:pPr>
            <a:r>
              <a:rPr lang="en-US" sz="2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  H(i</a:t>
            </a:r>
            <a:r>
              <a:rPr lang="en-US" sz="2000" b="1" dirty="0">
                <a:solidFill>
                  <a:srgbClr val="0000CC"/>
                </a:solidFill>
                <a:latin typeface="Trebuchet MS" panose="020B0603020202020204" pitchFamily="34" charset="0"/>
              </a:rPr>
              <a:t>, j) = 1/(i+j-1);</a:t>
            </a:r>
          </a:p>
          <a:p>
            <a:pPr marL="857250" lvl="2" indent="0" algn="just">
              <a:buNone/>
            </a:pPr>
            <a:r>
              <a:rPr lang="en-US" sz="2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end</a:t>
            </a:r>
            <a:endParaRPr lang="en-US" sz="20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857250" lvl="2" indent="0" algn="just">
              <a:buNone/>
            </a:pPr>
            <a:r>
              <a:rPr lang="en-US" sz="2000" b="1" dirty="0">
                <a:solidFill>
                  <a:srgbClr val="0000CC"/>
                </a:solidFill>
                <a:latin typeface="Trebuchet MS" panose="020B0603020202020204" pitchFamily="34" charset="0"/>
              </a:rPr>
              <a:t>end</a:t>
            </a:r>
          </a:p>
          <a:p>
            <a:pPr marL="857250" lvl="2" indent="0" algn="just">
              <a:buNone/>
            </a:pPr>
            <a:r>
              <a:rPr lang="en-US" sz="2000" b="1" dirty="0">
                <a:solidFill>
                  <a:srgbClr val="0000CC"/>
                </a:solidFill>
                <a:latin typeface="Trebuchet MS" panose="020B0603020202020204" pitchFamily="34" charset="0"/>
              </a:rPr>
              <a:t>H</a:t>
            </a:r>
          </a:p>
          <a:p>
            <a:pPr algn="just"/>
            <a:r>
              <a:rPr lang="en-US" sz="2400" b="1" dirty="0" smtClean="0">
                <a:latin typeface="Trebuchet MS" panose="020B0603020202020204" pitchFamily="34" charset="0"/>
              </a:rPr>
              <a:t>Interpretation</a:t>
            </a:r>
            <a:endParaRPr lang="en-US" sz="2400" b="1" dirty="0">
              <a:latin typeface="Trebuchet MS" panose="020B0603020202020204" pitchFamily="34" charset="0"/>
            </a:endParaRPr>
          </a:p>
          <a:p>
            <a:pPr marL="800100" lvl="2" indent="0" algn="just">
              <a:buNone/>
            </a:pPr>
            <a:r>
              <a:rPr lang="en-US" sz="2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s = 0;</a:t>
            </a:r>
          </a:p>
          <a:p>
            <a:pPr marL="800100" lvl="2" indent="0" algn="just">
              <a:buNone/>
            </a:pPr>
            <a:r>
              <a:rPr lang="en-US" sz="2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for d = A</a:t>
            </a:r>
          </a:p>
          <a:p>
            <a:pPr marL="800100" lvl="2" indent="0" algn="just">
              <a:buNone/>
            </a:pPr>
            <a:r>
              <a:rPr lang="en-US" sz="2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s = s + sum(d);</a:t>
            </a:r>
          </a:p>
          <a:p>
            <a:pPr marL="800100" lvl="2" indent="0" algn="just">
              <a:buNone/>
            </a:pPr>
            <a:r>
              <a:rPr lang="de-AT" sz="2000" b="1" dirty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end</a:t>
            </a:r>
          </a:p>
          <a:p>
            <a:pPr marL="800100" lvl="2" indent="0" algn="just">
              <a:buNone/>
            </a:pPr>
            <a:endParaRPr lang="en-US" sz="2000" b="1" dirty="0" smtClean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sz="2400" b="1" dirty="0" smtClean="0">
                <a:latin typeface="Trebuchet MS" panose="020B0603020202020204" pitchFamily="34" charset="0"/>
              </a:rPr>
              <a:t>computes the sum of all entries of the matrix A by adding its column sums (Of course, sum(sum(A)) does it more efficiently. </a:t>
            </a:r>
            <a:endParaRPr lang="en-US" sz="2400" b="1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While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The general form of a while loop is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while relation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statements</a:t>
            </a:r>
            <a:endParaRPr lang="en-US" sz="22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end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The statements will be repeatedly executed as long as the relation remains true.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err="1" smtClean="0">
                <a:latin typeface="Trebuchet MS" panose="020B0603020202020204" pitchFamily="34" charset="0"/>
              </a:rPr>
              <a:t>Eg</a:t>
            </a:r>
            <a:r>
              <a:rPr lang="en-US" sz="2400" dirty="0" smtClean="0">
                <a:latin typeface="Trebuchet MS" panose="020B0603020202020204" pitchFamily="34" charset="0"/>
              </a:rPr>
              <a:t>- </a:t>
            </a:r>
            <a:r>
              <a:rPr lang="en-US" sz="2400" dirty="0">
                <a:latin typeface="Trebuchet MS" panose="020B0603020202020204" pitchFamily="34" charset="0"/>
              </a:rPr>
              <a:t>the following will compute and display the smallest </a:t>
            </a:r>
            <a:r>
              <a:rPr lang="en-US" sz="2400" dirty="0" smtClean="0">
                <a:latin typeface="Trebuchet MS" panose="020B0603020202020204" pitchFamily="34" charset="0"/>
              </a:rPr>
              <a:t>non-negative integer </a:t>
            </a:r>
            <a:r>
              <a:rPr lang="en-US" sz="2400" dirty="0">
                <a:latin typeface="Trebuchet MS" panose="020B0603020202020204" pitchFamily="34" charset="0"/>
              </a:rPr>
              <a:t>n such </a:t>
            </a:r>
            <a:r>
              <a:rPr lang="en-US" sz="2400" dirty="0" smtClean="0">
                <a:latin typeface="Trebuchet MS" panose="020B0603020202020204" pitchFamily="34" charset="0"/>
              </a:rPr>
              <a:t>that</a:t>
            </a: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                    </a:t>
            </a:r>
            <a:r>
              <a:rPr lang="en-US" sz="2400" dirty="0">
                <a:latin typeface="Trebuchet MS" panose="020B0603020202020204" pitchFamily="34" charset="0"/>
              </a:rPr>
              <a:t>2</a:t>
            </a:r>
            <a:r>
              <a:rPr lang="en-US" sz="2400" baseline="30000" dirty="0">
                <a:latin typeface="Trebuchet MS" panose="020B0603020202020204" pitchFamily="34" charset="0"/>
              </a:rPr>
              <a:t>n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&gt;= </a:t>
            </a:r>
            <a:r>
              <a:rPr lang="en-US" sz="2400" dirty="0">
                <a:latin typeface="Trebuchet MS" panose="020B0603020202020204" pitchFamily="34" charset="0"/>
              </a:rPr>
              <a:t>a: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n = 0;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while 2^n </a:t>
            </a: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&lt; a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   n </a:t>
            </a: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= n + 1;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end</a:t>
            </a:r>
            <a:endParaRPr lang="en-US" sz="22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n</a:t>
            </a:r>
            <a:endParaRPr lang="en-US" sz="2200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4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If</a:t>
            </a:r>
            <a:endParaRPr lang="en-US" sz="24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The general form of a simple if statement is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if relation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statements</a:t>
            </a:r>
            <a:endParaRPr lang="en-US" sz="22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end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The statements will be executed only if the relation is true. Multiple branching is </a:t>
            </a:r>
            <a:r>
              <a:rPr lang="en-US" sz="2400" dirty="0" smtClean="0">
                <a:latin typeface="Trebuchet MS" panose="020B0603020202020204" pitchFamily="34" charset="0"/>
              </a:rPr>
              <a:t>also possible</a:t>
            </a:r>
            <a:r>
              <a:rPr lang="en-US" sz="2400" dirty="0">
                <a:latin typeface="Trebuchet MS" panose="020B0603020202020204" pitchFamily="34" charset="0"/>
              </a:rPr>
              <a:t>, as is illustrated by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if n &lt; 0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Value </a:t>
            </a: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= 0</a:t>
            </a: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;</a:t>
            </a:r>
          </a:p>
          <a:p>
            <a:pPr marL="457200" lvl="1" indent="0">
              <a:buNone/>
            </a:pPr>
            <a:r>
              <a:rPr lang="en-US" sz="2200" dirty="0" err="1">
                <a:solidFill>
                  <a:srgbClr val="0000CC"/>
                </a:solidFill>
                <a:latin typeface="Trebuchet MS" panose="020B0603020202020204" pitchFamily="34" charset="0"/>
              </a:rPr>
              <a:t>elseif</a:t>
            </a: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 rem(n,2) == 0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  Value = </a:t>
            </a: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2;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else</a:t>
            </a:r>
            <a:endParaRPr lang="en-US" sz="22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         Value </a:t>
            </a: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= 1;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end</a:t>
            </a:r>
          </a:p>
          <a:p>
            <a:r>
              <a:rPr lang="en-US" sz="2400" dirty="0" smtClean="0">
                <a:latin typeface="Trebuchet MS" panose="020B0603020202020204" pitchFamily="34" charset="0"/>
              </a:rPr>
              <a:t>In two-way branching the </a:t>
            </a:r>
            <a:r>
              <a:rPr lang="en-US" sz="2400" dirty="0" err="1" smtClean="0">
                <a:latin typeface="Trebuchet MS" panose="020B0603020202020204" pitchFamily="34" charset="0"/>
              </a:rPr>
              <a:t>elseif</a:t>
            </a:r>
            <a:r>
              <a:rPr lang="en-US" sz="2400" dirty="0" smtClean="0">
                <a:latin typeface="Trebuchet MS" panose="020B0603020202020204" pitchFamily="34" charset="0"/>
              </a:rPr>
              <a:t> portion would, of course, be omitted.</a:t>
            </a:r>
            <a:r>
              <a:rPr lang="de-AT" sz="2400" dirty="0" smtClean="0">
                <a:latin typeface="Trebuchet MS" panose="020B0603020202020204" pitchFamily="34" charset="0"/>
              </a:rPr>
              <a:t> 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3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Relations.</a:t>
            </a:r>
          </a:p>
          <a:p>
            <a:pPr marL="0" indent="0">
              <a:buNone/>
            </a:pPr>
            <a:r>
              <a:rPr lang="en-US" sz="2600" dirty="0">
                <a:latin typeface="Trebuchet MS" panose="020B0603020202020204" pitchFamily="34" charset="0"/>
              </a:rPr>
              <a:t>The relational operators in MATLAB </a:t>
            </a:r>
            <a:r>
              <a:rPr lang="en-US" sz="2600" dirty="0" smtClean="0">
                <a:latin typeface="Trebuchet MS" panose="020B0603020202020204" pitchFamily="34" charset="0"/>
              </a:rPr>
              <a:t>are</a:t>
            </a:r>
          </a:p>
          <a:p>
            <a:pPr marL="0" indent="0">
              <a:buNone/>
            </a:pPr>
            <a:endParaRPr lang="en-US" sz="2600" dirty="0"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&lt; </a:t>
            </a: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less </a:t>
            </a: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than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&gt; </a:t>
            </a: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greater </a:t>
            </a: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than</a:t>
            </a:r>
          </a:p>
          <a:p>
            <a:pPr marL="457200" lvl="1" indent="0">
              <a:buNone/>
            </a:pP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&lt;=   less </a:t>
            </a: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than or equal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&gt;= </a:t>
            </a: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greater </a:t>
            </a: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than or equal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== </a:t>
            </a: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equal</a:t>
            </a:r>
            <a:endParaRPr lang="en-US" sz="26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~=  not </a:t>
            </a: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equal</a:t>
            </a: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.</a:t>
            </a:r>
          </a:p>
          <a:p>
            <a:pPr marL="457200" lvl="1" indent="0">
              <a:buNone/>
            </a:pPr>
            <a:endParaRPr lang="en-US" sz="2600" dirty="0">
              <a:latin typeface="Trebuchet MS" panose="020B0603020202020204" pitchFamily="34" charset="0"/>
            </a:endParaRPr>
          </a:p>
          <a:p>
            <a:r>
              <a:rPr lang="en-US" sz="2600" dirty="0">
                <a:latin typeface="Trebuchet MS" panose="020B0603020202020204" pitchFamily="34" charset="0"/>
              </a:rPr>
              <a:t>Note that </a:t>
            </a:r>
            <a:r>
              <a:rPr lang="en-US" sz="2600" dirty="0" smtClean="0">
                <a:latin typeface="Trebuchet MS" panose="020B0603020202020204" pitchFamily="34" charset="0"/>
              </a:rPr>
              <a:t>‘’=" </a:t>
            </a:r>
            <a:r>
              <a:rPr lang="en-US" sz="2600" dirty="0">
                <a:latin typeface="Trebuchet MS" panose="020B0603020202020204" pitchFamily="34" charset="0"/>
              </a:rPr>
              <a:t>is used in an assignment statement while </a:t>
            </a:r>
            <a:r>
              <a:rPr lang="en-US" sz="2600" dirty="0" smtClean="0">
                <a:latin typeface="Trebuchet MS" panose="020B0603020202020204" pitchFamily="34" charset="0"/>
              </a:rPr>
              <a:t>‘’==" </a:t>
            </a:r>
            <a:r>
              <a:rPr lang="en-US" sz="2600" dirty="0">
                <a:latin typeface="Trebuchet MS" panose="020B0603020202020204" pitchFamily="34" charset="0"/>
              </a:rPr>
              <a:t>is used in a relation.</a:t>
            </a:r>
          </a:p>
          <a:p>
            <a:r>
              <a:rPr lang="en-US" sz="2600" dirty="0">
                <a:latin typeface="Trebuchet MS" panose="020B0603020202020204" pitchFamily="34" charset="0"/>
              </a:rPr>
              <a:t>Relations may be connected or </a:t>
            </a:r>
            <a:r>
              <a:rPr lang="en-US" sz="2600" dirty="0" smtClean="0">
                <a:latin typeface="Trebuchet MS" panose="020B0603020202020204" pitchFamily="34" charset="0"/>
              </a:rPr>
              <a:t>quantified </a:t>
            </a:r>
            <a:r>
              <a:rPr lang="en-US" sz="2600" dirty="0">
                <a:latin typeface="Trebuchet MS" panose="020B0603020202020204" pitchFamily="34" charset="0"/>
              </a:rPr>
              <a:t>by the logical </a:t>
            </a:r>
            <a:r>
              <a:rPr lang="en-US" sz="2600" dirty="0" smtClean="0">
                <a:latin typeface="Trebuchet MS" panose="020B0603020202020204" pitchFamily="34" charset="0"/>
              </a:rPr>
              <a:t>operators </a:t>
            </a:r>
          </a:p>
          <a:p>
            <a:endParaRPr lang="en-US" sz="2600" dirty="0" smtClean="0"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&amp;  </a:t>
            </a: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and</a:t>
            </a:r>
          </a:p>
          <a:p>
            <a:pPr marL="457200" lvl="1" indent="0">
              <a:buNone/>
            </a:pP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|  or</a:t>
            </a:r>
          </a:p>
          <a:p>
            <a:pPr marL="457200" lvl="1" indent="0">
              <a:buNone/>
            </a:pP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~  </a:t>
            </a:r>
            <a:r>
              <a:rPr lang="en-US" sz="2600" dirty="0">
                <a:solidFill>
                  <a:srgbClr val="0000CC"/>
                </a:solidFill>
                <a:latin typeface="Trebuchet MS" panose="020B0603020202020204" pitchFamily="34" charset="0"/>
              </a:rPr>
              <a:t>not</a:t>
            </a:r>
            <a:r>
              <a:rPr lang="en-US" sz="26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.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Scalar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functions.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Certain MATLAB functions operate essentially on scalars, but operate </a:t>
            </a:r>
            <a:r>
              <a:rPr lang="en-US" sz="2400" dirty="0" smtClean="0">
                <a:latin typeface="Trebuchet MS" panose="020B0603020202020204" pitchFamily="34" charset="0"/>
              </a:rPr>
              <a:t>element-wise when </a:t>
            </a:r>
            <a:r>
              <a:rPr lang="en-US" sz="2400" dirty="0">
                <a:latin typeface="Trebuchet MS" panose="020B0603020202020204" pitchFamily="34" charset="0"/>
              </a:rPr>
              <a:t>applied to a matrix. 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The </a:t>
            </a:r>
            <a:r>
              <a:rPr lang="en-US" sz="2400" dirty="0">
                <a:latin typeface="Trebuchet MS" panose="020B0603020202020204" pitchFamily="34" charset="0"/>
              </a:rPr>
              <a:t>most common such functions </a:t>
            </a:r>
            <a:r>
              <a:rPr lang="en-US" sz="2400" dirty="0" smtClean="0">
                <a:latin typeface="Trebuchet MS" panose="020B0603020202020204" pitchFamily="34" charset="0"/>
              </a:rPr>
              <a:t>are:</a:t>
            </a:r>
          </a:p>
          <a:p>
            <a:pPr marL="457200" lvl="1" indent="0">
              <a:buNone/>
            </a:pP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sin           </a:t>
            </a:r>
            <a:r>
              <a:rPr lang="en-US" sz="2400" i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asin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</a:t>
            </a:r>
            <a:r>
              <a:rPr lang="en-US" sz="2400" i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exp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                        abs           round</a:t>
            </a:r>
            <a:endParaRPr lang="en-US" sz="24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400" i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cos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</a:t>
            </a:r>
            <a:r>
              <a:rPr lang="en-US" sz="2400" i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acos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log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(natural log)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</a:t>
            </a:r>
            <a:r>
              <a:rPr lang="en-US" sz="2400" i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sqrt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  floor</a:t>
            </a:r>
            <a:endParaRPr lang="en-US" sz="24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tan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 </a:t>
            </a:r>
            <a:r>
              <a:rPr lang="en-US" sz="2400" i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atan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rem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(remainder)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sign           ceil</a:t>
            </a:r>
          </a:p>
          <a:p>
            <a:pPr marL="457200" lvl="1" indent="0">
              <a:buNone/>
            </a:pPr>
            <a:endParaRPr lang="en-US" sz="2400" i="1" dirty="0" smtClean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rebuchet MS" panose="020B0603020202020204" pitchFamily="34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Vector functions.</a:t>
            </a:r>
          </a:p>
          <a:p>
            <a:r>
              <a:rPr lang="en-US" sz="2800" dirty="0" smtClean="0">
                <a:latin typeface="Trebuchet MS" panose="020B0603020202020204" pitchFamily="34" charset="0"/>
              </a:rPr>
              <a:t>A </a:t>
            </a:r>
            <a:r>
              <a:rPr lang="en-US" sz="2800" dirty="0">
                <a:latin typeface="Trebuchet MS" panose="020B0603020202020204" pitchFamily="34" charset="0"/>
              </a:rPr>
              <a:t>few of these functions </a:t>
            </a:r>
            <a:r>
              <a:rPr lang="en-US" sz="2800" dirty="0" smtClean="0">
                <a:latin typeface="Trebuchet MS" panose="020B0603020202020204" pitchFamily="34" charset="0"/>
              </a:rPr>
              <a:t>are: </a:t>
            </a:r>
            <a:endParaRPr lang="en-US" sz="2800" dirty="0"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max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sum     median     any</a:t>
            </a:r>
            <a:endParaRPr lang="en-US" sz="24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Min      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prod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mean      all</a:t>
            </a:r>
            <a:endParaRPr lang="en-US" sz="24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sort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</a:t>
            </a:r>
            <a:r>
              <a:rPr lang="en-US" sz="2400" i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std</a:t>
            </a:r>
            <a:endParaRPr lang="en-US" sz="28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 Cont‘d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Matrix 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functions.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Much of MATLAB's power comes from its matrix functions. The most useful ones </a:t>
            </a:r>
            <a:r>
              <a:rPr lang="en-US" sz="2400" dirty="0" smtClean="0">
                <a:latin typeface="Trebuchet MS" panose="020B0603020202020204" pitchFamily="34" charset="0"/>
              </a:rPr>
              <a:t>are: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400" i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eig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eigenvalues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and eigenvectors</a:t>
            </a:r>
          </a:p>
          <a:p>
            <a:pPr marL="457200" lvl="1" indent="0">
              <a:buNone/>
            </a:pPr>
            <a:r>
              <a:rPr lang="en-US" sz="2400" i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chol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</a:t>
            </a:r>
            <a:r>
              <a:rPr lang="en-US" sz="2400" i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cholesky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factorization</a:t>
            </a:r>
          </a:p>
          <a:p>
            <a:pPr marL="457200" lvl="1" indent="0">
              <a:buNone/>
            </a:pPr>
            <a:r>
              <a:rPr lang="en-US" sz="2400" i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inv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inverse</a:t>
            </a:r>
            <a:endParaRPr lang="en-US" sz="24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400" i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lu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LU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factorization</a:t>
            </a:r>
          </a:p>
          <a:p>
            <a:pPr marL="457200" lvl="1" indent="0">
              <a:buNone/>
            </a:pPr>
            <a:r>
              <a:rPr lang="en-US" sz="2400" i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expm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matrix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exponential</a:t>
            </a:r>
          </a:p>
          <a:p>
            <a:pPr marL="457200" lvl="1" indent="0">
              <a:buNone/>
            </a:pPr>
            <a:r>
              <a:rPr lang="en-US" sz="2400" i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sqrtm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matrix square root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poly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characteristic 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polynomial</a:t>
            </a:r>
          </a:p>
          <a:p>
            <a:pPr marL="457200" lvl="1" indent="0">
              <a:buNone/>
            </a:pPr>
            <a:r>
              <a:rPr lang="en-US" sz="2400" i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det</a:t>
            </a:r>
            <a:r>
              <a:rPr lang="en-US" sz="2400" i="1" dirty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determinant</a:t>
            </a:r>
            <a:endParaRPr lang="en-US" sz="24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size    </a:t>
            </a:r>
            <a:r>
              <a:rPr lang="en-US" sz="2400" i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size</a:t>
            </a:r>
            <a:endParaRPr lang="en-US" sz="24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2400" i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rank  </a:t>
            </a:r>
            <a:r>
              <a:rPr lang="en-US" sz="2400" i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rank</a:t>
            </a:r>
            <a:endParaRPr lang="en-US" sz="24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General Overview</a:t>
            </a:r>
            <a:endParaRPr lang="en-US" sz="30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847"/>
            <a:ext cx="6477000" cy="628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4920"/>
            <a:ext cx="6629400" cy="61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0358"/>
            <a:ext cx="7074542" cy="621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543800" cy="598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467600" cy="609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6" y="642202"/>
            <a:ext cx="8066987" cy="614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7" y="604315"/>
            <a:ext cx="8066986" cy="617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" y="666855"/>
            <a:ext cx="8066987" cy="610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7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 Cont‘d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rebuchet MS" panose="020B0603020202020204" pitchFamily="34" charset="0"/>
              </a:rPr>
              <a:t>MATLAB </a:t>
            </a:r>
            <a:r>
              <a:rPr lang="en-US" sz="2000" dirty="0">
                <a:latin typeface="Trebuchet MS" panose="020B0603020202020204" pitchFamily="34" charset="0"/>
              </a:rPr>
              <a:t>functions may have single or multiple output arguments. For example,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      y </a:t>
            </a:r>
            <a:r>
              <a:rPr lang="en-US" sz="2000" dirty="0">
                <a:solidFill>
                  <a:srgbClr val="0000CC"/>
                </a:solidFill>
                <a:latin typeface="Trebuchet MS" panose="020B0603020202020204" pitchFamily="34" charset="0"/>
              </a:rPr>
              <a:t>= </a:t>
            </a:r>
            <a:r>
              <a:rPr lang="en-US" sz="2000" dirty="0" err="1">
                <a:solidFill>
                  <a:srgbClr val="0000CC"/>
                </a:solidFill>
                <a:latin typeface="Trebuchet MS" panose="020B0603020202020204" pitchFamily="34" charset="0"/>
              </a:rPr>
              <a:t>eig</a:t>
            </a:r>
            <a:r>
              <a:rPr lang="en-US" sz="2000" dirty="0">
                <a:solidFill>
                  <a:srgbClr val="0000CC"/>
                </a:solidFill>
                <a:latin typeface="Trebuchet MS" panose="020B0603020202020204" pitchFamily="34" charset="0"/>
              </a:rPr>
              <a:t>(A), or simply </a:t>
            </a:r>
            <a:r>
              <a:rPr lang="en-US" sz="2000" dirty="0" err="1">
                <a:solidFill>
                  <a:srgbClr val="0000CC"/>
                </a:solidFill>
                <a:latin typeface="Trebuchet MS" panose="020B0603020202020204" pitchFamily="34" charset="0"/>
              </a:rPr>
              <a:t>eig</a:t>
            </a:r>
            <a:r>
              <a:rPr lang="en-US" sz="2000" dirty="0">
                <a:solidFill>
                  <a:srgbClr val="0000CC"/>
                </a:solidFill>
                <a:latin typeface="Trebuchet MS" panose="020B0603020202020204" pitchFamily="34" charset="0"/>
              </a:rPr>
              <a:t>(A)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produces a column vector containing the eigenvalues of A while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             [</a:t>
            </a:r>
            <a:r>
              <a:rPr lang="en-US" sz="2000" dirty="0">
                <a:solidFill>
                  <a:srgbClr val="0000CC"/>
                </a:solidFill>
                <a:latin typeface="Trebuchet MS" panose="020B0603020202020204" pitchFamily="34" charset="0"/>
              </a:rPr>
              <a:t>U,D] = </a:t>
            </a:r>
            <a:r>
              <a:rPr lang="en-US" sz="2000" dirty="0" err="1">
                <a:solidFill>
                  <a:srgbClr val="0000CC"/>
                </a:solidFill>
                <a:latin typeface="Trebuchet MS" panose="020B0603020202020204" pitchFamily="34" charset="0"/>
              </a:rPr>
              <a:t>eig</a:t>
            </a:r>
            <a:r>
              <a:rPr lang="en-US" sz="2000" dirty="0">
                <a:solidFill>
                  <a:srgbClr val="0000CC"/>
                </a:solidFill>
                <a:latin typeface="Trebuchet MS" panose="020B0603020202020204" pitchFamily="34" charset="0"/>
              </a:rPr>
              <a:t>(A)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produces a matrix U whose columns are the eigenvectors of A and a diagonal matrix </a:t>
            </a:r>
            <a:r>
              <a:rPr lang="en-US" sz="2000" dirty="0" smtClean="0">
                <a:latin typeface="Trebuchet MS" panose="020B0603020202020204" pitchFamily="34" charset="0"/>
              </a:rPr>
              <a:t>D with </a:t>
            </a:r>
            <a:r>
              <a:rPr lang="en-US" sz="2000" dirty="0">
                <a:latin typeface="Trebuchet MS" panose="020B0603020202020204" pitchFamily="34" charset="0"/>
              </a:rPr>
              <a:t>the eigenvalues of A on its diagonal. Try it</a:t>
            </a:r>
            <a:r>
              <a:rPr lang="en-US" sz="2000" dirty="0" smtClean="0">
                <a:latin typeface="Trebuchet MS" panose="020B0603020202020204" pitchFamily="34" charset="0"/>
              </a:rPr>
              <a:t>.</a:t>
            </a:r>
          </a:p>
          <a:p>
            <a:endParaRPr lang="en-US" sz="200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Submatrices</a:t>
            </a:r>
            <a:r>
              <a:rPr lang="en-US" sz="20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Trebuchet MS" panose="020B0603020202020204" pitchFamily="34" charset="0"/>
              </a:rPr>
              <a:t>and colon notation.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Vectors and </a:t>
            </a:r>
            <a:r>
              <a:rPr lang="en-US" sz="2000" dirty="0" err="1">
                <a:latin typeface="Trebuchet MS" panose="020B0603020202020204" pitchFamily="34" charset="0"/>
              </a:rPr>
              <a:t>submatrices</a:t>
            </a:r>
            <a:r>
              <a:rPr lang="en-US" sz="2000" dirty="0">
                <a:latin typeface="Trebuchet MS" panose="020B0603020202020204" pitchFamily="34" charset="0"/>
              </a:rPr>
              <a:t> are often used in MATLAB to achieve fairly complex </a:t>
            </a:r>
            <a:r>
              <a:rPr lang="en-US" sz="2000" dirty="0" smtClean="0">
                <a:latin typeface="Trebuchet MS" panose="020B0603020202020204" pitchFamily="34" charset="0"/>
              </a:rPr>
              <a:t>data manipulation effects</a:t>
            </a:r>
            <a:r>
              <a:rPr lang="en-US" sz="2000" dirty="0">
                <a:latin typeface="Trebuchet MS" panose="020B0603020202020204" pitchFamily="34" charset="0"/>
              </a:rPr>
              <a:t>.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endParaRPr lang="en-US" sz="200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Colon notation: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</a:p>
          <a:p>
            <a:r>
              <a:rPr lang="en-US" sz="2000" dirty="0" smtClean="0">
                <a:latin typeface="Trebuchet MS" panose="020B0603020202020204" pitchFamily="34" charset="0"/>
              </a:rPr>
              <a:t>used </a:t>
            </a:r>
            <a:r>
              <a:rPr lang="en-US" sz="2000" dirty="0">
                <a:latin typeface="Trebuchet MS" panose="020B0603020202020204" pitchFamily="34" charset="0"/>
              </a:rPr>
              <a:t>both to generate vectors and </a:t>
            </a:r>
            <a:r>
              <a:rPr lang="en-US" sz="2000" dirty="0" smtClean="0">
                <a:latin typeface="Trebuchet MS" panose="020B0603020202020204" pitchFamily="34" charset="0"/>
              </a:rPr>
              <a:t>reference </a:t>
            </a:r>
            <a:r>
              <a:rPr lang="en-US" sz="2000" dirty="0" err="1" smtClean="0">
                <a:latin typeface="Trebuchet MS" panose="020B0603020202020204" pitchFamily="34" charset="0"/>
              </a:rPr>
              <a:t>submatrices</a:t>
            </a:r>
            <a:r>
              <a:rPr lang="en-US" sz="2000" dirty="0" smtClean="0">
                <a:latin typeface="Trebuchet MS" panose="020B0603020202020204" pitchFamily="34" charset="0"/>
              </a:rPr>
              <a:t>. </a:t>
            </a:r>
            <a:r>
              <a:rPr lang="en-US" sz="2000" dirty="0">
                <a:latin typeface="Trebuchet MS" panose="020B0603020202020204" pitchFamily="34" charset="0"/>
              </a:rPr>
              <a:t>Creative use of these features to </a:t>
            </a:r>
            <a:r>
              <a:rPr lang="en-US" sz="2000" dirty="0" err="1">
                <a:latin typeface="Trebuchet MS" panose="020B0603020202020204" pitchFamily="34" charset="0"/>
              </a:rPr>
              <a:t>vectorize</a:t>
            </a:r>
            <a:r>
              <a:rPr lang="en-US" sz="2000" dirty="0">
                <a:latin typeface="Trebuchet MS" panose="020B0603020202020204" pitchFamily="34" charset="0"/>
              </a:rPr>
              <a:t> operations permits one </a:t>
            </a:r>
            <a:r>
              <a:rPr lang="en-US" sz="2000" dirty="0" smtClean="0">
                <a:latin typeface="Trebuchet MS" panose="020B0603020202020204" pitchFamily="34" charset="0"/>
              </a:rPr>
              <a:t>to minimize </a:t>
            </a:r>
            <a:r>
              <a:rPr lang="en-US" sz="2000" dirty="0">
                <a:latin typeface="Trebuchet MS" panose="020B0603020202020204" pitchFamily="34" charset="0"/>
              </a:rPr>
              <a:t>the use of loops (which slows MATLAB) and to make code simple and readable.</a:t>
            </a:r>
          </a:p>
          <a:p>
            <a:r>
              <a:rPr lang="en-US" sz="2000" dirty="0" smtClean="0">
                <a:latin typeface="Trebuchet MS" panose="020B0603020202020204" pitchFamily="34" charset="0"/>
              </a:rPr>
              <a:t>The </a:t>
            </a:r>
            <a:r>
              <a:rPr lang="en-US" sz="2000" dirty="0">
                <a:latin typeface="Trebuchet MS" panose="020B0603020202020204" pitchFamily="34" charset="0"/>
              </a:rPr>
              <a:t>expression 1:5 (met earlier in for statements) is actually the row vector [1 2 </a:t>
            </a:r>
            <a:r>
              <a:rPr lang="en-US" sz="2000" dirty="0" smtClean="0">
                <a:latin typeface="Trebuchet MS" panose="020B0603020202020204" pitchFamily="34" charset="0"/>
              </a:rPr>
              <a:t>3 4 </a:t>
            </a:r>
            <a:r>
              <a:rPr lang="en-US" sz="2000" dirty="0">
                <a:latin typeface="Trebuchet MS" panose="020B0603020202020204" pitchFamily="34" charset="0"/>
              </a:rPr>
              <a:t>5]. </a:t>
            </a:r>
            <a:endParaRPr lang="en-US" sz="20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 Cont‘d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4770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Trebuchet MS" panose="020B0603020202020204" pitchFamily="34" charset="0"/>
              </a:rPr>
              <a:t>The </a:t>
            </a:r>
            <a:r>
              <a:rPr lang="en-US" sz="2200" dirty="0">
                <a:latin typeface="Trebuchet MS" panose="020B0603020202020204" pitchFamily="34" charset="0"/>
              </a:rPr>
              <a:t>numbers need not be integers nor the increment one. </a:t>
            </a:r>
            <a:endParaRPr lang="en-US" sz="2200" dirty="0" smtClean="0">
              <a:latin typeface="Trebuchet MS" panose="020B0603020202020204" pitchFamily="34" charset="0"/>
            </a:endParaRPr>
          </a:p>
          <a:p>
            <a:r>
              <a:rPr lang="en-US" sz="2200" dirty="0" smtClean="0">
                <a:latin typeface="Trebuchet MS" panose="020B0603020202020204" pitchFamily="34" charset="0"/>
              </a:rPr>
              <a:t>For example, 0.2:0.2:1.2 gives </a:t>
            </a:r>
            <a:r>
              <a:rPr lang="en-US" sz="2200" dirty="0">
                <a:latin typeface="Trebuchet MS" panose="020B0603020202020204" pitchFamily="34" charset="0"/>
              </a:rPr>
              <a:t>[0.2, 0.4, 0.6, 0.8, 1.0, 1.2], </a:t>
            </a:r>
            <a:r>
              <a:rPr lang="en-US" sz="2200" dirty="0" smtClean="0">
                <a:latin typeface="Trebuchet MS" panose="020B0603020202020204" pitchFamily="34" charset="0"/>
              </a:rPr>
              <a:t>&amp; 5</a:t>
            </a:r>
            <a:r>
              <a:rPr lang="en-US" sz="2200" dirty="0">
                <a:latin typeface="Trebuchet MS" panose="020B0603020202020204" pitchFamily="34" charset="0"/>
              </a:rPr>
              <a:t>:-1:1 gives [5 4 3 2 1].</a:t>
            </a:r>
          </a:p>
          <a:p>
            <a:r>
              <a:rPr lang="en-US" sz="2200" dirty="0" err="1" smtClean="0">
                <a:latin typeface="Trebuchet MS" panose="020B0603020202020204" pitchFamily="34" charset="0"/>
              </a:rPr>
              <a:t>Eg</a:t>
            </a:r>
            <a:r>
              <a:rPr lang="en-US" sz="2200" dirty="0" smtClean="0">
                <a:latin typeface="Trebuchet MS" panose="020B0603020202020204" pitchFamily="34" charset="0"/>
              </a:rPr>
              <a:t>-       </a:t>
            </a: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x </a:t>
            </a: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= [0.0:0.1:2.0</a:t>
            </a: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]’;</a:t>
            </a:r>
            <a:endParaRPr lang="en-US" sz="22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marL="1314450" lvl="3" indent="0">
              <a:buNone/>
            </a:pP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y = sin(x);</a:t>
            </a:r>
          </a:p>
          <a:p>
            <a:pPr marL="1314450" lvl="3" indent="0">
              <a:buNone/>
            </a:pP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[x y</a:t>
            </a: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]</a:t>
            </a:r>
          </a:p>
          <a:p>
            <a:r>
              <a:rPr lang="en-US" sz="2200" dirty="0" smtClean="0">
                <a:latin typeface="Trebuchet MS" panose="020B0603020202020204" pitchFamily="34" charset="0"/>
              </a:rPr>
              <a:t>The </a:t>
            </a:r>
            <a:r>
              <a:rPr lang="en-US" sz="2200" dirty="0">
                <a:latin typeface="Trebuchet MS" panose="020B0603020202020204" pitchFamily="34" charset="0"/>
              </a:rPr>
              <a:t>colon notation can be used to access submatrices of a matrix. </a:t>
            </a:r>
            <a:r>
              <a:rPr lang="en-US" sz="2200" dirty="0" err="1" smtClean="0">
                <a:latin typeface="Trebuchet MS" panose="020B0603020202020204" pitchFamily="34" charset="0"/>
              </a:rPr>
              <a:t>Eg</a:t>
            </a:r>
            <a:r>
              <a:rPr lang="en-US" sz="2200" dirty="0">
                <a:latin typeface="Trebuchet MS" panose="020B0603020202020204" pitchFamily="34" charset="0"/>
              </a:rPr>
              <a:t>-</a:t>
            </a:r>
            <a:r>
              <a:rPr lang="en-US" sz="2200" dirty="0" smtClean="0"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latin typeface="Trebuchet MS" panose="020B0603020202020204" pitchFamily="34" charset="0"/>
              </a:rPr>
              <a:t>A(1:4,3</a:t>
            </a:r>
            <a:r>
              <a:rPr lang="en-US" sz="2000" dirty="0">
                <a:latin typeface="Trebuchet MS" panose="020B0603020202020204" pitchFamily="34" charset="0"/>
              </a:rPr>
              <a:t>) is the column vector consisting of the </a:t>
            </a:r>
            <a:r>
              <a:rPr lang="en-US" sz="2000" dirty="0" smtClean="0">
                <a:latin typeface="Trebuchet MS" panose="020B0603020202020204" pitchFamily="34" charset="0"/>
              </a:rPr>
              <a:t>first </a:t>
            </a:r>
            <a:r>
              <a:rPr lang="en-US" sz="2000" dirty="0">
                <a:latin typeface="Trebuchet MS" panose="020B0603020202020204" pitchFamily="34" charset="0"/>
              </a:rPr>
              <a:t>four entries of the third </a:t>
            </a:r>
            <a:r>
              <a:rPr lang="en-US" sz="2000" dirty="0" smtClean="0">
                <a:latin typeface="Trebuchet MS" panose="020B0603020202020204" pitchFamily="34" charset="0"/>
              </a:rPr>
              <a:t>column of </a:t>
            </a:r>
            <a:r>
              <a:rPr lang="en-US" sz="2000" dirty="0">
                <a:latin typeface="Trebuchet MS" panose="020B0603020202020204" pitchFamily="34" charset="0"/>
              </a:rPr>
              <a:t>A.</a:t>
            </a:r>
          </a:p>
          <a:p>
            <a:r>
              <a:rPr lang="en-US" sz="2200" dirty="0">
                <a:latin typeface="Trebuchet MS" panose="020B0603020202020204" pitchFamily="34" charset="0"/>
              </a:rPr>
              <a:t>A colon by itself denotes an entire row or column:</a:t>
            </a:r>
          </a:p>
          <a:p>
            <a:r>
              <a:rPr lang="en-US" sz="2200" dirty="0">
                <a:latin typeface="Trebuchet MS" panose="020B0603020202020204" pitchFamily="34" charset="0"/>
              </a:rPr>
              <a:t>A(:,3) is the third column of A, and A(1:4,:) is the </a:t>
            </a:r>
            <a:r>
              <a:rPr lang="en-US" sz="2200" dirty="0" smtClean="0">
                <a:latin typeface="Trebuchet MS" panose="020B0603020202020204" pitchFamily="34" charset="0"/>
              </a:rPr>
              <a:t>first </a:t>
            </a:r>
            <a:r>
              <a:rPr lang="en-US" sz="2200" dirty="0">
                <a:latin typeface="Trebuchet MS" panose="020B0603020202020204" pitchFamily="34" charset="0"/>
              </a:rPr>
              <a:t>four rows.</a:t>
            </a:r>
          </a:p>
          <a:p>
            <a:r>
              <a:rPr lang="en-US" sz="2200" dirty="0">
                <a:latin typeface="Trebuchet MS" panose="020B0603020202020204" pitchFamily="34" charset="0"/>
              </a:rPr>
              <a:t>Arbitrary integral vectors can be used as subscripts:</a:t>
            </a:r>
          </a:p>
          <a:p>
            <a:r>
              <a:rPr lang="en-US" sz="2200" dirty="0">
                <a:latin typeface="Trebuchet MS" panose="020B0603020202020204" pitchFamily="34" charset="0"/>
              </a:rPr>
              <a:t>A(:,[2 4]) contains as columns, columns 2 and 4 of A.</a:t>
            </a:r>
          </a:p>
          <a:p>
            <a:r>
              <a:rPr lang="en-US" sz="2200" dirty="0">
                <a:latin typeface="Trebuchet MS" panose="020B0603020202020204" pitchFamily="34" charset="0"/>
              </a:rPr>
              <a:t>Such subscripting can be used on both sides of an assignment statement:</a:t>
            </a:r>
          </a:p>
          <a:p>
            <a:r>
              <a:rPr lang="en-US" sz="2200" dirty="0">
                <a:latin typeface="Trebuchet MS" panose="020B0603020202020204" pitchFamily="34" charset="0"/>
              </a:rPr>
              <a:t>A(:,[2 4 5]) = B(:,1:3) replaces columns 2,4,5 of A with the </a:t>
            </a:r>
            <a:r>
              <a:rPr lang="en-US" sz="2200" dirty="0" smtClean="0">
                <a:latin typeface="Trebuchet MS" panose="020B0603020202020204" pitchFamily="34" charset="0"/>
              </a:rPr>
              <a:t>first </a:t>
            </a:r>
            <a:r>
              <a:rPr lang="en-US" sz="2200" dirty="0">
                <a:latin typeface="Trebuchet MS" panose="020B0603020202020204" pitchFamily="34" charset="0"/>
              </a:rPr>
              <a:t>three </a:t>
            </a:r>
            <a:r>
              <a:rPr lang="en-US" sz="2200" dirty="0" smtClean="0">
                <a:latin typeface="Trebuchet MS" panose="020B0603020202020204" pitchFamily="34" charset="0"/>
              </a:rPr>
              <a:t>columns of </a:t>
            </a:r>
            <a:r>
              <a:rPr lang="en-US" sz="2200" dirty="0">
                <a:latin typeface="Trebuchet MS" panose="020B0603020202020204" pitchFamily="34" charset="0"/>
              </a:rPr>
              <a:t>B. </a:t>
            </a:r>
            <a:endParaRPr lang="en-US" sz="2200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 Cont‘d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M-files</a:t>
            </a:r>
            <a:r>
              <a:rPr lang="en-US" sz="2000" dirty="0">
                <a:solidFill>
                  <a:srgbClr val="0000CC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MATLAB can execute a sequence of statements stored in </a:t>
            </a:r>
            <a:r>
              <a:rPr lang="en-US" sz="2000" dirty="0" err="1" smtClean="0">
                <a:latin typeface="Trebuchet MS" panose="020B0603020202020204" pitchFamily="34" charset="0"/>
              </a:rPr>
              <a:t>diskfiles</a:t>
            </a:r>
            <a:r>
              <a:rPr lang="en-US" sz="2000" dirty="0">
                <a:latin typeface="Trebuchet MS" panose="020B0603020202020204" pitchFamily="34" charset="0"/>
              </a:rPr>
              <a:t>.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endParaRPr lang="en-US" sz="2000" dirty="0" smtClean="0">
              <a:latin typeface="Trebuchet MS" panose="020B0603020202020204" pitchFamily="34" charset="0"/>
            </a:endParaRPr>
          </a:p>
          <a:p>
            <a:r>
              <a:rPr lang="en-US" sz="2000" dirty="0" smtClean="0">
                <a:latin typeface="Trebuchet MS" panose="020B0603020202020204" pitchFamily="34" charset="0"/>
              </a:rPr>
              <a:t>Such files </a:t>
            </a:r>
            <a:r>
              <a:rPr lang="en-US" sz="2000" dirty="0">
                <a:latin typeface="Trebuchet MS" panose="020B0603020202020204" pitchFamily="34" charset="0"/>
              </a:rPr>
              <a:t>are </a:t>
            </a:r>
            <a:r>
              <a:rPr lang="en-US" sz="2000" dirty="0" smtClean="0">
                <a:latin typeface="Trebuchet MS" panose="020B0603020202020204" pitchFamily="34" charset="0"/>
              </a:rPr>
              <a:t>called M-files</a:t>
            </a:r>
            <a:r>
              <a:rPr lang="en-US" sz="2000" dirty="0">
                <a:latin typeface="Trebuchet MS" panose="020B0603020202020204" pitchFamily="34" charset="0"/>
              </a:rPr>
              <a:t>" because they must have the </a:t>
            </a:r>
            <a:r>
              <a:rPr lang="en-US" sz="2000" dirty="0" smtClean="0">
                <a:latin typeface="Trebuchet MS" panose="020B0603020202020204" pitchFamily="34" charset="0"/>
              </a:rPr>
              <a:t>file </a:t>
            </a:r>
            <a:r>
              <a:rPr lang="en-US" sz="2000" dirty="0">
                <a:latin typeface="Trebuchet MS" panose="020B0603020202020204" pitchFamily="34" charset="0"/>
              </a:rPr>
              <a:t>type of </a:t>
            </a:r>
            <a:r>
              <a:rPr lang="en-US" sz="2000" dirty="0" smtClean="0">
                <a:latin typeface="Trebuchet MS" panose="020B0603020202020204" pitchFamily="34" charset="0"/>
              </a:rPr>
              <a:t>.m </a:t>
            </a:r>
            <a:r>
              <a:rPr lang="en-US" sz="2000" dirty="0">
                <a:latin typeface="Trebuchet MS" panose="020B0603020202020204" pitchFamily="34" charset="0"/>
              </a:rPr>
              <a:t>as the last part of their </a:t>
            </a:r>
            <a:r>
              <a:rPr lang="en-US" sz="2000" dirty="0" smtClean="0">
                <a:latin typeface="Trebuchet MS" panose="020B0603020202020204" pitchFamily="34" charset="0"/>
              </a:rPr>
              <a:t>filename.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r>
              <a:rPr lang="en-US" sz="2000" dirty="0">
                <a:latin typeface="Trebuchet MS" panose="020B0603020202020204" pitchFamily="34" charset="0"/>
              </a:rPr>
              <a:t>Much of your work with MATLAB will be in creating and </a:t>
            </a:r>
            <a:r>
              <a:rPr lang="en-US" sz="2000" dirty="0" smtClean="0">
                <a:latin typeface="Trebuchet MS" panose="020B0603020202020204" pitchFamily="34" charset="0"/>
              </a:rPr>
              <a:t>refining M-files</a:t>
            </a:r>
            <a:r>
              <a:rPr lang="en-US" sz="2000" dirty="0">
                <a:latin typeface="Trebuchet MS" panose="020B0603020202020204" pitchFamily="34" charset="0"/>
              </a:rPr>
              <a:t>. </a:t>
            </a:r>
            <a:r>
              <a:rPr lang="en-US" sz="2000" dirty="0" smtClean="0">
                <a:latin typeface="Trebuchet MS" panose="020B0603020202020204" pitchFamily="34" charset="0"/>
              </a:rPr>
              <a:t>M-files are usually </a:t>
            </a:r>
            <a:r>
              <a:rPr lang="en-US" sz="2000" dirty="0">
                <a:latin typeface="Trebuchet MS" panose="020B0603020202020204" pitchFamily="34" charset="0"/>
              </a:rPr>
              <a:t>created using your local editor</a:t>
            </a:r>
            <a:r>
              <a:rPr lang="en-US" sz="2000" dirty="0" smtClean="0">
                <a:latin typeface="Trebuchet MS" panose="020B0603020202020204" pitchFamily="34" charset="0"/>
              </a:rPr>
              <a:t>.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r>
              <a:rPr lang="en-US" sz="2000" dirty="0">
                <a:latin typeface="Trebuchet MS" panose="020B0603020202020204" pitchFamily="34" charset="0"/>
              </a:rPr>
              <a:t>There are two types of </a:t>
            </a:r>
            <a:r>
              <a:rPr lang="en-US" sz="2000" dirty="0" smtClean="0">
                <a:latin typeface="Trebuchet MS" panose="020B0603020202020204" pitchFamily="34" charset="0"/>
              </a:rPr>
              <a:t>M-files</a:t>
            </a:r>
            <a:r>
              <a:rPr lang="en-US" sz="2000" dirty="0">
                <a:latin typeface="Trebuchet MS" panose="020B0603020202020204" pitchFamily="34" charset="0"/>
              </a:rPr>
              <a:t>: </a:t>
            </a:r>
            <a:r>
              <a:rPr lang="en-US" sz="20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script files </a:t>
            </a:r>
            <a:r>
              <a:rPr lang="en-US" sz="2000" dirty="0">
                <a:solidFill>
                  <a:srgbClr val="0000CC"/>
                </a:solidFill>
                <a:latin typeface="Trebuchet MS" panose="020B0603020202020204" pitchFamily="34" charset="0"/>
              </a:rPr>
              <a:t>and </a:t>
            </a:r>
            <a:r>
              <a:rPr lang="en-US" sz="20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function files.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endParaRPr lang="de-AT" sz="20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endParaRPr lang="en-US" sz="20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0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 Cont‘d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00CC"/>
                </a:solidFill>
                <a:latin typeface="Trebuchet MS" panose="020B0603020202020204" pitchFamily="34" charset="0"/>
              </a:rPr>
              <a:t>Graphics.</a:t>
            </a:r>
          </a:p>
          <a:p>
            <a:r>
              <a:rPr lang="en-US" sz="2200" dirty="0">
                <a:latin typeface="Trebuchet MS" panose="020B0603020202020204" pitchFamily="34" charset="0"/>
              </a:rPr>
              <a:t>MATLAB can produce planar plots of curves, 3-D plots of </a:t>
            </a:r>
            <a:r>
              <a:rPr lang="en-US" sz="2200" dirty="0" smtClean="0">
                <a:latin typeface="Trebuchet MS" panose="020B0603020202020204" pitchFamily="34" charset="0"/>
              </a:rPr>
              <a:t>curves &amp; 3-D mesh, surface plots. </a:t>
            </a:r>
          </a:p>
          <a:p>
            <a:r>
              <a:rPr lang="en-US" sz="2200" dirty="0" smtClean="0">
                <a:latin typeface="Trebuchet MS" panose="020B0603020202020204" pitchFamily="34" charset="0"/>
              </a:rPr>
              <a:t>The </a:t>
            </a:r>
            <a:r>
              <a:rPr lang="en-US" sz="2200" dirty="0">
                <a:latin typeface="Trebuchet MS" panose="020B0603020202020204" pitchFamily="34" charset="0"/>
              </a:rPr>
              <a:t>primary commands for these facilities are </a:t>
            </a:r>
            <a:r>
              <a:rPr lang="en-US" sz="2200" dirty="0" smtClean="0">
                <a:latin typeface="Trebuchet MS" panose="020B0603020202020204" pitchFamily="34" charset="0"/>
              </a:rPr>
              <a:t>plot , plot3</a:t>
            </a:r>
            <a:r>
              <a:rPr lang="en-US" sz="2200" dirty="0">
                <a:latin typeface="Trebuchet MS" panose="020B0603020202020204" pitchFamily="34" charset="0"/>
              </a:rPr>
              <a:t>, mesh, and </a:t>
            </a:r>
            <a:r>
              <a:rPr lang="en-US" sz="2200" dirty="0" smtClean="0">
                <a:latin typeface="Trebuchet MS" panose="020B0603020202020204" pitchFamily="34" charset="0"/>
              </a:rPr>
              <a:t>surf resp. 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Planar plots:#,</a:t>
            </a:r>
            <a:endParaRPr lang="en-US" sz="22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r>
              <a:rPr lang="en-US" sz="2200" dirty="0">
                <a:latin typeface="Trebuchet MS" panose="020B0603020202020204" pitchFamily="34" charset="0"/>
              </a:rPr>
              <a:t>The plot command creates linear x-y plots; if x and y are vectors of the same length</a:t>
            </a:r>
            <a:r>
              <a:rPr lang="en-US" sz="2200" dirty="0" smtClean="0">
                <a:latin typeface="Trebuchet MS" panose="020B0603020202020204" pitchFamily="34" charset="0"/>
              </a:rPr>
              <a:t>, the </a:t>
            </a:r>
            <a:r>
              <a:rPr lang="en-US" sz="2200" dirty="0">
                <a:latin typeface="Trebuchet MS" panose="020B0603020202020204" pitchFamily="34" charset="0"/>
              </a:rPr>
              <a:t>command plot(</a:t>
            </a:r>
            <a:r>
              <a:rPr lang="en-US" sz="2200" dirty="0" err="1">
                <a:latin typeface="Trebuchet MS" panose="020B0603020202020204" pitchFamily="34" charset="0"/>
              </a:rPr>
              <a:t>x,y</a:t>
            </a:r>
            <a:r>
              <a:rPr lang="en-US" sz="2200" dirty="0">
                <a:latin typeface="Trebuchet MS" panose="020B0603020202020204" pitchFamily="34" charset="0"/>
              </a:rPr>
              <a:t>) opens a graphics window and draws an x-y plot of the </a:t>
            </a:r>
            <a:r>
              <a:rPr lang="en-US" sz="2200" dirty="0" smtClean="0">
                <a:latin typeface="Trebuchet MS" panose="020B0603020202020204" pitchFamily="34" charset="0"/>
              </a:rPr>
              <a:t>elements of </a:t>
            </a:r>
            <a:r>
              <a:rPr lang="en-US" sz="2200" dirty="0">
                <a:latin typeface="Trebuchet MS" panose="020B0603020202020204" pitchFamily="34" charset="0"/>
              </a:rPr>
              <a:t>x versus the elements of y. </a:t>
            </a:r>
            <a:endParaRPr lang="en-US" sz="2200" dirty="0" smtClean="0">
              <a:latin typeface="Trebuchet MS" panose="020B0603020202020204" pitchFamily="34" charset="0"/>
            </a:endParaRPr>
          </a:p>
          <a:p>
            <a:r>
              <a:rPr lang="en-US" sz="2200" dirty="0" smtClean="0">
                <a:latin typeface="Trebuchet MS" panose="020B0603020202020204" pitchFamily="34" charset="0"/>
              </a:rPr>
              <a:t>One can draw </a:t>
            </a:r>
            <a:r>
              <a:rPr lang="en-US" sz="2200" dirty="0">
                <a:latin typeface="Trebuchet MS" panose="020B0603020202020204" pitchFamily="34" charset="0"/>
              </a:rPr>
              <a:t>the graph of the sine </a:t>
            </a:r>
            <a:r>
              <a:rPr lang="en-US" sz="2200" dirty="0" smtClean="0">
                <a:latin typeface="Trebuchet MS" panose="020B0603020202020204" pitchFamily="34" charset="0"/>
              </a:rPr>
              <a:t>function over </a:t>
            </a:r>
            <a:r>
              <a:rPr lang="en-US" sz="2200" dirty="0">
                <a:latin typeface="Trebuchet MS" panose="020B0603020202020204" pitchFamily="34" charset="0"/>
              </a:rPr>
              <a:t>the interval -4 to 4 with the following commands:</a:t>
            </a:r>
          </a:p>
          <a:p>
            <a:r>
              <a:rPr lang="en-US" sz="2200" dirty="0">
                <a:latin typeface="Trebuchet MS" panose="020B0603020202020204" pitchFamily="34" charset="0"/>
              </a:rPr>
              <a:t>x = -4:.01:4; y = sin(x); plot(</a:t>
            </a:r>
            <a:r>
              <a:rPr lang="en-US" sz="2200" dirty="0" err="1">
                <a:latin typeface="Trebuchet MS" panose="020B0603020202020204" pitchFamily="34" charset="0"/>
              </a:rPr>
              <a:t>x,y</a:t>
            </a:r>
            <a:r>
              <a:rPr lang="en-US" sz="2200" dirty="0" smtClean="0">
                <a:latin typeface="Trebuchet MS" panose="020B0603020202020204" pitchFamily="34" charset="0"/>
              </a:rPr>
              <a:t>) Try </a:t>
            </a:r>
            <a:r>
              <a:rPr lang="en-US" sz="2200" dirty="0">
                <a:latin typeface="Trebuchet MS" panose="020B0603020202020204" pitchFamily="34" charset="0"/>
              </a:rPr>
              <a:t>it. </a:t>
            </a:r>
            <a:endParaRPr lang="en-US" sz="2200" dirty="0" smtClean="0">
              <a:latin typeface="Trebuchet MS" panose="020B0603020202020204" pitchFamily="34" charset="0"/>
            </a:endParaRPr>
          </a:p>
          <a:p>
            <a:r>
              <a:rPr lang="en-US" sz="2200" dirty="0" smtClean="0">
                <a:latin typeface="Trebuchet MS" panose="020B0603020202020204" pitchFamily="34" charset="0"/>
              </a:rPr>
              <a:t>The </a:t>
            </a:r>
            <a:r>
              <a:rPr lang="en-US" sz="2200" dirty="0">
                <a:latin typeface="Trebuchet MS" panose="020B0603020202020204" pitchFamily="34" charset="0"/>
              </a:rPr>
              <a:t>vector x is a partition of the domain with </a:t>
            </a:r>
            <a:r>
              <a:rPr lang="en-US" sz="2200" dirty="0" err="1">
                <a:latin typeface="Trebuchet MS" panose="020B0603020202020204" pitchFamily="34" charset="0"/>
              </a:rPr>
              <a:t>meshsize</a:t>
            </a:r>
            <a:r>
              <a:rPr lang="en-US" sz="2200" dirty="0">
                <a:latin typeface="Trebuchet MS" panose="020B0603020202020204" pitchFamily="34" charset="0"/>
              </a:rPr>
              <a:t> 0.01 while y is a </a:t>
            </a:r>
            <a:r>
              <a:rPr lang="en-US" sz="2200" dirty="0" smtClean="0">
                <a:latin typeface="Trebuchet MS" panose="020B0603020202020204" pitchFamily="34" charset="0"/>
              </a:rPr>
              <a:t>vector giving </a:t>
            </a:r>
            <a:r>
              <a:rPr lang="en-US" sz="2200" dirty="0">
                <a:latin typeface="Trebuchet MS" panose="020B0603020202020204" pitchFamily="34" charset="0"/>
              </a:rPr>
              <a:t>the values of sine at the nodes of this </a:t>
            </a:r>
            <a:r>
              <a:rPr lang="en-US" sz="2200" dirty="0" smtClean="0">
                <a:latin typeface="Trebuchet MS" panose="020B0603020202020204" pitchFamily="34" charset="0"/>
              </a:rPr>
              <a:t>partition.</a:t>
            </a:r>
            <a:endParaRPr lang="en-US" sz="2200" dirty="0">
              <a:latin typeface="Trebuchet MS" panose="020B0603020202020204" pitchFamily="34" charset="0"/>
            </a:endParaRPr>
          </a:p>
          <a:p>
            <a:r>
              <a:rPr lang="en-US" sz="2200" dirty="0">
                <a:latin typeface="Trebuchet MS" panose="020B0603020202020204" pitchFamily="34" charset="0"/>
              </a:rPr>
              <a:t>You will usually want to keep the current graphics window </a:t>
            </a:r>
            <a:r>
              <a:rPr lang="en-US" sz="2200" dirty="0" smtClean="0">
                <a:latin typeface="Trebuchet MS" panose="020B0603020202020204" pitchFamily="34" charset="0"/>
              </a:rPr>
              <a:t>(figure) exposed- but moved </a:t>
            </a:r>
            <a:r>
              <a:rPr lang="en-US" sz="2200" dirty="0">
                <a:latin typeface="Trebuchet MS" panose="020B0603020202020204" pitchFamily="34" charset="0"/>
              </a:rPr>
              <a:t>to the </a:t>
            </a:r>
            <a:r>
              <a:rPr lang="en-US" sz="2200" dirty="0" smtClean="0">
                <a:latin typeface="Trebuchet MS" panose="020B0603020202020204" pitchFamily="34" charset="0"/>
              </a:rPr>
              <a:t>side- and </a:t>
            </a:r>
            <a:r>
              <a:rPr lang="en-US" sz="2200" dirty="0">
                <a:latin typeface="Trebuchet MS" panose="020B0603020202020204" pitchFamily="34" charset="0"/>
              </a:rPr>
              <a:t>the command window active.</a:t>
            </a:r>
          </a:p>
          <a:p>
            <a:endParaRPr lang="de-AT" sz="22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endParaRPr lang="en-US" sz="22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algn="r"/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1.3 Introduction to MATLAB ... Cont‘d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Linetypes</a:t>
            </a:r>
            <a:r>
              <a:rPr lang="en-US" sz="2400" dirty="0">
                <a:latin typeface="Trebuchet MS" panose="020B0603020202020204" pitchFamily="34" charset="0"/>
              </a:rPr>
              <a:t>: solid (-), dashed (--). dotted (:), </a:t>
            </a:r>
            <a:r>
              <a:rPr lang="en-US" sz="2400" dirty="0" err="1">
                <a:latin typeface="Trebuchet MS" panose="020B0603020202020204" pitchFamily="34" charset="0"/>
              </a:rPr>
              <a:t>dashdot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(-.)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 err="1">
                <a:latin typeface="Trebuchet MS" panose="020B0603020202020204" pitchFamily="34" charset="0"/>
              </a:rPr>
              <a:t>Marktypes</a:t>
            </a:r>
            <a:r>
              <a:rPr lang="en-US" sz="2400" dirty="0">
                <a:latin typeface="Trebuchet MS" panose="020B0603020202020204" pitchFamily="34" charset="0"/>
              </a:rPr>
              <a:t>: point (.), plus (+), star (*), circle (o), x-mark (x</a:t>
            </a:r>
            <a:r>
              <a:rPr lang="en-US" sz="2400" dirty="0" smtClean="0">
                <a:latin typeface="Trebuchet MS" panose="020B0603020202020204" pitchFamily="34" charset="0"/>
              </a:rPr>
              <a:t>)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Colors can be </a:t>
            </a:r>
            <a:r>
              <a:rPr lang="en-US" sz="2400" dirty="0" smtClean="0">
                <a:latin typeface="Trebuchet MS" panose="020B0603020202020204" pitchFamily="34" charset="0"/>
              </a:rPr>
              <a:t>specified </a:t>
            </a:r>
            <a:r>
              <a:rPr lang="en-US" sz="2400" dirty="0">
                <a:latin typeface="Trebuchet MS" panose="020B0603020202020204" pitchFamily="34" charset="0"/>
              </a:rPr>
              <a:t>for the line- and mark-types</a:t>
            </a:r>
            <a:r>
              <a:rPr lang="en-US" sz="2400" dirty="0" smtClean="0">
                <a:latin typeface="Trebuchet MS" panose="020B0603020202020204" pitchFamily="34" charset="0"/>
              </a:rPr>
              <a:t>.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Colors: yellow (y), magenta (m), cyan (c), red (r</a:t>
            </a:r>
            <a:r>
              <a:rPr lang="en-US" sz="2400" dirty="0" smtClean="0">
                <a:latin typeface="Trebuchet MS" panose="020B0603020202020204" pitchFamily="34" charset="0"/>
              </a:rPr>
              <a:t>), green </a:t>
            </a:r>
            <a:r>
              <a:rPr lang="en-US" sz="2400" dirty="0">
                <a:latin typeface="Trebuchet MS" panose="020B0603020202020204" pitchFamily="34" charset="0"/>
              </a:rPr>
              <a:t>(g), blue (b), white (w), black (k</a:t>
            </a:r>
            <a:r>
              <a:rPr lang="en-US" sz="2400" dirty="0" smtClean="0">
                <a:latin typeface="Trebuchet MS" panose="020B0603020202020204" pitchFamily="34" charset="0"/>
              </a:rPr>
              <a:t>)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For </a:t>
            </a:r>
            <a:r>
              <a:rPr lang="en-US" sz="2400" dirty="0" smtClean="0">
                <a:latin typeface="Trebuchet MS" panose="020B0603020202020204" pitchFamily="34" charset="0"/>
              </a:rPr>
              <a:t>example:</a:t>
            </a:r>
          </a:p>
          <a:p>
            <a:endParaRPr lang="en-US" sz="2400" dirty="0" smtClean="0">
              <a:latin typeface="Trebuchet MS" panose="020B0603020202020204" pitchFamily="34" charset="0"/>
            </a:endParaRPr>
          </a:p>
          <a:p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x = -1.5:.01:1.5; y = </a:t>
            </a:r>
            <a:r>
              <a:rPr lang="en-US" sz="2400" dirty="0" err="1">
                <a:solidFill>
                  <a:srgbClr val="0000CC"/>
                </a:solidFill>
                <a:latin typeface="Trebuchet MS" panose="020B0603020202020204" pitchFamily="34" charset="0"/>
              </a:rPr>
              <a:t>exp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(-x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.^2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);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plot(</a:t>
            </a:r>
            <a:r>
              <a:rPr lang="en-US" sz="2400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x,y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,</a:t>
            </a:r>
            <a:r>
              <a:rPr lang="en-US" sz="2400" dirty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'r--')</a:t>
            </a:r>
            <a:endParaRPr lang="en-US" sz="2400" dirty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endParaRPr lang="en-US" sz="2400" i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0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de-AT" sz="28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</a:t>
            </a:r>
            <a:r>
              <a:rPr lang="de-AT" sz="2800" dirty="0">
                <a:solidFill>
                  <a:srgbClr val="0000FF"/>
                </a:solidFill>
                <a:latin typeface="Trebuchet MS" panose="020B0603020202020204" pitchFamily="34" charset="0"/>
              </a:rPr>
              <a:t>. </a:t>
            </a:r>
            <a:r>
              <a:rPr lang="en-US" sz="2800" dirty="0">
                <a:solidFill>
                  <a:srgbClr val="0000FF"/>
                </a:solidFill>
                <a:latin typeface="Trebuchet MS" panose="020B0603020202020204" pitchFamily="34" charset="0"/>
              </a:rPr>
              <a:t>Finite Element Discretization and the Direct </a:t>
            </a:r>
            <a:r>
              <a:rPr lang="en-US" sz="28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Stiffness Method</a:t>
            </a:r>
          </a:p>
          <a:p>
            <a:pPr marL="457200" lvl="1" indent="0">
              <a:buNone/>
            </a:pPr>
            <a:endParaRPr lang="en-US" dirty="0" smtClean="0"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dirty="0" smtClean="0">
                <a:latin typeface="Trebuchet MS" panose="020B0603020202020204" pitchFamily="34" charset="0"/>
              </a:rPr>
              <a:t>2.1 General Overview </a:t>
            </a:r>
          </a:p>
          <a:p>
            <a:pPr marL="457200" lvl="1" indent="0">
              <a:buNone/>
            </a:pPr>
            <a:endParaRPr lang="en-US" dirty="0" smtClean="0"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dirty="0" smtClean="0"/>
              <a:t>2.2 The </a:t>
            </a:r>
            <a:r>
              <a:rPr lang="en-US" dirty="0"/>
              <a:t>Direct Stiffness </a:t>
            </a:r>
            <a:r>
              <a:rPr lang="en-US" dirty="0" smtClean="0"/>
              <a:t>Method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>
                <a:latin typeface="Trebuchet MS" panose="020B0603020202020204" pitchFamily="34" charset="0"/>
              </a:rPr>
              <a:t>2.3 </a:t>
            </a:r>
            <a:r>
              <a:rPr lang="en-US" dirty="0" smtClean="0"/>
              <a:t>Finite </a:t>
            </a:r>
            <a:r>
              <a:rPr lang="en-US" dirty="0"/>
              <a:t>Element Method Modeling</a:t>
            </a:r>
          </a:p>
          <a:p>
            <a:endParaRPr lang="de-AT" sz="2600" dirty="0"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2.1 General Overview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endParaRPr lang="de-AT" sz="2600" dirty="0" smtClean="0">
              <a:latin typeface="Trebuchet MS" panose="020B0603020202020204" pitchFamily="34" charset="0"/>
            </a:endParaRPr>
          </a:p>
          <a:p>
            <a:endParaRPr lang="de-AT" sz="2600" dirty="0">
              <a:latin typeface="Trebuchet MS" panose="020B0603020202020204" pitchFamily="34" charset="0"/>
            </a:endParaRPr>
          </a:p>
          <a:p>
            <a:r>
              <a:rPr lang="de-AT" sz="2600" dirty="0" smtClean="0">
                <a:latin typeface="Trebuchet MS" panose="020B0603020202020204" pitchFamily="34" charset="0"/>
              </a:rPr>
              <a:t>What is Mechanics?   </a:t>
            </a:r>
            <a:endParaRPr lang="de-AT" sz="2600" dirty="0">
              <a:latin typeface="Trebuchet MS" panose="020B0603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" y="2362200"/>
            <a:ext cx="8790710" cy="351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808038"/>
            <a:ext cx="8458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rtl="0" fontAlgn="auto">
              <a:spcBef>
                <a:spcPct val="0"/>
              </a:spcBef>
              <a:spcAft>
                <a:spcPts val="0"/>
              </a:spcAft>
            </a:pPr>
            <a:r>
              <a:rPr lang="en-US" sz="2800" b="1" kern="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2.1.1 Computational Mechanics</a:t>
            </a:r>
            <a:endParaRPr lang="en-US" sz="2800" b="1" kern="0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2.1.1 Computational Mechanics…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8991600" cy="477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5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6" y="533400"/>
            <a:ext cx="7024684" cy="349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6" y="4029582"/>
            <a:ext cx="699988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458200" cy="563562"/>
          </a:xfrm>
        </p:spPr>
        <p:txBody>
          <a:bodyPr>
            <a:noAutofit/>
          </a:bodyPr>
          <a:lstStyle/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2.1.1 Computational Mechanics…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4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4" y="852055"/>
            <a:ext cx="891985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9" y="2362200"/>
            <a:ext cx="8910035" cy="367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" y="46038"/>
            <a:ext cx="8458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r" rtl="0" fontAlgn="auto">
              <a:spcBef>
                <a:spcPct val="0"/>
              </a:spcBef>
              <a:spcAft>
                <a:spcPts val="0"/>
              </a:spcAft>
            </a:pPr>
            <a:r>
              <a:rPr lang="en-US" sz="2800" b="1" kern="0" smtClean="0">
                <a:solidFill>
                  <a:srgbClr val="0000CC"/>
                </a:solidFill>
                <a:latin typeface="Trebuchet MS" panose="020B0603020202020204" pitchFamily="34" charset="0"/>
              </a:rPr>
              <a:t>2.1.1 Computational Mechanics… Cont’d</a:t>
            </a:r>
            <a:endParaRPr lang="en-US" sz="2800" b="1" kern="0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1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PlaneStra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272" y="325113"/>
            <a:ext cx="8153400" cy="3484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3810000" cy="613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" y="304800"/>
            <a:ext cx="892925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1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8572500" cy="563562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Finite Element Method Variants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2346" y="685800"/>
            <a:ext cx="9206345" cy="457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AT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Introduction </a:t>
            </a:r>
            <a:r>
              <a:rPr lang="de-AT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to Finite Element Method   </a:t>
            </a:r>
          </a:p>
          <a:p>
            <a:endParaRPr lang="de-AT" sz="2600" dirty="0">
              <a:latin typeface="Trebuchet MS" panose="020B0603020202020204" pitchFamily="34" charset="0"/>
            </a:endParaRPr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981200"/>
            <a:ext cx="8343900" cy="474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8458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l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2.2 FINITE ELEMENT METHOD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1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 smtClean="0">
                <a:solidFill>
                  <a:srgbClr val="0000CC"/>
                </a:solidFill>
              </a:rPr>
              <a:t>    </a:t>
            </a:r>
            <a:endParaRPr lang="de-AT" sz="2800" dirty="0">
              <a:solidFill>
                <a:srgbClr val="0000CC"/>
              </a:solidFill>
            </a:endParaRPr>
          </a:p>
        </p:txBody>
      </p:sp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56964" cy="474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038"/>
            <a:ext cx="8458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2.2 FINITE ELEMENT METHOD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599"/>
            <a:ext cx="9067800" cy="411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038"/>
            <a:ext cx="8458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2.2 FINITE ELEMENT METHOD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0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077200" cy="598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8458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The Finite Element Analysis Process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075"/>
            <a:ext cx="7315200" cy="62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8458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/>
            <a:r>
              <a:rPr lang="en-US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The Finite Element Analysis </a:t>
            </a: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Process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4" y="609600"/>
            <a:ext cx="885440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8458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/>
            <a:r>
              <a:rPr lang="en-US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The Finite Element Analysis </a:t>
            </a: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Process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1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0" y="1295400"/>
            <a:ext cx="8751699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8458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/>
            <a:r>
              <a:rPr lang="en-US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The Finite Element Analysis </a:t>
            </a: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Process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4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73" y="609600"/>
            <a:ext cx="7239000" cy="597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8458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r"/>
            <a:r>
              <a:rPr lang="en-US" sz="2800" b="1" dirty="0">
                <a:solidFill>
                  <a:srgbClr val="0000CC"/>
                </a:solidFill>
                <a:latin typeface="Trebuchet MS" panose="020B0603020202020204" pitchFamily="34" charset="0"/>
              </a:rPr>
              <a:t>The Finite Element Analysis </a:t>
            </a: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Process … Cont’d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9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3" y="152400"/>
            <a:ext cx="8458200" cy="563562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28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Interpretations of Finite Element Method</a:t>
            </a:r>
            <a:endParaRPr lang="en-US" sz="2800" b="1" dirty="0">
              <a:solidFill>
                <a:srgbClr val="0000CC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600" dirty="0" smtClean="0"/>
              <a:t>   </a:t>
            </a:r>
            <a:endParaRPr lang="de-AT" sz="2600" dirty="0"/>
          </a:p>
        </p:txBody>
      </p:sp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" y="1143000"/>
            <a:ext cx="8984673" cy="293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3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19912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595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PlaneStra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247" y="152401"/>
            <a:ext cx="6061553" cy="2590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5791200" cy="311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398"/>
            <a:ext cx="7086600" cy="650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1" y="117393"/>
            <a:ext cx="2624139" cy="620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930002" cy="650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52399"/>
            <a:ext cx="7618287" cy="650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7" y="2033588"/>
            <a:ext cx="8854673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1430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Model Based Simulation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829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086600" cy="526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8369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20000" cy="534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2348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595715" cy="388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59073"/>
            <a:ext cx="4724400" cy="459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2335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47725"/>
            <a:ext cx="5610225" cy="507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8185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742950"/>
            <a:ext cx="72961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7825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47526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3121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81929"/>
            <a:ext cx="5181600" cy="550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3316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467600" cy="567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4547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31" y="700088"/>
            <a:ext cx="7665769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190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664031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67145"/>
            <a:ext cx="8664031" cy="619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9236"/>
            <a:ext cx="7618270" cy="64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" y="229236"/>
            <a:ext cx="8310741" cy="647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9236"/>
            <a:ext cx="8957562" cy="64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2" y="869372"/>
            <a:ext cx="7063298" cy="545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3459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1676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3459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47" y="819582"/>
            <a:ext cx="7649853" cy="558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3459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923924"/>
            <a:ext cx="7320689" cy="540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6416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4388"/>
            <a:ext cx="7742673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7008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2.2 The Direct Stiffness Method …Cont’d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19150"/>
            <a:ext cx="667702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486400" y="1447800"/>
            <a:ext cx="3657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endParaRPr lang="en-US" sz="2400" dirty="0">
              <a:solidFill>
                <a:srgbClr val="000099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2558718"/>
            <a:ext cx="380999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auto">
              <a:spcAft>
                <a:spcPts val="0"/>
              </a:spcAft>
            </a:pPr>
            <a:r>
              <a:rPr lang="en-US" sz="2400" dirty="0">
                <a:solidFill>
                  <a:srgbClr val="000099"/>
                </a:solidFill>
                <a:latin typeface="Trebuchet MS" panose="020B0603020202020204" pitchFamily="34" charset="0"/>
              </a:rPr>
              <a:t>The numerical solution of which </a:t>
            </a:r>
            <a:r>
              <a:rPr lang="en-US" sz="2400" dirty="0" smtClean="0">
                <a:solidFill>
                  <a:srgbClr val="000099"/>
                </a:solidFill>
                <a:latin typeface="Trebuchet MS" panose="020B0603020202020204" pitchFamily="34" charset="0"/>
              </a:rPr>
              <a:t>can be worked out </a:t>
            </a:r>
            <a:r>
              <a:rPr lang="en-US" sz="2400" dirty="0">
                <a:solidFill>
                  <a:srgbClr val="000099"/>
                </a:solidFill>
                <a:latin typeface="Trebuchet MS" panose="020B0603020202020204" pitchFamily="34" charset="0"/>
              </a:rPr>
              <a:t>using the </a:t>
            </a:r>
            <a:r>
              <a:rPr lang="en-US" sz="2400" dirty="0" err="1">
                <a:solidFill>
                  <a:srgbClr val="000099"/>
                </a:solidFill>
                <a:latin typeface="Trebuchet MS" panose="020B0603020202020204" pitchFamily="34" charset="0"/>
              </a:rPr>
              <a:t>MatLab</a:t>
            </a:r>
            <a:r>
              <a:rPr lang="en-US" sz="2400" dirty="0">
                <a:solidFill>
                  <a:srgbClr val="000099"/>
                </a:solidFill>
                <a:latin typeface="Trebuchet MS" panose="020B0603020202020204" pitchFamily="34" charset="0"/>
              </a:rPr>
              <a:t> tool</a:t>
            </a:r>
            <a:r>
              <a:rPr lang="en-US" sz="2400" dirty="0" smtClean="0">
                <a:solidFill>
                  <a:srgbClr val="000099"/>
                </a:solidFill>
                <a:latin typeface="Trebuchet MS" panose="020B0603020202020204" pitchFamily="34" charset="0"/>
              </a:rPr>
              <a:t>.</a:t>
            </a:r>
          </a:p>
          <a:p>
            <a:pPr algn="just" fontAlgn="auto">
              <a:spcAft>
                <a:spcPts val="0"/>
              </a:spcAft>
            </a:pPr>
            <a:endParaRPr lang="en-US" sz="2400" dirty="0" smtClean="0">
              <a:solidFill>
                <a:srgbClr val="000099"/>
              </a:solidFill>
              <a:latin typeface="Trebuchet MS" panose="020B0603020202020204" pitchFamily="34" charset="0"/>
            </a:endParaRPr>
          </a:p>
          <a:p>
            <a:r>
              <a:rPr lang="en-US" sz="240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Please try it!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551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1000" y="685800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2.3.1 FEM Terminology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rebuchet MS" panose="020B0603020202020204" pitchFamily="34" charset="0"/>
              </a:rPr>
              <a:t>Degrees of Freedom (</a:t>
            </a:r>
            <a:r>
              <a:rPr lang="en-US" sz="2400" dirty="0" err="1" smtClean="0">
                <a:latin typeface="Trebuchet MS" panose="020B0603020202020204" pitchFamily="34" charset="0"/>
              </a:rPr>
              <a:t>DoF</a:t>
            </a:r>
            <a:r>
              <a:rPr lang="en-US" sz="2400" dirty="0" smtClean="0"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rebuchet MS" panose="020B0603020202020204" pitchFamily="34" charset="0"/>
              </a:rPr>
              <a:t>Variables - State </a:t>
            </a:r>
            <a:r>
              <a:rPr lang="en-US" sz="2400" dirty="0">
                <a:latin typeface="Trebuchet MS" panose="020B0603020202020204" pitchFamily="34" charset="0"/>
              </a:rPr>
              <a:t>or </a:t>
            </a:r>
            <a:r>
              <a:rPr lang="en-US" sz="2400" dirty="0" smtClean="0">
                <a:latin typeface="Trebuchet MS" panose="020B0603020202020204" pitchFamily="34" charset="0"/>
              </a:rPr>
              <a:t>primary/conjugate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rebuchet MS" panose="020B0603020202020204" pitchFamily="34" charset="0"/>
              </a:rPr>
              <a:t>Displacements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rebuchet MS" panose="020B0603020202020204" pitchFamily="34" charset="0"/>
              </a:rPr>
              <a:t>Forces</a:t>
            </a:r>
          </a:p>
          <a:p>
            <a:pPr lvl="1"/>
            <a:endParaRPr lang="en-US" sz="24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rebuchet MS" panose="020B0603020202020204" pitchFamily="34" charset="0"/>
              </a:rPr>
              <a:t>Stiffness Matrix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rebuchet MS" panose="020B0603020202020204" pitchFamily="34" charset="0"/>
              </a:rPr>
              <a:t>Master Stiffness Equations</a:t>
            </a:r>
            <a:endParaRPr lang="en-US" sz="2400" dirty="0">
              <a:latin typeface="Trebuchet MS" panose="020B0603020202020204" pitchFamily="34" charset="0"/>
            </a:endParaRPr>
          </a:p>
          <a:p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38675"/>
            <a:ext cx="34956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5010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14400"/>
            <a:ext cx="911542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5654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" y="1772949"/>
            <a:ext cx="9067800" cy="316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3660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6400800" cy="557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00600" y="762000"/>
            <a:ext cx="2743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17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89154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90678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8915400" cy="32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9" y="914400"/>
            <a:ext cx="8882071" cy="419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" y="907473"/>
            <a:ext cx="8546616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6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7" y="762000"/>
            <a:ext cx="754657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6082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838200"/>
            <a:ext cx="6601529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3603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1000" y="685800"/>
            <a:ext cx="8229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Finite Element Attributes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rebuchet MS" panose="020B0603020202020204" pitchFamily="34" charset="0"/>
              </a:rPr>
              <a:t>Dimensionality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Trebuchet MS" panose="020B0603020202020204" pitchFamily="34" charset="0"/>
              </a:rPr>
              <a:t>Nodes serve two purposes: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rebuchet MS" panose="020B0603020202020204" pitchFamily="34" charset="0"/>
              </a:rPr>
              <a:t>Geometric definition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rebuchet MS" panose="020B0603020202020204" pitchFamily="34" charset="0"/>
              </a:rPr>
              <a:t>Home </a:t>
            </a:r>
            <a:r>
              <a:rPr lang="en-US" sz="2400" dirty="0">
                <a:latin typeface="Trebuchet MS" panose="020B0603020202020204" pitchFamily="34" charset="0"/>
              </a:rPr>
              <a:t>for </a:t>
            </a:r>
            <a:r>
              <a:rPr lang="en-US" sz="2400" dirty="0" err="1" smtClean="0">
                <a:latin typeface="Trebuchet MS" panose="020B0603020202020204" pitchFamily="34" charset="0"/>
              </a:rPr>
              <a:t>DoFs</a:t>
            </a:r>
            <a:r>
              <a:rPr lang="en-US" sz="2400" dirty="0" smtClean="0">
                <a:latin typeface="Trebuchet MS" panose="020B0603020202020204" pitchFamily="34" charset="0"/>
              </a:rPr>
              <a:t> - connectors</a:t>
            </a:r>
            <a:endParaRPr lang="en-US" sz="2400" dirty="0">
              <a:latin typeface="Trebuchet MS" panose="020B0603020202020204" pitchFamily="34" charset="0"/>
            </a:endParaRPr>
          </a:p>
          <a:p>
            <a:endParaRPr lang="en-US" sz="24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rebuchet MS" panose="020B0603020202020204" pitchFamily="34" charset="0"/>
              </a:rPr>
              <a:t>Degrees of freedom (DOFs) or "freedoms“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rebuchet MS" panose="020B0603020202020204" pitchFamily="34" charset="0"/>
              </a:rPr>
              <a:t>Conjugate </a:t>
            </a:r>
            <a:r>
              <a:rPr lang="en-US" sz="2400" dirty="0">
                <a:latin typeface="Trebuchet MS" panose="020B0603020202020204" pitchFamily="34" charset="0"/>
              </a:rPr>
              <a:t>node </a:t>
            </a:r>
            <a:r>
              <a:rPr lang="en-US" sz="2400" dirty="0" smtClean="0">
                <a:latin typeface="Trebuchet MS" panose="020B0603020202020204" pitchFamily="34" charset="0"/>
              </a:rPr>
              <a:t>forces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Trebuchet MS" panose="020B0603020202020204" pitchFamily="34" charset="0"/>
              </a:rPr>
              <a:t>Material </a:t>
            </a:r>
            <a:r>
              <a:rPr lang="en-US" sz="2400" dirty="0" smtClean="0">
                <a:latin typeface="Trebuchet MS" panose="020B0603020202020204" pitchFamily="34" charset="0"/>
              </a:rPr>
              <a:t>properties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Trebuchet MS" panose="020B0603020202020204" pitchFamily="34" charset="0"/>
              </a:rPr>
              <a:t>Fabrication </a:t>
            </a:r>
            <a:r>
              <a:rPr lang="en-US" sz="2400" dirty="0" smtClean="0">
                <a:latin typeface="Trebuchet MS" panose="020B0603020202020204" pitchFamily="34" charset="0"/>
              </a:rPr>
              <a:t>properties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13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96200" cy="529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5737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1000" y="786348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Classification of Mechanical Finite Elements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rebuchet MS" panose="020B0603020202020204" pitchFamily="34" charset="0"/>
              </a:rPr>
              <a:t>Primitive Structural Elements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rebuchet MS" panose="020B0603020202020204" pitchFamily="34" charset="0"/>
              </a:rPr>
              <a:t>Continuum </a:t>
            </a:r>
            <a:r>
              <a:rPr lang="en-US" sz="2400" dirty="0">
                <a:latin typeface="Trebuchet MS" panose="020B0603020202020204" pitchFamily="34" charset="0"/>
              </a:rPr>
              <a:t>Elements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rebuchet MS" panose="020B0603020202020204" pitchFamily="34" charset="0"/>
              </a:rPr>
              <a:t>Special Elements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rebuchet MS" panose="020B0603020202020204" pitchFamily="34" charset="0"/>
              </a:rPr>
              <a:t>Macro-elements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rebuchet MS" panose="020B0603020202020204" pitchFamily="34" charset="0"/>
              </a:rPr>
              <a:t>Substructures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474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5410200" cy="573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5070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914400"/>
            <a:ext cx="879715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8595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5" y="990600"/>
            <a:ext cx="838993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3652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096000" cy="529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7578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2.3 Finite Element Method Modeling … Cont’d</a:t>
            </a:r>
            <a:endParaRPr lang="en-US" sz="3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Prepared by Dr. Tensay G. - March 05/2020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D3A71-0670-4AB7-968A-FBE0DA64659F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629400" cy="523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308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DUMMYTAG" val="&lt;DummyForForceWrite&gt;&lt;/DummyForForceWrite&gt;"/>
  <p:tag name="HTML_SHAPEINFO" val="&lt;ThreeDShapeInfo&gt;&lt;uuid val=&quot;{2C41BE6D-5D35-44A5-B19A-3795CD7F046D}&quot;/&gt;&lt;isInvalidForFieldText val=&quot;0&quot;/&gt;&lt;Image&gt;&lt;filename val=&quot;C:\Users\MAMTL003\AppData\Local\Temp\CP306825322004Session\CPTrustFolder306825322004\PPTImport306828541225\data\asimages\{2C41BE6D-5D35-44A5-B19A-3795CD7F046D}_1.png&quot;/&gt;&lt;left val=&quot;33&quot;/&gt;&lt;top val=&quot;12&quot;/&gt;&lt;width val=&quot;880&quot;/&gt;&lt;height val=&quot;8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DUMMYTAG" val="&lt;DummyForForceWrite&gt;&lt;/DummyForForceWrite&gt;"/>
  <p:tag name="HTML_SHAPEINFO" val="&lt;ThreeDShapeInfo&gt;&lt;uuid val=&quot;{2C41BE6D-5D35-44A5-B19A-3795CD7F046D}&quot;/&gt;&lt;isInvalidForFieldText val=&quot;0&quot;/&gt;&lt;Image&gt;&lt;filename val=&quot;C:\Users\MAMTL003\AppData\Local\Temp\CP306825322004Session\CPTrustFolder306825322004\PPTImport306828541225\data\asimages\{2C41BE6D-5D35-44A5-B19A-3795CD7F046D}_1.png&quot;/&gt;&lt;left val=&quot;33&quot;/&gt;&lt;top val=&quot;12&quot;/&gt;&lt;width val=&quot;880&quot;/&gt;&lt;height val=&quot;8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2763827</TotalTime>
  <Words>7229</Words>
  <Application>Microsoft Office PowerPoint</Application>
  <PresentationFormat>On-screen Show (4:3)</PresentationFormat>
  <Paragraphs>1682</Paragraphs>
  <Slides>262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262</vt:i4>
      </vt:variant>
    </vt:vector>
  </HeadingPairs>
  <TitlesOfParts>
    <vt:vector size="263" baseType="lpstr">
      <vt:lpstr>Office Theme</vt:lpstr>
      <vt:lpstr>Finite Element Method Applications in Geotechnical Engineering </vt:lpstr>
      <vt:lpstr>General of FE programs</vt:lpstr>
      <vt:lpstr>General Overview</vt:lpstr>
      <vt:lpstr>General Overview</vt:lpstr>
      <vt:lpstr>General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II -  WTG FOUNDATION DESIGN AND CONSTRUCTION </vt:lpstr>
      <vt:lpstr>   </vt:lpstr>
      <vt:lpstr>PowerPoint Presentation</vt:lpstr>
      <vt:lpstr>PowerPoint Presentation</vt:lpstr>
      <vt:lpstr>   </vt:lpstr>
      <vt:lpstr>1. Mathematical Preliminaries and Tools </vt:lpstr>
      <vt:lpstr>1.1 Review of Matrix Algebra ...</vt:lpstr>
      <vt:lpstr>1.1 Review of Matrix Algebra ...</vt:lpstr>
      <vt:lpstr>1.1 Review of Matrix Algebra ...</vt:lpstr>
      <vt:lpstr>1.1 Review of Matrix Algebra ...</vt:lpstr>
      <vt:lpstr>1.1 Review of Matrix Algebra ...</vt:lpstr>
      <vt:lpstr>1.1 Review of Matrix Algebra ...</vt:lpstr>
      <vt:lpstr>1.1 Review of Matrix Algebra ...</vt:lpstr>
      <vt:lpstr>1.1 Review of Matrix Algebra ...</vt:lpstr>
      <vt:lpstr>1.1 Review of Matrix Algebra ...</vt:lpstr>
      <vt:lpstr>1.2 Solution Methods </vt:lpstr>
      <vt:lpstr>1.3 Introduction to MATLAB</vt:lpstr>
      <vt:lpstr>1.3 Introduction to MATLAB  ... Cont‘d</vt:lpstr>
      <vt:lpstr>1.3 Introduction to MATLAB ...Cont‘d</vt:lpstr>
      <vt:lpstr>1.3 Introduction to MATLAB  ...Cont‘d</vt:lpstr>
      <vt:lpstr>1.3 Introduction to MATLAB ... Cont‘d</vt:lpstr>
      <vt:lpstr>1.3 Introduction to MATLAB  ... Cont‘d</vt:lpstr>
      <vt:lpstr>1.3 Introduction to MATLAB   ... Cont‘d</vt:lpstr>
      <vt:lpstr>1.3 Introduction to MATLAB ... Cont‘d</vt:lpstr>
      <vt:lpstr>1.3 Introduction to MATLAB .. Cont‘d</vt:lpstr>
      <vt:lpstr>1.3 Introduction to MATLAB  ... Cont‘d</vt:lpstr>
      <vt:lpstr>1.3 Introduction to MATLAB  ... Cont‘d</vt:lpstr>
      <vt:lpstr>1.3 Introduction to MATLAB  ... Cont‘d</vt:lpstr>
      <vt:lpstr>1.3 Introduction to MATLAB ... Cont‘d</vt:lpstr>
      <vt:lpstr>1.3 Introduction to MATLAB  ... Cont‘d</vt:lpstr>
      <vt:lpstr>1.3 Introduction to MATLAB ... Cont‘d</vt:lpstr>
      <vt:lpstr>1.3 Introduction to MATLAB ... Cont‘d</vt:lpstr>
      <vt:lpstr>1.3 Introduction to MATLAB ... Cont‘d</vt:lpstr>
      <vt:lpstr>1.3 Introduction to MATLAB ... Cont‘d</vt:lpstr>
      <vt:lpstr>1.3 Introduction to MATLAB ... Cont‘d</vt:lpstr>
      <vt:lpstr>1.3 Introduction to MATLAB ... Cont‘d</vt:lpstr>
      <vt:lpstr>1.3 Introduction to MATLAB ... Cont‘d</vt:lpstr>
      <vt:lpstr>1.3 Introduction to MATLAB ... Cont‘d</vt:lpstr>
      <vt:lpstr>PowerPoint Presentation</vt:lpstr>
      <vt:lpstr>2.1 General Overview</vt:lpstr>
      <vt:lpstr>2.1.1 Computational Mechanics… Cont’d</vt:lpstr>
      <vt:lpstr>2.1.1 Computational Mechanics… Cont’d</vt:lpstr>
      <vt:lpstr>PowerPoint Presentation</vt:lpstr>
      <vt:lpstr>Finite Element Method Variants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Interpretations of Finite Element Method</vt:lpstr>
      <vt:lpstr>2.2 The Direct Stiffness Method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2.2 The Direct Stiffness Method …Cont’d</vt:lpstr>
      <vt:lpstr>2.3 Finite Element Method Modeling</vt:lpstr>
      <vt:lpstr>2.3 Finite Element Method Modeling … Cont’d</vt:lpstr>
      <vt:lpstr>2.3 Finite Element Method Modeling … Cont’d</vt:lpstr>
      <vt:lpstr>2.3 Finite Element Method Modeling … Cont’d</vt:lpstr>
      <vt:lpstr>2.3 Finite Element Method Modeling … Cont’d</vt:lpstr>
      <vt:lpstr>2.3 Finite Element Method Modeling … Cont’d</vt:lpstr>
      <vt:lpstr>2.3 Finite Element Method Modeling … Cont’d</vt:lpstr>
      <vt:lpstr>2.3 Finite Element Method Modeling … Cont’d</vt:lpstr>
      <vt:lpstr>2.3 Finite Element Method Modeling … Cont’d</vt:lpstr>
      <vt:lpstr>2.3 Finite Element Method Modeling … Cont’d</vt:lpstr>
      <vt:lpstr>2.3 Finite Element Method Modeling … Cont’d</vt:lpstr>
      <vt:lpstr>2.3 Finite Element Method Modeling … Cont’d</vt:lpstr>
      <vt:lpstr>2.3 Finite Element Method Modeling … Cont’d</vt:lpstr>
      <vt:lpstr>2.3 Finite Element Method Modeling … Cont’d</vt:lpstr>
      <vt:lpstr>2.3 Finite Element Method Modeling … Cont’d</vt:lpstr>
      <vt:lpstr>PowerPoint Presentation</vt:lpstr>
      <vt:lpstr>General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3.4 Variational Formulations</vt:lpstr>
      <vt:lpstr>3.4 Variational Formulations</vt:lpstr>
      <vt:lpstr>3.4 Variational Formulations</vt:lpstr>
      <vt:lpstr>3.4 Variational Formulations</vt:lpstr>
      <vt:lpstr>3.4 Variational Formulations</vt:lpstr>
      <vt:lpstr>3.4 Variational Formulations</vt:lpstr>
      <vt:lpstr>3.4 Variational Formulations</vt:lpstr>
      <vt:lpstr>3.4 Variational Formulations</vt:lpstr>
      <vt:lpstr>3.4 Variational Formulations</vt:lpstr>
      <vt:lpstr>3.4 Variational Formulations</vt:lpstr>
      <vt:lpstr>3.4 Variational Formulations</vt:lpstr>
      <vt:lpstr>3.5 FE Modeling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3.5 FE Modeling... </vt:lpstr>
      <vt:lpstr>4. Computer Implementation of the FEM</vt:lpstr>
      <vt:lpstr>5 Application of FEM in Geotechniques using FE based software</vt:lpstr>
      <vt:lpstr>Stress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Application of FEM…</vt:lpstr>
      <vt:lpstr>5 Application of FEM…</vt:lpstr>
      <vt:lpstr>PowerPoint Presentation</vt:lpstr>
      <vt:lpstr>Seepage Problem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ተንሳይ</dc:creator>
  <cp:lastModifiedBy>pc</cp:lastModifiedBy>
  <cp:revision>639</cp:revision>
  <cp:lastPrinted>2012-07-14T04:14:13Z</cp:lastPrinted>
  <dcterms:created xsi:type="dcterms:W3CDTF">1601-01-01T00:00:00Z</dcterms:created>
  <dcterms:modified xsi:type="dcterms:W3CDTF">2020-04-25T11:18:21Z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