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D3180-C6A2-4F6C-BD60-A7AE7EF61414}" type="datetimeFigureOut">
              <a:rPr lang="en-US" smtClean="0"/>
              <a:t>1/17/2017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147E5-8916-4C66-A958-30B741231B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4420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D3180-C6A2-4F6C-BD60-A7AE7EF61414}" type="datetimeFigureOut">
              <a:rPr lang="en-US" smtClean="0"/>
              <a:t>1/17/2017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147E5-8916-4C66-A958-30B741231B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742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D3180-C6A2-4F6C-BD60-A7AE7EF61414}" type="datetimeFigureOut">
              <a:rPr lang="en-US" smtClean="0"/>
              <a:t>1/17/2017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147E5-8916-4C66-A958-30B741231B91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30318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D3180-C6A2-4F6C-BD60-A7AE7EF61414}" type="datetimeFigureOut">
              <a:rPr lang="en-US" smtClean="0"/>
              <a:t>1/17/2017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147E5-8916-4C66-A958-30B741231B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1549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D3180-C6A2-4F6C-BD60-A7AE7EF61414}" type="datetimeFigureOut">
              <a:rPr lang="en-US" smtClean="0"/>
              <a:t>1/17/2017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147E5-8916-4C66-A958-30B741231B91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618520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D3180-C6A2-4F6C-BD60-A7AE7EF61414}" type="datetimeFigureOut">
              <a:rPr lang="en-US" smtClean="0"/>
              <a:t>1/17/2017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147E5-8916-4C66-A958-30B741231B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3036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D3180-C6A2-4F6C-BD60-A7AE7EF61414}" type="datetimeFigureOut">
              <a:rPr lang="en-US" smtClean="0"/>
              <a:t>1/17/2017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147E5-8916-4C66-A958-30B741231B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2238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D3180-C6A2-4F6C-BD60-A7AE7EF61414}" type="datetimeFigureOut">
              <a:rPr lang="en-US" smtClean="0"/>
              <a:t>1/17/2017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147E5-8916-4C66-A958-30B741231B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913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D3180-C6A2-4F6C-BD60-A7AE7EF61414}" type="datetimeFigureOut">
              <a:rPr lang="en-US" smtClean="0"/>
              <a:t>1/17/2017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147E5-8916-4C66-A958-30B741231B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338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D3180-C6A2-4F6C-BD60-A7AE7EF61414}" type="datetimeFigureOut">
              <a:rPr lang="en-US" smtClean="0"/>
              <a:t>1/17/2017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147E5-8916-4C66-A958-30B741231B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509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D3180-C6A2-4F6C-BD60-A7AE7EF61414}" type="datetimeFigureOut">
              <a:rPr lang="en-US" smtClean="0"/>
              <a:t>1/17/2017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147E5-8916-4C66-A958-30B741231B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073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D3180-C6A2-4F6C-BD60-A7AE7EF61414}" type="datetimeFigureOut">
              <a:rPr lang="en-US" smtClean="0"/>
              <a:t>1/17/2017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147E5-8916-4C66-A958-30B741231B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170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D3180-C6A2-4F6C-BD60-A7AE7EF61414}" type="datetimeFigureOut">
              <a:rPr lang="en-US" smtClean="0"/>
              <a:t>1/17/2017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147E5-8916-4C66-A958-30B741231B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29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D3180-C6A2-4F6C-BD60-A7AE7EF61414}" type="datetimeFigureOut">
              <a:rPr lang="en-US" smtClean="0"/>
              <a:t>1/17/2017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147E5-8916-4C66-A958-30B741231B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801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D3180-C6A2-4F6C-BD60-A7AE7EF61414}" type="datetimeFigureOut">
              <a:rPr lang="en-US" smtClean="0"/>
              <a:t>1/17/2017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147E5-8916-4C66-A958-30B741231B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866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D3180-C6A2-4F6C-BD60-A7AE7EF61414}" type="datetimeFigureOut">
              <a:rPr lang="en-US" smtClean="0"/>
              <a:t>1/17/2017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147E5-8916-4C66-A958-30B741231B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703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3D3180-C6A2-4F6C-BD60-A7AE7EF61414}" type="datetimeFigureOut">
              <a:rPr lang="en-US" smtClean="0"/>
              <a:t>1/17/2017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EA147E5-8916-4C66-A958-30B741231B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05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Geodynamics and reference systems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Lecture 09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4145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Implication </a:t>
            </a:r>
            <a:r>
              <a:rPr lang="en-US" dirty="0"/>
              <a:t>of Global Tectonics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368" y="1384679"/>
            <a:ext cx="9352599" cy="49685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4441" y="5220893"/>
            <a:ext cx="3297925" cy="1594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462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ITRF2000 stations at tectonic zones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3" y="1417766"/>
            <a:ext cx="9025523" cy="4955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886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788" y="514064"/>
            <a:ext cx="10373132" cy="5845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063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Land uplift - postglacial rebound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856" y="1269383"/>
            <a:ext cx="10162376" cy="5424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413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Relative sea level at tide gauge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1270000"/>
            <a:ext cx="9149054" cy="5388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356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Global warming 1880-1995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675" y="1378911"/>
            <a:ext cx="10079691" cy="5171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26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Global warming and global sea level rise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504" y="1400459"/>
            <a:ext cx="9486543" cy="5191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454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Earth Tide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265" y="1556981"/>
            <a:ext cx="9161974" cy="4734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156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Sun-Earth-Moon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5435" t="9838" r="15666" b="8824"/>
          <a:stretch/>
        </p:blipFill>
        <p:spPr>
          <a:xfrm>
            <a:off x="491320" y="1270000"/>
            <a:ext cx="8884692" cy="5572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976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Tidal potential of the Moon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671" y="1270000"/>
            <a:ext cx="103632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774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Geodynamics and reference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Global </a:t>
            </a:r>
            <a:r>
              <a:rPr lang="en-US" dirty="0"/>
              <a:t>plate tectonics</a:t>
            </a:r>
          </a:p>
          <a:p>
            <a:pPr lvl="2"/>
            <a:r>
              <a:rPr lang="en-US" dirty="0" smtClean="0"/>
              <a:t>Mechanism</a:t>
            </a:r>
            <a:r>
              <a:rPr lang="en-US" dirty="0"/>
              <a:t>, main plate boundaries</a:t>
            </a:r>
          </a:p>
          <a:p>
            <a:pPr lvl="2"/>
            <a:r>
              <a:rPr lang="en-US" dirty="0" smtClean="0"/>
              <a:t> Relation </a:t>
            </a:r>
            <a:r>
              <a:rPr lang="en-US" dirty="0"/>
              <a:t>to geodetic reference systems</a:t>
            </a:r>
          </a:p>
          <a:p>
            <a:r>
              <a:rPr lang="en-US" dirty="0" smtClean="0"/>
              <a:t>Postglacial </a:t>
            </a:r>
            <a:r>
              <a:rPr lang="en-US" dirty="0"/>
              <a:t>rebound (land uplift)</a:t>
            </a:r>
          </a:p>
          <a:p>
            <a:pPr lvl="2"/>
            <a:r>
              <a:rPr lang="en-US" dirty="0" smtClean="0"/>
              <a:t>Mechanism</a:t>
            </a:r>
            <a:r>
              <a:rPr lang="en-US" dirty="0"/>
              <a:t>, determination methods,</a:t>
            </a:r>
          </a:p>
          <a:p>
            <a:pPr lvl="2"/>
            <a:r>
              <a:rPr lang="en-US" dirty="0" smtClean="0"/>
              <a:t>Implication </a:t>
            </a:r>
            <a:r>
              <a:rPr lang="en-US" dirty="0"/>
              <a:t>for height definitions</a:t>
            </a:r>
          </a:p>
          <a:p>
            <a:r>
              <a:rPr lang="en-US" smtClean="0"/>
              <a:t>Earth </a:t>
            </a:r>
            <a:r>
              <a:rPr lang="en-US" dirty="0"/>
              <a:t>tide</a:t>
            </a:r>
          </a:p>
          <a:p>
            <a:pPr lvl="2"/>
            <a:r>
              <a:rPr lang="en-US" dirty="0" smtClean="0"/>
              <a:t>Phenomena</a:t>
            </a:r>
            <a:r>
              <a:rPr lang="en-US" dirty="0"/>
              <a:t>, equilibrium </a:t>
            </a:r>
            <a:r>
              <a:rPr lang="en-US" dirty="0" err="1"/>
              <a:t>vs</a:t>
            </a:r>
            <a:r>
              <a:rPr lang="en-US" dirty="0"/>
              <a:t> real tides, Love’s numbers</a:t>
            </a:r>
          </a:p>
          <a:p>
            <a:pPr lvl="2"/>
            <a:r>
              <a:rPr lang="en-US" dirty="0" smtClean="0"/>
              <a:t>Periodic </a:t>
            </a:r>
            <a:r>
              <a:rPr lang="en-US" dirty="0" err="1"/>
              <a:t>vs</a:t>
            </a:r>
            <a:r>
              <a:rPr lang="en-US" dirty="0"/>
              <a:t> permanent tides, direct </a:t>
            </a:r>
            <a:r>
              <a:rPr lang="en-US" dirty="0" err="1"/>
              <a:t>vs</a:t>
            </a:r>
            <a:r>
              <a:rPr lang="en-US" dirty="0"/>
              <a:t> indirect </a:t>
            </a:r>
            <a:r>
              <a:rPr lang="en-US" dirty="0" smtClean="0"/>
              <a:t>tides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19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Equilibrium tides for a rigid earth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561" y="1270000"/>
            <a:ext cx="11106150" cy="522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114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Love’s Numbers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560" y="1270000"/>
            <a:ext cx="9995215" cy="5275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299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Observed tides for a deformed earth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789" y="1376646"/>
            <a:ext cx="8908358" cy="4887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952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Non-zero time-average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395" y="1502319"/>
            <a:ext cx="9056805" cy="4734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552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Permanent tide and tidal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700" y="1270000"/>
            <a:ext cx="9143858" cy="518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068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Tidal Systems: Non-Tidal, Mean </a:t>
            </a:r>
            <a:r>
              <a:rPr lang="en-US" dirty="0" err="1"/>
              <a:t>vs</a:t>
            </a:r>
            <a:r>
              <a:rPr lang="en-US" dirty="0"/>
              <a:t> Zero Tide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1858154"/>
            <a:ext cx="8957228" cy="4999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493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Tidal Systems: </a:t>
            </a:r>
            <a:r>
              <a:rPr lang="en-US" dirty="0" err="1"/>
              <a:t>geoidal</a:t>
            </a:r>
            <a:r>
              <a:rPr lang="en-US" dirty="0"/>
              <a:t> differences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800" y="1270000"/>
            <a:ext cx="9755738" cy="5322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038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Earth’s interior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796" y="1369680"/>
            <a:ext cx="9365705" cy="5130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319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Earth’s interior – Upper mantle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517" y="1465854"/>
            <a:ext cx="9466996" cy="4983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199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Surface waves &amp; compression waves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559" y="1590959"/>
            <a:ext cx="9220013" cy="5020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504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Lower mantle, outer core, inner core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453" y="1283648"/>
            <a:ext cx="9770687" cy="5267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439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Mechanism of plate tectonics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731" y="1438203"/>
            <a:ext cx="9457704" cy="5153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234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Evidences of continental drift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800" y="1407426"/>
            <a:ext cx="9074895" cy="4979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849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Characteristics of global tectonics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673" y="1310943"/>
            <a:ext cx="10004485" cy="5185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925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120</TotalTime>
  <Words>165</Words>
  <Application>Microsoft Office PowerPoint</Application>
  <PresentationFormat>Widescreen</PresentationFormat>
  <Paragraphs>35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Trebuchet MS</vt:lpstr>
      <vt:lpstr>Wingdings 3</vt:lpstr>
      <vt:lpstr>Facet</vt:lpstr>
      <vt:lpstr>Geodynamics and reference systems</vt:lpstr>
      <vt:lpstr>Geodynamics and reference systems</vt:lpstr>
      <vt:lpstr>Earth’s interior</vt:lpstr>
      <vt:lpstr>Earth’s interior – Upper mantle</vt:lpstr>
      <vt:lpstr>Surface waves &amp; compression waves</vt:lpstr>
      <vt:lpstr>Lower mantle, outer core, inner core</vt:lpstr>
      <vt:lpstr>Mechanism of plate tectonics</vt:lpstr>
      <vt:lpstr>Evidences of continental drift</vt:lpstr>
      <vt:lpstr>Characteristics of global tectonics</vt:lpstr>
      <vt:lpstr>Implication of Global Tectonics</vt:lpstr>
      <vt:lpstr>ITRF2000 stations at tectonic zones</vt:lpstr>
      <vt:lpstr>PowerPoint Presentation</vt:lpstr>
      <vt:lpstr>Land uplift - postglacial rebound</vt:lpstr>
      <vt:lpstr>Relative sea level at tide gauge</vt:lpstr>
      <vt:lpstr>Global warming 1880-1995</vt:lpstr>
      <vt:lpstr>Global warming and global sea level rise</vt:lpstr>
      <vt:lpstr>Earth Tide</vt:lpstr>
      <vt:lpstr>Sun-Earth-Moon System</vt:lpstr>
      <vt:lpstr>Tidal potential of the Moon</vt:lpstr>
      <vt:lpstr>Equilibrium tides for a rigid earth</vt:lpstr>
      <vt:lpstr>Love’s Numbers</vt:lpstr>
      <vt:lpstr>Observed tides for a deformed earth</vt:lpstr>
      <vt:lpstr>Non-zero time-average</vt:lpstr>
      <vt:lpstr>Permanent tide and tidal systems</vt:lpstr>
      <vt:lpstr>Tidal Systems: Non-Tidal, Mean vs Zero Tide</vt:lpstr>
      <vt:lpstr>Tidal Systems: geoidal differences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ande</dc:creator>
  <cp:lastModifiedBy>ande</cp:lastModifiedBy>
  <cp:revision>21</cp:revision>
  <dcterms:created xsi:type="dcterms:W3CDTF">2016-12-26T20:09:00Z</dcterms:created>
  <dcterms:modified xsi:type="dcterms:W3CDTF">2017-01-17T06:34:40Z</dcterms:modified>
</cp:coreProperties>
</file>