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954" r:id="rId3"/>
    <p:sldMasterId id="2147484012" r:id="rId4"/>
  </p:sldMasterIdLst>
  <p:notesMasterIdLst>
    <p:notesMasterId r:id="rId61"/>
  </p:notesMasterIdLst>
  <p:handoutMasterIdLst>
    <p:handoutMasterId r:id="rId62"/>
  </p:handoutMasterIdLst>
  <p:sldIdLst>
    <p:sldId id="531" r:id="rId5"/>
    <p:sldId id="277" r:id="rId6"/>
    <p:sldId id="390" r:id="rId7"/>
    <p:sldId id="480" r:id="rId8"/>
    <p:sldId id="502" r:id="rId9"/>
    <p:sldId id="503" r:id="rId10"/>
    <p:sldId id="506" r:id="rId11"/>
    <p:sldId id="391" r:id="rId12"/>
    <p:sldId id="392" r:id="rId13"/>
    <p:sldId id="393" r:id="rId14"/>
    <p:sldId id="526" r:id="rId15"/>
    <p:sldId id="259" r:id="rId16"/>
    <p:sldId id="262" r:id="rId17"/>
    <p:sldId id="520" r:id="rId18"/>
    <p:sldId id="507" r:id="rId19"/>
    <p:sldId id="508" r:id="rId20"/>
    <p:sldId id="522" r:id="rId21"/>
    <p:sldId id="509" r:id="rId22"/>
    <p:sldId id="511" r:id="rId23"/>
    <p:sldId id="524" r:id="rId24"/>
    <p:sldId id="529" r:id="rId25"/>
    <p:sldId id="478" r:id="rId26"/>
    <p:sldId id="518" r:id="rId27"/>
    <p:sldId id="530" r:id="rId28"/>
    <p:sldId id="528" r:id="rId29"/>
    <p:sldId id="515" r:id="rId30"/>
    <p:sldId id="516" r:id="rId31"/>
    <p:sldId id="519" r:id="rId32"/>
    <p:sldId id="517" r:id="rId33"/>
    <p:sldId id="527" r:id="rId34"/>
    <p:sldId id="497" r:id="rId35"/>
    <p:sldId id="498" r:id="rId36"/>
    <p:sldId id="501" r:id="rId37"/>
    <p:sldId id="481" r:id="rId38"/>
    <p:sldId id="485" r:id="rId39"/>
    <p:sldId id="486" r:id="rId40"/>
    <p:sldId id="260" r:id="rId41"/>
    <p:sldId id="270" r:id="rId42"/>
    <p:sldId id="271" r:id="rId43"/>
    <p:sldId id="397" r:id="rId44"/>
    <p:sldId id="268" r:id="rId45"/>
    <p:sldId id="301" r:id="rId46"/>
    <p:sldId id="305" r:id="rId47"/>
    <p:sldId id="521" r:id="rId48"/>
    <p:sldId id="282" r:id="rId49"/>
    <p:sldId id="327" r:id="rId50"/>
    <p:sldId id="328" r:id="rId51"/>
    <p:sldId id="329" r:id="rId52"/>
    <p:sldId id="330" r:id="rId53"/>
    <p:sldId id="331" r:id="rId54"/>
    <p:sldId id="332" r:id="rId55"/>
    <p:sldId id="333" r:id="rId56"/>
    <p:sldId id="334" r:id="rId57"/>
    <p:sldId id="335" r:id="rId58"/>
    <p:sldId id="336" r:id="rId59"/>
    <p:sldId id="491" r:id="rId60"/>
  </p:sldIdLst>
  <p:sldSz cx="9144000" cy="6858000" type="screen4x3"/>
  <p:notesSz cx="7099300" cy="10234613"/>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77352"/>
    <a:srgbClr val="329269"/>
    <a:srgbClr val="BDA7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1032" autoAdjust="0"/>
  </p:normalViewPr>
  <p:slideViewPr>
    <p:cSldViewPr>
      <p:cViewPr varScale="1">
        <p:scale>
          <a:sx n="68" d="100"/>
          <a:sy n="68" d="100"/>
        </p:scale>
        <p:origin x="153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62.wmf"/><Relationship Id="rId1" Type="http://schemas.openxmlformats.org/officeDocument/2006/relationships/image" Target="../media/image61.wmf"/><Relationship Id="rId5" Type="http://schemas.openxmlformats.org/officeDocument/2006/relationships/image" Target="../media/image55.wmf"/><Relationship Id="rId4" Type="http://schemas.openxmlformats.org/officeDocument/2006/relationships/image" Target="../media/image6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 Id="rId4" Type="http://schemas.openxmlformats.org/officeDocument/2006/relationships/image" Target="../media/image9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575" cy="511175"/>
          </a:xfrm>
          <a:prstGeom prst="rect">
            <a:avLst/>
          </a:prstGeom>
        </p:spPr>
        <p:txBody>
          <a:bodyPr vert="horz" lIns="99048" tIns="49524" rIns="99048" bIns="49524" rtlCol="0"/>
          <a:lstStyle>
            <a:lvl1pPr algn="l" eaLnBrk="1" hangingPunct="1">
              <a:defRPr sz="1300">
                <a:latin typeface="Arial" charset="0"/>
              </a:defRPr>
            </a:lvl1pPr>
          </a:lstStyle>
          <a:p>
            <a:pPr>
              <a:defRPr/>
            </a:pPr>
            <a:endParaRPr lang="nl-BE"/>
          </a:p>
        </p:txBody>
      </p:sp>
      <p:sp>
        <p:nvSpPr>
          <p:cNvPr id="3" name="Tijdelijke aanduiding voor datum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eaLnBrk="1" hangingPunct="1">
              <a:defRPr sz="1300">
                <a:latin typeface="Arial" charset="0"/>
              </a:defRPr>
            </a:lvl1pPr>
          </a:lstStyle>
          <a:p>
            <a:pPr>
              <a:defRPr/>
            </a:pPr>
            <a:fld id="{F964BA3C-7F77-4AFB-98E7-B27E199E48ED}" type="datetimeFigureOut">
              <a:rPr lang="nl-BE"/>
              <a:pPr>
                <a:defRPr/>
              </a:pPr>
              <a:t>24/01/2017</a:t>
            </a:fld>
            <a:endParaRPr lang="nl-BE"/>
          </a:p>
        </p:txBody>
      </p:sp>
      <p:sp>
        <p:nvSpPr>
          <p:cNvPr id="4" name="Tijdelijke aanduiding voor voettekst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eaLnBrk="1" hangingPunct="1">
              <a:defRPr sz="1300">
                <a:latin typeface="Arial" charset="0"/>
              </a:defRPr>
            </a:lvl1pPr>
          </a:lstStyle>
          <a:p>
            <a:pPr>
              <a:defRPr/>
            </a:pPr>
            <a:endParaRPr lang="nl-BE"/>
          </a:p>
        </p:txBody>
      </p:sp>
      <p:sp>
        <p:nvSpPr>
          <p:cNvPr id="5" name="Tijdelijke aanduiding voor dianummer 4"/>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fld id="{A5FBB4BF-E770-4AEF-A20B-ED37F35F7A35}" type="slidenum">
              <a:rPr lang="nl-BE" altLang="en-US"/>
              <a:pPr/>
              <a:t>‹#›</a:t>
            </a:fld>
            <a:endParaRPr lang="nl-BE" altLang="en-US"/>
          </a:p>
        </p:txBody>
      </p:sp>
    </p:spTree>
    <p:extLst>
      <p:ext uri="{BB962C8B-B14F-4D97-AF65-F5344CB8AC3E}">
        <p14:creationId xmlns:p14="http://schemas.microsoft.com/office/powerpoint/2010/main" val="4121809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1" hangingPunct="1">
              <a:defRPr sz="1300">
                <a:latin typeface="Arial" pitchFamily="34" charset="0"/>
              </a:defRPr>
            </a:lvl1pPr>
          </a:lstStyle>
          <a:p>
            <a:pPr>
              <a:defRPr/>
            </a:pPr>
            <a:endParaRPr lang="nl-NL"/>
          </a:p>
        </p:txBody>
      </p:sp>
      <p:sp>
        <p:nvSpPr>
          <p:cNvPr id="2048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1" hangingPunct="1">
              <a:defRPr sz="1300">
                <a:latin typeface="Arial" pitchFamily="34" charset="0"/>
              </a:defRPr>
            </a:lvl1pPr>
          </a:lstStyle>
          <a:p>
            <a:pPr>
              <a:defRPr/>
            </a:pPr>
            <a:endParaRPr lang="nl-NL"/>
          </a:p>
        </p:txBody>
      </p:sp>
      <p:sp>
        <p:nvSpPr>
          <p:cNvPr id="86020" name="Rectangle 4"/>
          <p:cNvSpPr>
            <a:spLocks noRo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2048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1" hangingPunct="1">
              <a:defRPr sz="1300">
                <a:latin typeface="Arial" pitchFamily="34" charset="0"/>
              </a:defRPr>
            </a:lvl1pPr>
          </a:lstStyle>
          <a:p>
            <a:pPr>
              <a:defRPr/>
            </a:pPr>
            <a:endParaRPr lang="nl-NL"/>
          </a:p>
        </p:txBody>
      </p:sp>
      <p:sp>
        <p:nvSpPr>
          <p:cNvPr id="2048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1" hangingPunct="1">
              <a:defRPr sz="1300"/>
            </a:lvl1pPr>
          </a:lstStyle>
          <a:p>
            <a:fld id="{200F47F5-38F4-45D4-9663-3F1CD5D0A0E4}" type="slidenum">
              <a:rPr lang="nl-NL" altLang="en-US"/>
              <a:pPr/>
              <a:t>‹#›</a:t>
            </a:fld>
            <a:endParaRPr lang="nl-NL" altLang="en-US"/>
          </a:p>
        </p:txBody>
      </p:sp>
    </p:spTree>
    <p:extLst>
      <p:ext uri="{BB962C8B-B14F-4D97-AF65-F5344CB8AC3E}">
        <p14:creationId xmlns:p14="http://schemas.microsoft.com/office/powerpoint/2010/main" val="1752105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A72397-2E26-4E1A-9AF6-028E0426271E}" type="slidenum">
              <a:rPr lang="nl-NL" altLang="en-US" sz="1300"/>
              <a:pPr>
                <a:spcBef>
                  <a:spcPct val="0"/>
                </a:spcBef>
              </a:pPr>
              <a:t>2</a:t>
            </a:fld>
            <a:endParaRPr lang="nl-NL" altLang="en-US" sz="1300"/>
          </a:p>
        </p:txBody>
      </p:sp>
      <p:sp>
        <p:nvSpPr>
          <p:cNvPr id="88067" name="Slide Image Placeholder 1"/>
          <p:cNvSpPr>
            <a:spLocks noGrp="1" noRot="1" noChangeAspect="1" noTextEdit="1"/>
          </p:cNvSpPr>
          <p:nvPr>
            <p:ph type="sldImg"/>
          </p:nvPr>
        </p:nvSpPr>
        <p:spPr>
          <a:ln/>
        </p:spPr>
      </p:sp>
      <p:sp>
        <p:nvSpPr>
          <p:cNvPr id="880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
        <p:nvSpPr>
          <p:cNvPr id="88069" name="Slide Number Placeholder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DBFF408E-1448-4F9F-9D3F-F154F027ADE2}" type="slidenum">
              <a:rPr lang="nl-BE" altLang="en-US" sz="1300">
                <a:latin typeface="Calibri" panose="020F0502020204030204" pitchFamily="34" charset="0"/>
              </a:rPr>
              <a:pPr algn="r" eaLnBrk="1" hangingPunct="1">
                <a:spcBef>
                  <a:spcPct val="0"/>
                </a:spcBef>
              </a:pPr>
              <a:t>2</a:t>
            </a:fld>
            <a:endParaRPr lang="nl-BE" altLang="en-US" sz="1300">
              <a:latin typeface="Calibri" panose="020F0502020204030204" pitchFamily="34" charset="0"/>
            </a:endParaRPr>
          </a:p>
        </p:txBody>
      </p:sp>
    </p:spTree>
    <p:extLst>
      <p:ext uri="{BB962C8B-B14F-4D97-AF65-F5344CB8AC3E}">
        <p14:creationId xmlns:p14="http://schemas.microsoft.com/office/powerpoint/2010/main" val="204499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3CD0CF-0976-44A7-B253-4C494DC510C7}" type="slidenum">
              <a:rPr lang="nl-NL" altLang="en-US" sz="1300"/>
              <a:pPr>
                <a:spcBef>
                  <a:spcPct val="0"/>
                </a:spcBef>
              </a:pPr>
              <a:t>51</a:t>
            </a:fld>
            <a:endParaRPr lang="nl-NL" altLang="en-US" sz="1300"/>
          </a:p>
        </p:txBody>
      </p:sp>
      <p:sp>
        <p:nvSpPr>
          <p:cNvPr id="97283" name="Rectangle 2"/>
          <p:cNvSpPr>
            <a:spLocks noRot="1" noChangeArrowheads="1" noTextEdit="1"/>
          </p:cNvSpPr>
          <p:nvPr>
            <p:ph type="sldImg"/>
          </p:nvPr>
        </p:nvSpPr>
        <p:spPr>
          <a:xfrm>
            <a:off x="993775" y="768350"/>
            <a:ext cx="5114925" cy="3836988"/>
          </a:xfrm>
          <a:ln/>
        </p:spPr>
      </p:sp>
      <p:sp>
        <p:nvSpPr>
          <p:cNvPr id="9728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en-US" smtClean="0"/>
              <a:t>Aanrijding van een transportband door een vrachtwagen in beerse</a:t>
            </a:r>
          </a:p>
          <a:p>
            <a:pPr eaLnBrk="1" hangingPunct="1"/>
            <a:r>
              <a:rPr lang="fr-BE" altLang="en-US" smtClean="0"/>
              <a:t>Gat in een tank</a:t>
            </a:r>
          </a:p>
          <a:p>
            <a:pPr eaLnBrk="1" hangingPunct="1"/>
            <a:r>
              <a:rPr lang="fr-BE" altLang="en-US" smtClean="0"/>
              <a:t>Overstroming van een spaarbekken, monitoring, …</a:t>
            </a:r>
          </a:p>
          <a:p>
            <a:pPr eaLnBrk="1" hangingPunct="1"/>
            <a:r>
              <a:rPr lang="fr-BE" altLang="en-US" smtClean="0"/>
              <a:t>Auto ongevallen</a:t>
            </a:r>
            <a:endParaRPr lang="nl-NL" altLang="en-US" smtClean="0"/>
          </a:p>
        </p:txBody>
      </p:sp>
    </p:spTree>
    <p:extLst>
      <p:ext uri="{BB962C8B-B14F-4D97-AF65-F5344CB8AC3E}">
        <p14:creationId xmlns:p14="http://schemas.microsoft.com/office/powerpoint/2010/main" val="282761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587585-2A30-4005-931C-8CD47AFB8B59}" type="slidenum">
              <a:rPr lang="nl-NL" altLang="en-US" sz="1300"/>
              <a:pPr>
                <a:spcBef>
                  <a:spcPct val="0"/>
                </a:spcBef>
              </a:pPr>
              <a:t>52</a:t>
            </a:fld>
            <a:endParaRPr lang="nl-NL" altLang="en-US" sz="130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59532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06CA75-65AE-4C61-A90B-5D465E2EA97D}" type="slidenum">
              <a:rPr lang="nl-NL" altLang="en-US" sz="1300"/>
              <a:pPr>
                <a:spcBef>
                  <a:spcPct val="0"/>
                </a:spcBef>
              </a:pPr>
              <a:t>53</a:t>
            </a:fld>
            <a:endParaRPr lang="nl-NL" altLang="en-US" sz="130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523342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64DCCE-A97E-4EB1-9D00-3CC6BCC8A1A0}" type="slidenum">
              <a:rPr lang="nl-NL" altLang="en-US" sz="1300"/>
              <a:pPr>
                <a:spcBef>
                  <a:spcPct val="0"/>
                </a:spcBef>
              </a:pPr>
              <a:t>54</a:t>
            </a:fld>
            <a:endParaRPr lang="nl-NL" altLang="en-US" sz="1300"/>
          </a:p>
        </p:txBody>
      </p:sp>
      <p:sp>
        <p:nvSpPr>
          <p:cNvPr id="100355" name="Rectangle 2"/>
          <p:cNvSpPr>
            <a:spLocks noRot="1" noChangeArrowheads="1" noTextEdit="1"/>
          </p:cNvSpPr>
          <p:nvPr>
            <p:ph type="sldImg"/>
          </p:nvPr>
        </p:nvSpPr>
        <p:spPr>
          <a:xfrm>
            <a:off x="993775" y="768350"/>
            <a:ext cx="5114925" cy="3836988"/>
          </a:xfrm>
          <a:ln/>
        </p:spPr>
      </p:sp>
      <p:sp>
        <p:nvSpPr>
          <p:cNvPr id="10035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en-US" smtClean="0"/>
              <a:t>Globe is using it’s laserscanner for many different purposes. </a:t>
            </a:r>
            <a:endParaRPr lang="nl-NL" altLang="en-US" smtClean="0"/>
          </a:p>
        </p:txBody>
      </p:sp>
    </p:spTree>
    <p:extLst>
      <p:ext uri="{BB962C8B-B14F-4D97-AF65-F5344CB8AC3E}">
        <p14:creationId xmlns:p14="http://schemas.microsoft.com/office/powerpoint/2010/main" val="3026664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299AFD-4AD7-462D-8BD0-C236D96DD5EB}" type="slidenum">
              <a:rPr lang="nl-NL" altLang="en-US" sz="1300"/>
              <a:pPr>
                <a:spcBef>
                  <a:spcPct val="0"/>
                </a:spcBef>
              </a:pPr>
              <a:t>55</a:t>
            </a:fld>
            <a:endParaRPr lang="nl-NL" altLang="en-US" sz="1300"/>
          </a:p>
        </p:txBody>
      </p:sp>
      <p:sp>
        <p:nvSpPr>
          <p:cNvPr id="101379" name="Rectangle 2"/>
          <p:cNvSpPr>
            <a:spLocks noRot="1" noChangeArrowheads="1" noTextEdit="1"/>
          </p:cNvSpPr>
          <p:nvPr>
            <p:ph type="sldImg"/>
          </p:nvPr>
        </p:nvSpPr>
        <p:spPr>
          <a:xfrm>
            <a:off x="993775" y="768350"/>
            <a:ext cx="5114925" cy="3836988"/>
          </a:xfrm>
          <a:ln/>
        </p:spPr>
      </p:sp>
      <p:sp>
        <p:nvSpPr>
          <p:cNvPr id="10138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BE" altLang="en-US" smtClean="0"/>
              <a:t>Aanrijding van een transportband door een vrachtwagen in beerse</a:t>
            </a:r>
          </a:p>
          <a:p>
            <a:pPr eaLnBrk="1" hangingPunct="1"/>
            <a:r>
              <a:rPr lang="fr-BE" altLang="en-US" smtClean="0"/>
              <a:t>Gat in een tank</a:t>
            </a:r>
          </a:p>
          <a:p>
            <a:pPr eaLnBrk="1" hangingPunct="1"/>
            <a:r>
              <a:rPr lang="fr-BE" altLang="en-US" smtClean="0"/>
              <a:t>Overstroming van een spaarbekken, monitoring, …</a:t>
            </a:r>
          </a:p>
          <a:p>
            <a:pPr eaLnBrk="1" hangingPunct="1"/>
            <a:r>
              <a:rPr lang="fr-BE" altLang="en-US" smtClean="0"/>
              <a:t>Auto ongevallen</a:t>
            </a:r>
            <a:endParaRPr lang="nl-NL" altLang="en-US" smtClean="0"/>
          </a:p>
        </p:txBody>
      </p:sp>
    </p:spTree>
    <p:extLst>
      <p:ext uri="{BB962C8B-B14F-4D97-AF65-F5344CB8AC3E}">
        <p14:creationId xmlns:p14="http://schemas.microsoft.com/office/powerpoint/2010/main" val="2618352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7356F5-9B26-442D-9491-EAF3834A37D0}" type="slidenum">
              <a:rPr lang="nl-NL" altLang="en-US" sz="1300"/>
              <a:pPr>
                <a:spcBef>
                  <a:spcPct val="0"/>
                </a:spcBef>
              </a:pPr>
              <a:t>10</a:t>
            </a:fld>
            <a:endParaRPr lang="nl-NL" altLang="en-US" sz="1300"/>
          </a:p>
        </p:txBody>
      </p:sp>
    </p:spTree>
    <p:extLst>
      <p:ext uri="{BB962C8B-B14F-4D97-AF65-F5344CB8AC3E}">
        <p14:creationId xmlns:p14="http://schemas.microsoft.com/office/powerpoint/2010/main" val="7596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The phase shift is the change occurs in the phase or in the phase difference between two. A signal is transmitted by the total station and reflected by lens. As shown in the figure, the two way distance can be expressed as this equation. The fractional cycle can be computed by the difference of phase.</a:t>
            </a:r>
            <a:endParaRPr lang="zh-CN" altLang="en-US" smtClean="0"/>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fld id="{2A766A56-175B-4754-BBF7-DF63BBB70CAA}" type="slidenum">
              <a:rPr lang="lt-LT" altLang="en-US" sz="1200">
                <a:solidFill>
                  <a:srgbClr val="000000"/>
                </a:solidFill>
                <a:ea typeface="ＭＳ Ｐゴシック" panose="020B0600070205080204" pitchFamily="34" charset="-128"/>
              </a:rPr>
              <a:pPr eaLnBrk="0" hangingPunct="0"/>
              <a:t>20</a:t>
            </a:fld>
            <a:endParaRPr lang="lt-LT" altLang="en-US" sz="120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709730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2EA4AB-3D8C-44DC-892B-8CEDADD38C44}" type="slidenum">
              <a:rPr lang="nl-NL" altLang="en-US" sz="1300"/>
              <a:pPr>
                <a:spcBef>
                  <a:spcPct val="0"/>
                </a:spcBef>
              </a:pPr>
              <a:t>45</a:t>
            </a:fld>
            <a:endParaRPr lang="nl-NL" altLang="en-US" sz="1300"/>
          </a:p>
        </p:txBody>
      </p:sp>
      <p:sp>
        <p:nvSpPr>
          <p:cNvPr id="91139" name="Slide Image Placeholder 1"/>
          <p:cNvSpPr>
            <a:spLocks noGrp="1" noRot="1" noChangeAspect="1" noTextEdit="1"/>
          </p:cNvSpPr>
          <p:nvPr>
            <p:ph type="sldImg"/>
          </p:nvPr>
        </p:nvSpPr>
        <p:spPr>
          <a:ln/>
        </p:spPr>
      </p:sp>
      <p:sp>
        <p:nvSpPr>
          <p:cNvPr id="911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p>
        </p:txBody>
      </p:sp>
      <p:sp>
        <p:nvSpPr>
          <p:cNvPr id="91141" name="Slide Number Placeholder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BBC50B9B-AC07-4B67-87BC-8461169FADCF}" type="slidenum">
              <a:rPr lang="nl-BE" altLang="en-US" sz="1300">
                <a:latin typeface="Calibri" panose="020F0502020204030204" pitchFamily="34" charset="0"/>
              </a:rPr>
              <a:pPr algn="r" eaLnBrk="1" hangingPunct="1">
                <a:spcBef>
                  <a:spcPct val="0"/>
                </a:spcBef>
              </a:pPr>
              <a:t>45</a:t>
            </a:fld>
            <a:endParaRPr lang="nl-BE" altLang="en-US" sz="1300">
              <a:latin typeface="Calibri" panose="020F0502020204030204" pitchFamily="34" charset="0"/>
            </a:endParaRPr>
          </a:p>
        </p:txBody>
      </p:sp>
    </p:spTree>
    <p:extLst>
      <p:ext uri="{BB962C8B-B14F-4D97-AF65-F5344CB8AC3E}">
        <p14:creationId xmlns:p14="http://schemas.microsoft.com/office/powerpoint/2010/main" val="86167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1FB748-C501-4FE1-9BE9-A18B81DF2B80}" type="slidenum">
              <a:rPr lang="nl-NL" altLang="en-US" sz="1300"/>
              <a:pPr>
                <a:spcBef>
                  <a:spcPct val="0"/>
                </a:spcBef>
              </a:pPr>
              <a:t>46</a:t>
            </a:fld>
            <a:endParaRPr lang="nl-NL" altLang="en-US" sz="1300"/>
          </a:p>
        </p:txBody>
      </p:sp>
      <p:sp>
        <p:nvSpPr>
          <p:cNvPr id="92163" name="Rectangle 2"/>
          <p:cNvSpPr>
            <a:spLocks noRot="1" noChangeArrowheads="1" noTextEdit="1"/>
          </p:cNvSpPr>
          <p:nvPr>
            <p:ph type="sldImg"/>
          </p:nvPr>
        </p:nvSpPr>
        <p:spPr>
          <a:xfrm>
            <a:off x="993775" y="768350"/>
            <a:ext cx="5114925" cy="3836988"/>
          </a:xfrm>
          <a:ln/>
        </p:spPr>
      </p:sp>
      <p:sp>
        <p:nvSpPr>
          <p:cNvPr id="92164"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835445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702542-0B0C-42FA-A3DE-8D7878DF8BCB}" type="slidenum">
              <a:rPr lang="nl-NL" altLang="en-US" sz="1300"/>
              <a:pPr>
                <a:spcBef>
                  <a:spcPct val="0"/>
                </a:spcBef>
              </a:pPr>
              <a:t>47</a:t>
            </a:fld>
            <a:endParaRPr lang="nl-NL" altLang="en-US" sz="1300"/>
          </a:p>
        </p:txBody>
      </p:sp>
      <p:sp>
        <p:nvSpPr>
          <p:cNvPr id="93187" name="Rectangle 2"/>
          <p:cNvSpPr>
            <a:spLocks noRot="1" noChangeArrowheads="1" noTextEdit="1"/>
          </p:cNvSpPr>
          <p:nvPr>
            <p:ph type="sldImg"/>
          </p:nvPr>
        </p:nvSpPr>
        <p:spPr>
          <a:xfrm>
            <a:off x="992188" y="768350"/>
            <a:ext cx="5116512" cy="3838575"/>
          </a:xfrm>
          <a:ln/>
        </p:spPr>
      </p:sp>
      <p:sp>
        <p:nvSpPr>
          <p:cNvPr id="93188" name="Rectangle 3"/>
          <p:cNvSpPr>
            <a:spLocks noGrp="1" noChangeArrowheads="1"/>
          </p:cNvSpPr>
          <p:nvPr>
            <p:ph type="body" idx="1"/>
          </p:nvPr>
        </p:nvSpPr>
        <p:spPr>
          <a:xfrm>
            <a:off x="947738" y="4860925"/>
            <a:ext cx="520382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642" tIns="49821" rIns="99642" bIns="49821"/>
          <a:lstStyle/>
          <a:p>
            <a:pPr eaLnBrk="1" hangingPunct="1"/>
            <a:endParaRPr lang="en-GB" altLang="en-US" smtClean="0"/>
          </a:p>
        </p:txBody>
      </p:sp>
    </p:spTree>
    <p:extLst>
      <p:ext uri="{BB962C8B-B14F-4D97-AF65-F5344CB8AC3E}">
        <p14:creationId xmlns:p14="http://schemas.microsoft.com/office/powerpoint/2010/main" val="253955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49A350-8034-4808-9A88-6AE72D93C579}" type="slidenum">
              <a:rPr lang="nl-NL" altLang="en-US" sz="1300"/>
              <a:pPr>
                <a:spcBef>
                  <a:spcPct val="0"/>
                </a:spcBef>
              </a:pPr>
              <a:t>48</a:t>
            </a:fld>
            <a:endParaRPr lang="nl-NL" altLang="en-US" sz="130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9865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E9813C-5AEA-4194-A664-0ECBB0CFDF79}" type="slidenum">
              <a:rPr lang="nl-NL" altLang="en-US" sz="1300"/>
              <a:pPr>
                <a:spcBef>
                  <a:spcPct val="0"/>
                </a:spcBef>
              </a:pPr>
              <a:t>49</a:t>
            </a:fld>
            <a:endParaRPr lang="nl-NL" altLang="en-US" sz="130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32533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8C645B-37E3-44E3-9C84-BA98C767B616}" type="slidenum">
              <a:rPr lang="nl-NL" altLang="en-US" sz="1300"/>
              <a:pPr>
                <a:spcBef>
                  <a:spcPct val="0"/>
                </a:spcBef>
              </a:pPr>
              <a:t>50</a:t>
            </a:fld>
            <a:endParaRPr lang="nl-NL" altLang="en-US" sz="130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845081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5E8A1049-8918-466A-831B-8A9812472A64}" type="slidenum">
              <a:rPr lang="nl-NL" altLang="en-US"/>
              <a:pPr/>
              <a:t>‹#›</a:t>
            </a:fld>
            <a:endParaRPr lang="nl-NL" altLang="en-US"/>
          </a:p>
        </p:txBody>
      </p:sp>
    </p:spTree>
    <p:extLst>
      <p:ext uri="{BB962C8B-B14F-4D97-AF65-F5344CB8AC3E}">
        <p14:creationId xmlns:p14="http://schemas.microsoft.com/office/powerpoint/2010/main" val="117118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C3DA885-9C09-4269-A35C-A76B94315E4C}" type="slidenum">
              <a:rPr lang="nl-NL" altLang="en-US"/>
              <a:pPr/>
              <a:t>‹#›</a:t>
            </a:fld>
            <a:endParaRPr lang="nl-NL" altLang="en-US"/>
          </a:p>
        </p:txBody>
      </p:sp>
    </p:spTree>
    <p:extLst>
      <p:ext uri="{BB962C8B-B14F-4D97-AF65-F5344CB8AC3E}">
        <p14:creationId xmlns:p14="http://schemas.microsoft.com/office/powerpoint/2010/main" val="126647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A910C9A2-F780-48E3-A350-73E50096FF8D}" type="slidenum">
              <a:rPr lang="nl-NL" altLang="en-US"/>
              <a:pPr/>
              <a:t>‹#›</a:t>
            </a:fld>
            <a:endParaRPr lang="nl-NL" altLang="en-US"/>
          </a:p>
        </p:txBody>
      </p:sp>
    </p:spTree>
    <p:extLst>
      <p:ext uri="{BB962C8B-B14F-4D97-AF65-F5344CB8AC3E}">
        <p14:creationId xmlns:p14="http://schemas.microsoft.com/office/powerpoint/2010/main" val="2947159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73218DE4-678F-478E-AEC9-2D5C27FB5C7F}" type="slidenum">
              <a:rPr lang="nl-NL" altLang="en-US"/>
              <a:pPr/>
              <a:t>‹#›</a:t>
            </a:fld>
            <a:endParaRPr lang="nl-NL" altLang="en-US"/>
          </a:p>
        </p:txBody>
      </p:sp>
    </p:spTree>
    <p:extLst>
      <p:ext uri="{BB962C8B-B14F-4D97-AF65-F5344CB8AC3E}">
        <p14:creationId xmlns:p14="http://schemas.microsoft.com/office/powerpoint/2010/main" val="3782549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57200" y="274638"/>
            <a:ext cx="8229600" cy="58515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20ED65E0-A2B9-493A-B2E3-87D435F8396D}" type="slidenum">
              <a:rPr lang="nl-NL" altLang="en-US"/>
              <a:pPr/>
              <a:t>‹#›</a:t>
            </a:fld>
            <a:endParaRPr lang="nl-NL" altLang="en-US"/>
          </a:p>
        </p:txBody>
      </p:sp>
    </p:spTree>
    <p:extLst>
      <p:ext uri="{BB962C8B-B14F-4D97-AF65-F5344CB8AC3E}">
        <p14:creationId xmlns:p14="http://schemas.microsoft.com/office/powerpoint/2010/main" val="2261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defTabSz="914400">
              <a:buSzTx/>
              <a:defRPr/>
            </a:lvl1pPr>
          </a:lstStyle>
          <a:p>
            <a:fld id="{02812B33-634C-4B38-9221-6FC3B9807209}" type="slidenum">
              <a:rPr lang="en-US" altLang="en-US"/>
              <a:pPr/>
              <a:t>‹#›</a:t>
            </a:fld>
            <a:endParaRPr lang="en-US" altLang="en-US"/>
          </a:p>
        </p:txBody>
      </p:sp>
    </p:spTree>
    <p:extLst>
      <p:ext uri="{BB962C8B-B14F-4D97-AF65-F5344CB8AC3E}">
        <p14:creationId xmlns:p14="http://schemas.microsoft.com/office/powerpoint/2010/main" val="70036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a:buSzTx/>
              <a:defRPr/>
            </a:lvl1pPr>
          </a:lstStyle>
          <a:p>
            <a:fld id="{895640A4-FE9B-477D-BD9E-F3691CBA1A27}" type="slidenum">
              <a:rPr lang="en-US" altLang="en-US"/>
              <a:pPr/>
              <a:t>‹#›</a:t>
            </a:fld>
            <a:endParaRPr lang="en-US" altLang="en-US"/>
          </a:p>
        </p:txBody>
      </p:sp>
    </p:spTree>
    <p:extLst>
      <p:ext uri="{BB962C8B-B14F-4D97-AF65-F5344CB8AC3E}">
        <p14:creationId xmlns:p14="http://schemas.microsoft.com/office/powerpoint/2010/main" val="1492651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defTabSz="914400">
              <a:buSzTx/>
              <a:defRPr/>
            </a:lvl1pPr>
          </a:lstStyle>
          <a:p>
            <a:fld id="{AACE37D8-E589-4E44-993A-78BBB3B2A30B}" type="slidenum">
              <a:rPr lang="en-US" altLang="en-US"/>
              <a:pPr/>
              <a:t>‹#›</a:t>
            </a:fld>
            <a:endParaRPr lang="en-US" altLang="en-US"/>
          </a:p>
        </p:txBody>
      </p:sp>
    </p:spTree>
    <p:extLst>
      <p:ext uri="{BB962C8B-B14F-4D97-AF65-F5344CB8AC3E}">
        <p14:creationId xmlns:p14="http://schemas.microsoft.com/office/powerpoint/2010/main" val="1508381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defTabSz="914400">
              <a:buSzTx/>
              <a:defRPr/>
            </a:lvl1pPr>
          </a:lstStyle>
          <a:p>
            <a:fld id="{004E58CD-690B-40D6-A503-0FE71D42F450}" type="slidenum">
              <a:rPr lang="en-US" altLang="en-US"/>
              <a:pPr/>
              <a:t>‹#›</a:t>
            </a:fld>
            <a:endParaRPr lang="en-US" altLang="en-US"/>
          </a:p>
        </p:txBody>
      </p:sp>
    </p:spTree>
    <p:extLst>
      <p:ext uri="{BB962C8B-B14F-4D97-AF65-F5344CB8AC3E}">
        <p14:creationId xmlns:p14="http://schemas.microsoft.com/office/powerpoint/2010/main" val="71786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defTabSz="914400">
              <a:buSzTx/>
              <a:defRPr/>
            </a:lvl1pPr>
          </a:lstStyle>
          <a:p>
            <a:fld id="{7D19598B-36B7-473D-907D-ADE6AD81A8D9}" type="slidenum">
              <a:rPr lang="en-US" altLang="en-US"/>
              <a:pPr/>
              <a:t>‹#›</a:t>
            </a:fld>
            <a:endParaRPr lang="en-US" altLang="en-US"/>
          </a:p>
        </p:txBody>
      </p:sp>
    </p:spTree>
    <p:extLst>
      <p:ext uri="{BB962C8B-B14F-4D97-AF65-F5344CB8AC3E}">
        <p14:creationId xmlns:p14="http://schemas.microsoft.com/office/powerpoint/2010/main" val="2791157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defTabSz="914400">
              <a:buSzTx/>
              <a:defRPr/>
            </a:lvl1pPr>
          </a:lstStyle>
          <a:p>
            <a:fld id="{F88BB97E-EF5F-4692-B782-F3512AF3197B}" type="slidenum">
              <a:rPr lang="en-US" altLang="en-US"/>
              <a:pPr/>
              <a:t>‹#›</a:t>
            </a:fld>
            <a:endParaRPr lang="en-US" altLang="en-US"/>
          </a:p>
        </p:txBody>
      </p:sp>
    </p:spTree>
    <p:extLst>
      <p:ext uri="{BB962C8B-B14F-4D97-AF65-F5344CB8AC3E}">
        <p14:creationId xmlns:p14="http://schemas.microsoft.com/office/powerpoint/2010/main" val="66653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BF8EACF-E29A-4B7B-B4CA-31CD875A44E0}" type="slidenum">
              <a:rPr lang="nl-NL" altLang="en-US"/>
              <a:pPr/>
              <a:t>‹#›</a:t>
            </a:fld>
            <a:endParaRPr lang="nl-NL" altLang="en-US"/>
          </a:p>
        </p:txBody>
      </p:sp>
    </p:spTree>
    <p:extLst>
      <p:ext uri="{BB962C8B-B14F-4D97-AF65-F5344CB8AC3E}">
        <p14:creationId xmlns:p14="http://schemas.microsoft.com/office/powerpoint/2010/main" val="3706616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buSzTx/>
              <a:defRPr/>
            </a:lvl1pPr>
          </a:lstStyle>
          <a:p>
            <a:fld id="{86385743-4B04-4AA2-95E1-9DC18CB9B0E2}" type="slidenum">
              <a:rPr lang="en-US" altLang="en-US"/>
              <a:pPr/>
              <a:t>‹#›</a:t>
            </a:fld>
            <a:endParaRPr lang="en-US" altLang="en-US"/>
          </a:p>
        </p:txBody>
      </p:sp>
    </p:spTree>
    <p:extLst>
      <p:ext uri="{BB962C8B-B14F-4D97-AF65-F5344CB8AC3E}">
        <p14:creationId xmlns:p14="http://schemas.microsoft.com/office/powerpoint/2010/main" val="3899684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buSzTx/>
              <a:defRPr/>
            </a:lvl1pPr>
          </a:lstStyle>
          <a:p>
            <a:fld id="{7AAE0838-013B-4974-9FA2-70559B613172}" type="slidenum">
              <a:rPr lang="en-US" altLang="en-US"/>
              <a:pPr/>
              <a:t>‹#›</a:t>
            </a:fld>
            <a:endParaRPr lang="en-US" altLang="en-US"/>
          </a:p>
        </p:txBody>
      </p:sp>
    </p:spTree>
    <p:extLst>
      <p:ext uri="{BB962C8B-B14F-4D97-AF65-F5344CB8AC3E}">
        <p14:creationId xmlns:p14="http://schemas.microsoft.com/office/powerpoint/2010/main" val="4054941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a:buSzTx/>
              <a:defRPr/>
            </a:lvl1pPr>
          </a:lstStyle>
          <a:p>
            <a:fld id="{DBE49DC9-0D87-4782-92F8-187DE6E6DBDE}" type="slidenum">
              <a:rPr lang="en-US" altLang="en-US"/>
              <a:pPr/>
              <a:t>‹#›</a:t>
            </a:fld>
            <a:endParaRPr lang="en-US" altLang="en-US"/>
          </a:p>
        </p:txBody>
      </p:sp>
    </p:spTree>
    <p:extLst>
      <p:ext uri="{BB962C8B-B14F-4D97-AF65-F5344CB8AC3E}">
        <p14:creationId xmlns:p14="http://schemas.microsoft.com/office/powerpoint/2010/main" val="4107515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a:buSzTx/>
              <a:defRPr/>
            </a:lvl1pPr>
          </a:lstStyle>
          <a:p>
            <a:fld id="{C42C76A2-6865-4E20-89DC-0358223EA72B}" type="slidenum">
              <a:rPr lang="en-US" altLang="en-US"/>
              <a:pPr/>
              <a:t>‹#›</a:t>
            </a:fld>
            <a:endParaRPr lang="en-US" altLang="en-US"/>
          </a:p>
        </p:txBody>
      </p:sp>
    </p:spTree>
    <p:extLst>
      <p:ext uri="{BB962C8B-B14F-4D97-AF65-F5344CB8AC3E}">
        <p14:creationId xmlns:p14="http://schemas.microsoft.com/office/powerpoint/2010/main" val="321160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19075"/>
            <a:ext cx="2055812"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9075"/>
            <a:ext cx="6018213"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a:buSzTx/>
              <a:defRPr/>
            </a:lvl1pPr>
          </a:lstStyle>
          <a:p>
            <a:fld id="{6F816864-EA1F-47BD-9089-E5BD4A1D216F}" type="slidenum">
              <a:rPr lang="en-US" altLang="en-US"/>
              <a:pPr/>
              <a:t>‹#›</a:t>
            </a:fld>
            <a:endParaRPr lang="en-US" altLang="en-US"/>
          </a:p>
        </p:txBody>
      </p:sp>
    </p:spTree>
    <p:extLst>
      <p:ext uri="{BB962C8B-B14F-4D97-AF65-F5344CB8AC3E}">
        <p14:creationId xmlns:p14="http://schemas.microsoft.com/office/powerpoint/2010/main" val="1685980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C765F0-E6EF-464D-AA69-1D36417400E5}" type="slidenum">
              <a:rPr lang="en-US" altLang="en-US"/>
              <a:pPr/>
              <a:t>‹#›</a:t>
            </a:fld>
            <a:endParaRPr lang="en-US" altLang="en-US"/>
          </a:p>
        </p:txBody>
      </p:sp>
    </p:spTree>
    <p:extLst>
      <p:ext uri="{BB962C8B-B14F-4D97-AF65-F5344CB8AC3E}">
        <p14:creationId xmlns:p14="http://schemas.microsoft.com/office/powerpoint/2010/main" val="55295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0CE088-C04E-4983-82F6-20E552A220BA}" type="slidenum">
              <a:rPr lang="en-US" altLang="en-US"/>
              <a:pPr/>
              <a:t>‹#›</a:t>
            </a:fld>
            <a:endParaRPr lang="en-US" altLang="en-US"/>
          </a:p>
        </p:txBody>
      </p:sp>
    </p:spTree>
    <p:extLst>
      <p:ext uri="{BB962C8B-B14F-4D97-AF65-F5344CB8AC3E}">
        <p14:creationId xmlns:p14="http://schemas.microsoft.com/office/powerpoint/2010/main" val="1793892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8DC2E7-8362-4770-A8A3-8A82D1383487}" type="slidenum">
              <a:rPr lang="en-US" altLang="en-US"/>
              <a:pPr/>
              <a:t>‹#›</a:t>
            </a:fld>
            <a:endParaRPr lang="en-US" altLang="en-US"/>
          </a:p>
        </p:txBody>
      </p:sp>
    </p:spTree>
    <p:extLst>
      <p:ext uri="{BB962C8B-B14F-4D97-AF65-F5344CB8AC3E}">
        <p14:creationId xmlns:p14="http://schemas.microsoft.com/office/powerpoint/2010/main" val="1157027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D95C33-A21F-4C0D-AC68-A4000C7943D9}" type="slidenum">
              <a:rPr lang="en-US" altLang="en-US"/>
              <a:pPr/>
              <a:t>‹#›</a:t>
            </a:fld>
            <a:endParaRPr lang="en-US" altLang="en-US"/>
          </a:p>
        </p:txBody>
      </p:sp>
    </p:spTree>
    <p:extLst>
      <p:ext uri="{BB962C8B-B14F-4D97-AF65-F5344CB8AC3E}">
        <p14:creationId xmlns:p14="http://schemas.microsoft.com/office/powerpoint/2010/main" val="3501535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F081D16-EEE1-46BD-8E81-C3F6165B9228}" type="slidenum">
              <a:rPr lang="en-US" altLang="en-US"/>
              <a:pPr/>
              <a:t>‹#›</a:t>
            </a:fld>
            <a:endParaRPr lang="en-US" altLang="en-US"/>
          </a:p>
        </p:txBody>
      </p:sp>
    </p:spTree>
    <p:extLst>
      <p:ext uri="{BB962C8B-B14F-4D97-AF65-F5344CB8AC3E}">
        <p14:creationId xmlns:p14="http://schemas.microsoft.com/office/powerpoint/2010/main" val="31232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ECF76FDF-16BF-4FAC-9696-8BEA57C20DB0}" type="slidenum">
              <a:rPr lang="nl-NL" altLang="en-US"/>
              <a:pPr/>
              <a:t>‹#›</a:t>
            </a:fld>
            <a:endParaRPr lang="nl-NL" altLang="en-US"/>
          </a:p>
        </p:txBody>
      </p:sp>
    </p:spTree>
    <p:extLst>
      <p:ext uri="{BB962C8B-B14F-4D97-AF65-F5344CB8AC3E}">
        <p14:creationId xmlns:p14="http://schemas.microsoft.com/office/powerpoint/2010/main" val="1779186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FBDB4E5-24F6-4C82-AA8F-8504B2077BB4}" type="slidenum">
              <a:rPr lang="en-US" altLang="en-US"/>
              <a:pPr/>
              <a:t>‹#›</a:t>
            </a:fld>
            <a:endParaRPr lang="en-US" altLang="en-US"/>
          </a:p>
        </p:txBody>
      </p:sp>
    </p:spTree>
    <p:extLst>
      <p:ext uri="{BB962C8B-B14F-4D97-AF65-F5344CB8AC3E}">
        <p14:creationId xmlns:p14="http://schemas.microsoft.com/office/powerpoint/2010/main" val="3026159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C655B2F-A576-4F01-B657-1D1DF60D22AC}" type="slidenum">
              <a:rPr lang="en-US" altLang="en-US"/>
              <a:pPr/>
              <a:t>‹#›</a:t>
            </a:fld>
            <a:endParaRPr lang="en-US" altLang="en-US"/>
          </a:p>
        </p:txBody>
      </p:sp>
    </p:spTree>
    <p:extLst>
      <p:ext uri="{BB962C8B-B14F-4D97-AF65-F5344CB8AC3E}">
        <p14:creationId xmlns:p14="http://schemas.microsoft.com/office/powerpoint/2010/main" val="2265744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36FDFD-7E00-4BFA-819B-32B147E76CDA}" type="slidenum">
              <a:rPr lang="en-US" altLang="en-US"/>
              <a:pPr/>
              <a:t>‹#›</a:t>
            </a:fld>
            <a:endParaRPr lang="en-US" altLang="en-US"/>
          </a:p>
        </p:txBody>
      </p:sp>
    </p:spTree>
    <p:extLst>
      <p:ext uri="{BB962C8B-B14F-4D97-AF65-F5344CB8AC3E}">
        <p14:creationId xmlns:p14="http://schemas.microsoft.com/office/powerpoint/2010/main" val="660160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73CF57-9CDB-431C-A335-0AB6FA87DDDC}" type="slidenum">
              <a:rPr lang="en-US" altLang="en-US"/>
              <a:pPr/>
              <a:t>‹#›</a:t>
            </a:fld>
            <a:endParaRPr lang="en-US" altLang="en-US"/>
          </a:p>
        </p:txBody>
      </p:sp>
    </p:spTree>
    <p:extLst>
      <p:ext uri="{BB962C8B-B14F-4D97-AF65-F5344CB8AC3E}">
        <p14:creationId xmlns:p14="http://schemas.microsoft.com/office/powerpoint/2010/main" val="116953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2BF2AE-99B6-478B-9608-96C7EA97A33C}" type="slidenum">
              <a:rPr lang="en-US" altLang="en-US"/>
              <a:pPr/>
              <a:t>‹#›</a:t>
            </a:fld>
            <a:endParaRPr lang="en-US" altLang="en-US"/>
          </a:p>
        </p:txBody>
      </p:sp>
    </p:spTree>
    <p:extLst>
      <p:ext uri="{BB962C8B-B14F-4D97-AF65-F5344CB8AC3E}">
        <p14:creationId xmlns:p14="http://schemas.microsoft.com/office/powerpoint/2010/main" val="3789546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2BCAA0-3675-4CDC-B4EC-BF7C4E18B55B}" type="slidenum">
              <a:rPr lang="en-US" altLang="en-US"/>
              <a:pPr/>
              <a:t>‹#›</a:t>
            </a:fld>
            <a:endParaRPr lang="en-US" altLang="en-US"/>
          </a:p>
        </p:txBody>
      </p:sp>
    </p:spTree>
    <p:extLst>
      <p:ext uri="{BB962C8B-B14F-4D97-AF65-F5344CB8AC3E}">
        <p14:creationId xmlns:p14="http://schemas.microsoft.com/office/powerpoint/2010/main" val="854911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p:txBody>
          <a:bodyPr/>
          <a:lstStyle>
            <a:lvl1pPr defTabSz="914400" eaLnBrk="0" hangingPunct="0">
              <a:buSzTx/>
              <a:defRPr/>
            </a:lvl1pPr>
          </a:lstStyle>
          <a:p>
            <a:fld id="{95E8F542-6273-4E23-BE0D-8931D3D8F8B3}" type="slidenum">
              <a:rPr lang="en-US"/>
              <a:pPr/>
              <a:t>‹#›</a:t>
            </a:fld>
            <a:endParaRPr lang="en-US"/>
          </a:p>
        </p:txBody>
      </p:sp>
    </p:spTree>
    <p:extLst>
      <p:ext uri="{BB962C8B-B14F-4D97-AF65-F5344CB8AC3E}">
        <p14:creationId xmlns:p14="http://schemas.microsoft.com/office/powerpoint/2010/main" val="811226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eaLnBrk="0" hangingPunct="0">
              <a:buSzTx/>
              <a:defRPr/>
            </a:lvl1pPr>
          </a:lstStyle>
          <a:p>
            <a:fld id="{E952C42D-01E9-4C85-98E2-2C39B270B94D}" type="slidenum">
              <a:rPr lang="en-US"/>
              <a:pPr/>
              <a:t>‹#›</a:t>
            </a:fld>
            <a:endParaRPr lang="en-US"/>
          </a:p>
        </p:txBody>
      </p:sp>
    </p:spTree>
    <p:extLst>
      <p:ext uri="{BB962C8B-B14F-4D97-AF65-F5344CB8AC3E}">
        <p14:creationId xmlns:p14="http://schemas.microsoft.com/office/powerpoint/2010/main" val="1280239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p:txBody>
          <a:bodyPr/>
          <a:lstStyle>
            <a:lvl1pPr defTabSz="914400" eaLnBrk="0" hangingPunct="0">
              <a:buSzTx/>
              <a:defRPr/>
            </a:lvl1pPr>
          </a:lstStyle>
          <a:p>
            <a:fld id="{F1AF562C-EC69-4AF7-A822-25F0022E5734}" type="slidenum">
              <a:rPr lang="en-US"/>
              <a:pPr/>
              <a:t>‹#›</a:t>
            </a:fld>
            <a:endParaRPr lang="en-US"/>
          </a:p>
        </p:txBody>
      </p:sp>
    </p:spTree>
    <p:extLst>
      <p:ext uri="{BB962C8B-B14F-4D97-AF65-F5344CB8AC3E}">
        <p14:creationId xmlns:p14="http://schemas.microsoft.com/office/powerpoint/2010/main" val="2136646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p:txBody>
          <a:bodyPr/>
          <a:lstStyle>
            <a:lvl1pPr defTabSz="914400" eaLnBrk="0" hangingPunct="0">
              <a:buSzTx/>
              <a:defRPr/>
            </a:lvl1pPr>
          </a:lstStyle>
          <a:p>
            <a:fld id="{A1437EA5-4EF5-4F11-AF88-9C61D3A30E90}" type="slidenum">
              <a:rPr lang="en-US"/>
              <a:pPr/>
              <a:t>‹#›</a:t>
            </a:fld>
            <a:endParaRPr lang="en-US"/>
          </a:p>
        </p:txBody>
      </p:sp>
    </p:spTree>
    <p:extLst>
      <p:ext uri="{BB962C8B-B14F-4D97-AF65-F5344CB8AC3E}">
        <p14:creationId xmlns:p14="http://schemas.microsoft.com/office/powerpoint/2010/main" val="131422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1B4BF3AC-735F-4A6A-881A-01559D19D572}" type="slidenum">
              <a:rPr lang="nl-NL" altLang="en-US"/>
              <a:pPr/>
              <a:t>‹#›</a:t>
            </a:fld>
            <a:endParaRPr lang="nl-NL" altLang="en-US"/>
          </a:p>
        </p:txBody>
      </p:sp>
    </p:spTree>
    <p:extLst>
      <p:ext uri="{BB962C8B-B14F-4D97-AF65-F5344CB8AC3E}">
        <p14:creationId xmlns:p14="http://schemas.microsoft.com/office/powerpoint/2010/main" val="3746491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p:txBody>
          <a:bodyPr/>
          <a:lstStyle>
            <a:lvl1pPr defTabSz="914400" eaLnBrk="0" hangingPunct="0">
              <a:buSzTx/>
              <a:defRPr/>
            </a:lvl1pPr>
          </a:lstStyle>
          <a:p>
            <a:fld id="{4FF3105F-9FD2-4758-AE84-95F2BACBE155}" type="slidenum">
              <a:rPr lang="en-US"/>
              <a:pPr/>
              <a:t>‹#›</a:t>
            </a:fld>
            <a:endParaRPr lang="en-US"/>
          </a:p>
        </p:txBody>
      </p:sp>
    </p:spTree>
    <p:extLst>
      <p:ext uri="{BB962C8B-B14F-4D97-AF65-F5344CB8AC3E}">
        <p14:creationId xmlns:p14="http://schemas.microsoft.com/office/powerpoint/2010/main" val="1904044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p:txBody>
          <a:bodyPr/>
          <a:lstStyle>
            <a:lvl1pPr defTabSz="914400" eaLnBrk="0" hangingPunct="0">
              <a:buSzTx/>
              <a:defRPr/>
            </a:lvl1pPr>
          </a:lstStyle>
          <a:p>
            <a:fld id="{17195DF6-BF28-4AB5-A2FF-1DCB319F5749}" type="slidenum">
              <a:rPr lang="en-US"/>
              <a:pPr/>
              <a:t>‹#›</a:t>
            </a:fld>
            <a:endParaRPr lang="en-US"/>
          </a:p>
        </p:txBody>
      </p:sp>
    </p:spTree>
    <p:extLst>
      <p:ext uri="{BB962C8B-B14F-4D97-AF65-F5344CB8AC3E}">
        <p14:creationId xmlns:p14="http://schemas.microsoft.com/office/powerpoint/2010/main" val="3040770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buSzTx/>
              <a:defRPr/>
            </a:lvl1pPr>
          </a:lstStyle>
          <a:p>
            <a:fld id="{FDB852B2-B03F-4B4B-B878-E44AF87E2EF6}" type="slidenum">
              <a:rPr lang="en-US"/>
              <a:pPr/>
              <a:t>‹#›</a:t>
            </a:fld>
            <a:endParaRPr lang="en-US"/>
          </a:p>
        </p:txBody>
      </p:sp>
    </p:spTree>
    <p:extLst>
      <p:ext uri="{BB962C8B-B14F-4D97-AF65-F5344CB8AC3E}">
        <p14:creationId xmlns:p14="http://schemas.microsoft.com/office/powerpoint/2010/main" val="3664586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eaLnBrk="0" hangingPunct="0">
              <a:buSzTx/>
              <a:defRPr/>
            </a:lvl1pPr>
          </a:lstStyle>
          <a:p>
            <a:fld id="{2556BFF9-26CA-42FC-B069-F84F92C4B0FC}" type="slidenum">
              <a:rPr lang="en-US"/>
              <a:pPr/>
              <a:t>‹#›</a:t>
            </a:fld>
            <a:endParaRPr lang="en-US"/>
          </a:p>
        </p:txBody>
      </p:sp>
    </p:spTree>
    <p:extLst>
      <p:ext uri="{BB962C8B-B14F-4D97-AF65-F5344CB8AC3E}">
        <p14:creationId xmlns:p14="http://schemas.microsoft.com/office/powerpoint/2010/main" val="2904183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p:txBody>
          <a:bodyPr/>
          <a:lstStyle>
            <a:lvl1pPr defTabSz="914400" eaLnBrk="0" hangingPunct="0">
              <a:buSzTx/>
              <a:defRPr/>
            </a:lvl1pPr>
          </a:lstStyle>
          <a:p>
            <a:fld id="{445F853E-E73D-4783-8DFB-BE98DCAA352A}" type="slidenum">
              <a:rPr lang="en-US"/>
              <a:pPr/>
              <a:t>‹#›</a:t>
            </a:fld>
            <a:endParaRPr lang="en-US"/>
          </a:p>
        </p:txBody>
      </p:sp>
    </p:spTree>
    <p:extLst>
      <p:ext uri="{BB962C8B-B14F-4D97-AF65-F5344CB8AC3E}">
        <p14:creationId xmlns:p14="http://schemas.microsoft.com/office/powerpoint/2010/main" val="3907697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eaLnBrk="0" hangingPunct="0">
              <a:buSzTx/>
              <a:defRPr/>
            </a:lvl1pPr>
          </a:lstStyle>
          <a:p>
            <a:fld id="{0D188499-9734-4336-AECD-D9116AE1C403}" type="slidenum">
              <a:rPr lang="en-US"/>
              <a:pPr/>
              <a:t>‹#›</a:t>
            </a:fld>
            <a:endParaRPr lang="en-US"/>
          </a:p>
        </p:txBody>
      </p:sp>
    </p:spTree>
    <p:extLst>
      <p:ext uri="{BB962C8B-B14F-4D97-AF65-F5344CB8AC3E}">
        <p14:creationId xmlns:p14="http://schemas.microsoft.com/office/powerpoint/2010/main" val="3848153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19075"/>
            <a:ext cx="2055812"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9075"/>
            <a:ext cx="6018213"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p:txBody>
          <a:bodyPr/>
          <a:lstStyle>
            <a:lvl1pPr defTabSz="914400" eaLnBrk="0" hangingPunct="0">
              <a:buSzTx/>
              <a:defRPr/>
            </a:lvl1pPr>
          </a:lstStyle>
          <a:p>
            <a:fld id="{F4C497C2-12AA-41F3-952C-D3DFCE2E8230}" type="slidenum">
              <a:rPr lang="en-US"/>
              <a:pPr/>
              <a:t>‹#›</a:t>
            </a:fld>
            <a:endParaRPr lang="en-US"/>
          </a:p>
        </p:txBody>
      </p:sp>
    </p:spTree>
    <p:extLst>
      <p:ext uri="{BB962C8B-B14F-4D97-AF65-F5344CB8AC3E}">
        <p14:creationId xmlns:p14="http://schemas.microsoft.com/office/powerpoint/2010/main" val="99148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1F925E43-12A3-450B-9920-8C3A239CD2EA}" type="slidenum">
              <a:rPr lang="nl-NL" altLang="en-US"/>
              <a:pPr/>
              <a:t>‹#›</a:t>
            </a:fld>
            <a:endParaRPr lang="nl-NL" altLang="en-US"/>
          </a:p>
        </p:txBody>
      </p:sp>
    </p:spTree>
    <p:extLst>
      <p:ext uri="{BB962C8B-B14F-4D97-AF65-F5344CB8AC3E}">
        <p14:creationId xmlns:p14="http://schemas.microsoft.com/office/powerpoint/2010/main" val="340309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029855A8-9FA3-4E40-8C1B-7F0F3AA234E7}" type="slidenum">
              <a:rPr lang="nl-NL" altLang="en-US"/>
              <a:pPr/>
              <a:t>‹#›</a:t>
            </a:fld>
            <a:endParaRPr lang="nl-NL" altLang="en-US"/>
          </a:p>
        </p:txBody>
      </p:sp>
    </p:spTree>
    <p:extLst>
      <p:ext uri="{BB962C8B-B14F-4D97-AF65-F5344CB8AC3E}">
        <p14:creationId xmlns:p14="http://schemas.microsoft.com/office/powerpoint/2010/main" val="247383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ACEB908E-68FF-4DBA-8270-DC376225898B}" type="slidenum">
              <a:rPr lang="nl-NL" altLang="en-US"/>
              <a:pPr/>
              <a:t>‹#›</a:t>
            </a:fld>
            <a:endParaRPr lang="nl-NL" altLang="en-US"/>
          </a:p>
        </p:txBody>
      </p:sp>
    </p:spTree>
    <p:extLst>
      <p:ext uri="{BB962C8B-B14F-4D97-AF65-F5344CB8AC3E}">
        <p14:creationId xmlns:p14="http://schemas.microsoft.com/office/powerpoint/2010/main" val="233565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CCDD1ADA-E52A-4BFB-BF32-6933E317CEE8}" type="slidenum">
              <a:rPr lang="nl-NL" altLang="en-US"/>
              <a:pPr/>
              <a:t>‹#›</a:t>
            </a:fld>
            <a:endParaRPr lang="nl-NL" altLang="en-US"/>
          </a:p>
        </p:txBody>
      </p:sp>
    </p:spTree>
    <p:extLst>
      <p:ext uri="{BB962C8B-B14F-4D97-AF65-F5344CB8AC3E}">
        <p14:creationId xmlns:p14="http://schemas.microsoft.com/office/powerpoint/2010/main" val="144807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C88BDC00-7BC2-4A0B-982F-7F859276ECBD}" type="slidenum">
              <a:rPr lang="nl-NL" altLang="en-US"/>
              <a:pPr/>
              <a:t>‹#›</a:t>
            </a:fld>
            <a:endParaRPr lang="nl-NL" altLang="en-US"/>
          </a:p>
        </p:txBody>
      </p:sp>
    </p:spTree>
    <p:extLst>
      <p:ext uri="{BB962C8B-B14F-4D97-AF65-F5344CB8AC3E}">
        <p14:creationId xmlns:p14="http://schemas.microsoft.com/office/powerpoint/2010/main" val="305992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Click to edit Master text styles</a:t>
            </a:r>
          </a:p>
          <a:p>
            <a:pPr lvl="1"/>
            <a:r>
              <a:rPr lang="nl-NL" altLang="en-US" smtClean="0"/>
              <a:t>Second level</a:t>
            </a:r>
          </a:p>
          <a:p>
            <a:pPr lvl="2"/>
            <a:r>
              <a:rPr lang="nl-NL" altLang="en-US" smtClean="0"/>
              <a:t>Third level</a:t>
            </a:r>
          </a:p>
          <a:p>
            <a:pPr lvl="3"/>
            <a:r>
              <a:rPr lang="nl-NL" altLang="en-US" smtClean="0"/>
              <a:t>Fourth level</a:t>
            </a:r>
          </a:p>
          <a:p>
            <a:pPr lvl="4"/>
            <a:r>
              <a:rPr lang="nl-NL"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nl-N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BCC04F9-AC47-4B98-BCC1-26BD58788C69}" type="slidenum">
              <a:rPr lang="nl-NL" altLang="en-US"/>
              <a:pPr/>
              <a:t>‹#›</a:t>
            </a:fld>
            <a:endParaRPr lang="nl-NL" altLang="en-US"/>
          </a:p>
        </p:txBody>
      </p:sp>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19075"/>
            <a:ext cx="8226425"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Arial" charset="0"/>
            </a:endParaRPr>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Arial" charset="0"/>
            </a:endParaRPr>
          </a:p>
        </p:txBody>
      </p:sp>
      <p:sp>
        <p:nvSpPr>
          <p:cNvPr id="2053" name="Rectangle 5"/>
          <p:cNvSpPr>
            <a:spLocks noGrp="1" noChangeArrowheads="1"/>
          </p:cNvSpPr>
          <p:nvPr>
            <p:ph type="sldNum"/>
          </p:nvPr>
        </p:nvSpPr>
        <p:spPr bwMode="auto">
          <a:xfrm>
            <a:off x="6553200" y="6245225"/>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defTabSz="457200" eaLnBrk="1" hangingPunct="1">
              <a:buSzPct val="100000"/>
              <a:tabLst>
                <a:tab pos="723900" algn="l"/>
                <a:tab pos="1447800" algn="l"/>
              </a:tabLst>
              <a:defRPr sz="1400">
                <a:solidFill>
                  <a:srgbClr val="000000"/>
                </a:solidFill>
                <a:latin typeface="Times New Roman" panose="02020603050405020304" pitchFamily="18" charset="0"/>
                <a:cs typeface="DejaVu Sans" pitchFamily="34" charset="0"/>
              </a:defRPr>
            </a:lvl1pPr>
          </a:lstStyle>
          <a:p>
            <a:fld id="{A4AFAF9C-9839-4FEA-A0B3-5DC0675DE801}" type="slidenum">
              <a:rPr lang="en-US" altLang="en-US"/>
              <a:pPr/>
              <a:t>‹#›</a:t>
            </a:fld>
            <a:endParaRPr lang="en-US" altLang="en-US"/>
          </a:p>
        </p:txBody>
      </p:sp>
      <p:pic>
        <p:nvPicPr>
          <p:cNvPr id="1031" name="Picture 6"/>
          <p:cNvPicPr>
            <a:picLocks noChangeAspect="1" noChangeArrowheads="1"/>
          </p:cNvPicPr>
          <p:nvPr/>
        </p:nvPicPr>
        <p:blipFill>
          <a:blip r:embed="rId13"/>
          <a:srcRect l="2055" r="3699" b="36719"/>
          <a:stretch>
            <a:fillRect/>
          </a:stretch>
        </p:blipFill>
        <p:spPr bwMode="auto">
          <a:xfrm>
            <a:off x="0" y="5876925"/>
            <a:ext cx="9191625" cy="830263"/>
          </a:xfrm>
          <a:prstGeom prst="rect">
            <a:avLst/>
          </a:prstGeom>
          <a:noFill/>
          <a:ln>
            <a:noFill/>
          </a:ln>
          <a:effectLst/>
          <a:extLst>
            <a:ext uri="{909E8E84-426E-40DD-AFC4-6F175D3DCCD1}">
              <a14:hiddenFill xmlns:a14="http://schemas.microsoft.com/office/drawing/2010/main">
                <a:blipFill dpi="0" rotWithShape="0">
                  <a:blip/>
                  <a:srcRect l="2055" r="3699" b="367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32" name="Picture 7"/>
          <p:cNvPicPr>
            <a:picLocks noChangeAspect="1" noChangeArrowheads="1"/>
          </p:cNvPicPr>
          <p:nvPr/>
        </p:nvPicPr>
        <p:blipFill>
          <a:blip r:embed="rId14"/>
          <a:srcRect/>
          <a:stretch>
            <a:fillRect/>
          </a:stretch>
        </p:blipFill>
        <p:spPr bwMode="auto">
          <a:xfrm>
            <a:off x="550863" y="6588125"/>
            <a:ext cx="4933950" cy="169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a:defRPr/>
            </a:pPr>
            <a:endParaRPr lang="en-US"/>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a:defRPr/>
            </a:pPr>
            <a:endParaRPr lang="en-US"/>
          </a:p>
        </p:txBody>
      </p:sp>
      <p:pic>
        <p:nvPicPr>
          <p:cNvPr id="3078" name="Picture 7" descr="bande_kle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2055" r="3700" b="36719"/>
          <a:stretch>
            <a:fillRect/>
          </a:stretch>
        </p:blipFill>
        <p:spPr bwMode="auto">
          <a:xfrm>
            <a:off x="0" y="5876925"/>
            <a:ext cx="9191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6"/>
          <p:cNvSpPr>
            <a:spLocks noGrp="1" noChangeArrowheads="1"/>
          </p:cNvSpPr>
          <p:nvPr>
            <p:ph type="sldNum" sz="quarter" idx="4"/>
          </p:nvPr>
        </p:nvSpPr>
        <p:spPr bwMode="auto">
          <a:xfrm>
            <a:off x="7874000" y="6524625"/>
            <a:ext cx="1090613"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fld id="{5D69B81A-2EBB-4D42-A6A0-E7CEAD03928B}" type="slidenum">
              <a:rPr lang="en-US" altLang="en-US"/>
              <a:pPr/>
              <a:t>‹#›</a:t>
            </a:fld>
            <a:endParaRPr lang="en-US" altLang="en-US"/>
          </a:p>
        </p:txBody>
      </p:sp>
      <p:pic>
        <p:nvPicPr>
          <p:cNvPr id="3080" name="Picture 14" descr="emblème outline+faculté_FSTC_ENG"/>
          <p:cNvPicPr>
            <a:picLocks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58800" y="6597650"/>
            <a:ext cx="37861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hf hdr="0" ftr="0" dt="0"/>
  <p:txStyles>
    <p:titleStyle>
      <a:lvl1pPr algn="l" rtl="0" eaLnBrk="0" fontAlgn="base" hangingPunct="0">
        <a:spcBef>
          <a:spcPct val="0"/>
        </a:spcBef>
        <a:spcAft>
          <a:spcPct val="0"/>
        </a:spcAft>
        <a:defRPr sz="3800" b="1" u="sng">
          <a:solidFill>
            <a:srgbClr val="008B91"/>
          </a:solidFill>
          <a:latin typeface="+mj-lt"/>
          <a:ea typeface="+mj-ea"/>
          <a:cs typeface="+mj-cs"/>
        </a:defRPr>
      </a:lvl1pPr>
      <a:lvl2pPr algn="l" rtl="0" eaLnBrk="0" fontAlgn="base" hangingPunct="0">
        <a:spcBef>
          <a:spcPct val="0"/>
        </a:spcBef>
        <a:spcAft>
          <a:spcPct val="0"/>
        </a:spcAft>
        <a:defRPr sz="3800" b="1" u="sng">
          <a:solidFill>
            <a:srgbClr val="008B91"/>
          </a:solidFill>
          <a:latin typeface="Arial Narrow" charset="0"/>
          <a:ea typeface="ＭＳ Ｐゴシック" charset="0"/>
        </a:defRPr>
      </a:lvl2pPr>
      <a:lvl3pPr algn="l" rtl="0" eaLnBrk="0" fontAlgn="base" hangingPunct="0">
        <a:spcBef>
          <a:spcPct val="0"/>
        </a:spcBef>
        <a:spcAft>
          <a:spcPct val="0"/>
        </a:spcAft>
        <a:defRPr sz="3800" b="1" u="sng">
          <a:solidFill>
            <a:srgbClr val="008B91"/>
          </a:solidFill>
          <a:latin typeface="Arial Narrow" charset="0"/>
          <a:ea typeface="ＭＳ Ｐゴシック" charset="0"/>
        </a:defRPr>
      </a:lvl3pPr>
      <a:lvl4pPr algn="l" rtl="0" eaLnBrk="0" fontAlgn="base" hangingPunct="0">
        <a:spcBef>
          <a:spcPct val="0"/>
        </a:spcBef>
        <a:spcAft>
          <a:spcPct val="0"/>
        </a:spcAft>
        <a:defRPr sz="3800" b="1" u="sng">
          <a:solidFill>
            <a:srgbClr val="008B91"/>
          </a:solidFill>
          <a:latin typeface="Arial Narrow" charset="0"/>
          <a:ea typeface="ＭＳ Ｐゴシック" charset="0"/>
        </a:defRPr>
      </a:lvl4pPr>
      <a:lvl5pPr algn="l" rtl="0" eaLnBrk="0" fontAlgn="base" hangingPunct="0">
        <a:spcBef>
          <a:spcPct val="0"/>
        </a:spcBef>
        <a:spcAft>
          <a:spcPct val="0"/>
        </a:spcAft>
        <a:defRPr sz="3800" b="1" u="sng">
          <a:solidFill>
            <a:srgbClr val="008B91"/>
          </a:solidFill>
          <a:latin typeface="Arial Narrow" charset="0"/>
          <a:ea typeface="ＭＳ Ｐゴシック" charset="0"/>
        </a:defRPr>
      </a:lvl5pPr>
      <a:lvl6pPr marL="457200" algn="l" rtl="0" fontAlgn="base">
        <a:spcBef>
          <a:spcPct val="0"/>
        </a:spcBef>
        <a:spcAft>
          <a:spcPct val="0"/>
        </a:spcAft>
        <a:defRPr sz="3800" b="1" u="sng">
          <a:solidFill>
            <a:srgbClr val="008B91"/>
          </a:solidFill>
          <a:latin typeface="Arial Narrow" charset="0"/>
          <a:ea typeface="ＭＳ Ｐゴシック" charset="0"/>
        </a:defRPr>
      </a:lvl6pPr>
      <a:lvl7pPr marL="914400" algn="l" rtl="0" fontAlgn="base">
        <a:spcBef>
          <a:spcPct val="0"/>
        </a:spcBef>
        <a:spcAft>
          <a:spcPct val="0"/>
        </a:spcAft>
        <a:defRPr sz="3800" b="1" u="sng">
          <a:solidFill>
            <a:srgbClr val="008B91"/>
          </a:solidFill>
          <a:latin typeface="Arial Narrow" charset="0"/>
          <a:ea typeface="ＭＳ Ｐゴシック" charset="0"/>
        </a:defRPr>
      </a:lvl7pPr>
      <a:lvl8pPr marL="1371600" algn="l" rtl="0" fontAlgn="base">
        <a:spcBef>
          <a:spcPct val="0"/>
        </a:spcBef>
        <a:spcAft>
          <a:spcPct val="0"/>
        </a:spcAft>
        <a:defRPr sz="3800" b="1" u="sng">
          <a:solidFill>
            <a:srgbClr val="008B91"/>
          </a:solidFill>
          <a:latin typeface="Arial Narrow" charset="0"/>
          <a:ea typeface="ＭＳ Ｐゴシック" charset="0"/>
        </a:defRPr>
      </a:lvl8pPr>
      <a:lvl9pPr marL="1828800" algn="l" rtl="0" fontAlgn="base">
        <a:spcBef>
          <a:spcPct val="0"/>
        </a:spcBef>
        <a:spcAft>
          <a:spcPct val="0"/>
        </a:spcAft>
        <a:defRPr sz="3800" b="1" u="sng">
          <a:solidFill>
            <a:srgbClr val="008B91"/>
          </a:solidFill>
          <a:latin typeface="Arial Narrow"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19075"/>
            <a:ext cx="8226425"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Arial" charset="0"/>
            </a:endParaRPr>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latin typeface="Arial" charset="0"/>
            </a:endParaRPr>
          </a:p>
        </p:txBody>
      </p:sp>
      <p:sp>
        <p:nvSpPr>
          <p:cNvPr id="2053" name="Rectangle 5"/>
          <p:cNvSpPr>
            <a:spLocks noGrp="1" noChangeArrowheads="1"/>
          </p:cNvSpPr>
          <p:nvPr>
            <p:ph type="sldNum"/>
          </p:nvPr>
        </p:nvSpPr>
        <p:spPr bwMode="auto">
          <a:xfrm>
            <a:off x="6553200" y="6245225"/>
            <a:ext cx="2130425"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defTabSz="457200" eaLnBrk="1" hangingPunct="1">
              <a:buSzPct val="100000"/>
              <a:tabLst>
                <a:tab pos="723900" algn="l"/>
                <a:tab pos="1447800" algn="l"/>
              </a:tabLst>
              <a:defRPr sz="1400">
                <a:solidFill>
                  <a:srgbClr val="000000"/>
                </a:solidFill>
                <a:latin typeface="Times New Roman" panose="02020603050405020304" pitchFamily="18" charset="0"/>
                <a:cs typeface="DejaVu Sans" pitchFamily="34" charset="0"/>
              </a:defRPr>
            </a:lvl1pPr>
          </a:lstStyle>
          <a:p>
            <a:fld id="{14E0F6DC-62EB-4958-AC6B-CB6169BF6847}" type="slidenum">
              <a:rPr lang="en-US"/>
              <a:pPr/>
              <a:t>‹#›</a:t>
            </a:fld>
            <a:endParaRPr lang="en-US"/>
          </a:p>
        </p:txBody>
      </p:sp>
      <p:pic>
        <p:nvPicPr>
          <p:cNvPr id="1031" name="Picture 6"/>
          <p:cNvPicPr>
            <a:picLocks noChangeAspect="1" noChangeArrowheads="1"/>
          </p:cNvPicPr>
          <p:nvPr/>
        </p:nvPicPr>
        <p:blipFill>
          <a:blip r:embed="rId13"/>
          <a:srcRect l="2055" r="3699" b="36719"/>
          <a:stretch>
            <a:fillRect/>
          </a:stretch>
        </p:blipFill>
        <p:spPr bwMode="auto">
          <a:xfrm>
            <a:off x="0" y="5876925"/>
            <a:ext cx="9191625" cy="830263"/>
          </a:xfrm>
          <a:prstGeom prst="rect">
            <a:avLst/>
          </a:prstGeom>
          <a:noFill/>
          <a:ln>
            <a:noFill/>
          </a:ln>
          <a:effectLst/>
          <a:extLst>
            <a:ext uri="{909E8E84-426E-40DD-AFC4-6F175D3DCCD1}">
              <a14:hiddenFill xmlns:a14="http://schemas.microsoft.com/office/drawing/2010/main">
                <a:blipFill dpi="0" rotWithShape="0">
                  <a:blip/>
                  <a:srcRect l="2055" r="3699" b="3671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32" name="Picture 7"/>
          <p:cNvPicPr>
            <a:picLocks noChangeAspect="1" noChangeArrowheads="1"/>
          </p:cNvPicPr>
          <p:nvPr/>
        </p:nvPicPr>
        <p:blipFill>
          <a:blip r:embed="rId14"/>
          <a:srcRect/>
          <a:stretch>
            <a:fillRect/>
          </a:stretch>
        </p:blipFill>
        <p:spPr bwMode="auto">
          <a:xfrm>
            <a:off x="550863" y="6588125"/>
            <a:ext cx="4933950" cy="169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3800" b="1" u="sng">
          <a:solidFill>
            <a:srgbClr val="008B91"/>
          </a:solidFill>
          <a:latin typeface="Arial Narrow" pitchFamily="32" charset="0"/>
          <a:ea typeface="ＭＳ Ｐゴシック" pitchFamily="32" charset="0"/>
          <a:cs typeface="ＭＳ Ｐゴシック" pitchFamily="32"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3800" b="1" u="sng">
          <a:solidFill>
            <a:srgbClr val="008B91"/>
          </a:solidFill>
          <a:latin typeface="Arial Narrow" pitchFamily="32" charset="0"/>
          <a:ea typeface="ＭＳ Ｐゴシック" pitchFamily="32" charset="0"/>
          <a:cs typeface="ＭＳ Ｐゴシック" pitchFamily="32"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image" Target="../media/image26.wmf"/></Relationships>
</file>

<file path=ppt/slides/_rels/slide17.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6.bin"/><Relationship Id="rId3" Type="http://schemas.openxmlformats.org/officeDocument/2006/relationships/oleObject" Target="../embeddings/oleObject2.bin"/><Relationship Id="rId7" Type="http://schemas.openxmlformats.org/officeDocument/2006/relationships/oleObject" Target="../embeddings/oleObject3.bin"/><Relationship Id="rId12" Type="http://schemas.openxmlformats.org/officeDocument/2006/relationships/image" Target="../media/image31.w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34.jpeg"/><Relationship Id="rId11" Type="http://schemas.openxmlformats.org/officeDocument/2006/relationships/oleObject" Target="../embeddings/oleObject5.bin"/><Relationship Id="rId5" Type="http://schemas.openxmlformats.org/officeDocument/2006/relationships/image" Target="../media/image33.jpeg"/><Relationship Id="rId10" Type="http://schemas.openxmlformats.org/officeDocument/2006/relationships/image" Target="../media/image30.wmf"/><Relationship Id="rId4" Type="http://schemas.openxmlformats.org/officeDocument/2006/relationships/image" Target="../media/image28.wmf"/><Relationship Id="rId9" Type="http://schemas.openxmlformats.org/officeDocument/2006/relationships/oleObject" Target="../embeddings/oleObject4.bin"/><Relationship Id="rId14" Type="http://schemas.openxmlformats.org/officeDocument/2006/relationships/image" Target="../media/image3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7.jpeg"/><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oleObject" Target="../embeddings/oleObject8.bin"/><Relationship Id="rId4" Type="http://schemas.openxmlformats.org/officeDocument/2006/relationships/image" Target="../media/image35.w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1.png"/><Relationship Id="rId11" Type="http://schemas.openxmlformats.org/officeDocument/2006/relationships/image" Target="../media/image46.gif"/><Relationship Id="rId5" Type="http://schemas.openxmlformats.org/officeDocument/2006/relationships/image" Target="../media/image40.wmf"/><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oleObject" Target="../embeddings/oleObject9.bin"/><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51.wmf"/><Relationship Id="rId4" Type="http://schemas.openxmlformats.org/officeDocument/2006/relationships/oleObject" Target="../embeddings/oleObject10.bin"/></Relationships>
</file>

<file path=ppt/slides/_rels/slide26.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image" Target="../media/image54.wmf"/><Relationship Id="rId5" Type="http://schemas.openxmlformats.org/officeDocument/2006/relationships/oleObject" Target="../embeddings/oleObject12.bin"/><Relationship Id="rId4" Type="http://schemas.openxmlformats.org/officeDocument/2006/relationships/image" Target="../media/image53.wmf"/></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7.w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56.wmf"/><Relationship Id="rId4" Type="http://schemas.openxmlformats.org/officeDocument/2006/relationships/oleObject" Target="../embeddings/oleObject1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51.wmf"/><Relationship Id="rId4" Type="http://schemas.openxmlformats.org/officeDocument/2006/relationships/oleObject" Target="../embeddings/oleObject16.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xml"/><Relationship Id="rId1" Type="http://schemas.openxmlformats.org/officeDocument/2006/relationships/vmlDrawing" Target="../drawings/vmlDrawing9.vml"/><Relationship Id="rId4" Type="http://schemas.openxmlformats.org/officeDocument/2006/relationships/image" Target="../media/image60.wmf"/></Relationships>
</file>

<file path=ppt/slides/_rels/slide33.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55.w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62.wmf"/><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63.wmf"/><Relationship Id="rId4" Type="http://schemas.openxmlformats.org/officeDocument/2006/relationships/image" Target="../media/image61.wmf"/><Relationship Id="rId9"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9.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6.xml"/><Relationship Id="rId7" Type="http://schemas.openxmlformats.org/officeDocument/2006/relationships/image" Target="../media/image91.png"/><Relationship Id="rId12" Type="http://schemas.openxmlformats.org/officeDocument/2006/relationships/image" Target="../media/image94.jpeg"/><Relationship Id="rId2" Type="http://schemas.openxmlformats.org/officeDocument/2006/relationships/slideLayout" Target="../slideLayouts/slideLayout13.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5.png"/><Relationship Id="rId5" Type="http://schemas.openxmlformats.org/officeDocument/2006/relationships/oleObject" Target="../embeddings/oleObject27.bin"/><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97.png"/><Relationship Id="rId2" Type="http://schemas.openxmlformats.org/officeDocument/2006/relationships/slideLayout" Target="../slideLayouts/slideLayout20.xml"/><Relationship Id="rId1" Type="http://schemas.openxmlformats.org/officeDocument/2006/relationships/vmlDrawing" Target="../drawings/vmlDrawing13.v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oleObject" Target="../embeddings/oleObject28.bin"/></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94.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hyperlink" Target="http://www.kahosl.be/" TargetMode="External"/><Relationship Id="rId4" Type="http://schemas.openxmlformats.org/officeDocument/2006/relationships/image" Target="../media/image115.jpeg"/></Relationships>
</file>

<file path=ppt/slides/_rels/slide54.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5.png"/><Relationship Id="rId3" Type="http://schemas.openxmlformats.org/officeDocument/2006/relationships/notesSlide" Target="../notesSlides/notesSlide13.xml"/><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image" Target="../media/image117.png"/><Relationship Id="rId11" Type="http://schemas.openxmlformats.org/officeDocument/2006/relationships/image" Target="../media/image123.jpeg"/><Relationship Id="rId5" Type="http://schemas.openxmlformats.org/officeDocument/2006/relationships/oleObject" Target="../embeddings/oleObject29.bin"/><Relationship Id="rId10" Type="http://schemas.openxmlformats.org/officeDocument/2006/relationships/image" Target="../media/image122.jpeg"/><Relationship Id="rId4" Type="http://schemas.openxmlformats.org/officeDocument/2006/relationships/image" Target="../media/image118.jpeg"/><Relationship Id="rId9" Type="http://schemas.openxmlformats.org/officeDocument/2006/relationships/image" Target="../media/image121.jpeg"/><Relationship Id="rId1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97.png"/><Relationship Id="rId4" Type="http://schemas.openxmlformats.org/officeDocument/2006/relationships/image" Target="../media/image12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http://www.rp-photonics.com/bandwidth.html" TargetMode="External"/><Relationship Id="rId7" Type="http://schemas.openxmlformats.org/officeDocument/2006/relationships/hyperlink" Target="http://www.rp-photonics.com/polarization_of_laser_emission.html" TargetMode="External"/><Relationship Id="rId2" Type="http://schemas.openxmlformats.org/officeDocument/2006/relationships/hyperlink" Target="http://www.rp-photonics.com/coherence.html" TargetMode="External"/><Relationship Id="rId1" Type="http://schemas.openxmlformats.org/officeDocument/2006/relationships/slideLayout" Target="../slideLayouts/slideLayout19.xml"/><Relationship Id="rId6" Type="http://schemas.openxmlformats.org/officeDocument/2006/relationships/hyperlink" Target="http://www.rp-photonics.com/blue_lasers.html" TargetMode="External"/><Relationship Id="rId5" Type="http://schemas.openxmlformats.org/officeDocument/2006/relationships/hyperlink" Target="http://www.rp-photonics.com/green_lasers.html" TargetMode="External"/><Relationship Id="rId4" Type="http://schemas.openxmlformats.org/officeDocument/2006/relationships/hyperlink" Target="http://www.rp-photonics.com/red_laser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6175"/>
            <a:ext cx="7772400" cy="1470025"/>
          </a:xfrm>
        </p:spPr>
        <p:txBody>
          <a:bodyPr/>
          <a:lstStyle/>
          <a:p>
            <a:r>
              <a:rPr lang="en-GB" altLang="en-US" b="1" dirty="0" smtClean="0">
                <a:solidFill>
                  <a:srgbClr val="FF0000"/>
                </a:solidFill>
                <a:ea typeface="ＭＳ Ｐゴシック" panose="020B0600070205080204" pitchFamily="34" charset="-128"/>
              </a:rPr>
              <a:t>Laser scanning and 3D Point Clouds</a:t>
            </a:r>
            <a:br>
              <a:rPr lang="en-GB" altLang="en-US" b="1" dirty="0" smtClean="0">
                <a:solidFill>
                  <a:srgbClr val="FF0000"/>
                </a:solidFill>
                <a:ea typeface="ＭＳ Ｐゴシック" panose="020B0600070205080204" pitchFamily="34" charset="-128"/>
              </a:rPr>
            </a:b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7950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Afbeelding 7" descr="ws_9265.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755650" y="2060575"/>
            <a:ext cx="467995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descr="ws_9275.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93738" y="3806825"/>
            <a:ext cx="46577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hthoek 10"/>
          <p:cNvSpPr>
            <a:spLocks noChangeArrowheads="1"/>
          </p:cNvSpPr>
          <p:nvPr/>
        </p:nvSpPr>
        <p:spPr bwMode="auto">
          <a:xfrm>
            <a:off x="5757863" y="2513013"/>
            <a:ext cx="3121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000">
                <a:solidFill>
                  <a:schemeClr val="tx1"/>
                </a:solidFill>
              </a:rPr>
              <a:t>Total Station </a:t>
            </a:r>
            <a:r>
              <a:rPr lang="en-GB" altLang="en-US" sz="2000">
                <a:solidFill>
                  <a:schemeClr val="tx1"/>
                </a:solidFill>
                <a:sym typeface="Wingdings" panose="05000000000000000000" pitchFamily="2" charset="2"/>
              </a:rPr>
              <a:t> point based</a:t>
            </a:r>
            <a:endParaRPr lang="en-GB" altLang="en-US" sz="2000">
              <a:solidFill>
                <a:schemeClr val="tx1"/>
              </a:solidFill>
            </a:endParaRPr>
          </a:p>
        </p:txBody>
      </p:sp>
      <p:sp>
        <p:nvSpPr>
          <p:cNvPr id="13" name="Rechthoek 12"/>
          <p:cNvSpPr>
            <a:spLocks noChangeArrowheads="1"/>
          </p:cNvSpPr>
          <p:nvPr/>
        </p:nvSpPr>
        <p:spPr bwMode="auto">
          <a:xfrm>
            <a:off x="5734050" y="4168775"/>
            <a:ext cx="3629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10" rIns="91419" bIns="4571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000">
                <a:solidFill>
                  <a:schemeClr val="tx1"/>
                </a:solidFill>
              </a:rPr>
              <a:t>Laser Scanner </a:t>
            </a:r>
            <a:r>
              <a:rPr lang="en-GB" altLang="en-US" sz="2000">
                <a:solidFill>
                  <a:schemeClr val="tx1"/>
                </a:solidFill>
                <a:sym typeface="Wingdings" panose="05000000000000000000" pitchFamily="2" charset="2"/>
              </a:rPr>
              <a:t> surface based</a:t>
            </a:r>
            <a:endParaRPr lang="en-GB" altLang="en-US" sz="2000">
              <a:solidFill>
                <a:schemeClr val="tx1"/>
              </a:solidFill>
            </a:endParaRPr>
          </a:p>
        </p:txBody>
      </p:sp>
      <p:sp>
        <p:nvSpPr>
          <p:cNvPr id="2" name="Title 1"/>
          <p:cNvSpPr>
            <a:spLocks noGrp="1"/>
          </p:cNvSpPr>
          <p:nvPr>
            <p:ph type="title"/>
          </p:nvPr>
        </p:nvSpPr>
        <p:spPr/>
        <p:txBody>
          <a:bodyPr/>
          <a:lstStyle/>
          <a:p>
            <a:pPr>
              <a:buFont typeface="Times New Roman" charset="0"/>
              <a:buNone/>
              <a:defRPr/>
            </a:pPr>
            <a:r>
              <a:rPr lang="en-GB" dirty="0" smtClean="0"/>
              <a:t>What is laser scanning ?</a:t>
            </a:r>
            <a:endParaRPr lang="en-GB" dirty="0"/>
          </a:p>
        </p:txBody>
      </p:sp>
      <p:sp>
        <p:nvSpPr>
          <p:cNvPr id="3" name="TextBox 2"/>
          <p:cNvSpPr txBox="1"/>
          <p:nvPr/>
        </p:nvSpPr>
        <p:spPr>
          <a:xfrm>
            <a:off x="-36513" y="5435600"/>
            <a:ext cx="9510713" cy="646113"/>
          </a:xfrm>
          <a:prstGeom prst="rect">
            <a:avLst/>
          </a:prstGeom>
          <a:noFill/>
        </p:spPr>
        <p:txBody>
          <a:bodyPr wrap="none">
            <a:spAutoFit/>
          </a:bodyPr>
          <a:lstStyle/>
          <a:p>
            <a:pPr marL="285750" indent="-285750" eaLnBrk="1" hangingPunct="1">
              <a:buFont typeface="Arial" panose="020B0604020202020204" pitchFamily="34" charset="0"/>
              <a:buChar char="•"/>
              <a:defRPr/>
            </a:pPr>
            <a:r>
              <a:rPr lang="en-GB" dirty="0"/>
              <a:t>The laser scanner are not </a:t>
            </a:r>
            <a:r>
              <a:rPr lang="en-GB" dirty="0" err="1"/>
              <a:t>pointable</a:t>
            </a:r>
            <a:r>
              <a:rPr lang="en-GB" dirty="0"/>
              <a:t> measuring devices unlike Total station. It measures</a:t>
            </a:r>
          </a:p>
          <a:p>
            <a:pPr eaLnBrk="1" hangingPunct="1">
              <a:defRPr/>
            </a:pPr>
            <a:r>
              <a:rPr lang="en-GB" dirty="0"/>
              <a:t>range in uniform increments of arc.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5294313" y="881063"/>
            <a:ext cx="1584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b="1"/>
              <a:t>Static</a:t>
            </a:r>
            <a:endParaRPr lang="en-GB" altLang="en-US"/>
          </a:p>
        </p:txBody>
      </p:sp>
      <p:sp>
        <p:nvSpPr>
          <p:cNvPr id="38915" name="Rectangle 6"/>
          <p:cNvSpPr>
            <a:spLocks noChangeArrowheads="1"/>
          </p:cNvSpPr>
          <p:nvPr/>
        </p:nvSpPr>
        <p:spPr bwMode="auto">
          <a:xfrm>
            <a:off x="5724525" y="1519238"/>
            <a:ext cx="2089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b="1" dirty="0"/>
              <a:t>Dynamic</a:t>
            </a:r>
            <a:endParaRPr lang="en-GB" altLang="en-US" dirty="0"/>
          </a:p>
        </p:txBody>
      </p:sp>
      <p:sp>
        <p:nvSpPr>
          <p:cNvPr id="5127" name="Rectangle 7"/>
          <p:cNvSpPr>
            <a:spLocks noChangeArrowheads="1"/>
          </p:cNvSpPr>
          <p:nvPr/>
        </p:nvSpPr>
        <p:spPr bwMode="auto">
          <a:xfrm>
            <a:off x="6154738" y="2062163"/>
            <a:ext cx="2089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800" b="1"/>
              <a:t>Aerial</a:t>
            </a:r>
            <a:endParaRPr lang="en-GB" altLang="en-US" sz="2800"/>
          </a:p>
        </p:txBody>
      </p:sp>
      <p:sp>
        <p:nvSpPr>
          <p:cNvPr id="5128" name="Rectangle 8"/>
          <p:cNvSpPr>
            <a:spLocks noChangeArrowheads="1"/>
          </p:cNvSpPr>
          <p:nvPr/>
        </p:nvSpPr>
        <p:spPr bwMode="auto">
          <a:xfrm>
            <a:off x="5724525" y="25654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400" b="1"/>
              <a:t> Manned aircraft</a:t>
            </a:r>
            <a:endParaRPr lang="en-GB" altLang="en-US" sz="2400"/>
          </a:p>
        </p:txBody>
      </p:sp>
      <p:sp>
        <p:nvSpPr>
          <p:cNvPr id="5129" name="Rectangle 9"/>
          <p:cNvSpPr>
            <a:spLocks noChangeArrowheads="1"/>
          </p:cNvSpPr>
          <p:nvPr/>
        </p:nvSpPr>
        <p:spPr bwMode="auto">
          <a:xfrm>
            <a:off x="5724525" y="29972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400" b="1"/>
              <a:t> Drones</a:t>
            </a:r>
            <a:endParaRPr lang="en-GB" altLang="en-US" sz="2400"/>
          </a:p>
        </p:txBody>
      </p:sp>
      <p:sp>
        <p:nvSpPr>
          <p:cNvPr id="5130" name="Rectangle 10"/>
          <p:cNvSpPr>
            <a:spLocks noChangeArrowheads="1"/>
          </p:cNvSpPr>
          <p:nvPr/>
        </p:nvSpPr>
        <p:spPr bwMode="auto">
          <a:xfrm>
            <a:off x="6588125" y="944563"/>
            <a:ext cx="2089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800" b="1" dirty="0"/>
              <a:t>Terrestrial</a:t>
            </a:r>
            <a:endParaRPr lang="en-GB" altLang="en-US" sz="2800" dirty="0"/>
          </a:p>
        </p:txBody>
      </p:sp>
      <p:sp>
        <p:nvSpPr>
          <p:cNvPr id="5131" name="Rectangle 11"/>
          <p:cNvSpPr>
            <a:spLocks noChangeArrowheads="1"/>
          </p:cNvSpPr>
          <p:nvPr/>
        </p:nvSpPr>
        <p:spPr bwMode="auto">
          <a:xfrm>
            <a:off x="5724525" y="35306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pPr>
            <a:r>
              <a:rPr lang="en-GB" altLang="en-US" sz="2400" b="1"/>
              <a:t>Mobile mapping</a:t>
            </a:r>
            <a:endParaRPr lang="en-GB" altLang="en-US" sz="2400"/>
          </a:p>
        </p:txBody>
      </p:sp>
      <p:sp>
        <p:nvSpPr>
          <p:cNvPr id="2" name="Title 1"/>
          <p:cNvSpPr>
            <a:spLocks noGrp="1"/>
          </p:cNvSpPr>
          <p:nvPr>
            <p:ph type="title"/>
          </p:nvPr>
        </p:nvSpPr>
        <p:spPr>
          <a:xfrm>
            <a:off x="390525" y="44450"/>
            <a:ext cx="8226425" cy="720725"/>
          </a:xfrm>
        </p:spPr>
        <p:txBody>
          <a:bodyPr/>
          <a:lstStyle/>
          <a:p>
            <a:pPr algn="ctr">
              <a:buFont typeface="Times New Roman" charset="0"/>
              <a:buNone/>
              <a:defRPr/>
            </a:pPr>
            <a:r>
              <a:rPr lang="en-GB" dirty="0" smtClean="0"/>
              <a:t>Types of laser scanning</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checkerboard(across)">
                                      <p:cBhvr>
                                        <p:cTn id="7" dur="500"/>
                                        <p:tgtEl>
                                          <p:spTgt spid="512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130"/>
                                        </p:tgtEl>
                                        <p:attrNameLst>
                                          <p:attrName>style.visibility</p:attrName>
                                        </p:attrNameLst>
                                      </p:cBhvr>
                                      <p:to>
                                        <p:strVal val="visible"/>
                                      </p:to>
                                    </p:set>
                                    <p:animEffect transition="in" filter="checkerboard(across)">
                                      <p:cBhvr>
                                        <p:cTn id="10" dur="500"/>
                                        <p:tgtEl>
                                          <p:spTgt spid="51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box(in)">
                                      <p:cBhvr>
                                        <p:cTn id="15" dur="500"/>
                                        <p:tgtEl>
                                          <p:spTgt spid="512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129"/>
                                        </p:tgtEl>
                                        <p:attrNameLst>
                                          <p:attrName>style.visibility</p:attrName>
                                        </p:attrNameLst>
                                      </p:cBhvr>
                                      <p:to>
                                        <p:strVal val="visible"/>
                                      </p:to>
                                    </p:set>
                                    <p:animEffect transition="in" filter="box(in)">
                                      <p:cBhvr>
                                        <p:cTn id="18" dur="500"/>
                                        <p:tgtEl>
                                          <p:spTgt spid="51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131"/>
                                        </p:tgtEl>
                                        <p:attrNameLst>
                                          <p:attrName>style.visibility</p:attrName>
                                        </p:attrNameLst>
                                      </p:cBhvr>
                                      <p:to>
                                        <p:strVal val="visible"/>
                                      </p:to>
                                    </p:set>
                                    <p:anim calcmode="lin" valueType="num">
                                      <p:cBhvr additive="base">
                                        <p:cTn id="23" dur="500" fill="hold"/>
                                        <p:tgtEl>
                                          <p:spTgt spid="5131"/>
                                        </p:tgtEl>
                                        <p:attrNameLst>
                                          <p:attrName>ppt_x</p:attrName>
                                        </p:attrNameLst>
                                      </p:cBhvr>
                                      <p:tavLst>
                                        <p:tav tm="0">
                                          <p:val>
                                            <p:strVal val="#ppt_x"/>
                                          </p:val>
                                        </p:tav>
                                        <p:tav tm="100000">
                                          <p:val>
                                            <p:strVal val="#ppt_x"/>
                                          </p:val>
                                        </p:tav>
                                      </p:tavLst>
                                    </p:anim>
                                    <p:anim calcmode="lin" valueType="num">
                                      <p:cBhvr additive="base">
                                        <p:cTn id="24"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P spid="5129" grpId="0"/>
      <p:bldP spid="5130" grpId="0"/>
      <p:bldP spid="51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ChangeArrowheads="1"/>
          </p:cNvSpPr>
          <p:nvPr/>
        </p:nvSpPr>
        <p:spPr bwMode="auto">
          <a:xfrm>
            <a:off x="755650" y="1412875"/>
            <a:ext cx="1584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b="1">
                <a:solidFill>
                  <a:schemeClr val="tx1"/>
                </a:solidFill>
              </a:rPr>
              <a:t>Static</a:t>
            </a:r>
            <a:endParaRPr lang="en-GB" altLang="en-US">
              <a:solidFill>
                <a:schemeClr val="tx1"/>
              </a:solidFill>
            </a:endParaRPr>
          </a:p>
        </p:txBody>
      </p:sp>
      <p:sp>
        <p:nvSpPr>
          <p:cNvPr id="39939" name="Rectangle 6"/>
          <p:cNvSpPr>
            <a:spLocks noChangeArrowheads="1"/>
          </p:cNvSpPr>
          <p:nvPr/>
        </p:nvSpPr>
        <p:spPr bwMode="auto">
          <a:xfrm>
            <a:off x="4716463" y="1412875"/>
            <a:ext cx="2089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b="1">
                <a:solidFill>
                  <a:schemeClr val="tx1"/>
                </a:solidFill>
              </a:rPr>
              <a:t>Dynamic</a:t>
            </a:r>
            <a:endParaRPr lang="en-GB" altLang="en-US">
              <a:solidFill>
                <a:schemeClr val="tx1"/>
              </a:solidFill>
            </a:endParaRPr>
          </a:p>
        </p:txBody>
      </p:sp>
      <p:sp>
        <p:nvSpPr>
          <p:cNvPr id="5127" name="Rectangle 7"/>
          <p:cNvSpPr>
            <a:spLocks noChangeArrowheads="1"/>
          </p:cNvSpPr>
          <p:nvPr/>
        </p:nvSpPr>
        <p:spPr bwMode="auto">
          <a:xfrm>
            <a:off x="5292725" y="2062163"/>
            <a:ext cx="2089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800" b="1">
                <a:solidFill>
                  <a:schemeClr val="tx1"/>
                </a:solidFill>
              </a:rPr>
              <a:t>Aerial</a:t>
            </a:r>
            <a:endParaRPr lang="en-GB" altLang="en-US" sz="2800">
              <a:solidFill>
                <a:schemeClr val="tx1"/>
              </a:solidFill>
            </a:endParaRPr>
          </a:p>
        </p:txBody>
      </p:sp>
      <p:sp>
        <p:nvSpPr>
          <p:cNvPr id="5128" name="Rectangle 8"/>
          <p:cNvSpPr>
            <a:spLocks noChangeArrowheads="1"/>
          </p:cNvSpPr>
          <p:nvPr/>
        </p:nvSpPr>
        <p:spPr bwMode="auto">
          <a:xfrm>
            <a:off x="5724525" y="25654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400" b="1">
                <a:solidFill>
                  <a:schemeClr val="tx1"/>
                </a:solidFill>
              </a:rPr>
              <a:t> Manned aircraft</a:t>
            </a:r>
            <a:endParaRPr lang="en-GB" altLang="en-US" sz="2400">
              <a:solidFill>
                <a:schemeClr val="tx1"/>
              </a:solidFill>
            </a:endParaRPr>
          </a:p>
        </p:txBody>
      </p:sp>
      <p:sp>
        <p:nvSpPr>
          <p:cNvPr id="5129" name="Rectangle 9"/>
          <p:cNvSpPr>
            <a:spLocks noChangeArrowheads="1"/>
          </p:cNvSpPr>
          <p:nvPr/>
        </p:nvSpPr>
        <p:spPr bwMode="auto">
          <a:xfrm>
            <a:off x="5724525" y="299720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400" b="1">
                <a:solidFill>
                  <a:schemeClr val="tx1"/>
                </a:solidFill>
              </a:rPr>
              <a:t> UAV</a:t>
            </a:r>
            <a:endParaRPr lang="en-GB" altLang="en-US" sz="2400">
              <a:solidFill>
                <a:schemeClr val="tx1"/>
              </a:solidFill>
            </a:endParaRPr>
          </a:p>
        </p:txBody>
      </p:sp>
      <p:sp>
        <p:nvSpPr>
          <p:cNvPr id="5130" name="Rectangle 10"/>
          <p:cNvSpPr>
            <a:spLocks noChangeArrowheads="1"/>
          </p:cNvSpPr>
          <p:nvPr/>
        </p:nvSpPr>
        <p:spPr bwMode="auto">
          <a:xfrm>
            <a:off x="5364163" y="3429000"/>
            <a:ext cx="2089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800" b="1">
                <a:solidFill>
                  <a:schemeClr val="tx1"/>
                </a:solidFill>
              </a:rPr>
              <a:t>Terrestrial</a:t>
            </a:r>
            <a:endParaRPr lang="en-GB" altLang="en-US" sz="2800">
              <a:solidFill>
                <a:schemeClr val="tx1"/>
              </a:solidFill>
            </a:endParaRPr>
          </a:p>
        </p:txBody>
      </p:sp>
      <p:sp>
        <p:nvSpPr>
          <p:cNvPr id="5131" name="Rectangle 11"/>
          <p:cNvSpPr>
            <a:spLocks noChangeArrowheads="1"/>
          </p:cNvSpPr>
          <p:nvPr/>
        </p:nvSpPr>
        <p:spPr bwMode="auto">
          <a:xfrm>
            <a:off x="5724525" y="4005263"/>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400" b="1">
                <a:solidFill>
                  <a:schemeClr val="tx1"/>
                </a:solidFill>
              </a:rPr>
              <a:t> Mobile mapping</a:t>
            </a:r>
            <a:endParaRPr lang="en-GB" altLang="en-US" sz="2400">
              <a:solidFill>
                <a:schemeClr val="tx1"/>
              </a:solidFill>
            </a:endParaRPr>
          </a:p>
        </p:txBody>
      </p:sp>
      <p:sp>
        <p:nvSpPr>
          <p:cNvPr id="5132" name="AutoShape 12"/>
          <p:cNvSpPr>
            <a:spLocks noChangeArrowheads="1"/>
          </p:cNvSpPr>
          <p:nvPr/>
        </p:nvSpPr>
        <p:spPr bwMode="auto">
          <a:xfrm>
            <a:off x="4787900" y="2133600"/>
            <a:ext cx="431800" cy="3603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133" name="AutoShape 13"/>
          <p:cNvSpPr>
            <a:spLocks noChangeArrowheads="1"/>
          </p:cNvSpPr>
          <p:nvPr/>
        </p:nvSpPr>
        <p:spPr bwMode="auto">
          <a:xfrm>
            <a:off x="4787900" y="3502025"/>
            <a:ext cx="431800" cy="36036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13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133600"/>
            <a:ext cx="260032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19075"/>
            <a:ext cx="8226425" cy="977900"/>
          </a:xfrm>
        </p:spPr>
        <p:txBody>
          <a:bodyPr/>
          <a:lstStyle/>
          <a:p>
            <a:pPr>
              <a:buFont typeface="Times New Roman" charset="0"/>
              <a:buNone/>
              <a:defRPr/>
            </a:pPr>
            <a:r>
              <a:rPr lang="en-GB" dirty="0" smtClean="0"/>
              <a:t>Types of laser scanning</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35"/>
                                        </p:tgtEl>
                                        <p:attrNameLst>
                                          <p:attrName>style.visibility</p:attrName>
                                        </p:attrNameLst>
                                      </p:cBhvr>
                                      <p:to>
                                        <p:strVal val="visible"/>
                                      </p:to>
                                    </p:set>
                                    <p:animEffect transition="in" filter="blinds(horizontal)">
                                      <p:cBhvr>
                                        <p:cTn id="7" dur="500"/>
                                        <p:tgtEl>
                                          <p:spTgt spid="51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32"/>
                                        </p:tgtEl>
                                        <p:attrNameLst>
                                          <p:attrName>style.visibility</p:attrName>
                                        </p:attrNameLst>
                                      </p:cBhvr>
                                      <p:to>
                                        <p:strVal val="visible"/>
                                      </p:to>
                                    </p:set>
                                    <p:animEffect transition="in" filter="checkerboard(across)">
                                      <p:cBhvr>
                                        <p:cTn id="12" dur="500"/>
                                        <p:tgtEl>
                                          <p:spTgt spid="513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127"/>
                                        </p:tgtEl>
                                        <p:attrNameLst>
                                          <p:attrName>style.visibility</p:attrName>
                                        </p:attrNameLst>
                                      </p:cBhvr>
                                      <p:to>
                                        <p:strVal val="visible"/>
                                      </p:to>
                                    </p:set>
                                    <p:animEffect transition="in" filter="checkerboard(across)">
                                      <p:cBhvr>
                                        <p:cTn id="15" dur="500"/>
                                        <p:tgtEl>
                                          <p:spTgt spid="512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133"/>
                                        </p:tgtEl>
                                        <p:attrNameLst>
                                          <p:attrName>style.visibility</p:attrName>
                                        </p:attrNameLst>
                                      </p:cBhvr>
                                      <p:to>
                                        <p:strVal val="visible"/>
                                      </p:to>
                                    </p:set>
                                    <p:animEffect transition="in" filter="checkerboard(across)">
                                      <p:cBhvr>
                                        <p:cTn id="18" dur="500"/>
                                        <p:tgtEl>
                                          <p:spTgt spid="513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30"/>
                                        </p:tgtEl>
                                        <p:attrNameLst>
                                          <p:attrName>style.visibility</p:attrName>
                                        </p:attrNameLst>
                                      </p:cBhvr>
                                      <p:to>
                                        <p:strVal val="visible"/>
                                      </p:to>
                                    </p:set>
                                    <p:animEffect transition="in" filter="checkerboard(across)">
                                      <p:cBhvr>
                                        <p:cTn id="21" dur="500"/>
                                        <p:tgtEl>
                                          <p:spTgt spid="51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128"/>
                                        </p:tgtEl>
                                        <p:attrNameLst>
                                          <p:attrName>style.visibility</p:attrName>
                                        </p:attrNameLst>
                                      </p:cBhvr>
                                      <p:to>
                                        <p:strVal val="visible"/>
                                      </p:to>
                                    </p:set>
                                    <p:animEffect transition="in" filter="box(in)">
                                      <p:cBhvr>
                                        <p:cTn id="26" dur="500"/>
                                        <p:tgtEl>
                                          <p:spTgt spid="5128"/>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129"/>
                                        </p:tgtEl>
                                        <p:attrNameLst>
                                          <p:attrName>style.visibility</p:attrName>
                                        </p:attrNameLst>
                                      </p:cBhvr>
                                      <p:to>
                                        <p:strVal val="visible"/>
                                      </p:to>
                                    </p:set>
                                    <p:animEffect transition="in" filter="box(in)">
                                      <p:cBhvr>
                                        <p:cTn id="29" dur="500"/>
                                        <p:tgtEl>
                                          <p:spTgt spid="512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131"/>
                                        </p:tgtEl>
                                        <p:attrNameLst>
                                          <p:attrName>style.visibility</p:attrName>
                                        </p:attrNameLst>
                                      </p:cBhvr>
                                      <p:to>
                                        <p:strVal val="visible"/>
                                      </p:to>
                                    </p:set>
                                    <p:anim calcmode="lin" valueType="num">
                                      <p:cBhvr additive="base">
                                        <p:cTn id="34" dur="500" fill="hold"/>
                                        <p:tgtEl>
                                          <p:spTgt spid="5131"/>
                                        </p:tgtEl>
                                        <p:attrNameLst>
                                          <p:attrName>ppt_x</p:attrName>
                                        </p:attrNameLst>
                                      </p:cBhvr>
                                      <p:tavLst>
                                        <p:tav tm="0">
                                          <p:val>
                                            <p:strVal val="#ppt_x"/>
                                          </p:val>
                                        </p:tav>
                                        <p:tav tm="100000">
                                          <p:val>
                                            <p:strVal val="#ppt_x"/>
                                          </p:val>
                                        </p:tav>
                                      </p:tavLst>
                                    </p:anim>
                                    <p:anim calcmode="lin" valueType="num">
                                      <p:cBhvr additive="base">
                                        <p:cTn id="35"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p:bldP spid="5129" grpId="0"/>
      <p:bldP spid="5130" grpId="0"/>
      <p:bldP spid="5131" grpId="0"/>
      <p:bldP spid="5132" grpId="0" animBg="1"/>
      <p:bldP spid="51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3" name="Picture 21" descr="FOV"/>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39" t="12828" r="4225" b="2820"/>
          <a:stretch>
            <a:fillRect/>
          </a:stretch>
        </p:blipFill>
        <p:spPr bwMode="auto">
          <a:xfrm>
            <a:off x="755650" y="2060575"/>
            <a:ext cx="1008063"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 Box 22"/>
          <p:cNvSpPr txBox="1">
            <a:spLocks noChangeArrowheads="1"/>
          </p:cNvSpPr>
          <p:nvPr/>
        </p:nvSpPr>
        <p:spPr bwMode="auto">
          <a:xfrm>
            <a:off x="179388" y="1341438"/>
            <a:ext cx="2160587" cy="396875"/>
          </a:xfrm>
          <a:prstGeom prst="rect">
            <a:avLst/>
          </a:prstGeom>
          <a:noFill/>
          <a:ln w="9525" algn="ctr">
            <a:noFill/>
            <a:miter lim="800000"/>
            <a:headEnd/>
            <a:tailEnd/>
          </a:ln>
          <a:effectLst/>
        </p:spPr>
        <p:txBody>
          <a:bodyPr>
            <a:spAutoFit/>
          </a:bodyPr>
          <a:lstStyle/>
          <a:p>
            <a:pPr algn="ctr">
              <a:spcBef>
                <a:spcPct val="50000"/>
              </a:spcBef>
              <a:defRPr/>
            </a:pPr>
            <a:r>
              <a:rPr lang="nl-BE" sz="2000">
                <a:solidFill>
                  <a:srgbClr val="000099"/>
                </a:solidFill>
                <a:effectLst>
                  <a:outerShdw blurRad="38100" dist="38100" dir="2700000" algn="tl">
                    <a:srgbClr val="C0C0C0"/>
                  </a:outerShdw>
                </a:effectLst>
              </a:rPr>
              <a:t>Field of view</a:t>
            </a:r>
            <a:endParaRPr lang="nl-NL" sz="2000">
              <a:solidFill>
                <a:srgbClr val="000099"/>
              </a:solidFill>
              <a:effectLst>
                <a:outerShdw blurRad="38100" dist="38100" dir="2700000" algn="tl">
                  <a:srgbClr val="C0C0C0"/>
                </a:outerShdw>
              </a:effectLst>
            </a:endParaRPr>
          </a:p>
        </p:txBody>
      </p:sp>
      <p:sp>
        <p:nvSpPr>
          <p:cNvPr id="8215" name="Text Box 23"/>
          <p:cNvSpPr txBox="1">
            <a:spLocks noChangeArrowheads="1"/>
          </p:cNvSpPr>
          <p:nvPr/>
        </p:nvSpPr>
        <p:spPr bwMode="auto">
          <a:xfrm>
            <a:off x="2555875" y="1341438"/>
            <a:ext cx="1728788" cy="396875"/>
          </a:xfrm>
          <a:prstGeom prst="rect">
            <a:avLst/>
          </a:prstGeom>
          <a:noFill/>
          <a:ln w="9525" algn="ctr">
            <a:noFill/>
            <a:miter lim="800000"/>
            <a:headEnd/>
            <a:tailEnd/>
          </a:ln>
          <a:effectLst/>
        </p:spPr>
        <p:txBody>
          <a:bodyPr>
            <a:spAutoFit/>
          </a:bodyPr>
          <a:lstStyle/>
          <a:p>
            <a:pPr algn="ctr">
              <a:spcBef>
                <a:spcPct val="50000"/>
              </a:spcBef>
              <a:defRPr/>
            </a:pPr>
            <a:r>
              <a:rPr lang="nl-BE" sz="2000">
                <a:solidFill>
                  <a:srgbClr val="000099"/>
                </a:solidFill>
                <a:effectLst>
                  <a:outerShdw blurRad="38100" dist="38100" dir="2700000" algn="tl">
                    <a:srgbClr val="C0C0C0"/>
                  </a:outerShdw>
                </a:effectLst>
              </a:rPr>
              <a:t>Range</a:t>
            </a:r>
            <a:endParaRPr lang="nl-NL" sz="2000">
              <a:solidFill>
                <a:srgbClr val="000099"/>
              </a:solidFill>
              <a:effectLst>
                <a:outerShdw blurRad="38100" dist="38100" dir="2700000" algn="tl">
                  <a:srgbClr val="C0C0C0"/>
                </a:outerShdw>
              </a:effectLst>
            </a:endParaRPr>
          </a:p>
        </p:txBody>
      </p:sp>
      <p:sp>
        <p:nvSpPr>
          <p:cNvPr id="8216" name="Rectangle 24"/>
          <p:cNvSpPr>
            <a:spLocks noChangeArrowheads="1"/>
          </p:cNvSpPr>
          <p:nvPr/>
        </p:nvSpPr>
        <p:spPr bwMode="auto">
          <a:xfrm>
            <a:off x="2195513" y="1989138"/>
            <a:ext cx="70929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ct val="80000"/>
              </a:lnSpc>
              <a:spcBef>
                <a:spcPct val="20000"/>
              </a:spcBef>
              <a:buClrTx/>
              <a:buSzTx/>
              <a:buFontTx/>
              <a:buNone/>
            </a:pPr>
            <a:endParaRPr lang="en-GB" altLang="en-US" sz="2000">
              <a:solidFill>
                <a:schemeClr val="tx1"/>
              </a:solidFill>
            </a:endParaRPr>
          </a:p>
          <a:p>
            <a:pPr lvl="1" eaLnBrk="1" hangingPunct="1">
              <a:lnSpc>
                <a:spcPct val="80000"/>
              </a:lnSpc>
              <a:spcBef>
                <a:spcPct val="20000"/>
              </a:spcBef>
              <a:buClrTx/>
              <a:buSzTx/>
              <a:buFontTx/>
              <a:buNone/>
            </a:pPr>
            <a:r>
              <a:rPr lang="en-GB" altLang="en-US" sz="2000">
                <a:solidFill>
                  <a:srgbClr val="000099"/>
                </a:solidFill>
              </a:rPr>
              <a:t>Close range		sub mm		100 pt/sec</a:t>
            </a:r>
          </a:p>
          <a:p>
            <a:pPr lvl="1" eaLnBrk="1" hangingPunct="1">
              <a:lnSpc>
                <a:spcPct val="80000"/>
              </a:lnSpc>
              <a:spcBef>
                <a:spcPct val="20000"/>
              </a:spcBef>
              <a:buClrTx/>
              <a:buSzTx/>
              <a:buFontTx/>
              <a:buNone/>
            </a:pPr>
            <a:r>
              <a:rPr lang="en-GB" altLang="en-US" sz="2000">
                <a:solidFill>
                  <a:srgbClr val="000099"/>
                </a:solidFill>
              </a:rPr>
              <a:t>Mid range 		mm		1000-500000 pt/sec</a:t>
            </a:r>
          </a:p>
          <a:p>
            <a:pPr lvl="1" eaLnBrk="1" hangingPunct="1">
              <a:lnSpc>
                <a:spcPct val="80000"/>
              </a:lnSpc>
              <a:spcBef>
                <a:spcPct val="20000"/>
              </a:spcBef>
              <a:buClrTx/>
              <a:buSzTx/>
              <a:buFontTx/>
              <a:buNone/>
            </a:pPr>
            <a:r>
              <a:rPr lang="nl-BE" altLang="en-US" sz="2000">
                <a:solidFill>
                  <a:srgbClr val="000099"/>
                </a:solidFill>
              </a:rPr>
              <a:t>Long range		centimeter	&gt; 500000 pt/sec</a:t>
            </a:r>
            <a:endParaRPr lang="en-GB" altLang="en-US" sz="2000">
              <a:solidFill>
                <a:srgbClr val="000099"/>
              </a:solidFill>
            </a:endParaRPr>
          </a:p>
          <a:p>
            <a:pPr eaLnBrk="1" hangingPunct="1">
              <a:lnSpc>
                <a:spcPct val="80000"/>
              </a:lnSpc>
              <a:spcBef>
                <a:spcPct val="20000"/>
              </a:spcBef>
              <a:buClrTx/>
              <a:buSzTx/>
              <a:buFontTx/>
              <a:buChar char="•"/>
            </a:pPr>
            <a:endParaRPr lang="en-GB" altLang="en-US" sz="2000">
              <a:solidFill>
                <a:srgbClr val="000099"/>
              </a:solidFill>
            </a:endParaRPr>
          </a:p>
        </p:txBody>
      </p:sp>
      <p:sp>
        <p:nvSpPr>
          <p:cNvPr id="8217" name="Text Box 25"/>
          <p:cNvSpPr txBox="1">
            <a:spLocks noChangeArrowheads="1"/>
          </p:cNvSpPr>
          <p:nvPr/>
        </p:nvSpPr>
        <p:spPr bwMode="auto">
          <a:xfrm>
            <a:off x="4572000" y="1341438"/>
            <a:ext cx="1728788" cy="396875"/>
          </a:xfrm>
          <a:prstGeom prst="rect">
            <a:avLst/>
          </a:prstGeom>
          <a:noFill/>
          <a:ln w="9525" algn="ctr">
            <a:noFill/>
            <a:miter lim="800000"/>
            <a:headEnd/>
            <a:tailEnd/>
          </a:ln>
          <a:effectLst/>
        </p:spPr>
        <p:txBody>
          <a:bodyPr>
            <a:spAutoFit/>
          </a:bodyPr>
          <a:lstStyle/>
          <a:p>
            <a:pPr algn="ctr">
              <a:spcBef>
                <a:spcPct val="50000"/>
              </a:spcBef>
              <a:defRPr/>
            </a:pPr>
            <a:r>
              <a:rPr lang="en-GB" sz="2000">
                <a:solidFill>
                  <a:srgbClr val="000099"/>
                </a:solidFill>
                <a:effectLst>
                  <a:outerShdw blurRad="38100" dist="38100" dir="2700000" algn="tl">
                    <a:srgbClr val="C0C0C0"/>
                  </a:outerShdw>
                </a:effectLst>
              </a:rPr>
              <a:t>Accuracy</a:t>
            </a:r>
          </a:p>
        </p:txBody>
      </p:sp>
      <p:sp>
        <p:nvSpPr>
          <p:cNvPr id="40967" name="Line 26"/>
          <p:cNvSpPr>
            <a:spLocks noChangeShapeType="1"/>
          </p:cNvSpPr>
          <p:nvPr/>
        </p:nvSpPr>
        <p:spPr bwMode="auto">
          <a:xfrm>
            <a:off x="2411413" y="1268413"/>
            <a:ext cx="0" cy="295275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8" name="Line 27"/>
          <p:cNvSpPr>
            <a:spLocks noChangeShapeType="1"/>
          </p:cNvSpPr>
          <p:nvPr/>
        </p:nvSpPr>
        <p:spPr bwMode="auto">
          <a:xfrm>
            <a:off x="4500563" y="1268413"/>
            <a:ext cx="0" cy="295275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0" name="Text Box 28"/>
          <p:cNvSpPr txBox="1">
            <a:spLocks noChangeArrowheads="1"/>
          </p:cNvSpPr>
          <p:nvPr/>
        </p:nvSpPr>
        <p:spPr bwMode="auto">
          <a:xfrm>
            <a:off x="6516688" y="1341438"/>
            <a:ext cx="2159000" cy="396875"/>
          </a:xfrm>
          <a:prstGeom prst="rect">
            <a:avLst/>
          </a:prstGeom>
          <a:noFill/>
          <a:ln w="9525" algn="ctr">
            <a:noFill/>
            <a:miter lim="800000"/>
            <a:headEnd/>
            <a:tailEnd/>
          </a:ln>
          <a:effectLst/>
        </p:spPr>
        <p:txBody>
          <a:bodyPr>
            <a:spAutoFit/>
          </a:bodyPr>
          <a:lstStyle/>
          <a:p>
            <a:pPr algn="ctr">
              <a:spcBef>
                <a:spcPct val="50000"/>
              </a:spcBef>
              <a:defRPr/>
            </a:pPr>
            <a:r>
              <a:rPr lang="nl-BE" sz="2000">
                <a:solidFill>
                  <a:srgbClr val="000099"/>
                </a:solidFill>
                <a:effectLst>
                  <a:outerShdw blurRad="38100" dist="38100" dir="2700000" algn="tl">
                    <a:srgbClr val="C0C0C0"/>
                  </a:outerShdw>
                </a:effectLst>
              </a:rPr>
              <a:t>Speed</a:t>
            </a:r>
            <a:endParaRPr lang="nl-NL" sz="2000">
              <a:solidFill>
                <a:srgbClr val="000099"/>
              </a:solidFill>
              <a:effectLst>
                <a:outerShdw blurRad="38100" dist="38100" dir="2700000" algn="tl">
                  <a:srgbClr val="C0C0C0"/>
                </a:outerShdw>
              </a:effectLst>
            </a:endParaRPr>
          </a:p>
        </p:txBody>
      </p:sp>
      <p:sp>
        <p:nvSpPr>
          <p:cNvPr id="40970" name="Line 29"/>
          <p:cNvSpPr>
            <a:spLocks noChangeShapeType="1"/>
          </p:cNvSpPr>
          <p:nvPr/>
        </p:nvSpPr>
        <p:spPr bwMode="auto">
          <a:xfrm>
            <a:off x="179388" y="1917700"/>
            <a:ext cx="8496300"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71" name="Line 30"/>
          <p:cNvSpPr>
            <a:spLocks noChangeShapeType="1"/>
          </p:cNvSpPr>
          <p:nvPr/>
        </p:nvSpPr>
        <p:spPr bwMode="auto">
          <a:xfrm>
            <a:off x="6443663" y="1268413"/>
            <a:ext cx="0" cy="295275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223" name="Picture 31" descr="VI-910 PDF Broch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4365625"/>
            <a:ext cx="10715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2" descr="trimblegx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4375150"/>
            <a:ext cx="8778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278313"/>
            <a:ext cx="1871663"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226" name="Line 34"/>
          <p:cNvSpPr>
            <a:spLocks noChangeShapeType="1"/>
          </p:cNvSpPr>
          <p:nvPr/>
        </p:nvSpPr>
        <p:spPr bwMode="auto">
          <a:xfrm flipH="1">
            <a:off x="2268538" y="2420938"/>
            <a:ext cx="431800" cy="2232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7" name="Line 35"/>
          <p:cNvSpPr>
            <a:spLocks noChangeShapeType="1"/>
          </p:cNvSpPr>
          <p:nvPr/>
        </p:nvSpPr>
        <p:spPr bwMode="auto">
          <a:xfrm>
            <a:off x="3203575" y="2852738"/>
            <a:ext cx="288925" cy="2089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28" name="Line 36"/>
          <p:cNvSpPr>
            <a:spLocks noChangeShapeType="1"/>
          </p:cNvSpPr>
          <p:nvPr/>
        </p:nvSpPr>
        <p:spPr bwMode="auto">
          <a:xfrm>
            <a:off x="3779838" y="3213100"/>
            <a:ext cx="1223962" cy="1800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30" name="Rectangle 38"/>
          <p:cNvSpPr>
            <a:spLocks noChangeArrowheads="1"/>
          </p:cNvSpPr>
          <p:nvPr/>
        </p:nvSpPr>
        <p:spPr bwMode="auto">
          <a:xfrm>
            <a:off x="5148263" y="6175375"/>
            <a:ext cx="1504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solidFill>
                  <a:schemeClr val="tx1"/>
                </a:solidFill>
              </a:rPr>
              <a:t>(150-1000m)</a:t>
            </a:r>
            <a:endParaRPr lang="nl-NL" altLang="en-US" sz="1800" b="1">
              <a:solidFill>
                <a:schemeClr val="tx1"/>
              </a:solidFill>
            </a:endParaRPr>
          </a:p>
        </p:txBody>
      </p:sp>
      <p:sp>
        <p:nvSpPr>
          <p:cNvPr id="8231" name="Rectangle 39"/>
          <p:cNvSpPr>
            <a:spLocks noChangeArrowheads="1"/>
          </p:cNvSpPr>
          <p:nvPr/>
        </p:nvSpPr>
        <p:spPr bwMode="auto">
          <a:xfrm>
            <a:off x="3348038" y="6127750"/>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solidFill>
                  <a:schemeClr val="tx1"/>
                </a:solidFill>
              </a:rPr>
              <a:t>(1-150m)</a:t>
            </a:r>
            <a:endParaRPr lang="nl-NL" altLang="en-US" sz="1800" b="1">
              <a:solidFill>
                <a:schemeClr val="tx1"/>
              </a:solidFill>
            </a:endParaRPr>
          </a:p>
        </p:txBody>
      </p:sp>
      <p:sp>
        <p:nvSpPr>
          <p:cNvPr id="8232" name="Rectangle 40"/>
          <p:cNvSpPr>
            <a:spLocks noChangeArrowheads="1"/>
          </p:cNvSpPr>
          <p:nvPr/>
        </p:nvSpPr>
        <p:spPr bwMode="auto">
          <a:xfrm>
            <a:off x="1495425" y="6130925"/>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solidFill>
                  <a:schemeClr val="tx1"/>
                </a:solidFill>
              </a:rPr>
              <a:t>(0.5-2m)</a:t>
            </a:r>
          </a:p>
        </p:txBody>
      </p:sp>
      <p:sp>
        <p:nvSpPr>
          <p:cNvPr id="2" name="Title 1"/>
          <p:cNvSpPr>
            <a:spLocks noGrp="1"/>
          </p:cNvSpPr>
          <p:nvPr>
            <p:ph type="title"/>
          </p:nvPr>
        </p:nvSpPr>
        <p:spPr/>
        <p:txBody>
          <a:bodyPr/>
          <a:lstStyle/>
          <a:p>
            <a:pPr>
              <a:buFont typeface="Times New Roman" charset="0"/>
              <a:buNone/>
              <a:defRPr/>
            </a:pPr>
            <a:r>
              <a:rPr lang="en-GB" dirty="0" smtClean="0"/>
              <a:t>Types of laser scanning</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213"/>
                                        </p:tgtEl>
                                        <p:attrNameLst>
                                          <p:attrName>style.visibility</p:attrName>
                                        </p:attrNameLst>
                                      </p:cBhvr>
                                      <p:to>
                                        <p:strVal val="visible"/>
                                      </p:to>
                                    </p:set>
                                    <p:animEffect transition="in" filter="blinds(horizontal)">
                                      <p:cBhvr>
                                        <p:cTn id="7" dur="500"/>
                                        <p:tgtEl>
                                          <p:spTgt spid="82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16"/>
                                        </p:tgtEl>
                                        <p:attrNameLst>
                                          <p:attrName>style.visibility</p:attrName>
                                        </p:attrNameLst>
                                      </p:cBhvr>
                                      <p:to>
                                        <p:strVal val="visible"/>
                                      </p:to>
                                    </p:set>
                                    <p:animEffect transition="in" filter="checkerboard(across)">
                                      <p:cBhvr>
                                        <p:cTn id="12" dur="500"/>
                                        <p:tgtEl>
                                          <p:spTgt spid="82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226"/>
                                        </p:tgtEl>
                                        <p:attrNameLst>
                                          <p:attrName>style.visibility</p:attrName>
                                        </p:attrNameLst>
                                      </p:cBhvr>
                                      <p:to>
                                        <p:strVal val="visible"/>
                                      </p:to>
                                    </p:set>
                                    <p:animEffect transition="in" filter="diamond(in)">
                                      <p:cBhvr>
                                        <p:cTn id="17" dur="2000"/>
                                        <p:tgtEl>
                                          <p:spTgt spid="8226"/>
                                        </p:tgtEl>
                                      </p:cBhvr>
                                    </p:animEffect>
                                  </p:childTnLst>
                                </p:cTn>
                              </p:par>
                              <p:par>
                                <p:cTn id="18" presetID="8" presetClass="entr" presetSubtype="16" fill="hold" nodeType="withEffect">
                                  <p:stCondLst>
                                    <p:cond delay="0"/>
                                  </p:stCondLst>
                                  <p:childTnLst>
                                    <p:set>
                                      <p:cBhvr>
                                        <p:cTn id="19" dur="1" fill="hold">
                                          <p:stCondLst>
                                            <p:cond delay="0"/>
                                          </p:stCondLst>
                                        </p:cTn>
                                        <p:tgtEl>
                                          <p:spTgt spid="8223"/>
                                        </p:tgtEl>
                                        <p:attrNameLst>
                                          <p:attrName>style.visibility</p:attrName>
                                        </p:attrNameLst>
                                      </p:cBhvr>
                                      <p:to>
                                        <p:strVal val="visible"/>
                                      </p:to>
                                    </p:set>
                                    <p:animEffect transition="in" filter="diamond(in)">
                                      <p:cBhvr>
                                        <p:cTn id="20" dur="2000"/>
                                        <p:tgtEl>
                                          <p:spTgt spid="822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8232"/>
                                        </p:tgtEl>
                                        <p:attrNameLst>
                                          <p:attrName>style.visibility</p:attrName>
                                        </p:attrNameLst>
                                      </p:cBhvr>
                                      <p:to>
                                        <p:strVal val="visible"/>
                                      </p:to>
                                    </p:set>
                                    <p:animEffect transition="in" filter="diamond(in)">
                                      <p:cBhvr>
                                        <p:cTn id="23" dur="2000"/>
                                        <p:tgtEl>
                                          <p:spTgt spid="82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27"/>
                                        </p:tgtEl>
                                        <p:attrNameLst>
                                          <p:attrName>style.visibility</p:attrName>
                                        </p:attrNameLst>
                                      </p:cBhvr>
                                      <p:to>
                                        <p:strVal val="visible"/>
                                      </p:to>
                                    </p:set>
                                    <p:animEffect transition="in" filter="fade">
                                      <p:cBhvr>
                                        <p:cTn id="28" dur="2000"/>
                                        <p:tgtEl>
                                          <p:spTgt spid="8227"/>
                                        </p:tgtEl>
                                      </p:cBhvr>
                                    </p:animEffect>
                                  </p:childTnLst>
                                </p:cTn>
                              </p:par>
                              <p:par>
                                <p:cTn id="29" presetID="10" presetClass="entr" presetSubtype="0" fill="hold" nodeType="withEffect">
                                  <p:stCondLst>
                                    <p:cond delay="0"/>
                                  </p:stCondLst>
                                  <p:childTnLst>
                                    <p:set>
                                      <p:cBhvr>
                                        <p:cTn id="30" dur="1" fill="hold">
                                          <p:stCondLst>
                                            <p:cond delay="0"/>
                                          </p:stCondLst>
                                        </p:cTn>
                                        <p:tgtEl>
                                          <p:spTgt spid="8224"/>
                                        </p:tgtEl>
                                        <p:attrNameLst>
                                          <p:attrName>style.visibility</p:attrName>
                                        </p:attrNameLst>
                                      </p:cBhvr>
                                      <p:to>
                                        <p:strVal val="visible"/>
                                      </p:to>
                                    </p:set>
                                    <p:animEffect transition="in" filter="fade">
                                      <p:cBhvr>
                                        <p:cTn id="31" dur="2000"/>
                                        <p:tgtEl>
                                          <p:spTgt spid="82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231"/>
                                        </p:tgtEl>
                                        <p:attrNameLst>
                                          <p:attrName>style.visibility</p:attrName>
                                        </p:attrNameLst>
                                      </p:cBhvr>
                                      <p:to>
                                        <p:strVal val="visible"/>
                                      </p:to>
                                    </p:set>
                                    <p:animEffect transition="in" filter="fade">
                                      <p:cBhvr>
                                        <p:cTn id="34" dur="2000"/>
                                        <p:tgtEl>
                                          <p:spTgt spid="823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228"/>
                                        </p:tgtEl>
                                        <p:attrNameLst>
                                          <p:attrName>style.visibility</p:attrName>
                                        </p:attrNameLst>
                                      </p:cBhvr>
                                      <p:to>
                                        <p:strVal val="visible"/>
                                      </p:to>
                                    </p:set>
                                    <p:anim calcmode="lin" valueType="num">
                                      <p:cBhvr additive="base">
                                        <p:cTn id="39" dur="500" fill="hold"/>
                                        <p:tgtEl>
                                          <p:spTgt spid="8228"/>
                                        </p:tgtEl>
                                        <p:attrNameLst>
                                          <p:attrName>ppt_x</p:attrName>
                                        </p:attrNameLst>
                                      </p:cBhvr>
                                      <p:tavLst>
                                        <p:tav tm="0">
                                          <p:val>
                                            <p:strVal val="#ppt_x"/>
                                          </p:val>
                                        </p:tav>
                                        <p:tav tm="100000">
                                          <p:val>
                                            <p:strVal val="#ppt_x"/>
                                          </p:val>
                                        </p:tav>
                                      </p:tavLst>
                                    </p:anim>
                                    <p:anim calcmode="lin" valueType="num">
                                      <p:cBhvr additive="base">
                                        <p:cTn id="40" dur="500" fill="hold"/>
                                        <p:tgtEl>
                                          <p:spTgt spid="82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225"/>
                                        </p:tgtEl>
                                        <p:attrNameLst>
                                          <p:attrName>style.visibility</p:attrName>
                                        </p:attrNameLst>
                                      </p:cBhvr>
                                      <p:to>
                                        <p:strVal val="visible"/>
                                      </p:to>
                                    </p:set>
                                    <p:anim calcmode="lin" valueType="num">
                                      <p:cBhvr additive="base">
                                        <p:cTn id="43" dur="500" fill="hold"/>
                                        <p:tgtEl>
                                          <p:spTgt spid="8225"/>
                                        </p:tgtEl>
                                        <p:attrNameLst>
                                          <p:attrName>ppt_x</p:attrName>
                                        </p:attrNameLst>
                                      </p:cBhvr>
                                      <p:tavLst>
                                        <p:tav tm="0">
                                          <p:val>
                                            <p:strVal val="#ppt_x"/>
                                          </p:val>
                                        </p:tav>
                                        <p:tav tm="100000">
                                          <p:val>
                                            <p:strVal val="#ppt_x"/>
                                          </p:val>
                                        </p:tav>
                                      </p:tavLst>
                                    </p:anim>
                                    <p:anim calcmode="lin" valueType="num">
                                      <p:cBhvr additive="base">
                                        <p:cTn id="44" dur="500" fill="hold"/>
                                        <p:tgtEl>
                                          <p:spTgt spid="82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230"/>
                                        </p:tgtEl>
                                        <p:attrNameLst>
                                          <p:attrName>style.visibility</p:attrName>
                                        </p:attrNameLst>
                                      </p:cBhvr>
                                      <p:to>
                                        <p:strVal val="visible"/>
                                      </p:to>
                                    </p:set>
                                    <p:anim calcmode="lin" valueType="num">
                                      <p:cBhvr additive="base">
                                        <p:cTn id="47" dur="500" fill="hold"/>
                                        <p:tgtEl>
                                          <p:spTgt spid="8230"/>
                                        </p:tgtEl>
                                        <p:attrNameLst>
                                          <p:attrName>ppt_x</p:attrName>
                                        </p:attrNameLst>
                                      </p:cBhvr>
                                      <p:tavLst>
                                        <p:tav tm="0">
                                          <p:val>
                                            <p:strVal val="#ppt_x"/>
                                          </p:val>
                                        </p:tav>
                                        <p:tav tm="100000">
                                          <p:val>
                                            <p:strVal val="#ppt_x"/>
                                          </p:val>
                                        </p:tav>
                                      </p:tavLst>
                                    </p:anim>
                                    <p:anim calcmode="lin" valueType="num">
                                      <p:cBhvr additive="base">
                                        <p:cTn id="48" dur="500" fill="hold"/>
                                        <p:tgtEl>
                                          <p:spTgt spid="8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6" grpId="0"/>
      <p:bldP spid="8226" grpId="0" animBg="1"/>
      <p:bldP spid="8227" grpId="0" animBg="1"/>
      <p:bldP spid="8228" grpId="0" animBg="1"/>
      <p:bldP spid="8230" grpId="0"/>
      <p:bldP spid="8231" grpId="0"/>
      <p:bldP spid="82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defRPr/>
            </a:pPr>
            <a:r>
              <a:rPr lang="en-GB" sz="7200" dirty="0" smtClean="0">
                <a:solidFill>
                  <a:srgbClr val="FFFF00"/>
                </a:solidFill>
              </a:rPr>
              <a:t>Categories of laser range finding</a:t>
            </a:r>
            <a:endParaRPr lang="en-GB" sz="72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30163" y="469900"/>
            <a:ext cx="9144001"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n-US" altLang="en-US" sz="3600" b="1" dirty="0" smtClean="0">
                <a:solidFill>
                  <a:schemeClr val="accent5">
                    <a:lumMod val="50000"/>
                  </a:schemeClr>
                </a:solidFill>
                <a:latin typeface="+mj-lt"/>
                <a:cs typeface="Times New Roman" panose="02020603050405020304" pitchFamily="18" charset="0"/>
              </a:rPr>
              <a:t>Triangulation scanner</a:t>
            </a:r>
            <a:endParaRPr lang="en-GB" altLang="en-US" sz="3600" b="1" dirty="0" smtClean="0">
              <a:solidFill>
                <a:schemeClr val="accent5">
                  <a:lumMod val="50000"/>
                </a:schemeClr>
              </a:solidFill>
              <a:latin typeface="+mj-lt"/>
              <a:cs typeface="Times New Roman" panose="02020603050405020304" pitchFamily="18" charset="0"/>
            </a:endParaRPr>
          </a:p>
        </p:txBody>
      </p:sp>
      <p:grpSp>
        <p:nvGrpSpPr>
          <p:cNvPr id="43011" name="Group 5"/>
          <p:cNvGrpSpPr>
            <a:grpSpLocks noChangeAspect="1"/>
          </p:cNvGrpSpPr>
          <p:nvPr/>
        </p:nvGrpSpPr>
        <p:grpSpPr bwMode="auto">
          <a:xfrm>
            <a:off x="179388" y="2640013"/>
            <a:ext cx="1920875" cy="1955800"/>
            <a:chOff x="2205" y="4538"/>
            <a:chExt cx="3566" cy="3628"/>
          </a:xfrm>
        </p:grpSpPr>
        <p:sp>
          <p:nvSpPr>
            <p:cNvPr id="43017" name="AutoShape 6"/>
            <p:cNvSpPr>
              <a:spLocks noChangeAspect="1" noChangeArrowheads="1"/>
            </p:cNvSpPr>
            <p:nvPr/>
          </p:nvSpPr>
          <p:spPr bwMode="auto">
            <a:xfrm>
              <a:off x="2205" y="4538"/>
              <a:ext cx="3566" cy="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BE" altLang="en-US" sz="1800">
                <a:solidFill>
                  <a:schemeClr val="tx1"/>
                </a:solidFill>
              </a:endParaRPr>
            </a:p>
          </p:txBody>
        </p:sp>
        <p:sp>
          <p:nvSpPr>
            <p:cNvPr id="43018" name="Line 7"/>
            <p:cNvSpPr>
              <a:spLocks noChangeShapeType="1"/>
            </p:cNvSpPr>
            <p:nvPr/>
          </p:nvSpPr>
          <p:spPr bwMode="auto">
            <a:xfrm flipV="1">
              <a:off x="2295" y="4720"/>
              <a:ext cx="3176" cy="18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8"/>
            <p:cNvSpPr>
              <a:spLocks noChangeShapeType="1"/>
            </p:cNvSpPr>
            <p:nvPr/>
          </p:nvSpPr>
          <p:spPr bwMode="auto">
            <a:xfrm flipH="1">
              <a:off x="5197" y="4720"/>
              <a:ext cx="274" cy="32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9"/>
            <p:cNvSpPr>
              <a:spLocks noChangeShapeType="1"/>
            </p:cNvSpPr>
            <p:nvPr/>
          </p:nvSpPr>
          <p:spPr bwMode="auto">
            <a:xfrm flipH="1" flipV="1">
              <a:off x="2295" y="6534"/>
              <a:ext cx="2902" cy="14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Arc 10"/>
            <p:cNvSpPr>
              <a:spLocks/>
            </p:cNvSpPr>
            <p:nvPr/>
          </p:nvSpPr>
          <p:spPr bwMode="auto">
            <a:xfrm flipH="1" flipV="1">
              <a:off x="4835" y="4538"/>
              <a:ext cx="724" cy="818"/>
            </a:xfrm>
            <a:custGeom>
              <a:avLst/>
              <a:gdLst>
                <a:gd name="T0" fmla="*/ 0 w 20789"/>
                <a:gd name="T1" fmla="*/ 0 h 21600"/>
                <a:gd name="T2" fmla="*/ 0 w 20789"/>
                <a:gd name="T3" fmla="*/ 0 h 21600"/>
                <a:gd name="T4" fmla="*/ 0 w 20789"/>
                <a:gd name="T5" fmla="*/ 0 h 21600"/>
                <a:gd name="T6" fmla="*/ 0 60000 65536"/>
                <a:gd name="T7" fmla="*/ 0 60000 65536"/>
                <a:gd name="T8" fmla="*/ 0 60000 65536"/>
                <a:gd name="T9" fmla="*/ 0 w 20789"/>
                <a:gd name="T10" fmla="*/ 0 h 21600"/>
                <a:gd name="T11" fmla="*/ 20789 w 20789"/>
                <a:gd name="T12" fmla="*/ 21600 h 21600"/>
              </a:gdLst>
              <a:ahLst/>
              <a:cxnLst>
                <a:cxn ang="T6">
                  <a:pos x="T0" y="T1"/>
                </a:cxn>
                <a:cxn ang="T7">
                  <a:pos x="T2" y="T3"/>
                </a:cxn>
                <a:cxn ang="T8">
                  <a:pos x="T4" y="T5"/>
                </a:cxn>
              </a:cxnLst>
              <a:rect l="T9" t="T10" r="T11" b="T12"/>
              <a:pathLst>
                <a:path w="20789" h="21600" fill="none" extrusionOk="0">
                  <a:moveTo>
                    <a:pt x="-1" y="0"/>
                  </a:moveTo>
                  <a:cubicBezTo>
                    <a:pt x="9671" y="0"/>
                    <a:pt x="18163" y="6428"/>
                    <a:pt x="20789" y="15736"/>
                  </a:cubicBezTo>
                </a:path>
                <a:path w="20789" h="21600" stroke="0" extrusionOk="0">
                  <a:moveTo>
                    <a:pt x="-1" y="0"/>
                  </a:moveTo>
                  <a:cubicBezTo>
                    <a:pt x="9671" y="0"/>
                    <a:pt x="18163" y="6428"/>
                    <a:pt x="20789" y="15736"/>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022" name="Arc 11"/>
            <p:cNvSpPr>
              <a:spLocks/>
            </p:cNvSpPr>
            <p:nvPr/>
          </p:nvSpPr>
          <p:spPr bwMode="auto">
            <a:xfrm rot="-8266981" flipH="1" flipV="1">
              <a:off x="2205" y="6172"/>
              <a:ext cx="724" cy="818"/>
            </a:xfrm>
            <a:custGeom>
              <a:avLst/>
              <a:gdLst>
                <a:gd name="T0" fmla="*/ 0 w 20789"/>
                <a:gd name="T1" fmla="*/ 0 h 21600"/>
                <a:gd name="T2" fmla="*/ 0 w 20789"/>
                <a:gd name="T3" fmla="*/ 0 h 21600"/>
                <a:gd name="T4" fmla="*/ 0 w 20789"/>
                <a:gd name="T5" fmla="*/ 0 h 21600"/>
                <a:gd name="T6" fmla="*/ 0 60000 65536"/>
                <a:gd name="T7" fmla="*/ 0 60000 65536"/>
                <a:gd name="T8" fmla="*/ 0 60000 65536"/>
                <a:gd name="T9" fmla="*/ 0 w 20789"/>
                <a:gd name="T10" fmla="*/ 0 h 21600"/>
                <a:gd name="T11" fmla="*/ 20789 w 20789"/>
                <a:gd name="T12" fmla="*/ 21600 h 21600"/>
              </a:gdLst>
              <a:ahLst/>
              <a:cxnLst>
                <a:cxn ang="T6">
                  <a:pos x="T0" y="T1"/>
                </a:cxn>
                <a:cxn ang="T7">
                  <a:pos x="T2" y="T3"/>
                </a:cxn>
                <a:cxn ang="T8">
                  <a:pos x="T4" y="T5"/>
                </a:cxn>
              </a:cxnLst>
              <a:rect l="T9" t="T10" r="T11" b="T12"/>
              <a:pathLst>
                <a:path w="20789" h="21600" fill="none" extrusionOk="0">
                  <a:moveTo>
                    <a:pt x="-1" y="0"/>
                  </a:moveTo>
                  <a:cubicBezTo>
                    <a:pt x="9671" y="0"/>
                    <a:pt x="18163" y="6428"/>
                    <a:pt x="20789" y="15736"/>
                  </a:cubicBezTo>
                </a:path>
                <a:path w="20789" h="21600" stroke="0" extrusionOk="0">
                  <a:moveTo>
                    <a:pt x="-1" y="0"/>
                  </a:moveTo>
                  <a:cubicBezTo>
                    <a:pt x="9671" y="0"/>
                    <a:pt x="18163" y="6428"/>
                    <a:pt x="20789" y="15736"/>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023" name="Arc 12"/>
            <p:cNvSpPr>
              <a:spLocks/>
            </p:cNvSpPr>
            <p:nvPr/>
          </p:nvSpPr>
          <p:spPr bwMode="auto">
            <a:xfrm rot="7208502" flipH="1" flipV="1">
              <a:off x="4792" y="7395"/>
              <a:ext cx="724" cy="818"/>
            </a:xfrm>
            <a:custGeom>
              <a:avLst/>
              <a:gdLst>
                <a:gd name="T0" fmla="*/ 0 w 20789"/>
                <a:gd name="T1" fmla="*/ 0 h 21600"/>
                <a:gd name="T2" fmla="*/ 0 w 20789"/>
                <a:gd name="T3" fmla="*/ 0 h 21600"/>
                <a:gd name="T4" fmla="*/ 0 w 20789"/>
                <a:gd name="T5" fmla="*/ 0 h 21600"/>
                <a:gd name="T6" fmla="*/ 0 60000 65536"/>
                <a:gd name="T7" fmla="*/ 0 60000 65536"/>
                <a:gd name="T8" fmla="*/ 0 60000 65536"/>
                <a:gd name="T9" fmla="*/ 0 w 20789"/>
                <a:gd name="T10" fmla="*/ 0 h 21600"/>
                <a:gd name="T11" fmla="*/ 20789 w 20789"/>
                <a:gd name="T12" fmla="*/ 21600 h 21600"/>
              </a:gdLst>
              <a:ahLst/>
              <a:cxnLst>
                <a:cxn ang="T6">
                  <a:pos x="T0" y="T1"/>
                </a:cxn>
                <a:cxn ang="T7">
                  <a:pos x="T2" y="T3"/>
                </a:cxn>
                <a:cxn ang="T8">
                  <a:pos x="T4" y="T5"/>
                </a:cxn>
              </a:cxnLst>
              <a:rect l="T9" t="T10" r="T11" b="T12"/>
              <a:pathLst>
                <a:path w="20789" h="21600" fill="none" extrusionOk="0">
                  <a:moveTo>
                    <a:pt x="-1" y="0"/>
                  </a:moveTo>
                  <a:cubicBezTo>
                    <a:pt x="9671" y="0"/>
                    <a:pt x="18163" y="6428"/>
                    <a:pt x="20789" y="15736"/>
                  </a:cubicBezTo>
                </a:path>
                <a:path w="20789" h="21600" stroke="0" extrusionOk="0">
                  <a:moveTo>
                    <a:pt x="-1" y="0"/>
                  </a:moveTo>
                  <a:cubicBezTo>
                    <a:pt x="9671" y="0"/>
                    <a:pt x="18163" y="6428"/>
                    <a:pt x="20789" y="15736"/>
                  </a:cubicBezTo>
                  <a:lnTo>
                    <a:pt x="0" y="21600"/>
                  </a:lnTo>
                  <a:lnTo>
                    <a:pt x="-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024" name="Text Box 13"/>
            <p:cNvSpPr txBox="1">
              <a:spLocks noChangeArrowheads="1"/>
            </p:cNvSpPr>
            <p:nvPr/>
          </p:nvSpPr>
          <p:spPr bwMode="auto">
            <a:xfrm>
              <a:off x="4925" y="5174"/>
              <a:ext cx="37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γ</a:t>
              </a:r>
              <a:endParaRPr lang="nl-NL" altLang="en-US" sz="1800">
                <a:solidFill>
                  <a:schemeClr val="tx1"/>
                </a:solidFill>
              </a:endParaRPr>
            </a:p>
          </p:txBody>
        </p:sp>
        <p:sp>
          <p:nvSpPr>
            <p:cNvPr id="43025" name="Rectangle 14"/>
            <p:cNvSpPr>
              <a:spLocks noChangeArrowheads="1"/>
            </p:cNvSpPr>
            <p:nvPr/>
          </p:nvSpPr>
          <p:spPr bwMode="auto">
            <a:xfrm>
              <a:off x="2749" y="6262"/>
              <a:ext cx="3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β</a:t>
              </a:r>
              <a:endParaRPr lang="nl-NL" altLang="en-US" sz="1800">
                <a:solidFill>
                  <a:schemeClr val="tx1"/>
                </a:solidFill>
              </a:endParaRPr>
            </a:p>
          </p:txBody>
        </p:sp>
        <p:sp>
          <p:nvSpPr>
            <p:cNvPr id="43026" name="Rectangle 15"/>
            <p:cNvSpPr>
              <a:spLocks noChangeArrowheads="1"/>
            </p:cNvSpPr>
            <p:nvPr/>
          </p:nvSpPr>
          <p:spPr bwMode="auto">
            <a:xfrm>
              <a:off x="4745" y="7170"/>
              <a:ext cx="3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α</a:t>
              </a:r>
              <a:endParaRPr lang="nl-NL" altLang="en-US" sz="1800">
                <a:solidFill>
                  <a:schemeClr val="tx1"/>
                </a:solidFill>
              </a:endParaRPr>
            </a:p>
          </p:txBody>
        </p:sp>
        <p:sp>
          <p:nvSpPr>
            <p:cNvPr id="43027" name="Rectangle 16"/>
            <p:cNvSpPr>
              <a:spLocks noChangeArrowheads="1"/>
            </p:cNvSpPr>
            <p:nvPr/>
          </p:nvSpPr>
          <p:spPr bwMode="auto">
            <a:xfrm>
              <a:off x="3655" y="5082"/>
              <a:ext cx="392"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a</a:t>
              </a:r>
              <a:endParaRPr lang="nl-NL" altLang="en-US" sz="1800">
                <a:solidFill>
                  <a:schemeClr val="tx1"/>
                </a:solidFill>
              </a:endParaRPr>
            </a:p>
          </p:txBody>
        </p:sp>
        <p:sp>
          <p:nvSpPr>
            <p:cNvPr id="43028" name="Rectangle 17"/>
            <p:cNvSpPr>
              <a:spLocks noChangeArrowheads="1"/>
            </p:cNvSpPr>
            <p:nvPr/>
          </p:nvSpPr>
          <p:spPr bwMode="auto">
            <a:xfrm>
              <a:off x="5379" y="6172"/>
              <a:ext cx="392"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b</a:t>
              </a:r>
              <a:endParaRPr lang="nl-NL" altLang="en-US" sz="1800">
                <a:solidFill>
                  <a:schemeClr val="tx1"/>
                </a:solidFill>
              </a:endParaRPr>
            </a:p>
          </p:txBody>
        </p:sp>
        <p:sp>
          <p:nvSpPr>
            <p:cNvPr id="43029" name="Rectangle 18"/>
            <p:cNvSpPr>
              <a:spLocks noChangeArrowheads="1"/>
            </p:cNvSpPr>
            <p:nvPr/>
          </p:nvSpPr>
          <p:spPr bwMode="auto">
            <a:xfrm>
              <a:off x="3475" y="7170"/>
              <a:ext cx="37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22" tIns="30861" rIns="61722" bIns="30861"/>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nl-NL" altLang="en-US" sz="1200">
                  <a:solidFill>
                    <a:schemeClr val="tx1"/>
                  </a:solidFill>
                  <a:latin typeface="Times New Roman" panose="02020603050405020304" pitchFamily="18" charset="0"/>
                </a:rPr>
                <a:t>c</a:t>
              </a:r>
              <a:endParaRPr lang="nl-NL" altLang="en-US" sz="1800">
                <a:solidFill>
                  <a:schemeClr val="tx1"/>
                </a:solidFill>
              </a:endParaRPr>
            </a:p>
          </p:txBody>
        </p:sp>
      </p:grpSp>
      <p:pic>
        <p:nvPicPr>
          <p:cNvPr id="43012"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125" y="4941888"/>
            <a:ext cx="1685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220"/>
          <p:cNvSpPr>
            <a:spLocks noChangeArrowheads="1"/>
          </p:cNvSpPr>
          <p:nvPr/>
        </p:nvSpPr>
        <p:spPr bwMode="auto">
          <a:xfrm>
            <a:off x="0" y="704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BE" altLang="en-US" sz="1800">
              <a:solidFill>
                <a:schemeClr val="tx1"/>
              </a:solidFill>
            </a:endParaRPr>
          </a:p>
        </p:txBody>
      </p:sp>
      <p:sp>
        <p:nvSpPr>
          <p:cNvPr id="2" name="Title 1"/>
          <p:cNvSpPr>
            <a:spLocks noGrp="1"/>
          </p:cNvSpPr>
          <p:nvPr>
            <p:ph type="title"/>
          </p:nvPr>
        </p:nvSpPr>
        <p:spPr>
          <a:xfrm>
            <a:off x="458788" y="-9525"/>
            <a:ext cx="8226425" cy="1250950"/>
          </a:xfrm>
        </p:spPr>
        <p:txBody>
          <a:bodyPr/>
          <a:lstStyle/>
          <a:p>
            <a:pPr algn="ctr">
              <a:defRPr/>
            </a:pPr>
            <a:r>
              <a:rPr lang="en-GB" u="none" dirty="0" smtClean="0"/>
              <a:t>Categories of laser range finding</a:t>
            </a:r>
            <a:r>
              <a:rPr lang="en-GB" dirty="0" smtClean="0"/>
              <a:t/>
            </a:r>
            <a:br>
              <a:rPr lang="en-GB" dirty="0" smtClean="0"/>
            </a:br>
            <a:endParaRPr lang="en-GB" dirty="0"/>
          </a:p>
        </p:txBody>
      </p:sp>
      <p:pic>
        <p:nvPicPr>
          <p:cNvPr id="430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1165225"/>
            <a:ext cx="356552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3933825"/>
            <a:ext cx="35655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9"/>
          <p:cNvSpPr>
            <a:spLocks noChangeArrowheads="1"/>
          </p:cNvSpPr>
          <p:nvPr/>
        </p:nvSpPr>
        <p:spPr bwMode="auto">
          <a:xfrm>
            <a:off x="0" y="704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BE" altLang="en-US" sz="1800">
              <a:solidFill>
                <a:schemeClr val="tx1"/>
              </a:solidFill>
            </a:endParaRPr>
          </a:p>
        </p:txBody>
      </p:sp>
      <p:sp>
        <p:nvSpPr>
          <p:cNvPr id="4" name="Title 3"/>
          <p:cNvSpPr>
            <a:spLocks noGrp="1"/>
          </p:cNvSpPr>
          <p:nvPr>
            <p:ph type="title"/>
          </p:nvPr>
        </p:nvSpPr>
        <p:spPr>
          <a:xfrm>
            <a:off x="684213" y="676275"/>
            <a:ext cx="8226425" cy="1250950"/>
          </a:xfrm>
        </p:spPr>
        <p:txBody>
          <a:bodyPr/>
          <a:lstStyle/>
          <a:p>
            <a:pPr algn="ctr">
              <a:defRPr/>
            </a:pPr>
            <a:r>
              <a:rPr lang="en-GB" dirty="0" smtClean="0"/>
              <a:t>Laser pulse-based, time based</a:t>
            </a:r>
            <a:endParaRPr lang="en-GB" dirty="0"/>
          </a:p>
        </p:txBody>
      </p:sp>
      <p:sp>
        <p:nvSpPr>
          <p:cNvPr id="5" name="TextBox 4"/>
          <p:cNvSpPr txBox="1"/>
          <p:nvPr/>
        </p:nvSpPr>
        <p:spPr>
          <a:xfrm>
            <a:off x="2771775" y="0"/>
            <a:ext cx="3665538" cy="1477963"/>
          </a:xfrm>
          <a:prstGeom prst="rect">
            <a:avLst/>
          </a:prstGeom>
          <a:noFill/>
        </p:spPr>
        <p:txBody>
          <a:bodyPr wrap="none">
            <a:spAutoFit/>
          </a:bodyPr>
          <a:lstStyle/>
          <a:p>
            <a:pPr eaLnBrk="1" hangingPunct="1">
              <a:defRPr/>
            </a:pPr>
            <a:endParaRPr lang="en-GB" dirty="0"/>
          </a:p>
          <a:p>
            <a:pPr eaLnBrk="1" hangingPunct="1">
              <a:defRPr/>
            </a:pPr>
            <a:r>
              <a:rPr lang="en-GB" sz="3600" b="1" dirty="0">
                <a:solidFill>
                  <a:srgbClr val="277352"/>
                </a:solidFill>
                <a:latin typeface="+mj-lt"/>
              </a:rPr>
              <a:t>Time of flight (TOF)</a:t>
            </a:r>
          </a:p>
          <a:p>
            <a:pPr eaLnBrk="1" hangingPunct="1">
              <a:defRPr/>
            </a:pPr>
            <a:endParaRPr lang="en-GB" dirty="0"/>
          </a:p>
          <a:p>
            <a:pPr eaLnBrk="1" hangingPunct="1">
              <a:defRPr/>
            </a:pPr>
            <a:endParaRPr lang="en-GB" dirty="0"/>
          </a:p>
        </p:txBody>
      </p:sp>
      <p:graphicFrame>
        <p:nvGraphicFramePr>
          <p:cNvPr id="44037" name="Object 5"/>
          <p:cNvGraphicFramePr>
            <a:graphicFrameLocks noChangeAspect="1"/>
          </p:cNvGraphicFramePr>
          <p:nvPr/>
        </p:nvGraphicFramePr>
        <p:xfrm>
          <a:off x="3059113" y="3197225"/>
          <a:ext cx="2144712" cy="1430338"/>
        </p:xfrm>
        <a:graphic>
          <a:graphicData uri="http://schemas.openxmlformats.org/presentationml/2006/ole">
            <mc:AlternateContent xmlns:mc="http://schemas.openxmlformats.org/markup-compatibility/2006">
              <mc:Choice xmlns:v="urn:schemas-microsoft-com:vml" Requires="v">
                <p:oleObj spid="_x0000_s44040" name="Equation" r:id="rId3" imgW="1218671" imgH="812447" progId="Equation.3">
                  <p:embed/>
                </p:oleObj>
              </mc:Choice>
              <mc:Fallback>
                <p:oleObj name="Equation" r:id="rId3" imgW="1218671" imgH="812447"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197225"/>
                        <a:ext cx="2144712"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9" name="TextBox 6"/>
          <p:cNvSpPr txBox="1">
            <a:spLocks noChangeArrowheads="1"/>
          </p:cNvSpPr>
          <p:nvPr/>
        </p:nvSpPr>
        <p:spPr bwMode="auto">
          <a:xfrm>
            <a:off x="214313" y="4724400"/>
            <a:ext cx="8772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Clr>
                <a:srgbClr val="000000"/>
              </a:buClr>
              <a:buSzPct val="100000"/>
              <a:buFont typeface="Times New Roman" pitchFamily="18" charset="0"/>
              <a:defRPr sz="3200">
                <a:solidFill>
                  <a:srgbClr val="000000"/>
                </a:solidFill>
                <a:latin typeface="Arial" pitchFamily="34" charset="0"/>
                <a:ea typeface="ＭＳ Ｐゴシック" pitchFamily="34" charset="-128"/>
              </a:defRPr>
            </a:lvl1pPr>
            <a:lvl2pPr marL="742950" indent="-285750" eaLnBrk="0" hangingPunct="0">
              <a:spcBef>
                <a:spcPts val="700"/>
              </a:spcBef>
              <a:buClr>
                <a:srgbClr val="000000"/>
              </a:buClr>
              <a:buSzPct val="100000"/>
              <a:buFont typeface="Times New Roman" pitchFamily="18" charset="0"/>
              <a:defRPr sz="2800">
                <a:solidFill>
                  <a:srgbClr val="000000"/>
                </a:solidFill>
                <a:latin typeface="Arial" pitchFamily="34" charset="0"/>
                <a:ea typeface="ＭＳ Ｐゴシック" pitchFamily="34" charset="-128"/>
              </a:defRPr>
            </a:lvl2pPr>
            <a:lvl3pPr marL="1143000" indent="-228600" eaLnBrk="0" hangingPunct="0">
              <a:spcBef>
                <a:spcPts val="600"/>
              </a:spcBef>
              <a:buClr>
                <a:srgbClr val="000000"/>
              </a:buClr>
              <a:buSzPct val="100000"/>
              <a:buFont typeface="Times New Roman" pitchFamily="18" charset="0"/>
              <a:defRPr sz="2400">
                <a:solidFill>
                  <a:srgbClr val="000000"/>
                </a:solidFill>
                <a:latin typeface="Arial" pitchFamily="34" charset="0"/>
                <a:ea typeface="ＭＳ Ｐゴシック" pitchFamily="34" charset="-128"/>
              </a:defRPr>
            </a:lvl3pPr>
            <a:lvl4pPr marL="1600200" indent="-228600" eaLnBrk="0" hangingPunct="0">
              <a:spcBef>
                <a:spcPts val="500"/>
              </a:spcBef>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4pPr>
            <a:lvl5pPr marL="2057400" indent="-228600" eaLnBrk="0" hangingPunct="0">
              <a:spcBef>
                <a:spcPts val="500"/>
              </a:spcBef>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5pPr>
            <a:lvl6pPr marL="2514600" indent="-2286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6pPr>
            <a:lvl7pPr marL="2971800" indent="-2286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7pPr>
            <a:lvl8pPr marL="3429000" indent="-2286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8pPr>
            <a:lvl9pPr marL="3886200" indent="-228600" eaLnBrk="0" fontAlgn="base" hangingPunct="0">
              <a:spcBef>
                <a:spcPts val="500"/>
              </a:spcBef>
              <a:spcAft>
                <a:spcPct val="0"/>
              </a:spcAft>
              <a:buClr>
                <a:srgbClr val="000000"/>
              </a:buClr>
              <a:buSzPct val="100000"/>
              <a:buFont typeface="Times New Roman" pitchFamily="18" charset="0"/>
              <a:defRPr sz="2000">
                <a:solidFill>
                  <a:srgbClr val="000000"/>
                </a:solidFill>
                <a:latin typeface="Arial" pitchFamily="34" charset="0"/>
                <a:ea typeface="ＭＳ Ｐゴシック" pitchFamily="34" charset="-128"/>
              </a:defRPr>
            </a:lvl9pPr>
          </a:lstStyle>
          <a:p>
            <a:pPr marL="342900" indent="-342900" eaLnBrk="1" hangingPunct="1">
              <a:spcBef>
                <a:spcPct val="0"/>
              </a:spcBef>
              <a:buClrTx/>
              <a:buSzTx/>
              <a:buFont typeface="Arial" panose="020B0604020202020204" pitchFamily="34" charset="0"/>
              <a:buChar char="•"/>
              <a:defRPr/>
            </a:pPr>
            <a:r>
              <a:rPr lang="en-GB" altLang="en-US" sz="2000" dirty="0" smtClean="0">
                <a:solidFill>
                  <a:schemeClr val="tx1"/>
                </a:solidFill>
                <a:latin typeface="Times New Roman" panose="02020603050405020304" pitchFamily="18" charset="0"/>
                <a:cs typeface="Times New Roman" panose="02020603050405020304" pitchFamily="18" charset="0"/>
              </a:rPr>
              <a:t>Since C=300 mm/ns (speed of light), 1mm range resolution requires 6.7 </a:t>
            </a:r>
            <a:r>
              <a:rPr lang="en-GB" altLang="en-US" sz="2000" dirty="0" err="1" smtClean="0">
                <a:solidFill>
                  <a:schemeClr val="tx1"/>
                </a:solidFill>
                <a:latin typeface="Times New Roman" panose="02020603050405020304" pitchFamily="18" charset="0"/>
                <a:cs typeface="Times New Roman" panose="02020603050405020304" pitchFamily="18" charset="0"/>
              </a:rPr>
              <a:t>ps</a:t>
            </a:r>
            <a:r>
              <a:rPr lang="en-GB" altLang="en-US" sz="2000" dirty="0" smtClean="0">
                <a:solidFill>
                  <a:schemeClr val="tx1"/>
                </a:solidFill>
                <a:latin typeface="Times New Roman" panose="02020603050405020304" pitchFamily="18" charset="0"/>
                <a:cs typeface="Times New Roman" panose="02020603050405020304" pitchFamily="18" charset="0"/>
              </a:rPr>
              <a:t> time </a:t>
            </a:r>
          </a:p>
          <a:p>
            <a:pPr eaLnBrk="1" hangingPunct="1">
              <a:spcBef>
                <a:spcPct val="0"/>
              </a:spcBef>
              <a:buClrTx/>
              <a:buSzTx/>
              <a:buFontTx/>
              <a:buNone/>
              <a:defRPr/>
            </a:pPr>
            <a:r>
              <a:rPr lang="en-GB" altLang="en-US" sz="2000" dirty="0" smtClean="0">
                <a:solidFill>
                  <a:schemeClr val="tx1"/>
                </a:solidFill>
                <a:latin typeface="Times New Roman" panose="02020603050405020304" pitchFamily="18" charset="0"/>
                <a:cs typeface="Times New Roman" panose="02020603050405020304" pitchFamily="18" charset="0"/>
              </a:rPr>
              <a:t>interval measurement resolution</a:t>
            </a:r>
          </a:p>
          <a:p>
            <a:pPr marL="342900" indent="-342900" eaLnBrk="1" hangingPunct="1">
              <a:spcBef>
                <a:spcPct val="0"/>
              </a:spcBef>
              <a:buClrTx/>
              <a:buSzTx/>
              <a:buFont typeface="Arial" panose="020B0604020202020204" pitchFamily="34" charset="0"/>
              <a:buChar char="•"/>
              <a:defRPr/>
            </a:pPr>
            <a:r>
              <a:rPr lang="en-GB" altLang="en-US" sz="2000" dirty="0">
                <a:solidFill>
                  <a:schemeClr val="tx1"/>
                </a:solidFill>
                <a:latin typeface="Times New Roman" panose="02020603050405020304" pitchFamily="18" charset="0"/>
                <a:cs typeface="Times New Roman" panose="02020603050405020304" pitchFamily="18" charset="0"/>
              </a:rPr>
              <a:t> </a:t>
            </a:r>
            <a:r>
              <a:rPr lang="en-GB" altLang="en-US" sz="2000" dirty="0" smtClean="0">
                <a:solidFill>
                  <a:schemeClr val="tx1"/>
                </a:solidFill>
                <a:latin typeface="Times New Roman" panose="02020603050405020304" pitchFamily="18" charset="0"/>
                <a:cs typeface="Times New Roman" panose="02020603050405020304" pitchFamily="18" charset="0"/>
              </a:rPr>
              <a:t>n the refractive index of </a:t>
            </a:r>
            <a:r>
              <a:rPr lang="en-GB" altLang="en-US" sz="2000" dirty="0" err="1" smtClean="0">
                <a:solidFill>
                  <a:schemeClr val="tx1"/>
                </a:solidFill>
                <a:latin typeface="Times New Roman" panose="02020603050405020304" pitchFamily="18" charset="0"/>
                <a:cs typeface="Times New Roman" panose="02020603050405020304" pitchFamily="18" charset="0"/>
              </a:rPr>
              <a:t>atmopshere</a:t>
            </a:r>
            <a:endParaRPr lang="en-GB" altLang="en-US" sz="2000" dirty="0" smtClean="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SzTx/>
              <a:buFontTx/>
              <a:buNone/>
              <a:defRPr/>
            </a:pPr>
            <a:endParaRPr lang="en-GB" altLang="en-US" sz="2000" dirty="0" smtClean="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a:spLocks noRot="1" noChangeAspect="1" noMove="1" noResize="1" noEditPoints="1" noAdjustHandles="1" noChangeArrowheads="1" noChangeShapeType="1" noTextEdit="1"/>
          </p:cNvSpPr>
          <p:nvPr/>
        </p:nvSpPr>
        <p:spPr>
          <a:xfrm>
            <a:off x="66774" y="2060847"/>
            <a:ext cx="8581452" cy="1292662"/>
          </a:xfrm>
          <a:prstGeom prst="rect">
            <a:avLst/>
          </a:prstGeom>
          <a:blipFill rotWithShape="1">
            <a:blip r:embed="rId5"/>
            <a:stretch>
              <a:fillRect l="-781" t="-2358"/>
            </a:stretch>
          </a:blipFill>
        </p:spPr>
        <p:txBody>
          <a:bodyPr/>
          <a:lstStyle/>
          <a:p>
            <a:pPr eaLnBrk="1" hangingPunct="1">
              <a:defRPr/>
            </a:pPr>
            <a:r>
              <a:rPr lang="en-GB">
                <a:noFill/>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6425" cy="400050"/>
          </a:xfrm>
        </p:spPr>
        <p:txBody>
          <a:bodyPr/>
          <a:lstStyle/>
          <a:p>
            <a:pPr>
              <a:defRPr/>
            </a:pPr>
            <a:r>
              <a:rPr lang="en-US" dirty="0" smtClean="0"/>
              <a:t>Time of flight: Pulse characteristics </a:t>
            </a:r>
            <a:endParaRPr lang="en-US" dirty="0"/>
          </a:p>
        </p:txBody>
      </p:sp>
      <p:graphicFrame>
        <p:nvGraphicFramePr>
          <p:cNvPr id="45059" name="Object 5"/>
          <p:cNvGraphicFramePr>
            <a:graphicFrameLocks noGrp="1" noChangeAspect="1"/>
          </p:cNvGraphicFramePr>
          <p:nvPr>
            <p:ph idx="1"/>
          </p:nvPr>
        </p:nvGraphicFramePr>
        <p:xfrm>
          <a:off x="1179513" y="850900"/>
          <a:ext cx="1095375" cy="771525"/>
        </p:xfrm>
        <a:graphic>
          <a:graphicData uri="http://schemas.openxmlformats.org/presentationml/2006/ole">
            <mc:AlternateContent xmlns:mc="http://schemas.openxmlformats.org/markup-compatibility/2006">
              <mc:Choice xmlns:v="urn:schemas-microsoft-com:vml" Requires="v">
                <p:oleObj spid="_x0000_s45073" name="Equation" r:id="rId3" imgW="558558" imgH="393529" progId="Equation.3">
                  <p:embed/>
                </p:oleObj>
              </mc:Choice>
              <mc:Fallback>
                <p:oleObj name="Equation" r:id="rId3" imgW="558558" imgH="393529" progId="Equation.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513" y="850900"/>
                        <a:ext cx="10953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0" name="TextBox 4"/>
          <p:cNvSpPr txBox="1">
            <a:spLocks noChangeArrowheads="1"/>
          </p:cNvSpPr>
          <p:nvPr/>
        </p:nvSpPr>
        <p:spPr bwMode="auto">
          <a:xfrm>
            <a:off x="4356100" y="842963"/>
            <a:ext cx="4125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Time of flight can be 6.7 microseconds</a:t>
            </a:r>
          </a:p>
          <a:p>
            <a:pPr eaLnBrk="1" hangingPunct="1">
              <a:spcBef>
                <a:spcPct val="0"/>
              </a:spcBef>
              <a:buClrTx/>
              <a:buSzTx/>
              <a:buFontTx/>
              <a:buNone/>
            </a:pPr>
            <a:r>
              <a:rPr lang="en-US" altLang="en-US" sz="1800">
                <a:solidFill>
                  <a:schemeClr val="tx1"/>
                </a:solidFill>
              </a:rPr>
              <a:t>Survey height of 1km.</a:t>
            </a:r>
          </a:p>
        </p:txBody>
      </p:sp>
      <p:pic>
        <p:nvPicPr>
          <p:cNvPr id="4506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1714500"/>
            <a:ext cx="26924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1375" y="1674813"/>
            <a:ext cx="2867025"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63" name="Object 5"/>
          <p:cNvGraphicFramePr>
            <a:graphicFrameLocks noChangeAspect="1"/>
          </p:cNvGraphicFramePr>
          <p:nvPr/>
        </p:nvGraphicFramePr>
        <p:xfrm>
          <a:off x="835025" y="4918075"/>
          <a:ext cx="1543050" cy="498475"/>
        </p:xfrm>
        <a:graphic>
          <a:graphicData uri="http://schemas.openxmlformats.org/presentationml/2006/ole">
            <mc:AlternateContent xmlns:mc="http://schemas.openxmlformats.org/markup-compatibility/2006">
              <mc:Choice xmlns:v="urn:schemas-microsoft-com:vml" Requires="v">
                <p:oleObj spid="_x0000_s45074" name="Equation" r:id="rId7" imgW="787058" imgH="253890" progId="Equation.3">
                  <p:embed/>
                </p:oleObj>
              </mc:Choice>
              <mc:Fallback>
                <p:oleObj name="Equation" r:id="rId7" imgW="787058" imgH="25389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025" y="4918075"/>
                        <a:ext cx="15430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064" name="Object 5"/>
          <p:cNvGraphicFramePr>
            <a:graphicFrameLocks noChangeAspect="1"/>
          </p:cNvGraphicFramePr>
          <p:nvPr/>
        </p:nvGraphicFramePr>
        <p:xfrm>
          <a:off x="5148263" y="4648200"/>
          <a:ext cx="3260725" cy="773113"/>
        </p:xfrm>
        <a:graphic>
          <a:graphicData uri="http://schemas.openxmlformats.org/presentationml/2006/ole">
            <mc:AlternateContent xmlns:mc="http://schemas.openxmlformats.org/markup-compatibility/2006">
              <mc:Choice xmlns:v="urn:schemas-microsoft-com:vml" Requires="v">
                <p:oleObj spid="_x0000_s45075" name="Equation" r:id="rId9" imgW="1663700" imgH="393700" progId="Equation.3">
                  <p:embed/>
                </p:oleObj>
              </mc:Choice>
              <mc:Fallback>
                <p:oleObj name="Equation" r:id="rId9" imgW="1663700" imgH="3937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48263" y="4648200"/>
                        <a:ext cx="32607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5" name="TextBox 10"/>
          <p:cNvSpPr txBox="1">
            <a:spLocks noChangeArrowheads="1"/>
          </p:cNvSpPr>
          <p:nvPr/>
        </p:nvSpPr>
        <p:spPr bwMode="auto">
          <a:xfrm>
            <a:off x="1019175" y="5797550"/>
            <a:ext cx="158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solidFill>
                  <a:schemeClr val="tx1"/>
                </a:solidFill>
              </a:rPr>
              <a:t>=Pulse length</a:t>
            </a:r>
          </a:p>
        </p:txBody>
      </p:sp>
      <p:graphicFrame>
        <p:nvGraphicFramePr>
          <p:cNvPr id="45066" name="Object 5"/>
          <p:cNvGraphicFramePr>
            <a:graphicFrameLocks noChangeAspect="1"/>
          </p:cNvGraphicFramePr>
          <p:nvPr/>
        </p:nvGraphicFramePr>
        <p:xfrm>
          <a:off x="741363" y="5722938"/>
          <a:ext cx="300037" cy="473075"/>
        </p:xfrm>
        <a:graphic>
          <a:graphicData uri="http://schemas.openxmlformats.org/presentationml/2006/ole">
            <mc:AlternateContent xmlns:mc="http://schemas.openxmlformats.org/markup-compatibility/2006">
              <mc:Choice xmlns:v="urn:schemas-microsoft-com:vml" Requires="v">
                <p:oleObj spid="_x0000_s45076" name="Equation" r:id="rId11" imgW="152334" imgH="241195" progId="Equation.3">
                  <p:embed/>
                </p:oleObj>
              </mc:Choice>
              <mc:Fallback>
                <p:oleObj name="Equation" r:id="rId11" imgW="152334" imgH="241195"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1363" y="5722938"/>
                        <a:ext cx="3000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67" name="Rectangle 12"/>
          <p:cNvSpPr>
            <a:spLocks noChangeArrowheads="1"/>
          </p:cNvSpPr>
          <p:nvPr/>
        </p:nvSpPr>
        <p:spPr bwMode="auto">
          <a:xfrm>
            <a:off x="658813" y="5746750"/>
            <a:ext cx="2136775" cy="473075"/>
          </a:xfrm>
          <a:prstGeom prst="rect">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US" altLang="en-US" sz="2400">
              <a:solidFill>
                <a:schemeClr val="bg1"/>
              </a:solidFill>
            </a:endParaRPr>
          </a:p>
        </p:txBody>
      </p:sp>
      <p:sp>
        <p:nvSpPr>
          <p:cNvPr id="45068" name="Rounded Rectangle 13"/>
          <p:cNvSpPr>
            <a:spLocks noChangeArrowheads="1"/>
          </p:cNvSpPr>
          <p:nvPr/>
        </p:nvSpPr>
        <p:spPr bwMode="auto">
          <a:xfrm>
            <a:off x="5148263" y="4652963"/>
            <a:ext cx="3384550" cy="763587"/>
          </a:xfrm>
          <a:prstGeom prst="roundRect">
            <a:avLst>
              <a:gd name="adj" fmla="val 16667"/>
            </a:avLst>
          </a:prstGeom>
          <a:noFill/>
          <a:ln w="1905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US" altLang="en-US" sz="2400">
              <a:solidFill>
                <a:schemeClr val="bg1"/>
              </a:solidFill>
            </a:endParaRPr>
          </a:p>
        </p:txBody>
      </p:sp>
      <p:sp>
        <p:nvSpPr>
          <p:cNvPr id="15" name="Rectangle 14"/>
          <p:cNvSpPr/>
          <p:nvPr/>
        </p:nvSpPr>
        <p:spPr bwMode="auto">
          <a:xfrm>
            <a:off x="841375" y="1674813"/>
            <a:ext cx="2867025" cy="2551112"/>
          </a:xfrm>
          <a:prstGeom prst="rect">
            <a:avLst/>
          </a:prstGeom>
          <a:noFill/>
          <a:ln w="28575" cap="flat" cmpd="sng" algn="ctr">
            <a:solidFill>
              <a:schemeClr val="accent1">
                <a:lumMod val="75000"/>
              </a:schemeClr>
            </a:solidFill>
            <a:prstDash val="solid"/>
            <a:round/>
            <a:headEnd type="none" w="med" len="med"/>
            <a:tailEnd type="none" w="med" len="med"/>
          </a:ln>
          <a:effectLst/>
          <a:extLst/>
        </p:spPr>
        <p:txBody>
          <a:bodyPr/>
          <a:lstStyle/>
          <a:p>
            <a:pPr defTabSz="457200" eaLnBrk="1" hangingPunct="1">
              <a:buClr>
                <a:srgbClr val="000000"/>
              </a:buClr>
              <a:buSzPct val="100000"/>
              <a:buFont typeface="Times New Roman" pitchFamily="16" charset="0"/>
              <a:buNone/>
              <a:defRPr/>
            </a:pPr>
            <a:endParaRPr lang="en-US" sz="2400">
              <a:solidFill>
                <a:schemeClr val="bg1"/>
              </a:solidFill>
              <a:latin typeface="Arial" charset="0"/>
            </a:endParaRPr>
          </a:p>
        </p:txBody>
      </p:sp>
      <p:sp>
        <p:nvSpPr>
          <p:cNvPr id="16" name="Rectangle 15"/>
          <p:cNvSpPr/>
          <p:nvPr/>
        </p:nvSpPr>
        <p:spPr bwMode="auto">
          <a:xfrm>
            <a:off x="5364163" y="1709738"/>
            <a:ext cx="2692400" cy="2476500"/>
          </a:xfrm>
          <a:prstGeom prst="rect">
            <a:avLst/>
          </a:prstGeom>
          <a:noFill/>
          <a:ln w="28575" cap="flat" cmpd="sng" algn="ctr">
            <a:solidFill>
              <a:schemeClr val="accent1">
                <a:lumMod val="75000"/>
              </a:schemeClr>
            </a:solidFill>
            <a:prstDash val="solid"/>
            <a:round/>
            <a:headEnd type="none" w="med" len="med"/>
            <a:tailEnd type="none" w="med" len="med"/>
          </a:ln>
          <a:effectLst/>
          <a:extLst/>
        </p:spPr>
        <p:txBody>
          <a:bodyPr/>
          <a:lstStyle/>
          <a:p>
            <a:pPr defTabSz="457200" eaLnBrk="1" hangingPunct="1">
              <a:buClr>
                <a:srgbClr val="000000"/>
              </a:buClr>
              <a:buSzPct val="100000"/>
              <a:buFont typeface="Times New Roman" pitchFamily="16" charset="0"/>
              <a:buNone/>
              <a:defRPr/>
            </a:pPr>
            <a:endParaRPr lang="en-US" sz="2400">
              <a:solidFill>
                <a:schemeClr val="bg1"/>
              </a:solidFill>
              <a:latin typeface="Arial" charset="0"/>
            </a:endParaRPr>
          </a:p>
        </p:txBody>
      </p:sp>
      <p:graphicFrame>
        <p:nvGraphicFramePr>
          <p:cNvPr id="45071" name="Object 5"/>
          <p:cNvGraphicFramePr>
            <a:graphicFrameLocks noChangeAspect="1"/>
          </p:cNvGraphicFramePr>
          <p:nvPr/>
        </p:nvGraphicFramePr>
        <p:xfrm>
          <a:off x="5651500" y="5573713"/>
          <a:ext cx="1866900" cy="773112"/>
        </p:xfrm>
        <a:graphic>
          <a:graphicData uri="http://schemas.openxmlformats.org/presentationml/2006/ole">
            <mc:AlternateContent xmlns:mc="http://schemas.openxmlformats.org/markup-compatibility/2006">
              <mc:Choice xmlns:v="urn:schemas-microsoft-com:vml" Requires="v">
                <p:oleObj spid="_x0000_s45077" name="Equation" r:id="rId13" imgW="952087" imgH="393529" progId="Equation.3">
                  <p:embed/>
                </p:oleObj>
              </mc:Choice>
              <mc:Fallback>
                <p:oleObj name="Equation" r:id="rId13" imgW="952087" imgH="393529" progId="Equation.3">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51500" y="5573713"/>
                        <a:ext cx="18669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72" name="Rounded Rectangle 17"/>
          <p:cNvSpPr>
            <a:spLocks noChangeArrowheads="1"/>
          </p:cNvSpPr>
          <p:nvPr/>
        </p:nvSpPr>
        <p:spPr bwMode="auto">
          <a:xfrm>
            <a:off x="5651500" y="5589588"/>
            <a:ext cx="1944688" cy="792162"/>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US" altLang="en-US" sz="240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Laser pulse-based, time based</a:t>
            </a:r>
            <a:endParaRPr lang="en-GB" dirty="0"/>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GB" sz="2000" dirty="0" smtClean="0"/>
              <a:t>Pulse laser scanners are </a:t>
            </a:r>
            <a:r>
              <a:rPr lang="en-GB" sz="2000" dirty="0" err="1" smtClean="0"/>
              <a:t>reflectorless</a:t>
            </a:r>
            <a:r>
              <a:rPr lang="en-GB" sz="2000" dirty="0" smtClean="0"/>
              <a:t> systems.  </a:t>
            </a:r>
          </a:p>
          <a:p>
            <a:pPr>
              <a:buFont typeface="Arial" panose="020B0604020202020204" pitchFamily="34" charset="0"/>
              <a:buChar char="•"/>
              <a:defRPr/>
            </a:pPr>
            <a:endParaRPr lang="en-GB" sz="2000" dirty="0" smtClean="0"/>
          </a:p>
          <a:p>
            <a:pPr>
              <a:buFont typeface="Arial" panose="020B0604020202020204" pitchFamily="34" charset="0"/>
              <a:buChar char="•"/>
              <a:defRPr/>
            </a:pPr>
            <a:r>
              <a:rPr lang="en-GB" sz="2000" dirty="0" smtClean="0"/>
              <a:t>The energy of the reflected pulse depends on both physical factors : electric permittivity, magnetic permeability and conductivity</a:t>
            </a:r>
          </a:p>
          <a:p>
            <a:pPr>
              <a:buFont typeface="Arial" panose="020B0604020202020204" pitchFamily="34" charset="0"/>
              <a:buChar char="•"/>
              <a:defRPr/>
            </a:pPr>
            <a:endParaRPr lang="en-GB" sz="2000" dirty="0" smtClean="0"/>
          </a:p>
          <a:p>
            <a:pPr>
              <a:buFont typeface="Arial" panose="020B0604020202020204" pitchFamily="34" charset="0"/>
              <a:buChar char="•"/>
              <a:defRPr/>
            </a:pPr>
            <a:r>
              <a:rPr lang="en-GB" sz="2000" dirty="0"/>
              <a:t> </a:t>
            </a:r>
            <a:r>
              <a:rPr lang="en-GB" sz="2000" dirty="0" smtClean="0"/>
              <a:t>This depends on wavelength of the laser.</a:t>
            </a:r>
          </a:p>
          <a:p>
            <a:pPr>
              <a:buFont typeface="Arial" panose="020B0604020202020204" pitchFamily="34" charset="0"/>
              <a:buChar char="•"/>
              <a:defRPr/>
            </a:pPr>
            <a:endParaRPr lang="en-GB" sz="2000" dirty="0" smtClean="0"/>
          </a:p>
          <a:p>
            <a:pPr>
              <a:buFont typeface="Arial" panose="020B0604020202020204" pitchFamily="34" charset="0"/>
              <a:buChar char="•"/>
              <a:defRPr/>
            </a:pPr>
            <a:r>
              <a:rPr lang="en-GB" sz="2000" dirty="0" smtClean="0"/>
              <a:t>The time of flight is derived once the return Pulse amplitude crosses an internally defined threshold.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9"/>
          <p:cNvSpPr>
            <a:spLocks noChangeArrowheads="1"/>
          </p:cNvSpPr>
          <p:nvPr/>
        </p:nvSpPr>
        <p:spPr bwMode="auto">
          <a:xfrm>
            <a:off x="0" y="704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nl-BE" altLang="en-US" sz="1800">
              <a:solidFill>
                <a:schemeClr val="tx1"/>
              </a:solidFill>
            </a:endParaRPr>
          </a:p>
        </p:txBody>
      </p:sp>
      <p:sp>
        <p:nvSpPr>
          <p:cNvPr id="3" name="Title 2"/>
          <p:cNvSpPr>
            <a:spLocks noGrp="1"/>
          </p:cNvSpPr>
          <p:nvPr>
            <p:ph type="title"/>
          </p:nvPr>
        </p:nvSpPr>
        <p:spPr>
          <a:xfrm>
            <a:off x="457200" y="219075"/>
            <a:ext cx="8226425" cy="977900"/>
          </a:xfrm>
        </p:spPr>
        <p:txBody>
          <a:bodyPr/>
          <a:lstStyle/>
          <a:p>
            <a:pPr>
              <a:defRPr/>
            </a:pPr>
            <a:r>
              <a:rPr lang="en-GB" dirty="0" smtClean="0"/>
              <a:t>Phase measurement techniques</a:t>
            </a:r>
            <a:endParaRPr lang="en-GB" dirty="0"/>
          </a:p>
        </p:txBody>
      </p:sp>
      <p:sp>
        <p:nvSpPr>
          <p:cNvPr id="6" name="Content Placeholder 5"/>
          <p:cNvSpPr>
            <a:spLocks noGrp="1"/>
          </p:cNvSpPr>
          <p:nvPr>
            <p:ph idx="1"/>
          </p:nvPr>
        </p:nvSpPr>
        <p:spPr>
          <a:xfrm>
            <a:off x="458788" y="1268413"/>
            <a:ext cx="8226425" cy="4522787"/>
          </a:xfrm>
        </p:spPr>
        <p:txBody>
          <a:bodyPr/>
          <a:lstStyle/>
          <a:p>
            <a:pPr>
              <a:buFont typeface="Arial" panose="020B0604020202020204" pitchFamily="34" charset="0"/>
              <a:buChar char="•"/>
              <a:defRPr/>
            </a:pPr>
            <a:r>
              <a:rPr lang="en-GB" sz="1800" dirty="0" smtClean="0"/>
              <a:t>Emitted </a:t>
            </a:r>
            <a:r>
              <a:rPr lang="en-GB" sz="1800" dirty="0"/>
              <a:t>light is amplitude-modulated with a constant frequency, f, sinusoid</a:t>
            </a:r>
          </a:p>
          <a:p>
            <a:pPr>
              <a:buFont typeface="Arial" panose="020B0604020202020204" pitchFamily="34" charset="0"/>
              <a:buChar char="•"/>
              <a:defRPr/>
            </a:pPr>
            <a:r>
              <a:rPr lang="en-GB" sz="1800" dirty="0" smtClean="0"/>
              <a:t>Much </a:t>
            </a:r>
            <a:r>
              <a:rPr lang="en-GB" sz="1800" dirty="0"/>
              <a:t>higher measurement rates: several 100 kHz (pulsed: several kHz)</a:t>
            </a:r>
          </a:p>
          <a:p>
            <a:pPr>
              <a:buFont typeface="Arial" panose="020B0604020202020204" pitchFamily="34" charset="0"/>
              <a:buChar char="•"/>
              <a:defRPr/>
            </a:pPr>
            <a:r>
              <a:rPr lang="en-GB" sz="1800" dirty="0" smtClean="0"/>
              <a:t>The </a:t>
            </a:r>
            <a:r>
              <a:rPr lang="en-GB" sz="1800" dirty="0"/>
              <a:t>measured phase shift between the emitted and received signal, </a:t>
            </a:r>
            <a:r>
              <a:rPr lang="en-GB" sz="1800" dirty="0" err="1"/>
              <a:t>Δφ</a:t>
            </a:r>
            <a:r>
              <a:rPr lang="en-GB" sz="1800" dirty="0" smtClean="0"/>
              <a:t>, is </a:t>
            </a:r>
            <a:r>
              <a:rPr lang="en-GB" sz="1800" dirty="0"/>
              <a:t>used to calculate the time of </a:t>
            </a:r>
            <a:r>
              <a:rPr lang="en-GB" sz="1800" dirty="0" smtClean="0"/>
              <a:t>flight</a:t>
            </a:r>
          </a:p>
          <a:p>
            <a:pPr>
              <a:buFont typeface="Arial" panose="020B0604020202020204" pitchFamily="34" charset="0"/>
              <a:buChar char="•"/>
              <a:defRPr/>
            </a:pPr>
            <a:endParaRPr lang="en-GB" sz="1800" dirty="0"/>
          </a:p>
          <a:p>
            <a:pPr>
              <a:buFont typeface="Arial" panose="020B0604020202020204" pitchFamily="34" charset="0"/>
              <a:buChar char="•"/>
              <a:defRPr/>
            </a:pPr>
            <a:endParaRPr lang="en-GB" sz="1800" dirty="0" smtClean="0"/>
          </a:p>
          <a:p>
            <a:pPr>
              <a:buFont typeface="Arial" panose="020B0604020202020204" pitchFamily="34" charset="0"/>
              <a:buChar char="•"/>
              <a:defRPr/>
            </a:pPr>
            <a:endParaRPr lang="en-GB" sz="1800" dirty="0"/>
          </a:p>
          <a:p>
            <a:pPr>
              <a:buFont typeface="Arial" panose="020B0604020202020204" pitchFamily="34" charset="0"/>
              <a:buChar char="•"/>
              <a:defRPr/>
            </a:pPr>
            <a:r>
              <a:rPr lang="en-GB" sz="1800" dirty="0"/>
              <a:t>where n is the integer number of full </a:t>
            </a:r>
            <a:r>
              <a:rPr lang="en-GB" sz="1800" dirty="0" smtClean="0"/>
              <a:t>wavelengths</a:t>
            </a:r>
          </a:p>
          <a:p>
            <a:pPr>
              <a:buFont typeface="Arial" panose="020B0604020202020204" pitchFamily="34" charset="0"/>
              <a:buChar char="•"/>
              <a:defRPr/>
            </a:pPr>
            <a:r>
              <a:rPr lang="en-GB" sz="1800" dirty="0" smtClean="0"/>
              <a:t>The range is </a:t>
            </a:r>
          </a:p>
          <a:p>
            <a:pPr>
              <a:buFont typeface="Arial" panose="020B0604020202020204" pitchFamily="34" charset="0"/>
              <a:buChar char="•"/>
              <a:defRPr/>
            </a:pPr>
            <a:endParaRPr lang="en-GB" sz="1800" dirty="0" smtClean="0"/>
          </a:p>
          <a:p>
            <a:pPr>
              <a:buFont typeface="Arial" panose="020B0604020202020204" pitchFamily="34" charset="0"/>
              <a:buChar char="•"/>
              <a:defRPr/>
            </a:pPr>
            <a:endParaRPr lang="en-GB" sz="1800" dirty="0"/>
          </a:p>
          <a:p>
            <a:pPr>
              <a:defRPr/>
            </a:pPr>
            <a:endParaRPr lang="en-GB" dirty="0"/>
          </a:p>
        </p:txBody>
      </p:sp>
      <p:graphicFrame>
        <p:nvGraphicFramePr>
          <p:cNvPr id="47109" name="Object 5"/>
          <p:cNvGraphicFramePr>
            <a:graphicFrameLocks noChangeAspect="1"/>
          </p:cNvGraphicFramePr>
          <p:nvPr/>
        </p:nvGraphicFramePr>
        <p:xfrm>
          <a:off x="3187700" y="2924175"/>
          <a:ext cx="1698625" cy="760413"/>
        </p:xfrm>
        <a:graphic>
          <a:graphicData uri="http://schemas.openxmlformats.org/presentationml/2006/ole">
            <mc:AlternateContent xmlns:mc="http://schemas.openxmlformats.org/markup-compatibility/2006">
              <mc:Choice xmlns:v="urn:schemas-microsoft-com:vml" Requires="v">
                <p:oleObj spid="_x0000_s47113" name="Equation" r:id="rId3" imgW="965200" imgH="431800" progId="Equation.3">
                  <p:embed/>
                </p:oleObj>
              </mc:Choice>
              <mc:Fallback>
                <p:oleObj name="Equation" r:id="rId3" imgW="9652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700" y="2924175"/>
                        <a:ext cx="1698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110" name="Object 6"/>
          <p:cNvGraphicFramePr>
            <a:graphicFrameLocks noChangeAspect="1"/>
          </p:cNvGraphicFramePr>
          <p:nvPr/>
        </p:nvGraphicFramePr>
        <p:xfrm>
          <a:off x="2438400" y="4941888"/>
          <a:ext cx="2457450" cy="760412"/>
        </p:xfrm>
        <a:graphic>
          <a:graphicData uri="http://schemas.openxmlformats.org/presentationml/2006/ole">
            <mc:AlternateContent xmlns:mc="http://schemas.openxmlformats.org/markup-compatibility/2006">
              <mc:Choice xmlns:v="urn:schemas-microsoft-com:vml" Requires="v">
                <p:oleObj spid="_x0000_s47114" name="Equation" r:id="rId5" imgW="1397000" imgH="431800" progId="Equation.3">
                  <p:embed/>
                </p:oleObj>
              </mc:Choice>
              <mc:Fallback>
                <p:oleObj name="Equation" r:id="rId5" imgW="1397000" imgH="4318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941888"/>
                        <a:ext cx="24574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711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84888" y="4149725"/>
            <a:ext cx="3059112"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ounded Rectangle 3"/>
          <p:cNvSpPr>
            <a:spLocks noChangeArrowheads="1"/>
          </p:cNvSpPr>
          <p:nvPr/>
        </p:nvSpPr>
        <p:spPr bwMode="auto">
          <a:xfrm>
            <a:off x="6084888" y="4149725"/>
            <a:ext cx="3059112" cy="2374900"/>
          </a:xfrm>
          <a:prstGeom prst="roundRect">
            <a:avLst>
              <a:gd name="adj" fmla="val 16667"/>
            </a:avLst>
          </a:prstGeom>
          <a:noFill/>
          <a:ln w="2857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US" altLang="en-US" sz="240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Font typeface="Times New Roman" charset="0"/>
              <a:buNone/>
              <a:defRPr/>
            </a:pPr>
            <a:r>
              <a:rPr lang="en-GB" dirty="0" smtClean="0"/>
              <a:t>The concept</a:t>
            </a:r>
            <a:endParaRPr lang="en-GB" dirty="0"/>
          </a:p>
        </p:txBody>
      </p:sp>
      <p:sp>
        <p:nvSpPr>
          <p:cNvPr id="14338" name="Content Placeholder 2"/>
          <p:cNvSpPr>
            <a:spLocks noGrp="1"/>
          </p:cNvSpPr>
          <p:nvPr>
            <p:ph idx="1"/>
          </p:nvPr>
        </p:nvSpPr>
        <p:spPr/>
        <p:txBody>
          <a:bodyPr anchor="b"/>
          <a:lstStyle/>
          <a:p>
            <a:pPr marL="0" indent="0" eaLnBrk="1" hangingPunct="1">
              <a:buFontTx/>
              <a:buNone/>
              <a:defRPr/>
            </a:pPr>
            <a:endParaRPr lang="nl-BE" altLang="en-US" sz="4800" dirty="0" smtClean="0">
              <a:solidFill>
                <a:srgbClr val="898989"/>
              </a:solidFill>
            </a:endParaRPr>
          </a:p>
        </p:txBody>
      </p:sp>
      <p:pic>
        <p:nvPicPr>
          <p:cNvPr id="2970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69135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288" y="130175"/>
            <a:ext cx="8229600" cy="995363"/>
          </a:xfrm>
        </p:spPr>
        <p:txBody>
          <a:bodyPr/>
          <a:lstStyle/>
          <a:p>
            <a:pPr eaLnBrk="1" hangingPunct="1">
              <a:defRPr/>
            </a:pPr>
            <a:r>
              <a:rPr lang="en-US" altLang="zh-CN" dirty="0" smtClean="0"/>
              <a:t>Phase measurement techniques</a:t>
            </a:r>
            <a:endParaRPr lang="zh-CN" altLang="en-US" dirty="0"/>
          </a:p>
        </p:txBody>
      </p:sp>
      <p:sp>
        <p:nvSpPr>
          <p:cNvPr id="4" name="灯片编号占位符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635F0CA-3060-414F-B2EF-9E1850AB61AF}" type="slidenum">
              <a:rPr lang="en-US" altLang="en-US" sz="1400">
                <a:solidFill>
                  <a:srgbClr val="000000"/>
                </a:solidFill>
              </a:rPr>
              <a:pPr>
                <a:spcBef>
                  <a:spcPct val="0"/>
                </a:spcBef>
                <a:buFontTx/>
                <a:buNone/>
              </a:pPr>
              <a:t>20</a:t>
            </a:fld>
            <a:endParaRPr lang="en-US" altLang="en-US" sz="1400">
              <a:solidFill>
                <a:srgbClr val="000000"/>
              </a:solidFill>
            </a:endParaRPr>
          </a:p>
        </p:txBody>
      </p:sp>
      <p:grpSp>
        <p:nvGrpSpPr>
          <p:cNvPr id="48132" name="Group 68"/>
          <p:cNvGrpSpPr>
            <a:grpSpLocks/>
          </p:cNvGrpSpPr>
          <p:nvPr/>
        </p:nvGrpSpPr>
        <p:grpSpPr bwMode="auto">
          <a:xfrm>
            <a:off x="520700" y="2398713"/>
            <a:ext cx="3932238" cy="1123950"/>
            <a:chOff x="320637" y="3614674"/>
            <a:chExt cx="5868164" cy="1728192"/>
          </a:xfrm>
        </p:grpSpPr>
        <p:sp>
          <p:nvSpPr>
            <p:cNvPr id="48206" name="TextBox 6"/>
            <p:cNvSpPr txBox="1">
              <a:spLocks noChangeArrowheads="1"/>
            </p:cNvSpPr>
            <p:nvPr/>
          </p:nvSpPr>
          <p:spPr bwMode="auto">
            <a:xfrm>
              <a:off x="747169" y="4647430"/>
              <a:ext cx="2632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0</a:t>
              </a:r>
            </a:p>
          </p:txBody>
        </p:sp>
        <p:grpSp>
          <p:nvGrpSpPr>
            <p:cNvPr id="48207" name="Group 61"/>
            <p:cNvGrpSpPr>
              <a:grpSpLocks/>
            </p:cNvGrpSpPr>
            <p:nvPr/>
          </p:nvGrpSpPr>
          <p:grpSpPr bwMode="auto">
            <a:xfrm>
              <a:off x="320637" y="3614674"/>
              <a:ext cx="5868164" cy="1728192"/>
              <a:chOff x="41012" y="4018845"/>
              <a:chExt cx="5868164" cy="1728192"/>
            </a:xfrm>
          </p:grpSpPr>
          <p:cxnSp>
            <p:nvCxnSpPr>
              <p:cNvPr id="14" name="Straight Connector 19"/>
              <p:cNvCxnSpPr/>
              <p:nvPr/>
            </p:nvCxnSpPr>
            <p:spPr>
              <a:xfrm flipV="1">
                <a:off x="467443" y="5007429"/>
                <a:ext cx="5112433" cy="48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51"/>
              <p:cNvCxnSpPr/>
              <p:nvPr/>
            </p:nvCxnSpPr>
            <p:spPr>
              <a:xfrm>
                <a:off x="467443" y="4018845"/>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52"/>
              <p:cNvCxnSpPr/>
              <p:nvPr/>
            </p:nvCxnSpPr>
            <p:spPr>
              <a:xfrm>
                <a:off x="1403223" y="4936642"/>
                <a:ext cx="0" cy="15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53"/>
              <p:cNvCxnSpPr/>
              <p:nvPr/>
            </p:nvCxnSpPr>
            <p:spPr>
              <a:xfrm>
                <a:off x="3390864" y="4975697"/>
                <a:ext cx="0" cy="15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54"/>
              <p:cNvCxnSpPr/>
              <p:nvPr/>
            </p:nvCxnSpPr>
            <p:spPr>
              <a:xfrm>
                <a:off x="2481144" y="4936642"/>
                <a:ext cx="0" cy="15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55"/>
              <p:cNvCxnSpPr/>
              <p:nvPr/>
            </p:nvCxnSpPr>
            <p:spPr>
              <a:xfrm>
                <a:off x="4212929" y="4975697"/>
                <a:ext cx="0" cy="15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56"/>
              <p:cNvCxnSpPr/>
              <p:nvPr/>
            </p:nvCxnSpPr>
            <p:spPr>
              <a:xfrm>
                <a:off x="5148707" y="4931760"/>
                <a:ext cx="0" cy="151339"/>
              </a:xfrm>
              <a:prstGeom prst="line">
                <a:avLst/>
              </a:prstGeom>
            </p:spPr>
            <p:style>
              <a:lnRef idx="1">
                <a:schemeClr val="accent1"/>
              </a:lnRef>
              <a:fillRef idx="0">
                <a:schemeClr val="accent1"/>
              </a:fillRef>
              <a:effectRef idx="0">
                <a:schemeClr val="accent1"/>
              </a:effectRef>
              <a:fontRef idx="minor">
                <a:schemeClr val="tx1"/>
              </a:fontRef>
            </p:style>
          </p:cxnSp>
          <p:sp>
            <p:nvSpPr>
              <p:cNvPr id="48220" name="TextBox 20"/>
              <p:cNvSpPr txBox="1">
                <a:spLocks noChangeArrowheads="1"/>
              </p:cNvSpPr>
              <p:nvPr/>
            </p:nvSpPr>
            <p:spPr bwMode="auto">
              <a:xfrm rot="-5400000">
                <a:off x="-239033" y="4777162"/>
                <a:ext cx="837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Amplitude</a:t>
                </a:r>
              </a:p>
            </p:txBody>
          </p:sp>
          <p:sp>
            <p:nvSpPr>
              <p:cNvPr id="22" name="TextBox 21"/>
              <p:cNvSpPr txBox="1">
                <a:spLocks noRot="1" noChangeAspect="1" noMove="1" noResize="1" noEditPoints="1" noAdjustHandles="1" noChangeArrowheads="1" noChangeShapeType="1" noTextEdit="1"/>
              </p:cNvSpPr>
              <p:nvPr/>
            </p:nvSpPr>
            <p:spPr>
              <a:xfrm>
                <a:off x="5580112" y="4882941"/>
                <a:ext cx="329064" cy="276999"/>
              </a:xfrm>
              <a:prstGeom prst="rect">
                <a:avLst/>
              </a:prstGeom>
              <a:blipFill>
                <a:blip r:embed="rId3"/>
                <a:stretch>
                  <a:fillRect r="-22222" b="-65517"/>
                </a:stretch>
              </a:blipFill>
            </p:spPr>
            <p:txBody>
              <a:bodyPr/>
              <a:lstStyle/>
              <a:p>
                <a:pPr>
                  <a:defRPr/>
                </a:pPr>
                <a:r>
                  <a:rPr lang="en-US">
                    <a:noFill/>
                    <a:latin typeface="Arial" charset="0"/>
                  </a:rPr>
                  <a:t> </a:t>
                </a:r>
              </a:p>
            </p:txBody>
          </p:sp>
        </p:grpSp>
        <p:sp>
          <p:nvSpPr>
            <p:cNvPr id="48208" name="TextBox 8"/>
            <p:cNvSpPr txBox="1">
              <a:spLocks noChangeArrowheads="1"/>
            </p:cNvSpPr>
            <p:nvPr/>
          </p:nvSpPr>
          <p:spPr bwMode="auto">
            <a:xfrm>
              <a:off x="1551666" y="4661520"/>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90</a:t>
              </a:r>
            </a:p>
          </p:txBody>
        </p:sp>
        <p:sp>
          <p:nvSpPr>
            <p:cNvPr id="48209" name="TextBox 9"/>
            <p:cNvSpPr txBox="1">
              <a:spLocks noChangeArrowheads="1"/>
            </p:cNvSpPr>
            <p:nvPr/>
          </p:nvSpPr>
          <p:spPr bwMode="auto">
            <a:xfrm>
              <a:off x="2550617" y="4693557"/>
              <a:ext cx="420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180</a:t>
              </a:r>
            </a:p>
          </p:txBody>
        </p:sp>
        <p:sp>
          <p:nvSpPr>
            <p:cNvPr id="48210" name="TextBox 10"/>
            <p:cNvSpPr txBox="1">
              <a:spLocks noChangeArrowheads="1"/>
            </p:cNvSpPr>
            <p:nvPr/>
          </p:nvSpPr>
          <p:spPr bwMode="auto">
            <a:xfrm>
              <a:off x="3496543" y="4693556"/>
              <a:ext cx="420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270</a:t>
              </a:r>
            </a:p>
          </p:txBody>
        </p:sp>
        <p:sp>
          <p:nvSpPr>
            <p:cNvPr id="48211" name="TextBox 11"/>
            <p:cNvSpPr txBox="1">
              <a:spLocks noChangeArrowheads="1"/>
            </p:cNvSpPr>
            <p:nvPr/>
          </p:nvSpPr>
          <p:spPr bwMode="auto">
            <a:xfrm>
              <a:off x="4317687" y="4675420"/>
              <a:ext cx="420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360</a:t>
              </a:r>
            </a:p>
          </p:txBody>
        </p:sp>
        <p:sp>
          <p:nvSpPr>
            <p:cNvPr id="48212" name="TextBox 12"/>
            <p:cNvSpPr txBox="1">
              <a:spLocks noChangeArrowheads="1"/>
            </p:cNvSpPr>
            <p:nvPr/>
          </p:nvSpPr>
          <p:spPr bwMode="auto">
            <a:xfrm>
              <a:off x="5282881" y="4653136"/>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90</a:t>
              </a:r>
            </a:p>
          </p:txBody>
        </p:sp>
      </p:grpSp>
      <p:sp>
        <p:nvSpPr>
          <p:cNvPr id="23" name="TextBox 22"/>
          <p:cNvSpPr txBox="1">
            <a:spLocks noRot="1" noChangeAspect="1" noMove="1" noResize="1" noEditPoints="1" noAdjustHandles="1" noChangeArrowheads="1" noChangeShapeType="1" noTextEdit="1"/>
          </p:cNvSpPr>
          <p:nvPr/>
        </p:nvSpPr>
        <p:spPr>
          <a:xfrm>
            <a:off x="35496" y="3544977"/>
            <a:ext cx="8352928" cy="307777"/>
          </a:xfrm>
          <a:prstGeom prst="rect">
            <a:avLst/>
          </a:prstGeom>
          <a:blipFill>
            <a:blip r:embed="rId4"/>
            <a:stretch>
              <a:fillRect l="-219" t="-4000" b="-20000"/>
            </a:stretch>
          </a:blipFill>
        </p:spPr>
        <p:txBody>
          <a:bodyPr/>
          <a:lstStyle/>
          <a:p>
            <a:pPr>
              <a:defRPr/>
            </a:pPr>
            <a:r>
              <a:rPr lang="en-US">
                <a:noFill/>
                <a:latin typeface="Arial" charset="0"/>
              </a:rPr>
              <a:t> </a:t>
            </a:r>
          </a:p>
        </p:txBody>
      </p:sp>
      <p:sp>
        <p:nvSpPr>
          <p:cNvPr id="48134" name="TextBox 23"/>
          <p:cNvSpPr txBox="1">
            <a:spLocks noChangeArrowheads="1"/>
          </p:cNvSpPr>
          <p:nvPr/>
        </p:nvSpPr>
        <p:spPr bwMode="auto">
          <a:xfrm>
            <a:off x="46038" y="1616075"/>
            <a:ext cx="350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(a)</a:t>
            </a:r>
          </a:p>
        </p:txBody>
      </p:sp>
      <p:sp>
        <p:nvSpPr>
          <p:cNvPr id="48135" name="TextBox 24"/>
          <p:cNvSpPr txBox="1">
            <a:spLocks noChangeArrowheads="1"/>
          </p:cNvSpPr>
          <p:nvPr/>
        </p:nvSpPr>
        <p:spPr bwMode="auto">
          <a:xfrm>
            <a:off x="50800" y="2765425"/>
            <a:ext cx="357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(b)</a:t>
            </a:r>
          </a:p>
        </p:txBody>
      </p:sp>
      <p:grpSp>
        <p:nvGrpSpPr>
          <p:cNvPr id="48136" name="Group 77"/>
          <p:cNvGrpSpPr>
            <a:grpSpLocks/>
          </p:cNvGrpSpPr>
          <p:nvPr/>
        </p:nvGrpSpPr>
        <p:grpSpPr bwMode="auto">
          <a:xfrm>
            <a:off x="103188" y="4083050"/>
            <a:ext cx="3559175" cy="1273175"/>
            <a:chOff x="1958146" y="3647635"/>
            <a:chExt cx="4341127" cy="1653573"/>
          </a:xfrm>
        </p:grpSpPr>
        <p:pic>
          <p:nvPicPr>
            <p:cNvPr id="48185"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8146" y="3703726"/>
              <a:ext cx="620134" cy="15974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186" name="Group 70"/>
            <p:cNvGrpSpPr>
              <a:grpSpLocks/>
            </p:cNvGrpSpPr>
            <p:nvPr/>
          </p:nvGrpSpPr>
          <p:grpSpPr bwMode="auto">
            <a:xfrm>
              <a:off x="6156176" y="3770982"/>
              <a:ext cx="143097" cy="1530226"/>
              <a:chOff x="159" y="965"/>
              <a:chExt cx="228" cy="2783"/>
            </a:xfrm>
          </p:grpSpPr>
          <p:sp>
            <p:nvSpPr>
              <p:cNvPr id="48188" name="Rectangle 73"/>
              <p:cNvSpPr>
                <a:spLocks noChangeArrowheads="1"/>
              </p:cNvSpPr>
              <p:nvPr/>
            </p:nvSpPr>
            <p:spPr bwMode="auto">
              <a:xfrm rot="5400000">
                <a:off x="313" y="1418"/>
                <a:ext cx="63" cy="27"/>
              </a:xfrm>
              <a:prstGeom prst="rect">
                <a:avLst/>
              </a:prstGeom>
              <a:gradFill rotWithShape="0">
                <a:gsLst>
                  <a:gs pos="0">
                    <a:srgbClr val="000099"/>
                  </a:gs>
                  <a:gs pos="100000">
                    <a:srgbClr val="00001D"/>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grpSp>
            <p:nvGrpSpPr>
              <p:cNvPr id="48189" name="Group 74"/>
              <p:cNvGrpSpPr>
                <a:grpSpLocks/>
              </p:cNvGrpSpPr>
              <p:nvPr/>
            </p:nvGrpSpPr>
            <p:grpSpPr bwMode="auto">
              <a:xfrm>
                <a:off x="219" y="1528"/>
                <a:ext cx="106" cy="2220"/>
                <a:chOff x="2363" y="1424"/>
                <a:chExt cx="106" cy="2220"/>
              </a:xfrm>
            </p:grpSpPr>
            <p:sp>
              <p:nvSpPr>
                <p:cNvPr id="48203" name="Rectangle 75"/>
                <p:cNvSpPr>
                  <a:spLocks noChangeArrowheads="1"/>
                </p:cNvSpPr>
                <p:nvPr/>
              </p:nvSpPr>
              <p:spPr bwMode="auto">
                <a:xfrm>
                  <a:off x="2386" y="1424"/>
                  <a:ext cx="60" cy="910"/>
                </a:xfrm>
                <a:prstGeom prst="rect">
                  <a:avLst/>
                </a:prstGeom>
                <a:gradFill rotWithShape="0">
                  <a:gsLst>
                    <a:gs pos="0">
                      <a:srgbClr val="B2B2B2"/>
                    </a:gs>
                    <a:gs pos="50000">
                      <a:srgbClr val="282828"/>
                    </a:gs>
                    <a:gs pos="100000">
                      <a:srgbClr val="B2B2B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sp>
              <p:nvSpPr>
                <p:cNvPr id="48204" name="Rectangle 76"/>
                <p:cNvSpPr>
                  <a:spLocks noChangeArrowheads="1"/>
                </p:cNvSpPr>
                <p:nvPr/>
              </p:nvSpPr>
              <p:spPr bwMode="auto">
                <a:xfrm>
                  <a:off x="2363" y="2309"/>
                  <a:ext cx="106" cy="1198"/>
                </a:xfrm>
                <a:prstGeom prst="rect">
                  <a:avLst/>
                </a:prstGeom>
                <a:solidFill>
                  <a:srgbClr val="29292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sp>
              <p:nvSpPr>
                <p:cNvPr id="48205" name="AutoShape 77"/>
                <p:cNvSpPr>
                  <a:spLocks noChangeArrowheads="1"/>
                </p:cNvSpPr>
                <p:nvPr/>
              </p:nvSpPr>
              <p:spPr bwMode="auto">
                <a:xfrm flipV="1">
                  <a:off x="2380" y="3504"/>
                  <a:ext cx="72" cy="140"/>
                </a:xfrm>
                <a:prstGeom prst="triangle">
                  <a:avLst>
                    <a:gd name="adj" fmla="val 50000"/>
                  </a:avLst>
                </a:prstGeom>
                <a:gradFill rotWithShape="0">
                  <a:gsLst>
                    <a:gs pos="0">
                      <a:srgbClr val="969696"/>
                    </a:gs>
                    <a:gs pos="50000">
                      <a:srgbClr val="303030"/>
                    </a:gs>
                    <a:gs pos="100000">
                      <a:srgbClr val="96969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grpSp>
          <p:sp>
            <p:nvSpPr>
              <p:cNvPr id="48190" name="AutoShape 78"/>
              <p:cNvSpPr>
                <a:spLocks noChangeArrowheads="1"/>
              </p:cNvSpPr>
              <p:nvPr/>
            </p:nvSpPr>
            <p:spPr bwMode="auto">
              <a:xfrm>
                <a:off x="159" y="2444"/>
                <a:ext cx="228" cy="66"/>
              </a:xfrm>
              <a:prstGeom prst="roundRect">
                <a:avLst>
                  <a:gd name="adj" fmla="val 16667"/>
                </a:avLst>
              </a:prstGeom>
              <a:solidFill>
                <a:srgbClr val="1C1C1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grpSp>
            <p:nvGrpSpPr>
              <p:cNvPr id="48191" name="Group 81"/>
              <p:cNvGrpSpPr>
                <a:grpSpLocks/>
              </p:cNvGrpSpPr>
              <p:nvPr/>
            </p:nvGrpSpPr>
            <p:grpSpPr bwMode="auto">
              <a:xfrm>
                <a:off x="208" y="1239"/>
                <a:ext cx="129" cy="317"/>
                <a:chOff x="2363" y="1135"/>
                <a:chExt cx="129" cy="317"/>
              </a:xfrm>
            </p:grpSpPr>
            <p:sp>
              <p:nvSpPr>
                <p:cNvPr id="48200" name="Rectangle 82"/>
                <p:cNvSpPr>
                  <a:spLocks noChangeArrowheads="1"/>
                </p:cNvSpPr>
                <p:nvPr/>
              </p:nvSpPr>
              <p:spPr bwMode="auto">
                <a:xfrm>
                  <a:off x="2363" y="1239"/>
                  <a:ext cx="129" cy="175"/>
                </a:xfrm>
                <a:prstGeom prst="rect">
                  <a:avLst/>
                </a:prstGeom>
                <a:gradFill rotWithShape="0">
                  <a:gsLst>
                    <a:gs pos="0">
                      <a:srgbClr val="00001D"/>
                    </a:gs>
                    <a:gs pos="50000">
                      <a:srgbClr val="000099"/>
                    </a:gs>
                    <a:gs pos="100000">
                      <a:srgbClr val="00001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sp>
              <p:nvSpPr>
                <p:cNvPr id="48201" name="Rectangle 83"/>
                <p:cNvSpPr>
                  <a:spLocks noChangeArrowheads="1"/>
                </p:cNvSpPr>
                <p:nvPr/>
              </p:nvSpPr>
              <p:spPr bwMode="auto">
                <a:xfrm>
                  <a:off x="2382" y="1413"/>
                  <a:ext cx="91" cy="39"/>
                </a:xfrm>
                <a:prstGeom prst="rect">
                  <a:avLst/>
                </a:prstGeom>
                <a:gradFill rotWithShape="0">
                  <a:gsLst>
                    <a:gs pos="0">
                      <a:srgbClr val="00001D"/>
                    </a:gs>
                    <a:gs pos="50000">
                      <a:srgbClr val="000099"/>
                    </a:gs>
                    <a:gs pos="100000">
                      <a:srgbClr val="00001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sp>
              <p:nvSpPr>
                <p:cNvPr id="48202" name="Rectangle 84"/>
                <p:cNvSpPr>
                  <a:spLocks noChangeArrowheads="1"/>
                </p:cNvSpPr>
                <p:nvPr/>
              </p:nvSpPr>
              <p:spPr bwMode="auto">
                <a:xfrm>
                  <a:off x="2397" y="1135"/>
                  <a:ext cx="61" cy="145"/>
                </a:xfrm>
                <a:prstGeom prst="rect">
                  <a:avLst/>
                </a:prstGeom>
                <a:gradFill rotWithShape="0">
                  <a:gsLst>
                    <a:gs pos="0">
                      <a:srgbClr val="00001D"/>
                    </a:gs>
                    <a:gs pos="50000">
                      <a:srgbClr val="000099"/>
                    </a:gs>
                    <a:gs pos="100000">
                      <a:srgbClr val="00001D"/>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grpSp>
          <p:grpSp>
            <p:nvGrpSpPr>
              <p:cNvPr id="48192" name="Group 86"/>
              <p:cNvGrpSpPr>
                <a:grpSpLocks/>
              </p:cNvGrpSpPr>
              <p:nvPr/>
            </p:nvGrpSpPr>
            <p:grpSpPr bwMode="auto">
              <a:xfrm>
                <a:off x="163" y="965"/>
                <a:ext cx="218" cy="275"/>
                <a:chOff x="3089" y="2317"/>
                <a:chExt cx="282" cy="355"/>
              </a:xfrm>
            </p:grpSpPr>
            <p:sp>
              <p:nvSpPr>
                <p:cNvPr id="48193" name="Freeform 87"/>
                <p:cNvSpPr>
                  <a:spLocks/>
                </p:cNvSpPr>
                <p:nvPr/>
              </p:nvSpPr>
              <p:spPr bwMode="auto">
                <a:xfrm flipV="1">
                  <a:off x="3089" y="2370"/>
                  <a:ext cx="282" cy="75"/>
                </a:xfrm>
                <a:custGeom>
                  <a:avLst/>
                  <a:gdLst>
                    <a:gd name="T0" fmla="*/ 93 w 282"/>
                    <a:gd name="T1" fmla="*/ 3 h 147"/>
                    <a:gd name="T2" fmla="*/ 27 w 282"/>
                    <a:gd name="T3" fmla="*/ 17 h 147"/>
                    <a:gd name="T4" fmla="*/ 254 w 282"/>
                    <a:gd name="T5" fmla="*/ 17 h 147"/>
                    <a:gd name="T6" fmla="*/ 193 w 282"/>
                    <a:gd name="T7" fmla="*/ 3 h 147"/>
                    <a:gd name="T8" fmla="*/ 93 w 282"/>
                    <a:gd name="T9" fmla="*/ 3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147">
                      <a:moveTo>
                        <a:pt x="93" y="18"/>
                      </a:moveTo>
                      <a:cubicBezTo>
                        <a:pt x="65" y="36"/>
                        <a:pt x="0" y="111"/>
                        <a:pt x="27" y="129"/>
                      </a:cubicBezTo>
                      <a:cubicBezTo>
                        <a:pt x="54" y="147"/>
                        <a:pt x="226" y="147"/>
                        <a:pt x="254" y="129"/>
                      </a:cubicBezTo>
                      <a:cubicBezTo>
                        <a:pt x="282" y="111"/>
                        <a:pt x="220" y="41"/>
                        <a:pt x="193" y="23"/>
                      </a:cubicBezTo>
                      <a:cubicBezTo>
                        <a:pt x="166" y="5"/>
                        <a:pt x="121" y="0"/>
                        <a:pt x="93" y="18"/>
                      </a:cubicBezTo>
                      <a:close/>
                    </a:path>
                  </a:pathLst>
                </a:custGeom>
                <a:solidFill>
                  <a:srgbClr val="29292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4" name="Freeform 88"/>
                <p:cNvSpPr>
                  <a:spLocks/>
                </p:cNvSpPr>
                <p:nvPr/>
              </p:nvSpPr>
              <p:spPr bwMode="auto">
                <a:xfrm>
                  <a:off x="3089" y="2562"/>
                  <a:ext cx="282" cy="75"/>
                </a:xfrm>
                <a:custGeom>
                  <a:avLst/>
                  <a:gdLst>
                    <a:gd name="T0" fmla="*/ 93 w 282"/>
                    <a:gd name="T1" fmla="*/ 3 h 147"/>
                    <a:gd name="T2" fmla="*/ 27 w 282"/>
                    <a:gd name="T3" fmla="*/ 17 h 147"/>
                    <a:gd name="T4" fmla="*/ 254 w 282"/>
                    <a:gd name="T5" fmla="*/ 17 h 147"/>
                    <a:gd name="T6" fmla="*/ 193 w 282"/>
                    <a:gd name="T7" fmla="*/ 3 h 147"/>
                    <a:gd name="T8" fmla="*/ 93 w 282"/>
                    <a:gd name="T9" fmla="*/ 3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147">
                      <a:moveTo>
                        <a:pt x="93" y="18"/>
                      </a:moveTo>
                      <a:cubicBezTo>
                        <a:pt x="65" y="36"/>
                        <a:pt x="0" y="111"/>
                        <a:pt x="27" y="129"/>
                      </a:cubicBezTo>
                      <a:cubicBezTo>
                        <a:pt x="54" y="147"/>
                        <a:pt x="226" y="147"/>
                        <a:pt x="254" y="129"/>
                      </a:cubicBezTo>
                      <a:cubicBezTo>
                        <a:pt x="282" y="111"/>
                        <a:pt x="220" y="41"/>
                        <a:pt x="193" y="23"/>
                      </a:cubicBezTo>
                      <a:cubicBezTo>
                        <a:pt x="166" y="5"/>
                        <a:pt x="121" y="0"/>
                        <a:pt x="93" y="18"/>
                      </a:cubicBezTo>
                      <a:close/>
                    </a:path>
                  </a:pathLst>
                </a:custGeom>
                <a:solidFill>
                  <a:srgbClr val="29292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5" name="Freeform 89"/>
                <p:cNvSpPr>
                  <a:spLocks/>
                </p:cNvSpPr>
                <p:nvPr/>
              </p:nvSpPr>
              <p:spPr bwMode="auto">
                <a:xfrm>
                  <a:off x="3144" y="2420"/>
                  <a:ext cx="92" cy="168"/>
                </a:xfrm>
                <a:custGeom>
                  <a:avLst/>
                  <a:gdLst>
                    <a:gd name="T0" fmla="*/ 8 w 92"/>
                    <a:gd name="T1" fmla="*/ 0 h 168"/>
                    <a:gd name="T2" fmla="*/ 0 w 92"/>
                    <a:gd name="T3" fmla="*/ 168 h 168"/>
                    <a:gd name="T4" fmla="*/ 92 w 92"/>
                    <a:gd name="T5" fmla="*/ 0 h 168"/>
                    <a:gd name="T6" fmla="*/ 8 w 92"/>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2" h="168">
                      <a:moveTo>
                        <a:pt x="8" y="0"/>
                      </a:moveTo>
                      <a:lnTo>
                        <a:pt x="0" y="168"/>
                      </a:lnTo>
                      <a:lnTo>
                        <a:pt x="92" y="0"/>
                      </a:lnTo>
                      <a:lnTo>
                        <a:pt x="8" y="0"/>
                      </a:lnTo>
                      <a:close/>
                    </a:path>
                  </a:pathLst>
                </a:custGeom>
                <a:gradFill rotWithShape="0">
                  <a:gsLst>
                    <a:gs pos="0">
                      <a:srgbClr val="2F7676"/>
                    </a:gs>
                    <a:gs pos="100000">
                      <a:srgbClr val="66FFFF"/>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6" name="Freeform 90"/>
                <p:cNvSpPr>
                  <a:spLocks/>
                </p:cNvSpPr>
                <p:nvPr/>
              </p:nvSpPr>
              <p:spPr bwMode="auto">
                <a:xfrm>
                  <a:off x="3228" y="2416"/>
                  <a:ext cx="88" cy="172"/>
                </a:xfrm>
                <a:custGeom>
                  <a:avLst/>
                  <a:gdLst>
                    <a:gd name="T0" fmla="*/ 88 w 88"/>
                    <a:gd name="T1" fmla="*/ 4 h 172"/>
                    <a:gd name="T2" fmla="*/ 84 w 88"/>
                    <a:gd name="T3" fmla="*/ 172 h 172"/>
                    <a:gd name="T4" fmla="*/ 0 w 88"/>
                    <a:gd name="T5" fmla="*/ 0 h 172"/>
                    <a:gd name="T6" fmla="*/ 88 w 88"/>
                    <a:gd name="T7" fmla="*/ 4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172">
                      <a:moveTo>
                        <a:pt x="88" y="4"/>
                      </a:moveTo>
                      <a:lnTo>
                        <a:pt x="84" y="172"/>
                      </a:lnTo>
                      <a:lnTo>
                        <a:pt x="0" y="0"/>
                      </a:lnTo>
                      <a:lnTo>
                        <a:pt x="88" y="4"/>
                      </a:lnTo>
                      <a:close/>
                    </a:path>
                  </a:pathLst>
                </a:custGeom>
                <a:gradFill rotWithShape="0">
                  <a:gsLst>
                    <a:gs pos="0">
                      <a:srgbClr val="2F7676"/>
                    </a:gs>
                    <a:gs pos="100000">
                      <a:srgbClr val="66FFFF"/>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7" name="Freeform 91"/>
                <p:cNvSpPr>
                  <a:spLocks/>
                </p:cNvSpPr>
                <p:nvPr/>
              </p:nvSpPr>
              <p:spPr bwMode="auto">
                <a:xfrm>
                  <a:off x="3152" y="2432"/>
                  <a:ext cx="156" cy="152"/>
                </a:xfrm>
                <a:custGeom>
                  <a:avLst/>
                  <a:gdLst>
                    <a:gd name="T0" fmla="*/ 80 w 156"/>
                    <a:gd name="T1" fmla="*/ 0 h 152"/>
                    <a:gd name="T2" fmla="*/ 156 w 156"/>
                    <a:gd name="T3" fmla="*/ 148 h 152"/>
                    <a:gd name="T4" fmla="*/ 0 w 156"/>
                    <a:gd name="T5" fmla="*/ 152 h 152"/>
                    <a:gd name="T6" fmla="*/ 80 w 156"/>
                    <a:gd name="T7" fmla="*/ 0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 h="152">
                      <a:moveTo>
                        <a:pt x="80" y="0"/>
                      </a:moveTo>
                      <a:lnTo>
                        <a:pt x="156" y="148"/>
                      </a:lnTo>
                      <a:lnTo>
                        <a:pt x="0" y="152"/>
                      </a:lnTo>
                      <a:lnTo>
                        <a:pt x="80" y="0"/>
                      </a:lnTo>
                      <a:close/>
                    </a:path>
                  </a:pathLst>
                </a:custGeom>
                <a:gradFill rotWithShape="0">
                  <a:gsLst>
                    <a:gs pos="0">
                      <a:srgbClr val="FF0000"/>
                    </a:gs>
                    <a:gs pos="28000">
                      <a:srgbClr val="FF0000"/>
                    </a:gs>
                    <a:gs pos="100000">
                      <a:srgbClr val="66FFFF"/>
                    </a:gs>
                  </a:gsLst>
                  <a:path path="rect">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8" name="Rectangle 92"/>
                <p:cNvSpPr>
                  <a:spLocks noChangeArrowheads="1"/>
                </p:cNvSpPr>
                <p:nvPr/>
              </p:nvSpPr>
              <p:spPr bwMode="auto">
                <a:xfrm>
                  <a:off x="3185" y="2633"/>
                  <a:ext cx="91" cy="39"/>
                </a:xfrm>
                <a:prstGeom prst="rect">
                  <a:avLst/>
                </a:prstGeom>
                <a:gradFill rotWithShape="0">
                  <a:gsLst>
                    <a:gs pos="0">
                      <a:srgbClr val="2C2C2C"/>
                    </a:gs>
                    <a:gs pos="50000">
                      <a:srgbClr val="5F5F5F"/>
                    </a:gs>
                    <a:gs pos="100000">
                      <a:srgbClr val="2C2C2C"/>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sp>
              <p:nvSpPr>
                <p:cNvPr id="48199" name="Freeform 93"/>
                <p:cNvSpPr>
                  <a:spLocks/>
                </p:cNvSpPr>
                <p:nvPr/>
              </p:nvSpPr>
              <p:spPr bwMode="auto">
                <a:xfrm>
                  <a:off x="3197" y="2317"/>
                  <a:ext cx="66" cy="60"/>
                </a:xfrm>
                <a:custGeom>
                  <a:avLst/>
                  <a:gdLst>
                    <a:gd name="T0" fmla="*/ 1 w 282"/>
                    <a:gd name="T1" fmla="*/ 1 h 147"/>
                    <a:gd name="T2" fmla="*/ 0 w 282"/>
                    <a:gd name="T3" fmla="*/ 9 h 147"/>
                    <a:gd name="T4" fmla="*/ 3 w 282"/>
                    <a:gd name="T5" fmla="*/ 9 h 147"/>
                    <a:gd name="T6" fmla="*/ 3 w 282"/>
                    <a:gd name="T7" fmla="*/ 2 h 147"/>
                    <a:gd name="T8" fmla="*/ 1 w 282"/>
                    <a:gd name="T9" fmla="*/ 1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147">
                      <a:moveTo>
                        <a:pt x="93" y="18"/>
                      </a:moveTo>
                      <a:cubicBezTo>
                        <a:pt x="65" y="36"/>
                        <a:pt x="0" y="111"/>
                        <a:pt x="27" y="129"/>
                      </a:cubicBezTo>
                      <a:cubicBezTo>
                        <a:pt x="54" y="147"/>
                        <a:pt x="226" y="147"/>
                        <a:pt x="254" y="129"/>
                      </a:cubicBezTo>
                      <a:cubicBezTo>
                        <a:pt x="282" y="111"/>
                        <a:pt x="220" y="41"/>
                        <a:pt x="193" y="23"/>
                      </a:cubicBezTo>
                      <a:cubicBezTo>
                        <a:pt x="166" y="5"/>
                        <a:pt x="121" y="0"/>
                        <a:pt x="93" y="18"/>
                      </a:cubicBezTo>
                      <a:close/>
                    </a:path>
                  </a:pathLst>
                </a:custGeom>
                <a:solidFill>
                  <a:srgbClr val="29292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48187" name="AutoShape 455"/>
            <p:cNvSpPr>
              <a:spLocks noChangeArrowheads="1"/>
            </p:cNvSpPr>
            <p:nvPr/>
          </p:nvSpPr>
          <p:spPr bwMode="auto">
            <a:xfrm rot="-5400000">
              <a:off x="4047950" y="1834704"/>
              <a:ext cx="297805" cy="3923667"/>
            </a:xfrm>
            <a:prstGeom prst="triangle">
              <a:avLst>
                <a:gd name="adj" fmla="val 50000"/>
              </a:avLst>
            </a:prstGeom>
            <a:solidFill>
              <a:srgbClr val="FF000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GB" altLang="en-US" sz="2400">
                <a:solidFill>
                  <a:srgbClr val="000000"/>
                </a:solidFill>
              </a:endParaRPr>
            </a:p>
          </p:txBody>
        </p:sp>
      </p:grpSp>
      <p:cxnSp>
        <p:nvCxnSpPr>
          <p:cNvPr id="48" name="Straight Connector 121"/>
          <p:cNvCxnSpPr/>
          <p:nvPr/>
        </p:nvCxnSpPr>
        <p:spPr>
          <a:xfrm>
            <a:off x="327025" y="5514975"/>
            <a:ext cx="62769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122"/>
          <p:cNvCxnSpPr/>
          <p:nvPr/>
        </p:nvCxnSpPr>
        <p:spPr>
          <a:xfrm>
            <a:off x="336550" y="6145213"/>
            <a:ext cx="5932488" cy="25400"/>
          </a:xfrm>
          <a:prstGeom prst="line">
            <a:avLst/>
          </a:prstGeom>
          <a:ln w="12700">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123"/>
          <p:cNvCxnSpPr/>
          <p:nvPr/>
        </p:nvCxnSpPr>
        <p:spPr>
          <a:xfrm flipH="1">
            <a:off x="323850" y="4411663"/>
            <a:ext cx="6350" cy="136842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133"/>
          <p:cNvCxnSpPr/>
          <p:nvPr/>
        </p:nvCxnSpPr>
        <p:spPr>
          <a:xfrm flipH="1">
            <a:off x="3592513" y="4924425"/>
            <a:ext cx="6350" cy="93345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134"/>
          <p:cNvCxnSpPr/>
          <p:nvPr/>
        </p:nvCxnSpPr>
        <p:spPr>
          <a:xfrm>
            <a:off x="317500" y="5902325"/>
            <a:ext cx="0" cy="427038"/>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136"/>
          <p:cNvCxnSpPr/>
          <p:nvPr/>
        </p:nvCxnSpPr>
        <p:spPr>
          <a:xfrm flipH="1">
            <a:off x="3602038" y="6073775"/>
            <a:ext cx="3175" cy="249238"/>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139"/>
          <p:cNvCxnSpPr/>
          <p:nvPr/>
        </p:nvCxnSpPr>
        <p:spPr>
          <a:xfrm>
            <a:off x="6556375" y="5030788"/>
            <a:ext cx="0" cy="1298575"/>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143"/>
          <p:cNvCxnSpPr/>
          <p:nvPr/>
        </p:nvCxnSpPr>
        <p:spPr>
          <a:xfrm>
            <a:off x="6269038" y="6175375"/>
            <a:ext cx="287337" cy="0"/>
          </a:xfrm>
          <a:prstGeom prst="line">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146"/>
          <p:cNvCxnSpPr/>
          <p:nvPr/>
        </p:nvCxnSpPr>
        <p:spPr>
          <a:xfrm>
            <a:off x="317500" y="6323013"/>
            <a:ext cx="3298825" cy="0"/>
          </a:xfrm>
          <a:prstGeom prst="line">
            <a:avLst/>
          </a:prstGeom>
          <a:ln w="127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149"/>
          <p:cNvCxnSpPr/>
          <p:nvPr/>
        </p:nvCxnSpPr>
        <p:spPr>
          <a:xfrm flipV="1">
            <a:off x="3598863" y="6323013"/>
            <a:ext cx="2957512" cy="11112"/>
          </a:xfrm>
          <a:prstGeom prst="line">
            <a:avLst/>
          </a:prstGeom>
          <a:ln w="127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147" name="TextBox 57"/>
          <p:cNvSpPr txBox="1">
            <a:spLocks noChangeArrowheads="1"/>
          </p:cNvSpPr>
          <p:nvPr/>
        </p:nvSpPr>
        <p:spPr bwMode="auto">
          <a:xfrm>
            <a:off x="1663700" y="6261100"/>
            <a:ext cx="279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D</a:t>
            </a:r>
          </a:p>
        </p:txBody>
      </p:sp>
      <p:sp>
        <p:nvSpPr>
          <p:cNvPr id="48148" name="TextBox 58"/>
          <p:cNvSpPr txBox="1">
            <a:spLocks noChangeArrowheads="1"/>
          </p:cNvSpPr>
          <p:nvPr/>
        </p:nvSpPr>
        <p:spPr bwMode="auto">
          <a:xfrm>
            <a:off x="4908550" y="6319838"/>
            <a:ext cx="279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200">
                <a:solidFill>
                  <a:srgbClr val="000000"/>
                </a:solidFill>
              </a:rPr>
              <a:t>D</a:t>
            </a:r>
          </a:p>
        </p:txBody>
      </p:sp>
      <p:sp>
        <p:nvSpPr>
          <p:cNvPr id="60" name="TextBox 59"/>
          <p:cNvSpPr txBox="1">
            <a:spLocks noRot="1" noChangeAspect="1" noMove="1" noResize="1" noEditPoints="1" noAdjustHandles="1" noChangeArrowheads="1" noChangeShapeType="1" noTextEdit="1"/>
          </p:cNvSpPr>
          <p:nvPr/>
        </p:nvSpPr>
        <p:spPr>
          <a:xfrm>
            <a:off x="3363219" y="5838237"/>
            <a:ext cx="505010" cy="276999"/>
          </a:xfrm>
          <a:prstGeom prst="rect">
            <a:avLst/>
          </a:prstGeom>
          <a:blipFill>
            <a:blip r:embed="rId6"/>
            <a:stretch>
              <a:fillRect/>
            </a:stretch>
          </a:blipFill>
        </p:spPr>
        <p:txBody>
          <a:bodyPr/>
          <a:lstStyle/>
          <a:p>
            <a:pPr>
              <a:defRPr/>
            </a:pPr>
            <a:r>
              <a:rPr lang="en-US">
                <a:noFill/>
                <a:latin typeface="Arial" charset="0"/>
              </a:rPr>
              <a:t> </a:t>
            </a:r>
          </a:p>
        </p:txBody>
      </p:sp>
      <p:sp>
        <p:nvSpPr>
          <p:cNvPr id="61" name="TextBox 60"/>
          <p:cNvSpPr txBox="1">
            <a:spLocks noRot="1" noChangeAspect="1" noMove="1" noResize="1" noEditPoints="1" noAdjustHandles="1" noChangeArrowheads="1" noChangeShapeType="1" noTextEdit="1"/>
          </p:cNvSpPr>
          <p:nvPr/>
        </p:nvSpPr>
        <p:spPr>
          <a:xfrm>
            <a:off x="6920770" y="6435211"/>
            <a:ext cx="505587" cy="276999"/>
          </a:xfrm>
          <a:prstGeom prst="rect">
            <a:avLst/>
          </a:prstGeom>
          <a:blipFill>
            <a:blip r:embed="rId7"/>
            <a:stretch>
              <a:fillRect/>
            </a:stretch>
          </a:blipFill>
        </p:spPr>
        <p:txBody>
          <a:bodyPr/>
          <a:lstStyle/>
          <a:p>
            <a:pPr>
              <a:defRPr/>
            </a:pPr>
            <a:r>
              <a:rPr lang="en-US">
                <a:noFill/>
                <a:latin typeface="Arial" charset="0"/>
              </a:rPr>
              <a:t> </a:t>
            </a:r>
          </a:p>
        </p:txBody>
      </p:sp>
      <p:grpSp>
        <p:nvGrpSpPr>
          <p:cNvPr id="48151" name="Group 9"/>
          <p:cNvGrpSpPr>
            <a:grpSpLocks/>
          </p:cNvGrpSpPr>
          <p:nvPr/>
        </p:nvGrpSpPr>
        <p:grpSpPr bwMode="auto">
          <a:xfrm>
            <a:off x="817563" y="2605088"/>
            <a:ext cx="3876675" cy="874712"/>
            <a:chOff x="1191588" y="2336445"/>
            <a:chExt cx="3875911" cy="875426"/>
          </a:xfrm>
        </p:grpSpPr>
        <p:grpSp>
          <p:nvGrpSpPr>
            <p:cNvPr id="48181" name="Group 132"/>
            <p:cNvGrpSpPr>
              <a:grpSpLocks/>
            </p:cNvGrpSpPr>
            <p:nvPr/>
          </p:nvGrpSpPr>
          <p:grpSpPr bwMode="auto">
            <a:xfrm>
              <a:off x="1191588" y="2336445"/>
              <a:ext cx="2552427" cy="875426"/>
              <a:chOff x="6028773" y="2512738"/>
              <a:chExt cx="1425625" cy="875426"/>
            </a:xfrm>
          </p:grpSpPr>
          <p:sp>
            <p:nvSpPr>
              <p:cNvPr id="48183" name="Freeform 97"/>
              <p:cNvSpPr>
                <a:spLocks/>
              </p:cNvSpPr>
              <p:nvPr/>
            </p:nvSpPr>
            <p:spPr bwMode="auto">
              <a:xfrm>
                <a:off x="6028773" y="2512738"/>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4" name="Freeform 98"/>
              <p:cNvSpPr>
                <a:spLocks/>
              </p:cNvSpPr>
              <p:nvPr/>
            </p:nvSpPr>
            <p:spPr bwMode="auto">
              <a:xfrm flipH="1" flipV="1">
                <a:off x="6730498" y="2930964"/>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82" name="Freeform 97"/>
            <p:cNvSpPr>
              <a:spLocks/>
            </p:cNvSpPr>
            <p:nvPr/>
          </p:nvSpPr>
          <p:spPr bwMode="auto">
            <a:xfrm>
              <a:off x="3736907" y="2336445"/>
              <a:ext cx="1330592" cy="431583"/>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52" name="Group 44"/>
          <p:cNvGrpSpPr>
            <a:grpSpLocks/>
          </p:cNvGrpSpPr>
          <p:nvPr/>
        </p:nvGrpSpPr>
        <p:grpSpPr bwMode="auto">
          <a:xfrm>
            <a:off x="357188" y="5207000"/>
            <a:ext cx="6216650" cy="601663"/>
            <a:chOff x="730623" y="4938659"/>
            <a:chExt cx="6217641" cy="602427"/>
          </a:xfrm>
        </p:grpSpPr>
        <p:grpSp>
          <p:nvGrpSpPr>
            <p:cNvPr id="48159" name="Group 42"/>
            <p:cNvGrpSpPr>
              <a:grpSpLocks/>
            </p:cNvGrpSpPr>
            <p:nvPr/>
          </p:nvGrpSpPr>
          <p:grpSpPr bwMode="auto">
            <a:xfrm>
              <a:off x="730623" y="4938659"/>
              <a:ext cx="3498435" cy="602427"/>
              <a:chOff x="730623" y="4938659"/>
              <a:chExt cx="3498435" cy="602427"/>
            </a:xfrm>
          </p:grpSpPr>
          <p:grpSp>
            <p:nvGrpSpPr>
              <p:cNvPr id="48170" name="Group 154"/>
              <p:cNvGrpSpPr>
                <a:grpSpLocks/>
              </p:cNvGrpSpPr>
              <p:nvPr/>
            </p:nvGrpSpPr>
            <p:grpSpPr bwMode="auto">
              <a:xfrm>
                <a:off x="730623" y="4946969"/>
                <a:ext cx="864000" cy="558000"/>
                <a:chOff x="6028773" y="2512738"/>
                <a:chExt cx="1425625" cy="875426"/>
              </a:xfrm>
            </p:grpSpPr>
            <p:sp>
              <p:nvSpPr>
                <p:cNvPr id="48179" name="Freeform 97"/>
                <p:cNvSpPr>
                  <a:spLocks/>
                </p:cNvSpPr>
                <p:nvPr/>
              </p:nvSpPr>
              <p:spPr bwMode="auto">
                <a:xfrm>
                  <a:off x="6028773" y="2512738"/>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0" name="Freeform 98"/>
                <p:cNvSpPr>
                  <a:spLocks/>
                </p:cNvSpPr>
                <p:nvPr/>
              </p:nvSpPr>
              <p:spPr bwMode="auto">
                <a:xfrm flipH="1" flipV="1">
                  <a:off x="6730498" y="2930964"/>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71" name="Freeform 98"/>
              <p:cNvSpPr>
                <a:spLocks/>
              </p:cNvSpPr>
              <p:nvPr/>
            </p:nvSpPr>
            <p:spPr bwMode="auto">
              <a:xfrm flipH="1" flipV="1">
                <a:off x="3790338" y="5217521"/>
                <a:ext cx="438720" cy="291421"/>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172" name="Group 163"/>
              <p:cNvGrpSpPr>
                <a:grpSpLocks/>
              </p:cNvGrpSpPr>
              <p:nvPr/>
            </p:nvGrpSpPr>
            <p:grpSpPr bwMode="auto">
              <a:xfrm>
                <a:off x="2437576" y="4961065"/>
                <a:ext cx="864000" cy="580021"/>
                <a:chOff x="6028773" y="2512738"/>
                <a:chExt cx="1447802" cy="909974"/>
              </a:xfrm>
            </p:grpSpPr>
            <p:sp>
              <p:nvSpPr>
                <p:cNvPr id="48177" name="Freeform 97"/>
                <p:cNvSpPr>
                  <a:spLocks/>
                </p:cNvSpPr>
                <p:nvPr/>
              </p:nvSpPr>
              <p:spPr bwMode="auto">
                <a:xfrm>
                  <a:off x="6028773" y="2512738"/>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8" name="Freeform 98"/>
                <p:cNvSpPr>
                  <a:spLocks/>
                </p:cNvSpPr>
                <p:nvPr/>
              </p:nvSpPr>
              <p:spPr bwMode="auto">
                <a:xfrm flipH="1" flipV="1">
                  <a:off x="6752674" y="2965512"/>
                  <a:ext cx="723901"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73" name="Freeform 97"/>
              <p:cNvSpPr>
                <a:spLocks/>
              </p:cNvSpPr>
              <p:nvPr/>
            </p:nvSpPr>
            <p:spPr bwMode="auto">
              <a:xfrm>
                <a:off x="3289897" y="4961065"/>
                <a:ext cx="521999" cy="291421"/>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174" name="Group 182"/>
              <p:cNvGrpSpPr>
                <a:grpSpLocks/>
              </p:cNvGrpSpPr>
              <p:nvPr/>
            </p:nvGrpSpPr>
            <p:grpSpPr bwMode="auto">
              <a:xfrm>
                <a:off x="1594623" y="4938659"/>
                <a:ext cx="864000" cy="580021"/>
                <a:chOff x="6028773" y="2512738"/>
                <a:chExt cx="1447802" cy="909974"/>
              </a:xfrm>
            </p:grpSpPr>
            <p:sp>
              <p:nvSpPr>
                <p:cNvPr id="48175" name="Freeform 97"/>
                <p:cNvSpPr>
                  <a:spLocks/>
                </p:cNvSpPr>
                <p:nvPr/>
              </p:nvSpPr>
              <p:spPr bwMode="auto">
                <a:xfrm>
                  <a:off x="6028773" y="2512738"/>
                  <a:ext cx="723900"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6" name="Freeform 98"/>
                <p:cNvSpPr>
                  <a:spLocks/>
                </p:cNvSpPr>
                <p:nvPr/>
              </p:nvSpPr>
              <p:spPr bwMode="auto">
                <a:xfrm flipH="1" flipV="1">
                  <a:off x="6752674" y="2965512"/>
                  <a:ext cx="723901" cy="457200"/>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mpd="sng">
                  <a:solidFill>
                    <a:srgbClr val="3333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48160" name="Group 43"/>
            <p:cNvGrpSpPr>
              <a:grpSpLocks/>
            </p:cNvGrpSpPr>
            <p:nvPr/>
          </p:nvGrpSpPr>
          <p:grpSpPr bwMode="auto">
            <a:xfrm>
              <a:off x="4211891" y="4961065"/>
              <a:ext cx="2736373" cy="550456"/>
              <a:chOff x="4211891" y="4961065"/>
              <a:chExt cx="2736373" cy="550456"/>
            </a:xfrm>
          </p:grpSpPr>
          <p:grpSp>
            <p:nvGrpSpPr>
              <p:cNvPr id="48161" name="Group 4"/>
              <p:cNvGrpSpPr>
                <a:grpSpLocks/>
              </p:cNvGrpSpPr>
              <p:nvPr/>
            </p:nvGrpSpPr>
            <p:grpSpPr bwMode="auto">
              <a:xfrm>
                <a:off x="4211891" y="4971521"/>
                <a:ext cx="864000" cy="540000"/>
                <a:chOff x="5726132" y="3012532"/>
                <a:chExt cx="1126780" cy="725560"/>
              </a:xfrm>
            </p:grpSpPr>
            <p:sp>
              <p:nvSpPr>
                <p:cNvPr id="48168" name="Freeform 108"/>
                <p:cNvSpPr>
                  <a:spLocks/>
                </p:cNvSpPr>
                <p:nvPr/>
              </p:nvSpPr>
              <p:spPr bwMode="auto">
                <a:xfrm>
                  <a:off x="5726132" y="3012532"/>
                  <a:ext cx="564642" cy="356616"/>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9" name="Freeform 109"/>
                <p:cNvSpPr>
                  <a:spLocks/>
                </p:cNvSpPr>
                <p:nvPr/>
              </p:nvSpPr>
              <p:spPr bwMode="auto">
                <a:xfrm flipH="1" flipV="1">
                  <a:off x="6288270" y="3381476"/>
                  <a:ext cx="564642" cy="356616"/>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162" name="Group 171"/>
              <p:cNvGrpSpPr>
                <a:grpSpLocks/>
              </p:cNvGrpSpPr>
              <p:nvPr/>
            </p:nvGrpSpPr>
            <p:grpSpPr bwMode="auto">
              <a:xfrm>
                <a:off x="5082558" y="4961065"/>
                <a:ext cx="864000" cy="540000"/>
                <a:chOff x="5726132" y="3012532"/>
                <a:chExt cx="1126780" cy="725560"/>
              </a:xfrm>
            </p:grpSpPr>
            <p:sp>
              <p:nvSpPr>
                <p:cNvPr id="48166" name="Freeform 108"/>
                <p:cNvSpPr>
                  <a:spLocks/>
                </p:cNvSpPr>
                <p:nvPr/>
              </p:nvSpPr>
              <p:spPr bwMode="auto">
                <a:xfrm>
                  <a:off x="5726132" y="3012532"/>
                  <a:ext cx="564642" cy="356616"/>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7" name="Freeform 109"/>
                <p:cNvSpPr>
                  <a:spLocks/>
                </p:cNvSpPr>
                <p:nvPr/>
              </p:nvSpPr>
              <p:spPr bwMode="auto">
                <a:xfrm flipH="1" flipV="1">
                  <a:off x="6288270" y="3381476"/>
                  <a:ext cx="564642" cy="356616"/>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63" name="Freeform 108"/>
              <p:cNvSpPr>
                <a:spLocks/>
              </p:cNvSpPr>
              <p:nvPr/>
            </p:nvSpPr>
            <p:spPr bwMode="auto">
              <a:xfrm>
                <a:off x="5946558" y="4961065"/>
                <a:ext cx="432960" cy="265412"/>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4" name="Freeform 109"/>
              <p:cNvSpPr>
                <a:spLocks/>
              </p:cNvSpPr>
              <p:nvPr/>
            </p:nvSpPr>
            <p:spPr bwMode="auto">
              <a:xfrm flipH="1" flipV="1">
                <a:off x="6370049" y="5226477"/>
                <a:ext cx="432960" cy="265412"/>
              </a:xfrm>
              <a:custGeom>
                <a:avLst/>
                <a:gdLst>
                  <a:gd name="T0" fmla="*/ 0 w 816"/>
                  <a:gd name="T1" fmla="*/ 2147483647 h 576"/>
                  <a:gd name="T2" fmla="*/ 2147483647 w 816"/>
                  <a:gd name="T3" fmla="*/ 0 h 576"/>
                  <a:gd name="T4" fmla="*/ 2147483647 w 816"/>
                  <a:gd name="T5" fmla="*/ 2147483647 h 576"/>
                  <a:gd name="T6" fmla="*/ 0 60000 65536"/>
                  <a:gd name="T7" fmla="*/ 0 60000 65536"/>
                  <a:gd name="T8" fmla="*/ 0 60000 65536"/>
                </a:gdLst>
                <a:ahLst/>
                <a:cxnLst>
                  <a:cxn ang="T6">
                    <a:pos x="T0" y="T1"/>
                  </a:cxn>
                  <a:cxn ang="T7">
                    <a:pos x="T2" y="T3"/>
                  </a:cxn>
                  <a:cxn ang="T8">
                    <a:pos x="T4" y="T5"/>
                  </a:cxn>
                </a:cxnLst>
                <a:rect l="0" t="0" r="r" b="b"/>
                <a:pathLst>
                  <a:path w="816" h="576">
                    <a:moveTo>
                      <a:pt x="0" y="576"/>
                    </a:moveTo>
                    <a:cubicBezTo>
                      <a:pt x="148" y="288"/>
                      <a:pt x="296" y="0"/>
                      <a:pt x="432" y="0"/>
                    </a:cubicBezTo>
                    <a:cubicBezTo>
                      <a:pt x="568" y="0"/>
                      <a:pt x="692" y="288"/>
                      <a:pt x="816" y="576"/>
                    </a:cubicBezTo>
                  </a:path>
                </a:pathLst>
              </a:custGeom>
              <a:noFill/>
              <a:ln w="19050" cap="flat" cmpd="sng">
                <a:solidFill>
                  <a:srgbClr val="3333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 name="Freeform 25"/>
              <p:cNvSpPr/>
              <p:nvPr/>
            </p:nvSpPr>
            <p:spPr>
              <a:xfrm>
                <a:off x="6818068" y="5007008"/>
                <a:ext cx="130196" cy="195510"/>
              </a:xfrm>
              <a:custGeom>
                <a:avLst/>
                <a:gdLst>
                  <a:gd name="connsiteX0" fmla="*/ 0 w 130629"/>
                  <a:gd name="connsiteY0" fmla="*/ 195942 h 195942"/>
                  <a:gd name="connsiteX1" fmla="*/ 54429 w 130629"/>
                  <a:gd name="connsiteY1" fmla="*/ 76200 h 195942"/>
                  <a:gd name="connsiteX2" fmla="*/ 130629 w 130629"/>
                  <a:gd name="connsiteY2" fmla="*/ 0 h 195942"/>
                </a:gdLst>
                <a:ahLst/>
                <a:cxnLst>
                  <a:cxn ang="0">
                    <a:pos x="connsiteX0" y="connsiteY0"/>
                  </a:cxn>
                  <a:cxn ang="0">
                    <a:pos x="connsiteX1" y="connsiteY1"/>
                  </a:cxn>
                  <a:cxn ang="0">
                    <a:pos x="connsiteX2" y="connsiteY2"/>
                  </a:cxn>
                </a:cxnLst>
                <a:rect l="l" t="t" r="r" b="b"/>
                <a:pathLst>
                  <a:path w="130629" h="195942">
                    <a:moveTo>
                      <a:pt x="0" y="195942"/>
                    </a:moveTo>
                    <a:cubicBezTo>
                      <a:pt x="16329" y="152399"/>
                      <a:pt x="32658" y="108857"/>
                      <a:pt x="54429" y="76200"/>
                    </a:cubicBezTo>
                    <a:cubicBezTo>
                      <a:pt x="76200" y="43543"/>
                      <a:pt x="103414" y="21771"/>
                      <a:pt x="130629" y="0"/>
                    </a:cubicBez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a:solidFill>
                    <a:srgbClr val="FFFFFF"/>
                  </a:solidFill>
                </a:endParaRPr>
              </a:p>
            </p:txBody>
          </p:sp>
        </p:grpSp>
      </p:grpSp>
      <p:cxnSp>
        <p:nvCxnSpPr>
          <p:cNvPr id="101" name="Curved Connector 35"/>
          <p:cNvCxnSpPr>
            <a:endCxn id="61" idx="1"/>
          </p:cNvCxnSpPr>
          <p:nvPr/>
        </p:nvCxnSpPr>
        <p:spPr>
          <a:xfrm>
            <a:off x="6362700" y="6189663"/>
            <a:ext cx="558800" cy="384175"/>
          </a:xfrm>
          <a:prstGeom prst="curvedConnector3">
            <a:avLst>
              <a:gd name="adj1" fmla="val -752"/>
            </a:avLst>
          </a:prstGeom>
          <a:ln w="22225">
            <a:solidFill>
              <a:srgbClr val="FF006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2" name="TextBox 101"/>
          <p:cNvSpPr txBox="1">
            <a:spLocks noRot="1" noChangeAspect="1" noMove="1" noResize="1" noEditPoints="1" noAdjustHandles="1" noChangeArrowheads="1" noChangeShapeType="1" noTextEdit="1"/>
          </p:cNvSpPr>
          <p:nvPr/>
        </p:nvSpPr>
        <p:spPr>
          <a:xfrm>
            <a:off x="6651850" y="5373485"/>
            <a:ext cx="774507" cy="276999"/>
          </a:xfrm>
          <a:prstGeom prst="rect">
            <a:avLst/>
          </a:prstGeom>
          <a:blipFill>
            <a:blip r:embed="rId8"/>
            <a:stretch>
              <a:fillRect b="-4348"/>
            </a:stretch>
          </a:blipFill>
        </p:spPr>
        <p:txBody>
          <a:bodyPr/>
          <a:lstStyle/>
          <a:p>
            <a:pPr>
              <a:defRPr/>
            </a:pPr>
            <a:r>
              <a:rPr lang="en-US">
                <a:noFill/>
                <a:latin typeface="Arial" charset="0"/>
              </a:rPr>
              <a:t> </a:t>
            </a:r>
          </a:p>
        </p:txBody>
      </p:sp>
      <p:sp>
        <p:nvSpPr>
          <p:cNvPr id="103" name="TextBox 102"/>
          <p:cNvSpPr txBox="1">
            <a:spLocks noRot="1" noChangeAspect="1" noMove="1" noResize="1" noEditPoints="1" noAdjustHandles="1" noChangeArrowheads="1" noChangeShapeType="1" noTextEdit="1"/>
          </p:cNvSpPr>
          <p:nvPr/>
        </p:nvSpPr>
        <p:spPr>
          <a:xfrm>
            <a:off x="137318" y="5503738"/>
            <a:ext cx="689548" cy="276999"/>
          </a:xfrm>
          <a:prstGeom prst="rect">
            <a:avLst/>
          </a:prstGeom>
          <a:blipFill>
            <a:blip r:embed="rId9"/>
            <a:stretch>
              <a:fillRect b="-6667"/>
            </a:stretch>
          </a:blipFill>
        </p:spPr>
        <p:txBody>
          <a:bodyPr/>
          <a:lstStyle/>
          <a:p>
            <a:pPr>
              <a:defRPr/>
            </a:pPr>
            <a:r>
              <a:rPr lang="en-US">
                <a:noFill/>
                <a:latin typeface="Arial" charset="0"/>
              </a:rPr>
              <a:t> </a:t>
            </a:r>
          </a:p>
        </p:txBody>
      </p:sp>
      <p:sp>
        <p:nvSpPr>
          <p:cNvPr id="104" name="Rectangle 5"/>
          <p:cNvSpPr>
            <a:spLocks noRot="1" noChangeAspect="1" noMove="1" noResize="1" noEditPoints="1" noAdjustHandles="1" noChangeArrowheads="1" noChangeShapeType="1" noTextEdit="1"/>
          </p:cNvSpPr>
          <p:nvPr/>
        </p:nvSpPr>
        <p:spPr>
          <a:xfrm>
            <a:off x="6355453" y="4041143"/>
            <a:ext cx="2318392" cy="1524841"/>
          </a:xfrm>
          <a:prstGeom prst="rect">
            <a:avLst/>
          </a:prstGeom>
          <a:blipFill>
            <a:blip r:embed="rId10"/>
            <a:stretch>
              <a:fillRect/>
            </a:stretch>
          </a:blipFill>
        </p:spPr>
        <p:txBody>
          <a:bodyPr/>
          <a:lstStyle/>
          <a:p>
            <a:pPr>
              <a:defRPr/>
            </a:pPr>
            <a:r>
              <a:rPr lang="en-US">
                <a:noFill/>
                <a:latin typeface="Arial" charset="0"/>
              </a:rPr>
              <a:t> </a:t>
            </a:r>
          </a:p>
        </p:txBody>
      </p:sp>
      <p:sp>
        <p:nvSpPr>
          <p:cNvPr id="48157" name="Rectangle 7"/>
          <p:cNvSpPr>
            <a:spLocks noChangeArrowheads="1"/>
          </p:cNvSpPr>
          <p:nvPr/>
        </p:nvSpPr>
        <p:spPr bwMode="auto">
          <a:xfrm>
            <a:off x="5275263" y="1522413"/>
            <a:ext cx="3797300"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800" b="1">
                <a:solidFill>
                  <a:srgbClr val="000000"/>
                </a:solidFill>
              </a:rPr>
              <a:t>The technique  is ambiguous</a:t>
            </a:r>
            <a:endParaRPr lang="en-GB" altLang="en-US" sz="1800">
              <a:solidFill>
                <a:srgbClr val="000000"/>
              </a:solidFill>
            </a:endParaRPr>
          </a:p>
        </p:txBody>
      </p:sp>
      <p:pic>
        <p:nvPicPr>
          <p:cNvPr id="48158"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7550" y="1058863"/>
            <a:ext cx="4144963"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u="none" dirty="0">
                <a:cs typeface="Times New Roman" panose="02020603050405020304" pitchFamily="18" charset="0"/>
              </a:rPr>
              <a:t>TLS Selection </a:t>
            </a:r>
            <a:r>
              <a:rPr lang="en-GB" u="none" dirty="0" smtClean="0">
                <a:cs typeface="Times New Roman" panose="02020603050405020304" pitchFamily="18" charset="0"/>
              </a:rPr>
              <a:t>and </a:t>
            </a:r>
            <a:r>
              <a:rPr lang="en-GB" u="none" dirty="0">
                <a:cs typeface="Times New Roman" panose="02020603050405020304" pitchFamily="18" charset="0"/>
              </a:rPr>
              <a:t>Classification</a:t>
            </a:r>
            <a:endParaRPr lang="en-GB" dirty="0">
              <a:cs typeface="Times New Roman" panose="02020603050405020304" pitchFamily="18" charset="0"/>
            </a:endParaRPr>
          </a:p>
        </p:txBody>
      </p:sp>
      <p:sp>
        <p:nvSpPr>
          <p:cNvPr id="3" name="Content Placeholder 2"/>
          <p:cNvSpPr>
            <a:spLocks noGrp="1"/>
          </p:cNvSpPr>
          <p:nvPr>
            <p:ph idx="1"/>
          </p:nvPr>
        </p:nvSpPr>
        <p:spPr/>
        <p:txBody>
          <a:bodyPr/>
          <a:lstStyle/>
          <a:p>
            <a:pPr>
              <a:defRPr/>
            </a:pPr>
            <a:endParaRPr lang="en-GB" dirty="0"/>
          </a:p>
          <a:p>
            <a:pPr marL="914400" lvl="1" indent="-457200">
              <a:buFont typeface="Arial" panose="020B0604020202020204" pitchFamily="34" charset="0"/>
              <a:buChar char="•"/>
              <a:defRPr/>
            </a:pPr>
            <a:r>
              <a:rPr lang="en-GB" sz="3200" dirty="0"/>
              <a:t>According to the range measurement </a:t>
            </a:r>
            <a:r>
              <a:rPr lang="en-GB" sz="3200" dirty="0" smtClean="0"/>
              <a:t>principle</a:t>
            </a:r>
          </a:p>
          <a:p>
            <a:pPr marL="914400" lvl="1" indent="-457200">
              <a:buFont typeface="Arial" panose="020B0604020202020204" pitchFamily="34" charset="0"/>
              <a:buChar char="•"/>
              <a:defRPr/>
            </a:pPr>
            <a:r>
              <a:rPr lang="en-GB" dirty="0" smtClean="0">
                <a:solidFill>
                  <a:srgbClr val="FF0000"/>
                </a:solidFill>
              </a:rPr>
              <a:t>Triangulation</a:t>
            </a:r>
            <a:r>
              <a:rPr lang="en-GB" dirty="0"/>
              <a:t>: up to a few m range, accuracy &lt; mm </a:t>
            </a:r>
            <a:r>
              <a:rPr lang="en-GB" dirty="0" smtClean="0"/>
              <a:t>level</a:t>
            </a:r>
          </a:p>
          <a:p>
            <a:pPr marL="914400" lvl="1" indent="-457200">
              <a:buFont typeface="Arial" panose="020B0604020202020204" pitchFamily="34" charset="0"/>
              <a:buChar char="•"/>
              <a:defRPr/>
            </a:pPr>
            <a:r>
              <a:rPr lang="en-GB" dirty="0" smtClean="0">
                <a:solidFill>
                  <a:srgbClr val="0000FF"/>
                </a:solidFill>
              </a:rPr>
              <a:t>Phase</a:t>
            </a:r>
            <a:r>
              <a:rPr lang="en-GB" dirty="0"/>
              <a:t>: up to 100 m, ~mm level </a:t>
            </a:r>
            <a:r>
              <a:rPr lang="en-GB" dirty="0" smtClean="0"/>
              <a:t>accuracy</a:t>
            </a:r>
          </a:p>
          <a:p>
            <a:pPr marL="914400" lvl="1" indent="-457200">
              <a:buFont typeface="Arial" panose="020B0604020202020204" pitchFamily="34" charset="0"/>
              <a:buChar char="•"/>
              <a:defRPr/>
            </a:pPr>
            <a:r>
              <a:rPr lang="en-GB" dirty="0" smtClean="0">
                <a:solidFill>
                  <a:srgbClr val="00B050"/>
                </a:solidFill>
              </a:rPr>
              <a:t>Pulse (TOF), </a:t>
            </a:r>
            <a:r>
              <a:rPr lang="en-GB" dirty="0"/>
              <a:t>up to several 100 m, ~cm level </a:t>
            </a:r>
            <a:r>
              <a:rPr lang="en-GB" dirty="0" smtClean="0"/>
              <a:t>accuracy</a:t>
            </a:r>
          </a:p>
          <a:p>
            <a:pPr marL="0" indent="0">
              <a:buFontTx/>
              <a:buNone/>
              <a:defRPr/>
            </a:pPr>
            <a:r>
              <a:rPr lang="en-GB" dirty="0" smtClean="0"/>
              <a:t>     </a:t>
            </a:r>
            <a:endParaRPr lang="en-GB" dirty="0"/>
          </a:p>
          <a:p>
            <a:pPr lvl="1">
              <a:defRPr/>
            </a:pPr>
            <a:endParaRPr lang="en-GB" dirty="0"/>
          </a:p>
          <a:p>
            <a:pPr lvl="1">
              <a:defRPr/>
            </a:pPr>
            <a:endParaRPr lang="en-GB" dirty="0"/>
          </a:p>
          <a:p>
            <a:pPr>
              <a:defRPr/>
            </a:pP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6425" cy="1081088"/>
          </a:xfrm>
        </p:spPr>
        <p:txBody>
          <a:bodyPr/>
          <a:lstStyle/>
          <a:p>
            <a:pPr>
              <a:buFont typeface="Times New Roman" charset="0"/>
              <a:buNone/>
              <a:defRPr/>
            </a:pPr>
            <a:r>
              <a:rPr lang="en-GB" dirty="0" smtClean="0"/>
              <a:t>Principle of Laser scanning</a:t>
            </a:r>
            <a:endParaRPr lang="en-GB" dirty="0"/>
          </a:p>
        </p:txBody>
      </p:sp>
      <p:pic>
        <p:nvPicPr>
          <p:cNvPr id="249858" name="Picture 2"/>
          <p:cNvPicPr>
            <a:picLocks noGrp="1" noChangeAspect="1" noChangeArrowheads="1"/>
          </p:cNvPicPr>
          <p:nvPr>
            <p:ph idx="1"/>
          </p:nvPr>
        </p:nvPicPr>
        <p:blipFill>
          <a:blip r:embed="rId3"/>
          <a:srcRect/>
          <a:stretch>
            <a:fillRect/>
          </a:stretch>
        </p:blipFill>
        <p:spPr>
          <a:xfrm>
            <a:off x="4745038" y="908050"/>
            <a:ext cx="4391025" cy="3835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388" y="3860800"/>
            <a:ext cx="8369300" cy="2308225"/>
          </a:xfrm>
          <a:prstGeom prst="rect">
            <a:avLst/>
          </a:prstGeom>
          <a:noFill/>
        </p:spPr>
        <p:txBody>
          <a:bodyPr wrap="none">
            <a:spAutoFit/>
          </a:bodyPr>
          <a:lstStyle/>
          <a:p>
            <a:pPr eaLnBrk="1" hangingPunct="1">
              <a:defRPr/>
            </a:pPr>
            <a:r>
              <a:rPr lang="en-GB" dirty="0">
                <a:latin typeface="Arial" charset="0"/>
              </a:rPr>
              <a:t>Four raw observables observable</a:t>
            </a:r>
          </a:p>
          <a:p>
            <a:pPr marL="285750" indent="-285750" eaLnBrk="1" hangingPunct="1">
              <a:buFont typeface="Arial" panose="020B0604020202020204" pitchFamily="34" charset="0"/>
              <a:buChar char="•"/>
              <a:defRPr/>
            </a:pPr>
            <a:r>
              <a:rPr lang="en-GB" dirty="0">
                <a:latin typeface="Arial" charset="0"/>
              </a:rPr>
              <a:t>Range</a:t>
            </a:r>
          </a:p>
          <a:p>
            <a:pPr marL="285750" indent="-285750" eaLnBrk="1" hangingPunct="1">
              <a:buFont typeface="Arial" panose="020B0604020202020204" pitchFamily="34" charset="0"/>
              <a:buChar char="•"/>
              <a:defRPr/>
            </a:pPr>
            <a:r>
              <a:rPr lang="en-GB" dirty="0">
                <a:latin typeface="Arial" charset="0"/>
              </a:rPr>
              <a:t>Angular measurements </a:t>
            </a:r>
            <a:r>
              <a:rPr lang="en-GB" dirty="0">
                <a:solidFill>
                  <a:srgbClr val="FF0000"/>
                </a:solidFill>
                <a:latin typeface="Arial" charset="0"/>
              </a:rPr>
              <a:t>(</a:t>
            </a:r>
            <a:r>
              <a:rPr lang="en-GB" dirty="0">
                <a:latin typeface="Arial" charset="0"/>
              </a:rPr>
              <a:t>Horizontal direction and Vertical angle</a:t>
            </a:r>
            <a:r>
              <a:rPr lang="en-GB" dirty="0">
                <a:solidFill>
                  <a:srgbClr val="FF0000"/>
                </a:solidFill>
                <a:latin typeface="Arial" charset="0"/>
              </a:rPr>
              <a:t>)</a:t>
            </a:r>
          </a:p>
          <a:p>
            <a:pPr marL="285750" indent="-285750" eaLnBrk="1" hangingPunct="1">
              <a:buFont typeface="Arial" panose="020B0604020202020204" pitchFamily="34" charset="0"/>
              <a:buChar char="•"/>
              <a:defRPr/>
            </a:pPr>
            <a:r>
              <a:rPr lang="en-GB" dirty="0">
                <a:latin typeface="Arial" charset="0"/>
              </a:rPr>
              <a:t>Intensity (</a:t>
            </a:r>
            <a:r>
              <a:rPr lang="en-GB" dirty="0">
                <a:solidFill>
                  <a:srgbClr val="277352"/>
                </a:solidFill>
                <a:latin typeface="Arial" charset="0"/>
              </a:rPr>
              <a:t>properties of the reflected signal</a:t>
            </a:r>
            <a:r>
              <a:rPr lang="en-GB" dirty="0">
                <a:latin typeface="Arial" charset="0"/>
              </a:rPr>
              <a:t>) of the reflected laser signal</a:t>
            </a:r>
          </a:p>
          <a:p>
            <a:pPr marL="285750" indent="-285750" eaLnBrk="1" hangingPunct="1">
              <a:buFont typeface="Arial" panose="020B0604020202020204" pitchFamily="34" charset="0"/>
              <a:buChar char="•"/>
              <a:defRPr/>
            </a:pPr>
            <a:r>
              <a:rPr lang="en-GB" dirty="0">
                <a:latin typeface="Arial" charset="0"/>
              </a:rPr>
              <a:t>Time, to see the evolution of the measurements</a:t>
            </a:r>
          </a:p>
          <a:p>
            <a:pPr marL="285750" indent="-285750" eaLnBrk="1" hangingPunct="1">
              <a:buFont typeface="Arial" panose="020B0604020202020204" pitchFamily="34" charset="0"/>
              <a:buChar char="•"/>
              <a:defRPr/>
            </a:pPr>
            <a:r>
              <a:rPr lang="en-GB" dirty="0">
                <a:latin typeface="Arial" charset="0"/>
              </a:rPr>
              <a:t>Cartesian coordinates </a:t>
            </a:r>
            <a:r>
              <a:rPr lang="en-GB" dirty="0">
                <a:solidFill>
                  <a:srgbClr val="FF0000"/>
                </a:solidFill>
                <a:latin typeface="Arial" charset="0"/>
              </a:rPr>
              <a:t>(</a:t>
            </a:r>
            <a:r>
              <a:rPr lang="en-GB" dirty="0">
                <a:latin typeface="Arial" charset="0"/>
              </a:rPr>
              <a:t>X,Y,Z</a:t>
            </a:r>
            <a:r>
              <a:rPr lang="en-GB" dirty="0">
                <a:solidFill>
                  <a:srgbClr val="FF0000"/>
                </a:solidFill>
                <a:latin typeface="Arial" charset="0"/>
              </a:rPr>
              <a:t>)</a:t>
            </a:r>
            <a:r>
              <a:rPr lang="en-GB" dirty="0">
                <a:latin typeface="Arial" charset="0"/>
              </a:rPr>
              <a:t> are the quantities provided as output from most</a:t>
            </a:r>
          </a:p>
          <a:p>
            <a:pPr eaLnBrk="1" hangingPunct="1">
              <a:defRPr/>
            </a:pPr>
            <a:r>
              <a:rPr lang="en-GB" dirty="0">
                <a:latin typeface="Arial" charset="0"/>
              </a:rPr>
              <a:t>   scanners and are usually treated as observables. </a:t>
            </a:r>
          </a:p>
          <a:p>
            <a:pPr eaLnBrk="1" hangingPunct="1">
              <a:defRPr/>
            </a:pPr>
            <a:endParaRPr lang="en-GB" dirty="0">
              <a:latin typeface="Arial" charset="0"/>
            </a:endParaRPr>
          </a:p>
        </p:txBody>
      </p:sp>
      <p:sp>
        <p:nvSpPr>
          <p:cNvPr id="50181" name="Rounded Rectangle 6"/>
          <p:cNvSpPr>
            <a:spLocks noChangeArrowheads="1"/>
          </p:cNvSpPr>
          <p:nvPr/>
        </p:nvSpPr>
        <p:spPr bwMode="auto">
          <a:xfrm>
            <a:off x="7667625" y="2997200"/>
            <a:ext cx="217488" cy="21590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
        <p:nvSpPr>
          <p:cNvPr id="3" name="TextBox 2"/>
          <p:cNvSpPr txBox="1">
            <a:spLocks noRot="1" noChangeAspect="1" noMove="1" noResize="1" noEditPoints="1" noAdjustHandles="1" noChangeArrowheads="1" noChangeShapeType="1" noTextEdit="1"/>
          </p:cNvSpPr>
          <p:nvPr/>
        </p:nvSpPr>
        <p:spPr>
          <a:xfrm>
            <a:off x="7579552" y="2920422"/>
            <a:ext cx="393633" cy="369332"/>
          </a:xfrm>
          <a:prstGeom prst="rect">
            <a:avLst/>
          </a:prstGeom>
          <a:blipFill rotWithShape="1">
            <a:blip r:embed="rId4"/>
            <a:stretch>
              <a:fillRect/>
            </a:stretch>
          </a:blipFill>
        </p:spPr>
        <p:txBody>
          <a:bodyPr/>
          <a:lstStyle/>
          <a:p>
            <a:pPr eaLnBrk="1" hangingPunct="1">
              <a:defRPr/>
            </a:pPr>
            <a:r>
              <a:rPr lang="en-GB">
                <a:noFill/>
              </a:rPr>
              <a:t> </a:t>
            </a:r>
          </a:p>
        </p:txBody>
      </p:sp>
      <p:sp>
        <p:nvSpPr>
          <p:cNvPr id="50183" name="Rectangle 5"/>
          <p:cNvSpPr>
            <a:spLocks noChangeArrowheads="1"/>
          </p:cNvSpPr>
          <p:nvPr/>
        </p:nvSpPr>
        <p:spPr bwMode="auto">
          <a:xfrm>
            <a:off x="7308850" y="3357563"/>
            <a:ext cx="142875" cy="2159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graphicFrame>
        <p:nvGraphicFramePr>
          <p:cNvPr id="50184" name="Object 4"/>
          <p:cNvGraphicFramePr>
            <a:graphicFrameLocks noChangeAspect="1"/>
          </p:cNvGraphicFramePr>
          <p:nvPr/>
        </p:nvGraphicFramePr>
        <p:xfrm>
          <a:off x="7308850" y="3330575"/>
          <a:ext cx="200025" cy="268288"/>
        </p:xfrm>
        <a:graphic>
          <a:graphicData uri="http://schemas.openxmlformats.org/presentationml/2006/ole">
            <mc:AlternateContent xmlns:mc="http://schemas.openxmlformats.org/markup-compatibility/2006">
              <mc:Choice xmlns:v="urn:schemas-microsoft-com:vml" Requires="v">
                <p:oleObj spid="_x0000_s50185" name="Equation" r:id="rId5" imgW="114151" imgH="152202" progId="Equation.3">
                  <p:embed/>
                </p:oleObj>
              </mc:Choice>
              <mc:Fallback>
                <p:oleObj name="Equation" r:id="rId5" imgW="114151" imgH="152202"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3330575"/>
                        <a:ext cx="200025"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3D Point Cloud</a:t>
            </a:r>
            <a:endParaRPr lang="en-GB" dirty="0"/>
          </a:p>
        </p:txBody>
      </p:sp>
      <p:sp>
        <p:nvSpPr>
          <p:cNvPr id="3" name="Content Placeholder 2"/>
          <p:cNvSpPr>
            <a:spLocks noGrp="1"/>
          </p:cNvSpPr>
          <p:nvPr>
            <p:ph idx="1"/>
          </p:nvPr>
        </p:nvSpPr>
        <p:spPr>
          <a:xfrm>
            <a:off x="457200" y="1166813"/>
            <a:ext cx="8226425" cy="5070475"/>
          </a:xfrm>
        </p:spPr>
        <p:txBody>
          <a:bodyPr/>
          <a:lstStyle/>
          <a:p>
            <a:pPr>
              <a:buFont typeface="Wingdings" panose="05000000000000000000" pitchFamily="2" charset="2"/>
              <a:buChar char="§"/>
              <a:defRPr/>
            </a:pPr>
            <a:r>
              <a:rPr lang="en-GB" sz="2400" dirty="0" smtClean="0"/>
              <a:t>Cartesian </a:t>
            </a:r>
            <a:r>
              <a:rPr lang="en-GB" sz="2400" dirty="0"/>
              <a:t>transformation of the laser pulse data </a:t>
            </a:r>
            <a:r>
              <a:rPr lang="en-GB" sz="2400" dirty="0" smtClean="0"/>
              <a:t> transformation of </a:t>
            </a:r>
            <a:r>
              <a:rPr lang="en-GB" sz="2400" dirty="0"/>
              <a:t>the range and reflectance images as </a:t>
            </a:r>
            <a:r>
              <a:rPr lang="en-GB" sz="2400" dirty="0" smtClean="0"/>
              <a:t>(well as the </a:t>
            </a:r>
            <a:r>
              <a:rPr lang="en-GB" sz="2400" dirty="0"/>
              <a:t>calculated XYZ coordinates) in scanner </a:t>
            </a:r>
            <a:r>
              <a:rPr lang="en-GB" sz="2400" dirty="0" smtClean="0"/>
              <a:t>centred reference frame</a:t>
            </a:r>
          </a:p>
          <a:p>
            <a:pPr>
              <a:defRPr/>
            </a:pPr>
            <a:endParaRPr lang="en-GB" sz="2400" dirty="0"/>
          </a:p>
          <a:p>
            <a:pPr>
              <a:buFont typeface="Wingdings" panose="05000000000000000000" pitchFamily="2" charset="2"/>
              <a:buChar char="§"/>
              <a:defRPr/>
            </a:pPr>
            <a:r>
              <a:rPr lang="en-GB" sz="2400" dirty="0" smtClean="0"/>
              <a:t>3D </a:t>
            </a:r>
            <a:r>
              <a:rPr lang="en-GB" sz="2400" dirty="0"/>
              <a:t>point cloud of discrete locations derived from</a:t>
            </a:r>
          </a:p>
          <a:p>
            <a:pPr>
              <a:defRPr/>
            </a:pPr>
            <a:r>
              <a:rPr lang="en-GB" sz="2400" dirty="0" smtClean="0"/>
              <a:t>     superimposing </a:t>
            </a:r>
            <a:r>
              <a:rPr lang="en-GB" sz="2400" dirty="0"/>
              <a:t>range and reflectance image for each </a:t>
            </a:r>
            <a:r>
              <a:rPr lang="en-GB" sz="2400" dirty="0" smtClean="0"/>
              <a:t>  </a:t>
            </a:r>
          </a:p>
          <a:p>
            <a:pPr>
              <a:defRPr/>
            </a:pPr>
            <a:r>
              <a:rPr lang="en-GB" sz="2400" dirty="0"/>
              <a:t> </a:t>
            </a:r>
            <a:r>
              <a:rPr lang="en-GB" sz="2400" dirty="0" smtClean="0"/>
              <a:t>    laser Pulse</a:t>
            </a:r>
          </a:p>
          <a:p>
            <a:pPr>
              <a:defRPr/>
            </a:pPr>
            <a:endParaRPr lang="en-GB" sz="2400" dirty="0"/>
          </a:p>
          <a:p>
            <a:pPr>
              <a:buFont typeface="Wingdings" panose="05000000000000000000" pitchFamily="2" charset="2"/>
              <a:buChar char="§"/>
              <a:defRPr/>
            </a:pPr>
            <a:r>
              <a:rPr lang="en-GB" sz="2400" dirty="0" smtClean="0"/>
              <a:t>3D </a:t>
            </a:r>
            <a:r>
              <a:rPr lang="en-GB" sz="2400" dirty="0"/>
              <a:t>point clouds are the basis for subsequent analysis </a:t>
            </a:r>
            <a:r>
              <a:rPr lang="en-GB" sz="2400" dirty="0" smtClean="0"/>
              <a:t>and used </a:t>
            </a:r>
            <a:r>
              <a:rPr lang="en-GB" sz="2400" dirty="0"/>
              <a:t>to create CAD or GIS models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15888"/>
            <a:ext cx="8226425" cy="619125"/>
          </a:xfrm>
        </p:spPr>
        <p:txBody>
          <a:bodyPr/>
          <a:lstStyle/>
          <a:p>
            <a:pPr algn="ctr">
              <a:defRPr/>
            </a:pPr>
            <a:r>
              <a:rPr lang="en-GB" dirty="0" smtClean="0"/>
              <a:t>Point clouds with intensity </a:t>
            </a:r>
            <a:endParaRPr lang="en-GB" dirty="0"/>
          </a:p>
        </p:txBody>
      </p:sp>
      <p:pic>
        <p:nvPicPr>
          <p:cNvPr id="4" name="Content Placeholder 3"/>
          <p:cNvPicPr>
            <a:picLocks noGrp="1" noChangeAspect="1"/>
          </p:cNvPicPr>
          <p:nvPr>
            <p:ph idx="1"/>
          </p:nvPr>
        </p:nvPicPr>
        <p:blipFill>
          <a:blip r:embed="rId2"/>
          <a:stretch>
            <a:fillRect/>
          </a:stretch>
        </p:blipFill>
        <p:spPr>
          <a:xfrm>
            <a:off x="539750" y="836613"/>
            <a:ext cx="8040688" cy="4522787"/>
          </a:xfrm>
        </p:spPr>
      </p:pic>
      <p:sp>
        <p:nvSpPr>
          <p:cNvPr id="52228" name="TextBox 4"/>
          <p:cNvSpPr txBox="1">
            <a:spLocks noChangeArrowheads="1"/>
          </p:cNvSpPr>
          <p:nvPr/>
        </p:nvSpPr>
        <p:spPr bwMode="auto">
          <a:xfrm>
            <a:off x="1547813" y="60928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US" sz="1800">
              <a:solidFill>
                <a:schemeClr val="tx1"/>
              </a:solidFill>
            </a:endParaRPr>
          </a:p>
        </p:txBody>
      </p:sp>
      <p:sp>
        <p:nvSpPr>
          <p:cNvPr id="52229" name="TextBox 5"/>
          <p:cNvSpPr txBox="1">
            <a:spLocks noChangeArrowheads="1"/>
          </p:cNvSpPr>
          <p:nvPr/>
        </p:nvSpPr>
        <p:spPr bwMode="auto">
          <a:xfrm>
            <a:off x="323850" y="5507038"/>
            <a:ext cx="7416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800">
                <a:solidFill>
                  <a:schemeClr val="tx1"/>
                </a:solidFill>
              </a:rPr>
              <a:t>The intensity is a measure of the electronic signal strength obtained by converting and amplifying the backscattered optical power.</a:t>
            </a:r>
          </a:p>
        </p:txBody>
      </p:sp>
      <p:sp>
        <p:nvSpPr>
          <p:cNvPr id="52230" name="Rectangle 6"/>
          <p:cNvSpPr>
            <a:spLocks noChangeArrowheads="1"/>
          </p:cNvSpPr>
          <p:nvPr/>
        </p:nvSpPr>
        <p:spPr bwMode="auto">
          <a:xfrm>
            <a:off x="323850" y="5507038"/>
            <a:ext cx="7416800" cy="647700"/>
          </a:xfrm>
          <a:prstGeom prst="rect">
            <a:avLst/>
          </a:prstGeom>
          <a:solidFill>
            <a:srgbClr val="FFC000">
              <a:alpha val="14902"/>
            </a:srgbClr>
          </a:solidFill>
          <a:ln w="9525" algn="ctr">
            <a:solidFill>
              <a:srgbClr val="00B050"/>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dirty="0"/>
              <a:t>TLS Geometry</a:t>
            </a:r>
          </a:p>
        </p:txBody>
      </p:sp>
      <p:pic>
        <p:nvPicPr>
          <p:cNvPr id="4" name="Picture 2"/>
          <p:cNvPicPr>
            <a:picLocks noGrp="1" noChangeAspect="1" noChangeArrowheads="1"/>
          </p:cNvPicPr>
          <p:nvPr>
            <p:ph idx="1"/>
          </p:nvPr>
        </p:nvPicPr>
        <p:blipFill>
          <a:blip r:embed="rId3"/>
          <a:srcRect/>
          <a:stretch>
            <a:fillRect/>
          </a:stretch>
        </p:blipFill>
        <p:spPr>
          <a:xfrm>
            <a:off x="468313" y="1412875"/>
            <a:ext cx="5772150" cy="45227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3252" name="Object 2"/>
          <p:cNvGraphicFramePr>
            <a:graphicFrameLocks noChangeAspect="1"/>
          </p:cNvGraphicFramePr>
          <p:nvPr/>
        </p:nvGraphicFramePr>
        <p:xfrm>
          <a:off x="6096000" y="4197350"/>
          <a:ext cx="760413" cy="334963"/>
        </p:xfrm>
        <a:graphic>
          <a:graphicData uri="http://schemas.openxmlformats.org/presentationml/2006/ole">
            <mc:AlternateContent xmlns:mc="http://schemas.openxmlformats.org/markup-compatibility/2006">
              <mc:Choice xmlns:v="urn:schemas-microsoft-com:vml" Requires="v">
                <p:oleObj spid="_x0000_s53257" name="Equation" r:id="rId4" imgW="431613" imgH="190417" progId="Equation.3">
                  <p:embed/>
                </p:oleObj>
              </mc:Choice>
              <mc:Fallback>
                <p:oleObj name="Equation" r:id="rId4" imgW="431613" imgH="190417"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97350"/>
                        <a:ext cx="7604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3" name="TextBox 5"/>
          <p:cNvSpPr txBox="1">
            <a:spLocks noChangeArrowheads="1"/>
          </p:cNvSpPr>
          <p:nvPr/>
        </p:nvSpPr>
        <p:spPr bwMode="auto">
          <a:xfrm>
            <a:off x="6804025" y="4154488"/>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chemeClr val="tx1"/>
                </a:solidFill>
              </a:rPr>
              <a:t>are coordinates of object point </a:t>
            </a:r>
            <a:r>
              <a:rPr lang="en-GB" altLang="en-US" sz="1400" i="1">
                <a:solidFill>
                  <a:srgbClr val="FF0000"/>
                </a:solidFill>
              </a:rPr>
              <a:t>I</a:t>
            </a:r>
            <a:r>
              <a:rPr lang="en-GB" altLang="en-US" sz="1400">
                <a:solidFill>
                  <a:schemeClr val="tx1"/>
                </a:solidFill>
              </a:rPr>
              <a:t> In scan </a:t>
            </a:r>
            <a:r>
              <a:rPr lang="en-GB" altLang="en-US" sz="1400" i="1">
                <a:solidFill>
                  <a:srgbClr val="0000FF"/>
                </a:solidFill>
              </a:rPr>
              <a:t>j</a:t>
            </a:r>
          </a:p>
        </p:txBody>
      </p:sp>
      <p:sp>
        <p:nvSpPr>
          <p:cNvPr id="53254" name="Rectangle 6"/>
          <p:cNvSpPr>
            <a:spLocks noChangeArrowheads="1"/>
          </p:cNvSpPr>
          <p:nvPr/>
        </p:nvSpPr>
        <p:spPr bwMode="auto">
          <a:xfrm>
            <a:off x="6084888" y="4149725"/>
            <a:ext cx="2951162" cy="86360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
        <p:nvSpPr>
          <p:cNvPr id="53255" name="TextBox 7"/>
          <p:cNvSpPr txBox="1">
            <a:spLocks noChangeArrowheads="1"/>
          </p:cNvSpPr>
          <p:nvPr/>
        </p:nvSpPr>
        <p:spPr bwMode="auto">
          <a:xfrm>
            <a:off x="468313" y="3981450"/>
            <a:ext cx="1376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rgbClr val="0000FF"/>
                </a:solidFill>
              </a:rPr>
              <a:t>(Sensor frame)</a:t>
            </a:r>
            <a:endParaRPr lang="en-GB" altLang="en-US" sz="1800">
              <a:solidFill>
                <a:srgbClr val="0000FF"/>
              </a:solidFill>
            </a:endParaRPr>
          </a:p>
        </p:txBody>
      </p:sp>
      <p:sp>
        <p:nvSpPr>
          <p:cNvPr id="53256" name="TextBox 8"/>
          <p:cNvSpPr txBox="1">
            <a:spLocks noChangeArrowheads="1"/>
          </p:cNvSpPr>
          <p:nvPr/>
        </p:nvSpPr>
        <p:spPr bwMode="auto">
          <a:xfrm>
            <a:off x="2943225" y="1916113"/>
            <a:ext cx="1557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rgbClr val="FF0000"/>
                </a:solidFill>
              </a:rPr>
              <a:t>(external system)</a:t>
            </a:r>
            <a:endParaRPr lang="en-GB" altLang="en-US" sz="180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6425" cy="688975"/>
          </a:xfrm>
        </p:spPr>
        <p:txBody>
          <a:bodyPr/>
          <a:lstStyle/>
          <a:p>
            <a:pPr>
              <a:defRPr/>
            </a:pPr>
            <a:r>
              <a:rPr lang="en-GB" dirty="0" smtClean="0"/>
              <a:t>TLS observations</a:t>
            </a:r>
            <a:endParaRPr lang="en-GB" dirty="0"/>
          </a:p>
        </p:txBody>
      </p:sp>
      <p:sp>
        <p:nvSpPr>
          <p:cNvPr id="5" name="Content Placeholder 4"/>
          <p:cNvSpPr>
            <a:spLocks noGrp="1"/>
          </p:cNvSpPr>
          <p:nvPr>
            <p:ph idx="1"/>
          </p:nvPr>
        </p:nvSpPr>
        <p:spPr>
          <a:xfrm>
            <a:off x="468313" y="981075"/>
            <a:ext cx="8226425" cy="5400675"/>
          </a:xfrm>
        </p:spPr>
        <p:txBody>
          <a:bodyPr/>
          <a:lstStyle/>
          <a:p>
            <a:pPr marL="457200" indent="-457200">
              <a:buFont typeface="Arial" panose="020B0604020202020204" pitchFamily="34" charset="0"/>
              <a:buChar char="•"/>
              <a:defRPr/>
            </a:pPr>
            <a:r>
              <a:rPr lang="en-GB" dirty="0" smtClean="0"/>
              <a:t>The </a:t>
            </a:r>
            <a:r>
              <a:rPr lang="en-GB" dirty="0"/>
              <a:t>basic observation equations </a:t>
            </a:r>
            <a:r>
              <a:rPr lang="en-GB" dirty="0" smtClean="0"/>
              <a:t>are</a:t>
            </a:r>
          </a:p>
          <a:p>
            <a:pPr marL="857250" lvl="1" indent="-457200">
              <a:buFont typeface="Wingdings" panose="05000000000000000000" pitchFamily="2" charset="2"/>
              <a:buChar char="§"/>
              <a:defRPr/>
            </a:pPr>
            <a:r>
              <a:rPr lang="en-GB" dirty="0" smtClean="0"/>
              <a:t>Range</a:t>
            </a:r>
          </a:p>
          <a:p>
            <a:pPr marL="457200" indent="-457200">
              <a:buFont typeface="Wingdings" panose="05000000000000000000" pitchFamily="2" charset="2"/>
              <a:buChar char="§"/>
              <a:defRPr/>
            </a:pPr>
            <a:endParaRPr lang="en-GB" dirty="0" smtClean="0"/>
          </a:p>
          <a:p>
            <a:pPr marL="857250" lvl="1" indent="-457200">
              <a:buFont typeface="Wingdings" panose="05000000000000000000" pitchFamily="2" charset="2"/>
              <a:buChar char="§"/>
              <a:defRPr/>
            </a:pPr>
            <a:r>
              <a:rPr lang="en-GB" dirty="0" smtClean="0"/>
              <a:t>Horizontal direction</a:t>
            </a:r>
          </a:p>
          <a:p>
            <a:pPr marL="457200" indent="-457200">
              <a:buFont typeface="Arial" panose="020B0604020202020204" pitchFamily="34" charset="0"/>
              <a:buChar char="•"/>
              <a:defRPr/>
            </a:pPr>
            <a:endParaRPr lang="en-GB" dirty="0" smtClean="0"/>
          </a:p>
          <a:p>
            <a:pPr marL="457200" indent="-457200">
              <a:buFont typeface="Arial" panose="020B0604020202020204" pitchFamily="34" charset="0"/>
              <a:buChar char="•"/>
              <a:defRPr/>
            </a:pPr>
            <a:endParaRPr lang="en-GB" dirty="0" smtClean="0"/>
          </a:p>
          <a:p>
            <a:pPr marL="857250" lvl="1" indent="-457200">
              <a:buFont typeface="Wingdings" panose="05000000000000000000" pitchFamily="2" charset="2"/>
              <a:buChar char="§"/>
              <a:defRPr/>
            </a:pPr>
            <a:r>
              <a:rPr lang="en-GB" dirty="0" smtClean="0"/>
              <a:t>Elevation angle (Zenith angle)</a:t>
            </a:r>
            <a:endParaRPr lang="en-GB" dirty="0"/>
          </a:p>
          <a:p>
            <a:pPr>
              <a:defRPr/>
            </a:pPr>
            <a:endParaRPr lang="en-GB" dirty="0"/>
          </a:p>
        </p:txBody>
      </p:sp>
      <p:graphicFrame>
        <p:nvGraphicFramePr>
          <p:cNvPr id="54276" name="Object 5"/>
          <p:cNvGraphicFramePr>
            <a:graphicFrameLocks noChangeAspect="1"/>
          </p:cNvGraphicFramePr>
          <p:nvPr/>
        </p:nvGraphicFramePr>
        <p:xfrm>
          <a:off x="3348038" y="1844675"/>
          <a:ext cx="3005137" cy="728663"/>
        </p:xfrm>
        <a:graphic>
          <a:graphicData uri="http://schemas.openxmlformats.org/presentationml/2006/ole">
            <mc:AlternateContent xmlns:mc="http://schemas.openxmlformats.org/markup-compatibility/2006">
              <mc:Choice xmlns:v="urn:schemas-microsoft-com:vml" Requires="v">
                <p:oleObj spid="_x0000_s54279" name="Equation" r:id="rId3" imgW="1256755" imgH="304668" progId="Equation.3">
                  <p:embed/>
                </p:oleObj>
              </mc:Choice>
              <mc:Fallback>
                <p:oleObj name="Equation" r:id="rId3" imgW="1256755" imgH="304668"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844675"/>
                        <a:ext cx="30051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7" name="Object 6"/>
          <p:cNvGraphicFramePr>
            <a:graphicFrameLocks noChangeAspect="1"/>
          </p:cNvGraphicFramePr>
          <p:nvPr/>
        </p:nvGraphicFramePr>
        <p:xfrm>
          <a:off x="3860800" y="3289300"/>
          <a:ext cx="2154238" cy="1062038"/>
        </p:xfrm>
        <a:graphic>
          <a:graphicData uri="http://schemas.openxmlformats.org/presentationml/2006/ole">
            <mc:AlternateContent xmlns:mc="http://schemas.openxmlformats.org/markup-compatibility/2006">
              <mc:Choice xmlns:v="urn:schemas-microsoft-com:vml" Requires="v">
                <p:oleObj spid="_x0000_s54280" name="Equation" r:id="rId5" imgW="901309" imgH="444307" progId="Equation.3">
                  <p:embed/>
                </p:oleObj>
              </mc:Choice>
              <mc:Fallback>
                <p:oleObj name="Equation" r:id="rId5" imgW="901309" imgH="444307"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3289300"/>
                        <a:ext cx="215423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278" name="Object 7"/>
          <p:cNvGraphicFramePr>
            <a:graphicFrameLocks noChangeAspect="1"/>
          </p:cNvGraphicFramePr>
          <p:nvPr/>
        </p:nvGraphicFramePr>
        <p:xfrm>
          <a:off x="2484438" y="4941888"/>
          <a:ext cx="3522662" cy="1457325"/>
        </p:xfrm>
        <a:graphic>
          <a:graphicData uri="http://schemas.openxmlformats.org/presentationml/2006/ole">
            <mc:AlternateContent xmlns:mc="http://schemas.openxmlformats.org/markup-compatibility/2006">
              <mc:Choice xmlns:v="urn:schemas-microsoft-com:vml" Requires="v">
                <p:oleObj spid="_x0000_s54281" name="Equation" r:id="rId7" imgW="1473200" imgH="609600" progId="Equation.3">
                  <p:embed/>
                </p:oleObj>
              </mc:Choice>
              <mc:Fallback>
                <p:oleObj name="Equation" r:id="rId7" imgW="1473200" imgH="6096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4941888"/>
                        <a:ext cx="3522662"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6425" cy="762000"/>
          </a:xfrm>
        </p:spPr>
        <p:txBody>
          <a:bodyPr/>
          <a:lstStyle/>
          <a:p>
            <a:pPr>
              <a:defRPr/>
            </a:pPr>
            <a:r>
              <a:rPr lang="en-GB" dirty="0" smtClean="0"/>
              <a:t>Observations (continued)</a:t>
            </a:r>
            <a:endParaRPr lang="en-GB" dirty="0"/>
          </a:p>
        </p:txBody>
      </p:sp>
      <p:sp>
        <p:nvSpPr>
          <p:cNvPr id="3" name="Content Placeholder 2"/>
          <p:cNvSpPr>
            <a:spLocks noGrp="1" noRot="1" noChangeAspect="1" noMove="1" noResize="1" noEditPoints="1" noAdjustHandles="1" noChangeArrowheads="1" noChangeShapeType="1" noTextEdit="1"/>
          </p:cNvSpPr>
          <p:nvPr>
            <p:ph idx="1"/>
          </p:nvPr>
        </p:nvSpPr>
        <p:spPr>
          <a:xfrm>
            <a:off x="457200" y="980728"/>
            <a:ext cx="8226425" cy="5400600"/>
          </a:xfrm>
          <a:blipFill rotWithShape="1">
            <a:blip r:embed="rId3"/>
            <a:stretch>
              <a:fillRect l="-1038" t="-790" b="-3160"/>
            </a:stretch>
          </a:blipFill>
        </p:spPr>
        <p:txBody>
          <a:bodyPr/>
          <a:lstStyle/>
          <a:p>
            <a:pPr>
              <a:defRPr/>
            </a:pPr>
            <a:r>
              <a:rPr lang="en-GB">
                <a:noFill/>
              </a:rPr>
              <a:t> </a:t>
            </a:r>
          </a:p>
        </p:txBody>
      </p:sp>
      <p:graphicFrame>
        <p:nvGraphicFramePr>
          <p:cNvPr id="55300" name="Object 3"/>
          <p:cNvGraphicFramePr>
            <a:graphicFrameLocks noChangeAspect="1"/>
          </p:cNvGraphicFramePr>
          <p:nvPr/>
        </p:nvGraphicFramePr>
        <p:xfrm>
          <a:off x="2411413" y="2133600"/>
          <a:ext cx="2925762" cy="1385888"/>
        </p:xfrm>
        <a:graphic>
          <a:graphicData uri="http://schemas.openxmlformats.org/presentationml/2006/ole">
            <mc:AlternateContent xmlns:mc="http://schemas.openxmlformats.org/markup-compatibility/2006">
              <mc:Choice xmlns:v="urn:schemas-microsoft-com:vml" Requires="v">
                <p:oleObj spid="_x0000_s55302" name="Equation" r:id="rId4" imgW="1663700" imgH="787400" progId="Equation.3">
                  <p:embed/>
                </p:oleObj>
              </mc:Choice>
              <mc:Fallback>
                <p:oleObj name="Equation" r:id="rId4" imgW="1663700" imgH="787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2133600"/>
                        <a:ext cx="29257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301" name="Object 4"/>
          <p:cNvGraphicFramePr>
            <a:graphicFrameLocks noChangeAspect="1"/>
          </p:cNvGraphicFramePr>
          <p:nvPr/>
        </p:nvGraphicFramePr>
        <p:xfrm>
          <a:off x="2555875" y="5059363"/>
          <a:ext cx="3744913" cy="601662"/>
        </p:xfrm>
        <a:graphic>
          <a:graphicData uri="http://schemas.openxmlformats.org/presentationml/2006/ole">
            <mc:AlternateContent xmlns:mc="http://schemas.openxmlformats.org/markup-compatibility/2006">
              <mc:Choice xmlns:v="urn:schemas-microsoft-com:vml" Requires="v">
                <p:oleObj spid="_x0000_s55303" name="Equation" r:id="rId6" imgW="1662978" imgH="266584" progId="Equation.3">
                  <p:embed/>
                </p:oleObj>
              </mc:Choice>
              <mc:Fallback>
                <p:oleObj name="Equation" r:id="rId6" imgW="1662978" imgH="266584"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5059363"/>
                        <a:ext cx="3744913"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defRPr/>
            </a:pPr>
            <a:r>
              <a:rPr lang="en-GB" sz="7200" dirty="0" smtClean="0">
                <a:solidFill>
                  <a:srgbClr val="FFFF00"/>
                </a:solidFill>
              </a:rPr>
              <a:t>Registration of 3D Point Clouds from Multiple scans</a:t>
            </a:r>
            <a:endParaRPr lang="en-GB" sz="7200" dirty="0">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6425" cy="906463"/>
          </a:xfrm>
        </p:spPr>
        <p:txBody>
          <a:bodyPr/>
          <a:lstStyle/>
          <a:p>
            <a:pPr>
              <a:defRPr/>
            </a:pPr>
            <a:r>
              <a:rPr lang="en-GB" dirty="0" smtClean="0"/>
              <a:t>Registration and </a:t>
            </a:r>
            <a:r>
              <a:rPr lang="en-GB" dirty="0" err="1" smtClean="0"/>
              <a:t>Georeferencing</a:t>
            </a:r>
            <a:r>
              <a:rPr lang="en-GB" dirty="0" smtClean="0"/>
              <a:t> in TLS</a:t>
            </a:r>
            <a:endParaRPr lang="en-GB" dirty="0"/>
          </a:p>
        </p:txBody>
      </p:sp>
      <p:sp>
        <p:nvSpPr>
          <p:cNvPr id="3" name="Content Placeholder 2"/>
          <p:cNvSpPr>
            <a:spLocks noGrp="1"/>
          </p:cNvSpPr>
          <p:nvPr>
            <p:ph idx="1"/>
          </p:nvPr>
        </p:nvSpPr>
        <p:spPr>
          <a:xfrm>
            <a:off x="468313" y="1268413"/>
            <a:ext cx="8226425" cy="4522787"/>
          </a:xfrm>
        </p:spPr>
        <p:txBody>
          <a:bodyPr/>
          <a:lstStyle/>
          <a:p>
            <a:pPr>
              <a:buFont typeface="Arial" panose="020B0604020202020204" pitchFamily="34" charset="0"/>
              <a:buChar char="•"/>
              <a:defRPr/>
            </a:pPr>
            <a:r>
              <a:rPr lang="en-GB" sz="2000" dirty="0" smtClean="0"/>
              <a:t>To obtain a complete representation of the scanned object, the point clouds (scans) should be first transformed to a common coordinate system. This procedure is called </a:t>
            </a:r>
            <a:r>
              <a:rPr lang="en-GB" sz="2000" b="1" i="1" dirty="0" smtClean="0"/>
              <a:t>registration</a:t>
            </a:r>
            <a:r>
              <a:rPr lang="en-GB" sz="2000" dirty="0" smtClean="0"/>
              <a:t>, whereby the registered scans are combined in one dataset</a:t>
            </a:r>
          </a:p>
          <a:p>
            <a:pPr marL="0" indent="0">
              <a:defRPr/>
            </a:pPr>
            <a:endParaRPr lang="en-GB" sz="2000" dirty="0" smtClean="0"/>
          </a:p>
          <a:p>
            <a:pPr>
              <a:buFont typeface="Arial" panose="020B0604020202020204" pitchFamily="34" charset="0"/>
              <a:buChar char="•"/>
              <a:defRPr/>
            </a:pPr>
            <a:r>
              <a:rPr lang="en-GB" sz="2000" dirty="0" smtClean="0"/>
              <a:t>Large/complex objects needs to be scanned at multiple setups. However, the scanner measures the point clouds with reference to internally defined sensor frame</a:t>
            </a:r>
          </a:p>
          <a:p>
            <a:pPr marL="0" indent="0">
              <a:defRPr/>
            </a:pPr>
            <a:endParaRPr lang="en-GB" sz="2000" dirty="0" smtClean="0"/>
          </a:p>
          <a:p>
            <a:pPr>
              <a:buFont typeface="Arial" panose="020B0604020202020204" pitchFamily="34" charset="0"/>
              <a:buChar char="•"/>
              <a:defRPr/>
            </a:pPr>
            <a:r>
              <a:rPr lang="en-GB" sz="2000" dirty="0" smtClean="0"/>
              <a:t>In order to be able to integrate the TLS data into other geospatial data [e.g. digital maps or DTM], the user has to transform the “registered” point cloud of the whole object into a chosen </a:t>
            </a:r>
            <a:r>
              <a:rPr lang="en-GB" sz="2000" b="1" i="1" dirty="0" smtClean="0"/>
              <a:t>external (geodetic) coordinate system</a:t>
            </a:r>
            <a:r>
              <a:rPr lang="en-GB" sz="2000" dirty="0" smtClean="0"/>
              <a:t>, which is either local or national. This procedure is called </a:t>
            </a:r>
            <a:r>
              <a:rPr lang="en-GB" sz="2000" b="1" i="1" dirty="0" err="1" smtClean="0"/>
              <a:t>georeferencing</a:t>
            </a:r>
            <a:endParaRPr lang="en-GB"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ChangeArrowheads="1"/>
          </p:cNvSpPr>
          <p:nvPr/>
        </p:nvSpPr>
        <p:spPr bwMode="auto">
          <a:xfrm>
            <a:off x="539750" y="1484313"/>
            <a:ext cx="8208963"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5" rIns="91408" bIns="45705">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
              <a:defRPr/>
            </a:pPr>
            <a:r>
              <a:rPr lang="en-GB" altLang="en-US" sz="2000" b="1" dirty="0" smtClean="0"/>
              <a:t>D</a:t>
            </a:r>
            <a:r>
              <a:rPr lang="en-GB" altLang="en-US" sz="2000" dirty="0" smtClean="0"/>
              <a:t>evice that </a:t>
            </a:r>
            <a:r>
              <a:rPr lang="en-GB" altLang="en-US" sz="2000" b="1" dirty="0" smtClean="0"/>
              <a:t>automatically</a:t>
            </a:r>
            <a:r>
              <a:rPr lang="en-GB" altLang="en-US" sz="2000" dirty="0" smtClean="0"/>
              <a:t> collects </a:t>
            </a:r>
            <a:r>
              <a:rPr lang="en-GB" altLang="en-US" sz="2000" b="1" dirty="0" smtClean="0"/>
              <a:t>3D co-ordinates</a:t>
            </a:r>
            <a:r>
              <a:rPr lang="en-GB" altLang="en-US" sz="2000" dirty="0" smtClean="0"/>
              <a:t> at a </a:t>
            </a:r>
            <a:r>
              <a:rPr lang="en-GB" altLang="en-US" sz="2000" b="1" dirty="0" smtClean="0"/>
              <a:t>high rate</a:t>
            </a:r>
          </a:p>
          <a:p>
            <a:pPr eaLnBrk="1" hangingPunct="1">
              <a:defRPr/>
            </a:pPr>
            <a:endParaRPr lang="en-GB" altLang="en-US" sz="2000" b="1" dirty="0" smtClean="0"/>
          </a:p>
          <a:p>
            <a:pPr marL="342900" indent="-342900">
              <a:buFont typeface="Wingdings" panose="05000000000000000000" pitchFamily="2" charset="2"/>
              <a:buChar char="§"/>
              <a:defRPr/>
            </a:pPr>
            <a:r>
              <a:rPr lang="en-GB" sz="2000" dirty="0" smtClean="0"/>
              <a:t>Terrestrial Laser Scanning (</a:t>
            </a:r>
            <a:r>
              <a:rPr lang="en-GB" sz="2000" b="1" dirty="0" smtClean="0"/>
              <a:t>TLS</a:t>
            </a:r>
            <a:r>
              <a:rPr lang="en-GB" sz="2000" dirty="0" smtClean="0"/>
              <a:t>) = Technique that uses LiDAR (</a:t>
            </a:r>
            <a:r>
              <a:rPr lang="en-GB" altLang="en-US" sz="2000" b="1" dirty="0"/>
              <a:t>Light Detecting and Ranging</a:t>
            </a:r>
            <a:r>
              <a:rPr lang="en-GB" sz="2000" dirty="0" smtClean="0"/>
              <a:t>) measurement technology. </a:t>
            </a:r>
            <a:r>
              <a:rPr lang="en-GB" sz="2000" b="1" dirty="0" smtClean="0"/>
              <a:t>TLS </a:t>
            </a:r>
            <a:r>
              <a:rPr lang="en-GB" sz="2000" dirty="0" smtClean="0"/>
              <a:t>consists of </a:t>
            </a:r>
            <a:r>
              <a:rPr lang="en-GB" sz="2000" dirty="0"/>
              <a:t>scanning with a </a:t>
            </a:r>
            <a:r>
              <a:rPr lang="en-GB" sz="2000" b="1" dirty="0" smtClean="0"/>
              <a:t>LASER</a:t>
            </a:r>
            <a:r>
              <a:rPr lang="en-GB" sz="2000" dirty="0" smtClean="0"/>
              <a:t> </a:t>
            </a:r>
            <a:r>
              <a:rPr lang="en-GB" sz="2000" dirty="0"/>
              <a:t>beam from the surface of  the </a:t>
            </a:r>
            <a:r>
              <a:rPr lang="en-GB" sz="2000" dirty="0" smtClean="0"/>
              <a:t>earth</a:t>
            </a:r>
            <a:endParaRPr lang="en-GB" altLang="en-US" sz="2000" b="1" dirty="0" smtClean="0">
              <a:solidFill>
                <a:srgbClr val="0033CC"/>
              </a:solidFill>
            </a:endParaRPr>
          </a:p>
          <a:p>
            <a:pPr algn="just" eaLnBrk="1" hangingPunct="1">
              <a:defRPr/>
            </a:pPr>
            <a:r>
              <a:rPr lang="en-GB" altLang="en-US" sz="2000" dirty="0" smtClean="0"/>
              <a:t>     </a:t>
            </a:r>
          </a:p>
          <a:p>
            <a:pPr marL="342900" indent="-342900" algn="just" eaLnBrk="1" hangingPunct="1">
              <a:buFont typeface="Wingdings" panose="05000000000000000000" pitchFamily="2" charset="2"/>
              <a:buChar char="§"/>
              <a:defRPr/>
            </a:pPr>
            <a:r>
              <a:rPr lang="en-GB" altLang="en-US" sz="2000" dirty="0"/>
              <a:t>L</a:t>
            </a:r>
            <a:r>
              <a:rPr lang="en-GB" altLang="en-US" sz="2000" dirty="0" smtClean="0"/>
              <a:t>ike taking a </a:t>
            </a:r>
            <a:r>
              <a:rPr lang="en-GB" altLang="en-US" sz="2000" b="1" dirty="0" smtClean="0"/>
              <a:t>photograph</a:t>
            </a:r>
            <a:r>
              <a:rPr lang="en-GB" altLang="en-US" sz="2000" dirty="0" smtClean="0"/>
              <a:t> with </a:t>
            </a:r>
            <a:r>
              <a:rPr lang="en-GB" altLang="en-US" sz="2000" b="1" dirty="0" smtClean="0"/>
              <a:t>depth information</a:t>
            </a:r>
          </a:p>
          <a:p>
            <a:pPr algn="just" eaLnBrk="1" hangingPunct="1">
              <a:defRPr/>
            </a:pPr>
            <a:endParaRPr lang="en-GB" altLang="en-US" sz="2000" b="1" dirty="0" smtClean="0">
              <a:solidFill>
                <a:srgbClr val="0033CC"/>
              </a:solidFill>
            </a:endParaRPr>
          </a:p>
          <a:p>
            <a:pPr marL="342900" indent="-342900">
              <a:buFont typeface="Wingdings" panose="05000000000000000000" pitchFamily="2" charset="2"/>
              <a:buChar char="§"/>
              <a:defRPr/>
            </a:pPr>
            <a:r>
              <a:rPr lang="en-GB" sz="2000" dirty="0" smtClean="0"/>
              <a:t>Each measured point has </a:t>
            </a:r>
            <a:r>
              <a:rPr lang="en-GB" sz="2000" b="1" dirty="0" smtClean="0"/>
              <a:t>range </a:t>
            </a:r>
            <a:r>
              <a:rPr lang="en-GB" sz="2000" dirty="0" smtClean="0"/>
              <a:t>and </a:t>
            </a:r>
            <a:r>
              <a:rPr lang="en-GB" sz="2000" b="1" dirty="0" smtClean="0"/>
              <a:t>intensity </a:t>
            </a:r>
            <a:r>
              <a:rPr lang="en-GB" sz="2000" dirty="0" smtClean="0"/>
              <a:t>values determined by the laser pulse properties plus an </a:t>
            </a:r>
            <a:r>
              <a:rPr lang="en-GB" sz="2000" b="1" dirty="0" smtClean="0"/>
              <a:t>X, Y, Z </a:t>
            </a:r>
            <a:r>
              <a:rPr lang="en-GB" sz="2000" dirty="0" smtClean="0"/>
              <a:t>value determined by the scanner’s orientation.</a:t>
            </a:r>
          </a:p>
          <a:p>
            <a:pPr marL="342900" indent="-342900">
              <a:buFont typeface="Wingdings" panose="05000000000000000000" pitchFamily="2" charset="2"/>
              <a:buChar char="§"/>
              <a:defRPr/>
            </a:pPr>
            <a:endParaRPr lang="en-GB" sz="2000" dirty="0" smtClean="0"/>
          </a:p>
          <a:p>
            <a:pPr marL="342900" indent="-342900" eaLnBrk="1" hangingPunct="1">
              <a:buFont typeface="Wingdings" panose="05000000000000000000" pitchFamily="2" charset="2"/>
              <a:buChar char="§"/>
              <a:defRPr/>
            </a:pPr>
            <a:r>
              <a:rPr lang="en-GB" altLang="en-US" sz="2400" b="1" dirty="0" smtClean="0"/>
              <a:t>LiDAR </a:t>
            </a:r>
            <a:r>
              <a:rPr lang="en-GB" altLang="en-US" sz="2400" dirty="0" smtClean="0"/>
              <a:t>is </a:t>
            </a:r>
            <a:r>
              <a:rPr lang="en-GB" altLang="en-US" sz="2000" dirty="0"/>
              <a:t>o</a:t>
            </a:r>
            <a:r>
              <a:rPr lang="en-GB" altLang="en-US" sz="2000" dirty="0" smtClean="0"/>
              <a:t>ften used to refer to airborne laser scanning but can also apply to some ground based systems.</a:t>
            </a:r>
          </a:p>
          <a:p>
            <a:pPr eaLnBrk="1" hangingPunct="1">
              <a:defRPr/>
            </a:pPr>
            <a:endParaRPr lang="en-GB" altLang="en-US" dirty="0" smtClean="0"/>
          </a:p>
        </p:txBody>
      </p:sp>
      <p:sp>
        <p:nvSpPr>
          <p:cNvPr id="4" name="Title 3"/>
          <p:cNvSpPr>
            <a:spLocks noGrp="1"/>
          </p:cNvSpPr>
          <p:nvPr>
            <p:ph type="title"/>
          </p:nvPr>
        </p:nvSpPr>
        <p:spPr/>
        <p:txBody>
          <a:bodyPr/>
          <a:lstStyle/>
          <a:p>
            <a:pPr>
              <a:buFont typeface="Times New Roman" charset="0"/>
              <a:buNone/>
              <a:defRPr/>
            </a:pPr>
            <a:r>
              <a:rPr lang="en-GB" sz="4000" dirty="0"/>
              <a:t>Light Detection And Ranging</a:t>
            </a:r>
            <a:br>
              <a:rPr lang="en-GB" sz="4000" dirty="0"/>
            </a:b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10"/>
                                        <p:tgtEl>
                                          <p:spTgt spid="15362">
                                            <p:txEl>
                                              <p:pRg st="0" end="0"/>
                                            </p:txEl>
                                          </p:spTgt>
                                        </p:tgtEl>
                                      </p:cBhvr>
                                    </p:animEffect>
                                  </p:childTnLst>
                                </p:cTn>
                              </p:par>
                            </p:childTnLst>
                          </p:cTn>
                        </p:par>
                        <p:par>
                          <p:cTn id="8" fill="hold" nodeType="afterGroup">
                            <p:stCondLst>
                              <p:cond delay="10"/>
                            </p:stCondLst>
                            <p:childTnLst>
                              <p:par>
                                <p:cTn id="9" presetID="9" presetClass="entr" presetSubtype="0" fill="hold" nodeType="afterEffect">
                                  <p:stCondLst>
                                    <p:cond delay="0"/>
                                  </p:stCondLst>
                                  <p:childTnLst>
                                    <p:set>
                                      <p:cBhvr>
                                        <p:cTn id="10" dur="1" fill="hold">
                                          <p:stCondLst>
                                            <p:cond delay="0"/>
                                          </p:stCondLst>
                                        </p:cTn>
                                        <p:tgtEl>
                                          <p:spTgt spid="15362">
                                            <p:txEl>
                                              <p:pRg st="2" end="2"/>
                                            </p:txEl>
                                          </p:spTgt>
                                        </p:tgtEl>
                                        <p:attrNameLst>
                                          <p:attrName>style.visibility</p:attrName>
                                        </p:attrNameLst>
                                      </p:cBhvr>
                                      <p:to>
                                        <p:strVal val="visible"/>
                                      </p:to>
                                    </p:set>
                                    <p:animEffect transition="in" filter="dissolve">
                                      <p:cBhvr>
                                        <p:cTn id="11" dur="10"/>
                                        <p:tgtEl>
                                          <p:spTgt spid="15362">
                                            <p:txEl>
                                              <p:pRg st="2" end="2"/>
                                            </p:txEl>
                                          </p:spTgt>
                                        </p:tgtEl>
                                      </p:cBhvr>
                                    </p:animEffect>
                                  </p:childTnLst>
                                </p:cTn>
                              </p:par>
                            </p:childTnLst>
                          </p:cTn>
                        </p:par>
                        <p:par>
                          <p:cTn id="12" fill="hold" nodeType="afterGroup">
                            <p:stCondLst>
                              <p:cond delay="20"/>
                            </p:stCondLst>
                            <p:childTnLst>
                              <p:par>
                                <p:cTn id="13" presetID="9" presetClass="entr" presetSubtype="0" fill="hold" nodeType="afterEffect">
                                  <p:stCondLst>
                                    <p:cond delay="0"/>
                                  </p:stCondLst>
                                  <p:childTnLst>
                                    <p:set>
                                      <p:cBhvr>
                                        <p:cTn id="14" dur="1" fill="hold">
                                          <p:stCondLst>
                                            <p:cond delay="0"/>
                                          </p:stCondLst>
                                        </p:cTn>
                                        <p:tgtEl>
                                          <p:spTgt spid="15362">
                                            <p:txEl>
                                              <p:pRg st="4" end="4"/>
                                            </p:txEl>
                                          </p:spTgt>
                                        </p:tgtEl>
                                        <p:attrNameLst>
                                          <p:attrName>style.visibility</p:attrName>
                                        </p:attrNameLst>
                                      </p:cBhvr>
                                      <p:to>
                                        <p:strVal val="visible"/>
                                      </p:to>
                                    </p:set>
                                    <p:animEffect transition="in" filter="dissolve">
                                      <p:cBhvr>
                                        <p:cTn id="15" dur="10"/>
                                        <p:tgtEl>
                                          <p:spTgt spid="15362">
                                            <p:txEl>
                                              <p:pRg st="4" end="4"/>
                                            </p:txEl>
                                          </p:spTgt>
                                        </p:tgtEl>
                                      </p:cBhvr>
                                    </p:animEffect>
                                  </p:childTnLst>
                                </p:cTn>
                              </p:par>
                            </p:childTnLst>
                          </p:cTn>
                        </p:par>
                        <p:par>
                          <p:cTn id="16" fill="hold" nodeType="afterGroup">
                            <p:stCondLst>
                              <p:cond delay="30"/>
                            </p:stCondLst>
                            <p:childTnLst>
                              <p:par>
                                <p:cTn id="17" presetID="9" presetClass="entr" presetSubtype="0" fill="hold" nodeType="afterEffect">
                                  <p:stCondLst>
                                    <p:cond delay="0"/>
                                  </p:stCondLst>
                                  <p:childTnLst>
                                    <p:set>
                                      <p:cBhvr>
                                        <p:cTn id="18" dur="1" fill="hold">
                                          <p:stCondLst>
                                            <p:cond delay="0"/>
                                          </p:stCondLst>
                                        </p:cTn>
                                        <p:tgtEl>
                                          <p:spTgt spid="15362">
                                            <p:txEl>
                                              <p:pRg st="6" end="6"/>
                                            </p:txEl>
                                          </p:spTgt>
                                        </p:tgtEl>
                                        <p:attrNameLst>
                                          <p:attrName>style.visibility</p:attrName>
                                        </p:attrNameLst>
                                      </p:cBhvr>
                                      <p:to>
                                        <p:strVal val="visible"/>
                                      </p:to>
                                    </p:set>
                                    <p:animEffect transition="in" filter="dissolve">
                                      <p:cBhvr>
                                        <p:cTn id="19" dur="10"/>
                                        <p:tgtEl>
                                          <p:spTgt spid="15362">
                                            <p:txEl>
                                              <p:pRg st="6" end="6"/>
                                            </p:txEl>
                                          </p:spTgt>
                                        </p:tgtEl>
                                      </p:cBhvr>
                                    </p:animEffect>
                                  </p:childTnLst>
                                </p:cTn>
                              </p:par>
                            </p:childTnLst>
                          </p:cTn>
                        </p:par>
                        <p:par>
                          <p:cTn id="20" fill="hold" nodeType="afterGroup">
                            <p:stCondLst>
                              <p:cond delay="40"/>
                            </p:stCondLst>
                            <p:childTnLst>
                              <p:par>
                                <p:cTn id="21" presetID="9" presetClass="entr" presetSubtype="0" fill="hold" nodeType="afterEffect">
                                  <p:stCondLst>
                                    <p:cond delay="0"/>
                                  </p:stCondLst>
                                  <p:childTnLst>
                                    <p:set>
                                      <p:cBhvr>
                                        <p:cTn id="22" dur="1" fill="hold">
                                          <p:stCondLst>
                                            <p:cond delay="0"/>
                                          </p:stCondLst>
                                        </p:cTn>
                                        <p:tgtEl>
                                          <p:spTgt spid="15362">
                                            <p:txEl>
                                              <p:pRg st="8" end="8"/>
                                            </p:txEl>
                                          </p:spTgt>
                                        </p:tgtEl>
                                        <p:attrNameLst>
                                          <p:attrName>style.visibility</p:attrName>
                                        </p:attrNameLst>
                                      </p:cBhvr>
                                      <p:to>
                                        <p:strVal val="visible"/>
                                      </p:to>
                                    </p:set>
                                    <p:animEffect transition="in" filter="dissolve">
                                      <p:cBhvr>
                                        <p:cTn id="23" dur="10"/>
                                        <p:tgtEl>
                                          <p:spTgt spid="153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Multiple scan </a:t>
            </a:r>
            <a:r>
              <a:rPr lang="en-GB" dirty="0" err="1" smtClean="0"/>
              <a:t>poistions</a:t>
            </a:r>
            <a:endParaRPr lang="en-GB" dirty="0"/>
          </a:p>
        </p:txBody>
      </p:sp>
      <p:pic>
        <p:nvPicPr>
          <p:cNvPr id="4" name="Content Placeholder 3"/>
          <p:cNvPicPr>
            <a:picLocks noGrp="1" noChangeAspect="1"/>
          </p:cNvPicPr>
          <p:nvPr>
            <p:ph idx="1"/>
          </p:nvPr>
        </p:nvPicPr>
        <p:blipFill>
          <a:blip r:embed="rId2"/>
          <a:stretch>
            <a:fillRect/>
          </a:stretch>
        </p:blipFill>
        <p:spPr>
          <a:xfrm>
            <a:off x="468313" y="1916113"/>
            <a:ext cx="8226425" cy="3560762"/>
          </a:xfrm>
        </p:spPr>
      </p:pic>
      <p:sp>
        <p:nvSpPr>
          <p:cNvPr id="58372" name="TextBox 4"/>
          <p:cNvSpPr txBox="1">
            <a:spLocks noChangeArrowheads="1"/>
          </p:cNvSpPr>
          <p:nvPr/>
        </p:nvSpPr>
        <p:spPr bwMode="auto">
          <a:xfrm>
            <a:off x="1331913" y="1614488"/>
            <a:ext cx="176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800">
                <a:solidFill>
                  <a:schemeClr val="tx1"/>
                </a:solidFill>
              </a:rPr>
              <a:t>Scan position </a:t>
            </a:r>
            <a:r>
              <a:rPr lang="en-GB" altLang="en-US" sz="1800">
                <a:solidFill>
                  <a:srgbClr val="FF0000"/>
                </a:solidFill>
              </a:rPr>
              <a:t>1</a:t>
            </a:r>
          </a:p>
        </p:txBody>
      </p:sp>
      <p:sp>
        <p:nvSpPr>
          <p:cNvPr id="58373" name="TextBox 5"/>
          <p:cNvSpPr txBox="1">
            <a:spLocks noChangeArrowheads="1"/>
          </p:cNvSpPr>
          <p:nvPr/>
        </p:nvSpPr>
        <p:spPr bwMode="auto">
          <a:xfrm>
            <a:off x="6443663" y="1614488"/>
            <a:ext cx="1762125" cy="3683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800">
                <a:solidFill>
                  <a:schemeClr val="tx1"/>
                </a:solidFill>
              </a:rPr>
              <a:t>Scan position </a:t>
            </a:r>
            <a:r>
              <a:rPr lang="en-GB" altLang="en-US" sz="1800">
                <a:solidFill>
                  <a:srgbClr val="FF0000"/>
                </a:solidFill>
              </a:rPr>
              <a:t>2</a:t>
            </a:r>
          </a:p>
        </p:txBody>
      </p:sp>
      <p:sp>
        <p:nvSpPr>
          <p:cNvPr id="58374" name="Rectangle 6"/>
          <p:cNvSpPr>
            <a:spLocks noChangeArrowheads="1"/>
          </p:cNvSpPr>
          <p:nvPr/>
        </p:nvSpPr>
        <p:spPr bwMode="auto">
          <a:xfrm>
            <a:off x="1331913" y="1614488"/>
            <a:ext cx="1762125" cy="368300"/>
          </a:xfrm>
          <a:prstGeom prst="rect">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dirty="0" smtClean="0"/>
              <a:t>Registration</a:t>
            </a:r>
            <a:endParaRPr lang="en-GB" dirty="0"/>
          </a:p>
        </p:txBody>
      </p:sp>
      <p:pic>
        <p:nvPicPr>
          <p:cNvPr id="4" name="Picture 2"/>
          <p:cNvPicPr>
            <a:picLocks noGrp="1" noChangeAspect="1" noChangeArrowheads="1"/>
          </p:cNvPicPr>
          <p:nvPr>
            <p:ph idx="1"/>
          </p:nvPr>
        </p:nvPicPr>
        <p:blipFill>
          <a:blip r:embed="rId3"/>
          <a:srcRect/>
          <a:stretch>
            <a:fillRect/>
          </a:stretch>
        </p:blipFill>
        <p:spPr>
          <a:xfrm>
            <a:off x="468313" y="1412875"/>
            <a:ext cx="5772150" cy="45227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9396" name="Object 2"/>
          <p:cNvGraphicFramePr>
            <a:graphicFrameLocks noChangeAspect="1"/>
          </p:cNvGraphicFramePr>
          <p:nvPr/>
        </p:nvGraphicFramePr>
        <p:xfrm>
          <a:off x="6096000" y="4197350"/>
          <a:ext cx="760413" cy="334963"/>
        </p:xfrm>
        <a:graphic>
          <a:graphicData uri="http://schemas.openxmlformats.org/presentationml/2006/ole">
            <mc:AlternateContent xmlns:mc="http://schemas.openxmlformats.org/markup-compatibility/2006">
              <mc:Choice xmlns:v="urn:schemas-microsoft-com:vml" Requires="v">
                <p:oleObj spid="_x0000_s59401" name="Equation" r:id="rId4" imgW="431613" imgH="190417" progId="Equation.3">
                  <p:embed/>
                </p:oleObj>
              </mc:Choice>
              <mc:Fallback>
                <p:oleObj name="Equation" r:id="rId4" imgW="431613" imgH="190417"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97350"/>
                        <a:ext cx="7604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7" name="TextBox 5"/>
          <p:cNvSpPr txBox="1">
            <a:spLocks noChangeArrowheads="1"/>
          </p:cNvSpPr>
          <p:nvPr/>
        </p:nvSpPr>
        <p:spPr bwMode="auto">
          <a:xfrm>
            <a:off x="6804025" y="4154488"/>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chemeClr val="tx1"/>
                </a:solidFill>
              </a:rPr>
              <a:t>are coordinates of object point </a:t>
            </a:r>
            <a:r>
              <a:rPr lang="en-GB" altLang="en-US" sz="1400" i="1">
                <a:solidFill>
                  <a:srgbClr val="FF0000"/>
                </a:solidFill>
              </a:rPr>
              <a:t>I</a:t>
            </a:r>
            <a:r>
              <a:rPr lang="en-GB" altLang="en-US" sz="1400">
                <a:solidFill>
                  <a:schemeClr val="tx1"/>
                </a:solidFill>
              </a:rPr>
              <a:t> In scan </a:t>
            </a:r>
            <a:r>
              <a:rPr lang="en-GB" altLang="en-US" sz="1400" i="1">
                <a:solidFill>
                  <a:srgbClr val="0000FF"/>
                </a:solidFill>
              </a:rPr>
              <a:t>j</a:t>
            </a:r>
          </a:p>
        </p:txBody>
      </p:sp>
      <p:sp>
        <p:nvSpPr>
          <p:cNvPr id="59398" name="Rectangle 6"/>
          <p:cNvSpPr>
            <a:spLocks noChangeArrowheads="1"/>
          </p:cNvSpPr>
          <p:nvPr/>
        </p:nvSpPr>
        <p:spPr bwMode="auto">
          <a:xfrm>
            <a:off x="6084888" y="4149725"/>
            <a:ext cx="2951162" cy="86360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
        <p:nvSpPr>
          <p:cNvPr id="59399" name="TextBox 7"/>
          <p:cNvSpPr txBox="1">
            <a:spLocks noChangeArrowheads="1"/>
          </p:cNvSpPr>
          <p:nvPr/>
        </p:nvSpPr>
        <p:spPr bwMode="auto">
          <a:xfrm>
            <a:off x="468313" y="3981450"/>
            <a:ext cx="1376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rgbClr val="0000FF"/>
                </a:solidFill>
              </a:rPr>
              <a:t>(Sensor frame)</a:t>
            </a:r>
            <a:endParaRPr lang="en-GB" altLang="en-US" sz="1800">
              <a:solidFill>
                <a:srgbClr val="0000FF"/>
              </a:solidFill>
            </a:endParaRPr>
          </a:p>
        </p:txBody>
      </p:sp>
      <p:sp>
        <p:nvSpPr>
          <p:cNvPr id="59400" name="TextBox 8"/>
          <p:cNvSpPr txBox="1">
            <a:spLocks noChangeArrowheads="1"/>
          </p:cNvSpPr>
          <p:nvPr/>
        </p:nvSpPr>
        <p:spPr bwMode="auto">
          <a:xfrm>
            <a:off x="2943225" y="1916113"/>
            <a:ext cx="1557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a:solidFill>
                  <a:srgbClr val="FF0000"/>
                </a:solidFill>
              </a:rPr>
              <a:t>(external system)</a:t>
            </a:r>
            <a:endParaRPr lang="en-GB" altLang="en-US" sz="180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t>Registration </a:t>
            </a:r>
            <a:r>
              <a:rPr lang="en-GB" dirty="0" smtClean="0"/>
              <a:t>: Indirect registration</a:t>
            </a:r>
            <a:endParaRPr lang="en-GB" dirty="0"/>
          </a:p>
        </p:txBody>
      </p:sp>
      <p:sp>
        <p:nvSpPr>
          <p:cNvPr id="3" name="Content Placeholder 2"/>
          <p:cNvSpPr>
            <a:spLocks noGrp="1"/>
          </p:cNvSpPr>
          <p:nvPr>
            <p:ph idx="1"/>
          </p:nvPr>
        </p:nvSpPr>
        <p:spPr/>
        <p:txBody>
          <a:bodyPr/>
          <a:lstStyle/>
          <a:p>
            <a:pPr marL="800100" lvl="1" indent="-342900">
              <a:buClr>
                <a:srgbClr val="CC3300"/>
              </a:buClr>
              <a:buFont typeface="Wingdings" panose="05000000000000000000" pitchFamily="2" charset="2"/>
              <a:buChar char="§"/>
              <a:defRPr/>
            </a:pPr>
            <a:r>
              <a:rPr lang="en-GB" sz="2000" dirty="0" smtClean="0"/>
              <a:t>3D </a:t>
            </a:r>
            <a:r>
              <a:rPr lang="en-GB" sz="2000" dirty="0"/>
              <a:t>space resection </a:t>
            </a:r>
            <a:r>
              <a:rPr lang="en-GB" sz="2000" dirty="0" smtClean="0"/>
              <a:t>problem</a:t>
            </a:r>
          </a:p>
          <a:p>
            <a:pPr marL="800100" lvl="1" indent="-342900">
              <a:buClr>
                <a:srgbClr val="CC3300"/>
              </a:buClr>
              <a:buFont typeface="Wingdings" panose="05000000000000000000" pitchFamily="2" charset="2"/>
              <a:buChar char="§"/>
              <a:defRPr/>
            </a:pPr>
            <a:r>
              <a:rPr lang="en-GB" sz="2000" dirty="0"/>
              <a:t>6 unknowns per point </a:t>
            </a:r>
            <a:r>
              <a:rPr lang="en-GB" sz="2000" dirty="0" smtClean="0"/>
              <a:t>cloud</a:t>
            </a:r>
          </a:p>
          <a:p>
            <a:pPr marL="800100" lvl="1" indent="-342900">
              <a:buClr>
                <a:srgbClr val="CC3300"/>
              </a:buClr>
              <a:buFont typeface="Wingdings" panose="05000000000000000000" pitchFamily="2" charset="2"/>
              <a:buChar char="§"/>
              <a:defRPr/>
            </a:pPr>
            <a:r>
              <a:rPr lang="en-GB" sz="2000" dirty="0" smtClean="0"/>
              <a:t>6 </a:t>
            </a:r>
            <a:r>
              <a:rPr lang="en-GB" sz="2000" dirty="0"/>
              <a:t>co-ordinates from 3 non-collinear points needed for unique </a:t>
            </a:r>
            <a:r>
              <a:rPr lang="en-GB" sz="2000" dirty="0" smtClean="0"/>
              <a:t>solution</a:t>
            </a:r>
          </a:p>
          <a:p>
            <a:pPr marL="800100" lvl="1" indent="-342900">
              <a:buClr>
                <a:srgbClr val="CC3300"/>
              </a:buClr>
              <a:buFont typeface="Wingdings" panose="05000000000000000000" pitchFamily="2" charset="2"/>
              <a:buChar char="§"/>
              <a:defRPr/>
            </a:pPr>
            <a:r>
              <a:rPr lang="en-GB" sz="2000" dirty="0"/>
              <a:t>Most often formulated in terms of Cartesian scanner co-ordinates, i.e.,</a:t>
            </a:r>
          </a:p>
          <a:p>
            <a:pPr marL="800100" lvl="1" indent="-342900">
              <a:buClr>
                <a:srgbClr val="CC3300"/>
              </a:buClr>
              <a:buFont typeface="Wingdings" panose="05000000000000000000" pitchFamily="2" charset="2"/>
              <a:buChar char="§"/>
              <a:defRPr/>
            </a:pPr>
            <a:endParaRPr lang="en-GB" sz="2000" dirty="0" smtClean="0"/>
          </a:p>
          <a:p>
            <a:pPr marL="800100" lvl="1" indent="-342900">
              <a:buClr>
                <a:srgbClr val="CC3300"/>
              </a:buClr>
              <a:buFont typeface="Wingdings" panose="05000000000000000000" pitchFamily="2" charset="2"/>
              <a:buChar char="§"/>
              <a:defRPr/>
            </a:pPr>
            <a:endParaRPr lang="en-GB" sz="2000" dirty="0"/>
          </a:p>
          <a:p>
            <a:pPr lvl="1">
              <a:defRPr/>
            </a:pPr>
            <a:endParaRPr lang="en-GB" dirty="0"/>
          </a:p>
          <a:p>
            <a:pPr>
              <a:defRPr/>
            </a:pPr>
            <a:endParaRPr lang="en-GB" dirty="0"/>
          </a:p>
        </p:txBody>
      </p:sp>
      <p:graphicFrame>
        <p:nvGraphicFramePr>
          <p:cNvPr id="60420" name="Object 3"/>
          <p:cNvGraphicFramePr>
            <a:graphicFrameLocks noGrp="1" noChangeAspect="1"/>
          </p:cNvGraphicFramePr>
          <p:nvPr/>
        </p:nvGraphicFramePr>
        <p:xfrm>
          <a:off x="2076450" y="4797425"/>
          <a:ext cx="4775200" cy="1184275"/>
        </p:xfrm>
        <a:graphic>
          <a:graphicData uri="http://schemas.openxmlformats.org/presentationml/2006/ole">
            <mc:AlternateContent xmlns:mc="http://schemas.openxmlformats.org/markup-compatibility/2006">
              <mc:Choice xmlns:v="urn:schemas-microsoft-com:vml" Requires="v">
                <p:oleObj spid="_x0000_s60423" name="Equation" r:id="rId3" imgW="3175000" imgH="787400" progId="Equation.3">
                  <p:embed/>
                </p:oleObj>
              </mc:Choice>
              <mc:Fallback>
                <p:oleObj name="Equation" r:id="rId3" imgW="3175000" imgH="787400" progId="Equation.3">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4797425"/>
                        <a:ext cx="47752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Box 3"/>
          <p:cNvSpPr txBox="1">
            <a:spLocks noChangeArrowheads="1"/>
          </p:cNvSpPr>
          <p:nvPr/>
        </p:nvSpPr>
        <p:spPr bwMode="auto">
          <a:xfrm>
            <a:off x="7235825" y="3970338"/>
            <a:ext cx="1428750" cy="6461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800">
                <a:solidFill>
                  <a:schemeClr val="tx1"/>
                </a:solidFill>
              </a:rPr>
              <a:t>In Spherical</a:t>
            </a:r>
          </a:p>
          <a:p>
            <a:pPr>
              <a:spcBef>
                <a:spcPct val="0"/>
              </a:spcBef>
              <a:buClrTx/>
              <a:buSzTx/>
              <a:buFontTx/>
              <a:buNone/>
            </a:pPr>
            <a:r>
              <a:rPr lang="en-GB" altLang="en-US" sz="1800">
                <a:solidFill>
                  <a:schemeClr val="tx1"/>
                </a:solidFill>
              </a:rPr>
              <a:t>Coordinates</a:t>
            </a:r>
          </a:p>
        </p:txBody>
      </p:sp>
      <p:sp>
        <p:nvSpPr>
          <p:cNvPr id="60422" name="Rectangle 4"/>
          <p:cNvSpPr>
            <a:spLocks noChangeArrowheads="1"/>
          </p:cNvSpPr>
          <p:nvPr/>
        </p:nvSpPr>
        <p:spPr bwMode="auto">
          <a:xfrm>
            <a:off x="7308850" y="3970338"/>
            <a:ext cx="1355725" cy="646112"/>
          </a:xfrm>
          <a:prstGeom prst="rect">
            <a:avLst/>
          </a:prstGeom>
          <a:noFill/>
          <a:ln w="952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075"/>
            <a:ext cx="8226425" cy="833438"/>
          </a:xfrm>
        </p:spPr>
        <p:txBody>
          <a:bodyPr/>
          <a:lstStyle/>
          <a:p>
            <a:pPr>
              <a:defRPr/>
            </a:pPr>
            <a:r>
              <a:rPr lang="en-GB" dirty="0" smtClean="0"/>
              <a:t>Registration (Continued)</a:t>
            </a:r>
            <a:endParaRPr lang="en-GB" dirty="0"/>
          </a:p>
        </p:txBody>
      </p:sp>
      <p:sp>
        <p:nvSpPr>
          <p:cNvPr id="3" name="Content Placeholder 2"/>
          <p:cNvSpPr>
            <a:spLocks noGrp="1"/>
          </p:cNvSpPr>
          <p:nvPr>
            <p:ph idx="1"/>
          </p:nvPr>
        </p:nvSpPr>
        <p:spPr>
          <a:xfrm>
            <a:off x="457200" y="1196975"/>
            <a:ext cx="8226425" cy="4926013"/>
          </a:xfrm>
        </p:spPr>
        <p:txBody>
          <a:bodyPr/>
          <a:lstStyle/>
          <a:p>
            <a:pPr marL="457200" indent="-457200">
              <a:buFont typeface="Wingdings" panose="05000000000000000000" pitchFamily="2" charset="2"/>
              <a:buChar char="§"/>
              <a:defRPr/>
            </a:pPr>
            <a:r>
              <a:rPr lang="en-GB" sz="2400" dirty="0" smtClean="0"/>
              <a:t>Parametric </a:t>
            </a:r>
            <a:r>
              <a:rPr lang="en-GB" sz="2400" dirty="0"/>
              <a:t>least-squares used to estimate the 6 transformation </a:t>
            </a:r>
            <a:r>
              <a:rPr lang="en-GB" sz="2400" dirty="0" smtClean="0"/>
              <a:t>parameters</a:t>
            </a:r>
          </a:p>
          <a:p>
            <a:pPr marL="457200" indent="-457200">
              <a:buFont typeface="Wingdings" panose="05000000000000000000" pitchFamily="2" charset="2"/>
              <a:buChar char="§"/>
              <a:defRPr/>
            </a:pPr>
            <a:r>
              <a:rPr lang="en-GB" sz="2400" dirty="0" smtClean="0"/>
              <a:t>Transformation </a:t>
            </a:r>
            <a:r>
              <a:rPr lang="en-GB" sz="2400" dirty="0"/>
              <a:t>of scanned points into object space is thus </a:t>
            </a:r>
            <a:r>
              <a:rPr lang="en-GB" sz="2400" dirty="0" smtClean="0"/>
              <a:t>given by </a:t>
            </a:r>
          </a:p>
          <a:p>
            <a:pPr marL="457200" indent="-457200">
              <a:buFont typeface="Wingdings" panose="05000000000000000000" pitchFamily="2" charset="2"/>
              <a:buChar char="§"/>
              <a:defRPr/>
            </a:pPr>
            <a:endParaRPr lang="en-GB" sz="2400" dirty="0"/>
          </a:p>
          <a:p>
            <a:pPr marL="457200" indent="-457200">
              <a:buFont typeface="Wingdings" panose="05000000000000000000" pitchFamily="2" charset="2"/>
              <a:buChar char="§"/>
              <a:defRPr/>
            </a:pPr>
            <a:endParaRPr lang="en-GB" sz="2400" dirty="0" smtClean="0"/>
          </a:p>
          <a:p>
            <a:pPr marL="457200" indent="-457200">
              <a:buFont typeface="Wingdings" panose="05000000000000000000" pitchFamily="2" charset="2"/>
              <a:buChar char="§"/>
              <a:defRPr/>
            </a:pPr>
            <a:r>
              <a:rPr lang="en-GB" sz="2400" dirty="0" smtClean="0"/>
              <a:t>Strictly </a:t>
            </a:r>
            <a:r>
              <a:rPr lang="en-GB" sz="2400" dirty="0"/>
              <a:t>speaking, the problem is best formulated in terms of observed spherical co-ordinates, i.e.</a:t>
            </a:r>
          </a:p>
          <a:p>
            <a:pPr marL="457200" indent="-457200">
              <a:buFont typeface="Wingdings" panose="05000000000000000000" pitchFamily="2" charset="2"/>
              <a:buChar char="§"/>
              <a:defRPr/>
            </a:pPr>
            <a:endParaRPr lang="en-GB" sz="2400" dirty="0" smtClean="0"/>
          </a:p>
          <a:p>
            <a:pPr marL="457200" indent="-457200">
              <a:buFont typeface="Wingdings" panose="05000000000000000000" pitchFamily="2" charset="2"/>
              <a:buChar char="§"/>
              <a:defRPr/>
            </a:pPr>
            <a:endParaRPr lang="en-GB" sz="2400" dirty="0"/>
          </a:p>
          <a:p>
            <a:pPr marL="457200" indent="-457200">
              <a:buFont typeface="Wingdings" panose="05000000000000000000" pitchFamily="2" charset="2"/>
              <a:buChar char="§"/>
              <a:defRPr/>
            </a:pPr>
            <a:endParaRPr lang="en-GB" sz="2400" dirty="0"/>
          </a:p>
          <a:p>
            <a:pPr>
              <a:defRPr/>
            </a:pPr>
            <a:endParaRPr lang="en-GB" dirty="0"/>
          </a:p>
        </p:txBody>
      </p:sp>
      <p:graphicFrame>
        <p:nvGraphicFramePr>
          <p:cNvPr id="6144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1449" name="Equation" r:id="rId3" imgW="114151" imgH="215619" progId="Equation.3">
                  <p:embed/>
                </p:oleObj>
              </mc:Choice>
              <mc:Fallback>
                <p:oleObj name="Equation" r:id="rId3" imgW="114151" imgH="215619"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5" name="Object 4"/>
          <p:cNvGraphicFramePr>
            <a:graphicFrameLocks noGrp="1" noChangeAspect="1"/>
          </p:cNvGraphicFramePr>
          <p:nvPr/>
        </p:nvGraphicFramePr>
        <p:xfrm>
          <a:off x="2987675" y="2997200"/>
          <a:ext cx="2303463" cy="617538"/>
        </p:xfrm>
        <a:graphic>
          <a:graphicData uri="http://schemas.openxmlformats.org/presentationml/2006/ole">
            <mc:AlternateContent xmlns:mc="http://schemas.openxmlformats.org/markup-compatibility/2006">
              <mc:Choice xmlns:v="urn:schemas-microsoft-com:vml" Requires="v">
                <p:oleObj spid="_x0000_s61450" name="Equation" r:id="rId5" imgW="1040948" imgH="279279" progId="Equation.3">
                  <p:embed/>
                </p:oleObj>
              </mc:Choice>
              <mc:Fallback>
                <p:oleObj name="Equation" r:id="rId5" imgW="1040948" imgH="279279" progId="Equation.3">
                  <p:embed/>
                  <p:pic>
                    <p:nvPicPr>
                      <p:cNvPr id="0"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675" y="2997200"/>
                        <a:ext cx="2303463"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6" name="Object 5"/>
          <p:cNvGraphicFramePr>
            <a:graphicFrameLocks noChangeAspect="1"/>
          </p:cNvGraphicFramePr>
          <p:nvPr/>
        </p:nvGraphicFramePr>
        <p:xfrm>
          <a:off x="107950" y="5084763"/>
          <a:ext cx="3005138" cy="728662"/>
        </p:xfrm>
        <a:graphic>
          <a:graphicData uri="http://schemas.openxmlformats.org/presentationml/2006/ole">
            <mc:AlternateContent xmlns:mc="http://schemas.openxmlformats.org/markup-compatibility/2006">
              <mc:Choice xmlns:v="urn:schemas-microsoft-com:vml" Requires="v">
                <p:oleObj spid="_x0000_s61451" name="Equation" r:id="rId7" imgW="1256755" imgH="304668" progId="Equation.3">
                  <p:embed/>
                </p:oleObj>
              </mc:Choice>
              <mc:Fallback>
                <p:oleObj name="Equation" r:id="rId7" imgW="1256755" imgH="304668"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950" y="5084763"/>
                        <a:ext cx="3005138"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7" name="Object 6"/>
          <p:cNvGraphicFramePr>
            <a:graphicFrameLocks noChangeAspect="1"/>
          </p:cNvGraphicFramePr>
          <p:nvPr/>
        </p:nvGraphicFramePr>
        <p:xfrm>
          <a:off x="3203575" y="4797425"/>
          <a:ext cx="2459038" cy="1214438"/>
        </p:xfrm>
        <a:graphic>
          <a:graphicData uri="http://schemas.openxmlformats.org/presentationml/2006/ole">
            <mc:AlternateContent xmlns:mc="http://schemas.openxmlformats.org/markup-compatibility/2006">
              <mc:Choice xmlns:v="urn:schemas-microsoft-com:vml" Requires="v">
                <p:oleObj spid="_x0000_s61452" name="Equation" r:id="rId9" imgW="1028700" imgH="508000" progId="Equation.3">
                  <p:embed/>
                </p:oleObj>
              </mc:Choice>
              <mc:Fallback>
                <p:oleObj name="Equation" r:id="rId9" imgW="1028700" imgH="50800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3575" y="4797425"/>
                        <a:ext cx="245903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8" name="Object 7"/>
          <p:cNvGraphicFramePr>
            <a:graphicFrameLocks noChangeAspect="1"/>
          </p:cNvGraphicFramePr>
          <p:nvPr/>
        </p:nvGraphicFramePr>
        <p:xfrm>
          <a:off x="5621338" y="4652963"/>
          <a:ext cx="3522662" cy="1457325"/>
        </p:xfrm>
        <a:graphic>
          <a:graphicData uri="http://schemas.openxmlformats.org/presentationml/2006/ole">
            <mc:AlternateContent xmlns:mc="http://schemas.openxmlformats.org/markup-compatibility/2006">
              <mc:Choice xmlns:v="urn:schemas-microsoft-com:vml" Requires="v">
                <p:oleObj spid="_x0000_s61453" name="Equation" r:id="rId11" imgW="1473200" imgH="609600" progId="Equation.3">
                  <p:embed/>
                </p:oleObj>
              </mc:Choice>
              <mc:Fallback>
                <p:oleObj name="Equation" r:id="rId11" imgW="1473200" imgH="60960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1338" y="4652963"/>
                        <a:ext cx="3522662"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15888"/>
            <a:ext cx="8226425" cy="1066800"/>
          </a:xfrm>
        </p:spPr>
        <p:txBody>
          <a:bodyPr/>
          <a:lstStyle/>
          <a:p>
            <a:pPr algn="ctr">
              <a:buFont typeface="Times New Roman" charset="0"/>
              <a:buNone/>
              <a:defRPr/>
            </a:pPr>
            <a:r>
              <a:rPr lang="en-GB" dirty="0" smtClean="0"/>
              <a:t>Registration  of multiple scans</a:t>
            </a:r>
            <a:endParaRPr lang="en-GB" dirty="0"/>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82688"/>
            <a:ext cx="5326062" cy="383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8" name="TextBox 2"/>
          <p:cNvSpPr txBox="1">
            <a:spLocks noChangeArrowheads="1"/>
          </p:cNvSpPr>
          <p:nvPr/>
        </p:nvSpPr>
        <p:spPr bwMode="auto">
          <a:xfrm>
            <a:off x="179388" y="4973638"/>
            <a:ext cx="813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000" b="1">
                <a:solidFill>
                  <a:srgbClr val="277352"/>
                </a:solidFill>
                <a:latin typeface="Times New Roman" panose="02020603050405020304" pitchFamily="18" charset="0"/>
                <a:cs typeface="Times New Roman" panose="02020603050405020304" pitchFamily="18" charset="0"/>
              </a:rPr>
              <a:t>The figure shows two scans of the object from two different positions.</a:t>
            </a:r>
          </a:p>
        </p:txBody>
      </p:sp>
      <p:sp>
        <p:nvSpPr>
          <p:cNvPr id="6" name="TextBox 5"/>
          <p:cNvSpPr txBox="1"/>
          <p:nvPr/>
        </p:nvSpPr>
        <p:spPr>
          <a:xfrm>
            <a:off x="6350" y="5649913"/>
            <a:ext cx="7896225" cy="708025"/>
          </a:xfrm>
          <a:prstGeom prst="rect">
            <a:avLst/>
          </a:prstGeom>
          <a:noFill/>
        </p:spPr>
        <p:txBody>
          <a:bodyPr wrap="none">
            <a:spAutoFit/>
          </a:bodyPr>
          <a:lstStyle/>
          <a:p>
            <a:pPr marL="285750" indent="-285750" eaLnBrk="1" hangingPunct="1">
              <a:buFont typeface="Wingdings" panose="05000000000000000000" pitchFamily="2" charset="2"/>
              <a:buChar char="§"/>
              <a:defRPr/>
            </a:pPr>
            <a:r>
              <a:rPr lang="en-GB" sz="2000" dirty="0">
                <a:latin typeface="Times New Roman" panose="02020603050405020304" pitchFamily="18" charset="0"/>
                <a:cs typeface="Times New Roman" panose="02020603050405020304" pitchFamily="18" charset="0"/>
              </a:rPr>
              <a:t>In order to transform the Scan 2 into the CS of the Scan 1, determine the</a:t>
            </a:r>
          </a:p>
          <a:p>
            <a:pPr eaLnBrk="1" hangingPunct="1">
              <a:defRPr/>
            </a:pPr>
            <a:r>
              <a:rPr lang="en-GB" sz="2000" dirty="0">
                <a:latin typeface="Times New Roman" panose="02020603050405020304" pitchFamily="18" charset="0"/>
                <a:cs typeface="Times New Roman" panose="02020603050405020304" pitchFamily="18" charset="0"/>
              </a:rPr>
              <a:t>     transformation parameters between these two coordinate systems.</a:t>
            </a:r>
          </a:p>
        </p:txBody>
      </p:sp>
      <p:sp>
        <p:nvSpPr>
          <p:cNvPr id="7" name="Rectangle 6"/>
          <p:cNvSpPr/>
          <p:nvPr/>
        </p:nvSpPr>
        <p:spPr>
          <a:xfrm>
            <a:off x="5435600" y="2070100"/>
            <a:ext cx="3656013" cy="1600200"/>
          </a:xfrm>
          <a:prstGeom prst="rect">
            <a:avLst/>
          </a:prstGeom>
        </p:spPr>
        <p:txBody>
          <a:bodyPr>
            <a:spAutoFit/>
          </a:bodyPr>
          <a:lstStyle/>
          <a:p>
            <a:pPr marL="285750" indent="-285750" eaLnBrk="1" hangingPunct="1">
              <a:buFont typeface="Arial" panose="020B0604020202020204" pitchFamily="34" charset="0"/>
              <a:buChar char="•"/>
              <a:defRPr/>
            </a:pPr>
            <a:r>
              <a:rPr lang="en-GB" sz="2000" b="1" dirty="0">
                <a:solidFill>
                  <a:srgbClr val="277352"/>
                </a:solidFill>
                <a:latin typeface="Times New Roman" panose="02020603050405020304" pitchFamily="18" charset="0"/>
                <a:cs typeface="Times New Roman" panose="02020603050405020304" pitchFamily="18" charset="0"/>
              </a:rPr>
              <a:t>3 translations along the  3</a:t>
            </a:r>
          </a:p>
          <a:p>
            <a:pPr eaLnBrk="1" hangingPunct="1">
              <a:defRPr/>
            </a:pPr>
            <a:r>
              <a:rPr lang="en-GB" sz="2000" b="1" dirty="0">
                <a:solidFill>
                  <a:srgbClr val="277352"/>
                </a:solidFill>
                <a:latin typeface="Times New Roman" panose="02020603050405020304" pitchFamily="18" charset="0"/>
                <a:cs typeface="Times New Roman" panose="02020603050405020304" pitchFamily="18" charset="0"/>
              </a:rPr>
              <a:t>     coordinate axes: </a:t>
            </a:r>
            <a:r>
              <a:rPr lang="en-GB" sz="2000" b="1" i="1" dirty="0">
                <a:solidFill>
                  <a:srgbClr val="277352"/>
                </a:solidFill>
                <a:latin typeface="Times New Roman" panose="02020603050405020304" pitchFamily="18" charset="0"/>
                <a:cs typeface="Times New Roman" panose="02020603050405020304" pitchFamily="18" charset="0"/>
              </a:rPr>
              <a:t>ΔX, ΔY, ΔZ</a:t>
            </a:r>
            <a:r>
              <a:rPr lang="en-GB" sz="2000" b="1" dirty="0">
                <a:solidFill>
                  <a:srgbClr val="277352"/>
                </a:solidFill>
                <a:latin typeface="Times New Roman" panose="02020603050405020304" pitchFamily="18" charset="0"/>
                <a:cs typeface="Times New Roman" panose="02020603050405020304" pitchFamily="18" charset="0"/>
              </a:rPr>
              <a:t>;</a:t>
            </a:r>
          </a:p>
          <a:p>
            <a:pPr eaLnBrk="1" hangingPunct="1">
              <a:defRPr/>
            </a:pPr>
            <a:endParaRPr lang="en-GB" dirty="0"/>
          </a:p>
          <a:p>
            <a:pPr marL="285750" indent="-285750" eaLnBrk="1" hangingPunct="1">
              <a:buFont typeface="Arial" panose="020B0604020202020204" pitchFamily="34" charset="0"/>
              <a:buChar char="•"/>
              <a:defRPr/>
            </a:pPr>
            <a:r>
              <a:rPr lang="en-GB" sz="2000" b="1" dirty="0">
                <a:solidFill>
                  <a:srgbClr val="277352"/>
                </a:solidFill>
                <a:latin typeface="Times New Roman" panose="02020603050405020304" pitchFamily="18" charset="0"/>
                <a:cs typeface="Times New Roman" panose="02020603050405020304" pitchFamily="18" charset="0"/>
              </a:rPr>
              <a:t>3 rotations around the  3</a:t>
            </a:r>
          </a:p>
          <a:p>
            <a:pPr eaLnBrk="1" hangingPunct="1">
              <a:defRPr/>
            </a:pPr>
            <a:r>
              <a:rPr lang="en-GB" sz="2000" b="1" dirty="0">
                <a:solidFill>
                  <a:srgbClr val="277352"/>
                </a:solidFill>
                <a:latin typeface="Times New Roman" panose="02020603050405020304" pitchFamily="18" charset="0"/>
                <a:cs typeface="Times New Roman" panose="02020603050405020304" pitchFamily="18" charset="0"/>
              </a:rPr>
              <a:t>     coordinate axes:  </a:t>
            </a:r>
            <a:r>
              <a:rPr lang="el-GR" sz="2000" b="1" i="1" dirty="0">
                <a:solidFill>
                  <a:srgbClr val="277352"/>
                </a:solidFill>
                <a:latin typeface="Times New Roman" panose="02020603050405020304" pitchFamily="18" charset="0"/>
                <a:cs typeface="Times New Roman" panose="02020603050405020304" pitchFamily="18" charset="0"/>
              </a:rPr>
              <a:t>ω, </a:t>
            </a:r>
            <a:r>
              <a:rPr lang="el-GR" sz="2000" b="1" dirty="0">
                <a:solidFill>
                  <a:srgbClr val="277352"/>
                </a:solidFill>
                <a:latin typeface="Times New Roman" panose="02020603050405020304" pitchFamily="18" charset="0"/>
                <a:cs typeface="Times New Roman" panose="02020603050405020304" pitchFamily="18" charset="0"/>
              </a:rPr>
              <a:t>φ </a:t>
            </a:r>
            <a:r>
              <a:rPr lang="el-GR" sz="2000" b="1" i="1" dirty="0">
                <a:solidFill>
                  <a:srgbClr val="277352"/>
                </a:solidFill>
                <a:latin typeface="Times New Roman" panose="02020603050405020304" pitchFamily="18" charset="0"/>
                <a:cs typeface="Times New Roman" panose="02020603050405020304" pitchFamily="18" charset="0"/>
              </a:rPr>
              <a:t>, κ</a:t>
            </a:r>
            <a:r>
              <a:rPr lang="el-GR" sz="2000" b="1" dirty="0">
                <a:solidFill>
                  <a:srgbClr val="277352"/>
                </a:solidFill>
                <a:latin typeface="Times New Roman" panose="02020603050405020304" pitchFamily="18" charset="0"/>
                <a:cs typeface="Times New Roman" panose="02020603050405020304" pitchFamily="18" charset="0"/>
              </a:rPr>
              <a:t>.</a:t>
            </a:r>
            <a:endParaRPr lang="en-GB" sz="2000" b="1" dirty="0">
              <a:solidFill>
                <a:srgbClr val="27735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15888"/>
            <a:ext cx="8226425" cy="649287"/>
          </a:xfrm>
        </p:spPr>
        <p:txBody>
          <a:bodyPr/>
          <a:lstStyle/>
          <a:p>
            <a:pPr algn="ctr">
              <a:defRPr/>
            </a:pPr>
            <a:r>
              <a:rPr lang="en-GB" dirty="0" smtClean="0"/>
              <a:t>Target based registration</a:t>
            </a:r>
            <a:endParaRPr lang="en-GB" dirty="0"/>
          </a:p>
        </p:txBody>
      </p:sp>
      <p:grpSp>
        <p:nvGrpSpPr>
          <p:cNvPr id="63491" name="Group 57"/>
          <p:cNvGrpSpPr>
            <a:grpSpLocks/>
          </p:cNvGrpSpPr>
          <p:nvPr/>
        </p:nvGrpSpPr>
        <p:grpSpPr bwMode="auto">
          <a:xfrm>
            <a:off x="1692275" y="974725"/>
            <a:ext cx="5086350" cy="1171575"/>
            <a:chOff x="1455689" y="1772816"/>
            <a:chExt cx="5086491" cy="1171873"/>
          </a:xfrm>
        </p:grpSpPr>
        <p:grpSp>
          <p:nvGrpSpPr>
            <p:cNvPr id="63517" name="Group 56"/>
            <p:cNvGrpSpPr>
              <a:grpSpLocks/>
            </p:cNvGrpSpPr>
            <p:nvPr/>
          </p:nvGrpSpPr>
          <p:grpSpPr bwMode="auto">
            <a:xfrm>
              <a:off x="1455689" y="1772816"/>
              <a:ext cx="5086491" cy="1171873"/>
              <a:chOff x="1455689" y="1772816"/>
              <a:chExt cx="5086491" cy="1171873"/>
            </a:xfrm>
          </p:grpSpPr>
          <p:sp>
            <p:nvSpPr>
              <p:cNvPr id="63519" name="Flowchart: Connector 8"/>
              <p:cNvSpPr>
                <a:spLocks noChangeArrowheads="1"/>
              </p:cNvSpPr>
              <p:nvPr/>
            </p:nvSpPr>
            <p:spPr bwMode="auto">
              <a:xfrm>
                <a:off x="4447609" y="1844832"/>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grpSp>
            <p:nvGrpSpPr>
              <p:cNvPr id="63520" name="Group 55"/>
              <p:cNvGrpSpPr>
                <a:grpSpLocks/>
              </p:cNvGrpSpPr>
              <p:nvPr/>
            </p:nvGrpSpPr>
            <p:grpSpPr bwMode="auto">
              <a:xfrm>
                <a:off x="1455689" y="1772816"/>
                <a:ext cx="5086491" cy="1171873"/>
                <a:chOff x="646451" y="3789040"/>
                <a:chExt cx="5086491" cy="1171873"/>
              </a:xfrm>
            </p:grpSpPr>
            <p:grpSp>
              <p:nvGrpSpPr>
                <p:cNvPr id="63521" name="Group 54"/>
                <p:cNvGrpSpPr>
                  <a:grpSpLocks/>
                </p:cNvGrpSpPr>
                <p:nvPr/>
              </p:nvGrpSpPr>
              <p:grpSpPr bwMode="auto">
                <a:xfrm>
                  <a:off x="646451" y="3800390"/>
                  <a:ext cx="5086491" cy="1141724"/>
                  <a:chOff x="646451" y="3800390"/>
                  <a:chExt cx="5086491" cy="1141724"/>
                </a:xfrm>
              </p:grpSpPr>
              <p:grpSp>
                <p:nvGrpSpPr>
                  <p:cNvPr id="63537" name="Group 42"/>
                  <p:cNvGrpSpPr>
                    <a:grpSpLocks/>
                  </p:cNvGrpSpPr>
                  <p:nvPr/>
                </p:nvGrpSpPr>
                <p:grpSpPr bwMode="auto">
                  <a:xfrm>
                    <a:off x="646451" y="3800390"/>
                    <a:ext cx="5086491" cy="1141724"/>
                    <a:chOff x="646451" y="3800390"/>
                    <a:chExt cx="5086491" cy="1141724"/>
                  </a:xfrm>
                </p:grpSpPr>
                <p:sp>
                  <p:nvSpPr>
                    <p:cNvPr id="63542" name="Rectangle 4"/>
                    <p:cNvSpPr>
                      <a:spLocks noChangeArrowheads="1"/>
                    </p:cNvSpPr>
                    <p:nvPr/>
                  </p:nvSpPr>
                  <p:spPr bwMode="auto">
                    <a:xfrm>
                      <a:off x="646451" y="3800390"/>
                      <a:ext cx="1254921" cy="1090924"/>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a:p>
                      <a:pPr algn="ctr" eaLnBrk="1" hangingPunct="1">
                        <a:spcBef>
                          <a:spcPct val="0"/>
                        </a:spcBef>
                      </a:pPr>
                      <a:r>
                        <a:rPr lang="en-GB" altLang="en-US" sz="2400">
                          <a:solidFill>
                            <a:schemeClr val="bg1"/>
                          </a:solidFill>
                        </a:rPr>
                        <a:t>scan 1 </a:t>
                      </a:r>
                    </a:p>
                  </p:txBody>
                </p:sp>
                <p:sp>
                  <p:nvSpPr>
                    <p:cNvPr id="63543" name="Rectangle 5"/>
                    <p:cNvSpPr>
                      <a:spLocks noChangeArrowheads="1"/>
                    </p:cNvSpPr>
                    <p:nvPr/>
                  </p:nvSpPr>
                  <p:spPr bwMode="auto">
                    <a:xfrm>
                      <a:off x="1901372" y="3800390"/>
                      <a:ext cx="1074058" cy="1090924"/>
                    </a:xfrm>
                    <a:prstGeom prst="rect">
                      <a:avLst/>
                    </a:prstGeom>
                    <a:solidFill>
                      <a:srgbClr val="BDA707"/>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44" name="Rectangle 9"/>
                    <p:cNvSpPr>
                      <a:spLocks noChangeArrowheads="1"/>
                    </p:cNvSpPr>
                    <p:nvPr/>
                  </p:nvSpPr>
                  <p:spPr bwMode="auto">
                    <a:xfrm>
                      <a:off x="3447412" y="3851190"/>
                      <a:ext cx="1073788" cy="1090924"/>
                    </a:xfrm>
                    <a:prstGeom prst="rect">
                      <a:avLst/>
                    </a:prstGeom>
                    <a:solidFill>
                      <a:srgbClr val="BDA707"/>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45" name="Rectangle 10"/>
                    <p:cNvSpPr>
                      <a:spLocks noChangeArrowheads="1"/>
                    </p:cNvSpPr>
                    <p:nvPr/>
                  </p:nvSpPr>
                  <p:spPr bwMode="auto">
                    <a:xfrm>
                      <a:off x="4521200" y="3851190"/>
                      <a:ext cx="1211742" cy="1090924"/>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a:p>
                      <a:pPr algn="ctr" eaLnBrk="1" hangingPunct="1">
                        <a:spcBef>
                          <a:spcPct val="0"/>
                        </a:spcBef>
                      </a:pPr>
                      <a:r>
                        <a:rPr lang="en-GB" altLang="en-US" sz="2400">
                          <a:solidFill>
                            <a:schemeClr val="bg1"/>
                          </a:solidFill>
                        </a:rPr>
                        <a:t>scan 2</a:t>
                      </a:r>
                    </a:p>
                  </p:txBody>
                </p:sp>
              </p:grpSp>
              <p:grpSp>
                <p:nvGrpSpPr>
                  <p:cNvPr id="63538" name="Group 53"/>
                  <p:cNvGrpSpPr>
                    <a:grpSpLocks/>
                  </p:cNvGrpSpPr>
                  <p:nvPr/>
                </p:nvGrpSpPr>
                <p:grpSpPr bwMode="auto">
                  <a:xfrm>
                    <a:off x="2159086" y="3933056"/>
                    <a:ext cx="2155599" cy="757309"/>
                    <a:chOff x="2159086" y="3933056"/>
                    <a:chExt cx="2155599" cy="757309"/>
                  </a:xfrm>
                </p:grpSpPr>
                <p:cxnSp>
                  <p:nvCxnSpPr>
                    <p:cNvPr id="63539" name="Curved Connector 23"/>
                    <p:cNvCxnSpPr>
                      <a:cxnSpLocks noChangeShapeType="1"/>
                    </p:cNvCxnSpPr>
                    <p:nvPr/>
                  </p:nvCxnSpPr>
                  <p:spPr bwMode="auto">
                    <a:xfrm rot="10800000" flipV="1">
                      <a:off x="2159086" y="3933056"/>
                      <a:ext cx="1476810" cy="12653"/>
                    </a:xfrm>
                    <a:prstGeom prst="curvedConnector3">
                      <a:avLst>
                        <a:gd name="adj1" fmla="val 50000"/>
                      </a:avLst>
                    </a:prstGeom>
                    <a:noFill/>
                    <a:ln w="22225" algn="ctr">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40" name="Curved Connector 33"/>
                    <p:cNvCxnSpPr>
                      <a:cxnSpLocks noChangeShapeType="1"/>
                    </p:cNvCxnSpPr>
                    <p:nvPr/>
                  </p:nvCxnSpPr>
                  <p:spPr bwMode="auto">
                    <a:xfrm rot="10800000">
                      <a:off x="2934641" y="4301505"/>
                      <a:ext cx="1380044" cy="27654"/>
                    </a:xfrm>
                    <a:prstGeom prst="curvedConnector3">
                      <a:avLst>
                        <a:gd name="adj1" fmla="val 50000"/>
                      </a:avLst>
                    </a:prstGeom>
                    <a:noFill/>
                    <a:ln w="22225" algn="ctr">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41" name="Curved Connector 34"/>
                    <p:cNvCxnSpPr>
                      <a:cxnSpLocks noChangeShapeType="1"/>
                    </p:cNvCxnSpPr>
                    <p:nvPr/>
                  </p:nvCxnSpPr>
                  <p:spPr bwMode="auto">
                    <a:xfrm rot="10800000" flipV="1">
                      <a:off x="2195737" y="4653136"/>
                      <a:ext cx="1383036" cy="37229"/>
                    </a:xfrm>
                    <a:prstGeom prst="curvedConnector3">
                      <a:avLst>
                        <a:gd name="adj1" fmla="val 50000"/>
                      </a:avLst>
                    </a:prstGeom>
                    <a:noFill/>
                    <a:ln w="22225" algn="ctr">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63522" name="Group 51"/>
                <p:cNvGrpSpPr>
                  <a:grpSpLocks/>
                </p:cNvGrpSpPr>
                <p:nvPr/>
              </p:nvGrpSpPr>
              <p:grpSpPr bwMode="auto">
                <a:xfrm>
                  <a:off x="3635912" y="3789040"/>
                  <a:ext cx="930923" cy="1040278"/>
                  <a:chOff x="3635912" y="3789040"/>
                  <a:chExt cx="930923" cy="1040278"/>
                </a:xfrm>
              </p:grpSpPr>
              <p:sp>
                <p:nvSpPr>
                  <p:cNvPr id="63532" name="Flowchart: Connector 18"/>
                  <p:cNvSpPr>
                    <a:spLocks noChangeArrowheads="1"/>
                  </p:cNvSpPr>
                  <p:nvPr/>
                </p:nvSpPr>
                <p:spPr bwMode="auto">
                  <a:xfrm>
                    <a:off x="4314685" y="4229505"/>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33" name="Flowchart: Connector 19"/>
                  <p:cNvSpPr>
                    <a:spLocks noChangeArrowheads="1"/>
                  </p:cNvSpPr>
                  <p:nvPr/>
                </p:nvSpPr>
                <p:spPr bwMode="auto">
                  <a:xfrm>
                    <a:off x="3635912" y="4602482"/>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34" name="TextBox 41"/>
                  <p:cNvSpPr txBox="1">
                    <a:spLocks noChangeArrowheads="1"/>
                  </p:cNvSpPr>
                  <p:nvPr/>
                </p:nvSpPr>
                <p:spPr bwMode="auto">
                  <a:xfrm>
                    <a:off x="3746896" y="4521541"/>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b="1">
                        <a:solidFill>
                          <a:schemeClr val="tx1"/>
                        </a:solidFill>
                      </a:rPr>
                      <a:t>T3</a:t>
                    </a:r>
                  </a:p>
                </p:txBody>
              </p:sp>
              <p:sp>
                <p:nvSpPr>
                  <p:cNvPr id="63535" name="TextBox 46"/>
                  <p:cNvSpPr txBox="1">
                    <a:spLocks noChangeArrowheads="1"/>
                  </p:cNvSpPr>
                  <p:nvPr/>
                </p:nvSpPr>
                <p:spPr bwMode="auto">
                  <a:xfrm>
                    <a:off x="3746896" y="3789040"/>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a:solidFill>
                          <a:schemeClr val="tx1"/>
                        </a:solidFill>
                      </a:rPr>
                      <a:t>T1</a:t>
                    </a:r>
                  </a:p>
                </p:txBody>
              </p:sp>
              <p:sp>
                <p:nvSpPr>
                  <p:cNvPr id="63536" name="TextBox 47"/>
                  <p:cNvSpPr txBox="1">
                    <a:spLocks noChangeArrowheads="1"/>
                  </p:cNvSpPr>
                  <p:nvPr/>
                </p:nvSpPr>
                <p:spPr bwMode="auto">
                  <a:xfrm>
                    <a:off x="4173779" y="4345852"/>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a:solidFill>
                          <a:schemeClr val="tx1"/>
                        </a:solidFill>
                      </a:rPr>
                      <a:t>T2</a:t>
                    </a:r>
                  </a:p>
                </p:txBody>
              </p:sp>
            </p:grpSp>
            <p:grpSp>
              <p:nvGrpSpPr>
                <p:cNvPr id="63523" name="Group 52"/>
                <p:cNvGrpSpPr>
                  <a:grpSpLocks/>
                </p:cNvGrpSpPr>
                <p:nvPr/>
              </p:nvGrpSpPr>
              <p:grpSpPr bwMode="auto">
                <a:xfrm>
                  <a:off x="1835696" y="3886358"/>
                  <a:ext cx="1062771" cy="1074555"/>
                  <a:chOff x="1835696" y="3886358"/>
                  <a:chExt cx="1062771" cy="1074555"/>
                </a:xfrm>
              </p:grpSpPr>
              <p:sp>
                <p:nvSpPr>
                  <p:cNvPr id="63524" name="TextBox 7"/>
                  <p:cNvSpPr txBox="1">
                    <a:spLocks noChangeArrowheads="1"/>
                  </p:cNvSpPr>
                  <p:nvPr/>
                </p:nvSpPr>
                <p:spPr bwMode="auto">
                  <a:xfrm>
                    <a:off x="1835696" y="4005064"/>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a:solidFill>
                          <a:schemeClr val="tx1"/>
                        </a:solidFill>
                      </a:rPr>
                      <a:t>T1</a:t>
                    </a:r>
                  </a:p>
                </p:txBody>
              </p:sp>
              <p:grpSp>
                <p:nvGrpSpPr>
                  <p:cNvPr id="63525" name="Group 50"/>
                  <p:cNvGrpSpPr>
                    <a:grpSpLocks/>
                  </p:cNvGrpSpPr>
                  <p:nvPr/>
                </p:nvGrpSpPr>
                <p:grpSpPr bwMode="auto">
                  <a:xfrm>
                    <a:off x="1980169" y="3886358"/>
                    <a:ext cx="918298" cy="863364"/>
                    <a:chOff x="1980169" y="3886358"/>
                    <a:chExt cx="918298" cy="863364"/>
                  </a:xfrm>
                </p:grpSpPr>
                <p:grpSp>
                  <p:nvGrpSpPr>
                    <p:cNvPr id="63528" name="Group 45"/>
                    <p:cNvGrpSpPr>
                      <a:grpSpLocks/>
                    </p:cNvGrpSpPr>
                    <p:nvPr/>
                  </p:nvGrpSpPr>
                  <p:grpSpPr bwMode="auto">
                    <a:xfrm>
                      <a:off x="1980169" y="3886358"/>
                      <a:ext cx="918298" cy="513332"/>
                      <a:chOff x="1980169" y="3886358"/>
                      <a:chExt cx="918298" cy="513332"/>
                    </a:xfrm>
                  </p:grpSpPr>
                  <p:sp>
                    <p:nvSpPr>
                      <p:cNvPr id="63530" name="Flowchart: Connector 20"/>
                      <p:cNvSpPr>
                        <a:spLocks noChangeArrowheads="1"/>
                      </p:cNvSpPr>
                      <p:nvPr/>
                    </p:nvSpPr>
                    <p:spPr bwMode="auto">
                      <a:xfrm>
                        <a:off x="2754467" y="4255690"/>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31" name="Flowchart: Connector 21"/>
                      <p:cNvSpPr>
                        <a:spLocks noChangeArrowheads="1"/>
                      </p:cNvSpPr>
                      <p:nvPr/>
                    </p:nvSpPr>
                    <p:spPr bwMode="auto">
                      <a:xfrm>
                        <a:off x="1980169" y="3886358"/>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grpSp>
                <p:sp>
                  <p:nvSpPr>
                    <p:cNvPr id="63529" name="Flowchart: Connector 22"/>
                    <p:cNvSpPr>
                      <a:spLocks noChangeArrowheads="1"/>
                    </p:cNvSpPr>
                    <p:nvPr/>
                  </p:nvSpPr>
                  <p:spPr bwMode="auto">
                    <a:xfrm>
                      <a:off x="2015087" y="4605722"/>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grpSp>
              <p:sp>
                <p:nvSpPr>
                  <p:cNvPr id="63526" name="TextBox 48"/>
                  <p:cNvSpPr txBox="1">
                    <a:spLocks noChangeArrowheads="1"/>
                  </p:cNvSpPr>
                  <p:nvPr/>
                </p:nvSpPr>
                <p:spPr bwMode="auto">
                  <a:xfrm>
                    <a:off x="2411760" y="4201343"/>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a:solidFill>
                          <a:schemeClr val="tx1"/>
                        </a:solidFill>
                      </a:rPr>
                      <a:t>T2</a:t>
                    </a:r>
                  </a:p>
                </p:txBody>
              </p:sp>
              <p:sp>
                <p:nvSpPr>
                  <p:cNvPr id="63527" name="TextBox 49"/>
                  <p:cNvSpPr txBox="1">
                    <a:spLocks noChangeArrowheads="1"/>
                  </p:cNvSpPr>
                  <p:nvPr/>
                </p:nvSpPr>
                <p:spPr bwMode="auto">
                  <a:xfrm>
                    <a:off x="1897184" y="4653136"/>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a:solidFill>
                          <a:schemeClr val="tx1"/>
                        </a:solidFill>
                      </a:rPr>
                      <a:t>T3</a:t>
                    </a:r>
                    <a:endParaRPr lang="en-GB" altLang="en-US" sz="1800">
                      <a:solidFill>
                        <a:schemeClr val="tx1"/>
                      </a:solidFill>
                    </a:endParaRPr>
                  </a:p>
                </p:txBody>
              </p:sp>
            </p:grpSp>
          </p:grpSp>
        </p:grpSp>
        <p:sp>
          <p:nvSpPr>
            <p:cNvPr id="63518" name="Flowchart: Connector 60"/>
            <p:cNvSpPr>
              <a:spLocks noChangeArrowheads="1"/>
            </p:cNvSpPr>
            <p:nvPr/>
          </p:nvSpPr>
          <p:spPr bwMode="auto">
            <a:xfrm>
              <a:off x="4427984" y="1834966"/>
              <a:ext cx="144000" cy="144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grpSp>
      <p:sp>
        <p:nvSpPr>
          <p:cNvPr id="63492" name="Down Arrow 61"/>
          <p:cNvSpPr>
            <a:spLocks noChangeArrowheads="1"/>
          </p:cNvSpPr>
          <p:nvPr/>
        </p:nvSpPr>
        <p:spPr bwMode="auto">
          <a:xfrm>
            <a:off x="4067175" y="2205038"/>
            <a:ext cx="325438" cy="431800"/>
          </a:xfrm>
          <a:prstGeom prst="downArrow">
            <a:avLst>
              <a:gd name="adj1" fmla="val 50000"/>
              <a:gd name="adj2" fmla="val 49762"/>
            </a:avLst>
          </a:prstGeom>
          <a:solidFill>
            <a:srgbClr val="FF0000"/>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grpSp>
        <p:nvGrpSpPr>
          <p:cNvPr id="63493" name="Group 79"/>
          <p:cNvGrpSpPr>
            <a:grpSpLocks/>
          </p:cNvGrpSpPr>
          <p:nvPr/>
        </p:nvGrpSpPr>
        <p:grpSpPr bwMode="auto">
          <a:xfrm>
            <a:off x="2947988" y="3602038"/>
            <a:ext cx="2089150" cy="466725"/>
            <a:chOff x="2948408" y="3601420"/>
            <a:chExt cx="2089130" cy="468053"/>
          </a:xfrm>
        </p:grpSpPr>
        <p:cxnSp>
          <p:nvCxnSpPr>
            <p:cNvPr id="63515" name="Elbow Connector 73"/>
            <p:cNvCxnSpPr>
              <a:cxnSpLocks noChangeShapeType="1"/>
              <a:stCxn id="63512" idx="2"/>
            </p:cNvCxnSpPr>
            <p:nvPr/>
          </p:nvCxnSpPr>
          <p:spPr bwMode="auto">
            <a:xfrm rot="16200000" flipH="1">
              <a:off x="3758947" y="2790881"/>
              <a:ext cx="468052" cy="2089130"/>
            </a:xfrm>
            <a:prstGeom prst="bentConnector2">
              <a:avLst/>
            </a:prstGeom>
            <a:noFill/>
            <a:ln w="25400" algn="ctr">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516" name="Straight Arrow Connector 75"/>
            <p:cNvCxnSpPr>
              <a:cxnSpLocks noChangeShapeType="1"/>
            </p:cNvCxnSpPr>
            <p:nvPr/>
          </p:nvCxnSpPr>
          <p:spPr bwMode="auto">
            <a:xfrm flipV="1">
              <a:off x="5004048" y="3601421"/>
              <a:ext cx="0" cy="468052"/>
            </a:xfrm>
            <a:prstGeom prst="straightConnector1">
              <a:avLst/>
            </a:prstGeom>
            <a:noFill/>
            <a:ln w="254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3494" name="TextBox 77"/>
          <p:cNvSpPr txBox="1">
            <a:spLocks noChangeArrowheads="1"/>
          </p:cNvSpPr>
          <p:nvPr/>
        </p:nvSpPr>
        <p:spPr bwMode="auto">
          <a:xfrm>
            <a:off x="5857875" y="2936875"/>
            <a:ext cx="2095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Scan 1 and scan2 </a:t>
            </a:r>
          </a:p>
          <a:p>
            <a:pPr eaLnBrk="1" hangingPunct="1">
              <a:spcBef>
                <a:spcPct val="0"/>
              </a:spcBef>
              <a:buClrTx/>
              <a:buSzTx/>
              <a:buFontTx/>
              <a:buNone/>
            </a:pPr>
            <a:r>
              <a:rPr lang="en-GB" altLang="en-US" sz="1800">
                <a:solidFill>
                  <a:schemeClr val="tx1"/>
                </a:solidFill>
              </a:rPr>
              <a:t>registered</a:t>
            </a:r>
          </a:p>
        </p:txBody>
      </p:sp>
      <p:sp>
        <p:nvSpPr>
          <p:cNvPr id="63495" name="TextBox 78"/>
          <p:cNvSpPr txBox="1">
            <a:spLocks noChangeArrowheads="1"/>
          </p:cNvSpPr>
          <p:nvPr/>
        </p:nvSpPr>
        <p:spPr bwMode="auto">
          <a:xfrm>
            <a:off x="3608388" y="3697288"/>
            <a:ext cx="99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Overlap</a:t>
            </a:r>
          </a:p>
        </p:txBody>
      </p:sp>
      <p:grpSp>
        <p:nvGrpSpPr>
          <p:cNvPr id="63496" name="Group 81"/>
          <p:cNvGrpSpPr>
            <a:grpSpLocks/>
          </p:cNvGrpSpPr>
          <p:nvPr/>
        </p:nvGrpSpPr>
        <p:grpSpPr bwMode="auto">
          <a:xfrm>
            <a:off x="2374900" y="2557463"/>
            <a:ext cx="3402013" cy="1044575"/>
            <a:chOff x="2538773" y="3789040"/>
            <a:chExt cx="3202357" cy="1044116"/>
          </a:xfrm>
        </p:grpSpPr>
        <p:grpSp>
          <p:nvGrpSpPr>
            <p:cNvPr id="63504" name="Group 80"/>
            <p:cNvGrpSpPr>
              <a:grpSpLocks/>
            </p:cNvGrpSpPr>
            <p:nvPr/>
          </p:nvGrpSpPr>
          <p:grpSpPr bwMode="auto">
            <a:xfrm>
              <a:off x="2538773" y="3789040"/>
              <a:ext cx="3202357" cy="1044116"/>
              <a:chOff x="2538773" y="3789040"/>
              <a:chExt cx="3202357" cy="1044116"/>
            </a:xfrm>
          </p:grpSpPr>
          <p:grpSp>
            <p:nvGrpSpPr>
              <p:cNvPr id="63508" name="Group 59"/>
              <p:cNvGrpSpPr>
                <a:grpSpLocks/>
              </p:cNvGrpSpPr>
              <p:nvPr/>
            </p:nvGrpSpPr>
            <p:grpSpPr bwMode="auto">
              <a:xfrm>
                <a:off x="2538773" y="3789040"/>
                <a:ext cx="3202357" cy="1044116"/>
                <a:chOff x="1780929" y="3465004"/>
                <a:chExt cx="2745046" cy="1044116"/>
              </a:xfrm>
            </p:grpSpPr>
            <p:sp>
              <p:nvSpPr>
                <p:cNvPr id="63512" name="Rectangle 58"/>
                <p:cNvSpPr>
                  <a:spLocks noChangeArrowheads="1"/>
                </p:cNvSpPr>
                <p:nvPr/>
              </p:nvSpPr>
              <p:spPr bwMode="auto">
                <a:xfrm>
                  <a:off x="1780929" y="3465004"/>
                  <a:ext cx="925493" cy="1044116"/>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a:p>
                  <a:pPr algn="ctr" eaLnBrk="1" hangingPunct="1">
                    <a:spcBef>
                      <a:spcPct val="0"/>
                    </a:spcBef>
                  </a:pPr>
                  <a:r>
                    <a:rPr lang="en-GB" altLang="en-US" sz="2400">
                      <a:solidFill>
                        <a:schemeClr val="bg1"/>
                      </a:solidFill>
                    </a:rPr>
                    <a:t>scan 1	</a:t>
                  </a:r>
                </a:p>
              </p:txBody>
            </p:sp>
            <p:sp>
              <p:nvSpPr>
                <p:cNvPr id="63513" name="Rectangle 63"/>
                <p:cNvSpPr>
                  <a:spLocks noChangeArrowheads="1"/>
                </p:cNvSpPr>
                <p:nvPr/>
              </p:nvSpPr>
              <p:spPr bwMode="auto">
                <a:xfrm>
                  <a:off x="2710610" y="3465004"/>
                  <a:ext cx="925493" cy="1044116"/>
                </a:xfrm>
                <a:prstGeom prst="rect">
                  <a:avLst/>
                </a:prstGeom>
                <a:solidFill>
                  <a:srgbClr val="BDA707"/>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p:txBody>
            </p:sp>
            <p:sp>
              <p:nvSpPr>
                <p:cNvPr id="63514" name="Rectangle 65"/>
                <p:cNvSpPr>
                  <a:spLocks noChangeArrowheads="1"/>
                </p:cNvSpPr>
                <p:nvPr/>
              </p:nvSpPr>
              <p:spPr bwMode="auto">
                <a:xfrm>
                  <a:off x="3600482" y="3465004"/>
                  <a:ext cx="925493" cy="1044116"/>
                </a:xfrm>
                <a:prstGeom prst="rect">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pPr>
                  <a:endParaRPr lang="en-GB" altLang="en-US" sz="2400">
                    <a:solidFill>
                      <a:schemeClr val="bg1"/>
                    </a:solidFill>
                  </a:endParaRPr>
                </a:p>
                <a:p>
                  <a:pPr algn="ctr" eaLnBrk="1" hangingPunct="1">
                    <a:spcBef>
                      <a:spcPct val="0"/>
                    </a:spcBef>
                  </a:pPr>
                  <a:r>
                    <a:rPr lang="en-GB" altLang="en-US" sz="2400">
                      <a:solidFill>
                        <a:schemeClr val="bg1"/>
                      </a:solidFill>
                    </a:rPr>
                    <a:t>scan 2</a:t>
                  </a:r>
                </a:p>
              </p:txBody>
            </p:sp>
          </p:grpSp>
          <p:sp>
            <p:nvSpPr>
              <p:cNvPr id="63509" name="Flowchart: Connector 68"/>
              <p:cNvSpPr>
                <a:spLocks noChangeArrowheads="1"/>
              </p:cNvSpPr>
              <p:nvPr/>
            </p:nvSpPr>
            <p:spPr bwMode="auto">
              <a:xfrm>
                <a:off x="3734624" y="3952336"/>
                <a:ext cx="108000" cy="108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
            <p:nvSpPr>
              <p:cNvPr id="63510" name="Flowchart: Connector 69"/>
              <p:cNvSpPr>
                <a:spLocks noChangeArrowheads="1"/>
              </p:cNvSpPr>
              <p:nvPr/>
            </p:nvSpPr>
            <p:spPr bwMode="auto">
              <a:xfrm>
                <a:off x="3742523" y="4545136"/>
                <a:ext cx="108000" cy="108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sp>
            <p:nvSpPr>
              <p:cNvPr id="63511" name="Flowchart: Connector 70"/>
              <p:cNvSpPr>
                <a:spLocks noChangeArrowheads="1"/>
              </p:cNvSpPr>
              <p:nvPr/>
            </p:nvSpPr>
            <p:spPr bwMode="auto">
              <a:xfrm>
                <a:off x="4319984" y="4257136"/>
                <a:ext cx="108000" cy="108000"/>
              </a:xfrm>
              <a:prstGeom prst="flowChartConnector">
                <a:avLst/>
              </a:prstGeom>
              <a:solidFill>
                <a:schemeClr val="accent2"/>
              </a:solidFill>
              <a:ln w="9525" algn="ctr">
                <a:solidFill>
                  <a:schemeClr val="tx1"/>
                </a:solidFill>
                <a:round/>
                <a:headEnd/>
                <a:tailEnd/>
              </a:ln>
            </p:spPr>
            <p:txBody>
              <a:bodyPr/>
              <a:lstStyle>
                <a:lvl1pPr defTabSz="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defTabSz="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defTabSz="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defTabSz="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pPr>
                <a:endParaRPr lang="en-GB" altLang="en-US" sz="2400">
                  <a:solidFill>
                    <a:schemeClr val="bg1"/>
                  </a:solidFill>
                </a:endParaRPr>
              </a:p>
            </p:txBody>
          </p:sp>
        </p:grpSp>
        <p:sp>
          <p:nvSpPr>
            <p:cNvPr id="63505" name="TextBox 84"/>
            <p:cNvSpPr txBox="1">
              <a:spLocks noChangeArrowheads="1"/>
            </p:cNvSpPr>
            <p:nvPr/>
          </p:nvSpPr>
          <p:spPr bwMode="auto">
            <a:xfrm>
              <a:off x="3779912" y="4437112"/>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b="1">
                  <a:solidFill>
                    <a:schemeClr val="tx1"/>
                  </a:solidFill>
                </a:rPr>
                <a:t>T3</a:t>
              </a:r>
            </a:p>
          </p:txBody>
        </p:sp>
        <p:sp>
          <p:nvSpPr>
            <p:cNvPr id="63506" name="TextBox 85"/>
            <p:cNvSpPr txBox="1">
              <a:spLocks noChangeArrowheads="1"/>
            </p:cNvSpPr>
            <p:nvPr/>
          </p:nvSpPr>
          <p:spPr bwMode="auto">
            <a:xfrm>
              <a:off x="3779912" y="3861048"/>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b="1">
                  <a:solidFill>
                    <a:schemeClr val="tx1"/>
                  </a:solidFill>
                </a:rPr>
                <a:t>T1</a:t>
              </a:r>
            </a:p>
          </p:txBody>
        </p:sp>
        <p:sp>
          <p:nvSpPr>
            <p:cNvPr id="63507" name="TextBox 86"/>
            <p:cNvSpPr txBox="1">
              <a:spLocks noChangeArrowheads="1"/>
            </p:cNvSpPr>
            <p:nvPr/>
          </p:nvSpPr>
          <p:spPr bwMode="auto">
            <a:xfrm>
              <a:off x="4355976" y="4186825"/>
              <a:ext cx="393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400" b="1">
                  <a:solidFill>
                    <a:schemeClr val="tx1"/>
                  </a:solidFill>
                </a:rPr>
                <a:t>T2</a:t>
              </a:r>
            </a:p>
          </p:txBody>
        </p:sp>
      </p:grpSp>
      <p:cxnSp>
        <p:nvCxnSpPr>
          <p:cNvPr id="63497" name="Straight Arrow Connector 83"/>
          <p:cNvCxnSpPr>
            <a:cxnSpLocks noChangeShapeType="1"/>
            <a:stCxn id="63499" idx="1"/>
            <a:endCxn id="63532" idx="5"/>
          </p:cNvCxnSpPr>
          <p:nvPr/>
        </p:nvCxnSpPr>
        <p:spPr bwMode="auto">
          <a:xfrm flipH="1" flipV="1">
            <a:off x="5483225" y="1538288"/>
            <a:ext cx="817563" cy="1104900"/>
          </a:xfrm>
          <a:prstGeom prst="straightConnector1">
            <a:avLst/>
          </a:prstGeom>
          <a:noFill/>
          <a:ln w="9525" algn="ctr">
            <a:solidFill>
              <a:srgbClr val="FF0000"/>
            </a:solidFill>
            <a:prstDash val="dash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498" name="Straight Arrow Connector 91"/>
          <p:cNvCxnSpPr>
            <a:cxnSpLocks noChangeShapeType="1"/>
            <a:endCxn id="63534" idx="1"/>
          </p:cNvCxnSpPr>
          <p:nvPr/>
        </p:nvCxnSpPr>
        <p:spPr bwMode="auto">
          <a:xfrm flipH="1" flipV="1">
            <a:off x="4792663" y="1862138"/>
            <a:ext cx="1508125" cy="790575"/>
          </a:xfrm>
          <a:prstGeom prst="straightConnector1">
            <a:avLst/>
          </a:prstGeom>
          <a:noFill/>
          <a:ln w="9525" algn="ctr">
            <a:solidFill>
              <a:srgbClr val="FF0000"/>
            </a:solidFill>
            <a:prstDash val="dashDot"/>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499" name="TextBox 90"/>
          <p:cNvSpPr txBox="1">
            <a:spLocks noChangeArrowheads="1"/>
          </p:cNvSpPr>
          <p:nvPr/>
        </p:nvSpPr>
        <p:spPr bwMode="auto">
          <a:xfrm>
            <a:off x="6300788" y="2459038"/>
            <a:ext cx="128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solidFill>
                  <a:srgbClr val="277352"/>
                </a:solidFill>
              </a:rPr>
              <a:t>Tie-points</a:t>
            </a:r>
          </a:p>
        </p:txBody>
      </p:sp>
      <p:pic>
        <p:nvPicPr>
          <p:cNvPr id="635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4254500"/>
            <a:ext cx="347662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7504" name="TextBox 277503"/>
          <p:cNvSpPr txBox="1"/>
          <p:nvPr/>
        </p:nvSpPr>
        <p:spPr>
          <a:xfrm>
            <a:off x="2293938" y="4941888"/>
            <a:ext cx="7031037" cy="1416050"/>
          </a:xfrm>
          <a:prstGeom prst="rect">
            <a:avLst/>
          </a:prstGeom>
          <a:noFill/>
        </p:spPr>
        <p:txBody>
          <a:bodyPr>
            <a:spAutoFit/>
          </a:bodyPr>
          <a:lstStyle/>
          <a:p>
            <a:pPr marL="285750" indent="-285750" eaLnBrk="1" hangingPunct="1">
              <a:buFont typeface="Wingdings" panose="05000000000000000000" pitchFamily="2" charset="2"/>
              <a:buChar char="§"/>
              <a:defRPr/>
            </a:pPr>
            <a:r>
              <a:rPr lang="en-GB" sz="1600" dirty="0"/>
              <a:t>Determine the targets centres to which the coordinates, used in the </a:t>
            </a:r>
          </a:p>
          <a:p>
            <a:pPr eaLnBrk="1" hangingPunct="1">
              <a:defRPr/>
            </a:pPr>
            <a:r>
              <a:rPr lang="en-GB" sz="1600" dirty="0"/>
              <a:t>     registration, are referred. </a:t>
            </a:r>
          </a:p>
          <a:p>
            <a:pPr marL="285750" indent="-285750" eaLnBrk="1" hangingPunct="1">
              <a:buFont typeface="Wingdings" panose="05000000000000000000" pitchFamily="2" charset="2"/>
              <a:buChar char="§"/>
              <a:defRPr/>
            </a:pPr>
            <a:r>
              <a:rPr lang="en-GB" sz="1600" dirty="0"/>
              <a:t>Scan the targets with high resolution, so-called  </a:t>
            </a:r>
            <a:r>
              <a:rPr lang="en-GB" i="1" dirty="0"/>
              <a:t>fine scans</a:t>
            </a:r>
            <a:r>
              <a:rPr lang="en-GB" dirty="0"/>
              <a:t>, with higher than the resolution of the main scan. </a:t>
            </a:r>
          </a:p>
          <a:p>
            <a:pPr marL="285750" indent="-285750" eaLnBrk="1" hangingPunct="1">
              <a:buFont typeface="Arial" panose="020B0604020202020204" pitchFamily="34" charset="0"/>
              <a:buChar char="•"/>
              <a:defRPr/>
            </a:pPr>
            <a:r>
              <a:rPr lang="en-GB" dirty="0"/>
              <a:t>It should be a highly reflective target.</a:t>
            </a:r>
          </a:p>
        </p:txBody>
      </p:sp>
      <p:pic>
        <p:nvPicPr>
          <p:cNvPr id="635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5263" y="85725"/>
            <a:ext cx="129381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Box 3"/>
          <p:cNvSpPr txBox="1">
            <a:spLocks noChangeArrowheads="1"/>
          </p:cNvSpPr>
          <p:nvPr/>
        </p:nvSpPr>
        <p:spPr bwMode="auto">
          <a:xfrm>
            <a:off x="7815263" y="820738"/>
            <a:ext cx="1293812" cy="5857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600">
                <a:solidFill>
                  <a:schemeClr val="tx1"/>
                </a:solidFill>
              </a:rPr>
              <a:t>Target type</a:t>
            </a:r>
          </a:p>
          <a:p>
            <a:pPr>
              <a:spcBef>
                <a:spcPct val="0"/>
              </a:spcBef>
              <a:buClrTx/>
              <a:buSzTx/>
              <a:buFontTx/>
              <a:buNone/>
            </a:pPr>
            <a:endParaRPr lang="en-GB" altLang="en-US" sz="160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26425" cy="904875"/>
          </a:xfrm>
        </p:spPr>
        <p:txBody>
          <a:bodyPr/>
          <a:lstStyle/>
          <a:p>
            <a:pPr>
              <a:defRPr/>
            </a:pPr>
            <a:r>
              <a:rPr lang="en-GB" dirty="0" smtClean="0"/>
              <a:t>Surface Matching</a:t>
            </a:r>
            <a:endParaRPr lang="en-GB" dirty="0"/>
          </a:p>
        </p:txBody>
      </p:sp>
      <p:sp>
        <p:nvSpPr>
          <p:cNvPr id="3" name="Content Placeholder 2"/>
          <p:cNvSpPr>
            <a:spLocks noGrp="1"/>
          </p:cNvSpPr>
          <p:nvPr>
            <p:ph idx="1"/>
          </p:nvPr>
        </p:nvSpPr>
        <p:spPr>
          <a:xfrm>
            <a:off x="457200" y="1052513"/>
            <a:ext cx="8226425" cy="5070475"/>
          </a:xfrm>
        </p:spPr>
        <p:txBody>
          <a:bodyPr/>
          <a:lstStyle/>
          <a:p>
            <a:pPr>
              <a:buFont typeface="Wingdings" panose="05000000000000000000" pitchFamily="2" charset="2"/>
              <a:buChar char="§"/>
              <a:defRPr/>
            </a:pPr>
            <a:r>
              <a:rPr lang="en-GB" sz="2000" dirty="0"/>
              <a:t>This approach assumes matching together the overlapping areas of the point clouds instead </a:t>
            </a:r>
            <a:r>
              <a:rPr lang="en-GB" sz="2000" dirty="0" smtClean="0"/>
              <a:t>of matching </a:t>
            </a:r>
            <a:r>
              <a:rPr lang="en-GB" sz="2000" dirty="0"/>
              <a:t>just the common targets or natural point features. Since the overlapping areas </a:t>
            </a:r>
            <a:r>
              <a:rPr lang="en-GB" sz="2000" dirty="0" smtClean="0"/>
              <a:t>contain typically </a:t>
            </a:r>
            <a:r>
              <a:rPr lang="en-GB" sz="2000" dirty="0"/>
              <a:t>thousands of points, the redundancy involved may lead to a better </a:t>
            </a:r>
            <a:r>
              <a:rPr lang="en-GB" sz="2000" dirty="0" smtClean="0"/>
              <a:t>solution </a:t>
            </a:r>
            <a:r>
              <a:rPr lang="en-GB" sz="2000" dirty="0"/>
              <a:t>than </a:t>
            </a:r>
            <a:r>
              <a:rPr lang="en-GB" sz="2000" dirty="0" smtClean="0"/>
              <a:t>using discrete </a:t>
            </a:r>
            <a:r>
              <a:rPr lang="en-GB" sz="2000" dirty="0"/>
              <a:t>tie-points </a:t>
            </a:r>
            <a:r>
              <a:rPr lang="en-GB" sz="2000" dirty="0" smtClean="0"/>
              <a:t>alone</a:t>
            </a:r>
          </a:p>
          <a:p>
            <a:pPr>
              <a:defRPr/>
            </a:pPr>
            <a:endParaRPr lang="en-GB" sz="2000" dirty="0"/>
          </a:p>
          <a:p>
            <a:pPr>
              <a:defRPr/>
            </a:pPr>
            <a:endParaRPr lang="en-GB" sz="2000" dirty="0"/>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3063"/>
            <a:ext cx="8964613" cy="3944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7" name="TextBox 3"/>
          <p:cNvSpPr txBox="1">
            <a:spLocks noChangeArrowheads="1"/>
          </p:cNvSpPr>
          <p:nvPr/>
        </p:nvSpPr>
        <p:spPr bwMode="auto">
          <a:xfrm>
            <a:off x="3708400" y="6381750"/>
            <a:ext cx="537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b="1">
                <a:solidFill>
                  <a:srgbClr val="277352"/>
                </a:solidFill>
              </a:rPr>
              <a:t>The figure shows  how surface matching works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1258888" y="1341438"/>
            <a:ext cx="6769100" cy="4789487"/>
          </a:xfrm>
          <a:prstGeom prst="rect">
            <a:avLst/>
          </a:prstGeom>
          <a:noFill/>
          <a:ln w="9525">
            <a:noFill/>
            <a:miter lim="800000"/>
            <a:headEnd/>
            <a:tailEnd/>
          </a:ln>
          <a:effectLst/>
        </p:spPr>
        <p:txBody>
          <a:bodyPr>
            <a:spAutoFit/>
          </a:bodyPr>
          <a:lstStyle/>
          <a:p>
            <a:pPr eaLnBrk="1" hangingPunct="1">
              <a:buFontTx/>
              <a:buChar char="•"/>
              <a:defRPr/>
            </a:pPr>
            <a:r>
              <a:rPr lang="en-GB" sz="2800" dirty="0"/>
              <a:t> Non contact measurement</a:t>
            </a:r>
          </a:p>
          <a:p>
            <a:pPr eaLnBrk="1" hangingPunct="1">
              <a:buFontTx/>
              <a:buChar char="•"/>
              <a:defRPr/>
            </a:pPr>
            <a:r>
              <a:rPr lang="en-GB" sz="2800" dirty="0"/>
              <a:t> High accuracy</a:t>
            </a:r>
          </a:p>
          <a:p>
            <a:pPr eaLnBrk="1" hangingPunct="1">
              <a:buFontTx/>
              <a:buChar char="•"/>
              <a:defRPr/>
            </a:pPr>
            <a:r>
              <a:rPr lang="en-GB" sz="2800" dirty="0"/>
              <a:t> Long range</a:t>
            </a:r>
            <a:endParaRPr lang="en-GB" sz="2800" dirty="0">
              <a:effectLst>
                <a:outerShdw blurRad="38100" dist="38100" dir="2700000" algn="tl">
                  <a:srgbClr val="C0C0C0"/>
                </a:outerShdw>
              </a:effectLst>
            </a:endParaRPr>
          </a:p>
          <a:p>
            <a:pPr eaLnBrk="1" hangingPunct="1">
              <a:buFontTx/>
              <a:buChar char="•"/>
              <a:defRPr/>
            </a:pPr>
            <a:r>
              <a:rPr lang="en-GB" sz="2800" dirty="0">
                <a:effectLst>
                  <a:outerShdw blurRad="38100" dist="38100" dir="2700000" algn="tl">
                    <a:srgbClr val="C0C0C0"/>
                  </a:outerShdw>
                </a:effectLst>
              </a:rPr>
              <a:t> Speed </a:t>
            </a:r>
          </a:p>
          <a:p>
            <a:pPr eaLnBrk="1" hangingPunct="1">
              <a:buFontTx/>
              <a:buChar char="•"/>
              <a:defRPr/>
            </a:pPr>
            <a:r>
              <a:rPr lang="en-GB" sz="2800" dirty="0">
                <a:effectLst>
                  <a:outerShdw blurRad="38100" dist="38100" dir="2700000" algn="tl">
                    <a:srgbClr val="C0C0C0"/>
                  </a:outerShdw>
                </a:effectLst>
              </a:rPr>
              <a:t> Safety</a:t>
            </a:r>
          </a:p>
          <a:p>
            <a:pPr eaLnBrk="1" hangingPunct="1">
              <a:buFontTx/>
              <a:buChar char="•"/>
              <a:defRPr/>
            </a:pPr>
            <a:r>
              <a:rPr lang="en-GB" sz="2800" dirty="0">
                <a:effectLst>
                  <a:outerShdw blurRad="38100" dist="38100" dir="2700000" algn="tl">
                    <a:srgbClr val="C0C0C0"/>
                  </a:outerShdw>
                </a:effectLst>
              </a:rPr>
              <a:t> Accessibility of the object</a:t>
            </a:r>
          </a:p>
          <a:p>
            <a:pPr eaLnBrk="1" hangingPunct="1">
              <a:buFontTx/>
              <a:buChar char="•"/>
              <a:defRPr/>
            </a:pPr>
            <a:r>
              <a:rPr lang="en-GB" sz="2800" dirty="0">
                <a:effectLst>
                  <a:outerShdw blurRad="38100" dist="38100" dir="2700000" algn="tl">
                    <a:srgbClr val="C0C0C0"/>
                  </a:outerShdw>
                </a:effectLst>
              </a:rPr>
              <a:t> Quantity of information</a:t>
            </a:r>
          </a:p>
          <a:p>
            <a:pPr eaLnBrk="1" hangingPunct="1">
              <a:buFontTx/>
              <a:buChar char="•"/>
              <a:defRPr/>
            </a:pPr>
            <a:r>
              <a:rPr lang="en-GB" sz="2800" dirty="0">
                <a:effectLst>
                  <a:outerShdw blurRad="38100" dist="38100" dir="2700000" algn="tl">
                    <a:srgbClr val="C0C0C0"/>
                  </a:outerShdw>
                </a:effectLst>
              </a:rPr>
              <a:t> 5 dimensional information</a:t>
            </a:r>
          </a:p>
          <a:p>
            <a:pPr lvl="1" eaLnBrk="1" hangingPunct="1">
              <a:buFontTx/>
              <a:buChar char="•"/>
              <a:defRPr/>
            </a:pPr>
            <a:r>
              <a:rPr lang="en-GB" sz="2800" dirty="0">
                <a:effectLst>
                  <a:outerShdw blurRad="38100" dist="38100" dir="2700000" algn="tl">
                    <a:srgbClr val="C0C0C0"/>
                  </a:outerShdw>
                </a:effectLst>
              </a:rPr>
              <a:t> X, Y, Z</a:t>
            </a:r>
          </a:p>
          <a:p>
            <a:pPr lvl="1" eaLnBrk="1" hangingPunct="1">
              <a:buFontTx/>
              <a:buChar char="•"/>
              <a:defRPr/>
            </a:pPr>
            <a:r>
              <a:rPr lang="en-GB" sz="2800" dirty="0">
                <a:effectLst>
                  <a:outerShdw blurRad="38100" dist="38100" dir="2700000" algn="tl">
                    <a:srgbClr val="C0C0C0"/>
                  </a:outerShdw>
                </a:effectLst>
              </a:rPr>
              <a:t> Intensity</a:t>
            </a:r>
          </a:p>
          <a:p>
            <a:pPr lvl="1" eaLnBrk="1" hangingPunct="1">
              <a:buFontTx/>
              <a:buChar char="•"/>
              <a:defRPr/>
            </a:pPr>
            <a:r>
              <a:rPr lang="en-GB" sz="2800" dirty="0">
                <a:effectLst>
                  <a:outerShdw blurRad="38100" dist="38100" dir="2700000" algn="tl">
                    <a:srgbClr val="C0C0C0"/>
                  </a:outerShdw>
                </a:effectLst>
              </a:rPr>
              <a:t> time</a:t>
            </a:r>
          </a:p>
        </p:txBody>
      </p:sp>
      <p:sp>
        <p:nvSpPr>
          <p:cNvPr id="2" name="Title 1"/>
          <p:cNvSpPr>
            <a:spLocks noGrp="1"/>
          </p:cNvSpPr>
          <p:nvPr>
            <p:ph type="title"/>
          </p:nvPr>
        </p:nvSpPr>
        <p:spPr/>
        <p:txBody>
          <a:bodyPr/>
          <a:lstStyle/>
          <a:p>
            <a:pPr>
              <a:defRPr/>
            </a:pPr>
            <a:r>
              <a:rPr lang="en-GB" dirty="0" smtClean="0"/>
              <a:t>Benefits of laser scanning</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1" end="1"/>
                                            </p:txEl>
                                          </p:spTgt>
                                        </p:tgtEl>
                                        <p:attrNameLst>
                                          <p:attrName>style.visibility</p:attrName>
                                        </p:attrNameLst>
                                      </p:cBhvr>
                                      <p:to>
                                        <p:strVal val="visible"/>
                                      </p:to>
                                    </p:set>
                                    <p:anim calcmode="lin" valueType="num">
                                      <p:cBhvr additive="base">
                                        <p:cTn id="7" dur="500" fill="hold"/>
                                        <p:tgtEl>
                                          <p:spTgt spid="614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149">
                                            <p:txEl>
                                              <p:pRg st="2" end="2"/>
                                            </p:txEl>
                                          </p:spTgt>
                                        </p:tgtEl>
                                        <p:attrNameLst>
                                          <p:attrName>style.visibility</p:attrName>
                                        </p:attrNameLst>
                                      </p:cBhvr>
                                      <p:to>
                                        <p:strVal val="visible"/>
                                      </p:to>
                                    </p:set>
                                    <p:anim calcmode="lin" valueType="num">
                                      <p:cBhvr additive="base">
                                        <p:cTn id="13"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3" end="3"/>
                                            </p:txEl>
                                          </p:spTgt>
                                        </p:tgtEl>
                                        <p:attrNameLst>
                                          <p:attrName>style.visibility</p:attrName>
                                        </p:attrNameLst>
                                      </p:cBhvr>
                                      <p:to>
                                        <p:strVal val="visible"/>
                                      </p:to>
                                    </p:set>
                                    <p:anim calcmode="lin" valueType="num">
                                      <p:cBhvr additive="base">
                                        <p:cTn id="19" dur="500" fill="hold"/>
                                        <p:tgtEl>
                                          <p:spTgt spid="614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xEl>
                                              <p:pRg st="4" end="4"/>
                                            </p:txEl>
                                          </p:spTgt>
                                        </p:tgtEl>
                                        <p:attrNameLst>
                                          <p:attrName>style.visibility</p:attrName>
                                        </p:attrNameLst>
                                      </p:cBhvr>
                                      <p:to>
                                        <p:strVal val="visible"/>
                                      </p:to>
                                    </p:set>
                                    <p:anim calcmode="lin" valueType="num">
                                      <p:cBhvr additive="base">
                                        <p:cTn id="25" dur="500" fill="hold"/>
                                        <p:tgtEl>
                                          <p:spTgt spid="614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149">
                                            <p:txEl>
                                              <p:pRg st="5" end="5"/>
                                            </p:txEl>
                                          </p:spTgt>
                                        </p:tgtEl>
                                        <p:attrNameLst>
                                          <p:attrName>style.visibility</p:attrName>
                                        </p:attrNameLst>
                                      </p:cBhvr>
                                      <p:to>
                                        <p:strVal val="visible"/>
                                      </p:to>
                                    </p:set>
                                    <p:anim calcmode="lin" valueType="num">
                                      <p:cBhvr additive="base">
                                        <p:cTn id="31" dur="500" fill="hold"/>
                                        <p:tgtEl>
                                          <p:spTgt spid="614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149">
                                            <p:txEl>
                                              <p:pRg st="6" end="6"/>
                                            </p:txEl>
                                          </p:spTgt>
                                        </p:tgtEl>
                                        <p:attrNameLst>
                                          <p:attrName>style.visibility</p:attrName>
                                        </p:attrNameLst>
                                      </p:cBhvr>
                                      <p:to>
                                        <p:strVal val="visible"/>
                                      </p:to>
                                    </p:set>
                                    <p:anim calcmode="lin" valueType="num">
                                      <p:cBhvr additive="base">
                                        <p:cTn id="37" dur="500" fill="hold"/>
                                        <p:tgtEl>
                                          <p:spTgt spid="614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149">
                                            <p:txEl>
                                              <p:pRg st="7" end="7"/>
                                            </p:txEl>
                                          </p:spTgt>
                                        </p:tgtEl>
                                        <p:attrNameLst>
                                          <p:attrName>style.visibility</p:attrName>
                                        </p:attrNameLst>
                                      </p:cBhvr>
                                      <p:to>
                                        <p:strVal val="visible"/>
                                      </p:to>
                                    </p:set>
                                    <p:anim calcmode="lin" valueType="num">
                                      <p:cBhvr additive="base">
                                        <p:cTn id="43" dur="500" fill="hold"/>
                                        <p:tgtEl>
                                          <p:spTgt spid="6149">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nodeType="clickEffect">
                                  <p:stCondLst>
                                    <p:cond delay="0"/>
                                  </p:stCondLst>
                                  <p:childTnLst>
                                    <p:set>
                                      <p:cBhvr>
                                        <p:cTn id="48" dur="1" fill="hold">
                                          <p:stCondLst>
                                            <p:cond delay="0"/>
                                          </p:stCondLst>
                                        </p:cTn>
                                        <p:tgtEl>
                                          <p:spTgt spid="6149">
                                            <p:txEl>
                                              <p:pRg st="8" end="8"/>
                                            </p:txEl>
                                          </p:spTgt>
                                        </p:tgtEl>
                                        <p:attrNameLst>
                                          <p:attrName>style.visibility</p:attrName>
                                        </p:attrNameLst>
                                      </p:cBhvr>
                                      <p:to>
                                        <p:strVal val="visible"/>
                                      </p:to>
                                    </p:set>
                                    <p:animEffect transition="in" filter="randombar(horizontal)">
                                      <p:cBhvr>
                                        <p:cTn id="49" dur="500"/>
                                        <p:tgtEl>
                                          <p:spTgt spid="6149">
                                            <p:txEl>
                                              <p:pRg st="8" end="8"/>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nodeType="clickEffect">
                                  <p:stCondLst>
                                    <p:cond delay="0"/>
                                  </p:stCondLst>
                                  <p:childTnLst>
                                    <p:set>
                                      <p:cBhvr>
                                        <p:cTn id="53" dur="1" fill="hold">
                                          <p:stCondLst>
                                            <p:cond delay="0"/>
                                          </p:stCondLst>
                                        </p:cTn>
                                        <p:tgtEl>
                                          <p:spTgt spid="6149">
                                            <p:txEl>
                                              <p:pRg st="9" end="9"/>
                                            </p:txEl>
                                          </p:spTgt>
                                        </p:tgtEl>
                                        <p:attrNameLst>
                                          <p:attrName>style.visibility</p:attrName>
                                        </p:attrNameLst>
                                      </p:cBhvr>
                                      <p:to>
                                        <p:strVal val="visible"/>
                                      </p:to>
                                    </p:set>
                                    <p:animEffect transition="in" filter="randombar(horizontal)">
                                      <p:cBhvr>
                                        <p:cTn id="54" dur="500"/>
                                        <p:tgtEl>
                                          <p:spTgt spid="6149">
                                            <p:txEl>
                                              <p:pRg st="9" end="9"/>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4" presetClass="entr" presetSubtype="10" fill="hold" nodeType="clickEffect">
                                  <p:stCondLst>
                                    <p:cond delay="0"/>
                                  </p:stCondLst>
                                  <p:childTnLst>
                                    <p:set>
                                      <p:cBhvr>
                                        <p:cTn id="58" dur="1" fill="hold">
                                          <p:stCondLst>
                                            <p:cond delay="0"/>
                                          </p:stCondLst>
                                        </p:cTn>
                                        <p:tgtEl>
                                          <p:spTgt spid="6149">
                                            <p:txEl>
                                              <p:pRg st="10" end="10"/>
                                            </p:txEl>
                                          </p:spTgt>
                                        </p:tgtEl>
                                        <p:attrNameLst>
                                          <p:attrName>style.visibility</p:attrName>
                                        </p:attrNameLst>
                                      </p:cBhvr>
                                      <p:to>
                                        <p:strVal val="visible"/>
                                      </p:to>
                                    </p:set>
                                    <p:animEffect transition="in" filter="randombar(horizontal)">
                                      <p:cBhvr>
                                        <p:cTn id="59" dur="500"/>
                                        <p:tgtEl>
                                          <p:spTgt spid="61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258888" y="1341438"/>
            <a:ext cx="6769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457200" indent="-457200" eaLnBrk="1" hangingPunct="1">
              <a:spcBef>
                <a:spcPct val="0"/>
              </a:spcBef>
              <a:buFont typeface="Wingdings" panose="05000000000000000000" pitchFamily="2" charset="2"/>
              <a:buChar char="§"/>
              <a:defRPr/>
            </a:pPr>
            <a:r>
              <a:rPr lang="en-GB" altLang="en-US" sz="2800" dirty="0" smtClean="0"/>
              <a:t> Scanner output = point cloud</a:t>
            </a:r>
          </a:p>
          <a:p>
            <a:pPr eaLnBrk="1" hangingPunct="1">
              <a:spcBef>
                <a:spcPct val="0"/>
              </a:spcBef>
              <a:defRPr/>
            </a:pPr>
            <a:endParaRPr lang="en-GB" altLang="en-US" sz="2800" dirty="0" smtClean="0"/>
          </a:p>
        </p:txBody>
      </p:sp>
      <p:pic>
        <p:nvPicPr>
          <p:cNvPr id="665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133600"/>
            <a:ext cx="4824412" cy="333375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2708275"/>
            <a:ext cx="4860925" cy="33655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3141663"/>
            <a:ext cx="3960813" cy="33051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GB" dirty="0" smtClean="0"/>
              <a:t>Important issues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20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93"/>
                                        </p:tgtEl>
                                        <p:attrNameLst>
                                          <p:attrName>style.visibility</p:attrName>
                                        </p:attrNameLst>
                                      </p:cBhvr>
                                      <p:to>
                                        <p:strVal val="visible"/>
                                      </p:to>
                                    </p:set>
                                    <p:animEffect transition="in" filter="fade">
                                      <p:cBhvr>
                                        <p:cTn id="12" dur="20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323850" y="1341438"/>
            <a:ext cx="79930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Char char="•"/>
            </a:pPr>
            <a:r>
              <a:rPr lang="en-GB" altLang="en-US" sz="2800">
                <a:solidFill>
                  <a:schemeClr val="tx1"/>
                </a:solidFill>
              </a:rPr>
              <a:t> Resolution </a:t>
            </a:r>
            <a:r>
              <a:rPr lang="en-GB" altLang="en-US" sz="2800">
                <a:solidFill>
                  <a:schemeClr val="tx1"/>
                </a:solidFill>
                <a:cs typeface="Arial" panose="020B0604020202020204" pitchFamily="34" charset="0"/>
              </a:rPr>
              <a:t>≠ Accuracy</a:t>
            </a:r>
          </a:p>
          <a:p>
            <a:pPr eaLnBrk="1" hangingPunct="1">
              <a:spcBef>
                <a:spcPct val="0"/>
              </a:spcBef>
              <a:buClrTx/>
              <a:buSzTx/>
              <a:buFontTx/>
              <a:buChar char="•"/>
            </a:pPr>
            <a:endParaRPr lang="en-GB" altLang="en-US" sz="2800">
              <a:solidFill>
                <a:schemeClr val="tx1"/>
              </a:solidFill>
              <a:cs typeface="Arial" panose="020B0604020202020204" pitchFamily="34" charset="0"/>
            </a:endParaRPr>
          </a:p>
          <a:p>
            <a:pPr eaLnBrk="1" hangingPunct="1">
              <a:spcBef>
                <a:spcPct val="0"/>
              </a:spcBef>
              <a:buClrTx/>
              <a:buSzTx/>
              <a:buFontTx/>
              <a:buChar char="•"/>
            </a:pPr>
            <a:r>
              <a:rPr lang="en-GB" altLang="en-US" sz="2800">
                <a:solidFill>
                  <a:schemeClr val="tx1"/>
                </a:solidFill>
                <a:cs typeface="Arial" panose="020B0604020202020204" pitchFamily="34" charset="0"/>
              </a:rPr>
              <a:t> Resolution </a:t>
            </a:r>
          </a:p>
          <a:p>
            <a:pPr eaLnBrk="1" hangingPunct="1">
              <a:spcBef>
                <a:spcPct val="0"/>
              </a:spcBef>
              <a:buClrTx/>
              <a:buSzTx/>
              <a:buFontTx/>
              <a:buNone/>
            </a:pPr>
            <a:r>
              <a:rPr lang="en-GB" altLang="en-US" sz="1800">
                <a:solidFill>
                  <a:schemeClr val="tx1"/>
                </a:solidFill>
              </a:rPr>
              <a:t>	The average distance between XYZ co-ordinates in a point cloud</a:t>
            </a:r>
          </a:p>
        </p:txBody>
      </p:sp>
      <p:pic>
        <p:nvPicPr>
          <p:cNvPr id="6758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3141663"/>
            <a:ext cx="273685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9"/>
          <p:cNvSpPr>
            <a:spLocks noChangeArrowheads="1"/>
          </p:cNvSpPr>
          <p:nvPr/>
        </p:nvSpPr>
        <p:spPr bwMode="auto">
          <a:xfrm>
            <a:off x="1331913" y="5445125"/>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5x5mm</a:t>
            </a:r>
            <a:endParaRPr lang="nl-NL" altLang="en-US" sz="1800">
              <a:solidFill>
                <a:schemeClr val="tx1"/>
              </a:solidFill>
            </a:endParaRPr>
          </a:p>
        </p:txBody>
      </p:sp>
      <p:pic>
        <p:nvPicPr>
          <p:cNvPr id="67589" name="Picture 10"/>
          <p:cNvPicPr>
            <a:picLocks noChangeAspect="1" noChangeArrowheads="1"/>
          </p:cNvPicPr>
          <p:nvPr/>
        </p:nvPicPr>
        <p:blipFill>
          <a:blip r:embed="rId3">
            <a:extLst>
              <a:ext uri="{28A0092B-C50C-407E-A947-70E740481C1C}">
                <a14:useLocalDpi xmlns:a14="http://schemas.microsoft.com/office/drawing/2010/main" val="0"/>
              </a:ext>
            </a:extLst>
          </a:blip>
          <a:srcRect r="12204"/>
          <a:stretch>
            <a:fillRect/>
          </a:stretch>
        </p:blipFill>
        <p:spPr bwMode="auto">
          <a:xfrm>
            <a:off x="3203575" y="3141663"/>
            <a:ext cx="25923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r="19974"/>
          <a:stretch>
            <a:fillRect/>
          </a:stretch>
        </p:blipFill>
        <p:spPr bwMode="auto">
          <a:xfrm>
            <a:off x="5845175" y="3141663"/>
            <a:ext cx="2881313"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13"/>
          <p:cNvSpPr>
            <a:spLocks noChangeArrowheads="1"/>
          </p:cNvSpPr>
          <p:nvPr/>
        </p:nvSpPr>
        <p:spPr bwMode="auto">
          <a:xfrm>
            <a:off x="3851275" y="5445125"/>
            <a:ext cx="118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10x10mm</a:t>
            </a:r>
            <a:endParaRPr lang="nl-NL" altLang="en-US" sz="1800">
              <a:solidFill>
                <a:schemeClr val="tx1"/>
              </a:solidFill>
            </a:endParaRPr>
          </a:p>
        </p:txBody>
      </p:sp>
      <p:sp>
        <p:nvSpPr>
          <p:cNvPr id="67592" name="Rectangle 14"/>
          <p:cNvSpPr>
            <a:spLocks noChangeArrowheads="1"/>
          </p:cNvSpPr>
          <p:nvPr/>
        </p:nvSpPr>
        <p:spPr bwMode="auto">
          <a:xfrm>
            <a:off x="6659563" y="5445125"/>
            <a:ext cx="1187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20x20mm</a:t>
            </a:r>
            <a:endParaRPr lang="nl-NL" altLang="en-US" sz="1800">
              <a:solidFill>
                <a:schemeClr val="tx1"/>
              </a:solidFill>
            </a:endParaRPr>
          </a:p>
        </p:txBody>
      </p:sp>
      <p:sp>
        <p:nvSpPr>
          <p:cNvPr id="2" name="Title 1"/>
          <p:cNvSpPr>
            <a:spLocks noGrp="1"/>
          </p:cNvSpPr>
          <p:nvPr>
            <p:ph type="title"/>
          </p:nvPr>
        </p:nvSpPr>
        <p:spPr/>
        <p:txBody>
          <a:bodyPr/>
          <a:lstStyle/>
          <a:p>
            <a:pPr>
              <a:defRPr/>
            </a:pPr>
            <a:r>
              <a:rPr lang="en-GB" dirty="0" smtClean="0"/>
              <a:t>Important issues</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Font typeface="Times New Roman" charset="0"/>
              <a:buNone/>
              <a:defRPr/>
            </a:pPr>
            <a:r>
              <a:rPr lang="en-GB" dirty="0" smtClean="0"/>
              <a:t>What is LASER </a:t>
            </a:r>
            <a:endParaRPr lang="en-GB"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defRPr/>
            </a:pPr>
            <a:r>
              <a:rPr lang="en-GB" sz="2800" dirty="0" smtClean="0">
                <a:solidFill>
                  <a:schemeClr val="tx1"/>
                </a:solidFill>
              </a:rPr>
              <a:t>A</a:t>
            </a:r>
            <a:r>
              <a:rPr lang="en-GB" sz="2800" dirty="0">
                <a:solidFill>
                  <a:schemeClr val="tx1"/>
                </a:solidFill>
              </a:rPr>
              <a:t> laser is a device that </a:t>
            </a:r>
            <a:r>
              <a:rPr lang="en-GB" sz="2800" dirty="0" smtClean="0">
                <a:solidFill>
                  <a:schemeClr val="tx1"/>
                </a:solidFill>
              </a:rPr>
              <a:t>emits light</a:t>
            </a:r>
            <a:r>
              <a:rPr lang="en-GB" sz="2800" dirty="0">
                <a:solidFill>
                  <a:schemeClr val="tx1">
                    <a:lumMod val="95000"/>
                    <a:lumOff val="5000"/>
                  </a:schemeClr>
                </a:solidFill>
              </a:rPr>
              <a:t> through a process </a:t>
            </a:r>
            <a:r>
              <a:rPr lang="en-GB" sz="2800" dirty="0" smtClean="0">
                <a:solidFill>
                  <a:schemeClr val="tx1">
                    <a:lumMod val="95000"/>
                    <a:lumOff val="5000"/>
                  </a:schemeClr>
                </a:solidFill>
              </a:rPr>
              <a:t>of optical amplification based </a:t>
            </a:r>
            <a:r>
              <a:rPr lang="en-GB" sz="2800" dirty="0">
                <a:solidFill>
                  <a:schemeClr val="tx1">
                    <a:lumMod val="95000"/>
                    <a:lumOff val="5000"/>
                  </a:schemeClr>
                </a:solidFill>
              </a:rPr>
              <a:t>on </a:t>
            </a:r>
            <a:r>
              <a:rPr lang="en-GB" sz="2800" dirty="0" smtClean="0">
                <a:solidFill>
                  <a:schemeClr val="tx1">
                    <a:lumMod val="95000"/>
                    <a:lumOff val="5000"/>
                  </a:schemeClr>
                </a:solidFill>
              </a:rPr>
              <a:t>the stimulated emission of electromagnetic radiation. </a:t>
            </a:r>
          </a:p>
          <a:p>
            <a:pPr marL="457200" indent="-457200">
              <a:buFont typeface="Arial" panose="020B0604020202020204" pitchFamily="34" charset="0"/>
              <a:buChar char="•"/>
              <a:defRPr/>
            </a:pPr>
            <a:r>
              <a:rPr lang="en-GB" sz="2800" dirty="0" smtClean="0">
                <a:solidFill>
                  <a:schemeClr val="tx1">
                    <a:lumMod val="95000"/>
                    <a:lumOff val="5000"/>
                  </a:schemeClr>
                </a:solidFill>
              </a:rPr>
              <a:t>The </a:t>
            </a:r>
            <a:r>
              <a:rPr lang="en-GB" sz="2800" dirty="0">
                <a:solidFill>
                  <a:schemeClr val="tx1">
                    <a:lumMod val="95000"/>
                    <a:lumOff val="5000"/>
                  </a:schemeClr>
                </a:solidFill>
              </a:rPr>
              <a:t>term "laser" originated as an </a:t>
            </a:r>
            <a:r>
              <a:rPr lang="en-GB" sz="2800" dirty="0" smtClean="0">
                <a:solidFill>
                  <a:schemeClr val="tx1">
                    <a:lumMod val="95000"/>
                    <a:lumOff val="5000"/>
                  </a:schemeClr>
                </a:solidFill>
              </a:rPr>
              <a:t>acronym </a:t>
            </a:r>
            <a:r>
              <a:rPr lang="en-GB" sz="2800" dirty="0" smtClean="0">
                <a:solidFill>
                  <a:schemeClr val="tx1"/>
                </a:solidFill>
              </a:rPr>
              <a:t>for </a:t>
            </a:r>
            <a:r>
              <a:rPr lang="en-GB" sz="2800" dirty="0">
                <a:solidFill>
                  <a:schemeClr val="tx1"/>
                </a:solidFill>
              </a:rPr>
              <a:t>"</a:t>
            </a:r>
            <a:r>
              <a:rPr lang="en-GB" sz="2800" dirty="0">
                <a:solidFill>
                  <a:schemeClr val="accent1">
                    <a:lumMod val="50000"/>
                  </a:schemeClr>
                </a:solidFill>
              </a:rPr>
              <a:t>light amplification by stimulated emission of </a:t>
            </a:r>
            <a:r>
              <a:rPr lang="en-GB" sz="2800" dirty="0" smtClean="0">
                <a:solidFill>
                  <a:schemeClr val="accent1">
                    <a:lumMod val="50000"/>
                  </a:schemeClr>
                </a:solidFill>
              </a:rPr>
              <a:t>radiation</a:t>
            </a:r>
            <a:r>
              <a:rPr lang="en-GB" sz="2800" dirty="0" smtClean="0">
                <a:solidFill>
                  <a:schemeClr val="tx1"/>
                </a:solidFill>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Afbeelding 4" descr="ws_FA98.tmp"/>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5610225" y="4854575"/>
            <a:ext cx="15652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kstvak 12"/>
          <p:cNvSpPr txBox="1">
            <a:spLocks noChangeArrowheads="1"/>
          </p:cNvSpPr>
          <p:nvPr/>
        </p:nvSpPr>
        <p:spPr bwMode="auto">
          <a:xfrm>
            <a:off x="1028700" y="1614488"/>
            <a:ext cx="16129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2313"/>
              </a:lnSpc>
              <a:spcBef>
                <a:spcPct val="0"/>
              </a:spcBef>
              <a:buClrTx/>
              <a:buSzTx/>
              <a:buFontTx/>
              <a:buNone/>
            </a:pPr>
            <a:r>
              <a:rPr lang="nl-BE" altLang="en-US" sz="1900" b="1">
                <a:solidFill>
                  <a:srgbClr val="231F20"/>
                </a:solidFill>
                <a:latin typeface="Tahoma" panose="020B0604030504040204" pitchFamily="34" charset="0"/>
              </a:rPr>
              <a:t>Instrumental</a:t>
            </a:r>
          </a:p>
        </p:txBody>
      </p:sp>
      <p:sp>
        <p:nvSpPr>
          <p:cNvPr id="68612" name="Tekstvak 13"/>
          <p:cNvSpPr txBox="1">
            <a:spLocks noChangeArrowheads="1"/>
          </p:cNvSpPr>
          <p:nvPr/>
        </p:nvSpPr>
        <p:spPr bwMode="auto">
          <a:xfrm>
            <a:off x="3317875" y="1525588"/>
            <a:ext cx="238125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1925"/>
              </a:lnSpc>
              <a:spcBef>
                <a:spcPct val="0"/>
              </a:spcBef>
              <a:buClrTx/>
              <a:buSzTx/>
              <a:buFontTx/>
              <a:buNone/>
            </a:pPr>
            <a:r>
              <a:rPr lang="nl-BE" altLang="en-US" sz="1600">
                <a:solidFill>
                  <a:srgbClr val="231F20"/>
                </a:solidFill>
                <a:latin typeface="Tahoma" panose="020B0604030504040204" pitchFamily="34" charset="0"/>
              </a:rPr>
              <a:t>Propagation of laser beam</a:t>
            </a:r>
          </a:p>
        </p:txBody>
      </p:sp>
      <p:sp>
        <p:nvSpPr>
          <p:cNvPr id="68613" name="Tekstvak 14"/>
          <p:cNvSpPr txBox="1">
            <a:spLocks noChangeArrowheads="1"/>
          </p:cNvSpPr>
          <p:nvPr/>
        </p:nvSpPr>
        <p:spPr bwMode="auto">
          <a:xfrm>
            <a:off x="965200" y="1985963"/>
            <a:ext cx="427513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01688">
              <a:spcBef>
                <a:spcPts val="800"/>
              </a:spcBef>
              <a:buClr>
                <a:srgbClr val="000000"/>
              </a:buClr>
              <a:buSzPct val="100000"/>
              <a:buFont typeface="Times New Roman" panose="02020603050405020304" pitchFamily="18" charset="0"/>
              <a:tabLst>
                <a:tab pos="2416175" algn="l"/>
              </a:tabLst>
              <a:defRPr sz="3200">
                <a:solidFill>
                  <a:srgbClr val="000000"/>
                </a:solidFill>
                <a:latin typeface="Arial" panose="020B0604020202020204" pitchFamily="34" charset="0"/>
                <a:ea typeface="ＭＳ Ｐゴシック" panose="020B0600070205080204" pitchFamily="34" charset="-128"/>
              </a:defRPr>
            </a:lvl1pPr>
            <a:lvl2pPr marL="742950" indent="-285750" defTabSz="801688">
              <a:spcBef>
                <a:spcPts val="700"/>
              </a:spcBef>
              <a:buClr>
                <a:srgbClr val="000000"/>
              </a:buClr>
              <a:buSzPct val="100000"/>
              <a:buFont typeface="Times New Roman" panose="02020603050405020304" pitchFamily="18" charset="0"/>
              <a:tabLst>
                <a:tab pos="2416175" algn="l"/>
              </a:tabLst>
              <a:defRPr sz="2800">
                <a:solidFill>
                  <a:srgbClr val="000000"/>
                </a:solidFill>
                <a:latin typeface="Arial" panose="020B0604020202020204" pitchFamily="34" charset="0"/>
                <a:ea typeface="ＭＳ Ｐゴシック" panose="020B0600070205080204" pitchFamily="34" charset="-128"/>
              </a:defRPr>
            </a:lvl2pPr>
            <a:lvl3pPr marL="1143000" indent="-228600" defTabSz="801688">
              <a:spcBef>
                <a:spcPts val="600"/>
              </a:spcBef>
              <a:buClr>
                <a:srgbClr val="000000"/>
              </a:buClr>
              <a:buSzPct val="100000"/>
              <a:buFont typeface="Times New Roman" panose="02020603050405020304" pitchFamily="18" charset="0"/>
              <a:tabLst>
                <a:tab pos="2416175"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defTabSz="801688">
              <a:spcBef>
                <a:spcPts val="500"/>
              </a:spcBef>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defTabSz="801688">
              <a:spcBef>
                <a:spcPts val="500"/>
              </a:spcBef>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ts val="500"/>
              </a:spcBef>
              <a:spcAft>
                <a:spcPct val="0"/>
              </a:spcAft>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ts val="500"/>
              </a:spcBef>
              <a:spcAft>
                <a:spcPct val="0"/>
              </a:spcAft>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ts val="500"/>
              </a:spcBef>
              <a:spcAft>
                <a:spcPct val="0"/>
              </a:spcAft>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ts val="500"/>
              </a:spcBef>
              <a:spcAft>
                <a:spcPct val="0"/>
              </a:spcAft>
              <a:buClr>
                <a:srgbClr val="000000"/>
              </a:buClr>
              <a:buSzPct val="100000"/>
              <a:buFont typeface="Times New Roman" panose="02020603050405020304" pitchFamily="18" charset="0"/>
              <a:tabLst>
                <a:tab pos="2416175"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1925"/>
              </a:lnSpc>
              <a:spcBef>
                <a:spcPct val="0"/>
              </a:spcBef>
              <a:buClrTx/>
              <a:buSzTx/>
              <a:buFontTx/>
              <a:buNone/>
            </a:pPr>
            <a:r>
              <a:rPr lang="en-US" altLang="en-US" sz="1800">
                <a:solidFill>
                  <a:schemeClr val="tx1"/>
                </a:solidFill>
              </a:rPr>
              <a:t>	</a:t>
            </a:r>
            <a:r>
              <a:rPr lang="en-US" altLang="en-US" sz="1600">
                <a:solidFill>
                  <a:srgbClr val="231F20"/>
                </a:solidFill>
                <a:latin typeface="Tahoma" panose="020B0604030504040204" pitchFamily="34" charset="0"/>
              </a:rPr>
              <a:t>Mixed edge problem</a:t>
            </a: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2100"/>
              </a:lnSpc>
              <a:spcBef>
                <a:spcPct val="0"/>
              </a:spcBef>
              <a:buClrTx/>
              <a:buSzTx/>
              <a:buFontTx/>
              <a:buNone/>
            </a:pPr>
            <a:r>
              <a:rPr lang="en-US" altLang="en-US" sz="1600">
                <a:solidFill>
                  <a:srgbClr val="231F20"/>
                </a:solidFill>
                <a:latin typeface="Tahoma" panose="020B0604030504040204" pitchFamily="34" charset="0"/>
              </a:rPr>
              <a:t>	Range uncertainty</a:t>
            </a: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2650"/>
              </a:lnSpc>
              <a:spcBef>
                <a:spcPct val="0"/>
              </a:spcBef>
              <a:buClrTx/>
              <a:buSzTx/>
              <a:buFontTx/>
              <a:buNone/>
            </a:pPr>
            <a:r>
              <a:rPr lang="en-US" altLang="en-US" sz="1600">
                <a:solidFill>
                  <a:srgbClr val="231F20"/>
                </a:solidFill>
                <a:latin typeface="Tahoma" panose="020B0604030504040204" pitchFamily="34" charset="0"/>
              </a:rPr>
              <a:t>	Angular uncertainty</a:t>
            </a:r>
          </a:p>
          <a:p>
            <a:pPr eaLnBrk="1" hangingPunct="1">
              <a:lnSpc>
                <a:spcPts val="3038"/>
              </a:lnSpc>
              <a:spcBef>
                <a:spcPct val="0"/>
              </a:spcBef>
              <a:buClrTx/>
              <a:buSzTx/>
              <a:buFontTx/>
              <a:buNone/>
            </a:pPr>
            <a:r>
              <a:rPr lang="en-US" altLang="en-US" sz="1900" b="1">
                <a:solidFill>
                  <a:srgbClr val="231F20"/>
                </a:solidFill>
                <a:latin typeface="Tahoma" panose="020B0604030504040204" pitchFamily="34" charset="0"/>
              </a:rPr>
              <a:t>Object-related</a:t>
            </a:r>
            <a:endParaRPr lang="nl-BE" altLang="en-US" sz="1900" b="1">
              <a:solidFill>
                <a:srgbClr val="231F20"/>
              </a:solidFill>
              <a:latin typeface="Tahoma" panose="020B0604030504040204" pitchFamily="34" charset="0"/>
            </a:endParaRPr>
          </a:p>
        </p:txBody>
      </p:sp>
      <p:sp>
        <p:nvSpPr>
          <p:cNvPr id="68614" name="Tekstvak 15"/>
          <p:cNvSpPr txBox="1">
            <a:spLocks noChangeArrowheads="1"/>
          </p:cNvSpPr>
          <p:nvPr/>
        </p:nvSpPr>
        <p:spPr bwMode="auto">
          <a:xfrm>
            <a:off x="966788" y="4595813"/>
            <a:ext cx="17859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2313"/>
              </a:lnSpc>
              <a:spcBef>
                <a:spcPct val="0"/>
              </a:spcBef>
              <a:buClrTx/>
              <a:buSzTx/>
              <a:buFontTx/>
              <a:buNone/>
            </a:pPr>
            <a:r>
              <a:rPr lang="nl-BE" altLang="en-US" sz="1900" b="1">
                <a:solidFill>
                  <a:srgbClr val="231F20"/>
                </a:solidFill>
                <a:latin typeface="Tahoma" panose="020B0604030504040204" pitchFamily="34" charset="0"/>
              </a:rPr>
              <a:t>Environmental</a:t>
            </a:r>
          </a:p>
        </p:txBody>
      </p:sp>
      <p:sp>
        <p:nvSpPr>
          <p:cNvPr id="68615" name="Tekstvak 16"/>
          <p:cNvSpPr txBox="1">
            <a:spLocks noChangeArrowheads="1"/>
          </p:cNvSpPr>
          <p:nvPr/>
        </p:nvSpPr>
        <p:spPr bwMode="auto">
          <a:xfrm>
            <a:off x="3167063" y="4530725"/>
            <a:ext cx="114141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1925"/>
              </a:lnSpc>
              <a:spcBef>
                <a:spcPct val="0"/>
              </a:spcBef>
              <a:buClrTx/>
              <a:buSzTx/>
              <a:buFontTx/>
              <a:buNone/>
            </a:pPr>
            <a:r>
              <a:rPr lang="nl-BE" altLang="en-US" sz="1600">
                <a:solidFill>
                  <a:srgbClr val="231F20"/>
                </a:solidFill>
                <a:latin typeface="Tahoma" panose="020B0604030504040204" pitchFamily="34" charset="0"/>
              </a:rPr>
              <a:t>Temperature</a:t>
            </a:r>
          </a:p>
          <a:p>
            <a:pPr eaLnBrk="1" hangingPunct="1">
              <a:lnSpc>
                <a:spcPts val="2325"/>
              </a:lnSpc>
              <a:spcBef>
                <a:spcPct val="0"/>
              </a:spcBef>
              <a:buClrTx/>
              <a:buSzTx/>
              <a:buFontTx/>
              <a:buNone/>
            </a:pPr>
            <a:r>
              <a:rPr lang="nl-BE" altLang="en-US" sz="1600">
                <a:solidFill>
                  <a:srgbClr val="231F20"/>
                </a:solidFill>
                <a:latin typeface="Tahoma" panose="020B0604030504040204" pitchFamily="34" charset="0"/>
              </a:rPr>
              <a:t>Atmosphere</a:t>
            </a:r>
          </a:p>
        </p:txBody>
      </p:sp>
      <p:sp>
        <p:nvSpPr>
          <p:cNvPr id="68616" name="Tekstvak 17"/>
          <p:cNvSpPr txBox="1">
            <a:spLocks noChangeArrowheads="1"/>
          </p:cNvSpPr>
          <p:nvPr/>
        </p:nvSpPr>
        <p:spPr bwMode="auto">
          <a:xfrm>
            <a:off x="966788" y="5178425"/>
            <a:ext cx="434498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801688">
              <a:spcBef>
                <a:spcPts val="800"/>
              </a:spcBef>
              <a:buClr>
                <a:srgbClr val="000000"/>
              </a:buClr>
              <a:buSzPct val="100000"/>
              <a:buFont typeface="Times New Roman" panose="02020603050405020304" pitchFamily="18" charset="0"/>
              <a:tabLst>
                <a:tab pos="2270125" algn="l"/>
              </a:tabLst>
              <a:defRPr sz="3200">
                <a:solidFill>
                  <a:srgbClr val="000000"/>
                </a:solidFill>
                <a:latin typeface="Arial" panose="020B0604020202020204" pitchFamily="34" charset="0"/>
                <a:ea typeface="ＭＳ Ｐゴシック" panose="020B0600070205080204" pitchFamily="34" charset="-128"/>
              </a:defRPr>
            </a:lvl1pPr>
            <a:lvl2pPr marL="742950" indent="-285750" defTabSz="801688">
              <a:spcBef>
                <a:spcPts val="700"/>
              </a:spcBef>
              <a:buClr>
                <a:srgbClr val="000000"/>
              </a:buClr>
              <a:buSzPct val="100000"/>
              <a:buFont typeface="Times New Roman" panose="02020603050405020304" pitchFamily="18" charset="0"/>
              <a:tabLst>
                <a:tab pos="2270125" algn="l"/>
              </a:tabLst>
              <a:defRPr sz="2800">
                <a:solidFill>
                  <a:srgbClr val="000000"/>
                </a:solidFill>
                <a:latin typeface="Arial" panose="020B0604020202020204" pitchFamily="34" charset="0"/>
                <a:ea typeface="ＭＳ Ｐゴシック" panose="020B0600070205080204" pitchFamily="34" charset="-128"/>
              </a:defRPr>
            </a:lvl2pPr>
            <a:lvl3pPr marL="1143000" indent="-228600" defTabSz="801688">
              <a:spcBef>
                <a:spcPts val="600"/>
              </a:spcBef>
              <a:buClr>
                <a:srgbClr val="000000"/>
              </a:buClr>
              <a:buSzPct val="100000"/>
              <a:buFont typeface="Times New Roman" panose="02020603050405020304" pitchFamily="18" charset="0"/>
              <a:tabLst>
                <a:tab pos="2270125"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defTabSz="801688">
              <a:spcBef>
                <a:spcPts val="500"/>
              </a:spcBef>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defTabSz="801688">
              <a:spcBef>
                <a:spcPts val="500"/>
              </a:spcBef>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defTabSz="801688" eaLnBrk="0" fontAlgn="base" hangingPunct="0">
              <a:spcBef>
                <a:spcPts val="500"/>
              </a:spcBef>
              <a:spcAft>
                <a:spcPct val="0"/>
              </a:spcAft>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defTabSz="801688" eaLnBrk="0" fontAlgn="base" hangingPunct="0">
              <a:spcBef>
                <a:spcPts val="500"/>
              </a:spcBef>
              <a:spcAft>
                <a:spcPct val="0"/>
              </a:spcAft>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defTabSz="801688" eaLnBrk="0" fontAlgn="base" hangingPunct="0">
              <a:spcBef>
                <a:spcPts val="500"/>
              </a:spcBef>
              <a:spcAft>
                <a:spcPct val="0"/>
              </a:spcAft>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defTabSz="801688" eaLnBrk="0" fontAlgn="base" hangingPunct="0">
              <a:spcBef>
                <a:spcPts val="500"/>
              </a:spcBef>
              <a:spcAft>
                <a:spcPct val="0"/>
              </a:spcAft>
              <a:buClr>
                <a:srgbClr val="000000"/>
              </a:buClr>
              <a:buSzPct val="100000"/>
              <a:buFont typeface="Times New Roman" panose="02020603050405020304" pitchFamily="18" charset="0"/>
              <a:tabLst>
                <a:tab pos="2270125"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lnSpc>
                <a:spcPts val="1925"/>
              </a:lnSpc>
              <a:spcBef>
                <a:spcPct val="0"/>
              </a:spcBef>
              <a:buClrTx/>
              <a:buSzTx/>
              <a:buFontTx/>
              <a:buNone/>
            </a:pPr>
            <a:r>
              <a:rPr lang="en-US" altLang="en-US" sz="1800">
                <a:solidFill>
                  <a:schemeClr val="tx1"/>
                </a:solidFill>
              </a:rPr>
              <a:t>	</a:t>
            </a:r>
            <a:r>
              <a:rPr lang="en-US" altLang="en-US" sz="1600">
                <a:solidFill>
                  <a:srgbClr val="231F20"/>
                </a:solidFill>
                <a:latin typeface="Tahoma" panose="020B0604030504040204" pitchFamily="34" charset="0"/>
              </a:rPr>
              <a:t>Interfering radiation</a:t>
            </a: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2650"/>
              </a:lnSpc>
              <a:spcBef>
                <a:spcPct val="0"/>
              </a:spcBef>
              <a:buClrTx/>
              <a:buSzTx/>
              <a:buFontTx/>
              <a:buNone/>
            </a:pPr>
            <a:r>
              <a:rPr lang="en-US" altLang="en-US" sz="1600">
                <a:solidFill>
                  <a:srgbClr val="231F20"/>
                </a:solidFill>
                <a:latin typeface="Tahoma" panose="020B0604030504040204" pitchFamily="34" charset="0"/>
              </a:rPr>
              <a:t>	Distortion from motion</a:t>
            </a: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875"/>
              </a:lnSpc>
              <a:spcBef>
                <a:spcPct val="0"/>
              </a:spcBef>
              <a:buClrTx/>
              <a:buSzTx/>
              <a:buFontTx/>
              <a:buNone/>
            </a:pPr>
            <a:endParaRPr lang="en-US" altLang="en-US" sz="1600">
              <a:solidFill>
                <a:srgbClr val="231F20"/>
              </a:solidFill>
              <a:latin typeface="Tahoma" panose="020B0604030504040204" pitchFamily="34" charset="0"/>
            </a:endParaRPr>
          </a:p>
          <a:p>
            <a:pPr eaLnBrk="1" hangingPunct="1">
              <a:lnSpc>
                <a:spcPts val="3163"/>
              </a:lnSpc>
              <a:spcBef>
                <a:spcPct val="0"/>
              </a:spcBef>
              <a:buClrTx/>
              <a:buSzTx/>
              <a:buFontTx/>
              <a:buNone/>
            </a:pPr>
            <a:r>
              <a:rPr lang="en-US" altLang="en-US" sz="1900" b="1">
                <a:solidFill>
                  <a:srgbClr val="231F20"/>
                </a:solidFill>
                <a:latin typeface="Tahoma" panose="020B0604030504040204" pitchFamily="34" charset="0"/>
              </a:rPr>
              <a:t>Methodological errors</a:t>
            </a:r>
            <a:endParaRPr lang="nl-BE" altLang="en-US" sz="1900" b="1">
              <a:solidFill>
                <a:srgbClr val="231F20"/>
              </a:solidFill>
              <a:latin typeface="Tahoma" panose="020B0604030504040204" pitchFamily="34" charset="0"/>
            </a:endParaRPr>
          </a:p>
        </p:txBody>
      </p:sp>
      <p:pic>
        <p:nvPicPr>
          <p:cNvPr id="68617" name="Afbeelding 23" descr="ws_4146.tmp"/>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038850" y="1355725"/>
            <a:ext cx="2717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Afbeelding 24" descr="ws_4146.tmp"/>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105150" y="3298825"/>
            <a:ext cx="220027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GB" dirty="0" smtClean="0"/>
              <a:t>Metrological Aspects: Errors</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2492375"/>
            <a:ext cx="28082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789363"/>
            <a:ext cx="81010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GB" dirty="0" smtClean="0"/>
              <a:t>Material Reflection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nodeType="clickEffect">
                                  <p:stCondLst>
                                    <p:cond delay="0"/>
                                  </p:stCondLst>
                                  <p:childTnLst>
                                    <p:animMotion origin="layout" path="M -8.33333E-7 -3.33333E-6 L -8.33333E-7 -0.1993 " pathEditMode="relative" rAng="0" ptsTypes="AA">
                                      <p:cBhvr>
                                        <p:cTn id="6" dur="2000" fill="hold"/>
                                        <p:tgtEl>
                                          <p:spTgt spid="14344"/>
                                        </p:tgtEl>
                                        <p:attrNameLst>
                                          <p:attrName>ppt_x</p:attrName>
                                          <p:attrName>ppt_y</p:attrName>
                                        </p:attrNameLst>
                                      </p:cBhvr>
                                      <p:rCtr x="0" y="-9977"/>
                                    </p:animMotion>
                                  </p:childTnLst>
                                </p:cTn>
                              </p:par>
                              <p:par>
                                <p:cTn id="7" presetID="10" presetClass="entr" presetSubtype="0" fill="hold" nodeType="withEffect">
                                  <p:stCondLst>
                                    <p:cond delay="0"/>
                                  </p:stCondLst>
                                  <p:childTnLst>
                                    <p:set>
                                      <p:cBhvr>
                                        <p:cTn id="8" dur="1" fill="hold">
                                          <p:stCondLst>
                                            <p:cond delay="0"/>
                                          </p:stCondLst>
                                        </p:cTn>
                                        <p:tgtEl>
                                          <p:spTgt spid="14345"/>
                                        </p:tgtEl>
                                        <p:attrNameLst>
                                          <p:attrName>style.visibility</p:attrName>
                                        </p:attrNameLst>
                                      </p:cBhvr>
                                      <p:to>
                                        <p:strVal val="visible"/>
                                      </p:to>
                                    </p:set>
                                    <p:animEffect transition="in" filter="fade">
                                      <p:cBhvr>
                                        <p:cTn id="9" dur="2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1258888" y="1341438"/>
            <a:ext cx="67691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2800">
                <a:solidFill>
                  <a:schemeClr val="tx1"/>
                </a:solidFill>
              </a:rPr>
              <a:t>Marble surface</a:t>
            </a: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None/>
            </a:pPr>
            <a:r>
              <a:rPr lang="en-GB" altLang="en-US" sz="2800">
                <a:solidFill>
                  <a:schemeClr val="tx1"/>
                </a:solidFill>
              </a:rPr>
              <a:t>Black surface</a:t>
            </a:r>
          </a:p>
          <a:p>
            <a:pPr eaLnBrk="1" hangingPunct="1">
              <a:spcBef>
                <a:spcPct val="0"/>
              </a:spcBef>
              <a:buClrTx/>
              <a:buSzTx/>
              <a:buFontTx/>
              <a:buNone/>
            </a:pPr>
            <a:endParaRPr lang="en-GB" altLang="en-US" sz="2800">
              <a:solidFill>
                <a:schemeClr val="tx1"/>
              </a:solidFill>
            </a:endParaRPr>
          </a:p>
          <a:p>
            <a:pPr eaLnBrk="1" hangingPunct="1">
              <a:spcBef>
                <a:spcPct val="0"/>
              </a:spcBef>
              <a:buClrTx/>
              <a:buSzTx/>
              <a:buFontTx/>
              <a:buChar char="•"/>
            </a:pPr>
            <a:endParaRPr lang="en-GB" altLang="en-US" sz="2800">
              <a:solidFill>
                <a:schemeClr val="tx1"/>
              </a:solidFill>
            </a:endParaRPr>
          </a:p>
        </p:txBody>
      </p:sp>
      <p:pic>
        <p:nvPicPr>
          <p:cNvPr id="706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484313"/>
            <a:ext cx="41036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4365625"/>
            <a:ext cx="4176713"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GB" dirty="0" smtClean="0"/>
              <a:t>Material Reflection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79">
                                            <p:txEl>
                                              <p:pRg st="7" end="7"/>
                                            </p:txEl>
                                          </p:spTgt>
                                        </p:tgtEl>
                                        <p:attrNameLst>
                                          <p:attrName>style.visibility</p:attrName>
                                        </p:attrNameLst>
                                      </p:cBhvr>
                                      <p:to>
                                        <p:strVal val="visible"/>
                                      </p:to>
                                    </p:set>
                                    <p:animEffect transition="in" filter="fade">
                                      <p:cBhvr>
                                        <p:cTn id="7" dur="2000"/>
                                        <p:tgtEl>
                                          <p:spTgt spid="75779">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5781"/>
                                        </p:tgtEl>
                                        <p:attrNameLst>
                                          <p:attrName>style.visibility</p:attrName>
                                        </p:attrNameLst>
                                      </p:cBhvr>
                                      <p:to>
                                        <p:strVal val="visible"/>
                                      </p:to>
                                    </p:set>
                                    <p:animEffect transition="in" filter="fade">
                                      <p:cBhvr>
                                        <p:cTn id="10"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412875"/>
            <a:ext cx="619283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GB" dirty="0" smtClean="0"/>
              <a:t>Reflection on Multiple Surfaces</a:t>
            </a:r>
            <a:endParaRPr lang="en-GB"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pPr algn="ctr">
              <a:defRPr/>
            </a:pPr>
            <a:r>
              <a:rPr lang="nl-BE" altLang="en-US" sz="6600" dirty="0" smtClean="0">
                <a:solidFill>
                  <a:srgbClr val="FFFF00"/>
                </a:solidFill>
              </a:rPr>
              <a:t/>
            </a:r>
            <a:br>
              <a:rPr lang="nl-BE" altLang="en-US" sz="6600" dirty="0" smtClean="0">
                <a:solidFill>
                  <a:srgbClr val="FFFF00"/>
                </a:solidFill>
              </a:rPr>
            </a:br>
            <a:r>
              <a:rPr lang="nl-BE" altLang="en-US" sz="6600" dirty="0" smtClean="0">
                <a:solidFill>
                  <a:srgbClr val="FFFF00"/>
                </a:solidFill>
              </a:rPr>
              <a:t>APPLICATIONS</a:t>
            </a:r>
            <a:r>
              <a:rPr lang="nl-BE" altLang="en-US" sz="6000" dirty="0" smtClean="0">
                <a:solidFill>
                  <a:srgbClr val="FFFF00"/>
                </a:solidFill>
              </a:rPr>
              <a:t/>
            </a:r>
            <a:br>
              <a:rPr lang="nl-BE" altLang="en-US" sz="6000" dirty="0" smtClean="0">
                <a:solidFill>
                  <a:srgbClr val="FFFF00"/>
                </a:solidFill>
              </a:rPr>
            </a:br>
            <a:endParaRPr lang="en-GB" sz="6600" dirty="0"/>
          </a:p>
        </p:txBody>
      </p:sp>
      <p:pic>
        <p:nvPicPr>
          <p:cNvPr id="4" name="Picture 3" descr="Dotka_grachtenpand_orthophoto.jpg"/>
          <p:cNvPicPr>
            <a:picLocks noChangeAspect="1"/>
          </p:cNvPicPr>
          <p:nvPr/>
        </p:nvPicPr>
        <p:blipFill>
          <a:blip r:embed="rId2" cstate="print"/>
          <a:stretch>
            <a:fillRect/>
          </a:stretch>
        </p:blipFill>
        <p:spPr>
          <a:xfrm>
            <a:off x="2627784" y="3102609"/>
            <a:ext cx="4008759" cy="2666658"/>
          </a:xfrm>
          <a:prstGeom prst="rect">
            <a:avLst/>
          </a:prstGeom>
          <a:ln>
            <a:noFill/>
          </a:ln>
          <a:effectLst>
            <a:reflection blurRad="12700" stA="30000" endPos="30000" dist="5000" dir="5400000" sy="-100000" algn="bl" rotWithShape="0"/>
          </a:effectLst>
          <a:scene3d>
            <a:camera prst="perspectiveContrastingLeftFacing">
              <a:rot lat="600000" lon="1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defRPr/>
            </a:pPr>
            <a:r>
              <a:rPr lang="nl-BE" altLang="en-US" dirty="0" smtClean="0">
                <a:solidFill>
                  <a:srgbClr val="277352"/>
                </a:solidFill>
              </a:rPr>
              <a:t>Applications</a:t>
            </a:r>
          </a:p>
        </p:txBody>
      </p:sp>
      <p:pic>
        <p:nvPicPr>
          <p:cNvPr id="63491" name="Content Placeholder 4" descr="Austrian monastery.jpg"/>
          <p:cNvPicPr>
            <a:picLocks noGrp="1" noChangeAspect="1"/>
          </p:cNvPicPr>
          <p:nvPr>
            <p:ph idx="4294967295"/>
          </p:nvPr>
        </p:nvPicPr>
        <p:blipFill>
          <a:blip r:embed="rId3"/>
          <a:srcRect/>
          <a:stretch>
            <a:fillRect/>
          </a:stretch>
        </p:blipFill>
        <p:spPr>
          <a:xfrm>
            <a:off x="1520825" y="1249363"/>
            <a:ext cx="2160588" cy="2160587"/>
          </a:xfrm>
        </p:spPr>
      </p:pic>
      <p:pic>
        <p:nvPicPr>
          <p:cNvPr id="73732" name="Picture 5" descr="Brown-coal mining German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5250" y="928688"/>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Glacier-monitoring in the Alp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429000"/>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7" descr="Great wall of Chin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5250" y="34290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2688" y="928688"/>
            <a:ext cx="1857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5225" y="3429000"/>
            <a:ext cx="18748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Rechthoek 9"/>
          <p:cNvSpPr>
            <a:spLocks noChangeArrowheads="1"/>
          </p:cNvSpPr>
          <p:nvPr/>
        </p:nvSpPr>
        <p:spPr bwMode="auto">
          <a:xfrm>
            <a:off x="1547813" y="5648325"/>
            <a:ext cx="657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Heritage ( stability analysis for virtual tour ), reverse engineering, chemical industry, forensics, monitoring reclamations, etc.</a:t>
            </a:r>
            <a:endParaRPr lang="nl-BE" altLang="en-US" sz="2800">
              <a:solidFill>
                <a:schemeClr val="tx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5" name="Group 3"/>
          <p:cNvGrpSpPr>
            <a:grpSpLocks/>
          </p:cNvGrpSpPr>
          <p:nvPr/>
        </p:nvGrpSpPr>
        <p:grpSpPr bwMode="auto">
          <a:xfrm>
            <a:off x="3079750" y="2889250"/>
            <a:ext cx="2835275" cy="2646363"/>
            <a:chOff x="1940" y="1820"/>
            <a:chExt cx="1786" cy="1667"/>
          </a:xfrm>
        </p:grpSpPr>
        <p:grpSp>
          <p:nvGrpSpPr>
            <p:cNvPr id="74765" name="Group 4"/>
            <p:cNvGrpSpPr>
              <a:grpSpLocks/>
            </p:cNvGrpSpPr>
            <p:nvPr/>
          </p:nvGrpSpPr>
          <p:grpSpPr bwMode="auto">
            <a:xfrm>
              <a:off x="1940" y="1820"/>
              <a:ext cx="1786" cy="1667"/>
              <a:chOff x="1940" y="1820"/>
              <a:chExt cx="1786" cy="1667"/>
            </a:xfrm>
          </p:grpSpPr>
          <p:sp>
            <p:nvSpPr>
              <p:cNvPr id="74767" name="Freeform 5"/>
              <p:cNvSpPr>
                <a:spLocks/>
              </p:cNvSpPr>
              <p:nvPr/>
            </p:nvSpPr>
            <p:spPr bwMode="auto">
              <a:xfrm>
                <a:off x="3382" y="2278"/>
                <a:ext cx="327" cy="510"/>
              </a:xfrm>
              <a:custGeom>
                <a:avLst/>
                <a:gdLst>
                  <a:gd name="T0" fmla="*/ 1 w 653"/>
                  <a:gd name="T1" fmla="*/ 0 h 1020"/>
                  <a:gd name="T2" fmla="*/ 1 w 653"/>
                  <a:gd name="T3" fmla="*/ 1 h 1020"/>
                  <a:gd name="T4" fmla="*/ 1 w 653"/>
                  <a:gd name="T5" fmla="*/ 1 h 1020"/>
                  <a:gd name="T6" fmla="*/ 1 w 653"/>
                  <a:gd name="T7" fmla="*/ 1 h 1020"/>
                  <a:gd name="T8" fmla="*/ 1 w 653"/>
                  <a:gd name="T9" fmla="*/ 1 h 1020"/>
                  <a:gd name="T10" fmla="*/ 1 w 653"/>
                  <a:gd name="T11" fmla="*/ 1 h 1020"/>
                  <a:gd name="T12" fmla="*/ 1 w 653"/>
                  <a:gd name="T13" fmla="*/ 1 h 1020"/>
                  <a:gd name="T14" fmla="*/ 1 w 653"/>
                  <a:gd name="T15" fmla="*/ 1 h 1020"/>
                  <a:gd name="T16" fmla="*/ 1 w 653"/>
                  <a:gd name="T17" fmla="*/ 1 h 1020"/>
                  <a:gd name="T18" fmla="*/ 1 w 653"/>
                  <a:gd name="T19" fmla="*/ 1 h 1020"/>
                  <a:gd name="T20" fmla="*/ 1 w 653"/>
                  <a:gd name="T21" fmla="*/ 1 h 1020"/>
                  <a:gd name="T22" fmla="*/ 1 w 653"/>
                  <a:gd name="T23" fmla="*/ 1 h 1020"/>
                  <a:gd name="T24" fmla="*/ 1 w 653"/>
                  <a:gd name="T25" fmla="*/ 1 h 1020"/>
                  <a:gd name="T26" fmla="*/ 1 w 653"/>
                  <a:gd name="T27" fmla="*/ 1 h 1020"/>
                  <a:gd name="T28" fmla="*/ 1 w 653"/>
                  <a:gd name="T29" fmla="*/ 1 h 1020"/>
                  <a:gd name="T30" fmla="*/ 1 w 653"/>
                  <a:gd name="T31" fmla="*/ 1 h 1020"/>
                  <a:gd name="T32" fmla="*/ 1 w 653"/>
                  <a:gd name="T33" fmla="*/ 1 h 1020"/>
                  <a:gd name="T34" fmla="*/ 1 w 653"/>
                  <a:gd name="T35" fmla="*/ 1 h 1020"/>
                  <a:gd name="T36" fmla="*/ 1 w 653"/>
                  <a:gd name="T37" fmla="*/ 1 h 1020"/>
                  <a:gd name="T38" fmla="*/ 1 w 653"/>
                  <a:gd name="T39" fmla="*/ 1 h 1020"/>
                  <a:gd name="T40" fmla="*/ 1 w 653"/>
                  <a:gd name="T41" fmla="*/ 1 h 1020"/>
                  <a:gd name="T42" fmla="*/ 1 w 653"/>
                  <a:gd name="T43" fmla="*/ 1 h 1020"/>
                  <a:gd name="T44" fmla="*/ 1 w 653"/>
                  <a:gd name="T45" fmla="*/ 1 h 1020"/>
                  <a:gd name="T46" fmla="*/ 1 w 653"/>
                  <a:gd name="T47" fmla="*/ 1 h 1020"/>
                  <a:gd name="T48" fmla="*/ 1 w 653"/>
                  <a:gd name="T49" fmla="*/ 1 h 1020"/>
                  <a:gd name="T50" fmla="*/ 1 w 653"/>
                  <a:gd name="T51" fmla="*/ 1 h 1020"/>
                  <a:gd name="T52" fmla="*/ 1 w 653"/>
                  <a:gd name="T53" fmla="*/ 1 h 1020"/>
                  <a:gd name="T54" fmla="*/ 1 w 653"/>
                  <a:gd name="T55" fmla="*/ 1 h 1020"/>
                  <a:gd name="T56" fmla="*/ 1 w 653"/>
                  <a:gd name="T57" fmla="*/ 1 h 1020"/>
                  <a:gd name="T58" fmla="*/ 1 w 653"/>
                  <a:gd name="T59" fmla="*/ 1 h 1020"/>
                  <a:gd name="T60" fmla="*/ 1 w 653"/>
                  <a:gd name="T61" fmla="*/ 1 h 1020"/>
                  <a:gd name="T62" fmla="*/ 1 w 653"/>
                  <a:gd name="T63" fmla="*/ 1 h 1020"/>
                  <a:gd name="T64" fmla="*/ 1 w 653"/>
                  <a:gd name="T65" fmla="*/ 1 h 1020"/>
                  <a:gd name="T66" fmla="*/ 1 w 653"/>
                  <a:gd name="T67" fmla="*/ 1 h 1020"/>
                  <a:gd name="T68" fmla="*/ 1 w 653"/>
                  <a:gd name="T69" fmla="*/ 1 h 1020"/>
                  <a:gd name="T70" fmla="*/ 1 w 653"/>
                  <a:gd name="T71" fmla="*/ 1 h 1020"/>
                  <a:gd name="T72" fmla="*/ 0 w 653"/>
                  <a:gd name="T73" fmla="*/ 1 h 1020"/>
                  <a:gd name="T74" fmla="*/ 1 w 653"/>
                  <a:gd name="T75" fmla="*/ 1 h 1020"/>
                  <a:gd name="T76" fmla="*/ 1 w 653"/>
                  <a:gd name="T77" fmla="*/ 1 h 1020"/>
                  <a:gd name="T78" fmla="*/ 1 w 653"/>
                  <a:gd name="T79" fmla="*/ 1 h 1020"/>
                  <a:gd name="T80" fmla="*/ 1 w 653"/>
                  <a:gd name="T81" fmla="*/ 1 h 1020"/>
                  <a:gd name="T82" fmla="*/ 1 w 653"/>
                  <a:gd name="T83" fmla="*/ 1 h 1020"/>
                  <a:gd name="T84" fmla="*/ 1 w 653"/>
                  <a:gd name="T85" fmla="*/ 1 h 1020"/>
                  <a:gd name="T86" fmla="*/ 1 w 653"/>
                  <a:gd name="T87" fmla="*/ 1 h 1020"/>
                  <a:gd name="T88" fmla="*/ 1 w 653"/>
                  <a:gd name="T89" fmla="*/ 1 h 1020"/>
                  <a:gd name="T90" fmla="*/ 1 w 653"/>
                  <a:gd name="T91" fmla="*/ 1 h 1020"/>
                  <a:gd name="T92" fmla="*/ 1 w 653"/>
                  <a:gd name="T93" fmla="*/ 1 h 1020"/>
                  <a:gd name="T94" fmla="*/ 1 w 653"/>
                  <a:gd name="T95" fmla="*/ 1 h 1020"/>
                  <a:gd name="T96" fmla="*/ 1 w 653"/>
                  <a:gd name="T97" fmla="*/ 1 h 1020"/>
                  <a:gd name="T98" fmla="*/ 1 w 653"/>
                  <a:gd name="T99" fmla="*/ 1 h 1020"/>
                  <a:gd name="T100" fmla="*/ 1 w 653"/>
                  <a:gd name="T101" fmla="*/ 1 h 1020"/>
                  <a:gd name="T102" fmla="*/ 1 w 653"/>
                  <a:gd name="T103" fmla="*/ 1 h 1020"/>
                  <a:gd name="T104" fmla="*/ 1 w 653"/>
                  <a:gd name="T105" fmla="*/ 0 h 10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3"/>
                  <a:gd name="T160" fmla="*/ 0 h 1020"/>
                  <a:gd name="T161" fmla="*/ 653 w 653"/>
                  <a:gd name="T162" fmla="*/ 1020 h 10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3" h="1020">
                    <a:moveTo>
                      <a:pt x="500" y="0"/>
                    </a:moveTo>
                    <a:lnTo>
                      <a:pt x="525" y="50"/>
                    </a:lnTo>
                    <a:lnTo>
                      <a:pt x="549" y="100"/>
                    </a:lnTo>
                    <a:lnTo>
                      <a:pt x="572" y="150"/>
                    </a:lnTo>
                    <a:lnTo>
                      <a:pt x="592" y="201"/>
                    </a:lnTo>
                    <a:lnTo>
                      <a:pt x="610" y="255"/>
                    </a:lnTo>
                    <a:lnTo>
                      <a:pt x="626" y="308"/>
                    </a:lnTo>
                    <a:lnTo>
                      <a:pt x="640" y="362"/>
                    </a:lnTo>
                    <a:lnTo>
                      <a:pt x="653" y="417"/>
                    </a:lnTo>
                    <a:lnTo>
                      <a:pt x="648" y="467"/>
                    </a:lnTo>
                    <a:lnTo>
                      <a:pt x="637" y="515"/>
                    </a:lnTo>
                    <a:lnTo>
                      <a:pt x="619" y="560"/>
                    </a:lnTo>
                    <a:lnTo>
                      <a:pt x="597" y="605"/>
                    </a:lnTo>
                    <a:lnTo>
                      <a:pt x="570" y="647"/>
                    </a:lnTo>
                    <a:lnTo>
                      <a:pt x="538" y="687"/>
                    </a:lnTo>
                    <a:lnTo>
                      <a:pt x="502" y="727"/>
                    </a:lnTo>
                    <a:lnTo>
                      <a:pt x="463" y="764"/>
                    </a:lnTo>
                    <a:lnTo>
                      <a:pt x="420" y="800"/>
                    </a:lnTo>
                    <a:lnTo>
                      <a:pt x="375" y="834"/>
                    </a:lnTo>
                    <a:lnTo>
                      <a:pt x="324" y="867"/>
                    </a:lnTo>
                    <a:lnTo>
                      <a:pt x="274" y="900"/>
                    </a:lnTo>
                    <a:lnTo>
                      <a:pt x="220" y="930"/>
                    </a:lnTo>
                    <a:lnTo>
                      <a:pt x="166" y="962"/>
                    </a:lnTo>
                    <a:lnTo>
                      <a:pt x="111" y="992"/>
                    </a:lnTo>
                    <a:lnTo>
                      <a:pt x="53" y="1020"/>
                    </a:lnTo>
                    <a:lnTo>
                      <a:pt x="55" y="962"/>
                    </a:lnTo>
                    <a:lnTo>
                      <a:pt x="55" y="902"/>
                    </a:lnTo>
                    <a:lnTo>
                      <a:pt x="53" y="844"/>
                    </a:lnTo>
                    <a:lnTo>
                      <a:pt x="50" y="784"/>
                    </a:lnTo>
                    <a:lnTo>
                      <a:pt x="50" y="769"/>
                    </a:lnTo>
                    <a:lnTo>
                      <a:pt x="48" y="752"/>
                    </a:lnTo>
                    <a:lnTo>
                      <a:pt x="48" y="737"/>
                    </a:lnTo>
                    <a:lnTo>
                      <a:pt x="46" y="722"/>
                    </a:lnTo>
                    <a:lnTo>
                      <a:pt x="39" y="645"/>
                    </a:lnTo>
                    <a:lnTo>
                      <a:pt x="28" y="570"/>
                    </a:lnTo>
                    <a:lnTo>
                      <a:pt x="14" y="497"/>
                    </a:lnTo>
                    <a:lnTo>
                      <a:pt x="0" y="423"/>
                    </a:lnTo>
                    <a:lnTo>
                      <a:pt x="44" y="402"/>
                    </a:lnTo>
                    <a:lnTo>
                      <a:pt x="87" y="380"/>
                    </a:lnTo>
                    <a:lnTo>
                      <a:pt x="129" y="358"/>
                    </a:lnTo>
                    <a:lnTo>
                      <a:pt x="170" y="335"/>
                    </a:lnTo>
                    <a:lnTo>
                      <a:pt x="208" y="310"/>
                    </a:lnTo>
                    <a:lnTo>
                      <a:pt x="244" y="285"/>
                    </a:lnTo>
                    <a:lnTo>
                      <a:pt x="278" y="260"/>
                    </a:lnTo>
                    <a:lnTo>
                      <a:pt x="312" y="233"/>
                    </a:lnTo>
                    <a:lnTo>
                      <a:pt x="342" y="206"/>
                    </a:lnTo>
                    <a:lnTo>
                      <a:pt x="371" y="178"/>
                    </a:lnTo>
                    <a:lnTo>
                      <a:pt x="398" y="150"/>
                    </a:lnTo>
                    <a:lnTo>
                      <a:pt x="423" y="121"/>
                    </a:lnTo>
                    <a:lnTo>
                      <a:pt x="445" y="91"/>
                    </a:lnTo>
                    <a:lnTo>
                      <a:pt x="466" y="61"/>
                    </a:lnTo>
                    <a:lnTo>
                      <a:pt x="484" y="31"/>
                    </a:lnTo>
                    <a:lnTo>
                      <a:pt x="500"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8" name="Freeform 6"/>
              <p:cNvSpPr>
                <a:spLocks/>
              </p:cNvSpPr>
              <p:nvPr/>
            </p:nvSpPr>
            <p:spPr bwMode="auto">
              <a:xfrm>
                <a:off x="2871" y="2522"/>
                <a:ext cx="450" cy="395"/>
              </a:xfrm>
              <a:custGeom>
                <a:avLst/>
                <a:gdLst>
                  <a:gd name="T0" fmla="*/ 0 w 901"/>
                  <a:gd name="T1" fmla="*/ 1 h 789"/>
                  <a:gd name="T2" fmla="*/ 0 w 901"/>
                  <a:gd name="T3" fmla="*/ 1 h 789"/>
                  <a:gd name="T4" fmla="*/ 0 w 901"/>
                  <a:gd name="T5" fmla="*/ 1 h 789"/>
                  <a:gd name="T6" fmla="*/ 0 w 901"/>
                  <a:gd name="T7" fmla="*/ 1 h 789"/>
                  <a:gd name="T8" fmla="*/ 0 w 901"/>
                  <a:gd name="T9" fmla="*/ 1 h 789"/>
                  <a:gd name="T10" fmla="*/ 0 w 901"/>
                  <a:gd name="T11" fmla="*/ 1 h 789"/>
                  <a:gd name="T12" fmla="*/ 0 w 901"/>
                  <a:gd name="T13" fmla="*/ 1 h 789"/>
                  <a:gd name="T14" fmla="*/ 0 w 901"/>
                  <a:gd name="T15" fmla="*/ 1 h 789"/>
                  <a:gd name="T16" fmla="*/ 0 w 901"/>
                  <a:gd name="T17" fmla="*/ 1 h 789"/>
                  <a:gd name="T18" fmla="*/ 0 w 901"/>
                  <a:gd name="T19" fmla="*/ 1 h 789"/>
                  <a:gd name="T20" fmla="*/ 0 w 901"/>
                  <a:gd name="T21" fmla="*/ 1 h 789"/>
                  <a:gd name="T22" fmla="*/ 0 w 901"/>
                  <a:gd name="T23" fmla="*/ 1 h 789"/>
                  <a:gd name="T24" fmla="*/ 0 w 901"/>
                  <a:gd name="T25" fmla="*/ 1 h 789"/>
                  <a:gd name="T26" fmla="*/ 0 w 901"/>
                  <a:gd name="T27" fmla="*/ 1 h 789"/>
                  <a:gd name="T28" fmla="*/ 0 w 901"/>
                  <a:gd name="T29" fmla="*/ 1 h 789"/>
                  <a:gd name="T30" fmla="*/ 0 w 901"/>
                  <a:gd name="T31" fmla="*/ 1 h 789"/>
                  <a:gd name="T32" fmla="*/ 0 w 901"/>
                  <a:gd name="T33" fmla="*/ 1 h 789"/>
                  <a:gd name="T34" fmla="*/ 0 w 901"/>
                  <a:gd name="T35" fmla="*/ 1 h 789"/>
                  <a:gd name="T36" fmla="*/ 0 w 901"/>
                  <a:gd name="T37" fmla="*/ 1 h 789"/>
                  <a:gd name="T38" fmla="*/ 0 w 901"/>
                  <a:gd name="T39" fmla="*/ 1 h 789"/>
                  <a:gd name="T40" fmla="*/ 0 w 901"/>
                  <a:gd name="T41" fmla="*/ 1 h 789"/>
                  <a:gd name="T42" fmla="*/ 0 w 901"/>
                  <a:gd name="T43" fmla="*/ 1 h 789"/>
                  <a:gd name="T44" fmla="*/ 0 w 901"/>
                  <a:gd name="T45" fmla="*/ 1 h 789"/>
                  <a:gd name="T46" fmla="*/ 0 w 901"/>
                  <a:gd name="T47" fmla="*/ 1 h 789"/>
                  <a:gd name="T48" fmla="*/ 0 w 901"/>
                  <a:gd name="T49" fmla="*/ 1 h 789"/>
                  <a:gd name="T50" fmla="*/ 0 w 901"/>
                  <a:gd name="T51" fmla="*/ 1 h 789"/>
                  <a:gd name="T52" fmla="*/ 0 w 901"/>
                  <a:gd name="T53" fmla="*/ 1 h 789"/>
                  <a:gd name="T54" fmla="*/ 0 w 901"/>
                  <a:gd name="T55" fmla="*/ 1 h 789"/>
                  <a:gd name="T56" fmla="*/ 0 w 901"/>
                  <a:gd name="T57" fmla="*/ 1 h 789"/>
                  <a:gd name="T58" fmla="*/ 0 w 901"/>
                  <a:gd name="T59" fmla="*/ 1 h 789"/>
                  <a:gd name="T60" fmla="*/ 0 w 901"/>
                  <a:gd name="T61" fmla="*/ 1 h 789"/>
                  <a:gd name="T62" fmla="*/ 0 w 901"/>
                  <a:gd name="T63" fmla="*/ 1 h 789"/>
                  <a:gd name="T64" fmla="*/ 0 w 901"/>
                  <a:gd name="T65" fmla="*/ 1 h 789"/>
                  <a:gd name="T66" fmla="*/ 0 w 901"/>
                  <a:gd name="T67" fmla="*/ 1 h 789"/>
                  <a:gd name="T68" fmla="*/ 0 w 901"/>
                  <a:gd name="T69" fmla="*/ 1 h 789"/>
                  <a:gd name="T70" fmla="*/ 0 w 901"/>
                  <a:gd name="T71" fmla="*/ 1 h 789"/>
                  <a:gd name="T72" fmla="*/ 0 w 901"/>
                  <a:gd name="T73" fmla="*/ 1 h 789"/>
                  <a:gd name="T74" fmla="*/ 0 w 901"/>
                  <a:gd name="T75" fmla="*/ 1 h 789"/>
                  <a:gd name="T76" fmla="*/ 0 w 901"/>
                  <a:gd name="T77" fmla="*/ 0 h 789"/>
                  <a:gd name="T78" fmla="*/ 0 w 901"/>
                  <a:gd name="T79" fmla="*/ 1 h 789"/>
                  <a:gd name="T80" fmla="*/ 0 w 901"/>
                  <a:gd name="T81" fmla="*/ 1 h 789"/>
                  <a:gd name="T82" fmla="*/ 0 w 901"/>
                  <a:gd name="T83" fmla="*/ 1 h 789"/>
                  <a:gd name="T84" fmla="*/ 0 w 901"/>
                  <a:gd name="T85" fmla="*/ 1 h 789"/>
                  <a:gd name="T86" fmla="*/ 0 w 901"/>
                  <a:gd name="T87" fmla="*/ 1 h 789"/>
                  <a:gd name="T88" fmla="*/ 0 w 901"/>
                  <a:gd name="T89" fmla="*/ 1 h 789"/>
                  <a:gd name="T90" fmla="*/ 0 w 901"/>
                  <a:gd name="T91" fmla="*/ 1 h 789"/>
                  <a:gd name="T92" fmla="*/ 0 w 901"/>
                  <a:gd name="T93" fmla="*/ 1 h 78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01"/>
                  <a:gd name="T142" fmla="*/ 0 h 789"/>
                  <a:gd name="T143" fmla="*/ 901 w 901"/>
                  <a:gd name="T144" fmla="*/ 789 h 78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01" h="789">
                    <a:moveTo>
                      <a:pt x="896" y="304"/>
                    </a:moveTo>
                    <a:lnTo>
                      <a:pt x="900" y="382"/>
                    </a:lnTo>
                    <a:lnTo>
                      <a:pt x="901" y="459"/>
                    </a:lnTo>
                    <a:lnTo>
                      <a:pt x="898" y="537"/>
                    </a:lnTo>
                    <a:lnTo>
                      <a:pt x="894" y="614"/>
                    </a:lnTo>
                    <a:lnTo>
                      <a:pt x="855" y="631"/>
                    </a:lnTo>
                    <a:lnTo>
                      <a:pt x="814" y="647"/>
                    </a:lnTo>
                    <a:lnTo>
                      <a:pt x="767" y="664"/>
                    </a:lnTo>
                    <a:lnTo>
                      <a:pt x="718" y="679"/>
                    </a:lnTo>
                    <a:lnTo>
                      <a:pt x="666" y="694"/>
                    </a:lnTo>
                    <a:lnTo>
                      <a:pt x="611" y="707"/>
                    </a:lnTo>
                    <a:lnTo>
                      <a:pt x="555" y="721"/>
                    </a:lnTo>
                    <a:lnTo>
                      <a:pt x="496" y="732"/>
                    </a:lnTo>
                    <a:lnTo>
                      <a:pt x="437" y="743"/>
                    </a:lnTo>
                    <a:lnTo>
                      <a:pt x="376" y="753"/>
                    </a:lnTo>
                    <a:lnTo>
                      <a:pt x="313" y="763"/>
                    </a:lnTo>
                    <a:lnTo>
                      <a:pt x="252" y="771"/>
                    </a:lnTo>
                    <a:lnTo>
                      <a:pt x="187" y="778"/>
                    </a:lnTo>
                    <a:lnTo>
                      <a:pt x="124" y="783"/>
                    </a:lnTo>
                    <a:lnTo>
                      <a:pt x="63" y="786"/>
                    </a:lnTo>
                    <a:lnTo>
                      <a:pt x="0" y="789"/>
                    </a:lnTo>
                    <a:lnTo>
                      <a:pt x="0" y="449"/>
                    </a:lnTo>
                    <a:lnTo>
                      <a:pt x="0" y="147"/>
                    </a:lnTo>
                    <a:lnTo>
                      <a:pt x="60" y="145"/>
                    </a:lnTo>
                    <a:lnTo>
                      <a:pt x="119" y="142"/>
                    </a:lnTo>
                    <a:lnTo>
                      <a:pt x="176" y="137"/>
                    </a:lnTo>
                    <a:lnTo>
                      <a:pt x="236" y="132"/>
                    </a:lnTo>
                    <a:lnTo>
                      <a:pt x="291" y="125"/>
                    </a:lnTo>
                    <a:lnTo>
                      <a:pt x="347" y="119"/>
                    </a:lnTo>
                    <a:lnTo>
                      <a:pt x="402" y="110"/>
                    </a:lnTo>
                    <a:lnTo>
                      <a:pt x="456" y="100"/>
                    </a:lnTo>
                    <a:lnTo>
                      <a:pt x="510" y="92"/>
                    </a:lnTo>
                    <a:lnTo>
                      <a:pt x="562" y="80"/>
                    </a:lnTo>
                    <a:lnTo>
                      <a:pt x="614" y="69"/>
                    </a:lnTo>
                    <a:lnTo>
                      <a:pt x="665" y="57"/>
                    </a:lnTo>
                    <a:lnTo>
                      <a:pt x="715" y="44"/>
                    </a:lnTo>
                    <a:lnTo>
                      <a:pt x="763" y="30"/>
                    </a:lnTo>
                    <a:lnTo>
                      <a:pt x="810" y="15"/>
                    </a:lnTo>
                    <a:lnTo>
                      <a:pt x="857" y="0"/>
                    </a:lnTo>
                    <a:lnTo>
                      <a:pt x="867" y="60"/>
                    </a:lnTo>
                    <a:lnTo>
                      <a:pt x="878" y="122"/>
                    </a:lnTo>
                    <a:lnTo>
                      <a:pt x="885" y="185"/>
                    </a:lnTo>
                    <a:lnTo>
                      <a:pt x="892" y="249"/>
                    </a:lnTo>
                    <a:lnTo>
                      <a:pt x="894" y="262"/>
                    </a:lnTo>
                    <a:lnTo>
                      <a:pt x="894" y="276"/>
                    </a:lnTo>
                    <a:lnTo>
                      <a:pt x="896" y="291"/>
                    </a:lnTo>
                    <a:lnTo>
                      <a:pt x="896" y="304"/>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9" name="Freeform 7"/>
              <p:cNvSpPr>
                <a:spLocks/>
              </p:cNvSpPr>
              <p:nvPr/>
            </p:nvSpPr>
            <p:spPr bwMode="auto">
              <a:xfrm>
                <a:off x="2358" y="2917"/>
                <a:ext cx="438" cy="343"/>
              </a:xfrm>
              <a:custGeom>
                <a:avLst/>
                <a:gdLst>
                  <a:gd name="T0" fmla="*/ 1 w 876"/>
                  <a:gd name="T1" fmla="*/ 1 h 685"/>
                  <a:gd name="T2" fmla="*/ 1 w 876"/>
                  <a:gd name="T3" fmla="*/ 1 h 685"/>
                  <a:gd name="T4" fmla="*/ 1 w 876"/>
                  <a:gd name="T5" fmla="*/ 1 h 685"/>
                  <a:gd name="T6" fmla="*/ 1 w 876"/>
                  <a:gd name="T7" fmla="*/ 1 h 685"/>
                  <a:gd name="T8" fmla="*/ 1 w 876"/>
                  <a:gd name="T9" fmla="*/ 1 h 685"/>
                  <a:gd name="T10" fmla="*/ 1 w 876"/>
                  <a:gd name="T11" fmla="*/ 1 h 685"/>
                  <a:gd name="T12" fmla="*/ 1 w 876"/>
                  <a:gd name="T13" fmla="*/ 1 h 685"/>
                  <a:gd name="T14" fmla="*/ 1 w 876"/>
                  <a:gd name="T15" fmla="*/ 1 h 685"/>
                  <a:gd name="T16" fmla="*/ 1 w 876"/>
                  <a:gd name="T17" fmla="*/ 1 h 685"/>
                  <a:gd name="T18" fmla="*/ 1 w 876"/>
                  <a:gd name="T19" fmla="*/ 1 h 685"/>
                  <a:gd name="T20" fmla="*/ 1 w 876"/>
                  <a:gd name="T21" fmla="*/ 1 h 685"/>
                  <a:gd name="T22" fmla="*/ 1 w 876"/>
                  <a:gd name="T23" fmla="*/ 1 h 685"/>
                  <a:gd name="T24" fmla="*/ 1 w 876"/>
                  <a:gd name="T25" fmla="*/ 1 h 685"/>
                  <a:gd name="T26" fmla="*/ 1 w 876"/>
                  <a:gd name="T27" fmla="*/ 1 h 685"/>
                  <a:gd name="T28" fmla="*/ 1 w 876"/>
                  <a:gd name="T29" fmla="*/ 1 h 685"/>
                  <a:gd name="T30" fmla="*/ 1 w 876"/>
                  <a:gd name="T31" fmla="*/ 1 h 685"/>
                  <a:gd name="T32" fmla="*/ 1 w 876"/>
                  <a:gd name="T33" fmla="*/ 1 h 685"/>
                  <a:gd name="T34" fmla="*/ 1 w 876"/>
                  <a:gd name="T35" fmla="*/ 1 h 685"/>
                  <a:gd name="T36" fmla="*/ 1 w 876"/>
                  <a:gd name="T37" fmla="*/ 1 h 685"/>
                  <a:gd name="T38" fmla="*/ 1 w 876"/>
                  <a:gd name="T39" fmla="*/ 1 h 685"/>
                  <a:gd name="T40" fmla="*/ 1 w 876"/>
                  <a:gd name="T41" fmla="*/ 1 h 685"/>
                  <a:gd name="T42" fmla="*/ 1 w 876"/>
                  <a:gd name="T43" fmla="*/ 1 h 685"/>
                  <a:gd name="T44" fmla="*/ 1 w 876"/>
                  <a:gd name="T45" fmla="*/ 1 h 685"/>
                  <a:gd name="T46" fmla="*/ 1 w 876"/>
                  <a:gd name="T47" fmla="*/ 1 h 685"/>
                  <a:gd name="T48" fmla="*/ 1 w 876"/>
                  <a:gd name="T49" fmla="*/ 1 h 685"/>
                  <a:gd name="T50" fmla="*/ 1 w 876"/>
                  <a:gd name="T51" fmla="*/ 1 h 685"/>
                  <a:gd name="T52" fmla="*/ 1 w 876"/>
                  <a:gd name="T53" fmla="*/ 1 h 685"/>
                  <a:gd name="T54" fmla="*/ 1 w 876"/>
                  <a:gd name="T55" fmla="*/ 1 h 685"/>
                  <a:gd name="T56" fmla="*/ 1 w 876"/>
                  <a:gd name="T57" fmla="*/ 1 h 685"/>
                  <a:gd name="T58" fmla="*/ 1 w 876"/>
                  <a:gd name="T59" fmla="*/ 1 h 685"/>
                  <a:gd name="T60" fmla="*/ 1 w 876"/>
                  <a:gd name="T61" fmla="*/ 1 h 685"/>
                  <a:gd name="T62" fmla="*/ 1 w 876"/>
                  <a:gd name="T63" fmla="*/ 1 h 685"/>
                  <a:gd name="T64" fmla="*/ 1 w 876"/>
                  <a:gd name="T65" fmla="*/ 1 h 685"/>
                  <a:gd name="T66" fmla="*/ 1 w 876"/>
                  <a:gd name="T67" fmla="*/ 1 h 685"/>
                  <a:gd name="T68" fmla="*/ 1 w 876"/>
                  <a:gd name="T69" fmla="*/ 1 h 685"/>
                  <a:gd name="T70" fmla="*/ 1 w 876"/>
                  <a:gd name="T71" fmla="*/ 1 h 685"/>
                  <a:gd name="T72" fmla="*/ 1 w 876"/>
                  <a:gd name="T73" fmla="*/ 1 h 685"/>
                  <a:gd name="T74" fmla="*/ 1 w 876"/>
                  <a:gd name="T75" fmla="*/ 1 h 685"/>
                  <a:gd name="T76" fmla="*/ 1 w 876"/>
                  <a:gd name="T77" fmla="*/ 1 h 68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76"/>
                  <a:gd name="T118" fmla="*/ 0 h 685"/>
                  <a:gd name="T119" fmla="*/ 876 w 876"/>
                  <a:gd name="T120" fmla="*/ 685 h 68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76" h="685">
                    <a:moveTo>
                      <a:pt x="876" y="685"/>
                    </a:moveTo>
                    <a:lnTo>
                      <a:pt x="855" y="685"/>
                    </a:lnTo>
                    <a:lnTo>
                      <a:pt x="833" y="684"/>
                    </a:lnTo>
                    <a:lnTo>
                      <a:pt x="812" y="682"/>
                    </a:lnTo>
                    <a:lnTo>
                      <a:pt x="790" y="682"/>
                    </a:lnTo>
                    <a:lnTo>
                      <a:pt x="769" y="680"/>
                    </a:lnTo>
                    <a:lnTo>
                      <a:pt x="749" y="679"/>
                    </a:lnTo>
                    <a:lnTo>
                      <a:pt x="727" y="677"/>
                    </a:lnTo>
                    <a:lnTo>
                      <a:pt x="706" y="674"/>
                    </a:lnTo>
                    <a:lnTo>
                      <a:pt x="684" y="672"/>
                    </a:lnTo>
                    <a:lnTo>
                      <a:pt x="665" y="670"/>
                    </a:lnTo>
                    <a:lnTo>
                      <a:pt x="643" y="667"/>
                    </a:lnTo>
                    <a:lnTo>
                      <a:pt x="623" y="665"/>
                    </a:lnTo>
                    <a:lnTo>
                      <a:pt x="602" y="662"/>
                    </a:lnTo>
                    <a:lnTo>
                      <a:pt x="582" y="660"/>
                    </a:lnTo>
                    <a:lnTo>
                      <a:pt x="560" y="657"/>
                    </a:lnTo>
                    <a:lnTo>
                      <a:pt x="541" y="654"/>
                    </a:lnTo>
                    <a:lnTo>
                      <a:pt x="516" y="650"/>
                    </a:lnTo>
                    <a:lnTo>
                      <a:pt x="492" y="645"/>
                    </a:lnTo>
                    <a:lnTo>
                      <a:pt x="467" y="642"/>
                    </a:lnTo>
                    <a:lnTo>
                      <a:pt x="444" y="637"/>
                    </a:lnTo>
                    <a:lnTo>
                      <a:pt x="419" y="632"/>
                    </a:lnTo>
                    <a:lnTo>
                      <a:pt x="395" y="627"/>
                    </a:lnTo>
                    <a:lnTo>
                      <a:pt x="372" y="622"/>
                    </a:lnTo>
                    <a:lnTo>
                      <a:pt x="349" y="617"/>
                    </a:lnTo>
                    <a:lnTo>
                      <a:pt x="325" y="610"/>
                    </a:lnTo>
                    <a:lnTo>
                      <a:pt x="302" y="605"/>
                    </a:lnTo>
                    <a:lnTo>
                      <a:pt x="279" y="599"/>
                    </a:lnTo>
                    <a:lnTo>
                      <a:pt x="255" y="594"/>
                    </a:lnTo>
                    <a:lnTo>
                      <a:pt x="234" y="587"/>
                    </a:lnTo>
                    <a:lnTo>
                      <a:pt x="210" y="580"/>
                    </a:lnTo>
                    <a:lnTo>
                      <a:pt x="187" y="574"/>
                    </a:lnTo>
                    <a:lnTo>
                      <a:pt x="166" y="567"/>
                    </a:lnTo>
                    <a:lnTo>
                      <a:pt x="144" y="527"/>
                    </a:lnTo>
                    <a:lnTo>
                      <a:pt x="124" y="487"/>
                    </a:lnTo>
                    <a:lnTo>
                      <a:pt x="106" y="447"/>
                    </a:lnTo>
                    <a:lnTo>
                      <a:pt x="90" y="407"/>
                    </a:lnTo>
                    <a:lnTo>
                      <a:pt x="76" y="367"/>
                    </a:lnTo>
                    <a:lnTo>
                      <a:pt x="65" y="327"/>
                    </a:lnTo>
                    <a:lnTo>
                      <a:pt x="54" y="287"/>
                    </a:lnTo>
                    <a:lnTo>
                      <a:pt x="44" y="247"/>
                    </a:lnTo>
                    <a:lnTo>
                      <a:pt x="31" y="187"/>
                    </a:lnTo>
                    <a:lnTo>
                      <a:pt x="20" y="127"/>
                    </a:lnTo>
                    <a:lnTo>
                      <a:pt x="9" y="63"/>
                    </a:lnTo>
                    <a:lnTo>
                      <a:pt x="0" y="0"/>
                    </a:lnTo>
                    <a:lnTo>
                      <a:pt x="27" y="10"/>
                    </a:lnTo>
                    <a:lnTo>
                      <a:pt x="56" y="18"/>
                    </a:lnTo>
                    <a:lnTo>
                      <a:pt x="83" y="28"/>
                    </a:lnTo>
                    <a:lnTo>
                      <a:pt x="112" y="37"/>
                    </a:lnTo>
                    <a:lnTo>
                      <a:pt x="140" y="45"/>
                    </a:lnTo>
                    <a:lnTo>
                      <a:pt x="169" y="53"/>
                    </a:lnTo>
                    <a:lnTo>
                      <a:pt x="198" y="62"/>
                    </a:lnTo>
                    <a:lnTo>
                      <a:pt x="227" y="68"/>
                    </a:lnTo>
                    <a:lnTo>
                      <a:pt x="255" y="75"/>
                    </a:lnTo>
                    <a:lnTo>
                      <a:pt x="286" y="83"/>
                    </a:lnTo>
                    <a:lnTo>
                      <a:pt x="315" y="90"/>
                    </a:lnTo>
                    <a:lnTo>
                      <a:pt x="345" y="97"/>
                    </a:lnTo>
                    <a:lnTo>
                      <a:pt x="376" y="102"/>
                    </a:lnTo>
                    <a:lnTo>
                      <a:pt x="406" y="108"/>
                    </a:lnTo>
                    <a:lnTo>
                      <a:pt x="437" y="113"/>
                    </a:lnTo>
                    <a:lnTo>
                      <a:pt x="467" y="118"/>
                    </a:lnTo>
                    <a:lnTo>
                      <a:pt x="492" y="122"/>
                    </a:lnTo>
                    <a:lnTo>
                      <a:pt x="517" y="127"/>
                    </a:lnTo>
                    <a:lnTo>
                      <a:pt x="543" y="130"/>
                    </a:lnTo>
                    <a:lnTo>
                      <a:pt x="568" y="133"/>
                    </a:lnTo>
                    <a:lnTo>
                      <a:pt x="593" y="137"/>
                    </a:lnTo>
                    <a:lnTo>
                      <a:pt x="618" y="140"/>
                    </a:lnTo>
                    <a:lnTo>
                      <a:pt x="643" y="142"/>
                    </a:lnTo>
                    <a:lnTo>
                      <a:pt x="670" y="145"/>
                    </a:lnTo>
                    <a:lnTo>
                      <a:pt x="695" y="147"/>
                    </a:lnTo>
                    <a:lnTo>
                      <a:pt x="720" y="150"/>
                    </a:lnTo>
                    <a:lnTo>
                      <a:pt x="745" y="152"/>
                    </a:lnTo>
                    <a:lnTo>
                      <a:pt x="772" y="153"/>
                    </a:lnTo>
                    <a:lnTo>
                      <a:pt x="797" y="155"/>
                    </a:lnTo>
                    <a:lnTo>
                      <a:pt x="824" y="157"/>
                    </a:lnTo>
                    <a:lnTo>
                      <a:pt x="849" y="157"/>
                    </a:lnTo>
                    <a:lnTo>
                      <a:pt x="876" y="158"/>
                    </a:lnTo>
                    <a:lnTo>
                      <a:pt x="876" y="400"/>
                    </a:lnTo>
                    <a:lnTo>
                      <a:pt x="876" y="685"/>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0" name="Freeform 8"/>
              <p:cNvSpPr>
                <a:spLocks/>
              </p:cNvSpPr>
              <p:nvPr/>
            </p:nvSpPr>
            <p:spPr bwMode="auto">
              <a:xfrm>
                <a:off x="2346" y="2522"/>
                <a:ext cx="450" cy="395"/>
              </a:xfrm>
              <a:custGeom>
                <a:avLst/>
                <a:gdLst>
                  <a:gd name="T0" fmla="*/ 0 w 901"/>
                  <a:gd name="T1" fmla="*/ 1 h 789"/>
                  <a:gd name="T2" fmla="*/ 0 w 901"/>
                  <a:gd name="T3" fmla="*/ 1 h 789"/>
                  <a:gd name="T4" fmla="*/ 0 w 901"/>
                  <a:gd name="T5" fmla="*/ 1 h 789"/>
                  <a:gd name="T6" fmla="*/ 0 w 901"/>
                  <a:gd name="T7" fmla="*/ 1 h 789"/>
                  <a:gd name="T8" fmla="*/ 0 w 901"/>
                  <a:gd name="T9" fmla="*/ 1 h 789"/>
                  <a:gd name="T10" fmla="*/ 0 w 901"/>
                  <a:gd name="T11" fmla="*/ 1 h 789"/>
                  <a:gd name="T12" fmla="*/ 0 w 901"/>
                  <a:gd name="T13" fmla="*/ 1 h 789"/>
                  <a:gd name="T14" fmla="*/ 0 w 901"/>
                  <a:gd name="T15" fmla="*/ 1 h 789"/>
                  <a:gd name="T16" fmla="*/ 0 w 901"/>
                  <a:gd name="T17" fmla="*/ 1 h 789"/>
                  <a:gd name="T18" fmla="*/ 0 w 901"/>
                  <a:gd name="T19" fmla="*/ 1 h 789"/>
                  <a:gd name="T20" fmla="*/ 0 w 901"/>
                  <a:gd name="T21" fmla="*/ 1 h 789"/>
                  <a:gd name="T22" fmla="*/ 0 w 901"/>
                  <a:gd name="T23" fmla="*/ 1 h 789"/>
                  <a:gd name="T24" fmla="*/ 0 w 901"/>
                  <a:gd name="T25" fmla="*/ 1 h 789"/>
                  <a:gd name="T26" fmla="*/ 0 w 901"/>
                  <a:gd name="T27" fmla="*/ 1 h 789"/>
                  <a:gd name="T28" fmla="*/ 0 w 901"/>
                  <a:gd name="T29" fmla="*/ 1 h 789"/>
                  <a:gd name="T30" fmla="*/ 0 w 901"/>
                  <a:gd name="T31" fmla="*/ 1 h 789"/>
                  <a:gd name="T32" fmla="*/ 0 w 901"/>
                  <a:gd name="T33" fmla="*/ 1 h 789"/>
                  <a:gd name="T34" fmla="*/ 0 w 901"/>
                  <a:gd name="T35" fmla="*/ 1 h 789"/>
                  <a:gd name="T36" fmla="*/ 0 w 901"/>
                  <a:gd name="T37" fmla="*/ 1 h 789"/>
                  <a:gd name="T38" fmla="*/ 0 w 901"/>
                  <a:gd name="T39" fmla="*/ 1 h 789"/>
                  <a:gd name="T40" fmla="*/ 0 w 901"/>
                  <a:gd name="T41" fmla="*/ 1 h 789"/>
                  <a:gd name="T42" fmla="*/ 0 w 901"/>
                  <a:gd name="T43" fmla="*/ 1 h 789"/>
                  <a:gd name="T44" fmla="*/ 0 w 901"/>
                  <a:gd name="T45" fmla="*/ 1 h 789"/>
                  <a:gd name="T46" fmla="*/ 0 w 901"/>
                  <a:gd name="T47" fmla="*/ 1 h 789"/>
                  <a:gd name="T48" fmla="*/ 0 w 901"/>
                  <a:gd name="T49" fmla="*/ 1 h 789"/>
                  <a:gd name="T50" fmla="*/ 0 w 901"/>
                  <a:gd name="T51" fmla="*/ 1 h 789"/>
                  <a:gd name="T52" fmla="*/ 0 w 901"/>
                  <a:gd name="T53" fmla="*/ 1 h 789"/>
                  <a:gd name="T54" fmla="*/ 0 w 901"/>
                  <a:gd name="T55" fmla="*/ 1 h 789"/>
                  <a:gd name="T56" fmla="*/ 0 w 901"/>
                  <a:gd name="T57" fmla="*/ 1 h 789"/>
                  <a:gd name="T58" fmla="*/ 0 w 901"/>
                  <a:gd name="T59" fmla="*/ 1 h 789"/>
                  <a:gd name="T60" fmla="*/ 0 w 901"/>
                  <a:gd name="T61" fmla="*/ 1 h 789"/>
                  <a:gd name="T62" fmla="*/ 0 w 901"/>
                  <a:gd name="T63" fmla="*/ 1 h 789"/>
                  <a:gd name="T64" fmla="*/ 0 w 901"/>
                  <a:gd name="T65" fmla="*/ 1 h 789"/>
                  <a:gd name="T66" fmla="*/ 0 w 901"/>
                  <a:gd name="T67" fmla="*/ 1 h 789"/>
                  <a:gd name="T68" fmla="*/ 0 w 901"/>
                  <a:gd name="T69" fmla="*/ 1 h 789"/>
                  <a:gd name="T70" fmla="*/ 0 w 901"/>
                  <a:gd name="T71" fmla="*/ 1 h 789"/>
                  <a:gd name="T72" fmla="*/ 0 w 901"/>
                  <a:gd name="T73" fmla="*/ 1 h 789"/>
                  <a:gd name="T74" fmla="*/ 0 w 901"/>
                  <a:gd name="T75" fmla="*/ 1 h 789"/>
                  <a:gd name="T76" fmla="*/ 0 w 901"/>
                  <a:gd name="T77" fmla="*/ 1 h 7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1"/>
                  <a:gd name="T118" fmla="*/ 0 h 789"/>
                  <a:gd name="T119" fmla="*/ 901 w 901"/>
                  <a:gd name="T120" fmla="*/ 789 h 7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1" h="789">
                    <a:moveTo>
                      <a:pt x="4" y="304"/>
                    </a:moveTo>
                    <a:lnTo>
                      <a:pt x="6" y="287"/>
                    </a:lnTo>
                    <a:lnTo>
                      <a:pt x="8" y="271"/>
                    </a:lnTo>
                    <a:lnTo>
                      <a:pt x="8" y="255"/>
                    </a:lnTo>
                    <a:lnTo>
                      <a:pt x="9" y="239"/>
                    </a:lnTo>
                    <a:lnTo>
                      <a:pt x="16" y="177"/>
                    </a:lnTo>
                    <a:lnTo>
                      <a:pt x="24" y="117"/>
                    </a:lnTo>
                    <a:lnTo>
                      <a:pt x="33" y="59"/>
                    </a:lnTo>
                    <a:lnTo>
                      <a:pt x="43" y="0"/>
                    </a:lnTo>
                    <a:lnTo>
                      <a:pt x="60" y="5"/>
                    </a:lnTo>
                    <a:lnTo>
                      <a:pt x="78" y="12"/>
                    </a:lnTo>
                    <a:lnTo>
                      <a:pt x="95" y="17"/>
                    </a:lnTo>
                    <a:lnTo>
                      <a:pt x="112" y="22"/>
                    </a:lnTo>
                    <a:lnTo>
                      <a:pt x="130" y="27"/>
                    </a:lnTo>
                    <a:lnTo>
                      <a:pt x="148" y="32"/>
                    </a:lnTo>
                    <a:lnTo>
                      <a:pt x="165" y="37"/>
                    </a:lnTo>
                    <a:lnTo>
                      <a:pt x="183" y="42"/>
                    </a:lnTo>
                    <a:lnTo>
                      <a:pt x="201" y="47"/>
                    </a:lnTo>
                    <a:lnTo>
                      <a:pt x="219" y="52"/>
                    </a:lnTo>
                    <a:lnTo>
                      <a:pt x="237" y="57"/>
                    </a:lnTo>
                    <a:lnTo>
                      <a:pt x="257" y="62"/>
                    </a:lnTo>
                    <a:lnTo>
                      <a:pt x="275" y="67"/>
                    </a:lnTo>
                    <a:lnTo>
                      <a:pt x="295" y="72"/>
                    </a:lnTo>
                    <a:lnTo>
                      <a:pt x="313" y="75"/>
                    </a:lnTo>
                    <a:lnTo>
                      <a:pt x="332" y="80"/>
                    </a:lnTo>
                    <a:lnTo>
                      <a:pt x="365" y="87"/>
                    </a:lnTo>
                    <a:lnTo>
                      <a:pt x="399" y="94"/>
                    </a:lnTo>
                    <a:lnTo>
                      <a:pt x="433" y="100"/>
                    </a:lnTo>
                    <a:lnTo>
                      <a:pt x="467" y="105"/>
                    </a:lnTo>
                    <a:lnTo>
                      <a:pt x="501" y="110"/>
                    </a:lnTo>
                    <a:lnTo>
                      <a:pt x="535" y="115"/>
                    </a:lnTo>
                    <a:lnTo>
                      <a:pt x="571" y="120"/>
                    </a:lnTo>
                    <a:lnTo>
                      <a:pt x="607" y="125"/>
                    </a:lnTo>
                    <a:lnTo>
                      <a:pt x="641" y="129"/>
                    </a:lnTo>
                    <a:lnTo>
                      <a:pt x="679" y="132"/>
                    </a:lnTo>
                    <a:lnTo>
                      <a:pt x="715" y="135"/>
                    </a:lnTo>
                    <a:lnTo>
                      <a:pt x="751" y="139"/>
                    </a:lnTo>
                    <a:lnTo>
                      <a:pt x="788" y="142"/>
                    </a:lnTo>
                    <a:lnTo>
                      <a:pt x="826" y="144"/>
                    </a:lnTo>
                    <a:lnTo>
                      <a:pt x="864" y="145"/>
                    </a:lnTo>
                    <a:lnTo>
                      <a:pt x="901" y="147"/>
                    </a:lnTo>
                    <a:lnTo>
                      <a:pt x="901" y="454"/>
                    </a:lnTo>
                    <a:lnTo>
                      <a:pt x="901" y="789"/>
                    </a:lnTo>
                    <a:lnTo>
                      <a:pt x="869" y="788"/>
                    </a:lnTo>
                    <a:lnTo>
                      <a:pt x="839" y="786"/>
                    </a:lnTo>
                    <a:lnTo>
                      <a:pt x="806" y="784"/>
                    </a:lnTo>
                    <a:lnTo>
                      <a:pt x="774" y="781"/>
                    </a:lnTo>
                    <a:lnTo>
                      <a:pt x="742" y="779"/>
                    </a:lnTo>
                    <a:lnTo>
                      <a:pt x="709" y="776"/>
                    </a:lnTo>
                    <a:lnTo>
                      <a:pt x="677" y="773"/>
                    </a:lnTo>
                    <a:lnTo>
                      <a:pt x="645" y="769"/>
                    </a:lnTo>
                    <a:lnTo>
                      <a:pt x="612" y="764"/>
                    </a:lnTo>
                    <a:lnTo>
                      <a:pt x="580" y="761"/>
                    </a:lnTo>
                    <a:lnTo>
                      <a:pt x="548" y="756"/>
                    </a:lnTo>
                    <a:lnTo>
                      <a:pt x="515" y="751"/>
                    </a:lnTo>
                    <a:lnTo>
                      <a:pt x="485" y="746"/>
                    </a:lnTo>
                    <a:lnTo>
                      <a:pt x="453" y="741"/>
                    </a:lnTo>
                    <a:lnTo>
                      <a:pt x="422" y="734"/>
                    </a:lnTo>
                    <a:lnTo>
                      <a:pt x="392" y="729"/>
                    </a:lnTo>
                    <a:lnTo>
                      <a:pt x="363" y="724"/>
                    </a:lnTo>
                    <a:lnTo>
                      <a:pt x="336" y="717"/>
                    </a:lnTo>
                    <a:lnTo>
                      <a:pt x="307" y="711"/>
                    </a:lnTo>
                    <a:lnTo>
                      <a:pt x="280" y="704"/>
                    </a:lnTo>
                    <a:lnTo>
                      <a:pt x="253" y="697"/>
                    </a:lnTo>
                    <a:lnTo>
                      <a:pt x="228" y="691"/>
                    </a:lnTo>
                    <a:lnTo>
                      <a:pt x="203" y="684"/>
                    </a:lnTo>
                    <a:lnTo>
                      <a:pt x="178" y="677"/>
                    </a:lnTo>
                    <a:lnTo>
                      <a:pt x="153" y="669"/>
                    </a:lnTo>
                    <a:lnTo>
                      <a:pt x="130" y="662"/>
                    </a:lnTo>
                    <a:lnTo>
                      <a:pt x="108" y="654"/>
                    </a:lnTo>
                    <a:lnTo>
                      <a:pt x="85" y="647"/>
                    </a:lnTo>
                    <a:lnTo>
                      <a:pt x="65" y="639"/>
                    </a:lnTo>
                    <a:lnTo>
                      <a:pt x="43" y="631"/>
                    </a:lnTo>
                    <a:lnTo>
                      <a:pt x="24" y="622"/>
                    </a:lnTo>
                    <a:lnTo>
                      <a:pt x="6" y="614"/>
                    </a:lnTo>
                    <a:lnTo>
                      <a:pt x="2" y="537"/>
                    </a:lnTo>
                    <a:lnTo>
                      <a:pt x="0" y="459"/>
                    </a:lnTo>
                    <a:lnTo>
                      <a:pt x="0" y="382"/>
                    </a:lnTo>
                    <a:lnTo>
                      <a:pt x="4" y="304"/>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1" name="Freeform 9"/>
              <p:cNvSpPr>
                <a:spLocks/>
              </p:cNvSpPr>
              <p:nvPr/>
            </p:nvSpPr>
            <p:spPr bwMode="auto">
              <a:xfrm>
                <a:off x="2871" y="2153"/>
                <a:ext cx="409" cy="362"/>
              </a:xfrm>
              <a:custGeom>
                <a:avLst/>
                <a:gdLst>
                  <a:gd name="T0" fmla="*/ 0 w 819"/>
                  <a:gd name="T1" fmla="*/ 0 h 726"/>
                  <a:gd name="T2" fmla="*/ 0 w 819"/>
                  <a:gd name="T3" fmla="*/ 0 h 726"/>
                  <a:gd name="T4" fmla="*/ 0 w 819"/>
                  <a:gd name="T5" fmla="*/ 0 h 726"/>
                  <a:gd name="T6" fmla="*/ 0 w 819"/>
                  <a:gd name="T7" fmla="*/ 0 h 726"/>
                  <a:gd name="T8" fmla="*/ 0 w 819"/>
                  <a:gd name="T9" fmla="*/ 0 h 726"/>
                  <a:gd name="T10" fmla="*/ 0 w 819"/>
                  <a:gd name="T11" fmla="*/ 0 h 726"/>
                  <a:gd name="T12" fmla="*/ 0 w 819"/>
                  <a:gd name="T13" fmla="*/ 0 h 726"/>
                  <a:gd name="T14" fmla="*/ 0 w 819"/>
                  <a:gd name="T15" fmla="*/ 0 h 726"/>
                  <a:gd name="T16" fmla="*/ 0 w 819"/>
                  <a:gd name="T17" fmla="*/ 0 h 726"/>
                  <a:gd name="T18" fmla="*/ 0 w 819"/>
                  <a:gd name="T19" fmla="*/ 0 h 726"/>
                  <a:gd name="T20" fmla="*/ 0 w 819"/>
                  <a:gd name="T21" fmla="*/ 0 h 726"/>
                  <a:gd name="T22" fmla="*/ 0 w 819"/>
                  <a:gd name="T23" fmla="*/ 0 h 726"/>
                  <a:gd name="T24" fmla="*/ 0 w 819"/>
                  <a:gd name="T25" fmla="*/ 0 h 726"/>
                  <a:gd name="T26" fmla="*/ 0 w 819"/>
                  <a:gd name="T27" fmla="*/ 0 h 726"/>
                  <a:gd name="T28" fmla="*/ 0 w 819"/>
                  <a:gd name="T29" fmla="*/ 0 h 726"/>
                  <a:gd name="T30" fmla="*/ 0 w 819"/>
                  <a:gd name="T31" fmla="*/ 0 h 726"/>
                  <a:gd name="T32" fmla="*/ 0 w 819"/>
                  <a:gd name="T33" fmla="*/ 0 h 726"/>
                  <a:gd name="T34" fmla="*/ 0 w 819"/>
                  <a:gd name="T35" fmla="*/ 0 h 726"/>
                  <a:gd name="T36" fmla="*/ 0 w 819"/>
                  <a:gd name="T37" fmla="*/ 0 h 726"/>
                  <a:gd name="T38" fmla="*/ 0 w 819"/>
                  <a:gd name="T39" fmla="*/ 0 h 726"/>
                  <a:gd name="T40" fmla="*/ 0 w 819"/>
                  <a:gd name="T41" fmla="*/ 0 h 726"/>
                  <a:gd name="T42" fmla="*/ 0 w 819"/>
                  <a:gd name="T43" fmla="*/ 0 h 726"/>
                  <a:gd name="T44" fmla="*/ 0 w 819"/>
                  <a:gd name="T45" fmla="*/ 0 h 726"/>
                  <a:gd name="T46" fmla="*/ 0 w 819"/>
                  <a:gd name="T47" fmla="*/ 0 h 726"/>
                  <a:gd name="T48" fmla="*/ 0 w 819"/>
                  <a:gd name="T49" fmla="*/ 0 h 726"/>
                  <a:gd name="T50" fmla="*/ 0 w 819"/>
                  <a:gd name="T51" fmla="*/ 0 h 726"/>
                  <a:gd name="T52" fmla="*/ 0 w 819"/>
                  <a:gd name="T53" fmla="*/ 0 h 726"/>
                  <a:gd name="T54" fmla="*/ 0 w 819"/>
                  <a:gd name="T55" fmla="*/ 0 h 726"/>
                  <a:gd name="T56" fmla="*/ 0 w 819"/>
                  <a:gd name="T57" fmla="*/ 0 h 726"/>
                  <a:gd name="T58" fmla="*/ 0 w 819"/>
                  <a:gd name="T59" fmla="*/ 0 h 726"/>
                  <a:gd name="T60" fmla="*/ 0 w 819"/>
                  <a:gd name="T61" fmla="*/ 0 h 726"/>
                  <a:gd name="T62" fmla="*/ 0 w 819"/>
                  <a:gd name="T63" fmla="*/ 0 h 726"/>
                  <a:gd name="T64" fmla="*/ 0 w 819"/>
                  <a:gd name="T65" fmla="*/ 0 h 726"/>
                  <a:gd name="T66" fmla="*/ 0 w 819"/>
                  <a:gd name="T67" fmla="*/ 0 h 726"/>
                  <a:gd name="T68" fmla="*/ 0 w 819"/>
                  <a:gd name="T69" fmla="*/ 0 h 726"/>
                  <a:gd name="T70" fmla="*/ 0 w 819"/>
                  <a:gd name="T71" fmla="*/ 0 h 726"/>
                  <a:gd name="T72" fmla="*/ 0 w 819"/>
                  <a:gd name="T73" fmla="*/ 0 h 726"/>
                  <a:gd name="T74" fmla="*/ 0 w 819"/>
                  <a:gd name="T75" fmla="*/ 0 h 726"/>
                  <a:gd name="T76" fmla="*/ 0 w 819"/>
                  <a:gd name="T77" fmla="*/ 0 h 726"/>
                  <a:gd name="T78" fmla="*/ 0 w 819"/>
                  <a:gd name="T79" fmla="*/ 0 h 726"/>
                  <a:gd name="T80" fmla="*/ 0 w 819"/>
                  <a:gd name="T81" fmla="*/ 0 h 726"/>
                  <a:gd name="T82" fmla="*/ 0 w 819"/>
                  <a:gd name="T83" fmla="*/ 0 h 726"/>
                  <a:gd name="T84" fmla="*/ 0 w 819"/>
                  <a:gd name="T85" fmla="*/ 0 h 726"/>
                  <a:gd name="T86" fmla="*/ 0 w 819"/>
                  <a:gd name="T87" fmla="*/ 0 h 726"/>
                  <a:gd name="T88" fmla="*/ 0 w 819"/>
                  <a:gd name="T89" fmla="*/ 0 h 726"/>
                  <a:gd name="T90" fmla="*/ 0 w 819"/>
                  <a:gd name="T91" fmla="*/ 0 h 726"/>
                  <a:gd name="T92" fmla="*/ 0 w 819"/>
                  <a:gd name="T93" fmla="*/ 0 h 726"/>
                  <a:gd name="T94" fmla="*/ 0 w 819"/>
                  <a:gd name="T95" fmla="*/ 0 h 726"/>
                  <a:gd name="T96" fmla="*/ 0 w 819"/>
                  <a:gd name="T97" fmla="*/ 0 h 726"/>
                  <a:gd name="T98" fmla="*/ 0 w 819"/>
                  <a:gd name="T99" fmla="*/ 0 h 726"/>
                  <a:gd name="T100" fmla="*/ 0 w 819"/>
                  <a:gd name="T101" fmla="*/ 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9"/>
                  <a:gd name="T154" fmla="*/ 0 h 726"/>
                  <a:gd name="T155" fmla="*/ 819 w 819"/>
                  <a:gd name="T156" fmla="*/ 726 h 7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9" h="726">
                    <a:moveTo>
                      <a:pt x="0" y="97"/>
                    </a:moveTo>
                    <a:lnTo>
                      <a:pt x="40" y="96"/>
                    </a:lnTo>
                    <a:lnTo>
                      <a:pt x="78" y="92"/>
                    </a:lnTo>
                    <a:lnTo>
                      <a:pt x="115" y="91"/>
                    </a:lnTo>
                    <a:lnTo>
                      <a:pt x="153" y="86"/>
                    </a:lnTo>
                    <a:lnTo>
                      <a:pt x="191" y="82"/>
                    </a:lnTo>
                    <a:lnTo>
                      <a:pt x="227" y="77"/>
                    </a:lnTo>
                    <a:lnTo>
                      <a:pt x="262" y="72"/>
                    </a:lnTo>
                    <a:lnTo>
                      <a:pt x="298" y="66"/>
                    </a:lnTo>
                    <a:lnTo>
                      <a:pt x="332" y="59"/>
                    </a:lnTo>
                    <a:lnTo>
                      <a:pt x="367" y="52"/>
                    </a:lnTo>
                    <a:lnTo>
                      <a:pt x="401" y="45"/>
                    </a:lnTo>
                    <a:lnTo>
                      <a:pt x="435" y="37"/>
                    </a:lnTo>
                    <a:lnTo>
                      <a:pt x="467" y="29"/>
                    </a:lnTo>
                    <a:lnTo>
                      <a:pt x="499" y="19"/>
                    </a:lnTo>
                    <a:lnTo>
                      <a:pt x="530" y="10"/>
                    </a:lnTo>
                    <a:lnTo>
                      <a:pt x="560" y="0"/>
                    </a:lnTo>
                    <a:lnTo>
                      <a:pt x="586" y="40"/>
                    </a:lnTo>
                    <a:lnTo>
                      <a:pt x="609" y="81"/>
                    </a:lnTo>
                    <a:lnTo>
                      <a:pt x="632" y="122"/>
                    </a:lnTo>
                    <a:lnTo>
                      <a:pt x="656" y="166"/>
                    </a:lnTo>
                    <a:lnTo>
                      <a:pt x="677" y="209"/>
                    </a:lnTo>
                    <a:lnTo>
                      <a:pt x="699" y="254"/>
                    </a:lnTo>
                    <a:lnTo>
                      <a:pt x="720" y="301"/>
                    </a:lnTo>
                    <a:lnTo>
                      <a:pt x="740" y="347"/>
                    </a:lnTo>
                    <a:lnTo>
                      <a:pt x="751" y="376"/>
                    </a:lnTo>
                    <a:lnTo>
                      <a:pt x="761" y="402"/>
                    </a:lnTo>
                    <a:lnTo>
                      <a:pt x="772" y="431"/>
                    </a:lnTo>
                    <a:lnTo>
                      <a:pt x="781" y="459"/>
                    </a:lnTo>
                    <a:lnTo>
                      <a:pt x="792" y="489"/>
                    </a:lnTo>
                    <a:lnTo>
                      <a:pt x="801" y="517"/>
                    </a:lnTo>
                    <a:lnTo>
                      <a:pt x="810" y="548"/>
                    </a:lnTo>
                    <a:lnTo>
                      <a:pt x="819" y="578"/>
                    </a:lnTo>
                    <a:lnTo>
                      <a:pt x="774" y="593"/>
                    </a:lnTo>
                    <a:lnTo>
                      <a:pt x="729" y="608"/>
                    </a:lnTo>
                    <a:lnTo>
                      <a:pt x="682" y="621"/>
                    </a:lnTo>
                    <a:lnTo>
                      <a:pt x="636" y="634"/>
                    </a:lnTo>
                    <a:lnTo>
                      <a:pt x="587" y="646"/>
                    </a:lnTo>
                    <a:lnTo>
                      <a:pt x="539" y="658"/>
                    </a:lnTo>
                    <a:lnTo>
                      <a:pt x="489" y="669"/>
                    </a:lnTo>
                    <a:lnTo>
                      <a:pt x="437" y="679"/>
                    </a:lnTo>
                    <a:lnTo>
                      <a:pt x="385" y="688"/>
                    </a:lnTo>
                    <a:lnTo>
                      <a:pt x="332" y="696"/>
                    </a:lnTo>
                    <a:lnTo>
                      <a:pt x="279" y="703"/>
                    </a:lnTo>
                    <a:lnTo>
                      <a:pt x="223" y="709"/>
                    </a:lnTo>
                    <a:lnTo>
                      <a:pt x="169" y="714"/>
                    </a:lnTo>
                    <a:lnTo>
                      <a:pt x="113" y="719"/>
                    </a:lnTo>
                    <a:lnTo>
                      <a:pt x="58" y="723"/>
                    </a:lnTo>
                    <a:lnTo>
                      <a:pt x="0" y="726"/>
                    </a:lnTo>
                    <a:lnTo>
                      <a:pt x="0" y="419"/>
                    </a:lnTo>
                    <a:lnTo>
                      <a:pt x="0" y="97"/>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2" name="Freeform 10"/>
              <p:cNvSpPr>
                <a:spLocks/>
              </p:cNvSpPr>
              <p:nvPr/>
            </p:nvSpPr>
            <p:spPr bwMode="auto">
              <a:xfrm>
                <a:off x="2387" y="2153"/>
                <a:ext cx="409" cy="362"/>
              </a:xfrm>
              <a:custGeom>
                <a:avLst/>
                <a:gdLst>
                  <a:gd name="T0" fmla="*/ 1 w 818"/>
                  <a:gd name="T1" fmla="*/ 0 h 726"/>
                  <a:gd name="T2" fmla="*/ 1 w 818"/>
                  <a:gd name="T3" fmla="*/ 0 h 726"/>
                  <a:gd name="T4" fmla="*/ 1 w 818"/>
                  <a:gd name="T5" fmla="*/ 0 h 726"/>
                  <a:gd name="T6" fmla="*/ 1 w 818"/>
                  <a:gd name="T7" fmla="*/ 0 h 726"/>
                  <a:gd name="T8" fmla="*/ 1 w 818"/>
                  <a:gd name="T9" fmla="*/ 0 h 726"/>
                  <a:gd name="T10" fmla="*/ 1 w 818"/>
                  <a:gd name="T11" fmla="*/ 0 h 726"/>
                  <a:gd name="T12" fmla="*/ 1 w 818"/>
                  <a:gd name="T13" fmla="*/ 0 h 726"/>
                  <a:gd name="T14" fmla="*/ 1 w 818"/>
                  <a:gd name="T15" fmla="*/ 0 h 726"/>
                  <a:gd name="T16" fmla="*/ 1 w 818"/>
                  <a:gd name="T17" fmla="*/ 0 h 726"/>
                  <a:gd name="T18" fmla="*/ 1 w 818"/>
                  <a:gd name="T19" fmla="*/ 0 h 726"/>
                  <a:gd name="T20" fmla="*/ 1 w 818"/>
                  <a:gd name="T21" fmla="*/ 0 h 726"/>
                  <a:gd name="T22" fmla="*/ 1 w 818"/>
                  <a:gd name="T23" fmla="*/ 0 h 726"/>
                  <a:gd name="T24" fmla="*/ 1 w 818"/>
                  <a:gd name="T25" fmla="*/ 0 h 726"/>
                  <a:gd name="T26" fmla="*/ 1 w 818"/>
                  <a:gd name="T27" fmla="*/ 0 h 726"/>
                  <a:gd name="T28" fmla="*/ 1 w 818"/>
                  <a:gd name="T29" fmla="*/ 0 h 726"/>
                  <a:gd name="T30" fmla="*/ 1 w 818"/>
                  <a:gd name="T31" fmla="*/ 0 h 726"/>
                  <a:gd name="T32" fmla="*/ 0 w 818"/>
                  <a:gd name="T33" fmla="*/ 0 h 726"/>
                  <a:gd name="T34" fmla="*/ 1 w 818"/>
                  <a:gd name="T35" fmla="*/ 0 h 726"/>
                  <a:gd name="T36" fmla="*/ 1 w 818"/>
                  <a:gd name="T37" fmla="*/ 0 h 726"/>
                  <a:gd name="T38" fmla="*/ 1 w 818"/>
                  <a:gd name="T39" fmla="*/ 0 h 726"/>
                  <a:gd name="T40" fmla="*/ 1 w 818"/>
                  <a:gd name="T41" fmla="*/ 0 h 726"/>
                  <a:gd name="T42" fmla="*/ 1 w 818"/>
                  <a:gd name="T43" fmla="*/ 0 h 726"/>
                  <a:gd name="T44" fmla="*/ 1 w 818"/>
                  <a:gd name="T45" fmla="*/ 0 h 726"/>
                  <a:gd name="T46" fmla="*/ 1 w 818"/>
                  <a:gd name="T47" fmla="*/ 0 h 726"/>
                  <a:gd name="T48" fmla="*/ 1 w 818"/>
                  <a:gd name="T49" fmla="*/ 0 h 726"/>
                  <a:gd name="T50" fmla="*/ 1 w 818"/>
                  <a:gd name="T51" fmla="*/ 0 h 726"/>
                  <a:gd name="T52" fmla="*/ 1 w 818"/>
                  <a:gd name="T53" fmla="*/ 0 h 726"/>
                  <a:gd name="T54" fmla="*/ 1 w 818"/>
                  <a:gd name="T55" fmla="*/ 0 h 726"/>
                  <a:gd name="T56" fmla="*/ 1 w 818"/>
                  <a:gd name="T57" fmla="*/ 0 h 726"/>
                  <a:gd name="T58" fmla="*/ 1 w 818"/>
                  <a:gd name="T59" fmla="*/ 0 h 726"/>
                  <a:gd name="T60" fmla="*/ 1 w 818"/>
                  <a:gd name="T61" fmla="*/ 0 h 726"/>
                  <a:gd name="T62" fmla="*/ 1 w 818"/>
                  <a:gd name="T63" fmla="*/ 0 h 726"/>
                  <a:gd name="T64" fmla="*/ 1 w 818"/>
                  <a:gd name="T65" fmla="*/ 0 h 726"/>
                  <a:gd name="T66" fmla="*/ 1 w 818"/>
                  <a:gd name="T67" fmla="*/ 0 h 726"/>
                  <a:gd name="T68" fmla="*/ 1 w 818"/>
                  <a:gd name="T69" fmla="*/ 0 h 726"/>
                  <a:gd name="T70" fmla="*/ 1 w 818"/>
                  <a:gd name="T71" fmla="*/ 0 h 726"/>
                  <a:gd name="T72" fmla="*/ 1 w 818"/>
                  <a:gd name="T73" fmla="*/ 0 h 7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726"/>
                  <a:gd name="T113" fmla="*/ 818 w 818"/>
                  <a:gd name="T114" fmla="*/ 726 h 7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726">
                    <a:moveTo>
                      <a:pt x="818" y="409"/>
                    </a:moveTo>
                    <a:lnTo>
                      <a:pt x="818" y="726"/>
                    </a:lnTo>
                    <a:lnTo>
                      <a:pt x="788" y="724"/>
                    </a:lnTo>
                    <a:lnTo>
                      <a:pt x="759" y="723"/>
                    </a:lnTo>
                    <a:lnTo>
                      <a:pt x="729" y="721"/>
                    </a:lnTo>
                    <a:lnTo>
                      <a:pt x="700" y="719"/>
                    </a:lnTo>
                    <a:lnTo>
                      <a:pt x="671" y="716"/>
                    </a:lnTo>
                    <a:lnTo>
                      <a:pt x="642" y="714"/>
                    </a:lnTo>
                    <a:lnTo>
                      <a:pt x="614" y="711"/>
                    </a:lnTo>
                    <a:lnTo>
                      <a:pt x="585" y="708"/>
                    </a:lnTo>
                    <a:lnTo>
                      <a:pt x="556" y="706"/>
                    </a:lnTo>
                    <a:lnTo>
                      <a:pt x="528" y="701"/>
                    </a:lnTo>
                    <a:lnTo>
                      <a:pt x="499" y="698"/>
                    </a:lnTo>
                    <a:lnTo>
                      <a:pt x="472" y="694"/>
                    </a:lnTo>
                    <a:lnTo>
                      <a:pt x="445" y="689"/>
                    </a:lnTo>
                    <a:lnTo>
                      <a:pt x="416" y="686"/>
                    </a:lnTo>
                    <a:lnTo>
                      <a:pt x="389" y="681"/>
                    </a:lnTo>
                    <a:lnTo>
                      <a:pt x="362" y="676"/>
                    </a:lnTo>
                    <a:lnTo>
                      <a:pt x="337" y="671"/>
                    </a:lnTo>
                    <a:lnTo>
                      <a:pt x="314" y="666"/>
                    </a:lnTo>
                    <a:lnTo>
                      <a:pt x="289" y="661"/>
                    </a:lnTo>
                    <a:lnTo>
                      <a:pt x="266" y="656"/>
                    </a:lnTo>
                    <a:lnTo>
                      <a:pt x="242" y="651"/>
                    </a:lnTo>
                    <a:lnTo>
                      <a:pt x="219" y="644"/>
                    </a:lnTo>
                    <a:lnTo>
                      <a:pt x="196" y="639"/>
                    </a:lnTo>
                    <a:lnTo>
                      <a:pt x="174" y="633"/>
                    </a:lnTo>
                    <a:lnTo>
                      <a:pt x="151" y="626"/>
                    </a:lnTo>
                    <a:lnTo>
                      <a:pt x="127" y="619"/>
                    </a:lnTo>
                    <a:lnTo>
                      <a:pt x="106" y="613"/>
                    </a:lnTo>
                    <a:lnTo>
                      <a:pt x="84" y="606"/>
                    </a:lnTo>
                    <a:lnTo>
                      <a:pt x="63" y="599"/>
                    </a:lnTo>
                    <a:lnTo>
                      <a:pt x="41" y="593"/>
                    </a:lnTo>
                    <a:lnTo>
                      <a:pt x="21" y="584"/>
                    </a:lnTo>
                    <a:lnTo>
                      <a:pt x="0" y="578"/>
                    </a:lnTo>
                    <a:lnTo>
                      <a:pt x="9" y="544"/>
                    </a:lnTo>
                    <a:lnTo>
                      <a:pt x="20" y="512"/>
                    </a:lnTo>
                    <a:lnTo>
                      <a:pt x="30" y="479"/>
                    </a:lnTo>
                    <a:lnTo>
                      <a:pt x="41" y="447"/>
                    </a:lnTo>
                    <a:lnTo>
                      <a:pt x="52" y="416"/>
                    </a:lnTo>
                    <a:lnTo>
                      <a:pt x="63" y="386"/>
                    </a:lnTo>
                    <a:lnTo>
                      <a:pt x="75" y="354"/>
                    </a:lnTo>
                    <a:lnTo>
                      <a:pt x="88" y="324"/>
                    </a:lnTo>
                    <a:lnTo>
                      <a:pt x="106" y="281"/>
                    </a:lnTo>
                    <a:lnTo>
                      <a:pt x="126" y="237"/>
                    </a:lnTo>
                    <a:lnTo>
                      <a:pt x="145" y="196"/>
                    </a:lnTo>
                    <a:lnTo>
                      <a:pt x="167" y="156"/>
                    </a:lnTo>
                    <a:lnTo>
                      <a:pt x="188" y="116"/>
                    </a:lnTo>
                    <a:lnTo>
                      <a:pt x="210" y="76"/>
                    </a:lnTo>
                    <a:lnTo>
                      <a:pt x="233" y="37"/>
                    </a:lnTo>
                    <a:lnTo>
                      <a:pt x="257" y="0"/>
                    </a:lnTo>
                    <a:lnTo>
                      <a:pt x="285" y="9"/>
                    </a:lnTo>
                    <a:lnTo>
                      <a:pt x="312" y="17"/>
                    </a:lnTo>
                    <a:lnTo>
                      <a:pt x="341" y="25"/>
                    </a:lnTo>
                    <a:lnTo>
                      <a:pt x="371" y="34"/>
                    </a:lnTo>
                    <a:lnTo>
                      <a:pt x="400" y="40"/>
                    </a:lnTo>
                    <a:lnTo>
                      <a:pt x="431" y="49"/>
                    </a:lnTo>
                    <a:lnTo>
                      <a:pt x="461" y="54"/>
                    </a:lnTo>
                    <a:lnTo>
                      <a:pt x="492" y="61"/>
                    </a:lnTo>
                    <a:lnTo>
                      <a:pt x="511" y="64"/>
                    </a:lnTo>
                    <a:lnTo>
                      <a:pt x="531" y="67"/>
                    </a:lnTo>
                    <a:lnTo>
                      <a:pt x="549" y="71"/>
                    </a:lnTo>
                    <a:lnTo>
                      <a:pt x="569" y="74"/>
                    </a:lnTo>
                    <a:lnTo>
                      <a:pt x="590" y="76"/>
                    </a:lnTo>
                    <a:lnTo>
                      <a:pt x="610" y="79"/>
                    </a:lnTo>
                    <a:lnTo>
                      <a:pt x="630" y="82"/>
                    </a:lnTo>
                    <a:lnTo>
                      <a:pt x="650" y="84"/>
                    </a:lnTo>
                    <a:lnTo>
                      <a:pt x="671" y="86"/>
                    </a:lnTo>
                    <a:lnTo>
                      <a:pt x="691" y="89"/>
                    </a:lnTo>
                    <a:lnTo>
                      <a:pt x="713" y="91"/>
                    </a:lnTo>
                    <a:lnTo>
                      <a:pt x="734" y="92"/>
                    </a:lnTo>
                    <a:lnTo>
                      <a:pt x="754" y="94"/>
                    </a:lnTo>
                    <a:lnTo>
                      <a:pt x="775" y="96"/>
                    </a:lnTo>
                    <a:lnTo>
                      <a:pt x="797" y="96"/>
                    </a:lnTo>
                    <a:lnTo>
                      <a:pt x="818" y="97"/>
                    </a:lnTo>
                    <a:lnTo>
                      <a:pt x="818" y="409"/>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3" name="Freeform 11"/>
              <p:cNvSpPr>
                <a:spLocks/>
              </p:cNvSpPr>
              <p:nvPr/>
            </p:nvSpPr>
            <p:spPr bwMode="auto">
              <a:xfrm>
                <a:off x="2871" y="2917"/>
                <a:ext cx="437" cy="343"/>
              </a:xfrm>
              <a:custGeom>
                <a:avLst/>
                <a:gdLst>
                  <a:gd name="T0" fmla="*/ 0 w 875"/>
                  <a:gd name="T1" fmla="*/ 1 h 685"/>
                  <a:gd name="T2" fmla="*/ 0 w 875"/>
                  <a:gd name="T3" fmla="*/ 1 h 685"/>
                  <a:gd name="T4" fmla="*/ 0 w 875"/>
                  <a:gd name="T5" fmla="*/ 1 h 685"/>
                  <a:gd name="T6" fmla="*/ 0 w 875"/>
                  <a:gd name="T7" fmla="*/ 1 h 685"/>
                  <a:gd name="T8" fmla="*/ 0 w 875"/>
                  <a:gd name="T9" fmla="*/ 1 h 685"/>
                  <a:gd name="T10" fmla="*/ 0 w 875"/>
                  <a:gd name="T11" fmla="*/ 1 h 685"/>
                  <a:gd name="T12" fmla="*/ 0 w 875"/>
                  <a:gd name="T13" fmla="*/ 1 h 685"/>
                  <a:gd name="T14" fmla="*/ 0 w 875"/>
                  <a:gd name="T15" fmla="*/ 1 h 685"/>
                  <a:gd name="T16" fmla="*/ 0 w 875"/>
                  <a:gd name="T17" fmla="*/ 1 h 685"/>
                  <a:gd name="T18" fmla="*/ 0 w 875"/>
                  <a:gd name="T19" fmla="*/ 1 h 685"/>
                  <a:gd name="T20" fmla="*/ 0 w 875"/>
                  <a:gd name="T21" fmla="*/ 1 h 685"/>
                  <a:gd name="T22" fmla="*/ 0 w 875"/>
                  <a:gd name="T23" fmla="*/ 1 h 685"/>
                  <a:gd name="T24" fmla="*/ 0 w 875"/>
                  <a:gd name="T25" fmla="*/ 1 h 685"/>
                  <a:gd name="T26" fmla="*/ 0 w 875"/>
                  <a:gd name="T27" fmla="*/ 1 h 685"/>
                  <a:gd name="T28" fmla="*/ 0 w 875"/>
                  <a:gd name="T29" fmla="*/ 1 h 685"/>
                  <a:gd name="T30" fmla="*/ 0 w 875"/>
                  <a:gd name="T31" fmla="*/ 1 h 685"/>
                  <a:gd name="T32" fmla="*/ 0 w 875"/>
                  <a:gd name="T33" fmla="*/ 1 h 685"/>
                  <a:gd name="T34" fmla="*/ 0 w 875"/>
                  <a:gd name="T35" fmla="*/ 0 h 685"/>
                  <a:gd name="T36" fmla="*/ 0 w 875"/>
                  <a:gd name="T37" fmla="*/ 1 h 685"/>
                  <a:gd name="T38" fmla="*/ 0 w 875"/>
                  <a:gd name="T39" fmla="*/ 1 h 685"/>
                  <a:gd name="T40" fmla="*/ 0 w 875"/>
                  <a:gd name="T41" fmla="*/ 1 h 685"/>
                  <a:gd name="T42" fmla="*/ 0 w 875"/>
                  <a:gd name="T43" fmla="*/ 1 h 685"/>
                  <a:gd name="T44" fmla="*/ 0 w 875"/>
                  <a:gd name="T45" fmla="*/ 1 h 685"/>
                  <a:gd name="T46" fmla="*/ 0 w 875"/>
                  <a:gd name="T47" fmla="*/ 1 h 685"/>
                  <a:gd name="T48" fmla="*/ 0 w 875"/>
                  <a:gd name="T49" fmla="*/ 1 h 685"/>
                  <a:gd name="T50" fmla="*/ 0 w 875"/>
                  <a:gd name="T51" fmla="*/ 1 h 685"/>
                  <a:gd name="T52" fmla="*/ 0 w 875"/>
                  <a:gd name="T53" fmla="*/ 1 h 685"/>
                  <a:gd name="T54" fmla="*/ 0 w 875"/>
                  <a:gd name="T55" fmla="*/ 1 h 685"/>
                  <a:gd name="T56" fmla="*/ 0 w 875"/>
                  <a:gd name="T57" fmla="*/ 1 h 685"/>
                  <a:gd name="T58" fmla="*/ 0 w 875"/>
                  <a:gd name="T59" fmla="*/ 1 h 685"/>
                  <a:gd name="T60" fmla="*/ 0 w 875"/>
                  <a:gd name="T61" fmla="*/ 1 h 685"/>
                  <a:gd name="T62" fmla="*/ 0 w 875"/>
                  <a:gd name="T63" fmla="*/ 1 h 685"/>
                  <a:gd name="T64" fmla="*/ 0 w 875"/>
                  <a:gd name="T65" fmla="*/ 1 h 685"/>
                  <a:gd name="T66" fmla="*/ 0 w 875"/>
                  <a:gd name="T67" fmla="*/ 1 h 685"/>
                  <a:gd name="T68" fmla="*/ 0 w 875"/>
                  <a:gd name="T69" fmla="*/ 1 h 685"/>
                  <a:gd name="T70" fmla="*/ 0 w 875"/>
                  <a:gd name="T71" fmla="*/ 1 h 685"/>
                  <a:gd name="T72" fmla="*/ 0 w 875"/>
                  <a:gd name="T73" fmla="*/ 1 h 685"/>
                  <a:gd name="T74" fmla="*/ 0 w 875"/>
                  <a:gd name="T75" fmla="*/ 1 h 685"/>
                  <a:gd name="T76" fmla="*/ 0 w 875"/>
                  <a:gd name="T77" fmla="*/ 1 h 685"/>
                  <a:gd name="T78" fmla="*/ 0 w 875"/>
                  <a:gd name="T79" fmla="*/ 1 h 685"/>
                  <a:gd name="T80" fmla="*/ 0 w 875"/>
                  <a:gd name="T81" fmla="*/ 1 h 685"/>
                  <a:gd name="T82" fmla="*/ 0 w 875"/>
                  <a:gd name="T83" fmla="*/ 1 h 685"/>
                  <a:gd name="T84" fmla="*/ 0 w 875"/>
                  <a:gd name="T85" fmla="*/ 1 h 685"/>
                  <a:gd name="T86" fmla="*/ 0 w 875"/>
                  <a:gd name="T87" fmla="*/ 1 h 685"/>
                  <a:gd name="T88" fmla="*/ 0 w 875"/>
                  <a:gd name="T89" fmla="*/ 1 h 685"/>
                  <a:gd name="T90" fmla="*/ 0 w 875"/>
                  <a:gd name="T91" fmla="*/ 1 h 685"/>
                  <a:gd name="T92" fmla="*/ 0 w 875"/>
                  <a:gd name="T93" fmla="*/ 1 h 685"/>
                  <a:gd name="T94" fmla="*/ 0 w 875"/>
                  <a:gd name="T95" fmla="*/ 1 h 685"/>
                  <a:gd name="T96" fmla="*/ 0 w 875"/>
                  <a:gd name="T97" fmla="*/ 1 h 685"/>
                  <a:gd name="T98" fmla="*/ 0 w 875"/>
                  <a:gd name="T99" fmla="*/ 1 h 685"/>
                  <a:gd name="T100" fmla="*/ 0 w 875"/>
                  <a:gd name="T101" fmla="*/ 1 h 6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75"/>
                  <a:gd name="T154" fmla="*/ 0 h 685"/>
                  <a:gd name="T155" fmla="*/ 875 w 875"/>
                  <a:gd name="T156" fmla="*/ 685 h 6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75" h="685">
                    <a:moveTo>
                      <a:pt x="0" y="485"/>
                    </a:moveTo>
                    <a:lnTo>
                      <a:pt x="0" y="158"/>
                    </a:lnTo>
                    <a:lnTo>
                      <a:pt x="60" y="157"/>
                    </a:lnTo>
                    <a:lnTo>
                      <a:pt x="119" y="152"/>
                    </a:lnTo>
                    <a:lnTo>
                      <a:pt x="176" y="148"/>
                    </a:lnTo>
                    <a:lnTo>
                      <a:pt x="234" y="142"/>
                    </a:lnTo>
                    <a:lnTo>
                      <a:pt x="291" y="135"/>
                    </a:lnTo>
                    <a:lnTo>
                      <a:pt x="347" y="128"/>
                    </a:lnTo>
                    <a:lnTo>
                      <a:pt x="402" y="120"/>
                    </a:lnTo>
                    <a:lnTo>
                      <a:pt x="458" y="110"/>
                    </a:lnTo>
                    <a:lnTo>
                      <a:pt x="514" y="100"/>
                    </a:lnTo>
                    <a:lnTo>
                      <a:pt x="568" y="88"/>
                    </a:lnTo>
                    <a:lnTo>
                      <a:pt x="620" y="75"/>
                    </a:lnTo>
                    <a:lnTo>
                      <a:pt x="672" y="62"/>
                    </a:lnTo>
                    <a:lnTo>
                      <a:pt x="724" y="48"/>
                    </a:lnTo>
                    <a:lnTo>
                      <a:pt x="776" y="33"/>
                    </a:lnTo>
                    <a:lnTo>
                      <a:pt x="826" y="17"/>
                    </a:lnTo>
                    <a:lnTo>
                      <a:pt x="875" y="0"/>
                    </a:lnTo>
                    <a:lnTo>
                      <a:pt x="869" y="42"/>
                    </a:lnTo>
                    <a:lnTo>
                      <a:pt x="862" y="82"/>
                    </a:lnTo>
                    <a:lnTo>
                      <a:pt x="857" y="120"/>
                    </a:lnTo>
                    <a:lnTo>
                      <a:pt x="849" y="160"/>
                    </a:lnTo>
                    <a:lnTo>
                      <a:pt x="842" y="198"/>
                    </a:lnTo>
                    <a:lnTo>
                      <a:pt x="835" y="237"/>
                    </a:lnTo>
                    <a:lnTo>
                      <a:pt x="826" y="273"/>
                    </a:lnTo>
                    <a:lnTo>
                      <a:pt x="815" y="312"/>
                    </a:lnTo>
                    <a:lnTo>
                      <a:pt x="806" y="343"/>
                    </a:lnTo>
                    <a:lnTo>
                      <a:pt x="796" y="375"/>
                    </a:lnTo>
                    <a:lnTo>
                      <a:pt x="785" y="407"/>
                    </a:lnTo>
                    <a:lnTo>
                      <a:pt x="772" y="439"/>
                    </a:lnTo>
                    <a:lnTo>
                      <a:pt x="760" y="470"/>
                    </a:lnTo>
                    <a:lnTo>
                      <a:pt x="745" y="502"/>
                    </a:lnTo>
                    <a:lnTo>
                      <a:pt x="729" y="535"/>
                    </a:lnTo>
                    <a:lnTo>
                      <a:pt x="711" y="567"/>
                    </a:lnTo>
                    <a:lnTo>
                      <a:pt x="670" y="579"/>
                    </a:lnTo>
                    <a:lnTo>
                      <a:pt x="629" y="592"/>
                    </a:lnTo>
                    <a:lnTo>
                      <a:pt x="587" y="602"/>
                    </a:lnTo>
                    <a:lnTo>
                      <a:pt x="544" y="614"/>
                    </a:lnTo>
                    <a:lnTo>
                      <a:pt x="501" y="624"/>
                    </a:lnTo>
                    <a:lnTo>
                      <a:pt x="458" y="632"/>
                    </a:lnTo>
                    <a:lnTo>
                      <a:pt x="413" y="640"/>
                    </a:lnTo>
                    <a:lnTo>
                      <a:pt x="370" y="649"/>
                    </a:lnTo>
                    <a:lnTo>
                      <a:pt x="325" y="655"/>
                    </a:lnTo>
                    <a:lnTo>
                      <a:pt x="279" y="662"/>
                    </a:lnTo>
                    <a:lnTo>
                      <a:pt x="234" y="669"/>
                    </a:lnTo>
                    <a:lnTo>
                      <a:pt x="187" y="674"/>
                    </a:lnTo>
                    <a:lnTo>
                      <a:pt x="142" y="677"/>
                    </a:lnTo>
                    <a:lnTo>
                      <a:pt x="96" y="680"/>
                    </a:lnTo>
                    <a:lnTo>
                      <a:pt x="47" y="684"/>
                    </a:lnTo>
                    <a:lnTo>
                      <a:pt x="0" y="685"/>
                    </a:lnTo>
                    <a:lnTo>
                      <a:pt x="0" y="485"/>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4" name="Freeform 12"/>
              <p:cNvSpPr>
                <a:spLocks/>
              </p:cNvSpPr>
              <p:nvPr/>
            </p:nvSpPr>
            <p:spPr bwMode="auto">
              <a:xfrm>
                <a:off x="3231" y="1994"/>
                <a:ext cx="337" cy="414"/>
              </a:xfrm>
              <a:custGeom>
                <a:avLst/>
                <a:gdLst>
                  <a:gd name="T0" fmla="*/ 1 w 673"/>
                  <a:gd name="T1" fmla="*/ 1 h 827"/>
                  <a:gd name="T2" fmla="*/ 1 w 673"/>
                  <a:gd name="T3" fmla="*/ 1 h 827"/>
                  <a:gd name="T4" fmla="*/ 1 w 673"/>
                  <a:gd name="T5" fmla="*/ 1 h 827"/>
                  <a:gd name="T6" fmla="*/ 1 w 673"/>
                  <a:gd name="T7" fmla="*/ 1 h 827"/>
                  <a:gd name="T8" fmla="*/ 1 w 673"/>
                  <a:gd name="T9" fmla="*/ 1 h 827"/>
                  <a:gd name="T10" fmla="*/ 1 w 673"/>
                  <a:gd name="T11" fmla="*/ 1 h 827"/>
                  <a:gd name="T12" fmla="*/ 1 w 673"/>
                  <a:gd name="T13" fmla="*/ 1 h 827"/>
                  <a:gd name="T14" fmla="*/ 1 w 673"/>
                  <a:gd name="T15" fmla="*/ 1 h 827"/>
                  <a:gd name="T16" fmla="*/ 1 w 673"/>
                  <a:gd name="T17" fmla="*/ 1 h 827"/>
                  <a:gd name="T18" fmla="*/ 1 w 673"/>
                  <a:gd name="T19" fmla="*/ 1 h 827"/>
                  <a:gd name="T20" fmla="*/ 1 w 673"/>
                  <a:gd name="T21" fmla="*/ 1 h 827"/>
                  <a:gd name="T22" fmla="*/ 1 w 673"/>
                  <a:gd name="T23" fmla="*/ 1 h 827"/>
                  <a:gd name="T24" fmla="*/ 1 w 673"/>
                  <a:gd name="T25" fmla="*/ 1 h 827"/>
                  <a:gd name="T26" fmla="*/ 1 w 673"/>
                  <a:gd name="T27" fmla="*/ 1 h 827"/>
                  <a:gd name="T28" fmla="*/ 1 w 673"/>
                  <a:gd name="T29" fmla="*/ 1 h 827"/>
                  <a:gd name="T30" fmla="*/ 1 w 673"/>
                  <a:gd name="T31" fmla="*/ 1 h 827"/>
                  <a:gd name="T32" fmla="*/ 1 w 673"/>
                  <a:gd name="T33" fmla="*/ 1 h 827"/>
                  <a:gd name="T34" fmla="*/ 1 w 673"/>
                  <a:gd name="T35" fmla="*/ 1 h 827"/>
                  <a:gd name="T36" fmla="*/ 1 w 673"/>
                  <a:gd name="T37" fmla="*/ 1 h 827"/>
                  <a:gd name="T38" fmla="*/ 1 w 673"/>
                  <a:gd name="T39" fmla="*/ 1 h 827"/>
                  <a:gd name="T40" fmla="*/ 1 w 673"/>
                  <a:gd name="T41" fmla="*/ 1 h 827"/>
                  <a:gd name="T42" fmla="*/ 1 w 673"/>
                  <a:gd name="T43" fmla="*/ 1 h 827"/>
                  <a:gd name="T44" fmla="*/ 1 w 673"/>
                  <a:gd name="T45" fmla="*/ 1 h 827"/>
                  <a:gd name="T46" fmla="*/ 1 w 673"/>
                  <a:gd name="T47" fmla="*/ 1 h 827"/>
                  <a:gd name="T48" fmla="*/ 1 w 673"/>
                  <a:gd name="T49" fmla="*/ 1 h 827"/>
                  <a:gd name="T50" fmla="*/ 1 w 673"/>
                  <a:gd name="T51" fmla="*/ 1 h 827"/>
                  <a:gd name="T52" fmla="*/ 1 w 673"/>
                  <a:gd name="T53" fmla="*/ 1 h 827"/>
                  <a:gd name="T54" fmla="*/ 1 w 673"/>
                  <a:gd name="T55" fmla="*/ 1 h 827"/>
                  <a:gd name="T56" fmla="*/ 1 w 673"/>
                  <a:gd name="T57" fmla="*/ 1 h 827"/>
                  <a:gd name="T58" fmla="*/ 1 w 673"/>
                  <a:gd name="T59" fmla="*/ 1 h 827"/>
                  <a:gd name="T60" fmla="*/ 1 w 673"/>
                  <a:gd name="T61" fmla="*/ 1 h 827"/>
                  <a:gd name="T62" fmla="*/ 1 w 673"/>
                  <a:gd name="T63" fmla="*/ 1 h 8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3"/>
                  <a:gd name="T97" fmla="*/ 0 h 827"/>
                  <a:gd name="T98" fmla="*/ 673 w 673"/>
                  <a:gd name="T99" fmla="*/ 827 h 8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3" h="827">
                    <a:moveTo>
                      <a:pt x="303" y="0"/>
                    </a:moveTo>
                    <a:lnTo>
                      <a:pt x="327" y="16"/>
                    </a:lnTo>
                    <a:lnTo>
                      <a:pt x="350" y="33"/>
                    </a:lnTo>
                    <a:lnTo>
                      <a:pt x="375" y="51"/>
                    </a:lnTo>
                    <a:lnTo>
                      <a:pt x="398" y="71"/>
                    </a:lnTo>
                    <a:lnTo>
                      <a:pt x="424" y="93"/>
                    </a:lnTo>
                    <a:lnTo>
                      <a:pt x="447" y="115"/>
                    </a:lnTo>
                    <a:lnTo>
                      <a:pt x="472" y="138"/>
                    </a:lnTo>
                    <a:lnTo>
                      <a:pt x="495" y="161"/>
                    </a:lnTo>
                    <a:lnTo>
                      <a:pt x="519" y="185"/>
                    </a:lnTo>
                    <a:lnTo>
                      <a:pt x="544" y="210"/>
                    </a:lnTo>
                    <a:lnTo>
                      <a:pt x="565" y="235"/>
                    </a:lnTo>
                    <a:lnTo>
                      <a:pt x="589" y="260"/>
                    </a:lnTo>
                    <a:lnTo>
                      <a:pt x="610" y="286"/>
                    </a:lnTo>
                    <a:lnTo>
                      <a:pt x="632" y="311"/>
                    </a:lnTo>
                    <a:lnTo>
                      <a:pt x="653" y="338"/>
                    </a:lnTo>
                    <a:lnTo>
                      <a:pt x="673" y="363"/>
                    </a:lnTo>
                    <a:lnTo>
                      <a:pt x="671" y="397"/>
                    </a:lnTo>
                    <a:lnTo>
                      <a:pt x="666" y="428"/>
                    </a:lnTo>
                    <a:lnTo>
                      <a:pt x="655" y="462"/>
                    </a:lnTo>
                    <a:lnTo>
                      <a:pt x="643" y="493"/>
                    </a:lnTo>
                    <a:lnTo>
                      <a:pt x="628" y="525"/>
                    </a:lnTo>
                    <a:lnTo>
                      <a:pt x="608" y="555"/>
                    </a:lnTo>
                    <a:lnTo>
                      <a:pt x="585" y="585"/>
                    </a:lnTo>
                    <a:lnTo>
                      <a:pt x="560" y="615"/>
                    </a:lnTo>
                    <a:lnTo>
                      <a:pt x="533" y="643"/>
                    </a:lnTo>
                    <a:lnTo>
                      <a:pt x="501" y="672"/>
                    </a:lnTo>
                    <a:lnTo>
                      <a:pt x="467" y="700"/>
                    </a:lnTo>
                    <a:lnTo>
                      <a:pt x="431" y="727"/>
                    </a:lnTo>
                    <a:lnTo>
                      <a:pt x="391" y="753"/>
                    </a:lnTo>
                    <a:lnTo>
                      <a:pt x="350" y="778"/>
                    </a:lnTo>
                    <a:lnTo>
                      <a:pt x="305" y="803"/>
                    </a:lnTo>
                    <a:lnTo>
                      <a:pt x="258" y="827"/>
                    </a:lnTo>
                    <a:lnTo>
                      <a:pt x="244" y="780"/>
                    </a:lnTo>
                    <a:lnTo>
                      <a:pt x="228" y="733"/>
                    </a:lnTo>
                    <a:lnTo>
                      <a:pt x="212" y="688"/>
                    </a:lnTo>
                    <a:lnTo>
                      <a:pt x="194" y="642"/>
                    </a:lnTo>
                    <a:lnTo>
                      <a:pt x="176" y="598"/>
                    </a:lnTo>
                    <a:lnTo>
                      <a:pt x="158" y="555"/>
                    </a:lnTo>
                    <a:lnTo>
                      <a:pt x="138" y="512"/>
                    </a:lnTo>
                    <a:lnTo>
                      <a:pt x="118" y="468"/>
                    </a:lnTo>
                    <a:lnTo>
                      <a:pt x="104" y="440"/>
                    </a:lnTo>
                    <a:lnTo>
                      <a:pt x="90" y="412"/>
                    </a:lnTo>
                    <a:lnTo>
                      <a:pt x="75" y="385"/>
                    </a:lnTo>
                    <a:lnTo>
                      <a:pt x="61" y="356"/>
                    </a:lnTo>
                    <a:lnTo>
                      <a:pt x="47" y="330"/>
                    </a:lnTo>
                    <a:lnTo>
                      <a:pt x="30" y="303"/>
                    </a:lnTo>
                    <a:lnTo>
                      <a:pt x="16" y="278"/>
                    </a:lnTo>
                    <a:lnTo>
                      <a:pt x="0" y="251"/>
                    </a:lnTo>
                    <a:lnTo>
                      <a:pt x="25" y="238"/>
                    </a:lnTo>
                    <a:lnTo>
                      <a:pt x="50" y="225"/>
                    </a:lnTo>
                    <a:lnTo>
                      <a:pt x="75" y="211"/>
                    </a:lnTo>
                    <a:lnTo>
                      <a:pt x="99" y="196"/>
                    </a:lnTo>
                    <a:lnTo>
                      <a:pt x="120" y="183"/>
                    </a:lnTo>
                    <a:lnTo>
                      <a:pt x="142" y="168"/>
                    </a:lnTo>
                    <a:lnTo>
                      <a:pt x="163" y="153"/>
                    </a:lnTo>
                    <a:lnTo>
                      <a:pt x="183" y="136"/>
                    </a:lnTo>
                    <a:lnTo>
                      <a:pt x="201" y="121"/>
                    </a:lnTo>
                    <a:lnTo>
                      <a:pt x="219" y="105"/>
                    </a:lnTo>
                    <a:lnTo>
                      <a:pt x="235" y="88"/>
                    </a:lnTo>
                    <a:lnTo>
                      <a:pt x="251" y="71"/>
                    </a:lnTo>
                    <a:lnTo>
                      <a:pt x="266" y="53"/>
                    </a:lnTo>
                    <a:lnTo>
                      <a:pt x="280" y="36"/>
                    </a:lnTo>
                    <a:lnTo>
                      <a:pt x="293" y="18"/>
                    </a:lnTo>
                    <a:lnTo>
                      <a:pt x="303"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5" name="Freeform 13"/>
              <p:cNvSpPr>
                <a:spLocks/>
              </p:cNvSpPr>
              <p:nvPr/>
            </p:nvSpPr>
            <p:spPr bwMode="auto">
              <a:xfrm>
                <a:off x="3025" y="1836"/>
                <a:ext cx="286" cy="216"/>
              </a:xfrm>
              <a:custGeom>
                <a:avLst/>
                <a:gdLst>
                  <a:gd name="T0" fmla="*/ 0 w 573"/>
                  <a:gd name="T1" fmla="*/ 0 h 432"/>
                  <a:gd name="T2" fmla="*/ 0 w 573"/>
                  <a:gd name="T3" fmla="*/ 1 h 432"/>
                  <a:gd name="T4" fmla="*/ 0 w 573"/>
                  <a:gd name="T5" fmla="*/ 1 h 432"/>
                  <a:gd name="T6" fmla="*/ 0 w 573"/>
                  <a:gd name="T7" fmla="*/ 1 h 432"/>
                  <a:gd name="T8" fmla="*/ 0 w 573"/>
                  <a:gd name="T9" fmla="*/ 1 h 432"/>
                  <a:gd name="T10" fmla="*/ 0 w 573"/>
                  <a:gd name="T11" fmla="*/ 1 h 432"/>
                  <a:gd name="T12" fmla="*/ 0 w 573"/>
                  <a:gd name="T13" fmla="*/ 1 h 432"/>
                  <a:gd name="T14" fmla="*/ 0 w 573"/>
                  <a:gd name="T15" fmla="*/ 1 h 432"/>
                  <a:gd name="T16" fmla="*/ 0 w 573"/>
                  <a:gd name="T17" fmla="*/ 1 h 432"/>
                  <a:gd name="T18" fmla="*/ 0 w 573"/>
                  <a:gd name="T19" fmla="*/ 1 h 432"/>
                  <a:gd name="T20" fmla="*/ 0 w 573"/>
                  <a:gd name="T21" fmla="*/ 1 h 432"/>
                  <a:gd name="T22" fmla="*/ 0 w 573"/>
                  <a:gd name="T23" fmla="*/ 1 h 432"/>
                  <a:gd name="T24" fmla="*/ 0 w 573"/>
                  <a:gd name="T25" fmla="*/ 1 h 432"/>
                  <a:gd name="T26" fmla="*/ 0 w 573"/>
                  <a:gd name="T27" fmla="*/ 1 h 432"/>
                  <a:gd name="T28" fmla="*/ 0 w 573"/>
                  <a:gd name="T29" fmla="*/ 1 h 432"/>
                  <a:gd name="T30" fmla="*/ 0 w 573"/>
                  <a:gd name="T31" fmla="*/ 1 h 432"/>
                  <a:gd name="T32" fmla="*/ 0 w 573"/>
                  <a:gd name="T33" fmla="*/ 1 h 432"/>
                  <a:gd name="T34" fmla="*/ 0 w 573"/>
                  <a:gd name="T35" fmla="*/ 1 h 432"/>
                  <a:gd name="T36" fmla="*/ 0 w 573"/>
                  <a:gd name="T37" fmla="*/ 1 h 432"/>
                  <a:gd name="T38" fmla="*/ 0 w 573"/>
                  <a:gd name="T39" fmla="*/ 1 h 432"/>
                  <a:gd name="T40" fmla="*/ 0 w 573"/>
                  <a:gd name="T41" fmla="*/ 1 h 432"/>
                  <a:gd name="T42" fmla="*/ 0 w 573"/>
                  <a:gd name="T43" fmla="*/ 1 h 432"/>
                  <a:gd name="T44" fmla="*/ 0 w 573"/>
                  <a:gd name="T45" fmla="*/ 1 h 432"/>
                  <a:gd name="T46" fmla="*/ 0 w 573"/>
                  <a:gd name="T47" fmla="*/ 1 h 432"/>
                  <a:gd name="T48" fmla="*/ 0 w 573"/>
                  <a:gd name="T49" fmla="*/ 1 h 432"/>
                  <a:gd name="T50" fmla="*/ 0 w 573"/>
                  <a:gd name="T51" fmla="*/ 1 h 432"/>
                  <a:gd name="T52" fmla="*/ 0 w 573"/>
                  <a:gd name="T53" fmla="*/ 1 h 432"/>
                  <a:gd name="T54" fmla="*/ 0 w 573"/>
                  <a:gd name="T55" fmla="*/ 1 h 432"/>
                  <a:gd name="T56" fmla="*/ 0 w 573"/>
                  <a:gd name="T57" fmla="*/ 1 h 432"/>
                  <a:gd name="T58" fmla="*/ 0 w 573"/>
                  <a:gd name="T59" fmla="*/ 1 h 432"/>
                  <a:gd name="T60" fmla="*/ 0 w 573"/>
                  <a:gd name="T61" fmla="*/ 1 h 432"/>
                  <a:gd name="T62" fmla="*/ 0 w 573"/>
                  <a:gd name="T63" fmla="*/ 1 h 432"/>
                  <a:gd name="T64" fmla="*/ 0 w 573"/>
                  <a:gd name="T65" fmla="*/ 1 h 432"/>
                  <a:gd name="T66" fmla="*/ 0 w 573"/>
                  <a:gd name="T67" fmla="*/ 1 h 432"/>
                  <a:gd name="T68" fmla="*/ 0 w 573"/>
                  <a:gd name="T69" fmla="*/ 1 h 432"/>
                  <a:gd name="T70" fmla="*/ 0 w 573"/>
                  <a:gd name="T71" fmla="*/ 1 h 432"/>
                  <a:gd name="T72" fmla="*/ 0 w 573"/>
                  <a:gd name="T73" fmla="*/ 1 h 432"/>
                  <a:gd name="T74" fmla="*/ 0 w 573"/>
                  <a:gd name="T75" fmla="*/ 1 h 432"/>
                  <a:gd name="T76" fmla="*/ 0 w 573"/>
                  <a:gd name="T77" fmla="*/ 1 h 432"/>
                  <a:gd name="T78" fmla="*/ 0 w 573"/>
                  <a:gd name="T79" fmla="*/ 1 h 432"/>
                  <a:gd name="T80" fmla="*/ 0 w 573"/>
                  <a:gd name="T81" fmla="*/ 1 h 432"/>
                  <a:gd name="T82" fmla="*/ 0 w 573"/>
                  <a:gd name="T83" fmla="*/ 1 h 432"/>
                  <a:gd name="T84" fmla="*/ 0 w 573"/>
                  <a:gd name="T85" fmla="*/ 1 h 432"/>
                  <a:gd name="T86" fmla="*/ 0 w 573"/>
                  <a:gd name="T87" fmla="*/ 1 h 432"/>
                  <a:gd name="T88" fmla="*/ 0 w 573"/>
                  <a:gd name="T89" fmla="*/ 1 h 432"/>
                  <a:gd name="T90" fmla="*/ 0 w 573"/>
                  <a:gd name="T91" fmla="*/ 1 h 432"/>
                  <a:gd name="T92" fmla="*/ 0 w 573"/>
                  <a:gd name="T93" fmla="*/ 1 h 432"/>
                  <a:gd name="T94" fmla="*/ 0 w 573"/>
                  <a:gd name="T95" fmla="*/ 1 h 432"/>
                  <a:gd name="T96" fmla="*/ 0 w 573"/>
                  <a:gd name="T97" fmla="*/ 0 h 4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3"/>
                  <a:gd name="T148" fmla="*/ 0 h 432"/>
                  <a:gd name="T149" fmla="*/ 573 w 573"/>
                  <a:gd name="T150" fmla="*/ 432 h 4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3" h="432">
                    <a:moveTo>
                      <a:pt x="6" y="0"/>
                    </a:moveTo>
                    <a:lnTo>
                      <a:pt x="34" y="5"/>
                    </a:lnTo>
                    <a:lnTo>
                      <a:pt x="65" y="10"/>
                    </a:lnTo>
                    <a:lnTo>
                      <a:pt x="97" y="15"/>
                    </a:lnTo>
                    <a:lnTo>
                      <a:pt x="129" y="23"/>
                    </a:lnTo>
                    <a:lnTo>
                      <a:pt x="163" y="31"/>
                    </a:lnTo>
                    <a:lnTo>
                      <a:pt x="199" y="40"/>
                    </a:lnTo>
                    <a:lnTo>
                      <a:pt x="235" y="51"/>
                    </a:lnTo>
                    <a:lnTo>
                      <a:pt x="271" y="63"/>
                    </a:lnTo>
                    <a:lnTo>
                      <a:pt x="309" y="78"/>
                    </a:lnTo>
                    <a:lnTo>
                      <a:pt x="347" y="93"/>
                    </a:lnTo>
                    <a:lnTo>
                      <a:pt x="384" y="110"/>
                    </a:lnTo>
                    <a:lnTo>
                      <a:pt x="422" y="128"/>
                    </a:lnTo>
                    <a:lnTo>
                      <a:pt x="460" y="148"/>
                    </a:lnTo>
                    <a:lnTo>
                      <a:pt x="499" y="171"/>
                    </a:lnTo>
                    <a:lnTo>
                      <a:pt x="535" y="195"/>
                    </a:lnTo>
                    <a:lnTo>
                      <a:pt x="573" y="222"/>
                    </a:lnTo>
                    <a:lnTo>
                      <a:pt x="558" y="250"/>
                    </a:lnTo>
                    <a:lnTo>
                      <a:pt x="537" y="278"/>
                    </a:lnTo>
                    <a:lnTo>
                      <a:pt x="513" y="305"/>
                    </a:lnTo>
                    <a:lnTo>
                      <a:pt x="485" y="332"/>
                    </a:lnTo>
                    <a:lnTo>
                      <a:pt x="451" y="358"/>
                    </a:lnTo>
                    <a:lnTo>
                      <a:pt x="413" y="383"/>
                    </a:lnTo>
                    <a:lnTo>
                      <a:pt x="372" y="408"/>
                    </a:lnTo>
                    <a:lnTo>
                      <a:pt x="325" y="432"/>
                    </a:lnTo>
                    <a:lnTo>
                      <a:pt x="300" y="393"/>
                    </a:lnTo>
                    <a:lnTo>
                      <a:pt x="277" y="357"/>
                    </a:lnTo>
                    <a:lnTo>
                      <a:pt x="250" y="322"/>
                    </a:lnTo>
                    <a:lnTo>
                      <a:pt x="224" y="288"/>
                    </a:lnTo>
                    <a:lnTo>
                      <a:pt x="199" y="258"/>
                    </a:lnTo>
                    <a:lnTo>
                      <a:pt x="174" y="230"/>
                    </a:lnTo>
                    <a:lnTo>
                      <a:pt x="149" y="203"/>
                    </a:lnTo>
                    <a:lnTo>
                      <a:pt x="124" y="178"/>
                    </a:lnTo>
                    <a:lnTo>
                      <a:pt x="108" y="163"/>
                    </a:lnTo>
                    <a:lnTo>
                      <a:pt x="92" y="148"/>
                    </a:lnTo>
                    <a:lnTo>
                      <a:pt x="76" y="133"/>
                    </a:lnTo>
                    <a:lnTo>
                      <a:pt x="59" y="120"/>
                    </a:lnTo>
                    <a:lnTo>
                      <a:pt x="45" y="108"/>
                    </a:lnTo>
                    <a:lnTo>
                      <a:pt x="29" y="96"/>
                    </a:lnTo>
                    <a:lnTo>
                      <a:pt x="14" y="85"/>
                    </a:lnTo>
                    <a:lnTo>
                      <a:pt x="0" y="75"/>
                    </a:lnTo>
                    <a:lnTo>
                      <a:pt x="6" y="65"/>
                    </a:lnTo>
                    <a:lnTo>
                      <a:pt x="11" y="55"/>
                    </a:lnTo>
                    <a:lnTo>
                      <a:pt x="13" y="45"/>
                    </a:lnTo>
                    <a:lnTo>
                      <a:pt x="14" y="33"/>
                    </a:lnTo>
                    <a:lnTo>
                      <a:pt x="14" y="25"/>
                    </a:lnTo>
                    <a:lnTo>
                      <a:pt x="13" y="16"/>
                    </a:lnTo>
                    <a:lnTo>
                      <a:pt x="9" y="8"/>
                    </a:lnTo>
                    <a:lnTo>
                      <a:pt x="6"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6" name="Freeform 14"/>
              <p:cNvSpPr>
                <a:spLocks/>
              </p:cNvSpPr>
              <p:nvPr/>
            </p:nvSpPr>
            <p:spPr bwMode="auto">
              <a:xfrm>
                <a:off x="2871" y="1916"/>
                <a:ext cx="232" cy="204"/>
              </a:xfrm>
              <a:custGeom>
                <a:avLst/>
                <a:gdLst>
                  <a:gd name="T0" fmla="*/ 0 w 465"/>
                  <a:gd name="T1" fmla="*/ 1 h 408"/>
                  <a:gd name="T2" fmla="*/ 0 w 465"/>
                  <a:gd name="T3" fmla="*/ 1 h 408"/>
                  <a:gd name="T4" fmla="*/ 0 w 465"/>
                  <a:gd name="T5" fmla="*/ 1 h 408"/>
                  <a:gd name="T6" fmla="*/ 0 w 465"/>
                  <a:gd name="T7" fmla="*/ 1 h 408"/>
                  <a:gd name="T8" fmla="*/ 0 w 465"/>
                  <a:gd name="T9" fmla="*/ 1 h 408"/>
                  <a:gd name="T10" fmla="*/ 0 w 465"/>
                  <a:gd name="T11" fmla="*/ 1 h 408"/>
                  <a:gd name="T12" fmla="*/ 0 w 465"/>
                  <a:gd name="T13" fmla="*/ 1 h 408"/>
                  <a:gd name="T14" fmla="*/ 0 w 465"/>
                  <a:gd name="T15" fmla="*/ 1 h 408"/>
                  <a:gd name="T16" fmla="*/ 0 w 465"/>
                  <a:gd name="T17" fmla="*/ 1 h 408"/>
                  <a:gd name="T18" fmla="*/ 0 w 465"/>
                  <a:gd name="T19" fmla="*/ 1 h 408"/>
                  <a:gd name="T20" fmla="*/ 0 w 465"/>
                  <a:gd name="T21" fmla="*/ 1 h 408"/>
                  <a:gd name="T22" fmla="*/ 0 w 465"/>
                  <a:gd name="T23" fmla="*/ 1 h 408"/>
                  <a:gd name="T24" fmla="*/ 0 w 465"/>
                  <a:gd name="T25" fmla="*/ 1 h 408"/>
                  <a:gd name="T26" fmla="*/ 0 w 465"/>
                  <a:gd name="T27" fmla="*/ 1 h 408"/>
                  <a:gd name="T28" fmla="*/ 0 w 465"/>
                  <a:gd name="T29" fmla="*/ 1 h 408"/>
                  <a:gd name="T30" fmla="*/ 0 w 465"/>
                  <a:gd name="T31" fmla="*/ 1 h 408"/>
                  <a:gd name="T32" fmla="*/ 0 w 465"/>
                  <a:gd name="T33" fmla="*/ 1 h 408"/>
                  <a:gd name="T34" fmla="*/ 0 w 465"/>
                  <a:gd name="T35" fmla="*/ 1 h 408"/>
                  <a:gd name="T36" fmla="*/ 0 w 465"/>
                  <a:gd name="T37" fmla="*/ 1 h 408"/>
                  <a:gd name="T38" fmla="*/ 0 w 465"/>
                  <a:gd name="T39" fmla="*/ 1 h 408"/>
                  <a:gd name="T40" fmla="*/ 0 w 465"/>
                  <a:gd name="T41" fmla="*/ 1 h 408"/>
                  <a:gd name="T42" fmla="*/ 0 w 465"/>
                  <a:gd name="T43" fmla="*/ 1 h 408"/>
                  <a:gd name="T44" fmla="*/ 0 w 465"/>
                  <a:gd name="T45" fmla="*/ 1 h 408"/>
                  <a:gd name="T46" fmla="*/ 0 w 465"/>
                  <a:gd name="T47" fmla="*/ 1 h 408"/>
                  <a:gd name="T48" fmla="*/ 0 w 465"/>
                  <a:gd name="T49" fmla="*/ 1 h 408"/>
                  <a:gd name="T50" fmla="*/ 0 w 465"/>
                  <a:gd name="T51" fmla="*/ 1 h 408"/>
                  <a:gd name="T52" fmla="*/ 0 w 465"/>
                  <a:gd name="T53" fmla="*/ 1 h 408"/>
                  <a:gd name="T54" fmla="*/ 0 w 465"/>
                  <a:gd name="T55" fmla="*/ 1 h 408"/>
                  <a:gd name="T56" fmla="*/ 0 w 465"/>
                  <a:gd name="T57" fmla="*/ 1 h 408"/>
                  <a:gd name="T58" fmla="*/ 0 w 465"/>
                  <a:gd name="T59" fmla="*/ 1 h 408"/>
                  <a:gd name="T60" fmla="*/ 0 w 465"/>
                  <a:gd name="T61" fmla="*/ 1 h 408"/>
                  <a:gd name="T62" fmla="*/ 0 w 465"/>
                  <a:gd name="T63" fmla="*/ 1 h 408"/>
                  <a:gd name="T64" fmla="*/ 0 w 465"/>
                  <a:gd name="T65" fmla="*/ 1 h 408"/>
                  <a:gd name="T66" fmla="*/ 0 w 465"/>
                  <a:gd name="T67" fmla="*/ 1 h 408"/>
                  <a:gd name="T68" fmla="*/ 0 w 465"/>
                  <a:gd name="T69" fmla="*/ 1 h 408"/>
                  <a:gd name="T70" fmla="*/ 0 w 465"/>
                  <a:gd name="T71" fmla="*/ 1 h 408"/>
                  <a:gd name="T72" fmla="*/ 0 w 465"/>
                  <a:gd name="T73" fmla="*/ 1 h 408"/>
                  <a:gd name="T74" fmla="*/ 0 w 465"/>
                  <a:gd name="T75" fmla="*/ 1 h 408"/>
                  <a:gd name="T76" fmla="*/ 0 w 465"/>
                  <a:gd name="T77" fmla="*/ 1 h 408"/>
                  <a:gd name="T78" fmla="*/ 0 w 465"/>
                  <a:gd name="T79" fmla="*/ 1 h 408"/>
                  <a:gd name="T80" fmla="*/ 0 w 465"/>
                  <a:gd name="T81" fmla="*/ 1 h 408"/>
                  <a:gd name="T82" fmla="*/ 0 w 465"/>
                  <a:gd name="T83" fmla="*/ 1 h 408"/>
                  <a:gd name="T84" fmla="*/ 0 w 465"/>
                  <a:gd name="T85" fmla="*/ 0 h 408"/>
                  <a:gd name="T86" fmla="*/ 0 w 465"/>
                  <a:gd name="T87" fmla="*/ 1 h 408"/>
                  <a:gd name="T88" fmla="*/ 0 w 465"/>
                  <a:gd name="T89" fmla="*/ 1 h 408"/>
                  <a:gd name="T90" fmla="*/ 0 w 465"/>
                  <a:gd name="T91" fmla="*/ 1 h 408"/>
                  <a:gd name="T92" fmla="*/ 0 w 465"/>
                  <a:gd name="T93" fmla="*/ 1 h 408"/>
                  <a:gd name="T94" fmla="*/ 0 w 465"/>
                  <a:gd name="T95" fmla="*/ 1 h 408"/>
                  <a:gd name="T96" fmla="*/ 0 w 465"/>
                  <a:gd name="T97" fmla="*/ 1 h 408"/>
                  <a:gd name="T98" fmla="*/ 0 w 465"/>
                  <a:gd name="T99" fmla="*/ 1 h 408"/>
                  <a:gd name="T100" fmla="*/ 0 w 465"/>
                  <a:gd name="T101" fmla="*/ 1 h 4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5"/>
                  <a:gd name="T154" fmla="*/ 0 h 408"/>
                  <a:gd name="T155" fmla="*/ 465 w 465"/>
                  <a:gd name="T156" fmla="*/ 408 h 40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5" h="408">
                    <a:moveTo>
                      <a:pt x="358" y="177"/>
                    </a:moveTo>
                    <a:lnTo>
                      <a:pt x="374" y="195"/>
                    </a:lnTo>
                    <a:lnTo>
                      <a:pt x="388" y="213"/>
                    </a:lnTo>
                    <a:lnTo>
                      <a:pt x="402" y="233"/>
                    </a:lnTo>
                    <a:lnTo>
                      <a:pt x="417" y="253"/>
                    </a:lnTo>
                    <a:lnTo>
                      <a:pt x="429" y="273"/>
                    </a:lnTo>
                    <a:lnTo>
                      <a:pt x="442" y="293"/>
                    </a:lnTo>
                    <a:lnTo>
                      <a:pt x="455" y="315"/>
                    </a:lnTo>
                    <a:lnTo>
                      <a:pt x="465" y="335"/>
                    </a:lnTo>
                    <a:lnTo>
                      <a:pt x="440" y="342"/>
                    </a:lnTo>
                    <a:lnTo>
                      <a:pt x="415" y="350"/>
                    </a:lnTo>
                    <a:lnTo>
                      <a:pt x="388" y="357"/>
                    </a:lnTo>
                    <a:lnTo>
                      <a:pt x="363" y="362"/>
                    </a:lnTo>
                    <a:lnTo>
                      <a:pt x="334" y="368"/>
                    </a:lnTo>
                    <a:lnTo>
                      <a:pt x="307" y="373"/>
                    </a:lnTo>
                    <a:lnTo>
                      <a:pt x="279" y="380"/>
                    </a:lnTo>
                    <a:lnTo>
                      <a:pt x="250" y="383"/>
                    </a:lnTo>
                    <a:lnTo>
                      <a:pt x="219" y="388"/>
                    </a:lnTo>
                    <a:lnTo>
                      <a:pt x="191" y="393"/>
                    </a:lnTo>
                    <a:lnTo>
                      <a:pt x="160" y="397"/>
                    </a:lnTo>
                    <a:lnTo>
                      <a:pt x="130" y="400"/>
                    </a:lnTo>
                    <a:lnTo>
                      <a:pt x="97" y="403"/>
                    </a:lnTo>
                    <a:lnTo>
                      <a:pt x="65" y="405"/>
                    </a:lnTo>
                    <a:lnTo>
                      <a:pt x="33" y="407"/>
                    </a:lnTo>
                    <a:lnTo>
                      <a:pt x="0" y="408"/>
                    </a:lnTo>
                    <a:lnTo>
                      <a:pt x="0" y="150"/>
                    </a:lnTo>
                    <a:lnTo>
                      <a:pt x="0" y="30"/>
                    </a:lnTo>
                    <a:lnTo>
                      <a:pt x="11" y="30"/>
                    </a:lnTo>
                    <a:lnTo>
                      <a:pt x="20" y="28"/>
                    </a:lnTo>
                    <a:lnTo>
                      <a:pt x="31" y="28"/>
                    </a:lnTo>
                    <a:lnTo>
                      <a:pt x="40" y="26"/>
                    </a:lnTo>
                    <a:lnTo>
                      <a:pt x="51" y="25"/>
                    </a:lnTo>
                    <a:lnTo>
                      <a:pt x="60" y="23"/>
                    </a:lnTo>
                    <a:lnTo>
                      <a:pt x="69" y="23"/>
                    </a:lnTo>
                    <a:lnTo>
                      <a:pt x="78" y="21"/>
                    </a:lnTo>
                    <a:lnTo>
                      <a:pt x="90" y="18"/>
                    </a:lnTo>
                    <a:lnTo>
                      <a:pt x="103" y="16"/>
                    </a:lnTo>
                    <a:lnTo>
                      <a:pt x="115" y="13"/>
                    </a:lnTo>
                    <a:lnTo>
                      <a:pt x="126" y="11"/>
                    </a:lnTo>
                    <a:lnTo>
                      <a:pt x="137" y="8"/>
                    </a:lnTo>
                    <a:lnTo>
                      <a:pt x="148" y="6"/>
                    </a:lnTo>
                    <a:lnTo>
                      <a:pt x="158" y="3"/>
                    </a:lnTo>
                    <a:lnTo>
                      <a:pt x="169" y="0"/>
                    </a:lnTo>
                    <a:lnTo>
                      <a:pt x="194" y="18"/>
                    </a:lnTo>
                    <a:lnTo>
                      <a:pt x="219" y="38"/>
                    </a:lnTo>
                    <a:lnTo>
                      <a:pt x="243" y="58"/>
                    </a:lnTo>
                    <a:lnTo>
                      <a:pt x="266" y="80"/>
                    </a:lnTo>
                    <a:lnTo>
                      <a:pt x="289" y="103"/>
                    </a:lnTo>
                    <a:lnTo>
                      <a:pt x="313" y="127"/>
                    </a:lnTo>
                    <a:lnTo>
                      <a:pt x="336" y="152"/>
                    </a:lnTo>
                    <a:lnTo>
                      <a:pt x="358" y="177"/>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7" name="Freeform 15"/>
              <p:cNvSpPr>
                <a:spLocks/>
              </p:cNvSpPr>
              <p:nvPr/>
            </p:nvSpPr>
            <p:spPr bwMode="auto">
              <a:xfrm>
                <a:off x="2745" y="1820"/>
                <a:ext cx="177" cy="58"/>
              </a:xfrm>
              <a:custGeom>
                <a:avLst/>
                <a:gdLst>
                  <a:gd name="T0" fmla="*/ 1 w 354"/>
                  <a:gd name="T1" fmla="*/ 0 h 117"/>
                  <a:gd name="T2" fmla="*/ 1 w 354"/>
                  <a:gd name="T3" fmla="*/ 0 h 117"/>
                  <a:gd name="T4" fmla="*/ 1 w 354"/>
                  <a:gd name="T5" fmla="*/ 0 h 117"/>
                  <a:gd name="T6" fmla="*/ 1 w 354"/>
                  <a:gd name="T7" fmla="*/ 0 h 117"/>
                  <a:gd name="T8" fmla="*/ 1 w 354"/>
                  <a:gd name="T9" fmla="*/ 0 h 117"/>
                  <a:gd name="T10" fmla="*/ 1 w 354"/>
                  <a:gd name="T11" fmla="*/ 0 h 117"/>
                  <a:gd name="T12" fmla="*/ 1 w 354"/>
                  <a:gd name="T13" fmla="*/ 0 h 117"/>
                  <a:gd name="T14" fmla="*/ 1 w 354"/>
                  <a:gd name="T15" fmla="*/ 0 h 117"/>
                  <a:gd name="T16" fmla="*/ 1 w 354"/>
                  <a:gd name="T17" fmla="*/ 0 h 117"/>
                  <a:gd name="T18" fmla="*/ 1 w 354"/>
                  <a:gd name="T19" fmla="*/ 0 h 117"/>
                  <a:gd name="T20" fmla="*/ 1 w 354"/>
                  <a:gd name="T21" fmla="*/ 0 h 117"/>
                  <a:gd name="T22" fmla="*/ 1 w 354"/>
                  <a:gd name="T23" fmla="*/ 0 h 117"/>
                  <a:gd name="T24" fmla="*/ 1 w 354"/>
                  <a:gd name="T25" fmla="*/ 0 h 117"/>
                  <a:gd name="T26" fmla="*/ 1 w 354"/>
                  <a:gd name="T27" fmla="*/ 0 h 117"/>
                  <a:gd name="T28" fmla="*/ 1 w 354"/>
                  <a:gd name="T29" fmla="*/ 0 h 117"/>
                  <a:gd name="T30" fmla="*/ 1 w 354"/>
                  <a:gd name="T31" fmla="*/ 0 h 117"/>
                  <a:gd name="T32" fmla="*/ 1 w 354"/>
                  <a:gd name="T33" fmla="*/ 0 h 117"/>
                  <a:gd name="T34" fmla="*/ 1 w 354"/>
                  <a:gd name="T35" fmla="*/ 0 h 117"/>
                  <a:gd name="T36" fmla="*/ 1 w 354"/>
                  <a:gd name="T37" fmla="*/ 0 h 117"/>
                  <a:gd name="T38" fmla="*/ 1 w 354"/>
                  <a:gd name="T39" fmla="*/ 0 h 117"/>
                  <a:gd name="T40" fmla="*/ 1 w 354"/>
                  <a:gd name="T41" fmla="*/ 0 h 117"/>
                  <a:gd name="T42" fmla="*/ 1 w 354"/>
                  <a:gd name="T43" fmla="*/ 0 h 117"/>
                  <a:gd name="T44" fmla="*/ 1 w 354"/>
                  <a:gd name="T45" fmla="*/ 0 h 117"/>
                  <a:gd name="T46" fmla="*/ 1 w 354"/>
                  <a:gd name="T47" fmla="*/ 0 h 117"/>
                  <a:gd name="T48" fmla="*/ 1 w 354"/>
                  <a:gd name="T49" fmla="*/ 0 h 117"/>
                  <a:gd name="T50" fmla="*/ 1 w 354"/>
                  <a:gd name="T51" fmla="*/ 0 h 117"/>
                  <a:gd name="T52" fmla="*/ 1 w 354"/>
                  <a:gd name="T53" fmla="*/ 0 h 117"/>
                  <a:gd name="T54" fmla="*/ 1 w 354"/>
                  <a:gd name="T55" fmla="*/ 0 h 117"/>
                  <a:gd name="T56" fmla="*/ 1 w 354"/>
                  <a:gd name="T57" fmla="*/ 0 h 117"/>
                  <a:gd name="T58" fmla="*/ 1 w 354"/>
                  <a:gd name="T59" fmla="*/ 0 h 117"/>
                  <a:gd name="T60" fmla="*/ 1 w 354"/>
                  <a:gd name="T61" fmla="*/ 0 h 117"/>
                  <a:gd name="T62" fmla="*/ 1 w 354"/>
                  <a:gd name="T63" fmla="*/ 0 h 117"/>
                  <a:gd name="T64" fmla="*/ 0 w 354"/>
                  <a:gd name="T65" fmla="*/ 0 h 117"/>
                  <a:gd name="T66" fmla="*/ 1 w 354"/>
                  <a:gd name="T67" fmla="*/ 0 h 117"/>
                  <a:gd name="T68" fmla="*/ 1 w 354"/>
                  <a:gd name="T69" fmla="*/ 0 h 117"/>
                  <a:gd name="T70" fmla="*/ 1 w 354"/>
                  <a:gd name="T71" fmla="*/ 0 h 117"/>
                  <a:gd name="T72" fmla="*/ 1 w 354"/>
                  <a:gd name="T73" fmla="*/ 0 h 117"/>
                  <a:gd name="T74" fmla="*/ 1 w 354"/>
                  <a:gd name="T75" fmla="*/ 0 h 117"/>
                  <a:gd name="T76" fmla="*/ 1 w 354"/>
                  <a:gd name="T77" fmla="*/ 0 h 117"/>
                  <a:gd name="T78" fmla="*/ 1 w 354"/>
                  <a:gd name="T79" fmla="*/ 0 h 117"/>
                  <a:gd name="T80" fmla="*/ 1 w 354"/>
                  <a:gd name="T81" fmla="*/ 0 h 1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4"/>
                  <a:gd name="T124" fmla="*/ 0 h 117"/>
                  <a:gd name="T125" fmla="*/ 354 w 354"/>
                  <a:gd name="T126" fmla="*/ 117 h 11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4" h="117">
                    <a:moveTo>
                      <a:pt x="178" y="0"/>
                    </a:moveTo>
                    <a:lnTo>
                      <a:pt x="214" y="2"/>
                    </a:lnTo>
                    <a:lnTo>
                      <a:pt x="246" y="5"/>
                    </a:lnTo>
                    <a:lnTo>
                      <a:pt x="277" y="10"/>
                    </a:lnTo>
                    <a:lnTo>
                      <a:pt x="302" y="17"/>
                    </a:lnTo>
                    <a:lnTo>
                      <a:pt x="323" y="27"/>
                    </a:lnTo>
                    <a:lnTo>
                      <a:pt x="339" y="37"/>
                    </a:lnTo>
                    <a:lnTo>
                      <a:pt x="350" y="47"/>
                    </a:lnTo>
                    <a:lnTo>
                      <a:pt x="354" y="58"/>
                    </a:lnTo>
                    <a:lnTo>
                      <a:pt x="352" y="65"/>
                    </a:lnTo>
                    <a:lnTo>
                      <a:pt x="348" y="73"/>
                    </a:lnTo>
                    <a:lnTo>
                      <a:pt x="343" y="80"/>
                    </a:lnTo>
                    <a:lnTo>
                      <a:pt x="334" y="85"/>
                    </a:lnTo>
                    <a:lnTo>
                      <a:pt x="323" y="92"/>
                    </a:lnTo>
                    <a:lnTo>
                      <a:pt x="311" y="97"/>
                    </a:lnTo>
                    <a:lnTo>
                      <a:pt x="296" y="102"/>
                    </a:lnTo>
                    <a:lnTo>
                      <a:pt x="280" y="107"/>
                    </a:lnTo>
                    <a:lnTo>
                      <a:pt x="269" y="108"/>
                    </a:lnTo>
                    <a:lnTo>
                      <a:pt x="257" y="112"/>
                    </a:lnTo>
                    <a:lnTo>
                      <a:pt x="244" y="113"/>
                    </a:lnTo>
                    <a:lnTo>
                      <a:pt x="232" y="113"/>
                    </a:lnTo>
                    <a:lnTo>
                      <a:pt x="219" y="115"/>
                    </a:lnTo>
                    <a:lnTo>
                      <a:pt x="207" y="117"/>
                    </a:lnTo>
                    <a:lnTo>
                      <a:pt x="192" y="117"/>
                    </a:lnTo>
                    <a:lnTo>
                      <a:pt x="178" y="117"/>
                    </a:lnTo>
                    <a:lnTo>
                      <a:pt x="142" y="115"/>
                    </a:lnTo>
                    <a:lnTo>
                      <a:pt x="108" y="112"/>
                    </a:lnTo>
                    <a:lnTo>
                      <a:pt x="79" y="107"/>
                    </a:lnTo>
                    <a:lnTo>
                      <a:pt x="52" y="100"/>
                    </a:lnTo>
                    <a:lnTo>
                      <a:pt x="31" y="92"/>
                    </a:lnTo>
                    <a:lnTo>
                      <a:pt x="14" y="82"/>
                    </a:lnTo>
                    <a:lnTo>
                      <a:pt x="4" y="70"/>
                    </a:lnTo>
                    <a:lnTo>
                      <a:pt x="0" y="58"/>
                    </a:lnTo>
                    <a:lnTo>
                      <a:pt x="4" y="47"/>
                    </a:lnTo>
                    <a:lnTo>
                      <a:pt x="14" y="37"/>
                    </a:lnTo>
                    <a:lnTo>
                      <a:pt x="31" y="27"/>
                    </a:lnTo>
                    <a:lnTo>
                      <a:pt x="52" y="17"/>
                    </a:lnTo>
                    <a:lnTo>
                      <a:pt x="79" y="10"/>
                    </a:lnTo>
                    <a:lnTo>
                      <a:pt x="108" y="5"/>
                    </a:lnTo>
                    <a:lnTo>
                      <a:pt x="142" y="2"/>
                    </a:lnTo>
                    <a:lnTo>
                      <a:pt x="178"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8" name="Freeform 16"/>
              <p:cNvSpPr>
                <a:spLocks/>
              </p:cNvSpPr>
              <p:nvPr/>
            </p:nvSpPr>
            <p:spPr bwMode="auto">
              <a:xfrm>
                <a:off x="2564" y="1913"/>
                <a:ext cx="232" cy="207"/>
              </a:xfrm>
              <a:custGeom>
                <a:avLst/>
                <a:gdLst>
                  <a:gd name="T0" fmla="*/ 1 w 464"/>
                  <a:gd name="T1" fmla="*/ 0 h 413"/>
                  <a:gd name="T2" fmla="*/ 1 w 464"/>
                  <a:gd name="T3" fmla="*/ 1 h 413"/>
                  <a:gd name="T4" fmla="*/ 1 w 464"/>
                  <a:gd name="T5" fmla="*/ 1 h 413"/>
                  <a:gd name="T6" fmla="*/ 1 w 464"/>
                  <a:gd name="T7" fmla="*/ 1 h 413"/>
                  <a:gd name="T8" fmla="*/ 1 w 464"/>
                  <a:gd name="T9" fmla="*/ 1 h 413"/>
                  <a:gd name="T10" fmla="*/ 1 w 464"/>
                  <a:gd name="T11" fmla="*/ 1 h 413"/>
                  <a:gd name="T12" fmla="*/ 1 w 464"/>
                  <a:gd name="T13" fmla="*/ 1 h 413"/>
                  <a:gd name="T14" fmla="*/ 1 w 464"/>
                  <a:gd name="T15" fmla="*/ 1 h 413"/>
                  <a:gd name="T16" fmla="*/ 1 w 464"/>
                  <a:gd name="T17" fmla="*/ 1 h 413"/>
                  <a:gd name="T18" fmla="*/ 1 w 464"/>
                  <a:gd name="T19" fmla="*/ 1 h 413"/>
                  <a:gd name="T20" fmla="*/ 1 w 464"/>
                  <a:gd name="T21" fmla="*/ 1 h 413"/>
                  <a:gd name="T22" fmla="*/ 1 w 464"/>
                  <a:gd name="T23" fmla="*/ 1 h 413"/>
                  <a:gd name="T24" fmla="*/ 1 w 464"/>
                  <a:gd name="T25" fmla="*/ 1 h 413"/>
                  <a:gd name="T26" fmla="*/ 1 w 464"/>
                  <a:gd name="T27" fmla="*/ 1 h 413"/>
                  <a:gd name="T28" fmla="*/ 1 w 464"/>
                  <a:gd name="T29" fmla="*/ 1 h 413"/>
                  <a:gd name="T30" fmla="*/ 1 w 464"/>
                  <a:gd name="T31" fmla="*/ 1 h 413"/>
                  <a:gd name="T32" fmla="*/ 1 w 464"/>
                  <a:gd name="T33" fmla="*/ 1 h 413"/>
                  <a:gd name="T34" fmla="*/ 1 w 464"/>
                  <a:gd name="T35" fmla="*/ 1 h 413"/>
                  <a:gd name="T36" fmla="*/ 1 w 464"/>
                  <a:gd name="T37" fmla="*/ 1 h 413"/>
                  <a:gd name="T38" fmla="*/ 1 w 464"/>
                  <a:gd name="T39" fmla="*/ 1 h 413"/>
                  <a:gd name="T40" fmla="*/ 1 w 464"/>
                  <a:gd name="T41" fmla="*/ 1 h 413"/>
                  <a:gd name="T42" fmla="*/ 1 w 464"/>
                  <a:gd name="T43" fmla="*/ 1 h 413"/>
                  <a:gd name="T44" fmla="*/ 1 w 464"/>
                  <a:gd name="T45" fmla="*/ 1 h 413"/>
                  <a:gd name="T46" fmla="*/ 1 w 464"/>
                  <a:gd name="T47" fmla="*/ 1 h 413"/>
                  <a:gd name="T48" fmla="*/ 1 w 464"/>
                  <a:gd name="T49" fmla="*/ 1 h 413"/>
                  <a:gd name="T50" fmla="*/ 1 w 464"/>
                  <a:gd name="T51" fmla="*/ 1 h 413"/>
                  <a:gd name="T52" fmla="*/ 0 w 464"/>
                  <a:gd name="T53" fmla="*/ 1 h 413"/>
                  <a:gd name="T54" fmla="*/ 1 w 464"/>
                  <a:gd name="T55" fmla="*/ 1 h 413"/>
                  <a:gd name="T56" fmla="*/ 1 w 464"/>
                  <a:gd name="T57" fmla="*/ 1 h 413"/>
                  <a:gd name="T58" fmla="*/ 1 w 464"/>
                  <a:gd name="T59" fmla="*/ 1 h 413"/>
                  <a:gd name="T60" fmla="*/ 1 w 464"/>
                  <a:gd name="T61" fmla="*/ 1 h 413"/>
                  <a:gd name="T62" fmla="*/ 1 w 464"/>
                  <a:gd name="T63" fmla="*/ 1 h 413"/>
                  <a:gd name="T64" fmla="*/ 1 w 464"/>
                  <a:gd name="T65" fmla="*/ 1 h 413"/>
                  <a:gd name="T66" fmla="*/ 1 w 464"/>
                  <a:gd name="T67" fmla="*/ 1 h 413"/>
                  <a:gd name="T68" fmla="*/ 1 w 464"/>
                  <a:gd name="T69" fmla="*/ 1 h 413"/>
                  <a:gd name="T70" fmla="*/ 1 w 464"/>
                  <a:gd name="T71" fmla="*/ 1 h 413"/>
                  <a:gd name="T72" fmla="*/ 1 w 464"/>
                  <a:gd name="T73" fmla="*/ 1 h 413"/>
                  <a:gd name="T74" fmla="*/ 1 w 464"/>
                  <a:gd name="T75" fmla="*/ 1 h 413"/>
                  <a:gd name="T76" fmla="*/ 1 w 464"/>
                  <a:gd name="T77" fmla="*/ 1 h 413"/>
                  <a:gd name="T78" fmla="*/ 1 w 464"/>
                  <a:gd name="T79" fmla="*/ 1 h 413"/>
                  <a:gd name="T80" fmla="*/ 1 w 464"/>
                  <a:gd name="T81" fmla="*/ 1 h 413"/>
                  <a:gd name="T82" fmla="*/ 1 w 464"/>
                  <a:gd name="T83" fmla="*/ 1 h 413"/>
                  <a:gd name="T84" fmla="*/ 1 w 464"/>
                  <a:gd name="T85" fmla="*/ 0 h 4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4"/>
                  <a:gd name="T130" fmla="*/ 0 h 413"/>
                  <a:gd name="T131" fmla="*/ 464 w 464"/>
                  <a:gd name="T132" fmla="*/ 413 h 4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4" h="413">
                    <a:moveTo>
                      <a:pt x="301" y="0"/>
                    </a:moveTo>
                    <a:lnTo>
                      <a:pt x="319" y="6"/>
                    </a:lnTo>
                    <a:lnTo>
                      <a:pt x="337" y="11"/>
                    </a:lnTo>
                    <a:lnTo>
                      <a:pt x="357" y="16"/>
                    </a:lnTo>
                    <a:lnTo>
                      <a:pt x="378" y="21"/>
                    </a:lnTo>
                    <a:lnTo>
                      <a:pt x="398" y="25"/>
                    </a:lnTo>
                    <a:lnTo>
                      <a:pt x="420" y="28"/>
                    </a:lnTo>
                    <a:lnTo>
                      <a:pt x="441" y="31"/>
                    </a:lnTo>
                    <a:lnTo>
                      <a:pt x="464" y="33"/>
                    </a:lnTo>
                    <a:lnTo>
                      <a:pt x="464" y="278"/>
                    </a:lnTo>
                    <a:lnTo>
                      <a:pt x="464" y="413"/>
                    </a:lnTo>
                    <a:lnTo>
                      <a:pt x="434" y="412"/>
                    </a:lnTo>
                    <a:lnTo>
                      <a:pt x="403" y="410"/>
                    </a:lnTo>
                    <a:lnTo>
                      <a:pt x="373" y="408"/>
                    </a:lnTo>
                    <a:lnTo>
                      <a:pt x="342" y="405"/>
                    </a:lnTo>
                    <a:lnTo>
                      <a:pt x="314" y="402"/>
                    </a:lnTo>
                    <a:lnTo>
                      <a:pt x="283" y="398"/>
                    </a:lnTo>
                    <a:lnTo>
                      <a:pt x="256" y="395"/>
                    </a:lnTo>
                    <a:lnTo>
                      <a:pt x="227" y="390"/>
                    </a:lnTo>
                    <a:lnTo>
                      <a:pt x="197" y="385"/>
                    </a:lnTo>
                    <a:lnTo>
                      <a:pt x="166" y="380"/>
                    </a:lnTo>
                    <a:lnTo>
                      <a:pt x="136" y="373"/>
                    </a:lnTo>
                    <a:lnTo>
                      <a:pt x="107" y="367"/>
                    </a:lnTo>
                    <a:lnTo>
                      <a:pt x="78" y="362"/>
                    </a:lnTo>
                    <a:lnTo>
                      <a:pt x="52" y="355"/>
                    </a:lnTo>
                    <a:lnTo>
                      <a:pt x="25" y="347"/>
                    </a:lnTo>
                    <a:lnTo>
                      <a:pt x="0" y="340"/>
                    </a:lnTo>
                    <a:lnTo>
                      <a:pt x="14" y="313"/>
                    </a:lnTo>
                    <a:lnTo>
                      <a:pt x="28" y="287"/>
                    </a:lnTo>
                    <a:lnTo>
                      <a:pt x="46" y="262"/>
                    </a:lnTo>
                    <a:lnTo>
                      <a:pt x="62" y="237"/>
                    </a:lnTo>
                    <a:lnTo>
                      <a:pt x="82" y="212"/>
                    </a:lnTo>
                    <a:lnTo>
                      <a:pt x="100" y="187"/>
                    </a:lnTo>
                    <a:lnTo>
                      <a:pt x="122" y="163"/>
                    </a:lnTo>
                    <a:lnTo>
                      <a:pt x="141" y="140"/>
                    </a:lnTo>
                    <a:lnTo>
                      <a:pt x="161" y="120"/>
                    </a:lnTo>
                    <a:lnTo>
                      <a:pt x="181" y="102"/>
                    </a:lnTo>
                    <a:lnTo>
                      <a:pt x="201" y="82"/>
                    </a:lnTo>
                    <a:lnTo>
                      <a:pt x="220" y="65"/>
                    </a:lnTo>
                    <a:lnTo>
                      <a:pt x="240" y="46"/>
                    </a:lnTo>
                    <a:lnTo>
                      <a:pt x="260" y="30"/>
                    </a:lnTo>
                    <a:lnTo>
                      <a:pt x="281" y="15"/>
                    </a:lnTo>
                    <a:lnTo>
                      <a:pt x="301"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9" name="Freeform 17"/>
              <p:cNvSpPr>
                <a:spLocks/>
              </p:cNvSpPr>
              <p:nvPr/>
            </p:nvSpPr>
            <p:spPr bwMode="auto">
              <a:xfrm>
                <a:off x="2357" y="1834"/>
                <a:ext cx="293" cy="218"/>
              </a:xfrm>
              <a:custGeom>
                <a:avLst/>
                <a:gdLst>
                  <a:gd name="T0" fmla="*/ 1 w 585"/>
                  <a:gd name="T1" fmla="*/ 0 h 436"/>
                  <a:gd name="T2" fmla="*/ 1 w 585"/>
                  <a:gd name="T3" fmla="*/ 1 h 436"/>
                  <a:gd name="T4" fmla="*/ 1 w 585"/>
                  <a:gd name="T5" fmla="*/ 1 h 436"/>
                  <a:gd name="T6" fmla="*/ 1 w 585"/>
                  <a:gd name="T7" fmla="*/ 1 h 436"/>
                  <a:gd name="T8" fmla="*/ 1 w 585"/>
                  <a:gd name="T9" fmla="*/ 1 h 436"/>
                  <a:gd name="T10" fmla="*/ 1 w 585"/>
                  <a:gd name="T11" fmla="*/ 1 h 436"/>
                  <a:gd name="T12" fmla="*/ 1 w 585"/>
                  <a:gd name="T13" fmla="*/ 1 h 436"/>
                  <a:gd name="T14" fmla="*/ 1 w 585"/>
                  <a:gd name="T15" fmla="*/ 1 h 436"/>
                  <a:gd name="T16" fmla="*/ 1 w 585"/>
                  <a:gd name="T17" fmla="*/ 1 h 436"/>
                  <a:gd name="T18" fmla="*/ 1 w 585"/>
                  <a:gd name="T19" fmla="*/ 1 h 436"/>
                  <a:gd name="T20" fmla="*/ 1 w 585"/>
                  <a:gd name="T21" fmla="*/ 1 h 436"/>
                  <a:gd name="T22" fmla="*/ 1 w 585"/>
                  <a:gd name="T23" fmla="*/ 1 h 436"/>
                  <a:gd name="T24" fmla="*/ 1 w 585"/>
                  <a:gd name="T25" fmla="*/ 1 h 436"/>
                  <a:gd name="T26" fmla="*/ 1 w 585"/>
                  <a:gd name="T27" fmla="*/ 1 h 436"/>
                  <a:gd name="T28" fmla="*/ 1 w 585"/>
                  <a:gd name="T29" fmla="*/ 1 h 436"/>
                  <a:gd name="T30" fmla="*/ 1 w 585"/>
                  <a:gd name="T31" fmla="*/ 1 h 436"/>
                  <a:gd name="T32" fmla="*/ 1 w 585"/>
                  <a:gd name="T33" fmla="*/ 1 h 436"/>
                  <a:gd name="T34" fmla="*/ 1 w 585"/>
                  <a:gd name="T35" fmla="*/ 1 h 436"/>
                  <a:gd name="T36" fmla="*/ 1 w 585"/>
                  <a:gd name="T37" fmla="*/ 1 h 436"/>
                  <a:gd name="T38" fmla="*/ 1 w 585"/>
                  <a:gd name="T39" fmla="*/ 1 h 436"/>
                  <a:gd name="T40" fmla="*/ 1 w 585"/>
                  <a:gd name="T41" fmla="*/ 1 h 436"/>
                  <a:gd name="T42" fmla="*/ 1 w 585"/>
                  <a:gd name="T43" fmla="*/ 1 h 436"/>
                  <a:gd name="T44" fmla="*/ 1 w 585"/>
                  <a:gd name="T45" fmla="*/ 1 h 436"/>
                  <a:gd name="T46" fmla="*/ 1 w 585"/>
                  <a:gd name="T47" fmla="*/ 1 h 436"/>
                  <a:gd name="T48" fmla="*/ 1 w 585"/>
                  <a:gd name="T49" fmla="*/ 1 h 436"/>
                  <a:gd name="T50" fmla="*/ 1 w 585"/>
                  <a:gd name="T51" fmla="*/ 1 h 436"/>
                  <a:gd name="T52" fmla="*/ 1 w 585"/>
                  <a:gd name="T53" fmla="*/ 1 h 436"/>
                  <a:gd name="T54" fmla="*/ 1 w 585"/>
                  <a:gd name="T55" fmla="*/ 1 h 436"/>
                  <a:gd name="T56" fmla="*/ 1 w 585"/>
                  <a:gd name="T57" fmla="*/ 1 h 436"/>
                  <a:gd name="T58" fmla="*/ 1 w 585"/>
                  <a:gd name="T59" fmla="*/ 1 h 436"/>
                  <a:gd name="T60" fmla="*/ 1 w 585"/>
                  <a:gd name="T61" fmla="*/ 1 h 436"/>
                  <a:gd name="T62" fmla="*/ 1 w 585"/>
                  <a:gd name="T63" fmla="*/ 1 h 436"/>
                  <a:gd name="T64" fmla="*/ 0 w 585"/>
                  <a:gd name="T65" fmla="*/ 1 h 436"/>
                  <a:gd name="T66" fmla="*/ 1 w 585"/>
                  <a:gd name="T67" fmla="*/ 1 h 436"/>
                  <a:gd name="T68" fmla="*/ 1 w 585"/>
                  <a:gd name="T69" fmla="*/ 1 h 436"/>
                  <a:gd name="T70" fmla="*/ 1 w 585"/>
                  <a:gd name="T71" fmla="*/ 1 h 436"/>
                  <a:gd name="T72" fmla="*/ 1 w 585"/>
                  <a:gd name="T73" fmla="*/ 1 h 436"/>
                  <a:gd name="T74" fmla="*/ 1 w 585"/>
                  <a:gd name="T75" fmla="*/ 1 h 436"/>
                  <a:gd name="T76" fmla="*/ 1 w 585"/>
                  <a:gd name="T77" fmla="*/ 1 h 436"/>
                  <a:gd name="T78" fmla="*/ 1 w 585"/>
                  <a:gd name="T79" fmla="*/ 1 h 436"/>
                  <a:gd name="T80" fmla="*/ 1 w 585"/>
                  <a:gd name="T81" fmla="*/ 1 h 436"/>
                  <a:gd name="T82" fmla="*/ 1 w 585"/>
                  <a:gd name="T83" fmla="*/ 1 h 436"/>
                  <a:gd name="T84" fmla="*/ 1 w 585"/>
                  <a:gd name="T85" fmla="*/ 1 h 436"/>
                  <a:gd name="T86" fmla="*/ 1 w 585"/>
                  <a:gd name="T87" fmla="*/ 1 h 436"/>
                  <a:gd name="T88" fmla="*/ 1 w 585"/>
                  <a:gd name="T89" fmla="*/ 1 h 436"/>
                  <a:gd name="T90" fmla="*/ 1 w 585"/>
                  <a:gd name="T91" fmla="*/ 1 h 436"/>
                  <a:gd name="T92" fmla="*/ 1 w 585"/>
                  <a:gd name="T93" fmla="*/ 1 h 436"/>
                  <a:gd name="T94" fmla="*/ 1 w 585"/>
                  <a:gd name="T95" fmla="*/ 1 h 436"/>
                  <a:gd name="T96" fmla="*/ 1 w 585"/>
                  <a:gd name="T97" fmla="*/ 1 h 436"/>
                  <a:gd name="T98" fmla="*/ 1 w 585"/>
                  <a:gd name="T99" fmla="*/ 1 h 436"/>
                  <a:gd name="T100" fmla="*/ 1 w 585"/>
                  <a:gd name="T101" fmla="*/ 1 h 436"/>
                  <a:gd name="T102" fmla="*/ 1 w 585"/>
                  <a:gd name="T103" fmla="*/ 1 h 436"/>
                  <a:gd name="T104" fmla="*/ 1 w 585"/>
                  <a:gd name="T105" fmla="*/ 1 h 436"/>
                  <a:gd name="T106" fmla="*/ 1 w 585"/>
                  <a:gd name="T107" fmla="*/ 1 h 436"/>
                  <a:gd name="T108" fmla="*/ 1 w 585"/>
                  <a:gd name="T109" fmla="*/ 1 h 436"/>
                  <a:gd name="T110" fmla="*/ 1 w 585"/>
                  <a:gd name="T111" fmla="*/ 1 h 436"/>
                  <a:gd name="T112" fmla="*/ 1 w 585"/>
                  <a:gd name="T113" fmla="*/ 0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5"/>
                  <a:gd name="T172" fmla="*/ 0 h 436"/>
                  <a:gd name="T173" fmla="*/ 585 w 585"/>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5" h="436">
                    <a:moveTo>
                      <a:pt x="585" y="0"/>
                    </a:moveTo>
                    <a:lnTo>
                      <a:pt x="579" y="9"/>
                    </a:lnTo>
                    <a:lnTo>
                      <a:pt x="578" y="19"/>
                    </a:lnTo>
                    <a:lnTo>
                      <a:pt x="574" y="27"/>
                    </a:lnTo>
                    <a:lnTo>
                      <a:pt x="574" y="37"/>
                    </a:lnTo>
                    <a:lnTo>
                      <a:pt x="574" y="45"/>
                    </a:lnTo>
                    <a:lnTo>
                      <a:pt x="576" y="54"/>
                    </a:lnTo>
                    <a:lnTo>
                      <a:pt x="579" y="62"/>
                    </a:lnTo>
                    <a:lnTo>
                      <a:pt x="583" y="70"/>
                    </a:lnTo>
                    <a:lnTo>
                      <a:pt x="560" y="85"/>
                    </a:lnTo>
                    <a:lnTo>
                      <a:pt x="536" y="104"/>
                    </a:lnTo>
                    <a:lnTo>
                      <a:pt x="513" y="122"/>
                    </a:lnTo>
                    <a:lnTo>
                      <a:pt x="488" y="144"/>
                    </a:lnTo>
                    <a:lnTo>
                      <a:pt x="463" y="167"/>
                    </a:lnTo>
                    <a:lnTo>
                      <a:pt x="436" y="192"/>
                    </a:lnTo>
                    <a:lnTo>
                      <a:pt x="411" y="219"/>
                    </a:lnTo>
                    <a:lnTo>
                      <a:pt x="384" y="247"/>
                    </a:lnTo>
                    <a:lnTo>
                      <a:pt x="366" y="267"/>
                    </a:lnTo>
                    <a:lnTo>
                      <a:pt x="350" y="289"/>
                    </a:lnTo>
                    <a:lnTo>
                      <a:pt x="332" y="311"/>
                    </a:lnTo>
                    <a:lnTo>
                      <a:pt x="314" y="334"/>
                    </a:lnTo>
                    <a:lnTo>
                      <a:pt x="298" y="357"/>
                    </a:lnTo>
                    <a:lnTo>
                      <a:pt x="280" y="382"/>
                    </a:lnTo>
                    <a:lnTo>
                      <a:pt x="264" y="409"/>
                    </a:lnTo>
                    <a:lnTo>
                      <a:pt x="247" y="436"/>
                    </a:lnTo>
                    <a:lnTo>
                      <a:pt x="201" y="412"/>
                    </a:lnTo>
                    <a:lnTo>
                      <a:pt x="159" y="387"/>
                    </a:lnTo>
                    <a:lnTo>
                      <a:pt x="120" y="362"/>
                    </a:lnTo>
                    <a:lnTo>
                      <a:pt x="88" y="336"/>
                    </a:lnTo>
                    <a:lnTo>
                      <a:pt x="59" y="309"/>
                    </a:lnTo>
                    <a:lnTo>
                      <a:pt x="34" y="282"/>
                    </a:lnTo>
                    <a:lnTo>
                      <a:pt x="14" y="254"/>
                    </a:lnTo>
                    <a:lnTo>
                      <a:pt x="0" y="226"/>
                    </a:lnTo>
                    <a:lnTo>
                      <a:pt x="25" y="207"/>
                    </a:lnTo>
                    <a:lnTo>
                      <a:pt x="52" y="189"/>
                    </a:lnTo>
                    <a:lnTo>
                      <a:pt x="77" y="172"/>
                    </a:lnTo>
                    <a:lnTo>
                      <a:pt x="104" y="155"/>
                    </a:lnTo>
                    <a:lnTo>
                      <a:pt x="131" y="142"/>
                    </a:lnTo>
                    <a:lnTo>
                      <a:pt x="158" y="127"/>
                    </a:lnTo>
                    <a:lnTo>
                      <a:pt x="185" y="114"/>
                    </a:lnTo>
                    <a:lnTo>
                      <a:pt x="211" y="102"/>
                    </a:lnTo>
                    <a:lnTo>
                      <a:pt x="238" y="90"/>
                    </a:lnTo>
                    <a:lnTo>
                      <a:pt x="264" y="80"/>
                    </a:lnTo>
                    <a:lnTo>
                      <a:pt x="289" y="70"/>
                    </a:lnTo>
                    <a:lnTo>
                      <a:pt x="316" y="62"/>
                    </a:lnTo>
                    <a:lnTo>
                      <a:pt x="341" y="54"/>
                    </a:lnTo>
                    <a:lnTo>
                      <a:pt x="366" y="47"/>
                    </a:lnTo>
                    <a:lnTo>
                      <a:pt x="389" y="39"/>
                    </a:lnTo>
                    <a:lnTo>
                      <a:pt x="414" y="34"/>
                    </a:lnTo>
                    <a:lnTo>
                      <a:pt x="438" y="27"/>
                    </a:lnTo>
                    <a:lnTo>
                      <a:pt x="461" y="22"/>
                    </a:lnTo>
                    <a:lnTo>
                      <a:pt x="483" y="17"/>
                    </a:lnTo>
                    <a:lnTo>
                      <a:pt x="504" y="14"/>
                    </a:lnTo>
                    <a:lnTo>
                      <a:pt x="526" y="9"/>
                    </a:lnTo>
                    <a:lnTo>
                      <a:pt x="545" y="5"/>
                    </a:lnTo>
                    <a:lnTo>
                      <a:pt x="565" y="4"/>
                    </a:lnTo>
                    <a:lnTo>
                      <a:pt x="585"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0" name="Freeform 18"/>
              <p:cNvSpPr>
                <a:spLocks/>
              </p:cNvSpPr>
              <p:nvPr/>
            </p:nvSpPr>
            <p:spPr bwMode="auto">
              <a:xfrm>
                <a:off x="2099" y="1994"/>
                <a:ext cx="336" cy="414"/>
              </a:xfrm>
              <a:custGeom>
                <a:avLst/>
                <a:gdLst>
                  <a:gd name="T0" fmla="*/ 0 w 673"/>
                  <a:gd name="T1" fmla="*/ 1 h 827"/>
                  <a:gd name="T2" fmla="*/ 0 w 673"/>
                  <a:gd name="T3" fmla="*/ 1 h 827"/>
                  <a:gd name="T4" fmla="*/ 0 w 673"/>
                  <a:gd name="T5" fmla="*/ 1 h 827"/>
                  <a:gd name="T6" fmla="*/ 0 w 673"/>
                  <a:gd name="T7" fmla="*/ 1 h 827"/>
                  <a:gd name="T8" fmla="*/ 0 w 673"/>
                  <a:gd name="T9" fmla="*/ 1 h 827"/>
                  <a:gd name="T10" fmla="*/ 0 w 673"/>
                  <a:gd name="T11" fmla="*/ 1 h 827"/>
                  <a:gd name="T12" fmla="*/ 0 w 673"/>
                  <a:gd name="T13" fmla="*/ 1 h 827"/>
                  <a:gd name="T14" fmla="*/ 0 w 673"/>
                  <a:gd name="T15" fmla="*/ 1 h 827"/>
                  <a:gd name="T16" fmla="*/ 0 w 673"/>
                  <a:gd name="T17" fmla="*/ 1 h 827"/>
                  <a:gd name="T18" fmla="*/ 0 w 673"/>
                  <a:gd name="T19" fmla="*/ 1 h 827"/>
                  <a:gd name="T20" fmla="*/ 0 w 673"/>
                  <a:gd name="T21" fmla="*/ 1 h 827"/>
                  <a:gd name="T22" fmla="*/ 0 w 673"/>
                  <a:gd name="T23" fmla="*/ 1 h 827"/>
                  <a:gd name="T24" fmla="*/ 0 w 673"/>
                  <a:gd name="T25" fmla="*/ 1 h 827"/>
                  <a:gd name="T26" fmla="*/ 0 w 673"/>
                  <a:gd name="T27" fmla="*/ 1 h 827"/>
                  <a:gd name="T28" fmla="*/ 0 w 673"/>
                  <a:gd name="T29" fmla="*/ 1 h 827"/>
                  <a:gd name="T30" fmla="*/ 0 w 673"/>
                  <a:gd name="T31" fmla="*/ 1 h 827"/>
                  <a:gd name="T32" fmla="*/ 0 w 673"/>
                  <a:gd name="T33" fmla="*/ 1 h 827"/>
                  <a:gd name="T34" fmla="*/ 0 w 673"/>
                  <a:gd name="T35" fmla="*/ 1 h 827"/>
                  <a:gd name="T36" fmla="*/ 0 w 673"/>
                  <a:gd name="T37" fmla="*/ 1 h 827"/>
                  <a:gd name="T38" fmla="*/ 0 w 673"/>
                  <a:gd name="T39" fmla="*/ 1 h 827"/>
                  <a:gd name="T40" fmla="*/ 0 w 673"/>
                  <a:gd name="T41" fmla="*/ 1 h 827"/>
                  <a:gd name="T42" fmla="*/ 0 w 673"/>
                  <a:gd name="T43" fmla="*/ 1 h 827"/>
                  <a:gd name="T44" fmla="*/ 0 w 673"/>
                  <a:gd name="T45" fmla="*/ 1 h 827"/>
                  <a:gd name="T46" fmla="*/ 0 w 673"/>
                  <a:gd name="T47" fmla="*/ 1 h 827"/>
                  <a:gd name="T48" fmla="*/ 0 w 673"/>
                  <a:gd name="T49" fmla="*/ 1 h 827"/>
                  <a:gd name="T50" fmla="*/ 0 w 673"/>
                  <a:gd name="T51" fmla="*/ 1 h 827"/>
                  <a:gd name="T52" fmla="*/ 0 w 673"/>
                  <a:gd name="T53" fmla="*/ 1 h 827"/>
                  <a:gd name="T54" fmla="*/ 0 w 673"/>
                  <a:gd name="T55" fmla="*/ 1 h 827"/>
                  <a:gd name="T56" fmla="*/ 0 w 673"/>
                  <a:gd name="T57" fmla="*/ 1 h 827"/>
                  <a:gd name="T58" fmla="*/ 0 w 673"/>
                  <a:gd name="T59" fmla="*/ 1 h 827"/>
                  <a:gd name="T60" fmla="*/ 0 w 673"/>
                  <a:gd name="T61" fmla="*/ 1 h 827"/>
                  <a:gd name="T62" fmla="*/ 0 w 673"/>
                  <a:gd name="T63" fmla="*/ 1 h 8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3"/>
                  <a:gd name="T97" fmla="*/ 0 h 827"/>
                  <a:gd name="T98" fmla="*/ 673 w 673"/>
                  <a:gd name="T99" fmla="*/ 827 h 82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3" h="827">
                    <a:moveTo>
                      <a:pt x="369" y="0"/>
                    </a:moveTo>
                    <a:lnTo>
                      <a:pt x="380" y="18"/>
                    </a:lnTo>
                    <a:lnTo>
                      <a:pt x="393" y="36"/>
                    </a:lnTo>
                    <a:lnTo>
                      <a:pt x="407" y="53"/>
                    </a:lnTo>
                    <a:lnTo>
                      <a:pt x="422" y="71"/>
                    </a:lnTo>
                    <a:lnTo>
                      <a:pt x="436" y="88"/>
                    </a:lnTo>
                    <a:lnTo>
                      <a:pt x="454" y="105"/>
                    </a:lnTo>
                    <a:lnTo>
                      <a:pt x="472" y="121"/>
                    </a:lnTo>
                    <a:lnTo>
                      <a:pt x="490" y="136"/>
                    </a:lnTo>
                    <a:lnTo>
                      <a:pt x="509" y="153"/>
                    </a:lnTo>
                    <a:lnTo>
                      <a:pt x="529" y="168"/>
                    </a:lnTo>
                    <a:lnTo>
                      <a:pt x="551" y="183"/>
                    </a:lnTo>
                    <a:lnTo>
                      <a:pt x="574" y="196"/>
                    </a:lnTo>
                    <a:lnTo>
                      <a:pt x="597" y="211"/>
                    </a:lnTo>
                    <a:lnTo>
                      <a:pt x="621" y="225"/>
                    </a:lnTo>
                    <a:lnTo>
                      <a:pt x="646" y="238"/>
                    </a:lnTo>
                    <a:lnTo>
                      <a:pt x="673" y="251"/>
                    </a:lnTo>
                    <a:lnTo>
                      <a:pt x="651" y="286"/>
                    </a:lnTo>
                    <a:lnTo>
                      <a:pt x="632" y="321"/>
                    </a:lnTo>
                    <a:lnTo>
                      <a:pt x="610" y="358"/>
                    </a:lnTo>
                    <a:lnTo>
                      <a:pt x="590" y="393"/>
                    </a:lnTo>
                    <a:lnTo>
                      <a:pt x="572" y="432"/>
                    </a:lnTo>
                    <a:lnTo>
                      <a:pt x="553" y="468"/>
                    </a:lnTo>
                    <a:lnTo>
                      <a:pt x="536" y="507"/>
                    </a:lnTo>
                    <a:lnTo>
                      <a:pt x="518" y="545"/>
                    </a:lnTo>
                    <a:lnTo>
                      <a:pt x="504" y="578"/>
                    </a:lnTo>
                    <a:lnTo>
                      <a:pt x="488" y="613"/>
                    </a:lnTo>
                    <a:lnTo>
                      <a:pt x="475" y="648"/>
                    </a:lnTo>
                    <a:lnTo>
                      <a:pt x="461" y="683"/>
                    </a:lnTo>
                    <a:lnTo>
                      <a:pt x="448" y="718"/>
                    </a:lnTo>
                    <a:lnTo>
                      <a:pt x="438" y="753"/>
                    </a:lnTo>
                    <a:lnTo>
                      <a:pt x="425" y="790"/>
                    </a:lnTo>
                    <a:lnTo>
                      <a:pt x="414" y="827"/>
                    </a:lnTo>
                    <a:lnTo>
                      <a:pt x="368" y="803"/>
                    </a:lnTo>
                    <a:lnTo>
                      <a:pt x="323" y="778"/>
                    </a:lnTo>
                    <a:lnTo>
                      <a:pt x="282" y="753"/>
                    </a:lnTo>
                    <a:lnTo>
                      <a:pt x="242" y="727"/>
                    </a:lnTo>
                    <a:lnTo>
                      <a:pt x="206" y="700"/>
                    </a:lnTo>
                    <a:lnTo>
                      <a:pt x="172" y="672"/>
                    </a:lnTo>
                    <a:lnTo>
                      <a:pt x="140" y="643"/>
                    </a:lnTo>
                    <a:lnTo>
                      <a:pt x="111" y="615"/>
                    </a:lnTo>
                    <a:lnTo>
                      <a:pt x="86" y="585"/>
                    </a:lnTo>
                    <a:lnTo>
                      <a:pt x="64" y="555"/>
                    </a:lnTo>
                    <a:lnTo>
                      <a:pt x="45" y="525"/>
                    </a:lnTo>
                    <a:lnTo>
                      <a:pt x="28" y="493"/>
                    </a:lnTo>
                    <a:lnTo>
                      <a:pt x="16" y="462"/>
                    </a:lnTo>
                    <a:lnTo>
                      <a:pt x="7" y="428"/>
                    </a:lnTo>
                    <a:lnTo>
                      <a:pt x="2" y="397"/>
                    </a:lnTo>
                    <a:lnTo>
                      <a:pt x="0" y="363"/>
                    </a:lnTo>
                    <a:lnTo>
                      <a:pt x="19" y="338"/>
                    </a:lnTo>
                    <a:lnTo>
                      <a:pt x="39" y="311"/>
                    </a:lnTo>
                    <a:lnTo>
                      <a:pt x="61" y="286"/>
                    </a:lnTo>
                    <a:lnTo>
                      <a:pt x="84" y="260"/>
                    </a:lnTo>
                    <a:lnTo>
                      <a:pt x="106" y="235"/>
                    </a:lnTo>
                    <a:lnTo>
                      <a:pt x="129" y="210"/>
                    </a:lnTo>
                    <a:lnTo>
                      <a:pt x="152" y="185"/>
                    </a:lnTo>
                    <a:lnTo>
                      <a:pt x="177" y="161"/>
                    </a:lnTo>
                    <a:lnTo>
                      <a:pt x="201" y="138"/>
                    </a:lnTo>
                    <a:lnTo>
                      <a:pt x="226" y="115"/>
                    </a:lnTo>
                    <a:lnTo>
                      <a:pt x="249" y="93"/>
                    </a:lnTo>
                    <a:lnTo>
                      <a:pt x="274" y="71"/>
                    </a:lnTo>
                    <a:lnTo>
                      <a:pt x="298" y="51"/>
                    </a:lnTo>
                    <a:lnTo>
                      <a:pt x="323" y="33"/>
                    </a:lnTo>
                    <a:lnTo>
                      <a:pt x="346" y="16"/>
                    </a:lnTo>
                    <a:lnTo>
                      <a:pt x="369"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1" name="Freeform 19"/>
              <p:cNvSpPr>
                <a:spLocks/>
              </p:cNvSpPr>
              <p:nvPr/>
            </p:nvSpPr>
            <p:spPr bwMode="auto">
              <a:xfrm>
                <a:off x="1957" y="2278"/>
                <a:ext cx="328" cy="510"/>
              </a:xfrm>
              <a:custGeom>
                <a:avLst/>
                <a:gdLst>
                  <a:gd name="T0" fmla="*/ 1 w 655"/>
                  <a:gd name="T1" fmla="*/ 0 h 1020"/>
                  <a:gd name="T2" fmla="*/ 1 w 655"/>
                  <a:gd name="T3" fmla="*/ 1 h 1020"/>
                  <a:gd name="T4" fmla="*/ 1 w 655"/>
                  <a:gd name="T5" fmla="*/ 1 h 1020"/>
                  <a:gd name="T6" fmla="*/ 1 w 655"/>
                  <a:gd name="T7" fmla="*/ 1 h 1020"/>
                  <a:gd name="T8" fmla="*/ 1 w 655"/>
                  <a:gd name="T9" fmla="*/ 1 h 1020"/>
                  <a:gd name="T10" fmla="*/ 1 w 655"/>
                  <a:gd name="T11" fmla="*/ 1 h 1020"/>
                  <a:gd name="T12" fmla="*/ 1 w 655"/>
                  <a:gd name="T13" fmla="*/ 1 h 1020"/>
                  <a:gd name="T14" fmla="*/ 1 w 655"/>
                  <a:gd name="T15" fmla="*/ 1 h 1020"/>
                  <a:gd name="T16" fmla="*/ 1 w 655"/>
                  <a:gd name="T17" fmla="*/ 1 h 1020"/>
                  <a:gd name="T18" fmla="*/ 1 w 655"/>
                  <a:gd name="T19" fmla="*/ 1 h 1020"/>
                  <a:gd name="T20" fmla="*/ 1 w 655"/>
                  <a:gd name="T21" fmla="*/ 1 h 1020"/>
                  <a:gd name="T22" fmla="*/ 1 w 655"/>
                  <a:gd name="T23" fmla="*/ 1 h 1020"/>
                  <a:gd name="T24" fmla="*/ 1 w 655"/>
                  <a:gd name="T25" fmla="*/ 1 h 1020"/>
                  <a:gd name="T26" fmla="*/ 1 w 655"/>
                  <a:gd name="T27" fmla="*/ 1 h 1020"/>
                  <a:gd name="T28" fmla="*/ 1 w 655"/>
                  <a:gd name="T29" fmla="*/ 1 h 1020"/>
                  <a:gd name="T30" fmla="*/ 1 w 655"/>
                  <a:gd name="T31" fmla="*/ 1 h 1020"/>
                  <a:gd name="T32" fmla="*/ 1 w 655"/>
                  <a:gd name="T33" fmla="*/ 1 h 1020"/>
                  <a:gd name="T34" fmla="*/ 1 w 655"/>
                  <a:gd name="T35" fmla="*/ 1 h 1020"/>
                  <a:gd name="T36" fmla="*/ 1 w 655"/>
                  <a:gd name="T37" fmla="*/ 1 h 1020"/>
                  <a:gd name="T38" fmla="*/ 1 w 655"/>
                  <a:gd name="T39" fmla="*/ 1 h 1020"/>
                  <a:gd name="T40" fmla="*/ 1 w 655"/>
                  <a:gd name="T41" fmla="*/ 1 h 1020"/>
                  <a:gd name="T42" fmla="*/ 1 w 655"/>
                  <a:gd name="T43" fmla="*/ 1 h 1020"/>
                  <a:gd name="T44" fmla="*/ 1 w 655"/>
                  <a:gd name="T45" fmla="*/ 1 h 1020"/>
                  <a:gd name="T46" fmla="*/ 1 w 655"/>
                  <a:gd name="T47" fmla="*/ 1 h 1020"/>
                  <a:gd name="T48" fmla="*/ 1 w 655"/>
                  <a:gd name="T49" fmla="*/ 1 h 1020"/>
                  <a:gd name="T50" fmla="*/ 1 w 655"/>
                  <a:gd name="T51" fmla="*/ 1 h 1020"/>
                  <a:gd name="T52" fmla="*/ 1 w 655"/>
                  <a:gd name="T53" fmla="*/ 1 h 1020"/>
                  <a:gd name="T54" fmla="*/ 1 w 655"/>
                  <a:gd name="T55" fmla="*/ 1 h 1020"/>
                  <a:gd name="T56" fmla="*/ 1 w 655"/>
                  <a:gd name="T57" fmla="*/ 1 h 1020"/>
                  <a:gd name="T58" fmla="*/ 1 w 655"/>
                  <a:gd name="T59" fmla="*/ 1 h 1020"/>
                  <a:gd name="T60" fmla="*/ 1 w 655"/>
                  <a:gd name="T61" fmla="*/ 1 h 1020"/>
                  <a:gd name="T62" fmla="*/ 1 w 655"/>
                  <a:gd name="T63" fmla="*/ 1 h 1020"/>
                  <a:gd name="T64" fmla="*/ 1 w 655"/>
                  <a:gd name="T65" fmla="*/ 1 h 1020"/>
                  <a:gd name="T66" fmla="*/ 1 w 655"/>
                  <a:gd name="T67" fmla="*/ 1 h 1020"/>
                  <a:gd name="T68" fmla="*/ 1 w 655"/>
                  <a:gd name="T69" fmla="*/ 1 h 1020"/>
                  <a:gd name="T70" fmla="*/ 1 w 655"/>
                  <a:gd name="T71" fmla="*/ 1 h 1020"/>
                  <a:gd name="T72" fmla="*/ 1 w 655"/>
                  <a:gd name="T73" fmla="*/ 1 h 1020"/>
                  <a:gd name="T74" fmla="*/ 1 w 655"/>
                  <a:gd name="T75" fmla="*/ 1 h 1020"/>
                  <a:gd name="T76" fmla="*/ 1 w 655"/>
                  <a:gd name="T77" fmla="*/ 1 h 1020"/>
                  <a:gd name="T78" fmla="*/ 1 w 655"/>
                  <a:gd name="T79" fmla="*/ 1 h 1020"/>
                  <a:gd name="T80" fmla="*/ 1 w 655"/>
                  <a:gd name="T81" fmla="*/ 1 h 1020"/>
                  <a:gd name="T82" fmla="*/ 1 w 655"/>
                  <a:gd name="T83" fmla="*/ 1 h 1020"/>
                  <a:gd name="T84" fmla="*/ 1 w 655"/>
                  <a:gd name="T85" fmla="*/ 1 h 1020"/>
                  <a:gd name="T86" fmla="*/ 1 w 655"/>
                  <a:gd name="T87" fmla="*/ 1 h 1020"/>
                  <a:gd name="T88" fmla="*/ 0 w 655"/>
                  <a:gd name="T89" fmla="*/ 1 h 1020"/>
                  <a:gd name="T90" fmla="*/ 1 w 655"/>
                  <a:gd name="T91" fmla="*/ 1 h 1020"/>
                  <a:gd name="T92" fmla="*/ 1 w 655"/>
                  <a:gd name="T93" fmla="*/ 1 h 1020"/>
                  <a:gd name="T94" fmla="*/ 1 w 655"/>
                  <a:gd name="T95" fmla="*/ 1 h 1020"/>
                  <a:gd name="T96" fmla="*/ 1 w 655"/>
                  <a:gd name="T97" fmla="*/ 1 h 1020"/>
                  <a:gd name="T98" fmla="*/ 1 w 655"/>
                  <a:gd name="T99" fmla="*/ 1 h 1020"/>
                  <a:gd name="T100" fmla="*/ 1 w 655"/>
                  <a:gd name="T101" fmla="*/ 1 h 1020"/>
                  <a:gd name="T102" fmla="*/ 1 w 655"/>
                  <a:gd name="T103" fmla="*/ 1 h 1020"/>
                  <a:gd name="T104" fmla="*/ 1 w 655"/>
                  <a:gd name="T105" fmla="*/ 0 h 10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5"/>
                  <a:gd name="T160" fmla="*/ 0 h 1020"/>
                  <a:gd name="T161" fmla="*/ 655 w 655"/>
                  <a:gd name="T162" fmla="*/ 1020 h 10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5" h="1020">
                    <a:moveTo>
                      <a:pt x="154" y="0"/>
                    </a:moveTo>
                    <a:lnTo>
                      <a:pt x="171" y="31"/>
                    </a:lnTo>
                    <a:lnTo>
                      <a:pt x="189" y="61"/>
                    </a:lnTo>
                    <a:lnTo>
                      <a:pt x="208" y="91"/>
                    </a:lnTo>
                    <a:lnTo>
                      <a:pt x="232" y="121"/>
                    </a:lnTo>
                    <a:lnTo>
                      <a:pt x="257" y="150"/>
                    </a:lnTo>
                    <a:lnTo>
                      <a:pt x="284" y="178"/>
                    </a:lnTo>
                    <a:lnTo>
                      <a:pt x="312" y="206"/>
                    </a:lnTo>
                    <a:lnTo>
                      <a:pt x="343" y="233"/>
                    </a:lnTo>
                    <a:lnTo>
                      <a:pt x="375" y="260"/>
                    </a:lnTo>
                    <a:lnTo>
                      <a:pt x="411" y="285"/>
                    </a:lnTo>
                    <a:lnTo>
                      <a:pt x="447" y="310"/>
                    </a:lnTo>
                    <a:lnTo>
                      <a:pt x="485" y="335"/>
                    </a:lnTo>
                    <a:lnTo>
                      <a:pt x="526" y="358"/>
                    </a:lnTo>
                    <a:lnTo>
                      <a:pt x="567" y="380"/>
                    </a:lnTo>
                    <a:lnTo>
                      <a:pt x="610" y="402"/>
                    </a:lnTo>
                    <a:lnTo>
                      <a:pt x="655" y="423"/>
                    </a:lnTo>
                    <a:lnTo>
                      <a:pt x="645" y="477"/>
                    </a:lnTo>
                    <a:lnTo>
                      <a:pt x="634" y="532"/>
                    </a:lnTo>
                    <a:lnTo>
                      <a:pt x="625" y="587"/>
                    </a:lnTo>
                    <a:lnTo>
                      <a:pt x="616" y="643"/>
                    </a:lnTo>
                    <a:lnTo>
                      <a:pt x="612" y="678"/>
                    </a:lnTo>
                    <a:lnTo>
                      <a:pt x="609" y="713"/>
                    </a:lnTo>
                    <a:lnTo>
                      <a:pt x="607" y="748"/>
                    </a:lnTo>
                    <a:lnTo>
                      <a:pt x="603" y="784"/>
                    </a:lnTo>
                    <a:lnTo>
                      <a:pt x="600" y="844"/>
                    </a:lnTo>
                    <a:lnTo>
                      <a:pt x="600" y="902"/>
                    </a:lnTo>
                    <a:lnTo>
                      <a:pt x="598" y="962"/>
                    </a:lnTo>
                    <a:lnTo>
                      <a:pt x="600" y="1020"/>
                    </a:lnTo>
                    <a:lnTo>
                      <a:pt x="542" y="992"/>
                    </a:lnTo>
                    <a:lnTo>
                      <a:pt x="487" y="962"/>
                    </a:lnTo>
                    <a:lnTo>
                      <a:pt x="433" y="930"/>
                    </a:lnTo>
                    <a:lnTo>
                      <a:pt x="381" y="900"/>
                    </a:lnTo>
                    <a:lnTo>
                      <a:pt x="329" y="867"/>
                    </a:lnTo>
                    <a:lnTo>
                      <a:pt x="280" y="834"/>
                    </a:lnTo>
                    <a:lnTo>
                      <a:pt x="233" y="800"/>
                    </a:lnTo>
                    <a:lnTo>
                      <a:pt x="190" y="764"/>
                    </a:lnTo>
                    <a:lnTo>
                      <a:pt x="151" y="727"/>
                    </a:lnTo>
                    <a:lnTo>
                      <a:pt x="115" y="687"/>
                    </a:lnTo>
                    <a:lnTo>
                      <a:pt x="84" y="647"/>
                    </a:lnTo>
                    <a:lnTo>
                      <a:pt x="56" y="605"/>
                    </a:lnTo>
                    <a:lnTo>
                      <a:pt x="34" y="560"/>
                    </a:lnTo>
                    <a:lnTo>
                      <a:pt x="16" y="515"/>
                    </a:lnTo>
                    <a:lnTo>
                      <a:pt x="5" y="467"/>
                    </a:lnTo>
                    <a:lnTo>
                      <a:pt x="0" y="417"/>
                    </a:lnTo>
                    <a:lnTo>
                      <a:pt x="13" y="362"/>
                    </a:lnTo>
                    <a:lnTo>
                      <a:pt x="29" y="308"/>
                    </a:lnTo>
                    <a:lnTo>
                      <a:pt x="45" y="255"/>
                    </a:lnTo>
                    <a:lnTo>
                      <a:pt x="63" y="201"/>
                    </a:lnTo>
                    <a:lnTo>
                      <a:pt x="83" y="150"/>
                    </a:lnTo>
                    <a:lnTo>
                      <a:pt x="106" y="100"/>
                    </a:lnTo>
                    <a:lnTo>
                      <a:pt x="129" y="50"/>
                    </a:lnTo>
                    <a:lnTo>
                      <a:pt x="154"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2" name="Freeform 20"/>
              <p:cNvSpPr>
                <a:spLocks/>
              </p:cNvSpPr>
              <p:nvPr/>
            </p:nvSpPr>
            <p:spPr bwMode="auto">
              <a:xfrm>
                <a:off x="1940" y="2638"/>
                <a:ext cx="399" cy="530"/>
              </a:xfrm>
              <a:custGeom>
                <a:avLst/>
                <a:gdLst>
                  <a:gd name="T0" fmla="*/ 0 w 799"/>
                  <a:gd name="T1" fmla="*/ 1 h 1059"/>
                  <a:gd name="T2" fmla="*/ 0 w 799"/>
                  <a:gd name="T3" fmla="*/ 1 h 1059"/>
                  <a:gd name="T4" fmla="*/ 0 w 799"/>
                  <a:gd name="T5" fmla="*/ 1 h 1059"/>
                  <a:gd name="T6" fmla="*/ 0 w 799"/>
                  <a:gd name="T7" fmla="*/ 1 h 1059"/>
                  <a:gd name="T8" fmla="*/ 0 w 799"/>
                  <a:gd name="T9" fmla="*/ 0 h 1059"/>
                  <a:gd name="T10" fmla="*/ 0 w 799"/>
                  <a:gd name="T11" fmla="*/ 1 h 1059"/>
                  <a:gd name="T12" fmla="*/ 0 w 799"/>
                  <a:gd name="T13" fmla="*/ 1 h 1059"/>
                  <a:gd name="T14" fmla="*/ 0 w 799"/>
                  <a:gd name="T15" fmla="*/ 1 h 1059"/>
                  <a:gd name="T16" fmla="*/ 0 w 799"/>
                  <a:gd name="T17" fmla="*/ 1 h 1059"/>
                  <a:gd name="T18" fmla="*/ 0 w 799"/>
                  <a:gd name="T19" fmla="*/ 1 h 1059"/>
                  <a:gd name="T20" fmla="*/ 0 w 799"/>
                  <a:gd name="T21" fmla="*/ 1 h 1059"/>
                  <a:gd name="T22" fmla="*/ 0 w 799"/>
                  <a:gd name="T23" fmla="*/ 1 h 1059"/>
                  <a:gd name="T24" fmla="*/ 0 w 799"/>
                  <a:gd name="T25" fmla="*/ 1 h 1059"/>
                  <a:gd name="T26" fmla="*/ 0 w 799"/>
                  <a:gd name="T27" fmla="*/ 1 h 1059"/>
                  <a:gd name="T28" fmla="*/ 0 w 799"/>
                  <a:gd name="T29" fmla="*/ 1 h 1059"/>
                  <a:gd name="T30" fmla="*/ 0 w 799"/>
                  <a:gd name="T31" fmla="*/ 1 h 1059"/>
                  <a:gd name="T32" fmla="*/ 0 w 799"/>
                  <a:gd name="T33" fmla="*/ 1 h 1059"/>
                  <a:gd name="T34" fmla="*/ 0 w 799"/>
                  <a:gd name="T35" fmla="*/ 1 h 1059"/>
                  <a:gd name="T36" fmla="*/ 0 w 799"/>
                  <a:gd name="T37" fmla="*/ 1 h 1059"/>
                  <a:gd name="T38" fmla="*/ 0 w 799"/>
                  <a:gd name="T39" fmla="*/ 1 h 1059"/>
                  <a:gd name="T40" fmla="*/ 0 w 799"/>
                  <a:gd name="T41" fmla="*/ 1 h 1059"/>
                  <a:gd name="T42" fmla="*/ 0 w 799"/>
                  <a:gd name="T43" fmla="*/ 1 h 1059"/>
                  <a:gd name="T44" fmla="*/ 0 w 799"/>
                  <a:gd name="T45" fmla="*/ 1 h 1059"/>
                  <a:gd name="T46" fmla="*/ 0 w 799"/>
                  <a:gd name="T47" fmla="*/ 1 h 1059"/>
                  <a:gd name="T48" fmla="*/ 0 w 799"/>
                  <a:gd name="T49" fmla="*/ 1 h 1059"/>
                  <a:gd name="T50" fmla="*/ 0 w 799"/>
                  <a:gd name="T51" fmla="*/ 1 h 1059"/>
                  <a:gd name="T52" fmla="*/ 0 w 799"/>
                  <a:gd name="T53" fmla="*/ 1 h 1059"/>
                  <a:gd name="T54" fmla="*/ 0 w 799"/>
                  <a:gd name="T55" fmla="*/ 1 h 1059"/>
                  <a:gd name="T56" fmla="*/ 0 w 799"/>
                  <a:gd name="T57" fmla="*/ 1 h 1059"/>
                  <a:gd name="T58" fmla="*/ 0 w 799"/>
                  <a:gd name="T59" fmla="*/ 1 h 1059"/>
                  <a:gd name="T60" fmla="*/ 0 w 799"/>
                  <a:gd name="T61" fmla="*/ 1 h 1059"/>
                  <a:gd name="T62" fmla="*/ 0 w 799"/>
                  <a:gd name="T63" fmla="*/ 1 h 1059"/>
                  <a:gd name="T64" fmla="*/ 0 w 799"/>
                  <a:gd name="T65" fmla="*/ 1 h 1059"/>
                  <a:gd name="T66" fmla="*/ 0 w 799"/>
                  <a:gd name="T67" fmla="*/ 1 h 1059"/>
                  <a:gd name="T68" fmla="*/ 0 w 799"/>
                  <a:gd name="T69" fmla="*/ 1 h 1059"/>
                  <a:gd name="T70" fmla="*/ 0 w 799"/>
                  <a:gd name="T71" fmla="*/ 1 h 1059"/>
                  <a:gd name="T72" fmla="*/ 0 w 799"/>
                  <a:gd name="T73" fmla="*/ 1 h 1059"/>
                  <a:gd name="T74" fmla="*/ 0 w 799"/>
                  <a:gd name="T75" fmla="*/ 1 h 1059"/>
                  <a:gd name="T76" fmla="*/ 0 w 799"/>
                  <a:gd name="T77" fmla="*/ 1 h 1059"/>
                  <a:gd name="T78" fmla="*/ 0 w 799"/>
                  <a:gd name="T79" fmla="*/ 1 h 1059"/>
                  <a:gd name="T80" fmla="*/ 0 w 799"/>
                  <a:gd name="T81" fmla="*/ 1 h 1059"/>
                  <a:gd name="T82" fmla="*/ 0 w 799"/>
                  <a:gd name="T83" fmla="*/ 1 h 1059"/>
                  <a:gd name="T84" fmla="*/ 0 w 799"/>
                  <a:gd name="T85" fmla="*/ 1 h 1059"/>
                  <a:gd name="T86" fmla="*/ 0 w 799"/>
                  <a:gd name="T87" fmla="*/ 1 h 1059"/>
                  <a:gd name="T88" fmla="*/ 0 w 799"/>
                  <a:gd name="T89" fmla="*/ 1 h 1059"/>
                  <a:gd name="T90" fmla="*/ 0 w 799"/>
                  <a:gd name="T91" fmla="*/ 1 h 1059"/>
                  <a:gd name="T92" fmla="*/ 0 w 799"/>
                  <a:gd name="T93" fmla="*/ 1 h 1059"/>
                  <a:gd name="T94" fmla="*/ 0 w 799"/>
                  <a:gd name="T95" fmla="*/ 1 h 1059"/>
                  <a:gd name="T96" fmla="*/ 0 w 799"/>
                  <a:gd name="T97" fmla="*/ 1 h 1059"/>
                  <a:gd name="T98" fmla="*/ 0 w 799"/>
                  <a:gd name="T99" fmla="*/ 1 h 1059"/>
                  <a:gd name="T100" fmla="*/ 0 w 799"/>
                  <a:gd name="T101" fmla="*/ 1 h 1059"/>
                  <a:gd name="T102" fmla="*/ 0 w 799"/>
                  <a:gd name="T103" fmla="*/ 1 h 1059"/>
                  <a:gd name="T104" fmla="*/ 0 w 799"/>
                  <a:gd name="T105" fmla="*/ 1 h 10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9"/>
                  <a:gd name="T160" fmla="*/ 0 h 1059"/>
                  <a:gd name="T161" fmla="*/ 799 w 799"/>
                  <a:gd name="T162" fmla="*/ 1059 h 10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9" h="1059">
                    <a:moveTo>
                      <a:pt x="0" y="17"/>
                    </a:moveTo>
                    <a:lnTo>
                      <a:pt x="0" y="13"/>
                    </a:lnTo>
                    <a:lnTo>
                      <a:pt x="2" y="8"/>
                    </a:lnTo>
                    <a:lnTo>
                      <a:pt x="2" y="5"/>
                    </a:lnTo>
                    <a:lnTo>
                      <a:pt x="2" y="0"/>
                    </a:lnTo>
                    <a:lnTo>
                      <a:pt x="18" y="37"/>
                    </a:lnTo>
                    <a:lnTo>
                      <a:pt x="39" y="72"/>
                    </a:lnTo>
                    <a:lnTo>
                      <a:pt x="65" y="107"/>
                    </a:lnTo>
                    <a:lnTo>
                      <a:pt x="93" y="140"/>
                    </a:lnTo>
                    <a:lnTo>
                      <a:pt x="127" y="174"/>
                    </a:lnTo>
                    <a:lnTo>
                      <a:pt x="165" y="205"/>
                    </a:lnTo>
                    <a:lnTo>
                      <a:pt x="205" y="237"/>
                    </a:lnTo>
                    <a:lnTo>
                      <a:pt x="248" y="269"/>
                    </a:lnTo>
                    <a:lnTo>
                      <a:pt x="293" y="299"/>
                    </a:lnTo>
                    <a:lnTo>
                      <a:pt x="341" y="329"/>
                    </a:lnTo>
                    <a:lnTo>
                      <a:pt x="390" y="357"/>
                    </a:lnTo>
                    <a:lnTo>
                      <a:pt x="440" y="384"/>
                    </a:lnTo>
                    <a:lnTo>
                      <a:pt x="492" y="410"/>
                    </a:lnTo>
                    <a:lnTo>
                      <a:pt x="544" y="437"/>
                    </a:lnTo>
                    <a:lnTo>
                      <a:pt x="596" y="462"/>
                    </a:lnTo>
                    <a:lnTo>
                      <a:pt x="648" y="485"/>
                    </a:lnTo>
                    <a:lnTo>
                      <a:pt x="653" y="542"/>
                    </a:lnTo>
                    <a:lnTo>
                      <a:pt x="661" y="597"/>
                    </a:lnTo>
                    <a:lnTo>
                      <a:pt x="670" y="652"/>
                    </a:lnTo>
                    <a:lnTo>
                      <a:pt x="679" y="706"/>
                    </a:lnTo>
                    <a:lnTo>
                      <a:pt x="687" y="749"/>
                    </a:lnTo>
                    <a:lnTo>
                      <a:pt x="698" y="792"/>
                    </a:lnTo>
                    <a:lnTo>
                      <a:pt x="711" y="836"/>
                    </a:lnTo>
                    <a:lnTo>
                      <a:pt x="723" y="879"/>
                    </a:lnTo>
                    <a:lnTo>
                      <a:pt x="740" y="924"/>
                    </a:lnTo>
                    <a:lnTo>
                      <a:pt x="757" y="967"/>
                    </a:lnTo>
                    <a:lnTo>
                      <a:pt x="777" y="1013"/>
                    </a:lnTo>
                    <a:lnTo>
                      <a:pt x="799" y="1059"/>
                    </a:lnTo>
                    <a:lnTo>
                      <a:pt x="732" y="1028"/>
                    </a:lnTo>
                    <a:lnTo>
                      <a:pt x="666" y="994"/>
                    </a:lnTo>
                    <a:lnTo>
                      <a:pt x="603" y="959"/>
                    </a:lnTo>
                    <a:lnTo>
                      <a:pt x="542" y="921"/>
                    </a:lnTo>
                    <a:lnTo>
                      <a:pt x="483" y="881"/>
                    </a:lnTo>
                    <a:lnTo>
                      <a:pt x="427" y="839"/>
                    </a:lnTo>
                    <a:lnTo>
                      <a:pt x="373" y="796"/>
                    </a:lnTo>
                    <a:lnTo>
                      <a:pt x="321" y="751"/>
                    </a:lnTo>
                    <a:lnTo>
                      <a:pt x="275" y="704"/>
                    </a:lnTo>
                    <a:lnTo>
                      <a:pt x="230" y="657"/>
                    </a:lnTo>
                    <a:lnTo>
                      <a:pt x="188" y="607"/>
                    </a:lnTo>
                    <a:lnTo>
                      <a:pt x="151" y="557"/>
                    </a:lnTo>
                    <a:lnTo>
                      <a:pt x="117" y="507"/>
                    </a:lnTo>
                    <a:lnTo>
                      <a:pt x="86" y="454"/>
                    </a:lnTo>
                    <a:lnTo>
                      <a:pt x="59" y="402"/>
                    </a:lnTo>
                    <a:lnTo>
                      <a:pt x="38" y="349"/>
                    </a:lnTo>
                    <a:lnTo>
                      <a:pt x="22" y="267"/>
                    </a:lnTo>
                    <a:lnTo>
                      <a:pt x="9" y="185"/>
                    </a:lnTo>
                    <a:lnTo>
                      <a:pt x="2" y="102"/>
                    </a:lnTo>
                    <a:lnTo>
                      <a:pt x="0" y="17"/>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3" name="Freeform 21"/>
              <p:cNvSpPr>
                <a:spLocks/>
              </p:cNvSpPr>
              <p:nvPr/>
            </p:nvSpPr>
            <p:spPr bwMode="auto">
              <a:xfrm>
                <a:off x="2052" y="3055"/>
                <a:ext cx="446" cy="367"/>
              </a:xfrm>
              <a:custGeom>
                <a:avLst/>
                <a:gdLst>
                  <a:gd name="T0" fmla="*/ 0 w 892"/>
                  <a:gd name="T1" fmla="*/ 0 h 734"/>
                  <a:gd name="T2" fmla="*/ 1 w 892"/>
                  <a:gd name="T3" fmla="*/ 1 h 734"/>
                  <a:gd name="T4" fmla="*/ 1 w 892"/>
                  <a:gd name="T5" fmla="*/ 1 h 734"/>
                  <a:gd name="T6" fmla="*/ 1 w 892"/>
                  <a:gd name="T7" fmla="*/ 1 h 734"/>
                  <a:gd name="T8" fmla="*/ 1 w 892"/>
                  <a:gd name="T9" fmla="*/ 1 h 734"/>
                  <a:gd name="T10" fmla="*/ 1 w 892"/>
                  <a:gd name="T11" fmla="*/ 1 h 734"/>
                  <a:gd name="T12" fmla="*/ 1 w 892"/>
                  <a:gd name="T13" fmla="*/ 1 h 734"/>
                  <a:gd name="T14" fmla="*/ 1 w 892"/>
                  <a:gd name="T15" fmla="*/ 1 h 734"/>
                  <a:gd name="T16" fmla="*/ 1 w 892"/>
                  <a:gd name="T17" fmla="*/ 1 h 734"/>
                  <a:gd name="T18" fmla="*/ 1 w 892"/>
                  <a:gd name="T19" fmla="*/ 1 h 734"/>
                  <a:gd name="T20" fmla="*/ 1 w 892"/>
                  <a:gd name="T21" fmla="*/ 1 h 734"/>
                  <a:gd name="T22" fmla="*/ 1 w 892"/>
                  <a:gd name="T23" fmla="*/ 1 h 734"/>
                  <a:gd name="T24" fmla="*/ 1 w 892"/>
                  <a:gd name="T25" fmla="*/ 1 h 734"/>
                  <a:gd name="T26" fmla="*/ 1 w 892"/>
                  <a:gd name="T27" fmla="*/ 1 h 734"/>
                  <a:gd name="T28" fmla="*/ 1 w 892"/>
                  <a:gd name="T29" fmla="*/ 1 h 734"/>
                  <a:gd name="T30" fmla="*/ 1 w 892"/>
                  <a:gd name="T31" fmla="*/ 1 h 734"/>
                  <a:gd name="T32" fmla="*/ 1 w 892"/>
                  <a:gd name="T33" fmla="*/ 1 h 734"/>
                  <a:gd name="T34" fmla="*/ 1 w 892"/>
                  <a:gd name="T35" fmla="*/ 1 h 734"/>
                  <a:gd name="T36" fmla="*/ 1 w 892"/>
                  <a:gd name="T37" fmla="*/ 1 h 734"/>
                  <a:gd name="T38" fmla="*/ 1 w 892"/>
                  <a:gd name="T39" fmla="*/ 1 h 734"/>
                  <a:gd name="T40" fmla="*/ 1 w 892"/>
                  <a:gd name="T41" fmla="*/ 1 h 734"/>
                  <a:gd name="T42" fmla="*/ 1 w 892"/>
                  <a:gd name="T43" fmla="*/ 1 h 734"/>
                  <a:gd name="T44" fmla="*/ 1 w 892"/>
                  <a:gd name="T45" fmla="*/ 1 h 734"/>
                  <a:gd name="T46" fmla="*/ 1 w 892"/>
                  <a:gd name="T47" fmla="*/ 1 h 734"/>
                  <a:gd name="T48" fmla="*/ 1 w 892"/>
                  <a:gd name="T49" fmla="*/ 1 h 734"/>
                  <a:gd name="T50" fmla="*/ 1 w 892"/>
                  <a:gd name="T51" fmla="*/ 1 h 734"/>
                  <a:gd name="T52" fmla="*/ 1 w 892"/>
                  <a:gd name="T53" fmla="*/ 1 h 734"/>
                  <a:gd name="T54" fmla="*/ 1 w 892"/>
                  <a:gd name="T55" fmla="*/ 1 h 734"/>
                  <a:gd name="T56" fmla="*/ 1 w 892"/>
                  <a:gd name="T57" fmla="*/ 1 h 734"/>
                  <a:gd name="T58" fmla="*/ 1 w 892"/>
                  <a:gd name="T59" fmla="*/ 1 h 734"/>
                  <a:gd name="T60" fmla="*/ 1 w 892"/>
                  <a:gd name="T61" fmla="*/ 1 h 734"/>
                  <a:gd name="T62" fmla="*/ 1 w 892"/>
                  <a:gd name="T63" fmla="*/ 1 h 734"/>
                  <a:gd name="T64" fmla="*/ 1 w 892"/>
                  <a:gd name="T65" fmla="*/ 1 h 734"/>
                  <a:gd name="T66" fmla="*/ 1 w 892"/>
                  <a:gd name="T67" fmla="*/ 1 h 734"/>
                  <a:gd name="T68" fmla="*/ 1 w 892"/>
                  <a:gd name="T69" fmla="*/ 1 h 734"/>
                  <a:gd name="T70" fmla="*/ 1 w 892"/>
                  <a:gd name="T71" fmla="*/ 1 h 734"/>
                  <a:gd name="T72" fmla="*/ 1 w 892"/>
                  <a:gd name="T73" fmla="*/ 1 h 734"/>
                  <a:gd name="T74" fmla="*/ 1 w 892"/>
                  <a:gd name="T75" fmla="*/ 1 h 734"/>
                  <a:gd name="T76" fmla="*/ 1 w 892"/>
                  <a:gd name="T77" fmla="*/ 1 h 734"/>
                  <a:gd name="T78" fmla="*/ 1 w 892"/>
                  <a:gd name="T79" fmla="*/ 1 h 734"/>
                  <a:gd name="T80" fmla="*/ 1 w 892"/>
                  <a:gd name="T81" fmla="*/ 1 h 734"/>
                  <a:gd name="T82" fmla="*/ 1 w 892"/>
                  <a:gd name="T83" fmla="*/ 1 h 734"/>
                  <a:gd name="T84" fmla="*/ 1 w 892"/>
                  <a:gd name="T85" fmla="*/ 1 h 734"/>
                  <a:gd name="T86" fmla="*/ 1 w 892"/>
                  <a:gd name="T87" fmla="*/ 1 h 734"/>
                  <a:gd name="T88" fmla="*/ 1 w 892"/>
                  <a:gd name="T89" fmla="*/ 1 h 734"/>
                  <a:gd name="T90" fmla="*/ 1 w 892"/>
                  <a:gd name="T91" fmla="*/ 1 h 734"/>
                  <a:gd name="T92" fmla="*/ 1 w 892"/>
                  <a:gd name="T93" fmla="*/ 1 h 734"/>
                  <a:gd name="T94" fmla="*/ 1 w 892"/>
                  <a:gd name="T95" fmla="*/ 1 h 734"/>
                  <a:gd name="T96" fmla="*/ 0 w 892"/>
                  <a:gd name="T97" fmla="*/ 0 h 7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2"/>
                  <a:gd name="T148" fmla="*/ 0 h 734"/>
                  <a:gd name="T149" fmla="*/ 892 w 892"/>
                  <a:gd name="T150" fmla="*/ 734 h 7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2" h="734">
                    <a:moveTo>
                      <a:pt x="0" y="0"/>
                    </a:moveTo>
                    <a:lnTo>
                      <a:pt x="22" y="28"/>
                    </a:lnTo>
                    <a:lnTo>
                      <a:pt x="49" y="58"/>
                    </a:lnTo>
                    <a:lnTo>
                      <a:pt x="81" y="88"/>
                    </a:lnTo>
                    <a:lnTo>
                      <a:pt x="115" y="118"/>
                    </a:lnTo>
                    <a:lnTo>
                      <a:pt x="155" y="148"/>
                    </a:lnTo>
                    <a:lnTo>
                      <a:pt x="196" y="179"/>
                    </a:lnTo>
                    <a:lnTo>
                      <a:pt x="239" y="209"/>
                    </a:lnTo>
                    <a:lnTo>
                      <a:pt x="284" y="239"/>
                    </a:lnTo>
                    <a:lnTo>
                      <a:pt x="331" y="265"/>
                    </a:lnTo>
                    <a:lnTo>
                      <a:pt x="377" y="294"/>
                    </a:lnTo>
                    <a:lnTo>
                      <a:pt x="424" y="319"/>
                    </a:lnTo>
                    <a:lnTo>
                      <a:pt x="471" y="342"/>
                    </a:lnTo>
                    <a:lnTo>
                      <a:pt x="517" y="364"/>
                    </a:lnTo>
                    <a:lnTo>
                      <a:pt x="562" y="384"/>
                    </a:lnTo>
                    <a:lnTo>
                      <a:pt x="603" y="402"/>
                    </a:lnTo>
                    <a:lnTo>
                      <a:pt x="643" y="417"/>
                    </a:lnTo>
                    <a:lnTo>
                      <a:pt x="652" y="439"/>
                    </a:lnTo>
                    <a:lnTo>
                      <a:pt x="661" y="460"/>
                    </a:lnTo>
                    <a:lnTo>
                      <a:pt x="672" y="484"/>
                    </a:lnTo>
                    <a:lnTo>
                      <a:pt x="684" y="505"/>
                    </a:lnTo>
                    <a:lnTo>
                      <a:pt x="697" y="529"/>
                    </a:lnTo>
                    <a:lnTo>
                      <a:pt x="711" y="550"/>
                    </a:lnTo>
                    <a:lnTo>
                      <a:pt x="727" y="574"/>
                    </a:lnTo>
                    <a:lnTo>
                      <a:pt x="745" y="597"/>
                    </a:lnTo>
                    <a:lnTo>
                      <a:pt x="760" y="614"/>
                    </a:lnTo>
                    <a:lnTo>
                      <a:pt x="774" y="631"/>
                    </a:lnTo>
                    <a:lnTo>
                      <a:pt x="792" y="647"/>
                    </a:lnTo>
                    <a:lnTo>
                      <a:pt x="808" y="666"/>
                    </a:lnTo>
                    <a:lnTo>
                      <a:pt x="828" y="682"/>
                    </a:lnTo>
                    <a:lnTo>
                      <a:pt x="848" y="699"/>
                    </a:lnTo>
                    <a:lnTo>
                      <a:pt x="869" y="717"/>
                    </a:lnTo>
                    <a:lnTo>
                      <a:pt x="892" y="734"/>
                    </a:lnTo>
                    <a:lnTo>
                      <a:pt x="837" y="709"/>
                    </a:lnTo>
                    <a:lnTo>
                      <a:pt x="779" y="682"/>
                    </a:lnTo>
                    <a:lnTo>
                      <a:pt x="718" y="652"/>
                    </a:lnTo>
                    <a:lnTo>
                      <a:pt x="657" y="619"/>
                    </a:lnTo>
                    <a:lnTo>
                      <a:pt x="595" y="582"/>
                    </a:lnTo>
                    <a:lnTo>
                      <a:pt x="532" y="544"/>
                    </a:lnTo>
                    <a:lnTo>
                      <a:pt x="471" y="502"/>
                    </a:lnTo>
                    <a:lnTo>
                      <a:pt x="408" y="457"/>
                    </a:lnTo>
                    <a:lnTo>
                      <a:pt x="347" y="410"/>
                    </a:lnTo>
                    <a:lnTo>
                      <a:pt x="289" y="360"/>
                    </a:lnTo>
                    <a:lnTo>
                      <a:pt x="232" y="307"/>
                    </a:lnTo>
                    <a:lnTo>
                      <a:pt x="178" y="250"/>
                    </a:lnTo>
                    <a:lnTo>
                      <a:pt x="128" y="192"/>
                    </a:lnTo>
                    <a:lnTo>
                      <a:pt x="81" y="130"/>
                    </a:lnTo>
                    <a:lnTo>
                      <a:pt x="38" y="67"/>
                    </a:lnTo>
                    <a:lnTo>
                      <a:pt x="0" y="0"/>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4" name="Freeform 22"/>
              <p:cNvSpPr>
                <a:spLocks/>
              </p:cNvSpPr>
              <p:nvPr/>
            </p:nvSpPr>
            <p:spPr bwMode="auto">
              <a:xfrm>
                <a:off x="2471" y="3289"/>
                <a:ext cx="325" cy="198"/>
              </a:xfrm>
              <a:custGeom>
                <a:avLst/>
                <a:gdLst>
                  <a:gd name="T0" fmla="*/ 1 w 649"/>
                  <a:gd name="T1" fmla="*/ 1 h 395"/>
                  <a:gd name="T2" fmla="*/ 1 w 649"/>
                  <a:gd name="T3" fmla="*/ 1 h 395"/>
                  <a:gd name="T4" fmla="*/ 1 w 649"/>
                  <a:gd name="T5" fmla="*/ 1 h 395"/>
                  <a:gd name="T6" fmla="*/ 1 w 649"/>
                  <a:gd name="T7" fmla="*/ 1 h 395"/>
                  <a:gd name="T8" fmla="*/ 1 w 649"/>
                  <a:gd name="T9" fmla="*/ 1 h 395"/>
                  <a:gd name="T10" fmla="*/ 1 w 649"/>
                  <a:gd name="T11" fmla="*/ 1 h 395"/>
                  <a:gd name="T12" fmla="*/ 1 w 649"/>
                  <a:gd name="T13" fmla="*/ 1 h 395"/>
                  <a:gd name="T14" fmla="*/ 1 w 649"/>
                  <a:gd name="T15" fmla="*/ 1 h 395"/>
                  <a:gd name="T16" fmla="*/ 1 w 649"/>
                  <a:gd name="T17" fmla="*/ 1 h 395"/>
                  <a:gd name="T18" fmla="*/ 1 w 649"/>
                  <a:gd name="T19" fmla="*/ 1 h 395"/>
                  <a:gd name="T20" fmla="*/ 1 w 649"/>
                  <a:gd name="T21" fmla="*/ 1 h 395"/>
                  <a:gd name="T22" fmla="*/ 1 w 649"/>
                  <a:gd name="T23" fmla="*/ 1 h 395"/>
                  <a:gd name="T24" fmla="*/ 1 w 649"/>
                  <a:gd name="T25" fmla="*/ 1 h 395"/>
                  <a:gd name="T26" fmla="*/ 1 w 649"/>
                  <a:gd name="T27" fmla="*/ 1 h 395"/>
                  <a:gd name="T28" fmla="*/ 1 w 649"/>
                  <a:gd name="T29" fmla="*/ 1 h 395"/>
                  <a:gd name="T30" fmla="*/ 1 w 649"/>
                  <a:gd name="T31" fmla="*/ 1 h 395"/>
                  <a:gd name="T32" fmla="*/ 1 w 649"/>
                  <a:gd name="T33" fmla="*/ 1 h 395"/>
                  <a:gd name="T34" fmla="*/ 1 w 649"/>
                  <a:gd name="T35" fmla="*/ 1 h 395"/>
                  <a:gd name="T36" fmla="*/ 1 w 649"/>
                  <a:gd name="T37" fmla="*/ 1 h 395"/>
                  <a:gd name="T38" fmla="*/ 1 w 649"/>
                  <a:gd name="T39" fmla="*/ 1 h 395"/>
                  <a:gd name="T40" fmla="*/ 1 w 649"/>
                  <a:gd name="T41" fmla="*/ 1 h 395"/>
                  <a:gd name="T42" fmla="*/ 1 w 649"/>
                  <a:gd name="T43" fmla="*/ 1 h 395"/>
                  <a:gd name="T44" fmla="*/ 1 w 649"/>
                  <a:gd name="T45" fmla="*/ 1 h 395"/>
                  <a:gd name="T46" fmla="*/ 1 w 649"/>
                  <a:gd name="T47" fmla="*/ 1 h 395"/>
                  <a:gd name="T48" fmla="*/ 1 w 649"/>
                  <a:gd name="T49" fmla="*/ 1 h 395"/>
                  <a:gd name="T50" fmla="*/ 1 w 649"/>
                  <a:gd name="T51" fmla="*/ 1 h 395"/>
                  <a:gd name="T52" fmla="*/ 1 w 649"/>
                  <a:gd name="T53" fmla="*/ 1 h 395"/>
                  <a:gd name="T54" fmla="*/ 1 w 649"/>
                  <a:gd name="T55" fmla="*/ 1 h 395"/>
                  <a:gd name="T56" fmla="*/ 0 w 649"/>
                  <a:gd name="T57" fmla="*/ 0 h 395"/>
                  <a:gd name="T58" fmla="*/ 1 w 649"/>
                  <a:gd name="T59" fmla="*/ 1 h 395"/>
                  <a:gd name="T60" fmla="*/ 1 w 649"/>
                  <a:gd name="T61" fmla="*/ 1 h 395"/>
                  <a:gd name="T62" fmla="*/ 1 w 649"/>
                  <a:gd name="T63" fmla="*/ 1 h 395"/>
                  <a:gd name="T64" fmla="*/ 1 w 649"/>
                  <a:gd name="T65" fmla="*/ 1 h 395"/>
                  <a:gd name="T66" fmla="*/ 1 w 649"/>
                  <a:gd name="T67" fmla="*/ 1 h 395"/>
                  <a:gd name="T68" fmla="*/ 1 w 649"/>
                  <a:gd name="T69" fmla="*/ 1 h 395"/>
                  <a:gd name="T70" fmla="*/ 1 w 649"/>
                  <a:gd name="T71" fmla="*/ 1 h 395"/>
                  <a:gd name="T72" fmla="*/ 1 w 649"/>
                  <a:gd name="T73" fmla="*/ 1 h 395"/>
                  <a:gd name="T74" fmla="*/ 1 w 649"/>
                  <a:gd name="T75" fmla="*/ 1 h 395"/>
                  <a:gd name="T76" fmla="*/ 1 w 649"/>
                  <a:gd name="T77" fmla="*/ 1 h 395"/>
                  <a:gd name="T78" fmla="*/ 1 w 649"/>
                  <a:gd name="T79" fmla="*/ 1 h 395"/>
                  <a:gd name="T80" fmla="*/ 1 w 649"/>
                  <a:gd name="T81" fmla="*/ 1 h 395"/>
                  <a:gd name="T82" fmla="*/ 1 w 649"/>
                  <a:gd name="T83" fmla="*/ 1 h 395"/>
                  <a:gd name="T84" fmla="*/ 1 w 649"/>
                  <a:gd name="T85" fmla="*/ 1 h 395"/>
                  <a:gd name="T86" fmla="*/ 1 w 649"/>
                  <a:gd name="T87" fmla="*/ 1 h 395"/>
                  <a:gd name="T88" fmla="*/ 1 w 649"/>
                  <a:gd name="T89" fmla="*/ 1 h 395"/>
                  <a:gd name="T90" fmla="*/ 1 w 649"/>
                  <a:gd name="T91" fmla="*/ 1 h 395"/>
                  <a:gd name="T92" fmla="*/ 1 w 649"/>
                  <a:gd name="T93" fmla="*/ 1 h 395"/>
                  <a:gd name="T94" fmla="*/ 1 w 649"/>
                  <a:gd name="T95" fmla="*/ 1 h 395"/>
                  <a:gd name="T96" fmla="*/ 1 w 649"/>
                  <a:gd name="T97" fmla="*/ 1 h 395"/>
                  <a:gd name="T98" fmla="*/ 1 w 649"/>
                  <a:gd name="T99" fmla="*/ 1 h 395"/>
                  <a:gd name="T100" fmla="*/ 1 w 649"/>
                  <a:gd name="T101" fmla="*/ 1 h 395"/>
                  <a:gd name="T102" fmla="*/ 1 w 649"/>
                  <a:gd name="T103" fmla="*/ 1 h 395"/>
                  <a:gd name="T104" fmla="*/ 1 w 649"/>
                  <a:gd name="T105" fmla="*/ 1 h 395"/>
                  <a:gd name="T106" fmla="*/ 1 w 649"/>
                  <a:gd name="T107" fmla="*/ 1 h 395"/>
                  <a:gd name="T108" fmla="*/ 1 w 649"/>
                  <a:gd name="T109" fmla="*/ 1 h 395"/>
                  <a:gd name="T110" fmla="*/ 1 w 649"/>
                  <a:gd name="T111" fmla="*/ 1 h 395"/>
                  <a:gd name="T112" fmla="*/ 1 w 649"/>
                  <a:gd name="T113" fmla="*/ 1 h 395"/>
                  <a:gd name="T114" fmla="*/ 1 w 649"/>
                  <a:gd name="T115" fmla="*/ 1 h 395"/>
                  <a:gd name="T116" fmla="*/ 1 w 649"/>
                  <a:gd name="T117" fmla="*/ 1 h 395"/>
                  <a:gd name="T118" fmla="*/ 1 w 649"/>
                  <a:gd name="T119" fmla="*/ 1 h 395"/>
                  <a:gd name="T120" fmla="*/ 1 w 649"/>
                  <a:gd name="T121" fmla="*/ 1 h 395"/>
                  <a:gd name="T122" fmla="*/ 1 w 649"/>
                  <a:gd name="T123" fmla="*/ 1 h 395"/>
                  <a:gd name="T124" fmla="*/ 1 w 649"/>
                  <a:gd name="T125" fmla="*/ 1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9"/>
                  <a:gd name="T190" fmla="*/ 0 h 395"/>
                  <a:gd name="T191" fmla="*/ 649 w 649"/>
                  <a:gd name="T192" fmla="*/ 395 h 39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9" h="395">
                    <a:moveTo>
                      <a:pt x="649" y="395"/>
                    </a:moveTo>
                    <a:lnTo>
                      <a:pt x="621" y="393"/>
                    </a:lnTo>
                    <a:lnTo>
                      <a:pt x="590" y="392"/>
                    </a:lnTo>
                    <a:lnTo>
                      <a:pt x="558" y="388"/>
                    </a:lnTo>
                    <a:lnTo>
                      <a:pt x="526" y="385"/>
                    </a:lnTo>
                    <a:lnTo>
                      <a:pt x="491" y="378"/>
                    </a:lnTo>
                    <a:lnTo>
                      <a:pt x="456" y="372"/>
                    </a:lnTo>
                    <a:lnTo>
                      <a:pt x="420" y="362"/>
                    </a:lnTo>
                    <a:lnTo>
                      <a:pt x="382" y="348"/>
                    </a:lnTo>
                    <a:lnTo>
                      <a:pt x="360" y="340"/>
                    </a:lnTo>
                    <a:lnTo>
                      <a:pt x="339" y="332"/>
                    </a:lnTo>
                    <a:lnTo>
                      <a:pt x="317" y="322"/>
                    </a:lnTo>
                    <a:lnTo>
                      <a:pt x="296" y="312"/>
                    </a:lnTo>
                    <a:lnTo>
                      <a:pt x="272" y="302"/>
                    </a:lnTo>
                    <a:lnTo>
                      <a:pt x="249" y="290"/>
                    </a:lnTo>
                    <a:lnTo>
                      <a:pt x="228" y="278"/>
                    </a:lnTo>
                    <a:lnTo>
                      <a:pt x="204" y="265"/>
                    </a:lnTo>
                    <a:lnTo>
                      <a:pt x="183" y="252"/>
                    </a:lnTo>
                    <a:lnTo>
                      <a:pt x="161" y="238"/>
                    </a:lnTo>
                    <a:lnTo>
                      <a:pt x="140" y="222"/>
                    </a:lnTo>
                    <a:lnTo>
                      <a:pt x="118" y="207"/>
                    </a:lnTo>
                    <a:lnTo>
                      <a:pt x="98" y="190"/>
                    </a:lnTo>
                    <a:lnTo>
                      <a:pt x="80" y="172"/>
                    </a:lnTo>
                    <a:lnTo>
                      <a:pt x="62" y="153"/>
                    </a:lnTo>
                    <a:lnTo>
                      <a:pt x="46" y="133"/>
                    </a:lnTo>
                    <a:lnTo>
                      <a:pt x="30" y="103"/>
                    </a:lnTo>
                    <a:lnTo>
                      <a:pt x="21" y="70"/>
                    </a:lnTo>
                    <a:lnTo>
                      <a:pt x="12" y="35"/>
                    </a:lnTo>
                    <a:lnTo>
                      <a:pt x="0" y="0"/>
                    </a:lnTo>
                    <a:lnTo>
                      <a:pt x="16" y="5"/>
                    </a:lnTo>
                    <a:lnTo>
                      <a:pt x="32" y="11"/>
                    </a:lnTo>
                    <a:lnTo>
                      <a:pt x="48" y="16"/>
                    </a:lnTo>
                    <a:lnTo>
                      <a:pt x="66" y="21"/>
                    </a:lnTo>
                    <a:lnTo>
                      <a:pt x="82" y="25"/>
                    </a:lnTo>
                    <a:lnTo>
                      <a:pt x="100" y="30"/>
                    </a:lnTo>
                    <a:lnTo>
                      <a:pt x="118" y="35"/>
                    </a:lnTo>
                    <a:lnTo>
                      <a:pt x="136" y="38"/>
                    </a:lnTo>
                    <a:lnTo>
                      <a:pt x="156" y="43"/>
                    </a:lnTo>
                    <a:lnTo>
                      <a:pt x="174" y="46"/>
                    </a:lnTo>
                    <a:lnTo>
                      <a:pt x="192" y="51"/>
                    </a:lnTo>
                    <a:lnTo>
                      <a:pt x="211" y="55"/>
                    </a:lnTo>
                    <a:lnTo>
                      <a:pt x="231" y="58"/>
                    </a:lnTo>
                    <a:lnTo>
                      <a:pt x="249" y="61"/>
                    </a:lnTo>
                    <a:lnTo>
                      <a:pt x="269" y="65"/>
                    </a:lnTo>
                    <a:lnTo>
                      <a:pt x="289" y="68"/>
                    </a:lnTo>
                    <a:lnTo>
                      <a:pt x="312" y="71"/>
                    </a:lnTo>
                    <a:lnTo>
                      <a:pt x="333" y="75"/>
                    </a:lnTo>
                    <a:lnTo>
                      <a:pt x="357" y="78"/>
                    </a:lnTo>
                    <a:lnTo>
                      <a:pt x="380" y="80"/>
                    </a:lnTo>
                    <a:lnTo>
                      <a:pt x="403" y="83"/>
                    </a:lnTo>
                    <a:lnTo>
                      <a:pt x="425" y="86"/>
                    </a:lnTo>
                    <a:lnTo>
                      <a:pt x="448" y="88"/>
                    </a:lnTo>
                    <a:lnTo>
                      <a:pt x="472" y="90"/>
                    </a:lnTo>
                    <a:lnTo>
                      <a:pt x="495" y="93"/>
                    </a:lnTo>
                    <a:lnTo>
                      <a:pt x="517" y="95"/>
                    </a:lnTo>
                    <a:lnTo>
                      <a:pt x="540" y="96"/>
                    </a:lnTo>
                    <a:lnTo>
                      <a:pt x="561" y="98"/>
                    </a:lnTo>
                    <a:lnTo>
                      <a:pt x="585" y="98"/>
                    </a:lnTo>
                    <a:lnTo>
                      <a:pt x="606" y="100"/>
                    </a:lnTo>
                    <a:lnTo>
                      <a:pt x="628" y="101"/>
                    </a:lnTo>
                    <a:lnTo>
                      <a:pt x="649" y="101"/>
                    </a:lnTo>
                    <a:lnTo>
                      <a:pt x="649" y="240"/>
                    </a:lnTo>
                    <a:lnTo>
                      <a:pt x="649" y="395"/>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5" name="Freeform 23"/>
              <p:cNvSpPr>
                <a:spLocks/>
              </p:cNvSpPr>
              <p:nvPr/>
            </p:nvSpPr>
            <p:spPr bwMode="auto">
              <a:xfrm>
                <a:off x="2871" y="3298"/>
                <a:ext cx="314" cy="189"/>
              </a:xfrm>
              <a:custGeom>
                <a:avLst/>
                <a:gdLst>
                  <a:gd name="T0" fmla="*/ 0 w 629"/>
                  <a:gd name="T1" fmla="*/ 0 h 379"/>
                  <a:gd name="T2" fmla="*/ 0 w 629"/>
                  <a:gd name="T3" fmla="*/ 0 h 379"/>
                  <a:gd name="T4" fmla="*/ 0 w 629"/>
                  <a:gd name="T5" fmla="*/ 0 h 379"/>
                  <a:gd name="T6" fmla="*/ 0 w 629"/>
                  <a:gd name="T7" fmla="*/ 0 h 379"/>
                  <a:gd name="T8" fmla="*/ 0 w 629"/>
                  <a:gd name="T9" fmla="*/ 0 h 379"/>
                  <a:gd name="T10" fmla="*/ 0 w 629"/>
                  <a:gd name="T11" fmla="*/ 0 h 379"/>
                  <a:gd name="T12" fmla="*/ 0 w 629"/>
                  <a:gd name="T13" fmla="*/ 0 h 379"/>
                  <a:gd name="T14" fmla="*/ 0 w 629"/>
                  <a:gd name="T15" fmla="*/ 0 h 379"/>
                  <a:gd name="T16" fmla="*/ 0 w 629"/>
                  <a:gd name="T17" fmla="*/ 0 h 379"/>
                  <a:gd name="T18" fmla="*/ 0 w 629"/>
                  <a:gd name="T19" fmla="*/ 0 h 379"/>
                  <a:gd name="T20" fmla="*/ 0 w 629"/>
                  <a:gd name="T21" fmla="*/ 0 h 379"/>
                  <a:gd name="T22" fmla="*/ 0 w 629"/>
                  <a:gd name="T23" fmla="*/ 0 h 379"/>
                  <a:gd name="T24" fmla="*/ 0 w 629"/>
                  <a:gd name="T25" fmla="*/ 0 h 379"/>
                  <a:gd name="T26" fmla="*/ 0 w 629"/>
                  <a:gd name="T27" fmla="*/ 0 h 379"/>
                  <a:gd name="T28" fmla="*/ 0 w 629"/>
                  <a:gd name="T29" fmla="*/ 0 h 379"/>
                  <a:gd name="T30" fmla="*/ 0 w 629"/>
                  <a:gd name="T31" fmla="*/ 0 h 379"/>
                  <a:gd name="T32" fmla="*/ 0 w 629"/>
                  <a:gd name="T33" fmla="*/ 0 h 379"/>
                  <a:gd name="T34" fmla="*/ 0 w 629"/>
                  <a:gd name="T35" fmla="*/ 0 h 379"/>
                  <a:gd name="T36" fmla="*/ 0 w 629"/>
                  <a:gd name="T37" fmla="*/ 0 h 379"/>
                  <a:gd name="T38" fmla="*/ 0 w 629"/>
                  <a:gd name="T39" fmla="*/ 0 h 379"/>
                  <a:gd name="T40" fmla="*/ 0 w 629"/>
                  <a:gd name="T41" fmla="*/ 0 h 379"/>
                  <a:gd name="T42" fmla="*/ 0 w 629"/>
                  <a:gd name="T43" fmla="*/ 0 h 379"/>
                  <a:gd name="T44" fmla="*/ 0 w 629"/>
                  <a:gd name="T45" fmla="*/ 0 h 379"/>
                  <a:gd name="T46" fmla="*/ 0 w 629"/>
                  <a:gd name="T47" fmla="*/ 0 h 379"/>
                  <a:gd name="T48" fmla="*/ 0 w 629"/>
                  <a:gd name="T49" fmla="*/ 0 h 379"/>
                  <a:gd name="T50" fmla="*/ 0 w 629"/>
                  <a:gd name="T51" fmla="*/ 0 h 379"/>
                  <a:gd name="T52" fmla="*/ 0 w 629"/>
                  <a:gd name="T53" fmla="*/ 0 h 379"/>
                  <a:gd name="T54" fmla="*/ 0 w 629"/>
                  <a:gd name="T55" fmla="*/ 0 h 379"/>
                  <a:gd name="T56" fmla="*/ 0 w 629"/>
                  <a:gd name="T57" fmla="*/ 0 h 379"/>
                  <a:gd name="T58" fmla="*/ 0 w 629"/>
                  <a:gd name="T59" fmla="*/ 0 h 379"/>
                  <a:gd name="T60" fmla="*/ 0 w 629"/>
                  <a:gd name="T61" fmla="*/ 0 h 379"/>
                  <a:gd name="T62" fmla="*/ 0 w 629"/>
                  <a:gd name="T63" fmla="*/ 0 h 379"/>
                  <a:gd name="T64" fmla="*/ 0 w 629"/>
                  <a:gd name="T65" fmla="*/ 0 h 379"/>
                  <a:gd name="T66" fmla="*/ 0 w 629"/>
                  <a:gd name="T67" fmla="*/ 0 h 379"/>
                  <a:gd name="T68" fmla="*/ 0 w 629"/>
                  <a:gd name="T69" fmla="*/ 0 h 379"/>
                  <a:gd name="T70" fmla="*/ 0 w 629"/>
                  <a:gd name="T71" fmla="*/ 0 h 379"/>
                  <a:gd name="T72" fmla="*/ 0 w 629"/>
                  <a:gd name="T73" fmla="*/ 0 h 379"/>
                  <a:gd name="T74" fmla="*/ 0 w 629"/>
                  <a:gd name="T75" fmla="*/ 0 h 379"/>
                  <a:gd name="T76" fmla="*/ 0 w 629"/>
                  <a:gd name="T77" fmla="*/ 0 h 379"/>
                  <a:gd name="T78" fmla="*/ 0 w 629"/>
                  <a:gd name="T79" fmla="*/ 0 h 379"/>
                  <a:gd name="T80" fmla="*/ 0 w 629"/>
                  <a:gd name="T81" fmla="*/ 0 h 379"/>
                  <a:gd name="T82" fmla="*/ 0 w 629"/>
                  <a:gd name="T83" fmla="*/ 0 h 379"/>
                  <a:gd name="T84" fmla="*/ 0 w 629"/>
                  <a:gd name="T85" fmla="*/ 0 h 379"/>
                  <a:gd name="T86" fmla="*/ 0 w 629"/>
                  <a:gd name="T87" fmla="*/ 0 h 379"/>
                  <a:gd name="T88" fmla="*/ 0 w 629"/>
                  <a:gd name="T89" fmla="*/ 0 h 379"/>
                  <a:gd name="T90" fmla="*/ 0 w 629"/>
                  <a:gd name="T91" fmla="*/ 0 h 379"/>
                  <a:gd name="T92" fmla="*/ 0 w 629"/>
                  <a:gd name="T93" fmla="*/ 0 h 379"/>
                  <a:gd name="T94" fmla="*/ 0 w 629"/>
                  <a:gd name="T95" fmla="*/ 0 h 379"/>
                  <a:gd name="T96" fmla="*/ 0 w 629"/>
                  <a:gd name="T97" fmla="*/ 0 h 379"/>
                  <a:gd name="T98" fmla="*/ 0 w 629"/>
                  <a:gd name="T99" fmla="*/ 0 h 379"/>
                  <a:gd name="T100" fmla="*/ 0 w 629"/>
                  <a:gd name="T101" fmla="*/ 0 h 3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9"/>
                  <a:gd name="T154" fmla="*/ 0 h 379"/>
                  <a:gd name="T155" fmla="*/ 629 w 629"/>
                  <a:gd name="T156" fmla="*/ 379 h 3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9" h="379">
                    <a:moveTo>
                      <a:pt x="266" y="332"/>
                    </a:moveTo>
                    <a:lnTo>
                      <a:pt x="228" y="344"/>
                    </a:lnTo>
                    <a:lnTo>
                      <a:pt x="192" y="354"/>
                    </a:lnTo>
                    <a:lnTo>
                      <a:pt x="158" y="362"/>
                    </a:lnTo>
                    <a:lnTo>
                      <a:pt x="124" y="367"/>
                    </a:lnTo>
                    <a:lnTo>
                      <a:pt x="92" y="372"/>
                    </a:lnTo>
                    <a:lnTo>
                      <a:pt x="60" y="376"/>
                    </a:lnTo>
                    <a:lnTo>
                      <a:pt x="29" y="377"/>
                    </a:lnTo>
                    <a:lnTo>
                      <a:pt x="0" y="379"/>
                    </a:lnTo>
                    <a:lnTo>
                      <a:pt x="0" y="234"/>
                    </a:lnTo>
                    <a:lnTo>
                      <a:pt x="0" y="85"/>
                    </a:lnTo>
                    <a:lnTo>
                      <a:pt x="40" y="84"/>
                    </a:lnTo>
                    <a:lnTo>
                      <a:pt x="79" y="82"/>
                    </a:lnTo>
                    <a:lnTo>
                      <a:pt x="121" y="79"/>
                    </a:lnTo>
                    <a:lnTo>
                      <a:pt x="160" y="75"/>
                    </a:lnTo>
                    <a:lnTo>
                      <a:pt x="201" y="72"/>
                    </a:lnTo>
                    <a:lnTo>
                      <a:pt x="241" y="67"/>
                    </a:lnTo>
                    <a:lnTo>
                      <a:pt x="282" y="64"/>
                    </a:lnTo>
                    <a:lnTo>
                      <a:pt x="322" y="57"/>
                    </a:lnTo>
                    <a:lnTo>
                      <a:pt x="361" y="52"/>
                    </a:lnTo>
                    <a:lnTo>
                      <a:pt x="402" y="45"/>
                    </a:lnTo>
                    <a:lnTo>
                      <a:pt x="440" y="39"/>
                    </a:lnTo>
                    <a:lnTo>
                      <a:pt x="480" y="32"/>
                    </a:lnTo>
                    <a:lnTo>
                      <a:pt x="517" y="25"/>
                    </a:lnTo>
                    <a:lnTo>
                      <a:pt x="555" y="17"/>
                    </a:lnTo>
                    <a:lnTo>
                      <a:pt x="593" y="9"/>
                    </a:lnTo>
                    <a:lnTo>
                      <a:pt x="629" y="0"/>
                    </a:lnTo>
                    <a:lnTo>
                      <a:pt x="621" y="14"/>
                    </a:lnTo>
                    <a:lnTo>
                      <a:pt x="614" y="27"/>
                    </a:lnTo>
                    <a:lnTo>
                      <a:pt x="607" y="40"/>
                    </a:lnTo>
                    <a:lnTo>
                      <a:pt x="600" y="54"/>
                    </a:lnTo>
                    <a:lnTo>
                      <a:pt x="591" y="67"/>
                    </a:lnTo>
                    <a:lnTo>
                      <a:pt x="584" y="79"/>
                    </a:lnTo>
                    <a:lnTo>
                      <a:pt x="575" y="92"/>
                    </a:lnTo>
                    <a:lnTo>
                      <a:pt x="566" y="104"/>
                    </a:lnTo>
                    <a:lnTo>
                      <a:pt x="548" y="125"/>
                    </a:lnTo>
                    <a:lnTo>
                      <a:pt x="530" y="147"/>
                    </a:lnTo>
                    <a:lnTo>
                      <a:pt x="512" y="167"/>
                    </a:lnTo>
                    <a:lnTo>
                      <a:pt x="492" y="187"/>
                    </a:lnTo>
                    <a:lnTo>
                      <a:pt x="472" y="204"/>
                    </a:lnTo>
                    <a:lnTo>
                      <a:pt x="453" y="222"/>
                    </a:lnTo>
                    <a:lnTo>
                      <a:pt x="431" y="237"/>
                    </a:lnTo>
                    <a:lnTo>
                      <a:pt x="411" y="252"/>
                    </a:lnTo>
                    <a:lnTo>
                      <a:pt x="392" y="266"/>
                    </a:lnTo>
                    <a:lnTo>
                      <a:pt x="372" y="279"/>
                    </a:lnTo>
                    <a:lnTo>
                      <a:pt x="352" y="291"/>
                    </a:lnTo>
                    <a:lnTo>
                      <a:pt x="334" y="301"/>
                    </a:lnTo>
                    <a:lnTo>
                      <a:pt x="316" y="311"/>
                    </a:lnTo>
                    <a:lnTo>
                      <a:pt x="298" y="319"/>
                    </a:lnTo>
                    <a:lnTo>
                      <a:pt x="282" y="326"/>
                    </a:lnTo>
                    <a:lnTo>
                      <a:pt x="266" y="332"/>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6" name="Freeform 24"/>
              <p:cNvSpPr>
                <a:spLocks/>
              </p:cNvSpPr>
              <p:nvPr/>
            </p:nvSpPr>
            <p:spPr bwMode="auto">
              <a:xfrm>
                <a:off x="3182" y="3055"/>
                <a:ext cx="433" cy="359"/>
              </a:xfrm>
              <a:custGeom>
                <a:avLst/>
                <a:gdLst>
                  <a:gd name="T0" fmla="*/ 0 w 865"/>
                  <a:gd name="T1" fmla="*/ 0 h 719"/>
                  <a:gd name="T2" fmla="*/ 1 w 865"/>
                  <a:gd name="T3" fmla="*/ 0 h 719"/>
                  <a:gd name="T4" fmla="*/ 1 w 865"/>
                  <a:gd name="T5" fmla="*/ 0 h 719"/>
                  <a:gd name="T6" fmla="*/ 1 w 865"/>
                  <a:gd name="T7" fmla="*/ 0 h 719"/>
                  <a:gd name="T8" fmla="*/ 1 w 865"/>
                  <a:gd name="T9" fmla="*/ 0 h 719"/>
                  <a:gd name="T10" fmla="*/ 1 w 865"/>
                  <a:gd name="T11" fmla="*/ 0 h 719"/>
                  <a:gd name="T12" fmla="*/ 1 w 865"/>
                  <a:gd name="T13" fmla="*/ 0 h 719"/>
                  <a:gd name="T14" fmla="*/ 1 w 865"/>
                  <a:gd name="T15" fmla="*/ 0 h 719"/>
                  <a:gd name="T16" fmla="*/ 1 w 865"/>
                  <a:gd name="T17" fmla="*/ 0 h 719"/>
                  <a:gd name="T18" fmla="*/ 1 w 865"/>
                  <a:gd name="T19" fmla="*/ 0 h 719"/>
                  <a:gd name="T20" fmla="*/ 1 w 865"/>
                  <a:gd name="T21" fmla="*/ 0 h 719"/>
                  <a:gd name="T22" fmla="*/ 1 w 865"/>
                  <a:gd name="T23" fmla="*/ 0 h 719"/>
                  <a:gd name="T24" fmla="*/ 1 w 865"/>
                  <a:gd name="T25" fmla="*/ 0 h 719"/>
                  <a:gd name="T26" fmla="*/ 1 w 865"/>
                  <a:gd name="T27" fmla="*/ 0 h 719"/>
                  <a:gd name="T28" fmla="*/ 1 w 865"/>
                  <a:gd name="T29" fmla="*/ 0 h 719"/>
                  <a:gd name="T30" fmla="*/ 1 w 865"/>
                  <a:gd name="T31" fmla="*/ 0 h 719"/>
                  <a:gd name="T32" fmla="*/ 1 w 865"/>
                  <a:gd name="T33" fmla="*/ 0 h 719"/>
                  <a:gd name="T34" fmla="*/ 1 w 865"/>
                  <a:gd name="T35" fmla="*/ 0 h 719"/>
                  <a:gd name="T36" fmla="*/ 1 w 865"/>
                  <a:gd name="T37" fmla="*/ 0 h 719"/>
                  <a:gd name="T38" fmla="*/ 1 w 865"/>
                  <a:gd name="T39" fmla="*/ 0 h 719"/>
                  <a:gd name="T40" fmla="*/ 1 w 865"/>
                  <a:gd name="T41" fmla="*/ 0 h 719"/>
                  <a:gd name="T42" fmla="*/ 1 w 865"/>
                  <a:gd name="T43" fmla="*/ 0 h 719"/>
                  <a:gd name="T44" fmla="*/ 1 w 865"/>
                  <a:gd name="T45" fmla="*/ 0 h 719"/>
                  <a:gd name="T46" fmla="*/ 1 w 865"/>
                  <a:gd name="T47" fmla="*/ 0 h 719"/>
                  <a:gd name="T48" fmla="*/ 1 w 865"/>
                  <a:gd name="T49" fmla="*/ 0 h 719"/>
                  <a:gd name="T50" fmla="*/ 1 w 865"/>
                  <a:gd name="T51" fmla="*/ 0 h 719"/>
                  <a:gd name="T52" fmla="*/ 1 w 865"/>
                  <a:gd name="T53" fmla="*/ 0 h 719"/>
                  <a:gd name="T54" fmla="*/ 1 w 865"/>
                  <a:gd name="T55" fmla="*/ 0 h 719"/>
                  <a:gd name="T56" fmla="*/ 1 w 865"/>
                  <a:gd name="T57" fmla="*/ 0 h 719"/>
                  <a:gd name="T58" fmla="*/ 1 w 865"/>
                  <a:gd name="T59" fmla="*/ 0 h 719"/>
                  <a:gd name="T60" fmla="*/ 1 w 865"/>
                  <a:gd name="T61" fmla="*/ 0 h 719"/>
                  <a:gd name="T62" fmla="*/ 1 w 865"/>
                  <a:gd name="T63" fmla="*/ 0 h 719"/>
                  <a:gd name="T64" fmla="*/ 1 w 865"/>
                  <a:gd name="T65" fmla="*/ 0 h 719"/>
                  <a:gd name="T66" fmla="*/ 1 w 865"/>
                  <a:gd name="T67" fmla="*/ 0 h 719"/>
                  <a:gd name="T68" fmla="*/ 1 w 865"/>
                  <a:gd name="T69" fmla="*/ 0 h 719"/>
                  <a:gd name="T70" fmla="*/ 1 w 865"/>
                  <a:gd name="T71" fmla="*/ 0 h 719"/>
                  <a:gd name="T72" fmla="*/ 1 w 865"/>
                  <a:gd name="T73" fmla="*/ 0 h 719"/>
                  <a:gd name="T74" fmla="*/ 1 w 865"/>
                  <a:gd name="T75" fmla="*/ 0 h 719"/>
                  <a:gd name="T76" fmla="*/ 1 w 865"/>
                  <a:gd name="T77" fmla="*/ 0 h 719"/>
                  <a:gd name="T78" fmla="*/ 1 w 865"/>
                  <a:gd name="T79" fmla="*/ 0 h 719"/>
                  <a:gd name="T80" fmla="*/ 1 w 865"/>
                  <a:gd name="T81" fmla="*/ 0 h 719"/>
                  <a:gd name="T82" fmla="*/ 1 w 865"/>
                  <a:gd name="T83" fmla="*/ 0 h 719"/>
                  <a:gd name="T84" fmla="*/ 1 w 865"/>
                  <a:gd name="T85" fmla="*/ 0 h 719"/>
                  <a:gd name="T86" fmla="*/ 1 w 865"/>
                  <a:gd name="T87" fmla="*/ 0 h 719"/>
                  <a:gd name="T88" fmla="*/ 1 w 865"/>
                  <a:gd name="T89" fmla="*/ 0 h 719"/>
                  <a:gd name="T90" fmla="*/ 1 w 865"/>
                  <a:gd name="T91" fmla="*/ 0 h 719"/>
                  <a:gd name="T92" fmla="*/ 1 w 865"/>
                  <a:gd name="T93" fmla="*/ 0 h 719"/>
                  <a:gd name="T94" fmla="*/ 1 w 865"/>
                  <a:gd name="T95" fmla="*/ 0 h 719"/>
                  <a:gd name="T96" fmla="*/ 0 w 865"/>
                  <a:gd name="T97" fmla="*/ 0 h 7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65"/>
                  <a:gd name="T148" fmla="*/ 0 h 719"/>
                  <a:gd name="T149" fmla="*/ 865 w 865"/>
                  <a:gd name="T150" fmla="*/ 719 h 7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65" h="719">
                    <a:moveTo>
                      <a:pt x="0" y="719"/>
                    </a:moveTo>
                    <a:lnTo>
                      <a:pt x="20" y="702"/>
                    </a:lnTo>
                    <a:lnTo>
                      <a:pt x="40" y="684"/>
                    </a:lnTo>
                    <a:lnTo>
                      <a:pt x="56" y="667"/>
                    </a:lnTo>
                    <a:lnTo>
                      <a:pt x="72" y="651"/>
                    </a:lnTo>
                    <a:lnTo>
                      <a:pt x="88" y="634"/>
                    </a:lnTo>
                    <a:lnTo>
                      <a:pt x="101" y="617"/>
                    </a:lnTo>
                    <a:lnTo>
                      <a:pt x="113" y="600"/>
                    </a:lnTo>
                    <a:lnTo>
                      <a:pt x="126" y="584"/>
                    </a:lnTo>
                    <a:lnTo>
                      <a:pt x="140" y="562"/>
                    </a:lnTo>
                    <a:lnTo>
                      <a:pt x="155" y="542"/>
                    </a:lnTo>
                    <a:lnTo>
                      <a:pt x="167" y="520"/>
                    </a:lnTo>
                    <a:lnTo>
                      <a:pt x="178" y="500"/>
                    </a:lnTo>
                    <a:lnTo>
                      <a:pt x="191" y="480"/>
                    </a:lnTo>
                    <a:lnTo>
                      <a:pt x="201" y="459"/>
                    </a:lnTo>
                    <a:lnTo>
                      <a:pt x="212" y="439"/>
                    </a:lnTo>
                    <a:lnTo>
                      <a:pt x="223" y="417"/>
                    </a:lnTo>
                    <a:lnTo>
                      <a:pt x="262" y="402"/>
                    </a:lnTo>
                    <a:lnTo>
                      <a:pt x="304" y="384"/>
                    </a:lnTo>
                    <a:lnTo>
                      <a:pt x="348" y="364"/>
                    </a:lnTo>
                    <a:lnTo>
                      <a:pt x="393" y="342"/>
                    </a:lnTo>
                    <a:lnTo>
                      <a:pt x="440" y="319"/>
                    </a:lnTo>
                    <a:lnTo>
                      <a:pt x="488" y="294"/>
                    </a:lnTo>
                    <a:lnTo>
                      <a:pt x="535" y="265"/>
                    </a:lnTo>
                    <a:lnTo>
                      <a:pt x="582" y="239"/>
                    </a:lnTo>
                    <a:lnTo>
                      <a:pt x="627" y="209"/>
                    </a:lnTo>
                    <a:lnTo>
                      <a:pt x="670" y="179"/>
                    </a:lnTo>
                    <a:lnTo>
                      <a:pt x="711" y="148"/>
                    </a:lnTo>
                    <a:lnTo>
                      <a:pt x="749" y="118"/>
                    </a:lnTo>
                    <a:lnTo>
                      <a:pt x="785" y="88"/>
                    </a:lnTo>
                    <a:lnTo>
                      <a:pt x="817" y="58"/>
                    </a:lnTo>
                    <a:lnTo>
                      <a:pt x="844" y="28"/>
                    </a:lnTo>
                    <a:lnTo>
                      <a:pt x="865" y="0"/>
                    </a:lnTo>
                    <a:lnTo>
                      <a:pt x="828" y="67"/>
                    </a:lnTo>
                    <a:lnTo>
                      <a:pt x="786" y="130"/>
                    </a:lnTo>
                    <a:lnTo>
                      <a:pt x="742" y="190"/>
                    </a:lnTo>
                    <a:lnTo>
                      <a:pt x="691" y="249"/>
                    </a:lnTo>
                    <a:lnTo>
                      <a:pt x="641" y="304"/>
                    </a:lnTo>
                    <a:lnTo>
                      <a:pt x="585" y="355"/>
                    </a:lnTo>
                    <a:lnTo>
                      <a:pt x="530" y="404"/>
                    </a:lnTo>
                    <a:lnTo>
                      <a:pt x="471" y="449"/>
                    </a:lnTo>
                    <a:lnTo>
                      <a:pt x="411" y="492"/>
                    </a:lnTo>
                    <a:lnTo>
                      <a:pt x="352" y="534"/>
                    </a:lnTo>
                    <a:lnTo>
                      <a:pt x="291" y="570"/>
                    </a:lnTo>
                    <a:lnTo>
                      <a:pt x="232" y="605"/>
                    </a:lnTo>
                    <a:lnTo>
                      <a:pt x="171" y="637"/>
                    </a:lnTo>
                    <a:lnTo>
                      <a:pt x="113" y="667"/>
                    </a:lnTo>
                    <a:lnTo>
                      <a:pt x="56" y="694"/>
                    </a:lnTo>
                    <a:lnTo>
                      <a:pt x="0" y="719"/>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7" name="Freeform 25"/>
              <p:cNvSpPr>
                <a:spLocks/>
              </p:cNvSpPr>
              <p:nvPr/>
            </p:nvSpPr>
            <p:spPr bwMode="auto">
              <a:xfrm>
                <a:off x="3328" y="2638"/>
                <a:ext cx="398" cy="530"/>
              </a:xfrm>
              <a:custGeom>
                <a:avLst/>
                <a:gdLst>
                  <a:gd name="T0" fmla="*/ 0 w 797"/>
                  <a:gd name="T1" fmla="*/ 1 h 1059"/>
                  <a:gd name="T2" fmla="*/ 0 w 797"/>
                  <a:gd name="T3" fmla="*/ 1 h 1059"/>
                  <a:gd name="T4" fmla="*/ 0 w 797"/>
                  <a:gd name="T5" fmla="*/ 1 h 1059"/>
                  <a:gd name="T6" fmla="*/ 0 w 797"/>
                  <a:gd name="T7" fmla="*/ 1 h 1059"/>
                  <a:gd name="T8" fmla="*/ 0 w 797"/>
                  <a:gd name="T9" fmla="*/ 1 h 1059"/>
                  <a:gd name="T10" fmla="*/ 0 w 797"/>
                  <a:gd name="T11" fmla="*/ 1 h 1059"/>
                  <a:gd name="T12" fmla="*/ 0 w 797"/>
                  <a:gd name="T13" fmla="*/ 1 h 1059"/>
                  <a:gd name="T14" fmla="*/ 0 w 797"/>
                  <a:gd name="T15" fmla="*/ 1 h 1059"/>
                  <a:gd name="T16" fmla="*/ 0 w 797"/>
                  <a:gd name="T17" fmla="*/ 1 h 1059"/>
                  <a:gd name="T18" fmla="*/ 0 w 797"/>
                  <a:gd name="T19" fmla="*/ 1 h 1059"/>
                  <a:gd name="T20" fmla="*/ 0 w 797"/>
                  <a:gd name="T21" fmla="*/ 1 h 1059"/>
                  <a:gd name="T22" fmla="*/ 0 w 797"/>
                  <a:gd name="T23" fmla="*/ 1 h 1059"/>
                  <a:gd name="T24" fmla="*/ 0 w 797"/>
                  <a:gd name="T25" fmla="*/ 1 h 1059"/>
                  <a:gd name="T26" fmla="*/ 0 w 797"/>
                  <a:gd name="T27" fmla="*/ 1 h 1059"/>
                  <a:gd name="T28" fmla="*/ 0 w 797"/>
                  <a:gd name="T29" fmla="*/ 1 h 1059"/>
                  <a:gd name="T30" fmla="*/ 0 w 797"/>
                  <a:gd name="T31" fmla="*/ 1 h 1059"/>
                  <a:gd name="T32" fmla="*/ 0 w 797"/>
                  <a:gd name="T33" fmla="*/ 1 h 1059"/>
                  <a:gd name="T34" fmla="*/ 0 w 797"/>
                  <a:gd name="T35" fmla="*/ 1 h 1059"/>
                  <a:gd name="T36" fmla="*/ 0 w 797"/>
                  <a:gd name="T37" fmla="*/ 1 h 1059"/>
                  <a:gd name="T38" fmla="*/ 0 w 797"/>
                  <a:gd name="T39" fmla="*/ 1 h 1059"/>
                  <a:gd name="T40" fmla="*/ 0 w 797"/>
                  <a:gd name="T41" fmla="*/ 1 h 1059"/>
                  <a:gd name="T42" fmla="*/ 0 w 797"/>
                  <a:gd name="T43" fmla="*/ 1 h 1059"/>
                  <a:gd name="T44" fmla="*/ 0 w 797"/>
                  <a:gd name="T45" fmla="*/ 1 h 1059"/>
                  <a:gd name="T46" fmla="*/ 0 w 797"/>
                  <a:gd name="T47" fmla="*/ 1 h 1059"/>
                  <a:gd name="T48" fmla="*/ 0 w 797"/>
                  <a:gd name="T49" fmla="*/ 1 h 1059"/>
                  <a:gd name="T50" fmla="*/ 0 w 797"/>
                  <a:gd name="T51" fmla="*/ 1 h 1059"/>
                  <a:gd name="T52" fmla="*/ 0 w 797"/>
                  <a:gd name="T53" fmla="*/ 1 h 1059"/>
                  <a:gd name="T54" fmla="*/ 0 w 797"/>
                  <a:gd name="T55" fmla="*/ 1 h 1059"/>
                  <a:gd name="T56" fmla="*/ 0 w 797"/>
                  <a:gd name="T57" fmla="*/ 1 h 1059"/>
                  <a:gd name="T58" fmla="*/ 0 w 797"/>
                  <a:gd name="T59" fmla="*/ 1 h 1059"/>
                  <a:gd name="T60" fmla="*/ 0 w 797"/>
                  <a:gd name="T61" fmla="*/ 1 h 1059"/>
                  <a:gd name="T62" fmla="*/ 0 w 797"/>
                  <a:gd name="T63" fmla="*/ 1 h 1059"/>
                  <a:gd name="T64" fmla="*/ 0 w 797"/>
                  <a:gd name="T65" fmla="*/ 1 h 1059"/>
                  <a:gd name="T66" fmla="*/ 0 w 797"/>
                  <a:gd name="T67" fmla="*/ 1 h 1059"/>
                  <a:gd name="T68" fmla="*/ 0 w 797"/>
                  <a:gd name="T69" fmla="*/ 1 h 1059"/>
                  <a:gd name="T70" fmla="*/ 0 w 797"/>
                  <a:gd name="T71" fmla="*/ 1 h 1059"/>
                  <a:gd name="T72" fmla="*/ 0 w 797"/>
                  <a:gd name="T73" fmla="*/ 1 h 1059"/>
                  <a:gd name="T74" fmla="*/ 0 w 797"/>
                  <a:gd name="T75" fmla="*/ 1 h 1059"/>
                  <a:gd name="T76" fmla="*/ 0 w 797"/>
                  <a:gd name="T77" fmla="*/ 1 h 1059"/>
                  <a:gd name="T78" fmla="*/ 0 w 797"/>
                  <a:gd name="T79" fmla="*/ 1 h 1059"/>
                  <a:gd name="T80" fmla="*/ 0 w 797"/>
                  <a:gd name="T81" fmla="*/ 1 h 1059"/>
                  <a:gd name="T82" fmla="*/ 0 w 797"/>
                  <a:gd name="T83" fmla="*/ 1 h 1059"/>
                  <a:gd name="T84" fmla="*/ 0 w 797"/>
                  <a:gd name="T85" fmla="*/ 1 h 1059"/>
                  <a:gd name="T86" fmla="*/ 0 w 797"/>
                  <a:gd name="T87" fmla="*/ 1 h 1059"/>
                  <a:gd name="T88" fmla="*/ 0 w 797"/>
                  <a:gd name="T89" fmla="*/ 0 h 1059"/>
                  <a:gd name="T90" fmla="*/ 0 w 797"/>
                  <a:gd name="T91" fmla="*/ 1 h 1059"/>
                  <a:gd name="T92" fmla="*/ 0 w 797"/>
                  <a:gd name="T93" fmla="*/ 1 h 1059"/>
                  <a:gd name="T94" fmla="*/ 0 w 797"/>
                  <a:gd name="T95" fmla="*/ 1 h 1059"/>
                  <a:gd name="T96" fmla="*/ 0 w 797"/>
                  <a:gd name="T97" fmla="*/ 1 h 1059"/>
                  <a:gd name="T98" fmla="*/ 0 w 797"/>
                  <a:gd name="T99" fmla="*/ 1 h 1059"/>
                  <a:gd name="T100" fmla="*/ 0 w 797"/>
                  <a:gd name="T101" fmla="*/ 1 h 1059"/>
                  <a:gd name="T102" fmla="*/ 0 w 797"/>
                  <a:gd name="T103" fmla="*/ 1 h 1059"/>
                  <a:gd name="T104" fmla="*/ 0 w 797"/>
                  <a:gd name="T105" fmla="*/ 1 h 10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7"/>
                  <a:gd name="T160" fmla="*/ 0 h 1059"/>
                  <a:gd name="T161" fmla="*/ 797 w 797"/>
                  <a:gd name="T162" fmla="*/ 1059 h 10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7" h="1059">
                    <a:moveTo>
                      <a:pt x="761" y="349"/>
                    </a:moveTo>
                    <a:lnTo>
                      <a:pt x="740" y="402"/>
                    </a:lnTo>
                    <a:lnTo>
                      <a:pt x="713" y="454"/>
                    </a:lnTo>
                    <a:lnTo>
                      <a:pt x="682" y="507"/>
                    </a:lnTo>
                    <a:lnTo>
                      <a:pt x="648" y="557"/>
                    </a:lnTo>
                    <a:lnTo>
                      <a:pt x="610" y="607"/>
                    </a:lnTo>
                    <a:lnTo>
                      <a:pt x="569" y="657"/>
                    </a:lnTo>
                    <a:lnTo>
                      <a:pt x="524" y="704"/>
                    </a:lnTo>
                    <a:lnTo>
                      <a:pt x="476" y="751"/>
                    </a:lnTo>
                    <a:lnTo>
                      <a:pt x="425" y="796"/>
                    </a:lnTo>
                    <a:lnTo>
                      <a:pt x="372" y="839"/>
                    </a:lnTo>
                    <a:lnTo>
                      <a:pt x="316" y="881"/>
                    </a:lnTo>
                    <a:lnTo>
                      <a:pt x="257" y="921"/>
                    </a:lnTo>
                    <a:lnTo>
                      <a:pt x="196" y="959"/>
                    </a:lnTo>
                    <a:lnTo>
                      <a:pt x="133" y="994"/>
                    </a:lnTo>
                    <a:lnTo>
                      <a:pt x="66" y="1028"/>
                    </a:lnTo>
                    <a:lnTo>
                      <a:pt x="0" y="1059"/>
                    </a:lnTo>
                    <a:lnTo>
                      <a:pt x="20" y="1021"/>
                    </a:lnTo>
                    <a:lnTo>
                      <a:pt x="36" y="981"/>
                    </a:lnTo>
                    <a:lnTo>
                      <a:pt x="52" y="942"/>
                    </a:lnTo>
                    <a:lnTo>
                      <a:pt x="66" y="904"/>
                    </a:lnTo>
                    <a:lnTo>
                      <a:pt x="79" y="867"/>
                    </a:lnTo>
                    <a:lnTo>
                      <a:pt x="90" y="829"/>
                    </a:lnTo>
                    <a:lnTo>
                      <a:pt x="101" y="792"/>
                    </a:lnTo>
                    <a:lnTo>
                      <a:pt x="110" y="754"/>
                    </a:lnTo>
                    <a:lnTo>
                      <a:pt x="122" y="687"/>
                    </a:lnTo>
                    <a:lnTo>
                      <a:pt x="133" y="621"/>
                    </a:lnTo>
                    <a:lnTo>
                      <a:pt x="142" y="554"/>
                    </a:lnTo>
                    <a:lnTo>
                      <a:pt x="151" y="485"/>
                    </a:lnTo>
                    <a:lnTo>
                      <a:pt x="203" y="462"/>
                    </a:lnTo>
                    <a:lnTo>
                      <a:pt x="255" y="437"/>
                    </a:lnTo>
                    <a:lnTo>
                      <a:pt x="307" y="410"/>
                    </a:lnTo>
                    <a:lnTo>
                      <a:pt x="359" y="384"/>
                    </a:lnTo>
                    <a:lnTo>
                      <a:pt x="409" y="357"/>
                    </a:lnTo>
                    <a:lnTo>
                      <a:pt x="458" y="329"/>
                    </a:lnTo>
                    <a:lnTo>
                      <a:pt x="506" y="299"/>
                    </a:lnTo>
                    <a:lnTo>
                      <a:pt x="551" y="269"/>
                    </a:lnTo>
                    <a:lnTo>
                      <a:pt x="594" y="237"/>
                    </a:lnTo>
                    <a:lnTo>
                      <a:pt x="634" y="205"/>
                    </a:lnTo>
                    <a:lnTo>
                      <a:pt x="671" y="174"/>
                    </a:lnTo>
                    <a:lnTo>
                      <a:pt x="705" y="140"/>
                    </a:lnTo>
                    <a:lnTo>
                      <a:pt x="734" y="107"/>
                    </a:lnTo>
                    <a:lnTo>
                      <a:pt x="759" y="72"/>
                    </a:lnTo>
                    <a:lnTo>
                      <a:pt x="781" y="37"/>
                    </a:lnTo>
                    <a:lnTo>
                      <a:pt x="797" y="0"/>
                    </a:lnTo>
                    <a:lnTo>
                      <a:pt x="797" y="5"/>
                    </a:lnTo>
                    <a:lnTo>
                      <a:pt x="797" y="8"/>
                    </a:lnTo>
                    <a:lnTo>
                      <a:pt x="797" y="13"/>
                    </a:lnTo>
                    <a:lnTo>
                      <a:pt x="797" y="17"/>
                    </a:lnTo>
                    <a:lnTo>
                      <a:pt x="795" y="102"/>
                    </a:lnTo>
                    <a:lnTo>
                      <a:pt x="788" y="185"/>
                    </a:lnTo>
                    <a:lnTo>
                      <a:pt x="777" y="267"/>
                    </a:lnTo>
                    <a:lnTo>
                      <a:pt x="761" y="349"/>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766" name="WordArt 26"/>
            <p:cNvSpPr>
              <a:spLocks noChangeArrowheads="1" noChangeShapeType="1" noTextEdit="1"/>
            </p:cNvSpPr>
            <p:nvPr/>
          </p:nvSpPr>
          <p:spPr bwMode="auto">
            <a:xfrm>
              <a:off x="1985" y="2437"/>
              <a:ext cx="1695" cy="441"/>
            </a:xfrm>
            <a:prstGeom prst="rect">
              <a:avLst/>
            </a:prstGeom>
          </p:spPr>
          <p:txBody>
            <a:bodyPr wrap="none" fromWordArt="1">
              <a:prstTxWarp prst="textPlain">
                <a:avLst>
                  <a:gd name="adj" fmla="val 50000"/>
                </a:avLst>
              </a:prstTxWarp>
            </a:bodyPr>
            <a:lstStyle/>
            <a:p>
              <a:pPr algn="ctr"/>
              <a:r>
                <a:rPr lang="en-US" sz="2400" b="1" kern="10">
                  <a:ln w="19050">
                    <a:solidFill>
                      <a:srgbClr val="99CCFF"/>
                    </a:solidFill>
                    <a:round/>
                    <a:headEnd/>
                    <a:tailEnd/>
                  </a:ln>
                  <a:solidFill>
                    <a:schemeClr val="bg1"/>
                  </a:solidFill>
                  <a:effectLst>
                    <a:outerShdw dist="35921" dir="2700000" algn="ctr" rotWithShape="0">
                      <a:srgbClr val="990000"/>
                    </a:outerShdw>
                  </a:effectLst>
                  <a:latin typeface="Rockwell" panose="02060603020205020403" pitchFamily="18" charset="0"/>
                </a:rPr>
                <a:t>3D Laserscanning</a:t>
              </a:r>
            </a:p>
          </p:txBody>
        </p:sp>
      </p:grpSp>
      <p:sp>
        <p:nvSpPr>
          <p:cNvPr id="116763" name="Oval 27"/>
          <p:cNvSpPr>
            <a:spLocks noChangeArrowheads="1"/>
          </p:cNvSpPr>
          <p:nvPr/>
        </p:nvSpPr>
        <p:spPr bwMode="auto">
          <a:xfrm>
            <a:off x="6280150" y="2119313"/>
            <a:ext cx="1817688" cy="911225"/>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Damage survey</a:t>
            </a:r>
          </a:p>
        </p:txBody>
      </p:sp>
      <p:sp>
        <p:nvSpPr>
          <p:cNvPr id="116764" name="Oval 28"/>
          <p:cNvSpPr>
            <a:spLocks noChangeArrowheads="1"/>
          </p:cNvSpPr>
          <p:nvPr/>
        </p:nvSpPr>
        <p:spPr bwMode="auto">
          <a:xfrm>
            <a:off x="1187450" y="2051050"/>
            <a:ext cx="1817688" cy="909638"/>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civil</a:t>
            </a:r>
          </a:p>
        </p:txBody>
      </p:sp>
      <p:sp>
        <p:nvSpPr>
          <p:cNvPr id="116765" name="Oval 29"/>
          <p:cNvSpPr>
            <a:spLocks noChangeArrowheads="1"/>
          </p:cNvSpPr>
          <p:nvPr/>
        </p:nvSpPr>
        <p:spPr bwMode="auto">
          <a:xfrm>
            <a:off x="1260475" y="5199063"/>
            <a:ext cx="1819275" cy="909637"/>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Archaeology &amp; </a:t>
            </a:r>
          </a:p>
          <a:p>
            <a:pPr algn="ctr" eaLnBrk="1" hangingPunct="1">
              <a:spcBef>
                <a:spcPct val="0"/>
              </a:spcBef>
              <a:buFontTx/>
              <a:buNone/>
            </a:pPr>
            <a:r>
              <a:rPr lang="en-GB" altLang="en-US" sz="1800">
                <a:ea typeface="ＭＳ Ｐゴシック" panose="020B0600070205080204" pitchFamily="34" charset="-128"/>
              </a:rPr>
              <a:t>heritage</a:t>
            </a:r>
          </a:p>
        </p:txBody>
      </p:sp>
      <p:sp>
        <p:nvSpPr>
          <p:cNvPr id="116766" name="Oval 30"/>
          <p:cNvSpPr>
            <a:spLocks noChangeArrowheads="1"/>
          </p:cNvSpPr>
          <p:nvPr/>
        </p:nvSpPr>
        <p:spPr bwMode="auto">
          <a:xfrm>
            <a:off x="6280150" y="5270500"/>
            <a:ext cx="2035175" cy="979488"/>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Mining</a:t>
            </a:r>
          </a:p>
        </p:txBody>
      </p:sp>
      <p:sp>
        <p:nvSpPr>
          <p:cNvPr id="116767" name="Oval 31"/>
          <p:cNvSpPr>
            <a:spLocks noChangeArrowheads="1"/>
          </p:cNvSpPr>
          <p:nvPr/>
        </p:nvSpPr>
        <p:spPr bwMode="auto">
          <a:xfrm>
            <a:off x="6788150" y="3589338"/>
            <a:ext cx="1817688" cy="911225"/>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Art</a:t>
            </a:r>
          </a:p>
        </p:txBody>
      </p:sp>
      <p:sp>
        <p:nvSpPr>
          <p:cNvPr id="116768" name="Oval 32"/>
          <p:cNvSpPr>
            <a:spLocks noChangeArrowheads="1"/>
          </p:cNvSpPr>
          <p:nvPr/>
        </p:nvSpPr>
        <p:spPr bwMode="auto">
          <a:xfrm>
            <a:off x="3660775" y="5759450"/>
            <a:ext cx="1819275" cy="909638"/>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geology</a:t>
            </a:r>
          </a:p>
        </p:txBody>
      </p:sp>
      <p:sp>
        <p:nvSpPr>
          <p:cNvPr id="116769" name="Oval 33"/>
          <p:cNvSpPr>
            <a:spLocks noChangeArrowheads="1"/>
          </p:cNvSpPr>
          <p:nvPr/>
        </p:nvSpPr>
        <p:spPr bwMode="auto">
          <a:xfrm>
            <a:off x="395288" y="3455988"/>
            <a:ext cx="2124075" cy="896937"/>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Everyday survey</a:t>
            </a:r>
          </a:p>
        </p:txBody>
      </p:sp>
      <p:sp>
        <p:nvSpPr>
          <p:cNvPr id="116770" name="Rectangle 34"/>
          <p:cNvSpPr>
            <a:spLocks noGrp="1" noChangeArrowheads="1"/>
          </p:cNvSpPr>
          <p:nvPr>
            <p:ph type="title"/>
          </p:nvPr>
        </p:nvSpPr>
        <p:spPr>
          <a:xfrm>
            <a:off x="-180975" y="260350"/>
            <a:ext cx="9721850" cy="504825"/>
          </a:xfrm>
        </p:spPr>
        <p:txBody>
          <a:bodyPr lIns="0" tIns="0" rIns="0" bIns="0" anchor="t"/>
          <a:lstStyle/>
          <a:p>
            <a:pPr algn="l" eaLnBrk="1" hangingPunct="1">
              <a:defRPr/>
            </a:pPr>
            <a:r>
              <a:rPr lang="en-GB" sz="3200" u="sng" smtClean="0">
                <a:solidFill>
                  <a:schemeClr val="tx1"/>
                </a:solidFill>
                <a:effectLst>
                  <a:outerShdw blurRad="38100" dist="38100" dir="2700000" algn="tl">
                    <a:srgbClr val="C0C0C0"/>
                  </a:outerShdw>
                </a:effectLst>
              </a:rPr>
              <a:t>    Multipurpose use</a:t>
            </a:r>
            <a:r>
              <a:rPr lang="en-GB" sz="3200" u="sng" smtClean="0">
                <a:solidFill>
                  <a:schemeClr val="tx1"/>
                </a:solidFill>
              </a:rPr>
              <a:t>	                                                  .                                                       </a:t>
            </a:r>
            <a:r>
              <a:rPr lang="en-GB" smtClean="0">
                <a:solidFill>
                  <a:schemeClr val="tx1"/>
                </a:solidFill>
              </a:rPr>
              <a:t>	</a:t>
            </a:r>
          </a:p>
        </p:txBody>
      </p:sp>
      <p:sp>
        <p:nvSpPr>
          <p:cNvPr id="116771" name="Oval 35"/>
          <p:cNvSpPr>
            <a:spLocks noChangeArrowheads="1"/>
          </p:cNvSpPr>
          <p:nvPr/>
        </p:nvSpPr>
        <p:spPr bwMode="auto">
          <a:xfrm>
            <a:off x="3563938" y="1628775"/>
            <a:ext cx="1817687" cy="909638"/>
          </a:xfrm>
          <a:prstGeom prst="ellipse">
            <a:avLst/>
          </a:prstGeom>
          <a:solidFill>
            <a:schemeClr val="accent1"/>
          </a:solidFill>
          <a:ln w="952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800">
                <a:ea typeface="ＭＳ Ｐゴシック" panose="020B0600070205080204" pitchFamily="34" charset="-128"/>
              </a:rPr>
              <a:t>petrochemistry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6764"/>
                                        </p:tgtEl>
                                        <p:attrNameLst>
                                          <p:attrName>style.visibility</p:attrName>
                                        </p:attrNameLst>
                                      </p:cBhvr>
                                      <p:to>
                                        <p:strVal val="visible"/>
                                      </p:to>
                                    </p:set>
                                    <p:anim calcmode="lin" valueType="num">
                                      <p:cBhvr additive="base">
                                        <p:cTn id="7" dur="500" fill="hold"/>
                                        <p:tgtEl>
                                          <p:spTgt spid="116764"/>
                                        </p:tgtEl>
                                        <p:attrNameLst>
                                          <p:attrName>ppt_x</p:attrName>
                                        </p:attrNameLst>
                                      </p:cBhvr>
                                      <p:tavLst>
                                        <p:tav tm="0">
                                          <p:val>
                                            <p:strVal val="0-#ppt_w/2"/>
                                          </p:val>
                                        </p:tav>
                                        <p:tav tm="100000">
                                          <p:val>
                                            <p:strVal val="#ppt_x"/>
                                          </p:val>
                                        </p:tav>
                                      </p:tavLst>
                                    </p:anim>
                                    <p:anim calcmode="lin" valueType="num">
                                      <p:cBhvr additive="base">
                                        <p:cTn id="8" dur="500" fill="hold"/>
                                        <p:tgtEl>
                                          <p:spTgt spid="1167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16771"/>
                                        </p:tgtEl>
                                        <p:attrNameLst>
                                          <p:attrName>style.visibility</p:attrName>
                                        </p:attrNameLst>
                                      </p:cBhvr>
                                      <p:to>
                                        <p:strVal val="visible"/>
                                      </p:to>
                                    </p:set>
                                    <p:anim calcmode="lin" valueType="num">
                                      <p:cBhvr additive="base">
                                        <p:cTn id="12" dur="500" fill="hold"/>
                                        <p:tgtEl>
                                          <p:spTgt spid="116771"/>
                                        </p:tgtEl>
                                        <p:attrNameLst>
                                          <p:attrName>ppt_x</p:attrName>
                                        </p:attrNameLst>
                                      </p:cBhvr>
                                      <p:tavLst>
                                        <p:tav tm="0">
                                          <p:val>
                                            <p:strVal val="#ppt_x"/>
                                          </p:val>
                                        </p:tav>
                                        <p:tav tm="100000">
                                          <p:val>
                                            <p:strVal val="#ppt_x"/>
                                          </p:val>
                                        </p:tav>
                                      </p:tavLst>
                                    </p:anim>
                                    <p:anim calcmode="lin" valueType="num">
                                      <p:cBhvr additive="base">
                                        <p:cTn id="13" dur="500" fill="hold"/>
                                        <p:tgtEl>
                                          <p:spTgt spid="11677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16763"/>
                                        </p:tgtEl>
                                        <p:attrNameLst>
                                          <p:attrName>style.visibility</p:attrName>
                                        </p:attrNameLst>
                                      </p:cBhvr>
                                      <p:to>
                                        <p:strVal val="visible"/>
                                      </p:to>
                                    </p:set>
                                    <p:anim calcmode="lin" valueType="num">
                                      <p:cBhvr additive="base">
                                        <p:cTn id="17" dur="500" fill="hold"/>
                                        <p:tgtEl>
                                          <p:spTgt spid="116763"/>
                                        </p:tgtEl>
                                        <p:attrNameLst>
                                          <p:attrName>ppt_x</p:attrName>
                                        </p:attrNameLst>
                                      </p:cBhvr>
                                      <p:tavLst>
                                        <p:tav tm="0">
                                          <p:val>
                                            <p:strVal val="1+#ppt_w/2"/>
                                          </p:val>
                                        </p:tav>
                                        <p:tav tm="100000">
                                          <p:val>
                                            <p:strVal val="#ppt_x"/>
                                          </p:val>
                                        </p:tav>
                                      </p:tavLst>
                                    </p:anim>
                                    <p:anim calcmode="lin" valueType="num">
                                      <p:cBhvr additive="base">
                                        <p:cTn id="18" dur="500" fill="hold"/>
                                        <p:tgtEl>
                                          <p:spTgt spid="11676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16767"/>
                                        </p:tgtEl>
                                        <p:attrNameLst>
                                          <p:attrName>style.visibility</p:attrName>
                                        </p:attrNameLst>
                                      </p:cBhvr>
                                      <p:to>
                                        <p:strVal val="visible"/>
                                      </p:to>
                                    </p:set>
                                    <p:anim calcmode="lin" valueType="num">
                                      <p:cBhvr additive="base">
                                        <p:cTn id="22" dur="500" fill="hold"/>
                                        <p:tgtEl>
                                          <p:spTgt spid="116767"/>
                                        </p:tgtEl>
                                        <p:attrNameLst>
                                          <p:attrName>ppt_x</p:attrName>
                                        </p:attrNameLst>
                                      </p:cBhvr>
                                      <p:tavLst>
                                        <p:tav tm="0">
                                          <p:val>
                                            <p:strVal val="1+#ppt_w/2"/>
                                          </p:val>
                                        </p:tav>
                                        <p:tav tm="100000">
                                          <p:val>
                                            <p:strVal val="#ppt_x"/>
                                          </p:val>
                                        </p:tav>
                                      </p:tavLst>
                                    </p:anim>
                                    <p:anim calcmode="lin" valueType="num">
                                      <p:cBhvr additive="base">
                                        <p:cTn id="23" dur="500" fill="hold"/>
                                        <p:tgtEl>
                                          <p:spTgt spid="11676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16766"/>
                                        </p:tgtEl>
                                        <p:attrNameLst>
                                          <p:attrName>style.visibility</p:attrName>
                                        </p:attrNameLst>
                                      </p:cBhvr>
                                      <p:to>
                                        <p:strVal val="visible"/>
                                      </p:to>
                                    </p:set>
                                    <p:anim calcmode="lin" valueType="num">
                                      <p:cBhvr additive="base">
                                        <p:cTn id="27" dur="500" fill="hold"/>
                                        <p:tgtEl>
                                          <p:spTgt spid="116766"/>
                                        </p:tgtEl>
                                        <p:attrNameLst>
                                          <p:attrName>ppt_x</p:attrName>
                                        </p:attrNameLst>
                                      </p:cBhvr>
                                      <p:tavLst>
                                        <p:tav tm="0">
                                          <p:val>
                                            <p:strVal val="1+#ppt_w/2"/>
                                          </p:val>
                                        </p:tav>
                                        <p:tav tm="100000">
                                          <p:val>
                                            <p:strVal val="#ppt_x"/>
                                          </p:val>
                                        </p:tav>
                                      </p:tavLst>
                                    </p:anim>
                                    <p:anim calcmode="lin" valueType="num">
                                      <p:cBhvr additive="base">
                                        <p:cTn id="28" dur="500" fill="hold"/>
                                        <p:tgtEl>
                                          <p:spTgt spid="11676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6768"/>
                                        </p:tgtEl>
                                        <p:attrNameLst>
                                          <p:attrName>style.visibility</p:attrName>
                                        </p:attrNameLst>
                                      </p:cBhvr>
                                      <p:to>
                                        <p:strVal val="visible"/>
                                      </p:to>
                                    </p:set>
                                    <p:anim calcmode="lin" valueType="num">
                                      <p:cBhvr additive="base">
                                        <p:cTn id="32" dur="500" fill="hold"/>
                                        <p:tgtEl>
                                          <p:spTgt spid="116768"/>
                                        </p:tgtEl>
                                        <p:attrNameLst>
                                          <p:attrName>ppt_x</p:attrName>
                                        </p:attrNameLst>
                                      </p:cBhvr>
                                      <p:tavLst>
                                        <p:tav tm="0">
                                          <p:val>
                                            <p:strVal val="#ppt_x"/>
                                          </p:val>
                                        </p:tav>
                                        <p:tav tm="100000">
                                          <p:val>
                                            <p:strVal val="#ppt_x"/>
                                          </p:val>
                                        </p:tav>
                                      </p:tavLst>
                                    </p:anim>
                                    <p:anim calcmode="lin" valueType="num">
                                      <p:cBhvr additive="base">
                                        <p:cTn id="33" dur="500" fill="hold"/>
                                        <p:tgtEl>
                                          <p:spTgt spid="116768"/>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16765"/>
                                        </p:tgtEl>
                                        <p:attrNameLst>
                                          <p:attrName>style.visibility</p:attrName>
                                        </p:attrNameLst>
                                      </p:cBhvr>
                                      <p:to>
                                        <p:strVal val="visible"/>
                                      </p:to>
                                    </p:set>
                                    <p:anim calcmode="lin" valueType="num">
                                      <p:cBhvr additive="base">
                                        <p:cTn id="37" dur="500" fill="hold"/>
                                        <p:tgtEl>
                                          <p:spTgt spid="116765"/>
                                        </p:tgtEl>
                                        <p:attrNameLst>
                                          <p:attrName>ppt_x</p:attrName>
                                        </p:attrNameLst>
                                      </p:cBhvr>
                                      <p:tavLst>
                                        <p:tav tm="0">
                                          <p:val>
                                            <p:strVal val="0-#ppt_w/2"/>
                                          </p:val>
                                        </p:tav>
                                        <p:tav tm="100000">
                                          <p:val>
                                            <p:strVal val="#ppt_x"/>
                                          </p:val>
                                        </p:tav>
                                      </p:tavLst>
                                    </p:anim>
                                    <p:anim calcmode="lin" valueType="num">
                                      <p:cBhvr additive="base">
                                        <p:cTn id="38" dur="500" fill="hold"/>
                                        <p:tgtEl>
                                          <p:spTgt spid="116765"/>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1" presetClass="entr" presetSubtype="0" fill="hold" grpId="0" nodeType="afterEffect">
                                  <p:stCondLst>
                                    <p:cond delay="0"/>
                                  </p:stCondLst>
                                  <p:childTnLst>
                                    <p:set>
                                      <p:cBhvr>
                                        <p:cTn id="41" dur="1" fill="hold">
                                          <p:stCondLst>
                                            <p:cond delay="0"/>
                                          </p:stCondLst>
                                        </p:cTn>
                                        <p:tgtEl>
                                          <p:spTgt spid="116769"/>
                                        </p:tgtEl>
                                        <p:attrNameLst>
                                          <p:attrName>style.visibility</p:attrName>
                                        </p:attrNameLst>
                                      </p:cBhvr>
                                      <p:to>
                                        <p:strVal val="visible"/>
                                      </p:to>
                                    </p:set>
                                  </p:childTnLst>
                                </p:cTn>
                              </p:par>
                            </p:childTnLst>
                          </p:cTn>
                        </p:par>
                        <p:par>
                          <p:cTn id="42" fill="hold" nodeType="afterGroup">
                            <p:stCondLst>
                              <p:cond delay="3500"/>
                            </p:stCondLst>
                            <p:childTnLst>
                              <p:par>
                                <p:cTn id="43" presetID="6" presetClass="emph" presetSubtype="0" fill="hold" grpId="1" nodeType="afterEffect">
                                  <p:stCondLst>
                                    <p:cond delay="0"/>
                                  </p:stCondLst>
                                  <p:childTnLst>
                                    <p:animScale>
                                      <p:cBhvr>
                                        <p:cTn id="44" dur="2000" fill="hold"/>
                                        <p:tgtEl>
                                          <p:spTgt spid="11677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63" grpId="0" animBg="1"/>
      <p:bldP spid="116764" grpId="0" animBg="1"/>
      <p:bldP spid="116765" grpId="0" animBg="1"/>
      <p:bldP spid="116766" grpId="0" animBg="1"/>
      <p:bldP spid="116767" grpId="0" animBg="1"/>
      <p:bldP spid="116768" grpId="0" animBg="1"/>
      <p:bldP spid="116769" grpId="0" animBg="1"/>
      <p:bldP spid="116771" grpId="0" animBg="1"/>
      <p:bldP spid="11677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7300913" y="261938"/>
          <a:ext cx="1843087" cy="6596062"/>
        </p:xfrm>
        <a:graphic>
          <a:graphicData uri="http://schemas.openxmlformats.org/presentationml/2006/ole">
            <mc:AlternateContent xmlns:mc="http://schemas.openxmlformats.org/markup-compatibility/2006">
              <mc:Choice xmlns:v="urn:schemas-microsoft-com:vml" Requires="v">
                <p:oleObj spid="_x0000_s75786" name="Photo Editor Photo" r:id="rId4" imgW="1457143" imgH="5219048" progId="MSPhotoEd.3">
                  <p:embed/>
                </p:oleObj>
              </mc:Choice>
              <mc:Fallback>
                <p:oleObj name="Photo Editor Photo" r:id="rId4" imgW="1457143" imgH="5219048"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913" y="261938"/>
                        <a:ext cx="1843087" cy="6596062"/>
                      </a:xfrm>
                      <a:prstGeom prst="rect">
                        <a:avLst/>
                      </a:prstGeom>
                      <a:noFill/>
                      <a:ln w="9525">
                        <a:solidFill>
                          <a:schemeClr val="bg1"/>
                        </a:solidFill>
                        <a:miter lim="800000"/>
                        <a:headEnd/>
                        <a:tailEnd/>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graphicFrame>
        <p:nvGraphicFramePr>
          <p:cNvPr id="75779" name="Object 3"/>
          <p:cNvGraphicFramePr>
            <a:graphicFrameLocks noChangeAspect="1"/>
          </p:cNvGraphicFramePr>
          <p:nvPr/>
        </p:nvGraphicFramePr>
        <p:xfrm>
          <a:off x="3563938" y="836613"/>
          <a:ext cx="3930650" cy="2524125"/>
        </p:xfrm>
        <a:graphic>
          <a:graphicData uri="http://schemas.openxmlformats.org/presentationml/2006/ole">
            <mc:AlternateContent xmlns:mc="http://schemas.openxmlformats.org/markup-compatibility/2006">
              <mc:Choice xmlns:v="urn:schemas-microsoft-com:vml" Requires="v">
                <p:oleObj spid="_x0000_s75787" name="Photo Editor Photo" r:id="rId6" imgW="6230220" imgH="4001058" progId="MSPhotoEd.3">
                  <p:embed/>
                </p:oleObj>
              </mc:Choice>
              <mc:Fallback>
                <p:oleObj name="Photo Editor Photo" r:id="rId6" imgW="6230220" imgH="4001058"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938" y="836613"/>
                        <a:ext cx="3930650" cy="2524125"/>
                      </a:xfrm>
                      <a:prstGeom prst="rect">
                        <a:avLst/>
                      </a:prstGeom>
                      <a:noFill/>
                      <a:ln w="9525">
                        <a:solidFill>
                          <a:schemeClr val="bg1"/>
                        </a:solidFill>
                        <a:miter lim="800000"/>
                        <a:headEnd/>
                        <a:tailEnd/>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75780" name="Line 4"/>
          <p:cNvSpPr>
            <a:spLocks noChangeShapeType="1"/>
          </p:cNvSpPr>
          <p:nvPr/>
        </p:nvSpPr>
        <p:spPr bwMode="auto">
          <a:xfrm>
            <a:off x="1925638" y="3341688"/>
            <a:ext cx="717550" cy="11112"/>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75781" name="Object 5"/>
          <p:cNvGraphicFramePr>
            <a:graphicFrameLocks noChangeAspect="1"/>
          </p:cNvGraphicFramePr>
          <p:nvPr/>
        </p:nvGraphicFramePr>
        <p:xfrm>
          <a:off x="611188" y="1916113"/>
          <a:ext cx="3556000" cy="2106612"/>
        </p:xfrm>
        <a:graphic>
          <a:graphicData uri="http://schemas.openxmlformats.org/presentationml/2006/ole">
            <mc:AlternateContent xmlns:mc="http://schemas.openxmlformats.org/markup-compatibility/2006">
              <mc:Choice xmlns:v="urn:schemas-microsoft-com:vml" Requires="v">
                <p:oleObj spid="_x0000_s75788" name="Photo Editor Photo" r:id="rId8" imgW="8066667" imgH="5144218" progId="MSPhotoEd.3">
                  <p:embed/>
                </p:oleObj>
              </mc:Choice>
              <mc:Fallback>
                <p:oleObj name="Photo Editor Photo" r:id="rId8" imgW="8066667" imgH="5144218" progId="MSPhotoEd.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188" y="1916113"/>
                        <a:ext cx="3556000" cy="2106612"/>
                      </a:xfrm>
                      <a:prstGeom prst="rect">
                        <a:avLst/>
                      </a:prstGeom>
                      <a:noFill/>
                      <a:ln w="9525">
                        <a:solidFill>
                          <a:schemeClr val="bg1"/>
                        </a:solidFill>
                        <a:miter lim="800000"/>
                        <a:headEnd/>
                        <a:tailEnd/>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75782" name="Rectangle 6"/>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sp>
        <p:nvSpPr>
          <p:cNvPr id="118791" name="Rectangle 7"/>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Quality checking                                            </a:t>
            </a:r>
            <a:r>
              <a:rPr lang="en-GB" sz="3200" u="sng"/>
              <a:t>    .                                                       </a:t>
            </a:r>
            <a:r>
              <a:rPr lang="en-GB" sz="4400"/>
              <a:t>	</a:t>
            </a:r>
          </a:p>
        </p:txBody>
      </p:sp>
      <p:graphicFrame>
        <p:nvGraphicFramePr>
          <p:cNvPr id="118792" name="Object 8"/>
          <p:cNvGraphicFramePr>
            <a:graphicFrameLocks noChangeAspect="1"/>
          </p:cNvGraphicFramePr>
          <p:nvPr>
            <p:ph/>
          </p:nvPr>
        </p:nvGraphicFramePr>
        <p:xfrm>
          <a:off x="3203575" y="3789363"/>
          <a:ext cx="3562350" cy="2795587"/>
        </p:xfrm>
        <a:graphic>
          <a:graphicData uri="http://schemas.openxmlformats.org/presentationml/2006/ole">
            <mc:AlternateContent xmlns:mc="http://schemas.openxmlformats.org/markup-compatibility/2006">
              <mc:Choice xmlns:v="urn:schemas-microsoft-com:vml" Requires="v">
                <p:oleObj spid="_x0000_s75789" name="Photo Editor Photo" r:id="rId10" imgW="6980952" imgH="5477640" progId="MSPhotoEd.3">
                  <p:embed/>
                </p:oleObj>
              </mc:Choice>
              <mc:Fallback>
                <p:oleObj name="Photo Editor Photo" r:id="rId10" imgW="6980952" imgH="5477640" progId="MSPhotoEd.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03575" y="3789363"/>
                        <a:ext cx="3562350" cy="2795587"/>
                      </a:xfrm>
                      <a:prstGeom prst="rect">
                        <a:avLst/>
                      </a:prstGeom>
                      <a:solidFill>
                        <a:schemeClr val="bg1"/>
                      </a:solidFill>
                      <a:ln w="38100">
                        <a:solidFill>
                          <a:schemeClr val="bg1"/>
                        </a:solidFill>
                        <a:miter lim="800000"/>
                        <a:headEnd/>
                        <a:tailEnd/>
                      </a:ln>
                      <a:effectLst>
                        <a:outerShdw dist="107763" dir="2700000" algn="ctr" rotWithShape="0">
                          <a:srgbClr val="000000">
                            <a:alpha val="50000"/>
                          </a:srgbClr>
                        </a:outerShdw>
                      </a:effectLst>
                    </p:spPr>
                  </p:pic>
                </p:oleObj>
              </mc:Fallback>
            </mc:AlternateContent>
          </a:graphicData>
        </a:graphic>
      </p:graphicFrame>
      <p:pic>
        <p:nvPicPr>
          <p:cNvPr id="75785" name="Picture 9" descr="BnS-logo"/>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692150"/>
            <a:ext cx="2232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18792"/>
                                        </p:tgtEl>
                                        <p:attrNameLst>
                                          <p:attrName>style.visibility</p:attrName>
                                        </p:attrNameLst>
                                      </p:cBhvr>
                                      <p:to>
                                        <p:strVal val="visible"/>
                                      </p:to>
                                    </p:set>
                                    <p:animEffect transition="in" filter="box(out)">
                                      <p:cBhvr>
                                        <p:cTn id="7"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3D Management of Facilities                        </a:t>
            </a:r>
            <a:r>
              <a:rPr lang="en-GB" sz="3200" u="sng"/>
              <a:t>    .                                                       </a:t>
            </a:r>
            <a:r>
              <a:rPr lang="en-GB" sz="4400"/>
              <a:t>	</a:t>
            </a:r>
          </a:p>
        </p:txBody>
      </p:sp>
      <p:pic>
        <p:nvPicPr>
          <p:cNvPr id="76803" name="Picture 3" descr="EVAL Complex M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1979613"/>
            <a:ext cx="4824412" cy="3540125"/>
          </a:xfrm>
          <a:prstGeom prst="rect">
            <a:avLst/>
          </a:prstGeom>
          <a:noFill/>
          <a:ln>
            <a:noFill/>
          </a:ln>
          <a:effectLst>
            <a:outerShdw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6804" name="Object 4"/>
          <p:cNvGraphicFramePr>
            <a:graphicFrameLocks noChangeAspect="1"/>
          </p:cNvGraphicFramePr>
          <p:nvPr/>
        </p:nvGraphicFramePr>
        <p:xfrm>
          <a:off x="5148263" y="3716338"/>
          <a:ext cx="3535362" cy="2536825"/>
        </p:xfrm>
        <a:graphic>
          <a:graphicData uri="http://schemas.openxmlformats.org/presentationml/2006/ole">
            <mc:AlternateContent xmlns:mc="http://schemas.openxmlformats.org/markup-compatibility/2006">
              <mc:Choice xmlns:v="urn:schemas-microsoft-com:vml" Requires="v">
                <p:oleObj spid="_x0000_s76807" name="Photo Editor Photo" r:id="rId5" imgW="7182853" imgH="5152381" progId="MSPhotoEd.3">
                  <p:embed/>
                </p:oleObj>
              </mc:Choice>
              <mc:Fallback>
                <p:oleObj name="Photo Editor Photo" r:id="rId5" imgW="7182853" imgH="5152381"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3716338"/>
                        <a:ext cx="3535362" cy="2536825"/>
                      </a:xfrm>
                      <a:prstGeom prst="rect">
                        <a:avLst/>
                      </a:prstGeom>
                      <a:noFill/>
                      <a:ln>
                        <a:noFill/>
                      </a:ln>
                      <a:effectLst>
                        <a:outerShdw dist="107763"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6805" name="Rectangle 5"/>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pic>
        <p:nvPicPr>
          <p:cNvPr id="76806" name="Picture 6"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Preparing a shutdown                                    </a:t>
            </a:r>
            <a:r>
              <a:rPr lang="en-GB" sz="3200" u="sng"/>
              <a:t>    .                                                       </a:t>
            </a:r>
            <a:r>
              <a:rPr lang="en-GB" sz="4400"/>
              <a:t>	</a:t>
            </a:r>
          </a:p>
        </p:txBody>
      </p:sp>
      <p:sp>
        <p:nvSpPr>
          <p:cNvPr id="77827" name="Rectangle 3"/>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u="sng">
                <a:solidFill>
                  <a:schemeClr val="tx1"/>
                </a:solidFill>
              </a:rPr>
              <a:t>    Area of Application                            .</a:t>
            </a:r>
          </a:p>
        </p:txBody>
      </p:sp>
      <p:graphicFrame>
        <p:nvGraphicFramePr>
          <p:cNvPr id="77828" name="Object 4"/>
          <p:cNvGraphicFramePr>
            <a:graphicFrameLocks noChangeAspect="1"/>
          </p:cNvGraphicFramePr>
          <p:nvPr/>
        </p:nvGraphicFramePr>
        <p:xfrm>
          <a:off x="755650" y="1052513"/>
          <a:ext cx="4824413" cy="3481387"/>
        </p:xfrm>
        <a:graphic>
          <a:graphicData uri="http://schemas.openxmlformats.org/presentationml/2006/ole">
            <mc:AlternateContent xmlns:mc="http://schemas.openxmlformats.org/markup-compatibility/2006">
              <mc:Choice xmlns:v="urn:schemas-microsoft-com:vml" Requires="v">
                <p:oleObj spid="_x0000_s77831" name="Photo Editor Photo" r:id="rId4" imgW="11631649" imgH="8392696" progId="MSPhotoEd.3">
                  <p:embed/>
                </p:oleObj>
              </mc:Choice>
              <mc:Fallback>
                <p:oleObj name="Photo Editor Photo" r:id="rId4" imgW="11631649" imgH="8392696"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052513"/>
                        <a:ext cx="4824413" cy="3481387"/>
                      </a:xfrm>
                      <a:prstGeom prst="rect">
                        <a:avLst/>
                      </a:prstGeom>
                      <a:noFill/>
                      <a:ln>
                        <a:noFill/>
                      </a:ln>
                      <a:effectLst>
                        <a:outerShdw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2885" name="Picture 5" descr="piperack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3716338"/>
            <a:ext cx="4394200" cy="2749550"/>
          </a:xfrm>
          <a:prstGeom prst="rect">
            <a:avLst/>
          </a:prstGeom>
          <a:noFill/>
          <a:ln>
            <a:noFill/>
          </a:ln>
          <a:effectLst>
            <a:outerShdw dist="107763"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22885"/>
                                        </p:tgtEl>
                                        <p:attrNameLst>
                                          <p:attrName>style.visibility</p:attrName>
                                        </p:attrNameLst>
                                      </p:cBhvr>
                                      <p:to>
                                        <p:strVal val="visible"/>
                                      </p:to>
                                    </p:set>
                                    <p:animEffect transition="in" filter="fade">
                                      <p:cBhvr>
                                        <p:cTn id="7" dur="1000"/>
                                        <p:tgtEl>
                                          <p:spTgt spid="122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39750" y="1412875"/>
            <a:ext cx="8208963" cy="366713"/>
          </a:xfrm>
          <a:prstGeom prst="rect">
            <a:avLst/>
          </a:prstGeom>
          <a:noFill/>
          <a:ln w="9525">
            <a:noFill/>
            <a:miter lim="800000"/>
            <a:headEnd/>
            <a:tailEnd/>
          </a:ln>
          <a:effectLst/>
        </p:spPr>
        <p:txBody>
          <a:bodyPr>
            <a:spAutoFit/>
          </a:bodyPr>
          <a:lstStyle/>
          <a:p>
            <a:pPr eaLnBrk="1" hangingPunct="1">
              <a:defRPr/>
            </a:pPr>
            <a:r>
              <a:rPr lang="en-GB">
                <a:effectLst>
                  <a:outerShdw blurRad="38100" dist="38100" dir="2700000" algn="tl">
                    <a:srgbClr val="C0C0C0"/>
                  </a:outerShdw>
                </a:effectLst>
              </a:rPr>
              <a:t>The electromagnetic spectrum</a:t>
            </a:r>
            <a:r>
              <a:rPr lang="en-GB"/>
              <a:t> </a:t>
            </a:r>
          </a:p>
        </p:txBody>
      </p:sp>
      <p:pic>
        <p:nvPicPr>
          <p:cNvPr id="327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89138"/>
            <a:ext cx="799306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8"/>
          <p:cNvSpPr>
            <a:spLocks noChangeArrowheads="1"/>
          </p:cNvSpPr>
          <p:nvPr/>
        </p:nvSpPr>
        <p:spPr bwMode="auto">
          <a:xfrm>
            <a:off x="6948488" y="4581525"/>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X-ray</a:t>
            </a:r>
            <a:endParaRPr lang="nl-NL" altLang="en-US" sz="1800">
              <a:solidFill>
                <a:schemeClr val="tx1"/>
              </a:solidFill>
            </a:endParaRPr>
          </a:p>
        </p:txBody>
      </p:sp>
      <p:sp>
        <p:nvSpPr>
          <p:cNvPr id="7178" name="Rectangle 10"/>
          <p:cNvSpPr>
            <a:spLocks noChangeArrowheads="1"/>
          </p:cNvSpPr>
          <p:nvPr/>
        </p:nvSpPr>
        <p:spPr bwMode="auto">
          <a:xfrm>
            <a:off x="2916238" y="4581525"/>
            <a:ext cx="127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Microwave</a:t>
            </a:r>
            <a:endParaRPr lang="nl-NL" altLang="en-US" sz="1800">
              <a:solidFill>
                <a:schemeClr val="tx1"/>
              </a:solidFill>
            </a:endParaRPr>
          </a:p>
        </p:txBody>
      </p:sp>
      <p:sp>
        <p:nvSpPr>
          <p:cNvPr id="7179" name="Rectangle 11"/>
          <p:cNvSpPr>
            <a:spLocks noChangeArrowheads="1"/>
          </p:cNvSpPr>
          <p:nvPr/>
        </p:nvSpPr>
        <p:spPr bwMode="auto">
          <a:xfrm>
            <a:off x="684213" y="4581525"/>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1800">
                <a:solidFill>
                  <a:schemeClr val="tx1"/>
                </a:solidFill>
              </a:rPr>
              <a:t>Mobile phones</a:t>
            </a:r>
          </a:p>
          <a:p>
            <a:pPr algn="ctr" eaLnBrk="1" hangingPunct="1">
              <a:spcBef>
                <a:spcPct val="0"/>
              </a:spcBef>
              <a:buClrTx/>
              <a:buSzTx/>
              <a:buFontTx/>
              <a:buNone/>
            </a:pPr>
            <a:r>
              <a:rPr lang="en-GB" altLang="en-US" sz="1800">
                <a:solidFill>
                  <a:schemeClr val="tx1"/>
                </a:solidFill>
              </a:rPr>
              <a:t>Radio, Television</a:t>
            </a:r>
            <a:endParaRPr lang="nl-NL" altLang="en-US" sz="1800">
              <a:solidFill>
                <a:schemeClr val="tx1"/>
              </a:solidFill>
            </a:endParaRPr>
          </a:p>
        </p:txBody>
      </p:sp>
      <p:sp>
        <p:nvSpPr>
          <p:cNvPr id="7180" name="Rectangle 12"/>
          <p:cNvSpPr>
            <a:spLocks noChangeArrowheads="1"/>
          </p:cNvSpPr>
          <p:nvPr/>
        </p:nvSpPr>
        <p:spPr bwMode="auto">
          <a:xfrm>
            <a:off x="4859338" y="4581525"/>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Human eye</a:t>
            </a:r>
            <a:endParaRPr lang="nl-NL" altLang="en-US" sz="1800">
              <a:solidFill>
                <a:schemeClr val="tx1"/>
              </a:solidFill>
            </a:endParaRPr>
          </a:p>
        </p:txBody>
      </p:sp>
      <p:sp>
        <p:nvSpPr>
          <p:cNvPr id="7181" name="AutoShape 13"/>
          <p:cNvSpPr>
            <a:spLocks noChangeArrowheads="1"/>
          </p:cNvSpPr>
          <p:nvPr/>
        </p:nvSpPr>
        <p:spPr bwMode="auto">
          <a:xfrm rot="5400000">
            <a:off x="1476375" y="4221163"/>
            <a:ext cx="287337" cy="2873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182" name="AutoShape 14"/>
          <p:cNvSpPr>
            <a:spLocks noChangeArrowheads="1"/>
          </p:cNvSpPr>
          <p:nvPr/>
        </p:nvSpPr>
        <p:spPr bwMode="auto">
          <a:xfrm rot="5400000">
            <a:off x="3348038" y="4221163"/>
            <a:ext cx="287337"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183" name="AutoShape 15"/>
          <p:cNvSpPr>
            <a:spLocks noChangeArrowheads="1"/>
          </p:cNvSpPr>
          <p:nvPr/>
        </p:nvSpPr>
        <p:spPr bwMode="auto">
          <a:xfrm rot="5400000">
            <a:off x="5364163" y="4221163"/>
            <a:ext cx="287337"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7184" name="AutoShape 16"/>
          <p:cNvSpPr>
            <a:spLocks noChangeArrowheads="1"/>
          </p:cNvSpPr>
          <p:nvPr/>
        </p:nvSpPr>
        <p:spPr bwMode="auto">
          <a:xfrm rot="5400000">
            <a:off x="7164388" y="4221163"/>
            <a:ext cx="287337" cy="2873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p:nvPr>
        </p:nvSpPr>
        <p:spPr>
          <a:xfrm>
            <a:off x="539750" y="115888"/>
            <a:ext cx="8226425" cy="1250950"/>
          </a:xfrm>
        </p:spPr>
        <p:txBody>
          <a:bodyPr/>
          <a:lstStyle/>
          <a:p>
            <a:pPr>
              <a:buFont typeface="Times New Roman" charset="0"/>
              <a:buNone/>
              <a:defRPr/>
            </a:pPr>
            <a:r>
              <a:rPr lang="en-GB" dirty="0" smtClean="0"/>
              <a:t>Principles of laser scanning</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Effect transition="in" filter="blinds(horizontal)">
                                      <p:cBhvr>
                                        <p:cTn id="7" dur="500"/>
                                        <p:tgtEl>
                                          <p:spTgt spid="718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79"/>
                                        </p:tgtEl>
                                        <p:attrNameLst>
                                          <p:attrName>style.visibility</p:attrName>
                                        </p:attrNameLst>
                                      </p:cBhvr>
                                      <p:to>
                                        <p:strVal val="visible"/>
                                      </p:to>
                                    </p:set>
                                    <p:animEffect transition="in" filter="blinds(horizontal)">
                                      <p:cBhvr>
                                        <p:cTn id="10" dur="500"/>
                                        <p:tgtEl>
                                          <p:spTgt spid="71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182"/>
                                        </p:tgtEl>
                                        <p:attrNameLst>
                                          <p:attrName>style.visibility</p:attrName>
                                        </p:attrNameLst>
                                      </p:cBhvr>
                                      <p:to>
                                        <p:strVal val="visible"/>
                                      </p:to>
                                    </p:set>
                                    <p:animEffect transition="in" filter="diamond(in)">
                                      <p:cBhvr>
                                        <p:cTn id="15" dur="2000"/>
                                        <p:tgtEl>
                                          <p:spTgt spid="718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178"/>
                                        </p:tgtEl>
                                        <p:attrNameLst>
                                          <p:attrName>style.visibility</p:attrName>
                                        </p:attrNameLst>
                                      </p:cBhvr>
                                      <p:to>
                                        <p:strVal val="visible"/>
                                      </p:to>
                                    </p:set>
                                    <p:animEffect transition="in" filter="diamond(in)">
                                      <p:cBhvr>
                                        <p:cTn id="18" dur="2000"/>
                                        <p:tgtEl>
                                          <p:spTgt spid="717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183"/>
                                        </p:tgtEl>
                                        <p:attrNameLst>
                                          <p:attrName>style.visibility</p:attrName>
                                        </p:attrNameLst>
                                      </p:cBhvr>
                                      <p:to>
                                        <p:strVal val="visible"/>
                                      </p:to>
                                    </p:set>
                                    <p:animEffect transition="in" filter="fade">
                                      <p:cBhvr>
                                        <p:cTn id="23" dur="2000"/>
                                        <p:tgtEl>
                                          <p:spTgt spid="718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2000"/>
                                        <p:tgtEl>
                                          <p:spTgt spid="718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184"/>
                                        </p:tgtEl>
                                        <p:attrNameLst>
                                          <p:attrName>style.visibility</p:attrName>
                                        </p:attrNameLst>
                                      </p:cBhvr>
                                      <p:to>
                                        <p:strVal val="visible"/>
                                      </p:to>
                                    </p:set>
                                    <p:animEffect transition="in" filter="randombar(horizontal)">
                                      <p:cBhvr>
                                        <p:cTn id="31" dur="500"/>
                                        <p:tgtEl>
                                          <p:spTgt spid="718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8" grpId="0"/>
      <p:bldP spid="7179" grpId="0"/>
      <p:bldP spid="7180" grpId="0"/>
      <p:bldP spid="7181" grpId="0" animBg="1"/>
      <p:bldP spid="7182" grpId="0" animBg="1"/>
      <p:bldP spid="7183" grpId="0" animBg="1"/>
      <p:bldP spid="718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Design &amp; Constructability                              </a:t>
            </a:r>
            <a:r>
              <a:rPr lang="en-GB" sz="3200" u="sng"/>
              <a:t>    .                                                       </a:t>
            </a:r>
            <a:r>
              <a:rPr lang="en-GB" sz="4400"/>
              <a:t>	</a:t>
            </a:r>
          </a:p>
        </p:txBody>
      </p:sp>
      <p:pic>
        <p:nvPicPr>
          <p:cNvPr id="78851" name="Picture 3" descr="evaltota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989138"/>
            <a:ext cx="338296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4" descr="2 PHARMACIA &amp; CLOUD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3716338"/>
            <a:ext cx="273685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descr="vi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989138"/>
            <a:ext cx="2143125"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model vie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3789363"/>
            <a:ext cx="22367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7"/>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u="sng">
                <a:solidFill>
                  <a:schemeClr val="tx1"/>
                </a:solidFill>
              </a:rPr>
              <a:t>    Area of Application                            .</a:t>
            </a:r>
          </a:p>
        </p:txBody>
      </p:sp>
      <p:pic>
        <p:nvPicPr>
          <p:cNvPr id="78856" name="Picture 8"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541338" y="2563813"/>
            <a:ext cx="2592387"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Collision material</a:t>
            </a:r>
            <a:endParaRPr lang="nl-NL" altLang="en-US" sz="1800">
              <a:ea typeface="ＭＳ Ｐゴシック" panose="020B0600070205080204" pitchFamily="34" charset="-128"/>
            </a:endParaRPr>
          </a:p>
        </p:txBody>
      </p:sp>
      <p:pic>
        <p:nvPicPr>
          <p:cNvPr id="79875" name="Picture 3" descr="naamloo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338" y="3068638"/>
            <a:ext cx="25923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3276600" y="2563813"/>
            <a:ext cx="3024188"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Petrochemistry explosion</a:t>
            </a:r>
            <a:endParaRPr lang="nl-NL" altLang="en-US" sz="1800">
              <a:ea typeface="ＭＳ Ｐゴシック" panose="020B0600070205080204" pitchFamily="34" charset="-128"/>
            </a:endParaRPr>
          </a:p>
        </p:txBody>
      </p:sp>
      <p:pic>
        <p:nvPicPr>
          <p:cNvPr id="79877" name="Picture 5" descr="TankDamageSurv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68638"/>
            <a:ext cx="30241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6445250" y="2563813"/>
            <a:ext cx="2592388"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Forensic</a:t>
            </a:r>
            <a:endParaRPr lang="nl-NL" altLang="en-US" sz="1800">
              <a:ea typeface="ＭＳ Ｐゴシック" panose="020B0600070205080204" pitchFamily="34" charset="-128"/>
            </a:endParaRPr>
          </a:p>
        </p:txBody>
      </p:sp>
      <p:pic>
        <p:nvPicPr>
          <p:cNvPr id="79879" name="Picture 7" descr="car_cra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3068638"/>
            <a:ext cx="259238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Rectangle 8"/>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Damage Survey                                        </a:t>
            </a:r>
            <a:r>
              <a:rPr lang="en-GB" sz="3200" u="sng"/>
              <a:t>   .                                                       </a:t>
            </a:r>
            <a:r>
              <a:rPr lang="en-GB" sz="4400"/>
              <a:t>	</a:t>
            </a:r>
          </a:p>
        </p:txBody>
      </p:sp>
      <p:sp>
        <p:nvSpPr>
          <p:cNvPr id="79881" name="Rectangle 9"/>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pic>
        <p:nvPicPr>
          <p:cNvPr id="79882" name="Picture 10"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Re-Engineering                                             </a:t>
            </a:r>
            <a:r>
              <a:rPr lang="en-GB" sz="3200" u="sng"/>
              <a:t>   .                                                       </a:t>
            </a:r>
            <a:r>
              <a:rPr lang="en-GB" sz="4400"/>
              <a:t>	</a:t>
            </a:r>
          </a:p>
        </p:txBody>
      </p:sp>
      <p:grpSp>
        <p:nvGrpSpPr>
          <p:cNvPr id="80899" name="Group 3"/>
          <p:cNvGrpSpPr>
            <a:grpSpLocks/>
          </p:cNvGrpSpPr>
          <p:nvPr/>
        </p:nvGrpSpPr>
        <p:grpSpPr bwMode="auto">
          <a:xfrm>
            <a:off x="969963" y="2051050"/>
            <a:ext cx="4895850" cy="3516313"/>
            <a:chOff x="336" y="244"/>
            <a:chExt cx="5558" cy="3916"/>
          </a:xfrm>
        </p:grpSpPr>
        <p:pic>
          <p:nvPicPr>
            <p:cNvPr id="80906" name="Picture 4" descr="1MVC-00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 y="244"/>
              <a:ext cx="2778" cy="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5" descr="2MVC-002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 y="2321"/>
              <a:ext cx="2789" cy="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6" descr="3MVC-004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0" y="252"/>
              <a:ext cx="2776" cy="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7" descr="1MVC-005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 y="2328"/>
              <a:ext cx="2765" cy="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00" name="Picture 8" descr="Assembly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300" y="3059113"/>
            <a:ext cx="10810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9" descr="BOL_3Dred0,0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7263" y="3059113"/>
            <a:ext cx="100806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0" descr="cloud kogelgewrich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3300" y="1763713"/>
            <a:ext cx="17748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11" descr="samenstell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3300" y="4067175"/>
            <a:ext cx="2592388"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12"/>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pic>
        <p:nvPicPr>
          <p:cNvPr id="80905" name="Picture 13" descr="BnS-logo"/>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8313" y="692150"/>
            <a:ext cx="2232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Other Possibilities                                         </a:t>
            </a:r>
            <a:r>
              <a:rPr lang="en-GB" sz="3200" u="sng"/>
              <a:t>   .                                                       </a:t>
            </a:r>
            <a:r>
              <a:rPr lang="en-GB" sz="4400"/>
              <a:t>	</a:t>
            </a:r>
          </a:p>
        </p:txBody>
      </p:sp>
      <p:sp>
        <p:nvSpPr>
          <p:cNvPr id="81923" name="Rectangle 3"/>
          <p:cNvSpPr>
            <a:spLocks noChangeArrowheads="1"/>
          </p:cNvSpPr>
          <p:nvPr/>
        </p:nvSpPr>
        <p:spPr bwMode="auto">
          <a:xfrm>
            <a:off x="1158875" y="1524000"/>
            <a:ext cx="72231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81000" indent="-381000" defTabSz="904875">
              <a:spcBef>
                <a:spcPct val="20000"/>
              </a:spcBef>
              <a:buChar char="•"/>
              <a:defRPr sz="3200">
                <a:solidFill>
                  <a:schemeClr val="tx1"/>
                </a:solidFill>
                <a:latin typeface="Arial" panose="020B0604020202020204" pitchFamily="34" charset="0"/>
              </a:defRPr>
            </a:lvl1pPr>
            <a:lvl2pPr marL="795338" indent="-342900" defTabSz="904875">
              <a:spcBef>
                <a:spcPct val="20000"/>
              </a:spcBef>
              <a:buChar char="–"/>
              <a:defRPr sz="2800">
                <a:solidFill>
                  <a:schemeClr val="tx1"/>
                </a:solidFill>
                <a:latin typeface="Arial" panose="020B0604020202020204" pitchFamily="34" charset="0"/>
              </a:defRPr>
            </a:lvl2pPr>
            <a:lvl3pPr marL="1143000" indent="-228600" defTabSz="904875">
              <a:spcBef>
                <a:spcPct val="20000"/>
              </a:spcBef>
              <a:buChar char="•"/>
              <a:defRPr sz="2400">
                <a:solidFill>
                  <a:schemeClr val="tx1"/>
                </a:solidFill>
                <a:latin typeface="Arial" panose="020B0604020202020204" pitchFamily="34" charset="0"/>
              </a:defRPr>
            </a:lvl3pPr>
            <a:lvl4pPr marL="1600200" indent="-228600" defTabSz="904875">
              <a:spcBef>
                <a:spcPct val="20000"/>
              </a:spcBef>
              <a:buChar char="–"/>
              <a:defRPr sz="2000">
                <a:solidFill>
                  <a:schemeClr val="tx1"/>
                </a:solidFill>
                <a:latin typeface="Arial" panose="020B0604020202020204" pitchFamily="34" charset="0"/>
              </a:defRPr>
            </a:lvl4pPr>
            <a:lvl5pPr marL="2057400" indent="-228600" defTabSz="904875">
              <a:spcBef>
                <a:spcPct val="20000"/>
              </a:spcBef>
              <a:buChar char="»"/>
              <a:defRPr sz="2000">
                <a:solidFill>
                  <a:schemeClr val="tx1"/>
                </a:solidFill>
                <a:latin typeface="Arial" panose="020B0604020202020204" pitchFamily="34" charset="0"/>
              </a:defRPr>
            </a:lvl5pPr>
            <a:lvl6pPr marL="2514600" indent="-228600" defTabSz="9048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048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048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048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a:t>Clash Detection</a:t>
            </a:r>
          </a:p>
          <a:p>
            <a:pPr eaLnBrk="1" hangingPunct="1"/>
            <a:r>
              <a:rPr lang="en-US" altLang="en-US" sz="2400"/>
              <a:t>Simulation</a:t>
            </a:r>
          </a:p>
          <a:p>
            <a:pPr lvl="1" eaLnBrk="1" hangingPunct="1"/>
            <a:r>
              <a:rPr lang="en-US" altLang="en-US" sz="2000"/>
              <a:t>Impact of explosion</a:t>
            </a:r>
          </a:p>
          <a:p>
            <a:pPr lvl="1" eaLnBrk="1" hangingPunct="1"/>
            <a:r>
              <a:rPr lang="en-US" altLang="en-US" sz="2000"/>
              <a:t>Evacuation routes</a:t>
            </a:r>
          </a:p>
          <a:p>
            <a:pPr eaLnBrk="1" hangingPunct="1"/>
            <a:r>
              <a:rPr lang="en-US" altLang="en-US" sz="2400"/>
              <a:t>As Built plans</a:t>
            </a:r>
          </a:p>
          <a:p>
            <a:pPr lvl="1" eaLnBrk="1" hangingPunct="1"/>
            <a:r>
              <a:rPr lang="en-US" altLang="en-US" sz="2000"/>
              <a:t>Growing safety regulations</a:t>
            </a:r>
          </a:p>
          <a:p>
            <a:pPr lvl="1" eaLnBrk="1" hangingPunct="1"/>
            <a:r>
              <a:rPr lang="en-US" altLang="en-US" sz="2000"/>
              <a:t>Minimizing Engineering schedules</a:t>
            </a:r>
          </a:p>
          <a:p>
            <a:pPr eaLnBrk="1" hangingPunct="1"/>
            <a:r>
              <a:rPr lang="en-US" altLang="en-US" sz="2400"/>
              <a:t>Pre-survey scan for new installations</a:t>
            </a:r>
          </a:p>
          <a:p>
            <a:pPr eaLnBrk="1" hangingPunct="1"/>
            <a:r>
              <a:rPr lang="en-US" altLang="en-US" sz="2400"/>
              <a:t>...</a:t>
            </a:r>
          </a:p>
        </p:txBody>
      </p:sp>
      <p:pic>
        <p:nvPicPr>
          <p:cNvPr id="81924" name="Picture 4" descr="Bn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6118225"/>
            <a:ext cx="22320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975" y="6011863"/>
            <a:ext cx="7921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kahosl_dvo_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6083300"/>
            <a:ext cx="12001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7"/>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23" name="Object 3">
            <a:hlinkClick r:id="" action="ppaction://ole?verb=0"/>
          </p:cNvPr>
          <p:cNvGraphicFramePr>
            <a:graphicFrameLocks noChangeAspect="1"/>
          </p:cNvGraphicFramePr>
          <p:nvPr>
            <p:ph sz="half" idx="1"/>
          </p:nvPr>
        </p:nvGraphicFramePr>
        <p:xfrm>
          <a:off x="4144963" y="2800350"/>
          <a:ext cx="1441450" cy="1054100"/>
        </p:xfrm>
        <a:graphic>
          <a:graphicData uri="http://schemas.openxmlformats.org/presentationml/2006/ole">
            <mc:AlternateContent xmlns:mc="http://schemas.openxmlformats.org/markup-compatibility/2006">
              <mc:Choice xmlns:v="urn:schemas-microsoft-com:vml" Requires="v">
                <p:oleObj spid="_x0000_s82963" name="Videoclip" r:id="rId5" imgW="8783276" imgH="5942857" progId="AVIFile">
                  <p:embed/>
                </p:oleObj>
              </mc:Choice>
              <mc:Fallback>
                <p:oleObj name="Videoclip" r:id="rId5" imgW="8783276" imgH="5942857" progId="AVIFile">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23549" r="21722" b="36952"/>
                      <a:stretch>
                        <a:fillRect/>
                      </a:stretch>
                    </p:blipFill>
                    <p:spPr bwMode="auto">
                      <a:xfrm>
                        <a:off x="4144963" y="2800350"/>
                        <a:ext cx="1441450" cy="1054100"/>
                      </a:xfrm>
                      <a:prstGeom prst="rect">
                        <a:avLst/>
                      </a:prstGeom>
                      <a:noFill/>
                      <a:ln w="9525" cap="flat" cmpd="sng" algn="ctr">
                        <a:solidFill>
                          <a:schemeClr val="bg1"/>
                        </a:solidFill>
                        <a:prstDash val="solid"/>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24" name="Text Box 4"/>
          <p:cNvSpPr txBox="1">
            <a:spLocks noChangeArrowheads="1"/>
          </p:cNvSpPr>
          <p:nvPr/>
        </p:nvSpPr>
        <p:spPr bwMode="auto">
          <a:xfrm>
            <a:off x="900113" y="2278063"/>
            <a:ext cx="1439862"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Roads</a:t>
            </a:r>
            <a:endParaRPr lang="nl-NL" altLang="en-US" sz="1800">
              <a:ea typeface="ＭＳ Ｐゴシック" panose="020B0600070205080204" pitchFamily="34" charset="-128"/>
            </a:endParaRPr>
          </a:p>
        </p:txBody>
      </p:sp>
      <p:sp>
        <p:nvSpPr>
          <p:cNvPr id="133125" name="Text Box 5"/>
          <p:cNvSpPr txBox="1">
            <a:spLocks noChangeArrowheads="1"/>
          </p:cNvSpPr>
          <p:nvPr/>
        </p:nvSpPr>
        <p:spPr bwMode="auto">
          <a:xfrm>
            <a:off x="2484438" y="2278063"/>
            <a:ext cx="1439862"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Railways</a:t>
            </a:r>
            <a:endParaRPr lang="nl-NL" altLang="en-US" sz="1800">
              <a:ea typeface="ＭＳ Ｐゴシック" panose="020B0600070205080204" pitchFamily="34" charset="-128"/>
            </a:endParaRPr>
          </a:p>
        </p:txBody>
      </p:sp>
      <p:sp>
        <p:nvSpPr>
          <p:cNvPr id="133126" name="Text Box 6"/>
          <p:cNvSpPr txBox="1">
            <a:spLocks noChangeArrowheads="1"/>
          </p:cNvSpPr>
          <p:nvPr/>
        </p:nvSpPr>
        <p:spPr bwMode="auto">
          <a:xfrm>
            <a:off x="4141788" y="2278063"/>
            <a:ext cx="1439862"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Tunnels</a:t>
            </a:r>
            <a:endParaRPr lang="nl-NL" altLang="en-US" sz="1800">
              <a:ea typeface="ＭＳ Ｐゴシック" panose="020B0600070205080204" pitchFamily="34" charset="-128"/>
            </a:endParaRPr>
          </a:p>
        </p:txBody>
      </p:sp>
      <p:sp>
        <p:nvSpPr>
          <p:cNvPr id="133127" name="Text Box 7"/>
          <p:cNvSpPr txBox="1">
            <a:spLocks noChangeArrowheads="1"/>
          </p:cNvSpPr>
          <p:nvPr/>
        </p:nvSpPr>
        <p:spPr bwMode="auto">
          <a:xfrm>
            <a:off x="5724525" y="2278063"/>
            <a:ext cx="1439863"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Bridges</a:t>
            </a:r>
            <a:endParaRPr lang="nl-NL" altLang="en-US" sz="1800">
              <a:ea typeface="ＭＳ Ｐゴシック" panose="020B0600070205080204" pitchFamily="34" charset="-128"/>
            </a:endParaRPr>
          </a:p>
        </p:txBody>
      </p:sp>
      <p:sp>
        <p:nvSpPr>
          <p:cNvPr id="133128" name="Text Box 8"/>
          <p:cNvSpPr txBox="1">
            <a:spLocks noChangeArrowheads="1"/>
          </p:cNvSpPr>
          <p:nvPr/>
        </p:nvSpPr>
        <p:spPr bwMode="auto">
          <a:xfrm>
            <a:off x="7308850" y="2278063"/>
            <a:ext cx="1439863" cy="3667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BE" altLang="en-US" sz="1800">
                <a:ea typeface="ＭＳ Ｐゴシック" panose="020B0600070205080204" pitchFamily="34" charset="-128"/>
              </a:rPr>
              <a:t>Buildings</a:t>
            </a:r>
            <a:endParaRPr lang="nl-NL" altLang="en-US" sz="1800">
              <a:ea typeface="ＭＳ Ｐゴシック" panose="020B0600070205080204" pitchFamily="34" charset="-128"/>
            </a:endParaRPr>
          </a:p>
        </p:txBody>
      </p:sp>
      <p:pic>
        <p:nvPicPr>
          <p:cNvPr id="133129" name="Picture 9" descr="103-01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781300"/>
            <a:ext cx="1439862" cy="10795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0" name="Picture 10" descr="1-Port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13" y="3933825"/>
            <a:ext cx="1439862" cy="1244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1" name="Picture 11" descr="realworks_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1788" y="3933825"/>
            <a:ext cx="1439862" cy="1223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2" name="Picture 12" descr="app_eng_railtra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4438" y="2781300"/>
            <a:ext cx="1439862" cy="108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3" name="Picture 13" descr="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525" y="2781300"/>
            <a:ext cx="1439863" cy="10810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4" name="Picture 14" descr="Fortis Ilot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8850" y="2781300"/>
            <a:ext cx="1439863" cy="10810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3135" name="Picture 15" descr="achterkan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08850" y="3933825"/>
            <a:ext cx="1439863" cy="1223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36" name="Rectangle 16"/>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Civil                                                                </a:t>
            </a:r>
            <a:r>
              <a:rPr lang="en-GB" sz="3200" u="sng"/>
              <a:t>   .                                                       </a:t>
            </a:r>
            <a:r>
              <a:rPr lang="en-GB" sz="4400"/>
              <a:t>	</a:t>
            </a:r>
          </a:p>
        </p:txBody>
      </p:sp>
      <p:sp>
        <p:nvSpPr>
          <p:cNvPr id="82961" name="Rectangle 17"/>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u="sng">
                <a:ea typeface="ＭＳ Ｐゴシック" panose="020B0600070205080204" pitchFamily="34" charset="-128"/>
              </a:rPr>
              <a:t>    Area of Application                            .</a:t>
            </a:r>
          </a:p>
        </p:txBody>
      </p:sp>
      <p:pic>
        <p:nvPicPr>
          <p:cNvPr id="82962" name="Picture 18" desc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repeatCount="indefinite" fill="hold" grpId="0" nodeType="withEffect">
                                  <p:stCondLst>
                                    <p:cond delay="0"/>
                                  </p:stCondLst>
                                  <p:childTnLst>
                                    <p:set>
                                      <p:cBhvr>
                                        <p:cTn id="6" dur="1000">
                                          <p:stCondLst>
                                            <p:cond delay="0"/>
                                          </p:stCondLst>
                                        </p:cTn>
                                        <p:tgtEl>
                                          <p:spTgt spid="133124"/>
                                        </p:tgtEl>
                                        <p:attrNameLst>
                                          <p:attrName>style.visibility</p:attrName>
                                        </p:attrNameLst>
                                      </p:cBhvr>
                                      <p:to>
                                        <p:strVal val="visible"/>
                                      </p:to>
                                    </p:set>
                                  </p:childTnLst>
                                </p:cTn>
                              </p:par>
                              <p:par>
                                <p:cTn id="7" presetID="11" presetClass="entr" presetSubtype="0" repeatCount="indefinite" fill="hold" grpId="0" nodeType="withEffect">
                                  <p:stCondLst>
                                    <p:cond delay="0"/>
                                  </p:stCondLst>
                                  <p:childTnLst>
                                    <p:set>
                                      <p:cBhvr>
                                        <p:cTn id="8" dur="1000">
                                          <p:stCondLst>
                                            <p:cond delay="0"/>
                                          </p:stCondLst>
                                        </p:cTn>
                                        <p:tgtEl>
                                          <p:spTgt spid="133125"/>
                                        </p:tgtEl>
                                        <p:attrNameLst>
                                          <p:attrName>style.visibility</p:attrName>
                                        </p:attrNameLst>
                                      </p:cBhvr>
                                      <p:to>
                                        <p:strVal val="visible"/>
                                      </p:to>
                                    </p:set>
                                  </p:childTnLst>
                                </p:cTn>
                              </p:par>
                              <p:par>
                                <p:cTn id="9" presetID="11" presetClass="entr" presetSubtype="0" repeatCount="indefinite" fill="hold" grpId="0" nodeType="withEffect">
                                  <p:stCondLst>
                                    <p:cond delay="0"/>
                                  </p:stCondLst>
                                  <p:childTnLst>
                                    <p:set>
                                      <p:cBhvr>
                                        <p:cTn id="10" dur="1000">
                                          <p:stCondLst>
                                            <p:cond delay="0"/>
                                          </p:stCondLst>
                                        </p:cTn>
                                        <p:tgtEl>
                                          <p:spTgt spid="133126"/>
                                        </p:tgtEl>
                                        <p:attrNameLst>
                                          <p:attrName>style.visibility</p:attrName>
                                        </p:attrNameLst>
                                      </p:cBhvr>
                                      <p:to>
                                        <p:strVal val="visible"/>
                                      </p:to>
                                    </p:set>
                                  </p:childTnLst>
                                </p:cTn>
                              </p:par>
                              <p:par>
                                <p:cTn id="11" presetID="11" presetClass="entr" presetSubtype="0" repeatCount="indefinite" fill="hold" grpId="0" nodeType="withEffect">
                                  <p:stCondLst>
                                    <p:cond delay="0"/>
                                  </p:stCondLst>
                                  <p:childTnLst>
                                    <p:set>
                                      <p:cBhvr>
                                        <p:cTn id="12" dur="1000">
                                          <p:stCondLst>
                                            <p:cond delay="0"/>
                                          </p:stCondLst>
                                        </p:cTn>
                                        <p:tgtEl>
                                          <p:spTgt spid="133127"/>
                                        </p:tgtEl>
                                        <p:attrNameLst>
                                          <p:attrName>style.visibility</p:attrName>
                                        </p:attrNameLst>
                                      </p:cBhvr>
                                      <p:to>
                                        <p:strVal val="visible"/>
                                      </p:to>
                                    </p:set>
                                  </p:childTnLst>
                                </p:cTn>
                              </p:par>
                              <p:par>
                                <p:cTn id="13" presetID="11" presetClass="entr" presetSubtype="0" repeatCount="indefinite" fill="hold" grpId="0" nodeType="withEffect">
                                  <p:stCondLst>
                                    <p:cond delay="0"/>
                                  </p:stCondLst>
                                  <p:childTnLst>
                                    <p:set>
                                      <p:cBhvr>
                                        <p:cTn id="14" dur="1000">
                                          <p:stCondLst>
                                            <p:cond delay="0"/>
                                          </p:stCondLst>
                                        </p:cTn>
                                        <p:tgtEl>
                                          <p:spTgt spid="133128"/>
                                        </p:tgtEl>
                                        <p:attrNameLst>
                                          <p:attrName>style.visibility</p:attrName>
                                        </p:attrNameLst>
                                      </p:cBhvr>
                                      <p:to>
                                        <p:strVal val="visible"/>
                                      </p:to>
                                    </p:set>
                                  </p:childTnLst>
                                </p:cTn>
                              </p:par>
                              <p:par>
                                <p:cTn id="15" presetID="11" presetClass="entr" presetSubtype="0" repeatCount="indefinite" fill="hold" nodeType="withEffect">
                                  <p:stCondLst>
                                    <p:cond delay="0"/>
                                  </p:stCondLst>
                                  <p:childTnLst>
                                    <p:set>
                                      <p:cBhvr>
                                        <p:cTn id="16" dur="1000">
                                          <p:stCondLst>
                                            <p:cond delay="0"/>
                                          </p:stCondLst>
                                        </p:cTn>
                                        <p:tgtEl>
                                          <p:spTgt spid="133129"/>
                                        </p:tgtEl>
                                        <p:attrNameLst>
                                          <p:attrName>style.visibility</p:attrName>
                                        </p:attrNameLst>
                                      </p:cBhvr>
                                      <p:to>
                                        <p:strVal val="visible"/>
                                      </p:to>
                                    </p:set>
                                  </p:childTnLst>
                                </p:cTn>
                              </p:par>
                              <p:par>
                                <p:cTn id="17" presetID="11" presetClass="entr" presetSubtype="0" repeatCount="indefinite" fill="hold" nodeType="withEffect">
                                  <p:stCondLst>
                                    <p:cond delay="0"/>
                                  </p:stCondLst>
                                  <p:childTnLst>
                                    <p:set>
                                      <p:cBhvr>
                                        <p:cTn id="18" dur="1000">
                                          <p:stCondLst>
                                            <p:cond delay="0"/>
                                          </p:stCondLst>
                                        </p:cTn>
                                        <p:tgtEl>
                                          <p:spTgt spid="13313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1" presetClass="entr" presetSubtype="0" repeatCount="indefinite" fill="hold" nodeType="clickEffect">
                                  <p:stCondLst>
                                    <p:cond delay="0"/>
                                  </p:stCondLst>
                                  <p:childTnLst>
                                    <p:set>
                                      <p:cBhvr>
                                        <p:cTn id="22" dur="1000">
                                          <p:stCondLst>
                                            <p:cond delay="0"/>
                                          </p:stCondLst>
                                        </p:cTn>
                                        <p:tgtEl>
                                          <p:spTgt spid="1331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1" presetClass="entr" presetSubtype="0" repeatCount="indefinite" fill="hold" nodeType="clickEffect">
                                  <p:stCondLst>
                                    <p:cond delay="0"/>
                                  </p:stCondLst>
                                  <p:childTnLst>
                                    <p:set>
                                      <p:cBhvr>
                                        <p:cTn id="26" dur="1000">
                                          <p:stCondLst>
                                            <p:cond delay="0"/>
                                          </p:stCondLst>
                                        </p:cTn>
                                        <p:tgtEl>
                                          <p:spTgt spid="133123"/>
                                        </p:tgtEl>
                                        <p:attrNameLst>
                                          <p:attrName>style.visibility</p:attrName>
                                        </p:attrNameLst>
                                      </p:cBhvr>
                                      <p:to>
                                        <p:strVal val="visible"/>
                                      </p:to>
                                    </p:set>
                                  </p:childTnLst>
                                </p:cTn>
                              </p:par>
                              <p:par>
                                <p:cTn id="27" presetID="11" presetClass="entr" presetSubtype="0" repeatCount="indefinite" fill="hold" nodeType="withEffect">
                                  <p:stCondLst>
                                    <p:cond delay="0"/>
                                  </p:stCondLst>
                                  <p:childTnLst>
                                    <p:set>
                                      <p:cBhvr>
                                        <p:cTn id="28" dur="1000">
                                          <p:stCondLst>
                                            <p:cond delay="0"/>
                                          </p:stCondLst>
                                        </p:cTn>
                                        <p:tgtEl>
                                          <p:spTgt spid="13313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1" presetClass="entr" presetSubtype="0" repeatCount="indefinite" fill="hold" nodeType="clickEffect">
                                  <p:stCondLst>
                                    <p:cond delay="0"/>
                                  </p:stCondLst>
                                  <p:childTnLst>
                                    <p:set>
                                      <p:cBhvr>
                                        <p:cTn id="32" dur="1000">
                                          <p:stCondLst>
                                            <p:cond delay="0"/>
                                          </p:stCondLst>
                                        </p:cTn>
                                        <p:tgtEl>
                                          <p:spTgt spid="13313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1" presetClass="entr" presetSubtype="0" repeatCount="indefinite" fill="hold" nodeType="clickEffect">
                                  <p:stCondLst>
                                    <p:cond delay="0"/>
                                  </p:stCondLst>
                                  <p:childTnLst>
                                    <p:set>
                                      <p:cBhvr>
                                        <p:cTn id="36" dur="1000">
                                          <p:stCondLst>
                                            <p:cond delay="0"/>
                                          </p:stCondLst>
                                        </p:cTn>
                                        <p:tgtEl>
                                          <p:spTgt spid="133134"/>
                                        </p:tgtEl>
                                        <p:attrNameLst>
                                          <p:attrName>style.visibility</p:attrName>
                                        </p:attrNameLst>
                                      </p:cBhvr>
                                      <p:to>
                                        <p:strVal val="visible"/>
                                      </p:to>
                                    </p:set>
                                  </p:childTnLst>
                                </p:cTn>
                              </p:par>
                              <p:par>
                                <p:cTn id="37" presetID="11" presetClass="entr" presetSubtype="0" repeatCount="indefinite" fill="hold" nodeType="withEffect">
                                  <p:stCondLst>
                                    <p:cond delay="0"/>
                                  </p:stCondLst>
                                  <p:childTnLst>
                                    <p:set>
                                      <p:cBhvr>
                                        <p:cTn id="38" dur="1000">
                                          <p:stCondLst>
                                            <p:cond delay="0"/>
                                          </p:stCondLst>
                                        </p:cTn>
                                        <p:tgtEl>
                                          <p:spTgt spid="133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animBg="1"/>
      <p:bldP spid="133125" grpId="0" animBg="1"/>
      <p:bldP spid="133126" grpId="0" animBg="1"/>
      <p:bldP spid="133127" grpId="0" animBg="1"/>
      <p:bldP spid="1331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BOO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213100"/>
            <a:ext cx="4176712"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hercule_poi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213100"/>
            <a:ext cx="2170113"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4"/>
          <p:cNvSpPr>
            <a:spLocks noChangeArrowheads="1"/>
          </p:cNvSpPr>
          <p:nvPr/>
        </p:nvSpPr>
        <p:spPr bwMode="auto">
          <a:xfrm>
            <a:off x="-180975" y="260350"/>
            <a:ext cx="9721850" cy="504825"/>
          </a:xfrm>
          <a:prstGeom prst="rect">
            <a:avLst/>
          </a:prstGeom>
          <a:noFill/>
          <a:ln w="9525">
            <a:noFill/>
            <a:miter lim="800000"/>
            <a:headEnd/>
            <a:tailEnd/>
          </a:ln>
          <a:effectLst/>
        </p:spPr>
        <p:txBody>
          <a:bodyPr lIns="0" tIns="0" rIns="0" bIns="0"/>
          <a:lstStyle/>
          <a:p>
            <a:pPr eaLnBrk="1" hangingPunct="1">
              <a:defRPr/>
            </a:pPr>
            <a:r>
              <a:rPr lang="en-GB" sz="3200" u="sng">
                <a:effectLst>
                  <a:outerShdw blurRad="38100" dist="38100" dir="2700000" algn="tl">
                    <a:srgbClr val="C0C0C0"/>
                  </a:outerShdw>
                </a:effectLst>
              </a:rPr>
              <a:t>          Art &amp; Nature                                                    </a:t>
            </a:r>
            <a:r>
              <a:rPr lang="en-GB" sz="3200" u="sng"/>
              <a:t>   .                                                       </a:t>
            </a:r>
            <a:r>
              <a:rPr lang="en-GB" sz="4400"/>
              <a:t>	</a:t>
            </a:r>
          </a:p>
        </p:txBody>
      </p:sp>
      <p:sp>
        <p:nvSpPr>
          <p:cNvPr id="83973" name="Rectangle 5"/>
          <p:cNvSpPr>
            <a:spLocks noChangeArrowheads="1"/>
          </p:cNvSpPr>
          <p:nvPr/>
        </p:nvSpPr>
        <p:spPr bwMode="auto">
          <a:xfrm rot="-5400000">
            <a:off x="-3359150" y="3035300"/>
            <a:ext cx="73104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u="sng">
                <a:solidFill>
                  <a:schemeClr val="tx1"/>
                </a:solidFill>
              </a:rPr>
              <a:t>    Area of Application                            .</a:t>
            </a:r>
          </a:p>
        </p:txBody>
      </p:sp>
      <p:pic>
        <p:nvPicPr>
          <p:cNvPr id="83974" name="Picture 6"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04813"/>
            <a:ext cx="7207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dirty="0" smtClean="0"/>
              <a:t>TLS applications</a:t>
            </a:r>
            <a:endParaRPr lang="en-GB" dirty="0"/>
          </a:p>
        </p:txBody>
      </p:sp>
      <p:sp>
        <p:nvSpPr>
          <p:cNvPr id="3" name="Content Placeholder 2"/>
          <p:cNvSpPr>
            <a:spLocks noGrp="1"/>
          </p:cNvSpPr>
          <p:nvPr>
            <p:ph sz="half" idx="1"/>
          </p:nvPr>
        </p:nvSpPr>
        <p:spPr>
          <a:xfrm>
            <a:off x="323850" y="1628775"/>
            <a:ext cx="3898900" cy="4522788"/>
          </a:xfrm>
        </p:spPr>
        <p:txBody>
          <a:bodyPr/>
          <a:lstStyle/>
          <a:p>
            <a:pPr marL="457200" indent="-457200">
              <a:buClr>
                <a:srgbClr val="B34C0D"/>
              </a:buClr>
              <a:buFont typeface="Wingdings" panose="05000000000000000000" pitchFamily="2" charset="2"/>
              <a:buChar char="§"/>
              <a:defRPr/>
            </a:pPr>
            <a:r>
              <a:rPr lang="en-GB" dirty="0" smtClean="0"/>
              <a:t>Landscape evolution</a:t>
            </a:r>
          </a:p>
          <a:p>
            <a:pPr marL="457200" indent="-457200">
              <a:buClr>
                <a:srgbClr val="B34C0D"/>
              </a:buClr>
              <a:buFont typeface="Wingdings" panose="05000000000000000000" pitchFamily="2" charset="2"/>
              <a:buChar char="§"/>
              <a:defRPr/>
            </a:pPr>
            <a:r>
              <a:rPr lang="en-GB" dirty="0"/>
              <a:t>Fault </a:t>
            </a:r>
            <a:r>
              <a:rPr lang="en-GB" dirty="0" smtClean="0"/>
              <a:t>mapping</a:t>
            </a:r>
          </a:p>
          <a:p>
            <a:pPr marL="457200" indent="-457200">
              <a:buClr>
                <a:srgbClr val="B34C0D"/>
              </a:buClr>
              <a:buFont typeface="Wingdings" panose="05000000000000000000" pitchFamily="2" charset="2"/>
              <a:buChar char="§"/>
              <a:defRPr/>
            </a:pPr>
            <a:r>
              <a:rPr lang="en-GB" dirty="0" err="1" smtClean="0"/>
              <a:t>Paleoseismology</a:t>
            </a:r>
            <a:endParaRPr lang="en-GB" dirty="0"/>
          </a:p>
          <a:p>
            <a:pPr marL="457200" indent="-457200">
              <a:buClr>
                <a:srgbClr val="B34C0D"/>
              </a:buClr>
              <a:buFont typeface="Wingdings" panose="05000000000000000000" pitchFamily="2" charset="2"/>
              <a:buChar char="§"/>
              <a:defRPr/>
            </a:pPr>
            <a:r>
              <a:rPr lang="en-GB" dirty="0" err="1" smtClean="0"/>
              <a:t>Paleontology</a:t>
            </a:r>
            <a:endParaRPr lang="en-GB" dirty="0" smtClean="0"/>
          </a:p>
          <a:p>
            <a:pPr marL="457200" indent="-457200">
              <a:buClr>
                <a:srgbClr val="B34C0D"/>
              </a:buClr>
              <a:buFont typeface="Wingdings" panose="05000000000000000000" pitchFamily="2" charset="2"/>
              <a:buChar char="§"/>
              <a:defRPr/>
            </a:pPr>
            <a:r>
              <a:rPr lang="en-GB" dirty="0"/>
              <a:t>Cryosphere</a:t>
            </a:r>
          </a:p>
          <a:p>
            <a:pPr marL="457200" indent="-457200">
              <a:buClr>
                <a:srgbClr val="B34C0D"/>
              </a:buClr>
              <a:buFont typeface="Wingdings" panose="05000000000000000000" pitchFamily="2" charset="2"/>
              <a:buChar char="§"/>
              <a:defRPr/>
            </a:pPr>
            <a:r>
              <a:rPr lang="en-GB" dirty="0"/>
              <a:t>Ecology</a:t>
            </a:r>
          </a:p>
          <a:p>
            <a:pPr marL="457200" indent="-457200">
              <a:buClr>
                <a:srgbClr val="B34C0D"/>
              </a:buClr>
              <a:buFont typeface="Wingdings" panose="05000000000000000000" pitchFamily="2" charset="2"/>
              <a:buChar char="§"/>
              <a:defRPr/>
            </a:pPr>
            <a:r>
              <a:rPr lang="en-GB" dirty="0"/>
              <a:t>Landslides</a:t>
            </a:r>
          </a:p>
          <a:p>
            <a:pPr marL="457200" indent="-457200">
              <a:buClr>
                <a:srgbClr val="B34C0D"/>
              </a:buClr>
              <a:buFont typeface="Wingdings" panose="05000000000000000000" pitchFamily="2" charset="2"/>
              <a:buChar char="§"/>
              <a:defRPr/>
            </a:pPr>
            <a:r>
              <a:rPr lang="en-GB" dirty="0"/>
              <a:t>Volcanoes</a:t>
            </a:r>
          </a:p>
          <a:p>
            <a:pPr marL="0" indent="0">
              <a:buClr>
                <a:srgbClr val="B34C0D"/>
              </a:buClr>
              <a:defRPr/>
            </a:pPr>
            <a:endParaRPr lang="en-GB" dirty="0"/>
          </a:p>
        </p:txBody>
      </p:sp>
      <p:sp>
        <p:nvSpPr>
          <p:cNvPr id="5" name="Content Placeholder 4"/>
          <p:cNvSpPr>
            <a:spLocks noGrp="1"/>
          </p:cNvSpPr>
          <p:nvPr>
            <p:ph sz="half" idx="2"/>
          </p:nvPr>
        </p:nvSpPr>
        <p:spPr>
          <a:xfrm>
            <a:off x="4427538" y="1600200"/>
            <a:ext cx="4465637" cy="4522788"/>
          </a:xfrm>
        </p:spPr>
        <p:txBody>
          <a:bodyPr/>
          <a:lstStyle/>
          <a:p>
            <a:pPr marL="457200" indent="-457200">
              <a:buClr>
                <a:srgbClr val="993300"/>
              </a:buClr>
              <a:buFont typeface="Wingdings" panose="05000000000000000000" pitchFamily="2" charset="2"/>
              <a:buChar char="§"/>
              <a:defRPr/>
            </a:pPr>
            <a:r>
              <a:rPr lang="en-GB" dirty="0" smtClean="0"/>
              <a:t>Sediment transport</a:t>
            </a:r>
          </a:p>
          <a:p>
            <a:pPr marL="457200" indent="-457200">
              <a:buClr>
                <a:srgbClr val="993300"/>
              </a:buClr>
              <a:buFont typeface="Wingdings" panose="05000000000000000000" pitchFamily="2" charset="2"/>
              <a:buChar char="§"/>
              <a:defRPr/>
            </a:pPr>
            <a:r>
              <a:rPr lang="en-GB" dirty="0"/>
              <a:t>Stratigraphy</a:t>
            </a:r>
          </a:p>
          <a:p>
            <a:pPr marL="457200" indent="-457200">
              <a:buClr>
                <a:srgbClr val="993300"/>
              </a:buClr>
              <a:buFont typeface="Wingdings" panose="05000000000000000000" pitchFamily="2" charset="2"/>
              <a:buChar char="§"/>
              <a:defRPr/>
            </a:pPr>
            <a:r>
              <a:rPr lang="en-GB" dirty="0"/>
              <a:t>Coastal processes</a:t>
            </a:r>
          </a:p>
          <a:p>
            <a:pPr marL="457200" indent="-457200">
              <a:buClr>
                <a:srgbClr val="993300"/>
              </a:buClr>
              <a:buFont typeface="Wingdings" panose="05000000000000000000" pitchFamily="2" charset="2"/>
              <a:buChar char="§"/>
              <a:defRPr/>
            </a:pPr>
            <a:r>
              <a:rPr lang="en-GB" dirty="0"/>
              <a:t>Non-Earth sciences:</a:t>
            </a:r>
          </a:p>
          <a:p>
            <a:pPr>
              <a:defRPr/>
            </a:pPr>
            <a:r>
              <a:rPr lang="en-GB" dirty="0" smtClean="0"/>
              <a:t>forensics, movies</a:t>
            </a:r>
            <a:r>
              <a:rPr lang="en-GB" dirty="0"/>
              <a:t>, </a:t>
            </a:r>
            <a:r>
              <a:rPr lang="en-GB" dirty="0" smtClean="0"/>
              <a:t>games, architecture,  archaeology</a:t>
            </a:r>
            <a:r>
              <a:rPr lang="en-GB" dirty="0"/>
              <a:t>, </a:t>
            </a:r>
            <a:r>
              <a:rPr lang="en-GB" dirty="0" smtClean="0"/>
              <a:t>civil engineering, manufacturing</a:t>
            </a:r>
            <a:r>
              <a:rPr lang="en-GB" dirty="0"/>
              <a:t>, etc</a:t>
            </a:r>
            <a:r>
              <a:rPr lang="en-GB" dirty="0" smtClean="0"/>
              <a:t>.</a:t>
            </a:r>
          </a:p>
          <a:p>
            <a:pPr marL="457200" indent="-457200">
              <a:buClr>
                <a:srgbClr val="CC3300"/>
              </a:buClr>
              <a:buFont typeface="Wingdings" panose="05000000000000000000" pitchFamily="2" charset="2"/>
              <a:buChar char="§"/>
              <a:defRPr/>
            </a:pPr>
            <a:r>
              <a:rPr lang="en-GB" dirty="0" smtClean="0"/>
              <a:t>And many more …</a:t>
            </a:r>
          </a:p>
          <a:p>
            <a:pPr>
              <a:defRPr/>
            </a:pPr>
            <a:endParaRPr lang="en-GB" dirty="0"/>
          </a:p>
          <a:p>
            <a:pPr>
              <a:defRPr/>
            </a:pP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How laser works</a:t>
            </a:r>
            <a:endParaRPr lang="en-GB" dirty="0"/>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484313"/>
            <a:ext cx="8148637" cy="3775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468313" y="1125538"/>
            <a:ext cx="8066087"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800"/>
              </a:spcBef>
              <a:buClr>
                <a:srgbClr val="000000"/>
              </a:buClr>
              <a:buSzPct val="100000"/>
              <a:buFont typeface="Times New Roman" panose="02020603050405020304" pitchFamily="18" charset="0"/>
              <a:tabLst>
                <a:tab pos="215900" algn="l"/>
              </a:tabLst>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tabLst>
                <a:tab pos="215900" algn="l"/>
              </a:tabLst>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tabLst>
                <a:tab pos="215900" algn="l"/>
              </a:tabLst>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tabLst>
                <a:tab pos="215900" algn="l"/>
              </a:tabLst>
              <a:defRPr sz="20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GB" altLang="en-US" sz="1800">
                <a:solidFill>
                  <a:schemeClr val="tx1"/>
                </a:solidFill>
              </a:rPr>
              <a:t>Laser light:</a:t>
            </a:r>
          </a:p>
          <a:p>
            <a:pPr eaLnBrk="1" hangingPunct="1">
              <a:spcBef>
                <a:spcPct val="0"/>
              </a:spcBef>
              <a:buClrTx/>
              <a:buSzTx/>
              <a:buFontTx/>
              <a:buNone/>
            </a:pPr>
            <a:endParaRPr lang="en-GB" altLang="en-US" sz="1800">
              <a:solidFill>
                <a:schemeClr val="tx1"/>
              </a:solidFill>
            </a:endParaRPr>
          </a:p>
          <a:p>
            <a:pPr eaLnBrk="1" hangingPunct="1">
              <a:spcBef>
                <a:spcPct val="0"/>
              </a:spcBef>
              <a:buClrTx/>
              <a:buSzTx/>
              <a:buFontTx/>
              <a:buChar char="•"/>
            </a:pPr>
            <a:r>
              <a:rPr lang="en-GB" altLang="en-US" sz="1800">
                <a:solidFill>
                  <a:schemeClr val="tx1"/>
                </a:solidFill>
              </a:rPr>
              <a:t> High degree of spatial </a:t>
            </a:r>
            <a:r>
              <a:rPr lang="en-GB" altLang="en-US" sz="1800">
                <a:solidFill>
                  <a:schemeClr val="tx1"/>
                </a:solidFill>
                <a:hlinkClick r:id="rId2"/>
              </a:rPr>
              <a:t>coherence</a:t>
            </a:r>
            <a:r>
              <a:rPr lang="en-GB" altLang="en-US" sz="1800">
                <a:solidFill>
                  <a:schemeClr val="tx1"/>
                </a:solidFill>
              </a:rPr>
              <a:t> </a:t>
            </a:r>
          </a:p>
          <a:p>
            <a:pPr eaLnBrk="1" hangingPunct="1">
              <a:spcBef>
                <a:spcPct val="0"/>
              </a:spcBef>
              <a:buClrTx/>
              <a:buSzTx/>
              <a:buFontTx/>
              <a:buNone/>
            </a:pPr>
            <a:r>
              <a:rPr lang="en-GB" altLang="en-US" sz="1800">
                <a:solidFill>
                  <a:schemeClr val="tx1"/>
                </a:solidFill>
                <a:sym typeface="Wingdings" panose="05000000000000000000" pitchFamily="2" charset="2"/>
              </a:rPr>
              <a:t>	 </a:t>
            </a:r>
            <a:r>
              <a:rPr lang="en-GB" altLang="en-US" sz="1800">
                <a:solidFill>
                  <a:schemeClr val="tx1"/>
                </a:solidFill>
              </a:rPr>
              <a:t>propagates dominantly in a well defined direction</a:t>
            </a:r>
          </a:p>
          <a:p>
            <a:pPr eaLnBrk="1" hangingPunct="1">
              <a:spcBef>
                <a:spcPct val="0"/>
              </a:spcBef>
              <a:buClrTx/>
              <a:buSzTx/>
              <a:buFontTx/>
              <a:buNone/>
            </a:pPr>
            <a:r>
              <a:rPr lang="en-GB" altLang="en-US" sz="1800">
                <a:solidFill>
                  <a:schemeClr val="tx1"/>
                </a:solidFill>
              </a:rPr>
              <a:t>	</a:t>
            </a:r>
            <a:r>
              <a:rPr lang="en-GB" altLang="en-US" sz="1800">
                <a:solidFill>
                  <a:schemeClr val="tx1"/>
                </a:solidFill>
                <a:sym typeface="Wingdings" panose="05000000000000000000" pitchFamily="2" charset="2"/>
              </a:rPr>
              <a:t> </a:t>
            </a:r>
            <a:r>
              <a:rPr lang="en-GB" altLang="en-US" sz="1800">
                <a:solidFill>
                  <a:schemeClr val="tx1"/>
                </a:solidFill>
              </a:rPr>
              <a:t>moderate beam divergence</a:t>
            </a:r>
          </a:p>
          <a:p>
            <a:pPr eaLnBrk="1" hangingPunct="1">
              <a:spcBef>
                <a:spcPct val="0"/>
              </a:spcBef>
              <a:buClrTx/>
              <a:buSzTx/>
              <a:buFontTx/>
              <a:buNone/>
            </a:pPr>
            <a:endParaRPr lang="en-GB" altLang="en-US" sz="1800">
              <a:solidFill>
                <a:schemeClr val="tx1"/>
              </a:solidFill>
            </a:endParaRPr>
          </a:p>
          <a:p>
            <a:pPr eaLnBrk="1" hangingPunct="1">
              <a:spcBef>
                <a:spcPct val="0"/>
              </a:spcBef>
              <a:buClrTx/>
              <a:buSzTx/>
              <a:buFontTx/>
              <a:buChar char="•"/>
            </a:pPr>
            <a:r>
              <a:rPr lang="en-GB" altLang="en-US" sz="1800">
                <a:solidFill>
                  <a:schemeClr val="tx1"/>
                </a:solidFill>
              </a:rPr>
              <a:t> High degree of temporal </a:t>
            </a:r>
            <a:r>
              <a:rPr lang="en-GB" altLang="en-US" sz="1800">
                <a:solidFill>
                  <a:schemeClr val="tx1"/>
                </a:solidFill>
                <a:hlinkClick r:id="rId2"/>
              </a:rPr>
              <a:t>coherence</a:t>
            </a:r>
            <a:r>
              <a:rPr lang="en-GB" altLang="en-US" sz="1800">
                <a:solidFill>
                  <a:schemeClr val="tx1"/>
                </a:solidFill>
              </a:rPr>
              <a:t> </a:t>
            </a:r>
          </a:p>
          <a:p>
            <a:pPr eaLnBrk="1" hangingPunct="1">
              <a:spcBef>
                <a:spcPct val="0"/>
              </a:spcBef>
              <a:buClrTx/>
              <a:buSzTx/>
              <a:buFontTx/>
              <a:buNone/>
            </a:pPr>
            <a:r>
              <a:rPr lang="en-GB" altLang="en-US" sz="1800">
                <a:solidFill>
                  <a:schemeClr val="tx1"/>
                </a:solidFill>
                <a:sym typeface="Wingdings" panose="05000000000000000000" pitchFamily="2" charset="2"/>
              </a:rPr>
              <a:t>	 </a:t>
            </a:r>
            <a:r>
              <a:rPr lang="en-GB" altLang="en-US" sz="1800">
                <a:solidFill>
                  <a:schemeClr val="tx1"/>
                </a:solidFill>
              </a:rPr>
              <a:t>large propagation distances</a:t>
            </a:r>
          </a:p>
          <a:p>
            <a:pPr eaLnBrk="1" hangingPunct="1">
              <a:spcBef>
                <a:spcPct val="0"/>
              </a:spcBef>
              <a:buClrTx/>
              <a:buSzTx/>
              <a:buFontTx/>
              <a:buNone/>
            </a:pPr>
            <a:endParaRPr lang="nl-NL" altLang="en-US" sz="1800">
              <a:solidFill>
                <a:schemeClr val="tx1"/>
              </a:solidFill>
            </a:endParaRPr>
          </a:p>
          <a:p>
            <a:pPr eaLnBrk="1" hangingPunct="1">
              <a:spcBef>
                <a:spcPct val="0"/>
              </a:spcBef>
              <a:buClrTx/>
              <a:buSzTx/>
              <a:buFontTx/>
              <a:buChar char="•"/>
            </a:pPr>
            <a:r>
              <a:rPr lang="en-GB" altLang="en-US" sz="1800">
                <a:solidFill>
                  <a:schemeClr val="tx1"/>
                </a:solidFill>
              </a:rPr>
              <a:t> Narrow spectral </a:t>
            </a:r>
            <a:r>
              <a:rPr lang="en-GB" altLang="en-US" sz="1800">
                <a:solidFill>
                  <a:schemeClr val="tx1"/>
                </a:solidFill>
                <a:hlinkClick r:id="rId3"/>
              </a:rPr>
              <a:t>bandwidth</a:t>
            </a:r>
            <a:r>
              <a:rPr lang="en-GB" altLang="en-US" sz="1800">
                <a:solidFill>
                  <a:schemeClr val="tx1"/>
                </a:solidFill>
              </a:rPr>
              <a:t> </a:t>
            </a:r>
          </a:p>
          <a:p>
            <a:pPr eaLnBrk="1" hangingPunct="1">
              <a:spcBef>
                <a:spcPct val="0"/>
              </a:spcBef>
              <a:buClrTx/>
              <a:buSzTx/>
              <a:buFontTx/>
              <a:buNone/>
            </a:pPr>
            <a:r>
              <a:rPr lang="en-GB" altLang="en-US" sz="1800">
                <a:solidFill>
                  <a:schemeClr val="tx1"/>
                </a:solidFill>
                <a:sym typeface="Wingdings" panose="05000000000000000000" pitchFamily="2" charset="2"/>
              </a:rPr>
              <a:t>	 </a:t>
            </a:r>
            <a:r>
              <a:rPr lang="en-GB" altLang="en-US" sz="1800">
                <a:solidFill>
                  <a:schemeClr val="tx1"/>
                </a:solidFill>
              </a:rPr>
              <a:t>pure colour, e.g. </a:t>
            </a:r>
            <a:r>
              <a:rPr lang="en-GB" altLang="en-US" sz="1800">
                <a:solidFill>
                  <a:schemeClr val="tx1"/>
                </a:solidFill>
                <a:hlinkClick r:id="rId4"/>
              </a:rPr>
              <a:t>red</a:t>
            </a:r>
            <a:r>
              <a:rPr lang="en-GB" altLang="en-US" sz="1800">
                <a:solidFill>
                  <a:schemeClr val="tx1"/>
                </a:solidFill>
              </a:rPr>
              <a:t>, </a:t>
            </a:r>
            <a:r>
              <a:rPr lang="en-GB" altLang="en-US" sz="1800">
                <a:solidFill>
                  <a:schemeClr val="tx1"/>
                </a:solidFill>
                <a:hlinkClick r:id="rId5"/>
              </a:rPr>
              <a:t>green</a:t>
            </a:r>
            <a:r>
              <a:rPr lang="en-GB" altLang="en-US" sz="1800">
                <a:solidFill>
                  <a:schemeClr val="tx1"/>
                </a:solidFill>
              </a:rPr>
              <a:t> or </a:t>
            </a:r>
            <a:r>
              <a:rPr lang="en-GB" altLang="en-US" sz="1800">
                <a:solidFill>
                  <a:schemeClr val="tx1"/>
                </a:solidFill>
                <a:hlinkClick r:id="rId6"/>
              </a:rPr>
              <a:t>blue</a:t>
            </a:r>
            <a:endParaRPr lang="en-GB" altLang="en-US" sz="1800">
              <a:solidFill>
                <a:schemeClr val="tx1"/>
              </a:solidFill>
            </a:endParaRPr>
          </a:p>
          <a:p>
            <a:pPr eaLnBrk="1" hangingPunct="1">
              <a:spcBef>
                <a:spcPct val="0"/>
              </a:spcBef>
              <a:buClrTx/>
              <a:buSzTx/>
              <a:buFontTx/>
              <a:buNone/>
            </a:pPr>
            <a:endParaRPr lang="en-GB" altLang="en-US" sz="1800">
              <a:solidFill>
                <a:schemeClr val="tx1"/>
              </a:solidFill>
            </a:endParaRPr>
          </a:p>
          <a:p>
            <a:pPr eaLnBrk="1" hangingPunct="1">
              <a:spcBef>
                <a:spcPct val="0"/>
              </a:spcBef>
              <a:buClrTx/>
              <a:buSzTx/>
              <a:buFontTx/>
              <a:buChar char="•"/>
            </a:pPr>
            <a:r>
              <a:rPr lang="en-GB" altLang="en-US" sz="1800">
                <a:solidFill>
                  <a:schemeClr val="tx1"/>
                </a:solidFill>
              </a:rPr>
              <a:t> Linearly </a:t>
            </a:r>
            <a:r>
              <a:rPr lang="en-GB" altLang="en-US" sz="1800">
                <a:solidFill>
                  <a:schemeClr val="tx1"/>
                </a:solidFill>
                <a:hlinkClick r:id="rId7"/>
              </a:rPr>
              <a:t>polarized</a:t>
            </a:r>
            <a:r>
              <a:rPr lang="en-GB" altLang="en-US" sz="1800">
                <a:solidFill>
                  <a:schemeClr val="tx1"/>
                </a:solidFill>
              </a:rPr>
              <a:t> </a:t>
            </a:r>
          </a:p>
          <a:p>
            <a:pPr eaLnBrk="1" hangingPunct="1">
              <a:spcBef>
                <a:spcPct val="0"/>
              </a:spcBef>
              <a:buClrTx/>
              <a:buSzTx/>
              <a:buFontTx/>
              <a:buNone/>
            </a:pPr>
            <a:r>
              <a:rPr lang="en-GB" altLang="en-US" sz="1800">
                <a:solidFill>
                  <a:schemeClr val="tx1"/>
                </a:solidFill>
                <a:sym typeface="Wingdings" panose="05000000000000000000" pitchFamily="2" charset="2"/>
              </a:rPr>
              <a:t>	 </a:t>
            </a:r>
            <a:r>
              <a:rPr lang="en-GB" altLang="en-US" sz="1800">
                <a:solidFill>
                  <a:schemeClr val="tx1"/>
                </a:solidFill>
              </a:rPr>
              <a:t> oscillates in a particular spatial direction.</a:t>
            </a:r>
          </a:p>
          <a:p>
            <a:pPr eaLnBrk="1" hangingPunct="1">
              <a:spcBef>
                <a:spcPct val="0"/>
              </a:spcBef>
              <a:buClrTx/>
              <a:buSzTx/>
              <a:buFontTx/>
              <a:buNone/>
            </a:pPr>
            <a:endParaRPr lang="nl-NL" altLang="en-US" sz="1800">
              <a:solidFill>
                <a:schemeClr val="tx1"/>
              </a:solidFill>
            </a:endParaRPr>
          </a:p>
          <a:p>
            <a:pPr eaLnBrk="1" hangingPunct="1">
              <a:spcBef>
                <a:spcPct val="0"/>
              </a:spcBef>
              <a:buClrTx/>
              <a:buSzTx/>
              <a:buFontTx/>
              <a:buChar char="•"/>
            </a:pPr>
            <a:r>
              <a:rPr lang="en-GB" altLang="en-US" sz="1800">
                <a:solidFill>
                  <a:schemeClr val="tx1"/>
                </a:solidFill>
              </a:rPr>
              <a:t> Travel with a finite and </a:t>
            </a:r>
            <a:r>
              <a:rPr lang="en-GB" altLang="en-US" sz="1800" u="sng">
                <a:solidFill>
                  <a:schemeClr val="hlink"/>
                </a:solidFill>
              </a:rPr>
              <a:t>constant velocity</a:t>
            </a:r>
            <a:r>
              <a:rPr lang="en-GB" altLang="en-US" sz="1800">
                <a:solidFill>
                  <a:schemeClr val="tx1"/>
                </a:solidFill>
              </a:rPr>
              <a:t> in a certain medium</a:t>
            </a:r>
          </a:p>
          <a:p>
            <a:pPr eaLnBrk="1" hangingPunct="1">
              <a:spcBef>
                <a:spcPct val="0"/>
              </a:spcBef>
              <a:buClrTx/>
              <a:buSzTx/>
              <a:buFontTx/>
              <a:buNone/>
            </a:pPr>
            <a:endParaRPr lang="en-GB" altLang="en-US" sz="1800">
              <a:solidFill>
                <a:schemeClr val="tx1"/>
              </a:solidFill>
            </a:endParaRPr>
          </a:p>
        </p:txBody>
      </p:sp>
      <p:sp>
        <p:nvSpPr>
          <p:cNvPr id="9230" name="Rectangle 14"/>
          <p:cNvSpPr>
            <a:spLocks noChangeArrowheads="1"/>
          </p:cNvSpPr>
          <p:nvPr/>
        </p:nvSpPr>
        <p:spPr bwMode="auto">
          <a:xfrm>
            <a:off x="755650" y="5918200"/>
            <a:ext cx="7345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ea typeface="ＭＳ Ｐゴシック" panose="020B0600070205080204" pitchFamily="34" charset="-128"/>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ea typeface="ＭＳ Ｐゴシック" panose="020B0600070205080204" pitchFamily="34" charset="-128"/>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ea typeface="ＭＳ Ｐゴシック" panose="020B0600070205080204" pitchFamily="34" charset="-128"/>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GB" altLang="en-US" sz="2400">
                <a:solidFill>
                  <a:schemeClr val="accent2"/>
                </a:solidFill>
              </a:rPr>
              <a:t>Highly suited for the measurement of objects</a:t>
            </a:r>
          </a:p>
        </p:txBody>
      </p:sp>
      <p:sp>
        <p:nvSpPr>
          <p:cNvPr id="9231" name="AutoShape 15"/>
          <p:cNvSpPr>
            <a:spLocks noChangeArrowheads="1"/>
          </p:cNvSpPr>
          <p:nvPr/>
        </p:nvSpPr>
        <p:spPr bwMode="auto">
          <a:xfrm rot="5400000">
            <a:off x="4248150" y="5408613"/>
            <a:ext cx="287338" cy="7921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 name="Title 2"/>
          <p:cNvSpPr>
            <a:spLocks noGrp="1"/>
          </p:cNvSpPr>
          <p:nvPr>
            <p:ph type="title"/>
          </p:nvPr>
        </p:nvSpPr>
        <p:spPr/>
        <p:txBody>
          <a:bodyPr/>
          <a:lstStyle/>
          <a:p>
            <a:pPr>
              <a:buFont typeface="Times New Roman" charset="0"/>
              <a:buNone/>
              <a:defRPr/>
            </a:pPr>
            <a:r>
              <a:rPr lang="en-GB" dirty="0"/>
              <a:t>Principles of laser scanning</a:t>
            </a:r>
          </a:p>
        </p:txBody>
      </p:sp>
      <p:pic>
        <p:nvPicPr>
          <p:cNvPr id="3482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42013" y="2636838"/>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2"/>
          <p:cNvSpPr>
            <a:spLocks noChangeArrowheads="1"/>
          </p:cNvSpPr>
          <p:nvPr/>
        </p:nvSpPr>
        <p:spPr bwMode="auto">
          <a:xfrm rot="-1124874">
            <a:off x="4694238" y="3810000"/>
            <a:ext cx="1277937" cy="1968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2">
                                            <p:txEl>
                                              <p:pRg st="2" end="2"/>
                                            </p:txEl>
                                          </p:spTgt>
                                        </p:tgtEl>
                                        <p:attrNameLst>
                                          <p:attrName>style.visibility</p:attrName>
                                        </p:attrNameLst>
                                      </p:cBhvr>
                                      <p:to>
                                        <p:strVal val="visible"/>
                                      </p:to>
                                    </p:set>
                                    <p:animEffect transition="in" filter="blinds(horizontal)">
                                      <p:cBhvr>
                                        <p:cTn id="7" dur="500"/>
                                        <p:tgtEl>
                                          <p:spTgt spid="922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222">
                                            <p:txEl>
                                              <p:pRg st="3" end="3"/>
                                            </p:txEl>
                                          </p:spTgt>
                                        </p:tgtEl>
                                        <p:attrNameLst>
                                          <p:attrName>style.visibility</p:attrName>
                                        </p:attrNameLst>
                                      </p:cBhvr>
                                      <p:to>
                                        <p:strVal val="visible"/>
                                      </p:to>
                                    </p:set>
                                    <p:animEffect transition="in" filter="blinds(horizontal)">
                                      <p:cBhvr>
                                        <p:cTn id="10" dur="500"/>
                                        <p:tgtEl>
                                          <p:spTgt spid="9222">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222">
                                            <p:txEl>
                                              <p:pRg st="4" end="4"/>
                                            </p:txEl>
                                          </p:spTgt>
                                        </p:tgtEl>
                                        <p:attrNameLst>
                                          <p:attrName>style.visibility</p:attrName>
                                        </p:attrNameLst>
                                      </p:cBhvr>
                                      <p:to>
                                        <p:strVal val="visible"/>
                                      </p:to>
                                    </p:set>
                                    <p:animEffect transition="in" filter="blinds(horizontal)">
                                      <p:cBhvr>
                                        <p:cTn id="13" dur="500"/>
                                        <p:tgtEl>
                                          <p:spTgt spid="9222">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9222">
                                            <p:txEl>
                                              <p:pRg st="6" end="6"/>
                                            </p:txEl>
                                          </p:spTgt>
                                        </p:tgtEl>
                                        <p:attrNameLst>
                                          <p:attrName>style.visibility</p:attrName>
                                        </p:attrNameLst>
                                      </p:cBhvr>
                                      <p:to>
                                        <p:strVal val="visible"/>
                                      </p:to>
                                    </p:set>
                                    <p:animEffect transition="in" filter="fade">
                                      <p:cBhvr>
                                        <p:cTn id="18" dur="2000"/>
                                        <p:tgtEl>
                                          <p:spTgt spid="922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222">
                                            <p:txEl>
                                              <p:pRg st="7" end="7"/>
                                            </p:txEl>
                                          </p:spTgt>
                                        </p:tgtEl>
                                        <p:attrNameLst>
                                          <p:attrName>style.visibility</p:attrName>
                                        </p:attrNameLst>
                                      </p:cBhvr>
                                      <p:to>
                                        <p:strVal val="visible"/>
                                      </p:to>
                                    </p:set>
                                    <p:animEffect transition="in" filter="fade">
                                      <p:cBhvr>
                                        <p:cTn id="21" dur="2000"/>
                                        <p:tgtEl>
                                          <p:spTgt spid="9222">
                                            <p:txEl>
                                              <p:pRg st="7" end="7"/>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9222">
                                            <p:txEl>
                                              <p:pRg st="9" end="9"/>
                                            </p:txEl>
                                          </p:spTgt>
                                        </p:tgtEl>
                                        <p:attrNameLst>
                                          <p:attrName>style.visibility</p:attrName>
                                        </p:attrNameLst>
                                      </p:cBhvr>
                                      <p:to>
                                        <p:strVal val="visible"/>
                                      </p:to>
                                    </p:set>
                                    <p:anim calcmode="lin" valueType="num">
                                      <p:cBhvr additive="base">
                                        <p:cTn id="26" dur="500" fill="hold"/>
                                        <p:tgtEl>
                                          <p:spTgt spid="9222">
                                            <p:txEl>
                                              <p:pRg st="9" end="9"/>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222">
                                            <p:txEl>
                                              <p:pRg st="9" end="9"/>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222">
                                            <p:txEl>
                                              <p:pRg st="10" end="10"/>
                                            </p:txEl>
                                          </p:spTgt>
                                        </p:tgtEl>
                                        <p:attrNameLst>
                                          <p:attrName>style.visibility</p:attrName>
                                        </p:attrNameLst>
                                      </p:cBhvr>
                                      <p:to>
                                        <p:strVal val="visible"/>
                                      </p:to>
                                    </p:set>
                                    <p:anim calcmode="lin" valueType="num">
                                      <p:cBhvr additive="base">
                                        <p:cTn id="30" dur="500" fill="hold"/>
                                        <p:tgtEl>
                                          <p:spTgt spid="9222">
                                            <p:txEl>
                                              <p:pRg st="10" end="1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22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nodeType="clickEffect">
                                  <p:stCondLst>
                                    <p:cond delay="0"/>
                                  </p:stCondLst>
                                  <p:childTnLst>
                                    <p:set>
                                      <p:cBhvr>
                                        <p:cTn id="35" dur="1" fill="hold">
                                          <p:stCondLst>
                                            <p:cond delay="0"/>
                                          </p:stCondLst>
                                        </p:cTn>
                                        <p:tgtEl>
                                          <p:spTgt spid="9222">
                                            <p:txEl>
                                              <p:pRg st="12" end="12"/>
                                            </p:txEl>
                                          </p:spTgt>
                                        </p:tgtEl>
                                        <p:attrNameLst>
                                          <p:attrName>style.visibility</p:attrName>
                                        </p:attrNameLst>
                                      </p:cBhvr>
                                      <p:to>
                                        <p:strVal val="visible"/>
                                      </p:to>
                                    </p:set>
                                    <p:animEffect transition="in" filter="randombar(horizontal)">
                                      <p:cBhvr>
                                        <p:cTn id="36" dur="500"/>
                                        <p:tgtEl>
                                          <p:spTgt spid="9222">
                                            <p:txEl>
                                              <p:pRg st="12" end="12"/>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9222">
                                            <p:txEl>
                                              <p:pRg st="13" end="13"/>
                                            </p:txEl>
                                          </p:spTgt>
                                        </p:tgtEl>
                                        <p:attrNameLst>
                                          <p:attrName>style.visibility</p:attrName>
                                        </p:attrNameLst>
                                      </p:cBhvr>
                                      <p:to>
                                        <p:strVal val="visible"/>
                                      </p:to>
                                    </p:set>
                                    <p:animEffect transition="in" filter="randombar(horizontal)">
                                      <p:cBhvr>
                                        <p:cTn id="39" dur="500"/>
                                        <p:tgtEl>
                                          <p:spTgt spid="9222">
                                            <p:txEl>
                                              <p:pRg st="13" end="13"/>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9222">
                                            <p:txEl>
                                              <p:pRg st="15" end="15"/>
                                            </p:txEl>
                                          </p:spTgt>
                                        </p:tgtEl>
                                        <p:attrNameLst>
                                          <p:attrName>style.visibility</p:attrName>
                                        </p:attrNameLst>
                                      </p:cBhvr>
                                      <p:to>
                                        <p:strVal val="visible"/>
                                      </p:to>
                                    </p:set>
                                    <p:animEffect transition="in" filter="blinds(horizontal)">
                                      <p:cBhvr>
                                        <p:cTn id="44" dur="500"/>
                                        <p:tgtEl>
                                          <p:spTgt spid="9222">
                                            <p:txEl>
                                              <p:pRg st="15" end="1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9231"/>
                                        </p:tgtEl>
                                        <p:attrNameLst>
                                          <p:attrName>style.visibility</p:attrName>
                                        </p:attrNameLst>
                                      </p:cBhvr>
                                      <p:to>
                                        <p:strVal val="visible"/>
                                      </p:to>
                                    </p:set>
                                    <p:animEffect transition="in" filter="wipe(down)">
                                      <p:cBhvr>
                                        <p:cTn id="49" dur="500"/>
                                        <p:tgtEl>
                                          <p:spTgt spid="923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230"/>
                                        </p:tgtEl>
                                        <p:attrNameLst>
                                          <p:attrName>style.visibility</p:attrName>
                                        </p:attrNameLst>
                                      </p:cBhvr>
                                      <p:to>
                                        <p:strVal val="visible"/>
                                      </p:to>
                                    </p:set>
                                    <p:animEffect transition="in" filter="wipe(down)">
                                      <p:cBhvr>
                                        <p:cTn id="52" dur="500"/>
                                        <p:tgtEl>
                                          <p:spTgt spid="92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heckerboard(across)">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p:bldP spid="9231"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35773"/>
          <a:stretch>
            <a:fillRect/>
          </a:stretch>
        </p:blipFill>
        <p:spPr bwMode="auto">
          <a:xfrm>
            <a:off x="6635750" y="4440238"/>
            <a:ext cx="2109788"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f74721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750" y="1428750"/>
            <a:ext cx="209073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033734"/>
            <a:ext cx="4968552" cy="383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350" y="90488"/>
            <a:ext cx="8226425" cy="1250950"/>
          </a:xfrm>
        </p:spPr>
        <p:txBody>
          <a:bodyPr/>
          <a:lstStyle/>
          <a:p>
            <a:pPr>
              <a:buFont typeface="Times New Roman" charset="0"/>
              <a:buNone/>
              <a:defRPr/>
            </a:pPr>
            <a:r>
              <a:rPr lang="en-GB" dirty="0" smtClean="0"/>
              <a:t> What is laser scanning ?</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9" name="Picture 7"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1196975"/>
            <a:ext cx="3240088"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196975"/>
            <a:ext cx="3251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1"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1196975"/>
            <a:ext cx="3251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675" y="1196975"/>
            <a:ext cx="3084513"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713" y="188913"/>
            <a:ext cx="8226425" cy="1250950"/>
          </a:xfrm>
        </p:spPr>
        <p:txBody>
          <a:bodyPr/>
          <a:lstStyle/>
          <a:p>
            <a:pPr>
              <a:buFont typeface="Times New Roman" charset="0"/>
              <a:buNone/>
              <a:defRPr/>
            </a:pPr>
            <a:r>
              <a:rPr lang="en-GB" dirty="0" smtClean="0"/>
              <a:t>What is laser scanning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45"/>
                                        </p:tgtEl>
                                        <p:attrNameLst>
                                          <p:attrName>style.visibility</p:attrName>
                                        </p:attrNameLst>
                                      </p:cBhvr>
                                      <p:to>
                                        <p:strVal val="visible"/>
                                      </p:to>
                                    </p:set>
                                    <p:animEffect transition="in" filter="wipe(left)">
                                      <p:cBhvr>
                                        <p:cTn id="7" dur="1000"/>
                                        <p:tgtEl>
                                          <p:spTgt spid="95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95245"/>
                                        </p:tgtEl>
                                      </p:cBhvr>
                                    </p:animEffect>
                                    <p:set>
                                      <p:cBhvr>
                                        <p:cTn id="12" dur="1" fill="hold">
                                          <p:stCondLst>
                                            <p:cond delay="1999"/>
                                          </p:stCondLst>
                                        </p:cTn>
                                        <p:tgtEl>
                                          <p:spTgt spid="9524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95239"/>
                                        </p:tgtEl>
                                      </p:cBhvr>
                                    </p:animEffect>
                                    <p:set>
                                      <p:cBhvr>
                                        <p:cTn id="15" dur="1" fill="hold">
                                          <p:stCondLst>
                                            <p:cond delay="1999"/>
                                          </p:stCondLst>
                                        </p:cTn>
                                        <p:tgtEl>
                                          <p:spTgt spid="9523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5243"/>
                                        </p:tgtEl>
                                        <p:attrNameLst>
                                          <p:attrName>style.visibility</p:attrName>
                                        </p:attrNameLst>
                                      </p:cBhvr>
                                      <p:to>
                                        <p:strVal val="visible"/>
                                      </p:to>
                                    </p:set>
                                    <p:animEffect transition="in" filter="fade">
                                      <p:cBhvr>
                                        <p:cTn id="18" dur="2000"/>
                                        <p:tgtEl>
                                          <p:spTgt spid="952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95246"/>
                                        </p:tgtEl>
                                        <p:attrNameLst>
                                          <p:attrName>style.visibility</p:attrName>
                                        </p:attrNameLst>
                                      </p:cBhvr>
                                      <p:to>
                                        <p:strVal val="visible"/>
                                      </p:to>
                                    </p:set>
                                    <p:animEffect transition="in" filter="fade">
                                      <p:cBhvr>
                                        <p:cTn id="23" dur="2000"/>
                                        <p:tgtEl>
                                          <p:spTgt spid="95246"/>
                                        </p:tgtEl>
                                      </p:cBhvr>
                                    </p:animEffect>
                                  </p:childTnLst>
                                </p:cTn>
                              </p:par>
                              <p:par>
                                <p:cTn id="24" presetID="10" presetClass="exit" presetSubtype="0" fill="hold" nodeType="withEffect">
                                  <p:stCondLst>
                                    <p:cond delay="0"/>
                                  </p:stCondLst>
                                  <p:childTnLst>
                                    <p:animEffect transition="out" filter="fade">
                                      <p:cBhvr>
                                        <p:cTn id="25" dur="2000"/>
                                        <p:tgtEl>
                                          <p:spTgt spid="95243"/>
                                        </p:tgtEl>
                                      </p:cBhvr>
                                    </p:animEffect>
                                    <p:set>
                                      <p:cBhvr>
                                        <p:cTn id="26" dur="1" fill="hold">
                                          <p:stCondLst>
                                            <p:cond delay="1999"/>
                                          </p:stCondLst>
                                        </p:cTn>
                                        <p:tgtEl>
                                          <p:spTgt spid="95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Narrow"/>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Narrow"/>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lt-LT"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Narrow"/>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2788</TotalTime>
  <Words>1575</Words>
  <Application>Microsoft Office PowerPoint</Application>
  <PresentationFormat>On-screen Show (4:3)</PresentationFormat>
  <Paragraphs>388</Paragraphs>
  <Slides>56</Slides>
  <Notes>14</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3</vt:i4>
      </vt:variant>
      <vt:variant>
        <vt:lpstr>Slide Titles</vt:lpstr>
      </vt:variant>
      <vt:variant>
        <vt:i4>56</vt:i4>
      </vt:variant>
    </vt:vector>
  </HeadingPairs>
  <TitlesOfParts>
    <vt:vector size="72" baseType="lpstr">
      <vt:lpstr>Arial</vt:lpstr>
      <vt:lpstr>Arial Narrow</vt:lpstr>
      <vt:lpstr>ＭＳ Ｐゴシック</vt:lpstr>
      <vt:lpstr>Times New Roman</vt:lpstr>
      <vt:lpstr>DejaVu Sans</vt:lpstr>
      <vt:lpstr>Wingdings</vt:lpstr>
      <vt:lpstr>Tahoma</vt:lpstr>
      <vt:lpstr>Calibri</vt:lpstr>
      <vt:lpstr>宋体</vt:lpstr>
      <vt:lpstr>Default Design</vt:lpstr>
      <vt:lpstr>Office Theme</vt:lpstr>
      <vt:lpstr>1_Custom Design</vt:lpstr>
      <vt:lpstr>1_Office Theme</vt:lpstr>
      <vt:lpstr>Microsoft Equation 3.0</vt:lpstr>
      <vt:lpstr>Microsoft Photo Editor 3.0 Photo</vt:lpstr>
      <vt:lpstr>Videoclip</vt:lpstr>
      <vt:lpstr>Laser scanning and 3D Point Clouds </vt:lpstr>
      <vt:lpstr>The concept</vt:lpstr>
      <vt:lpstr>Light Detection And Ranging </vt:lpstr>
      <vt:lpstr>What is LASER </vt:lpstr>
      <vt:lpstr>Principles of laser scanning</vt:lpstr>
      <vt:lpstr>How laser works</vt:lpstr>
      <vt:lpstr>Principles of laser scanning</vt:lpstr>
      <vt:lpstr> What is laser scanning ?</vt:lpstr>
      <vt:lpstr>What is laser scanning ?</vt:lpstr>
      <vt:lpstr>What is laser scanning ?</vt:lpstr>
      <vt:lpstr>Types of laser scanning</vt:lpstr>
      <vt:lpstr>Types of laser scanning</vt:lpstr>
      <vt:lpstr>Types of laser scanning</vt:lpstr>
      <vt:lpstr>PowerPoint Presentation</vt:lpstr>
      <vt:lpstr>Categories of laser range finding </vt:lpstr>
      <vt:lpstr>Laser pulse-based, time based</vt:lpstr>
      <vt:lpstr>Time of flight: Pulse characteristics </vt:lpstr>
      <vt:lpstr>Laser pulse-based, time based</vt:lpstr>
      <vt:lpstr>Phase measurement techniques</vt:lpstr>
      <vt:lpstr>Phase measurement techniques</vt:lpstr>
      <vt:lpstr>TLS Selection and Classification</vt:lpstr>
      <vt:lpstr>Principle of Laser scanning</vt:lpstr>
      <vt:lpstr>3D Point Cloud</vt:lpstr>
      <vt:lpstr>Point clouds with intensity </vt:lpstr>
      <vt:lpstr>TLS Geometry</vt:lpstr>
      <vt:lpstr>TLS observations</vt:lpstr>
      <vt:lpstr>Observations (continued)</vt:lpstr>
      <vt:lpstr>PowerPoint Presentation</vt:lpstr>
      <vt:lpstr>Registration and Georeferencing in TLS</vt:lpstr>
      <vt:lpstr>Multiple scan poistions</vt:lpstr>
      <vt:lpstr>Registration</vt:lpstr>
      <vt:lpstr>Registration : Indirect registration</vt:lpstr>
      <vt:lpstr>Registration (Continued)</vt:lpstr>
      <vt:lpstr>Registration  of multiple scans</vt:lpstr>
      <vt:lpstr>Target based registration</vt:lpstr>
      <vt:lpstr>Surface Matching</vt:lpstr>
      <vt:lpstr>Benefits of laser scanning</vt:lpstr>
      <vt:lpstr>Important issues</vt:lpstr>
      <vt:lpstr>Important issues</vt:lpstr>
      <vt:lpstr>Metrological Aspects: Errors</vt:lpstr>
      <vt:lpstr>Material Reflection</vt:lpstr>
      <vt:lpstr>Material Reflection</vt:lpstr>
      <vt:lpstr>Reflection on Multiple Surfaces</vt:lpstr>
      <vt:lpstr> APPLICATIONS </vt:lpstr>
      <vt:lpstr>Applications</vt:lpstr>
      <vt:lpstr>    Multipurpose use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TLS applications</vt:lpstr>
    </vt:vector>
  </TitlesOfParts>
  <Company>K.U.Leuven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bjorn.vangenechten</dc:creator>
  <cp:lastModifiedBy>ande</cp:lastModifiedBy>
  <cp:revision>147</cp:revision>
  <dcterms:created xsi:type="dcterms:W3CDTF">2009-05-05T07:09:41Z</dcterms:created>
  <dcterms:modified xsi:type="dcterms:W3CDTF">2017-01-24T17:41:56Z</dcterms:modified>
</cp:coreProperties>
</file>